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78"/>
  </p:notesMasterIdLst>
  <p:handoutMasterIdLst>
    <p:handoutMasterId r:id="rId79"/>
  </p:handoutMasterIdLst>
  <p:sldIdLst>
    <p:sldId id="1039" r:id="rId3"/>
    <p:sldId id="954" r:id="rId4"/>
    <p:sldId id="971" r:id="rId5"/>
    <p:sldId id="966" r:id="rId6"/>
    <p:sldId id="962" r:id="rId7"/>
    <p:sldId id="965" r:id="rId8"/>
    <p:sldId id="970" r:id="rId9"/>
    <p:sldId id="974" r:id="rId10"/>
    <p:sldId id="963" r:id="rId11"/>
    <p:sldId id="975" r:id="rId12"/>
    <p:sldId id="976" r:id="rId13"/>
    <p:sldId id="977" r:id="rId14"/>
    <p:sldId id="984" r:id="rId15"/>
    <p:sldId id="985" r:id="rId16"/>
    <p:sldId id="978" r:id="rId17"/>
    <p:sldId id="979" r:id="rId18"/>
    <p:sldId id="980" r:id="rId19"/>
    <p:sldId id="964" r:id="rId20"/>
    <p:sldId id="981" r:id="rId21"/>
    <p:sldId id="982" r:id="rId22"/>
    <p:sldId id="983" r:id="rId23"/>
    <p:sldId id="986" r:id="rId24"/>
    <p:sldId id="990" r:id="rId25"/>
    <p:sldId id="988" r:id="rId26"/>
    <p:sldId id="1037" r:id="rId27"/>
    <p:sldId id="1036" r:id="rId28"/>
    <p:sldId id="991" r:id="rId29"/>
    <p:sldId id="992" r:id="rId30"/>
    <p:sldId id="994" r:id="rId31"/>
    <p:sldId id="995" r:id="rId32"/>
    <p:sldId id="996" r:id="rId33"/>
    <p:sldId id="997" r:id="rId34"/>
    <p:sldId id="998" r:id="rId35"/>
    <p:sldId id="999" r:id="rId36"/>
    <p:sldId id="1038" r:id="rId37"/>
    <p:sldId id="1035" r:id="rId38"/>
    <p:sldId id="1000" r:id="rId39"/>
    <p:sldId id="1002" r:id="rId40"/>
    <p:sldId id="993" r:id="rId41"/>
    <p:sldId id="1003" r:id="rId42"/>
    <p:sldId id="1004" r:id="rId43"/>
    <p:sldId id="1005" r:id="rId44"/>
    <p:sldId id="1006" r:id="rId45"/>
    <p:sldId id="1009" r:id="rId46"/>
    <p:sldId id="1011" r:id="rId47"/>
    <p:sldId id="1012" r:id="rId48"/>
    <p:sldId id="1015" r:id="rId49"/>
    <p:sldId id="1016" r:id="rId50"/>
    <p:sldId id="1018" r:id="rId51"/>
    <p:sldId id="1019" r:id="rId52"/>
    <p:sldId id="1020" r:id="rId53"/>
    <p:sldId id="1021" r:id="rId54"/>
    <p:sldId id="1022" r:id="rId55"/>
    <p:sldId id="1023" r:id="rId56"/>
    <p:sldId id="1024" r:id="rId57"/>
    <p:sldId id="1025" r:id="rId58"/>
    <p:sldId id="1026" r:id="rId59"/>
    <p:sldId id="958" r:id="rId60"/>
    <p:sldId id="1027" r:id="rId61"/>
    <p:sldId id="1028" r:id="rId62"/>
    <p:sldId id="1029" r:id="rId63"/>
    <p:sldId id="1007" r:id="rId64"/>
    <p:sldId id="1030" r:id="rId65"/>
    <p:sldId id="1031" r:id="rId66"/>
    <p:sldId id="1042" r:id="rId67"/>
    <p:sldId id="1041" r:id="rId68"/>
    <p:sldId id="1051" r:id="rId69"/>
    <p:sldId id="1048" r:id="rId70"/>
    <p:sldId id="1049" r:id="rId71"/>
    <p:sldId id="1050" r:id="rId72"/>
    <p:sldId id="1046" r:id="rId73"/>
    <p:sldId id="1047" r:id="rId74"/>
    <p:sldId id="1044" r:id="rId75"/>
    <p:sldId id="1045" r:id="rId76"/>
    <p:sldId id="852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33"/>
    <a:srgbClr val="990000"/>
    <a:srgbClr val="F16B6E"/>
    <a:srgbClr val="2C62A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2633" autoAdjust="0"/>
  </p:normalViewPr>
  <p:slideViewPr>
    <p:cSldViewPr>
      <p:cViewPr>
        <p:scale>
          <a:sx n="110" d="100"/>
          <a:sy n="110" d="100"/>
        </p:scale>
        <p:origin x="149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י"ב/טבת/תשע"ז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55763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oiyeh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urdf/Exampl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pr2_descrip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code.sf.net/p/wu-ros-pkg/code/stacks/urdf_tools/trunk/urdf_tutorial/05-visual.ur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u-ros-pkg.svn.sourceforge.net/svnroot/wu-ros-pkg/stacks/urdf_tools/trunk/urdf_tutorial/06-flexible.urdf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api/sensor_msgs/html/msg/JointState.html" TargetMode="External"/><Relationship Id="rId2" Type="http://schemas.openxmlformats.org/officeDocument/2006/relationships/hyperlink" Target="http://wiki.ros.org/joint_state_publisher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code.sf.net/p/wu-ros-pkg/code/stacks/urdf_tools/trunk/urdf_tutorial/07-physics.ur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ros.org/urdf_tutoria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house.org/~dmorris/projects/tutorials/inertia.tensor.summary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code.sf.net/p/wu-ros-pkg/code/stacks/urdf_tools/trunk/urdf_tutorial/08-macroed.urdf.xacro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gazebosim.org/sdf.html" TargetMode="External"/><Relationship Id="rId2" Type="http://schemas.openxmlformats.org/officeDocument/2006/relationships/hyperlink" Target="http://gazebosim.org/wiki/Sdf_format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ROS –</a:t>
            </a:r>
            <a:r>
              <a:rPr lang="en-US" sz="5400" dirty="0" smtClean="0"/>
              <a:t> </a:t>
            </a:r>
            <a:r>
              <a:rPr lang="en-US" sz="5400" smtClean="0"/>
              <a:t>Lecture 9</a:t>
            </a:r>
            <a:endParaRPr lang="en-US" sz="5400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715000"/>
            <a:ext cx="8915400" cy="838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Lecturer: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2"/>
              </a:rPr>
              <a:t>roiyeho@gmail.com</a:t>
            </a:r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304800"/>
            <a:ext cx="3048000" cy="5334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October 2016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1000" y="3657600"/>
            <a:ext cx="6324600" cy="1600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Robot 3D Models (URDF)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Simulation Description Files (SDF)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S:\PhD\BIRC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04800"/>
            <a:ext cx="1670720" cy="990056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02-multipleshapes.urdf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143000"/>
            <a:ext cx="7620000" cy="540147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500" dirty="0" smtClean="0"/>
              <a:t>&lt;?xml version="1.0"?&gt;</a:t>
            </a:r>
          </a:p>
          <a:p>
            <a:pPr marL="0" lvl="1"/>
            <a:r>
              <a:rPr lang="en-US" sz="1500" dirty="0" smtClean="0"/>
              <a:t>&lt;robot name="</a:t>
            </a:r>
            <a:r>
              <a:rPr lang="en-US" sz="1500" dirty="0" err="1" smtClean="0"/>
              <a:t>multipleshapes</a:t>
            </a:r>
            <a:r>
              <a:rPr lang="en-US" sz="1500" dirty="0" smtClean="0"/>
              <a:t>"&gt;</a:t>
            </a:r>
          </a:p>
          <a:p>
            <a:pPr marL="0" lvl="1"/>
            <a:r>
              <a:rPr lang="en-US" sz="1500" dirty="0" smtClean="0"/>
              <a:t>  &lt;link name="</a:t>
            </a:r>
            <a:r>
              <a:rPr lang="en-US" sz="1500" dirty="0" err="1" smtClean="0"/>
              <a:t>base_link</a:t>
            </a:r>
            <a:r>
              <a:rPr lang="en-US" sz="1500" dirty="0" smtClean="0"/>
              <a:t>"&gt;</a:t>
            </a:r>
          </a:p>
          <a:p>
            <a:pPr marL="0" lvl="1"/>
            <a:r>
              <a:rPr lang="en-US" sz="1500" dirty="0" smtClean="0"/>
              <a:t>    &lt;visual&gt;</a:t>
            </a:r>
          </a:p>
          <a:p>
            <a:pPr marL="0" lvl="1"/>
            <a:r>
              <a:rPr lang="en-US" sz="1500" dirty="0" smtClean="0"/>
              <a:t>      &lt;geometry&gt;</a:t>
            </a:r>
          </a:p>
          <a:p>
            <a:pPr marL="0" lvl="1"/>
            <a:r>
              <a:rPr lang="en-US" sz="1500" dirty="0" smtClean="0"/>
              <a:t>        &lt;cylinder length="0.6" radius="0.2"/&gt;</a:t>
            </a:r>
          </a:p>
          <a:p>
            <a:pPr marL="0" lvl="1"/>
            <a:r>
              <a:rPr lang="en-US" sz="1500" dirty="0" smtClean="0"/>
              <a:t>      &lt;/geometry&gt;</a:t>
            </a:r>
          </a:p>
          <a:p>
            <a:pPr marL="0" lvl="1"/>
            <a:r>
              <a:rPr lang="en-US" sz="1500" dirty="0" smtClean="0"/>
              <a:t>    &lt;/visual&gt;</a:t>
            </a:r>
          </a:p>
          <a:p>
            <a:pPr marL="0" lvl="1"/>
            <a:r>
              <a:rPr lang="en-US" sz="1500" dirty="0" smtClean="0"/>
              <a:t>  &lt;/link&gt;</a:t>
            </a:r>
          </a:p>
          <a:p>
            <a:pPr marL="0" lvl="1"/>
            <a:endParaRPr lang="en-US" sz="1500" dirty="0" smtClean="0"/>
          </a:p>
          <a:p>
            <a:pPr marL="0" lvl="1"/>
            <a:r>
              <a:rPr lang="en-US" sz="1500" dirty="0" smtClean="0"/>
              <a:t>  &lt;link name="</a:t>
            </a:r>
            <a:r>
              <a:rPr lang="en-US" sz="1500" dirty="0" err="1" smtClean="0"/>
              <a:t>right_leg</a:t>
            </a:r>
            <a:r>
              <a:rPr lang="en-US" sz="1500" dirty="0" smtClean="0"/>
              <a:t>"&gt;</a:t>
            </a:r>
          </a:p>
          <a:p>
            <a:pPr marL="0" lvl="1"/>
            <a:r>
              <a:rPr lang="en-US" sz="1500" dirty="0" smtClean="0"/>
              <a:t>    &lt;visual&gt;</a:t>
            </a:r>
          </a:p>
          <a:p>
            <a:pPr marL="0" lvl="1"/>
            <a:r>
              <a:rPr lang="en-US" sz="1500" dirty="0" smtClean="0"/>
              <a:t>      &lt;geometry&gt;</a:t>
            </a:r>
          </a:p>
          <a:p>
            <a:pPr marL="0" lvl="1"/>
            <a:r>
              <a:rPr lang="en-US" sz="1500" dirty="0" smtClean="0"/>
              <a:t>        &lt;box size="0.6 .2 .1"/&gt;</a:t>
            </a:r>
          </a:p>
          <a:p>
            <a:pPr marL="0" lvl="1"/>
            <a:r>
              <a:rPr lang="en-US" sz="1500" dirty="0" smtClean="0"/>
              <a:t>      &lt;/geometry&gt;</a:t>
            </a:r>
          </a:p>
          <a:p>
            <a:pPr marL="0" lvl="1"/>
            <a:r>
              <a:rPr lang="en-US" sz="1500" dirty="0" smtClean="0"/>
              <a:t>    &lt;/visual&gt;</a:t>
            </a:r>
          </a:p>
          <a:p>
            <a:pPr marL="0" lvl="1"/>
            <a:r>
              <a:rPr lang="en-US" sz="1500" dirty="0" smtClean="0"/>
              <a:t>  &lt;/link&gt;</a:t>
            </a:r>
          </a:p>
          <a:p>
            <a:pPr marL="0" lvl="1"/>
            <a:endParaRPr lang="en-US" sz="1500" dirty="0" smtClean="0"/>
          </a:p>
          <a:p>
            <a:pPr marL="0" lvl="1"/>
            <a:r>
              <a:rPr lang="en-US" sz="1500" dirty="0" smtClean="0"/>
              <a:t>  &lt;joint name="</a:t>
            </a:r>
            <a:r>
              <a:rPr lang="en-US" sz="1500" dirty="0" err="1" smtClean="0"/>
              <a:t>base_to_right_leg</a:t>
            </a:r>
            <a:r>
              <a:rPr lang="en-US" sz="1500" dirty="0" smtClean="0"/>
              <a:t>" type="fixed"&gt;</a:t>
            </a:r>
          </a:p>
          <a:p>
            <a:pPr marL="0" lvl="1"/>
            <a:r>
              <a:rPr lang="en-US" sz="1500" dirty="0" smtClean="0"/>
              <a:t>    &lt;parent link="</a:t>
            </a:r>
            <a:r>
              <a:rPr lang="en-US" sz="1500" dirty="0" err="1" smtClean="0"/>
              <a:t>base_link</a:t>
            </a:r>
            <a:r>
              <a:rPr lang="en-US" sz="1500" dirty="0" smtClean="0"/>
              <a:t>"/&gt;</a:t>
            </a:r>
          </a:p>
          <a:p>
            <a:pPr marL="0" lvl="1"/>
            <a:r>
              <a:rPr lang="en-US" sz="1500" dirty="0" smtClean="0"/>
              <a:t>    &lt;child link="</a:t>
            </a:r>
            <a:r>
              <a:rPr lang="en-US" sz="1500" dirty="0" err="1" smtClean="0"/>
              <a:t>right_leg</a:t>
            </a:r>
            <a:r>
              <a:rPr lang="en-US" sz="1500" dirty="0" smtClean="0"/>
              <a:t>"/&gt;</a:t>
            </a:r>
          </a:p>
          <a:p>
            <a:pPr marL="0" lvl="1"/>
            <a:r>
              <a:rPr lang="en-US" sz="1500" dirty="0" smtClean="0"/>
              <a:t>  &lt;/joint&gt;</a:t>
            </a:r>
          </a:p>
          <a:p>
            <a:pPr marL="0" lvl="1"/>
            <a:r>
              <a:rPr lang="en-US" sz="1500" dirty="0" smtClean="0"/>
              <a:t>&lt;/robot&gt;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 </a:t>
            </a:r>
            <a:r>
              <a:rPr lang="en-US" sz="2000" dirty="0" err="1" smtClean="0"/>
              <a:t>urdf_tutorial</a:t>
            </a:r>
            <a:r>
              <a:rPr lang="en-US" sz="2000" dirty="0" smtClean="0"/>
              <a:t> </a:t>
            </a:r>
            <a:r>
              <a:rPr lang="en-US" sz="2000" dirty="0" err="1" smtClean="0"/>
              <a:t>display.launch</a:t>
            </a:r>
            <a:r>
              <a:rPr lang="en-US" sz="2000" dirty="0" smtClean="0"/>
              <a:t> model:=02-multipleshapes.urdf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7620000" cy="4357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of the shapes overlap with each other, because they share the same origin</a:t>
            </a:r>
          </a:p>
          <a:p>
            <a:r>
              <a:rPr lang="en-US" dirty="0" smtClean="0"/>
              <a:t>If we want them not to overlap we must define more origins</a:t>
            </a:r>
          </a:p>
          <a:p>
            <a:r>
              <a:rPr lang="en-US" dirty="0" smtClean="0"/>
              <a:t>Both the link and the joint elements may contain origin tags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Link’s Origin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&lt;origin&gt;</a:t>
            </a:r>
            <a:r>
              <a:rPr lang="en-US" sz="3000" dirty="0" smtClean="0"/>
              <a:t> - </a:t>
            </a:r>
            <a:r>
              <a:rPr lang="en-US" dirty="0" smtClean="0"/>
              <a:t>defines where the center of the visual element should be relative to its origin</a:t>
            </a:r>
          </a:p>
          <a:p>
            <a:pPr lvl="1"/>
            <a:r>
              <a:rPr lang="en-US" i="1" dirty="0" smtClean="0"/>
              <a:t>defaults to identity if not specified</a:t>
            </a:r>
            <a:endParaRPr lang="en-US" dirty="0" smtClean="0"/>
          </a:p>
          <a:p>
            <a:r>
              <a:rPr lang="en-US" sz="3000" b="1" dirty="0" smtClean="0"/>
              <a:t>Properties:</a:t>
            </a:r>
          </a:p>
          <a:p>
            <a:pPr lvl="1"/>
            <a:r>
              <a:rPr lang="en-US" b="1" dirty="0" smtClean="0"/>
              <a:t>xyz – </a:t>
            </a:r>
            <a:r>
              <a:rPr lang="en-US" dirty="0" smtClean="0"/>
              <a:t>represents the offset </a:t>
            </a:r>
          </a:p>
          <a:p>
            <a:pPr lvl="2"/>
            <a:r>
              <a:rPr lang="en-US" i="1" dirty="0" smtClean="0"/>
              <a:t>defaults to zero vector</a:t>
            </a:r>
            <a:endParaRPr lang="en-US" dirty="0" smtClean="0"/>
          </a:p>
          <a:p>
            <a:pPr lvl="1"/>
            <a:r>
              <a:rPr lang="en-US" b="1" dirty="0" err="1" smtClean="0"/>
              <a:t>rpy</a:t>
            </a:r>
            <a:r>
              <a:rPr lang="en-US" dirty="0" smtClean="0"/>
              <a:t> - represents the rotation (roll, pitch, yaw) </a:t>
            </a:r>
          </a:p>
          <a:p>
            <a:pPr lvl="2"/>
            <a:r>
              <a:rPr lang="en-US" i="1" dirty="0" smtClean="0"/>
              <a:t>defaults to identity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Joint’s Origin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000" b="1" dirty="0" smtClean="0"/>
              <a:t>&lt;origin&gt;</a:t>
            </a:r>
            <a:r>
              <a:rPr lang="en-US" sz="3000" dirty="0" smtClean="0"/>
              <a:t> - This is the transform from the parent link to the child link. The joint is located at the origin of the child link</a:t>
            </a:r>
          </a:p>
          <a:p>
            <a:pPr lvl="1"/>
            <a:r>
              <a:rPr lang="en-US" i="1" dirty="0" smtClean="0"/>
              <a:t>defaults to identity if not specified)</a:t>
            </a:r>
            <a:endParaRPr lang="en-US" dirty="0" smtClean="0"/>
          </a:p>
          <a:p>
            <a:r>
              <a:rPr lang="en-US" sz="3000" dirty="0" smtClean="0"/>
              <a:t>Has the same properties like the link’s origin tag (xyz and </a:t>
            </a:r>
            <a:r>
              <a:rPr lang="en-US" sz="3000" dirty="0" err="1" smtClean="0"/>
              <a:t>rpy</a:t>
            </a:r>
            <a:r>
              <a:rPr lang="en-US" sz="3000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6" name="Picture 2" descr="joi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962400"/>
            <a:ext cx="2514600" cy="230400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03-origins.urdf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143000"/>
            <a:ext cx="7620000" cy="540147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500" dirty="0" smtClean="0"/>
              <a:t>&lt;?xml version="1.0"?&gt;</a:t>
            </a:r>
          </a:p>
          <a:p>
            <a:pPr marL="0" lvl="1"/>
            <a:r>
              <a:rPr lang="en-US" sz="1500" dirty="0" smtClean="0"/>
              <a:t>&lt;robot name="origins"&gt;</a:t>
            </a:r>
          </a:p>
          <a:p>
            <a:pPr marL="0" lvl="1"/>
            <a:r>
              <a:rPr lang="en-US" sz="1500" dirty="0" smtClean="0"/>
              <a:t>  &lt;link name="</a:t>
            </a:r>
            <a:r>
              <a:rPr lang="en-US" sz="1500" dirty="0" err="1" smtClean="0"/>
              <a:t>base_link</a:t>
            </a:r>
            <a:r>
              <a:rPr lang="en-US" sz="1500" dirty="0" smtClean="0"/>
              <a:t>"&gt;</a:t>
            </a:r>
          </a:p>
          <a:p>
            <a:pPr marL="0" lvl="1"/>
            <a:r>
              <a:rPr lang="en-US" sz="1500" dirty="0" smtClean="0"/>
              <a:t>    &lt;visual&gt;</a:t>
            </a:r>
          </a:p>
          <a:p>
            <a:pPr marL="0" lvl="1"/>
            <a:r>
              <a:rPr lang="en-US" sz="1500" dirty="0" smtClean="0"/>
              <a:t>      &lt;geometry&gt;</a:t>
            </a:r>
          </a:p>
          <a:p>
            <a:pPr marL="0" lvl="1"/>
            <a:r>
              <a:rPr lang="en-US" sz="1500" dirty="0" smtClean="0"/>
              <a:t>        &lt;cylinder length="0.6" radius="0.2"/&gt;</a:t>
            </a:r>
          </a:p>
          <a:p>
            <a:pPr marL="0" lvl="1"/>
            <a:r>
              <a:rPr lang="en-US" sz="1500" dirty="0" smtClean="0"/>
              <a:t>      &lt;/geometry&gt;</a:t>
            </a:r>
          </a:p>
          <a:p>
            <a:pPr marL="0" lvl="1"/>
            <a:r>
              <a:rPr lang="en-US" sz="1500" dirty="0" smtClean="0"/>
              <a:t>    &lt;/visual&gt;</a:t>
            </a:r>
          </a:p>
          <a:p>
            <a:pPr marL="0" lvl="1"/>
            <a:r>
              <a:rPr lang="en-US" sz="1500" dirty="0" smtClean="0"/>
              <a:t>  &lt;/link&gt;</a:t>
            </a:r>
          </a:p>
          <a:p>
            <a:pPr marL="0" lvl="1"/>
            <a:r>
              <a:rPr lang="en-US" sz="1500" dirty="0" smtClean="0"/>
              <a:t>  &lt;link name="</a:t>
            </a:r>
            <a:r>
              <a:rPr lang="en-US" sz="1500" dirty="0" err="1" smtClean="0"/>
              <a:t>right_leg</a:t>
            </a:r>
            <a:r>
              <a:rPr lang="en-US" sz="1500" dirty="0" smtClean="0"/>
              <a:t>"&gt;</a:t>
            </a:r>
          </a:p>
          <a:p>
            <a:pPr marL="0" lvl="1"/>
            <a:r>
              <a:rPr lang="en-US" sz="1500" dirty="0" smtClean="0"/>
              <a:t>    &lt;visual&gt;</a:t>
            </a:r>
          </a:p>
          <a:p>
            <a:pPr marL="0" lvl="1"/>
            <a:r>
              <a:rPr lang="en-US" sz="1500" dirty="0" smtClean="0"/>
              <a:t>      &lt;geometry&gt;</a:t>
            </a:r>
          </a:p>
          <a:p>
            <a:pPr marL="0" lvl="1"/>
            <a:r>
              <a:rPr lang="en-US" sz="1500" dirty="0" smtClean="0"/>
              <a:t>        &lt;box size="0.6 .2 .1"/&gt;</a:t>
            </a:r>
          </a:p>
          <a:p>
            <a:pPr marL="0" lvl="1"/>
            <a:r>
              <a:rPr lang="en-US" sz="1500" dirty="0" smtClean="0"/>
              <a:t>      &lt;/geometry&gt;</a:t>
            </a:r>
          </a:p>
          <a:p>
            <a:pPr marL="0" lvl="1"/>
            <a:r>
              <a:rPr lang="en-US" sz="1500" dirty="0" smtClean="0"/>
              <a:t>      &lt;origin </a:t>
            </a:r>
            <a:r>
              <a:rPr lang="en-US" sz="1500" dirty="0" err="1" smtClean="0"/>
              <a:t>rpy</a:t>
            </a:r>
            <a:r>
              <a:rPr lang="en-US" sz="1500" dirty="0" smtClean="0"/>
              <a:t>="0 1.57075 0" xyz="0 0 -0.3"/&gt;</a:t>
            </a:r>
          </a:p>
          <a:p>
            <a:pPr marL="0" lvl="1"/>
            <a:r>
              <a:rPr lang="en-US" sz="1500" dirty="0" smtClean="0"/>
              <a:t>    &lt;/visual&gt;</a:t>
            </a:r>
          </a:p>
          <a:p>
            <a:pPr marL="0" lvl="1"/>
            <a:r>
              <a:rPr lang="en-US" sz="1500" dirty="0" smtClean="0"/>
              <a:t>  &lt;/link&gt;</a:t>
            </a:r>
          </a:p>
          <a:p>
            <a:pPr marL="0" lvl="1"/>
            <a:r>
              <a:rPr lang="en-US" sz="1500" dirty="0" smtClean="0"/>
              <a:t>  &lt;joint name="</a:t>
            </a:r>
            <a:r>
              <a:rPr lang="en-US" sz="1500" dirty="0" err="1" smtClean="0"/>
              <a:t>base_to_right_leg</a:t>
            </a:r>
            <a:r>
              <a:rPr lang="en-US" sz="1500" dirty="0" smtClean="0"/>
              <a:t>" type="fixed"&gt;</a:t>
            </a:r>
          </a:p>
          <a:p>
            <a:pPr marL="0" lvl="1"/>
            <a:r>
              <a:rPr lang="en-US" sz="1500" dirty="0" smtClean="0"/>
              <a:t>    &lt;parent link="</a:t>
            </a:r>
            <a:r>
              <a:rPr lang="en-US" sz="1500" dirty="0" err="1" smtClean="0"/>
              <a:t>base_link</a:t>
            </a:r>
            <a:r>
              <a:rPr lang="en-US" sz="1500" dirty="0" smtClean="0"/>
              <a:t>"/&gt;</a:t>
            </a:r>
          </a:p>
          <a:p>
            <a:pPr marL="0" lvl="1"/>
            <a:r>
              <a:rPr lang="en-US" sz="1500" dirty="0" smtClean="0"/>
              <a:t>    &lt;child link="</a:t>
            </a:r>
            <a:r>
              <a:rPr lang="en-US" sz="1500" dirty="0" err="1" smtClean="0"/>
              <a:t>right_leg</a:t>
            </a:r>
            <a:r>
              <a:rPr lang="en-US" sz="1500" dirty="0" smtClean="0"/>
              <a:t>"/&gt;</a:t>
            </a:r>
          </a:p>
          <a:p>
            <a:pPr marL="0" lvl="1"/>
            <a:r>
              <a:rPr lang="en-US" sz="1500" dirty="0" smtClean="0"/>
              <a:t>    &lt;origin xyz="0.22 0 .25"/&gt;</a:t>
            </a:r>
          </a:p>
          <a:p>
            <a:pPr marL="0" lvl="1"/>
            <a:r>
              <a:rPr lang="en-US" sz="1500" dirty="0" smtClean="0"/>
              <a:t>  &lt;/joint&gt;</a:t>
            </a:r>
          </a:p>
          <a:p>
            <a:pPr marL="0" lvl="1"/>
            <a:r>
              <a:rPr lang="en-US" sz="1500" dirty="0" smtClean="0"/>
              <a:t>&lt;/robot&gt;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joint’s origin is defined in terms of the parent’s reference frame. </a:t>
            </a:r>
          </a:p>
          <a:p>
            <a:pPr lvl="1"/>
            <a:r>
              <a:rPr lang="en-US" dirty="0" smtClean="0"/>
              <a:t>In this case the origin for the child link will be .22 meters in the x direction (right) and .25 meters in the z direction (up)</a:t>
            </a:r>
          </a:p>
          <a:p>
            <a:r>
              <a:rPr lang="en-US" dirty="0" smtClean="0"/>
              <a:t>The leg’s visual origin defines where the center of the visual element should be relative to its origin</a:t>
            </a:r>
          </a:p>
          <a:p>
            <a:pPr lvl="1"/>
            <a:r>
              <a:rPr lang="en-US" dirty="0" smtClean="0"/>
              <a:t>Here we want the leg to attach at the top, so we offset the origin down by setting the z offset to be -.3 meters </a:t>
            </a:r>
          </a:p>
          <a:p>
            <a:pPr lvl="1"/>
            <a:r>
              <a:rPr lang="en-US" dirty="0" smtClean="0"/>
              <a:t>And since we want the long part of the leg to be parallel to the z axis, we rotate the visual part PI/2 around the Y axis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the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 </a:t>
            </a:r>
            <a:r>
              <a:rPr lang="en-US" sz="2000" dirty="0" err="1" smtClean="0"/>
              <a:t>urdf_tutorial</a:t>
            </a:r>
            <a:r>
              <a:rPr lang="en-US" sz="2000" dirty="0" smtClean="0"/>
              <a:t> </a:t>
            </a:r>
            <a:r>
              <a:rPr lang="en-US" sz="2000" dirty="0" err="1" smtClean="0"/>
              <a:t>display.launch</a:t>
            </a:r>
            <a:r>
              <a:rPr lang="en-US" sz="2000" dirty="0" smtClean="0"/>
              <a:t> model:=03-origins.urdf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7772400" cy="444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Girl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That’s very cute, but not all robots are red…</a:t>
            </a:r>
          </a:p>
          <a:p>
            <a:r>
              <a:rPr lang="en-US" dirty="0" smtClean="0"/>
              <a:t>The material tag of the visual element allows you to specify the material used by the link element</a:t>
            </a:r>
          </a:p>
          <a:p>
            <a:r>
              <a:rPr lang="en-US" dirty="0" smtClean="0"/>
              <a:t>Properties:</a:t>
            </a:r>
          </a:p>
          <a:p>
            <a:pPr lvl="1"/>
            <a:r>
              <a:rPr lang="en-US" b="1" dirty="0" smtClean="0"/>
              <a:t>name </a:t>
            </a:r>
            <a:r>
              <a:rPr lang="en-US" dirty="0" smtClean="0"/>
              <a:t>– name of the material. Can refer to a previously defined material.</a:t>
            </a:r>
          </a:p>
          <a:p>
            <a:pPr lvl="1"/>
            <a:r>
              <a:rPr lang="en-US" b="1" dirty="0" smtClean="0"/>
              <a:t>&lt;color&gt;</a:t>
            </a:r>
            <a:r>
              <a:rPr lang="en-US" dirty="0" smtClean="0"/>
              <a:t> </a:t>
            </a:r>
            <a:r>
              <a:rPr lang="en-US" i="1" dirty="0" smtClean="0"/>
              <a:t>(optional)</a:t>
            </a:r>
            <a:endParaRPr lang="en-US" dirty="0" smtClean="0"/>
          </a:p>
          <a:p>
            <a:pPr lvl="2"/>
            <a:r>
              <a:rPr lang="en-US" b="1" dirty="0" err="1" smtClean="0"/>
              <a:t>rgba</a:t>
            </a:r>
            <a:r>
              <a:rPr lang="en-US" dirty="0" smtClean="0"/>
              <a:t> The color of a material specified by set of four numbers representing red/green/blue/alpha, each in the range of [0,1].</a:t>
            </a:r>
          </a:p>
          <a:p>
            <a:pPr lvl="1"/>
            <a:r>
              <a:rPr lang="en-US" b="1" dirty="0" smtClean="0"/>
              <a:t>&lt;texture&gt;</a:t>
            </a:r>
            <a:r>
              <a:rPr lang="en-US" dirty="0" smtClean="0"/>
              <a:t> </a:t>
            </a:r>
            <a:r>
              <a:rPr lang="en-US" i="1" dirty="0" smtClean="0"/>
              <a:t>(optional)</a:t>
            </a:r>
            <a:endParaRPr lang="en-US" dirty="0" smtClean="0"/>
          </a:p>
          <a:p>
            <a:pPr lvl="2"/>
            <a:r>
              <a:rPr lang="en-US" dirty="0" smtClean="0"/>
              <a:t>The texture of a material is specified by a </a:t>
            </a:r>
            <a:r>
              <a:rPr lang="en-US" b="1" dirty="0" smtClean="0"/>
              <a:t>filename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04-materials.urdf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143000"/>
            <a:ext cx="7620000" cy="526297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&lt;?xml version="1.0"?&gt;</a:t>
            </a:r>
          </a:p>
          <a:p>
            <a:pPr marL="0" lvl="1"/>
            <a:r>
              <a:rPr lang="en-US" sz="1400" dirty="0" smtClean="0"/>
              <a:t>&lt;robot name="materials"&gt;</a:t>
            </a:r>
          </a:p>
          <a:p>
            <a:pPr marL="0" lvl="1"/>
            <a:r>
              <a:rPr lang="en-US" sz="1400" dirty="0" smtClean="0"/>
              <a:t>  &lt;link name="</a:t>
            </a:r>
            <a:r>
              <a:rPr lang="en-US" sz="1400" dirty="0" err="1" smtClean="0"/>
              <a:t>base_link</a:t>
            </a:r>
            <a:r>
              <a:rPr lang="en-US" sz="1400" dirty="0" smtClean="0"/>
              <a:t>"&gt;</a:t>
            </a:r>
          </a:p>
          <a:p>
            <a:pPr marL="0" lvl="1"/>
            <a:r>
              <a:rPr lang="en-US" sz="1400" dirty="0" smtClean="0"/>
              <a:t>    &lt;visual&gt;</a:t>
            </a:r>
          </a:p>
          <a:p>
            <a:pPr marL="0" lvl="1"/>
            <a:r>
              <a:rPr lang="en-US" sz="1400" dirty="0" smtClean="0"/>
              <a:t>      &lt;geometry&gt;</a:t>
            </a:r>
          </a:p>
          <a:p>
            <a:pPr marL="0" lvl="1"/>
            <a:r>
              <a:rPr lang="en-US" sz="1400" dirty="0" smtClean="0"/>
              <a:t>        &lt;cylinder length="0.6" radius="0.2"/&gt;</a:t>
            </a:r>
          </a:p>
          <a:p>
            <a:pPr marL="0" lvl="1"/>
            <a:r>
              <a:rPr lang="en-US" sz="1400" dirty="0" smtClean="0"/>
              <a:t>      &lt;/geometry&gt;</a:t>
            </a:r>
          </a:p>
          <a:p>
            <a:pPr marL="0" lvl="1"/>
            <a:r>
              <a:rPr lang="en-US" sz="1400" dirty="0" smtClean="0"/>
              <a:t>      &lt;material name="blue"&gt;</a:t>
            </a:r>
          </a:p>
          <a:p>
            <a:pPr marL="0" lvl="1"/>
            <a:r>
              <a:rPr lang="en-US" sz="1400" dirty="0" smtClean="0"/>
              <a:t>        &lt;color </a:t>
            </a:r>
            <a:r>
              <a:rPr lang="en-US" sz="1400" dirty="0" err="1" smtClean="0"/>
              <a:t>rgba</a:t>
            </a:r>
            <a:r>
              <a:rPr lang="en-US" sz="1400" dirty="0" smtClean="0"/>
              <a:t>="0 0 .8 1"/&gt;</a:t>
            </a:r>
          </a:p>
          <a:p>
            <a:pPr marL="0" lvl="1"/>
            <a:r>
              <a:rPr lang="en-US" sz="1400" dirty="0" smtClean="0"/>
              <a:t>      &lt;/material&gt;</a:t>
            </a:r>
          </a:p>
          <a:p>
            <a:pPr marL="0" lvl="1"/>
            <a:r>
              <a:rPr lang="en-US" sz="1400" dirty="0" smtClean="0"/>
              <a:t>    &lt;/visual&gt;</a:t>
            </a:r>
          </a:p>
          <a:p>
            <a:pPr marL="0" lvl="1"/>
            <a:r>
              <a:rPr lang="en-US" sz="1400" dirty="0" smtClean="0"/>
              <a:t>  &lt;/link&gt;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&lt;link name="</a:t>
            </a:r>
            <a:r>
              <a:rPr lang="en-US" sz="1400" dirty="0" err="1" smtClean="0"/>
              <a:t>right_leg</a:t>
            </a:r>
            <a:r>
              <a:rPr lang="en-US" sz="1400" dirty="0" smtClean="0"/>
              <a:t>"&gt;</a:t>
            </a:r>
          </a:p>
          <a:p>
            <a:pPr marL="0" lvl="1"/>
            <a:r>
              <a:rPr lang="en-US" sz="1400" dirty="0" smtClean="0"/>
              <a:t>    &lt;visual&gt;</a:t>
            </a:r>
          </a:p>
          <a:p>
            <a:pPr marL="0" lvl="1"/>
            <a:r>
              <a:rPr lang="en-US" sz="1400" dirty="0" smtClean="0"/>
              <a:t>      &lt;geometry&gt;</a:t>
            </a:r>
          </a:p>
          <a:p>
            <a:pPr marL="0" lvl="1"/>
            <a:r>
              <a:rPr lang="en-US" sz="1400" dirty="0" smtClean="0"/>
              <a:t>        &lt;box size="0.6 .2 .1"/&gt;</a:t>
            </a:r>
          </a:p>
          <a:p>
            <a:pPr marL="0" lvl="1"/>
            <a:r>
              <a:rPr lang="en-US" sz="1400" dirty="0" smtClean="0"/>
              <a:t>      &lt;/geometry&gt;</a:t>
            </a:r>
          </a:p>
          <a:p>
            <a:pPr marL="0" lvl="1"/>
            <a:r>
              <a:rPr lang="en-US" sz="1400" dirty="0" smtClean="0"/>
              <a:t>      &lt;origin </a:t>
            </a:r>
            <a:r>
              <a:rPr lang="en-US" sz="1400" dirty="0" err="1" smtClean="0"/>
              <a:t>rpy</a:t>
            </a:r>
            <a:r>
              <a:rPr lang="en-US" sz="1400" dirty="0" smtClean="0"/>
              <a:t>="0 1.57075 0" xyz="0 0 -0.3"/&gt;</a:t>
            </a:r>
          </a:p>
          <a:p>
            <a:pPr marL="0" lvl="1"/>
            <a:r>
              <a:rPr lang="en-US" sz="1400" dirty="0" smtClean="0"/>
              <a:t>      &lt;material name="white"&gt;</a:t>
            </a:r>
          </a:p>
          <a:p>
            <a:pPr marL="0" lvl="1"/>
            <a:r>
              <a:rPr lang="en-US" sz="1400" dirty="0" smtClean="0"/>
              <a:t>        &lt;color </a:t>
            </a:r>
            <a:r>
              <a:rPr lang="en-US" sz="1400" dirty="0" err="1" smtClean="0"/>
              <a:t>rgba</a:t>
            </a:r>
            <a:r>
              <a:rPr lang="en-US" sz="1400" dirty="0" smtClean="0"/>
              <a:t>="1 1 1 1"/&gt;</a:t>
            </a:r>
          </a:p>
          <a:p>
            <a:pPr marL="0" lvl="1"/>
            <a:r>
              <a:rPr lang="en-US" sz="1400" dirty="0" smtClean="0"/>
              <a:t>      &lt;/material&gt;</a:t>
            </a:r>
          </a:p>
          <a:p>
            <a:pPr marL="0" lvl="1"/>
            <a:r>
              <a:rPr lang="en-US" sz="1400" dirty="0" smtClean="0"/>
              <a:t>    &lt;/visual&gt;</a:t>
            </a:r>
          </a:p>
          <a:p>
            <a:pPr marL="0" lvl="1"/>
            <a:r>
              <a:rPr lang="en-US" sz="1400" dirty="0" smtClean="0"/>
              <a:t>  &lt;/link&gt;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Unified Robot Description Format </a:t>
            </a:r>
            <a:r>
              <a:rPr lang="en-US" sz="3000" dirty="0" smtClean="0"/>
              <a:t>(</a:t>
            </a:r>
            <a:r>
              <a:rPr lang="en-US" sz="3000" b="1" dirty="0" smtClean="0"/>
              <a:t>URDF</a:t>
            </a:r>
            <a:r>
              <a:rPr lang="en-US" sz="3000" dirty="0" smtClean="0"/>
              <a:t>) is an XML format for representing a robot model</a:t>
            </a:r>
          </a:p>
          <a:p>
            <a:r>
              <a:rPr lang="en-US" sz="3000" dirty="0" smtClean="0"/>
              <a:t>In this file you define:</a:t>
            </a:r>
          </a:p>
          <a:p>
            <a:pPr lvl="1"/>
            <a:r>
              <a:rPr lang="en-US" dirty="0" smtClean="0"/>
              <a:t>Kinematic and dynamic description of the robot</a:t>
            </a:r>
          </a:p>
          <a:p>
            <a:pPr lvl="1"/>
            <a:r>
              <a:rPr lang="en-US" dirty="0" smtClean="0"/>
              <a:t>Visual representation of the robot</a:t>
            </a:r>
          </a:p>
          <a:p>
            <a:pPr lvl="1"/>
            <a:r>
              <a:rPr lang="en-US" dirty="0" smtClean="0"/>
              <a:t>Collision model of the robot</a:t>
            </a:r>
          </a:p>
          <a:p>
            <a:r>
              <a:rPr lang="en-US" sz="3000" dirty="0" smtClean="0"/>
              <a:t>A list of robots described by URDF files can be found here: </a:t>
            </a:r>
            <a:r>
              <a:rPr lang="en-US" sz="3000" dirty="0" smtClean="0">
                <a:hlinkClick r:id="rId2"/>
              </a:rPr>
              <a:t>http://wiki.ros.org/urdf/Examples</a:t>
            </a:r>
            <a:endParaRPr lang="en-US" sz="30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04-materials.urdf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143000"/>
            <a:ext cx="7620000" cy="504753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  &lt;joint name="</a:t>
            </a:r>
            <a:r>
              <a:rPr lang="en-US" sz="1400" dirty="0" err="1" smtClean="0"/>
              <a:t>base_to_right_leg</a:t>
            </a:r>
            <a:r>
              <a:rPr lang="en-US" sz="1400" dirty="0" smtClean="0"/>
              <a:t>" type="fixed"&gt;</a:t>
            </a:r>
          </a:p>
          <a:p>
            <a:pPr marL="0" lvl="1"/>
            <a:r>
              <a:rPr lang="en-US" sz="1400" dirty="0" smtClean="0"/>
              <a:t>    &lt;parent link="</a:t>
            </a:r>
            <a:r>
              <a:rPr lang="en-US" sz="1400" dirty="0" err="1" smtClean="0"/>
              <a:t>base_link</a:t>
            </a:r>
            <a:r>
              <a:rPr lang="en-US" sz="1400" dirty="0" smtClean="0"/>
              <a:t>"/&gt;</a:t>
            </a:r>
          </a:p>
          <a:p>
            <a:pPr marL="0" lvl="1"/>
            <a:r>
              <a:rPr lang="en-US" sz="1400" dirty="0" smtClean="0"/>
              <a:t>    &lt;child link="</a:t>
            </a:r>
            <a:r>
              <a:rPr lang="en-US" sz="1400" dirty="0" err="1" smtClean="0"/>
              <a:t>right_leg</a:t>
            </a:r>
            <a:r>
              <a:rPr lang="en-US" sz="1400" dirty="0" smtClean="0"/>
              <a:t>"/&gt;</a:t>
            </a:r>
          </a:p>
          <a:p>
            <a:pPr marL="0" lvl="1"/>
            <a:r>
              <a:rPr lang="en-US" sz="1400" dirty="0" smtClean="0"/>
              <a:t>    &lt;origin xyz="0.22 0 .25"/&gt;</a:t>
            </a:r>
          </a:p>
          <a:p>
            <a:pPr marL="0" lvl="1"/>
            <a:r>
              <a:rPr lang="en-US" sz="1400" dirty="0" smtClean="0"/>
              <a:t>  &lt;/joint&gt;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&lt;link name="</a:t>
            </a:r>
            <a:r>
              <a:rPr lang="en-US" sz="1400" dirty="0" err="1" smtClean="0"/>
              <a:t>left_leg</a:t>
            </a:r>
            <a:r>
              <a:rPr lang="en-US" sz="1400" dirty="0" smtClean="0"/>
              <a:t>"&gt;</a:t>
            </a:r>
          </a:p>
          <a:p>
            <a:pPr marL="0" lvl="1"/>
            <a:r>
              <a:rPr lang="en-US" sz="1400" dirty="0" smtClean="0"/>
              <a:t>    &lt;visual&gt;</a:t>
            </a:r>
          </a:p>
          <a:p>
            <a:pPr marL="0" lvl="1"/>
            <a:r>
              <a:rPr lang="en-US" sz="1400" dirty="0" smtClean="0"/>
              <a:t>      &lt;geometry&gt;</a:t>
            </a:r>
          </a:p>
          <a:p>
            <a:pPr marL="0" lvl="1"/>
            <a:r>
              <a:rPr lang="en-US" sz="1400" dirty="0" smtClean="0"/>
              <a:t>        &lt;box size="0.6 .2 .1"/&gt;</a:t>
            </a:r>
          </a:p>
          <a:p>
            <a:pPr marL="0" lvl="1"/>
            <a:r>
              <a:rPr lang="en-US" sz="1400" dirty="0" smtClean="0"/>
              <a:t>      &lt;/geometry&gt;</a:t>
            </a:r>
          </a:p>
          <a:p>
            <a:pPr marL="0" lvl="1"/>
            <a:r>
              <a:rPr lang="en-US" sz="1400" dirty="0" smtClean="0"/>
              <a:t>      &lt;origin </a:t>
            </a:r>
            <a:r>
              <a:rPr lang="en-US" sz="1400" dirty="0" err="1" smtClean="0"/>
              <a:t>rpy</a:t>
            </a:r>
            <a:r>
              <a:rPr lang="en-US" sz="1400" dirty="0" smtClean="0"/>
              <a:t>="0 1.57075 0" xyz="0 0 -0.3"/&gt;</a:t>
            </a:r>
          </a:p>
          <a:p>
            <a:pPr marL="0" lvl="1"/>
            <a:r>
              <a:rPr lang="en-US" sz="1400" dirty="0" smtClean="0"/>
              <a:t>      &lt;material name="white"/&gt;</a:t>
            </a:r>
          </a:p>
          <a:p>
            <a:pPr marL="0" lvl="1"/>
            <a:r>
              <a:rPr lang="en-US" sz="1400" dirty="0" smtClean="0"/>
              <a:t>    &lt;/visual&gt;</a:t>
            </a:r>
          </a:p>
          <a:p>
            <a:pPr marL="0" lvl="1"/>
            <a:r>
              <a:rPr lang="en-US" sz="1400" dirty="0" smtClean="0"/>
              <a:t>  &lt;/link&gt;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&lt;joint name="</a:t>
            </a:r>
            <a:r>
              <a:rPr lang="en-US" sz="1400" dirty="0" err="1" smtClean="0"/>
              <a:t>base_to_left_leg</a:t>
            </a:r>
            <a:r>
              <a:rPr lang="en-US" sz="1400" dirty="0" smtClean="0"/>
              <a:t>" type="fixed"&gt;</a:t>
            </a:r>
          </a:p>
          <a:p>
            <a:pPr marL="0" lvl="1"/>
            <a:r>
              <a:rPr lang="en-US" sz="1400" dirty="0" smtClean="0"/>
              <a:t>    &lt;parent link="</a:t>
            </a:r>
            <a:r>
              <a:rPr lang="en-US" sz="1400" dirty="0" err="1" smtClean="0"/>
              <a:t>base_link</a:t>
            </a:r>
            <a:r>
              <a:rPr lang="en-US" sz="1400" dirty="0" smtClean="0"/>
              <a:t>"/&gt;</a:t>
            </a:r>
          </a:p>
          <a:p>
            <a:pPr marL="0" lvl="1"/>
            <a:r>
              <a:rPr lang="en-US" sz="1400" dirty="0" smtClean="0"/>
              <a:t>    &lt;child link="</a:t>
            </a:r>
            <a:r>
              <a:rPr lang="en-US" sz="1400" dirty="0" err="1" smtClean="0"/>
              <a:t>left_leg</a:t>
            </a:r>
            <a:r>
              <a:rPr lang="en-US" sz="1400" dirty="0" smtClean="0"/>
              <a:t>"/&gt;</a:t>
            </a:r>
          </a:p>
          <a:p>
            <a:pPr marL="0" lvl="1"/>
            <a:r>
              <a:rPr lang="en-US" sz="1400" dirty="0" smtClean="0"/>
              <a:t>    &lt;origin xyz="-0.22 0 .25"/&gt;</a:t>
            </a:r>
          </a:p>
          <a:p>
            <a:pPr marL="0" lvl="1"/>
            <a:r>
              <a:rPr lang="en-US" sz="1400" dirty="0" smtClean="0"/>
              <a:t>  &lt;/joint&gt;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&lt;/robot&gt;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the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 </a:t>
            </a:r>
            <a:r>
              <a:rPr lang="en-US" sz="2000" dirty="0" err="1" smtClean="0"/>
              <a:t>urdf_tutorial</a:t>
            </a:r>
            <a:r>
              <a:rPr lang="en-US" sz="2000" dirty="0" smtClean="0"/>
              <a:t> </a:t>
            </a:r>
            <a:r>
              <a:rPr lang="en-US" sz="2000" dirty="0" err="1" smtClean="0"/>
              <a:t>display.launch</a:t>
            </a:r>
            <a:r>
              <a:rPr lang="en-US" sz="2000" dirty="0" smtClean="0"/>
              <a:t> model:=04-materials.urdf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8001000" cy="457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Meshes to Our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Mesh files allow you to define more realistic elements than just using basic geometric objects/blocks </a:t>
            </a:r>
            <a:endParaRPr lang="he-IL" sz="3000" dirty="0" smtClean="0"/>
          </a:p>
          <a:p>
            <a:r>
              <a:rPr lang="en-US" sz="3000" dirty="0" smtClean="0"/>
              <a:t>It is possible to load meshes generated by us or to use meshes of other models. </a:t>
            </a:r>
          </a:p>
          <a:p>
            <a:r>
              <a:rPr lang="en-US" sz="3000" dirty="0" smtClean="0"/>
              <a:t>For our model we will use the PR2's gripper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Meshes to Our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1447800"/>
            <a:ext cx="8153400" cy="230832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&lt;link name="</a:t>
            </a:r>
            <a:r>
              <a:rPr lang="en-US" dirty="0" err="1" smtClean="0"/>
              <a:t>left_gripper</a:t>
            </a:r>
            <a:r>
              <a:rPr lang="en-US" dirty="0" smtClean="0"/>
              <a:t>"&gt;</a:t>
            </a:r>
          </a:p>
          <a:p>
            <a:pPr marL="0" lvl="1"/>
            <a:r>
              <a:rPr lang="en-US" dirty="0" smtClean="0"/>
              <a:t>    &lt;visual&gt;</a:t>
            </a:r>
          </a:p>
          <a:p>
            <a:pPr marL="0" lvl="1"/>
            <a:r>
              <a:rPr lang="en-US" dirty="0" smtClean="0"/>
              <a:t>      &lt;origin </a:t>
            </a:r>
            <a:r>
              <a:rPr lang="en-US" dirty="0" err="1" smtClean="0"/>
              <a:t>rpy</a:t>
            </a:r>
            <a:r>
              <a:rPr lang="en-US" dirty="0" smtClean="0"/>
              <a:t>="0.0 0 0" xyz="0 0 0"/&gt;</a:t>
            </a:r>
          </a:p>
          <a:p>
            <a:pPr marL="0" lvl="1"/>
            <a:r>
              <a:rPr lang="en-US" dirty="0" smtClean="0"/>
              <a:t>      &lt;geometry&gt;</a:t>
            </a:r>
          </a:p>
          <a:p>
            <a:pPr marL="0" lvl="1"/>
            <a:r>
              <a:rPr lang="en-US" dirty="0" smtClean="0"/>
              <a:t>        &lt;mesh filename="package://pr2_description/meshes/gripper_v0/l_finger.dae"/&gt;</a:t>
            </a:r>
          </a:p>
          <a:p>
            <a:pPr marL="0" lvl="1"/>
            <a:r>
              <a:rPr lang="en-US" dirty="0" smtClean="0"/>
              <a:t>      &lt;/geometry&gt;</a:t>
            </a:r>
          </a:p>
          <a:p>
            <a:pPr marL="0" lvl="1"/>
            <a:r>
              <a:rPr lang="en-US" dirty="0" smtClean="0"/>
              <a:t>    &lt;/visual&gt;</a:t>
            </a:r>
          </a:p>
          <a:p>
            <a:pPr marL="0" lvl="1"/>
            <a:r>
              <a:rPr lang="en-US" dirty="0" smtClean="0"/>
              <a:t>&lt;/link&gt;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pr2_description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borrow the meshes from PR2, you’ll need to install the </a:t>
            </a:r>
            <a:r>
              <a:rPr lang="en-US" dirty="0" smtClean="0">
                <a:hlinkClick r:id="rId2"/>
              </a:rPr>
              <a:t>pr2_description</a:t>
            </a:r>
            <a:r>
              <a:rPr lang="en-US" dirty="0" smtClean="0"/>
              <a:t> package:</a:t>
            </a:r>
          </a:p>
          <a:p>
            <a:endParaRPr lang="en-US" dirty="0" smtClean="0"/>
          </a:p>
          <a:p>
            <a:r>
              <a:rPr lang="en-US" dirty="0" smtClean="0"/>
              <a:t>The package contains robot description files for PR2, organized into subdirectories as follows:</a:t>
            </a:r>
          </a:p>
          <a:p>
            <a:pPr lvl="1"/>
            <a:r>
              <a:rPr lang="en-US" dirty="0" err="1" smtClean="0"/>
              <a:t>urdf</a:t>
            </a:r>
            <a:r>
              <a:rPr lang="en-US" dirty="0" smtClean="0"/>
              <a:t>/ contains </a:t>
            </a:r>
            <a:r>
              <a:rPr lang="en-US" dirty="0" err="1" smtClean="0"/>
              <a:t>urdf</a:t>
            </a:r>
            <a:r>
              <a:rPr lang="en-US" dirty="0" smtClean="0"/>
              <a:t> descriptions of various parts of the PR2 (arm, torso, etc.)</a:t>
            </a:r>
          </a:p>
          <a:p>
            <a:pPr lvl="1"/>
            <a:r>
              <a:rPr lang="en-US" dirty="0" smtClean="0"/>
              <a:t>robots/ contains </a:t>
            </a:r>
            <a:r>
              <a:rPr lang="en-US" dirty="0" err="1" smtClean="0"/>
              <a:t>urdf</a:t>
            </a:r>
            <a:r>
              <a:rPr lang="en-US" dirty="0" smtClean="0"/>
              <a:t> descriptions of the full robot, that refer to the macros in </a:t>
            </a:r>
            <a:r>
              <a:rPr lang="en-US" dirty="0" err="1" smtClean="0"/>
              <a:t>urdf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gazebo/ contains </a:t>
            </a:r>
            <a:r>
              <a:rPr lang="en-US" dirty="0" err="1" smtClean="0"/>
              <a:t>urdf</a:t>
            </a:r>
            <a:r>
              <a:rPr lang="en-US" dirty="0" smtClean="0"/>
              <a:t> descriptions of simulated PR2 components, like the simulated battery controller</a:t>
            </a:r>
          </a:p>
          <a:p>
            <a:pPr lvl="1"/>
            <a:r>
              <a:rPr lang="en-US" dirty="0" smtClean="0"/>
              <a:t>meshes/ contains mesh files (.</a:t>
            </a:r>
            <a:r>
              <a:rPr lang="en-US" dirty="0" err="1" smtClean="0"/>
              <a:t>stl,.dae</a:t>
            </a:r>
            <a:r>
              <a:rPr lang="en-US" dirty="0" smtClean="0"/>
              <a:t>) for visualization and collision properties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0574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sudo</a:t>
            </a:r>
            <a:r>
              <a:rPr lang="en-US" sz="2000" dirty="0" smtClean="0"/>
              <a:t> apt-get install ros-hydro-pr2-description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</a:t>
            </a:r>
            <a:r>
              <a:rPr lang="en-US" dirty="0" err="1" smtClean="0"/>
              <a:t>Collada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6324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Let's finish the design by adding some parts: left and right bases, four wheels and an arm with a gripper</a:t>
            </a:r>
          </a:p>
          <a:p>
            <a:r>
              <a:rPr lang="en-US" dirty="0" smtClean="0"/>
              <a:t>The final urdf file is located at </a:t>
            </a:r>
            <a:r>
              <a:rPr lang="en-US" dirty="0" smtClean="0">
                <a:hlinkClick r:id="rId2"/>
              </a:rPr>
              <a:t>05-visual.urdf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 the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 </a:t>
            </a:r>
            <a:r>
              <a:rPr lang="en-US" sz="2000" dirty="0" err="1" smtClean="0"/>
              <a:t>urdf_tutorial</a:t>
            </a:r>
            <a:r>
              <a:rPr lang="en-US" sz="2000" dirty="0" smtClean="0"/>
              <a:t> </a:t>
            </a:r>
            <a:r>
              <a:rPr lang="en-US" sz="2000" dirty="0" err="1" smtClean="0"/>
              <a:t>display.launch</a:t>
            </a:r>
            <a:r>
              <a:rPr lang="en-US" sz="2000" dirty="0" smtClean="0"/>
              <a:t> model:=05-visual.urdf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59511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Movable Robot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convert the model into a robot that can actually move, the only thing you have to do is take care of the type of the joints it uses</a:t>
            </a:r>
          </a:p>
          <a:p>
            <a:r>
              <a:rPr lang="en-US" dirty="0" smtClean="0"/>
              <a:t>In the previous model, all of the joints were fixed</a:t>
            </a:r>
          </a:p>
          <a:p>
            <a:r>
              <a:rPr lang="en-US" dirty="0" smtClean="0"/>
              <a:t>Now we are going to explore different types of flexible joints </a:t>
            </a:r>
            <a:endParaRPr lang="he-IL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revolute</a:t>
            </a:r>
            <a:r>
              <a:rPr lang="en-US" dirty="0" smtClean="0"/>
              <a:t> - a hinge joint that rotates along the axis and has a limited range specified by the upper and lower limits</a:t>
            </a:r>
          </a:p>
          <a:p>
            <a:r>
              <a:rPr lang="en-US" b="1" dirty="0" smtClean="0"/>
              <a:t>continuous</a:t>
            </a:r>
            <a:r>
              <a:rPr lang="en-US" dirty="0" smtClean="0"/>
              <a:t> - a continuous hinge joint that rotates around the axis and has no upper and lower limits</a:t>
            </a:r>
          </a:p>
          <a:p>
            <a:r>
              <a:rPr lang="en-US" b="1" dirty="0" smtClean="0"/>
              <a:t>prismatic</a:t>
            </a:r>
            <a:r>
              <a:rPr lang="en-US" dirty="0" smtClean="0"/>
              <a:t> - a sliding joint that slides along the axis, and has a limited range specified by the upper and lower limits</a:t>
            </a:r>
          </a:p>
          <a:p>
            <a:r>
              <a:rPr lang="en-US" b="1" dirty="0" smtClean="0"/>
              <a:t>fixed</a:t>
            </a:r>
            <a:r>
              <a:rPr lang="en-US" dirty="0" smtClean="0"/>
              <a:t> - This is not really a joint because it cannot move</a:t>
            </a:r>
          </a:p>
          <a:p>
            <a:r>
              <a:rPr lang="en-US" b="1" dirty="0" smtClean="0"/>
              <a:t>floating</a:t>
            </a:r>
            <a:r>
              <a:rPr lang="en-US" dirty="0" smtClean="0"/>
              <a:t> - This joint allows motion for all 6 degrees of freedom</a:t>
            </a:r>
          </a:p>
          <a:p>
            <a:r>
              <a:rPr lang="en-US" b="1" dirty="0" smtClean="0"/>
              <a:t>planar</a:t>
            </a:r>
            <a:r>
              <a:rPr lang="en-US" dirty="0" smtClean="0"/>
              <a:t> - This joint allows motion in a plane perpendicular to the axis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description of a robot consists of a set of link (part) elements, and a set of joint elements connecting the links together</a:t>
            </a:r>
          </a:p>
          <a:p>
            <a:r>
              <a:rPr lang="en-US" dirty="0" smtClean="0"/>
              <a:t>A typical robot description looks like this: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581400"/>
            <a:ext cx="7620000" cy="258532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&lt;robot name="pr2"&gt;</a:t>
            </a:r>
          </a:p>
          <a:p>
            <a:pPr marL="0" lvl="1"/>
            <a:r>
              <a:rPr lang="en-US" dirty="0" smtClean="0"/>
              <a:t>  &lt;link&gt; ... &lt;/link&gt;</a:t>
            </a:r>
          </a:p>
          <a:p>
            <a:pPr marL="0" lvl="1"/>
            <a:r>
              <a:rPr lang="en-US" dirty="0" smtClean="0"/>
              <a:t>  &lt;link&gt; ... &lt;/link&gt;</a:t>
            </a:r>
          </a:p>
          <a:p>
            <a:pPr marL="0" lvl="1"/>
            <a:r>
              <a:rPr lang="en-US" dirty="0" smtClean="0"/>
              <a:t>  &lt;link&gt; ... &lt;/link&gt;</a:t>
            </a:r>
          </a:p>
          <a:p>
            <a:pPr marL="0" lvl="1"/>
            <a:endParaRPr lang="en-US" dirty="0" smtClean="0"/>
          </a:p>
          <a:p>
            <a:pPr marL="0" lvl="1"/>
            <a:r>
              <a:rPr lang="en-US" dirty="0" smtClean="0"/>
              <a:t>  &lt;joint&gt;  ....  &lt;/joint&gt;</a:t>
            </a:r>
          </a:p>
          <a:p>
            <a:pPr marL="0" lvl="1"/>
            <a:r>
              <a:rPr lang="en-US" dirty="0" smtClean="0"/>
              <a:t>  &lt;joint&gt;  ....  &lt;/joint&gt;</a:t>
            </a:r>
          </a:p>
          <a:p>
            <a:pPr marL="0" lvl="1"/>
            <a:r>
              <a:rPr lang="en-US" dirty="0" smtClean="0"/>
              <a:t>  &lt;joint&gt;  ....  &lt;/joint&gt;</a:t>
            </a:r>
          </a:p>
          <a:p>
            <a:pPr marL="0" lvl="1"/>
            <a:r>
              <a:rPr lang="en-US" dirty="0" smtClean="0"/>
              <a:t>&lt;/robot&gt;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to joint types in the human body: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7170" name="Picture 2" descr="http://levana.everybit.co.il/wp-content/uploads/2011/12/skeleton-mifraki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133600"/>
            <a:ext cx="3373792" cy="4191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200400"/>
            <a:ext cx="8686800" cy="337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connection between the body and the head is a continuous joint, meaning that it can take on any angle from -∞ to +∞</a:t>
            </a:r>
          </a:p>
          <a:p>
            <a:r>
              <a:rPr lang="en-US" dirty="0" smtClean="0"/>
              <a:t>The only additional information we have to add is the axis of rotation (the &lt;axis&gt; tag), which specifies a vector around which the head will rotate. </a:t>
            </a:r>
          </a:p>
          <a:p>
            <a:pPr lvl="1"/>
            <a:r>
              <a:rPr lang="en-US" dirty="0" smtClean="0"/>
              <a:t>the vector "0 0 1" means it will rotate around the z axis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295400"/>
            <a:ext cx="8001000" cy="175432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&lt;joint name="</a:t>
            </a:r>
            <a:r>
              <a:rPr lang="en-US" dirty="0" err="1" smtClean="0"/>
              <a:t>head_swivel</a:t>
            </a:r>
            <a:r>
              <a:rPr lang="en-US" dirty="0" smtClean="0"/>
              <a:t>" type="continuous"&gt;</a:t>
            </a:r>
          </a:p>
          <a:p>
            <a:pPr marL="0" lvl="1"/>
            <a:r>
              <a:rPr lang="en-US" dirty="0" smtClean="0"/>
              <a:t>    &lt;parent link="</a:t>
            </a:r>
            <a:r>
              <a:rPr lang="en-US" dirty="0" err="1" smtClean="0"/>
              <a:t>base_link</a:t>
            </a:r>
            <a:r>
              <a:rPr lang="en-US" dirty="0" smtClean="0"/>
              <a:t>"/&gt;</a:t>
            </a:r>
          </a:p>
          <a:p>
            <a:pPr marL="0" lvl="1"/>
            <a:r>
              <a:rPr lang="en-US" dirty="0" smtClean="0"/>
              <a:t>    &lt;child link="head"/&gt;</a:t>
            </a:r>
          </a:p>
          <a:p>
            <a:pPr marL="0" lvl="1"/>
            <a:r>
              <a:rPr lang="en-US" dirty="0" smtClean="0"/>
              <a:t>    &lt;axis xyz="0 0 1"/&gt;</a:t>
            </a:r>
          </a:p>
          <a:p>
            <a:pPr marL="0" lvl="1"/>
            <a:r>
              <a:rPr lang="en-US" dirty="0" smtClean="0"/>
              <a:t>    &lt;origin xyz="0 0 0.3"/&gt;</a:t>
            </a:r>
          </a:p>
          <a:p>
            <a:pPr marL="0" lvl="1"/>
            <a:r>
              <a:rPr lang="en-US" dirty="0" smtClean="0"/>
              <a:t>&lt;/joint&gt;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Wheels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733800"/>
            <a:ext cx="8686800" cy="28448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 wheels are also modeled as continuous joints, so that they can roll in both directions forever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295400"/>
            <a:ext cx="8001000" cy="230832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&lt;joint name="</a:t>
            </a:r>
            <a:r>
              <a:rPr lang="en-US" dirty="0" err="1" smtClean="0"/>
              <a:t>right_front_wheel_joint</a:t>
            </a:r>
            <a:r>
              <a:rPr lang="en-US" dirty="0" smtClean="0"/>
              <a:t>" type="continuous"&gt;</a:t>
            </a:r>
            <a:endParaRPr lang="en-US" sz="2400" dirty="0" smtClean="0"/>
          </a:p>
          <a:p>
            <a:r>
              <a:rPr lang="en-US" dirty="0" smtClean="0"/>
              <a:t>    &lt;axis xyz="0 0 1"/&gt;</a:t>
            </a:r>
            <a:endParaRPr lang="en-US" sz="2400" dirty="0" smtClean="0"/>
          </a:p>
          <a:p>
            <a:r>
              <a:rPr lang="en-US" dirty="0" smtClean="0"/>
              <a:t>    &lt;parent link="</a:t>
            </a:r>
            <a:r>
              <a:rPr lang="en-US" dirty="0" err="1" smtClean="0"/>
              <a:t>right_base</a:t>
            </a:r>
            <a:r>
              <a:rPr lang="en-US" dirty="0" smtClean="0"/>
              <a:t>"/&gt;</a:t>
            </a:r>
            <a:endParaRPr lang="en-US" sz="2400" dirty="0" smtClean="0"/>
          </a:p>
          <a:p>
            <a:r>
              <a:rPr lang="en-US" dirty="0" smtClean="0"/>
              <a:t>    &lt;child link="</a:t>
            </a:r>
            <a:r>
              <a:rPr lang="en-US" dirty="0" err="1" smtClean="0"/>
              <a:t>right_front_wheel</a:t>
            </a:r>
            <a:r>
              <a:rPr lang="en-US" dirty="0" smtClean="0"/>
              <a:t>"/&gt;</a:t>
            </a:r>
            <a:endParaRPr lang="en-US" sz="2400" dirty="0" smtClean="0"/>
          </a:p>
          <a:p>
            <a:r>
              <a:rPr lang="en-US" dirty="0" smtClean="0"/>
              <a:t>    &lt;origin </a:t>
            </a:r>
            <a:r>
              <a:rPr lang="en-US" dirty="0" err="1" smtClean="0"/>
              <a:t>rpy</a:t>
            </a:r>
            <a:r>
              <a:rPr lang="en-US" dirty="0" smtClean="0"/>
              <a:t>="0 1.57075 0" xyz="0 0.133333333333 -0.085"/&gt;</a:t>
            </a:r>
            <a:endParaRPr lang="en-US" sz="2400" dirty="0" smtClean="0"/>
          </a:p>
          <a:p>
            <a:r>
              <a:rPr lang="en-US" dirty="0" smtClean="0"/>
              <a:t>    &lt;limit effort="100" velocity="100"/&gt;</a:t>
            </a:r>
            <a:endParaRPr lang="en-US" sz="2400" dirty="0" smtClean="0"/>
          </a:p>
          <a:p>
            <a:r>
              <a:rPr lang="en-US" dirty="0" smtClean="0"/>
              <a:t>    &lt;dynamics damping="0.0" friction="0.0"/&gt;</a:t>
            </a:r>
            <a:endParaRPr lang="en-US" sz="2400" dirty="0" smtClean="0"/>
          </a:p>
          <a:p>
            <a:r>
              <a:rPr lang="en-US" dirty="0" smtClean="0"/>
              <a:t>&lt;/joint&gt;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Gripper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352800"/>
            <a:ext cx="8686800" cy="322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right and the left gripper joints are modeled as revolute joints</a:t>
            </a:r>
          </a:p>
          <a:p>
            <a:r>
              <a:rPr lang="en-US" dirty="0" smtClean="0"/>
              <a:t>This means that they rotate in the same way that the continuous joints do, but they have strict limits</a:t>
            </a:r>
          </a:p>
          <a:p>
            <a:r>
              <a:rPr lang="en-US" dirty="0" smtClean="0"/>
              <a:t>Hence, we must include the &lt;limit&gt; tag specifying the upper and lower limits of the joint (in radians)</a:t>
            </a:r>
          </a:p>
          <a:p>
            <a:r>
              <a:rPr lang="en-US" dirty="0" smtClean="0"/>
              <a:t>We also must specify a maximum velocity and effort for this joint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219200"/>
            <a:ext cx="8001000" cy="203132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&lt;joint name="</a:t>
            </a:r>
            <a:r>
              <a:rPr lang="en-US" dirty="0" err="1" smtClean="0"/>
              <a:t>left_gripper_joint</a:t>
            </a:r>
            <a:r>
              <a:rPr lang="en-US" dirty="0" smtClean="0"/>
              <a:t>" type="revolute"&gt;</a:t>
            </a:r>
          </a:p>
          <a:p>
            <a:pPr marL="0" lvl="1"/>
            <a:r>
              <a:rPr lang="en-US" dirty="0" smtClean="0"/>
              <a:t>    &lt;axis xyz="0 0 1"/&gt;</a:t>
            </a:r>
          </a:p>
          <a:p>
            <a:pPr marL="0" lvl="1"/>
            <a:r>
              <a:rPr lang="en-US" dirty="0" smtClean="0"/>
              <a:t>    &lt;limit effort="1000.0" lower="0.0" upper="0.548" velocity="0.5"/&gt;</a:t>
            </a:r>
          </a:p>
          <a:p>
            <a:pPr marL="0" lvl="1"/>
            <a:r>
              <a:rPr lang="en-US" dirty="0" smtClean="0"/>
              <a:t>    &lt;origin </a:t>
            </a:r>
            <a:r>
              <a:rPr lang="en-US" dirty="0" err="1" smtClean="0"/>
              <a:t>rpy</a:t>
            </a:r>
            <a:r>
              <a:rPr lang="en-US" dirty="0" smtClean="0"/>
              <a:t>="0 0 0" xyz="0.2 0.01 0"/&gt;</a:t>
            </a:r>
          </a:p>
          <a:p>
            <a:pPr marL="0" lvl="1"/>
            <a:r>
              <a:rPr lang="en-US" dirty="0" smtClean="0"/>
              <a:t>    &lt;parent link="</a:t>
            </a:r>
            <a:r>
              <a:rPr lang="en-US" dirty="0" err="1" smtClean="0"/>
              <a:t>gripper_pole</a:t>
            </a:r>
            <a:r>
              <a:rPr lang="en-US" dirty="0" smtClean="0"/>
              <a:t>"/&gt;</a:t>
            </a:r>
          </a:p>
          <a:p>
            <a:pPr marL="0" lvl="1"/>
            <a:r>
              <a:rPr lang="en-US" dirty="0" smtClean="0"/>
              <a:t>    &lt;child link="</a:t>
            </a:r>
            <a:r>
              <a:rPr lang="en-US" dirty="0" err="1" smtClean="0"/>
              <a:t>left_gripper</a:t>
            </a:r>
            <a:r>
              <a:rPr lang="en-US" dirty="0" smtClean="0"/>
              <a:t>"/&gt;</a:t>
            </a:r>
          </a:p>
          <a:p>
            <a:pPr marL="0" lvl="1"/>
            <a:r>
              <a:rPr lang="en-US" dirty="0" smtClean="0"/>
              <a:t>&lt;/joint&gt;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Gripper 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352800"/>
            <a:ext cx="8686800" cy="322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gripper arm is modeled as a prismatic joint</a:t>
            </a:r>
          </a:p>
          <a:p>
            <a:pPr lvl="1"/>
            <a:r>
              <a:rPr lang="en-US" dirty="0" smtClean="0"/>
              <a:t>This means that it moves along an axis, not around it</a:t>
            </a:r>
          </a:p>
          <a:p>
            <a:r>
              <a:rPr lang="en-US" dirty="0" smtClean="0"/>
              <a:t>This translational movement is what allows our robot model to extend and retract its gripper arm</a:t>
            </a:r>
          </a:p>
          <a:p>
            <a:r>
              <a:rPr lang="en-US" dirty="0" smtClean="0"/>
              <a:t>The limits of the prismatic arm are specified in the same way as a revolute joint, except that the units are meters, not radians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371600"/>
            <a:ext cx="8001000" cy="175432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&lt;joint name="</a:t>
            </a:r>
            <a:r>
              <a:rPr lang="en-US" dirty="0" err="1" smtClean="0"/>
              <a:t>gripper_extension</a:t>
            </a:r>
            <a:r>
              <a:rPr lang="en-US" dirty="0" smtClean="0"/>
              <a:t>" type="prismatic"&gt;</a:t>
            </a:r>
          </a:p>
          <a:p>
            <a:pPr marL="0" lvl="1"/>
            <a:r>
              <a:rPr lang="en-US" dirty="0" smtClean="0"/>
              <a:t>    &lt;parent link="</a:t>
            </a:r>
            <a:r>
              <a:rPr lang="en-US" dirty="0" err="1" smtClean="0"/>
              <a:t>base_link</a:t>
            </a:r>
            <a:r>
              <a:rPr lang="en-US" dirty="0" smtClean="0"/>
              <a:t>"/&gt;</a:t>
            </a:r>
          </a:p>
          <a:p>
            <a:pPr marL="0" lvl="1"/>
            <a:r>
              <a:rPr lang="en-US" dirty="0" smtClean="0"/>
              <a:t>    &lt;child link="</a:t>
            </a:r>
            <a:r>
              <a:rPr lang="en-US" dirty="0" err="1" smtClean="0"/>
              <a:t>gripper_pole</a:t>
            </a:r>
            <a:r>
              <a:rPr lang="en-US" dirty="0" smtClean="0"/>
              <a:t>"/&gt;</a:t>
            </a:r>
          </a:p>
          <a:p>
            <a:pPr marL="0" lvl="1"/>
            <a:r>
              <a:rPr lang="en-US" dirty="0" smtClean="0"/>
              <a:t>    &lt;limit effort="1000.0" lower="-0.38" upper="0" velocity="0.5"/&gt;</a:t>
            </a:r>
          </a:p>
          <a:p>
            <a:pPr marL="0" lvl="1"/>
            <a:r>
              <a:rPr lang="en-US" dirty="0" smtClean="0"/>
              <a:t>    &lt;origin </a:t>
            </a:r>
            <a:r>
              <a:rPr lang="en-US" dirty="0" err="1" smtClean="0"/>
              <a:t>rpy</a:t>
            </a:r>
            <a:r>
              <a:rPr lang="en-US" dirty="0" smtClean="0"/>
              <a:t>="0 0 1.57075" xyz="0 0.19 .2"/&gt;</a:t>
            </a:r>
          </a:p>
          <a:p>
            <a:pPr marL="0" lvl="1"/>
            <a:r>
              <a:rPr lang="en-US" dirty="0" smtClean="0"/>
              <a:t>&lt;/joint&gt;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Movable Robot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06_flexible.urdf</a:t>
            </a:r>
            <a:r>
              <a:rPr lang="en-US" dirty="0" smtClean="0"/>
              <a:t> is the new </a:t>
            </a:r>
            <a:r>
              <a:rPr lang="en-US" dirty="0" err="1" smtClean="0"/>
              <a:t>urdf</a:t>
            </a:r>
            <a:r>
              <a:rPr lang="en-US" dirty="0" smtClean="0"/>
              <a:t> with flexible joints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State 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http://wiki.ros.org/joint_state_publisher</a:t>
            </a:r>
            <a:endParaRPr lang="en-US" dirty="0" smtClean="0"/>
          </a:p>
          <a:p>
            <a:r>
              <a:rPr lang="en-US" dirty="0" smtClean="0"/>
              <a:t>This package contains a tool for setting and publishing joint state values for a given URDF</a:t>
            </a:r>
          </a:p>
          <a:p>
            <a:r>
              <a:rPr lang="en-US" dirty="0" smtClean="0"/>
              <a:t>Publishes </a:t>
            </a:r>
            <a:r>
              <a:rPr lang="en-US" dirty="0" err="1" smtClean="0">
                <a:hlinkClick r:id="rId3"/>
              </a:rPr>
              <a:t>sensor_msgs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JointState</a:t>
            </a:r>
            <a:r>
              <a:rPr lang="en-US" dirty="0" smtClean="0"/>
              <a:t> messages for all the non-fixed joints of the robot</a:t>
            </a:r>
          </a:p>
          <a:p>
            <a:r>
              <a:rPr lang="en-US" dirty="0" smtClean="0"/>
              <a:t>Can be used in conjunction with the robot_state_publisher node to also publish transforms for all joint states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State Publisher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visualize and control this model, type:  </a:t>
            </a:r>
          </a:p>
          <a:p>
            <a:endParaRPr lang="en-US" dirty="0" smtClean="0"/>
          </a:p>
          <a:p>
            <a:r>
              <a:rPr lang="en-US" dirty="0" smtClean="0"/>
              <a:t>This will also pop up a GUI that allows you to control the values of all the non-fixed joints</a:t>
            </a:r>
          </a:p>
          <a:p>
            <a:r>
              <a:rPr lang="en-US" dirty="0" smtClean="0"/>
              <a:t>Play with the model some and see how it moves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905000"/>
            <a:ext cx="79248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 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urdf_tutorial</a:t>
            </a:r>
            <a:r>
              <a:rPr lang="en-US" sz="2000" dirty="0" smtClean="0"/>
              <a:t> </a:t>
            </a:r>
            <a:r>
              <a:rPr lang="en-US" sz="2000" dirty="0" err="1" smtClean="0"/>
              <a:t>display.launch</a:t>
            </a:r>
            <a:r>
              <a:rPr lang="en-US" sz="2000" dirty="0" smtClean="0"/>
              <a:t> model:=06-flexible.urdf </a:t>
            </a:r>
            <a:r>
              <a:rPr lang="en-US" sz="2000" dirty="0" err="1" smtClean="0"/>
              <a:t>gui</a:t>
            </a:r>
            <a:r>
              <a:rPr lang="en-US" sz="2000" dirty="0" smtClean="0"/>
              <a:t>:=True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State Publisher GUI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99485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2819400"/>
            <a:ext cx="1905000" cy="2935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Physical and Collision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If you want to simulate the robot on Gazebo or any other simulation software, it is necessary to add physical and collision properties</a:t>
            </a:r>
          </a:p>
          <a:p>
            <a:r>
              <a:rPr lang="en-US" sz="3000" dirty="0" smtClean="0"/>
              <a:t>We need to set on every link the dimension of the geometry to calculate the possible collisions, the weight that will give us the inertia, and so on.</a:t>
            </a:r>
          </a:p>
          <a:p>
            <a:r>
              <a:rPr lang="en-US" sz="3000" dirty="0" smtClean="0">
                <a:hlinkClick r:id="rId2"/>
              </a:rPr>
              <a:t>07-physics.urdf</a:t>
            </a:r>
            <a:r>
              <a:rPr lang="en-US" sz="3000" dirty="0" smtClean="0"/>
              <a:t> is the new URDF with the physical properties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 </a:t>
            </a:r>
            <a:r>
              <a:rPr lang="en-US" dirty="0" err="1" smtClean="0"/>
              <a:t>Turorials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We’re going to build a visual model of a robot that vaguely looks like R2D2</a:t>
            </a:r>
          </a:p>
          <a:p>
            <a:r>
              <a:rPr lang="en-US" dirty="0" smtClean="0"/>
              <a:t>All of the robot models and launch files mentioned here can be found in the </a:t>
            </a:r>
            <a:r>
              <a:rPr lang="en-US" dirty="0" err="1" smtClean="0">
                <a:hlinkClick r:id="rId2"/>
              </a:rPr>
              <a:t>urdf_tutorial</a:t>
            </a:r>
            <a:r>
              <a:rPr lang="en-US" dirty="0" smtClean="0"/>
              <a:t> package (already installed with ROS)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72708" name="Picture 4" descr="http://upload.wikimedia.org/wikipedia/en/thumb/3/39/R2-D2_Droid.png/250px-R2-D2_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962399"/>
            <a:ext cx="1676400" cy="223296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collision element is a direct </a:t>
            </a:r>
            <a:r>
              <a:rPr lang="en-US" sz="3000" dirty="0" err="1" smtClean="0"/>
              <a:t>subelement</a:t>
            </a:r>
            <a:r>
              <a:rPr lang="en-US" sz="3000" dirty="0" smtClean="0"/>
              <a:t> of the link object, at the same level as the visual tag</a:t>
            </a:r>
          </a:p>
          <a:p>
            <a:r>
              <a:rPr lang="en-US" sz="3000" dirty="0" smtClean="0"/>
              <a:t>The collision element defines its shape the same way the visual element does, with a geometry tag</a:t>
            </a:r>
          </a:p>
          <a:p>
            <a:r>
              <a:rPr lang="en-US" sz="3000" dirty="0" smtClean="0"/>
              <a:t>The format for the geometry tag is exactly the same here as with the visual.</a:t>
            </a:r>
          </a:p>
          <a:p>
            <a:r>
              <a:rPr lang="en-US" sz="3000" dirty="0" smtClean="0"/>
              <a:t>You can also specify an origin in the same way as a </a:t>
            </a:r>
            <a:r>
              <a:rPr lang="en-US" sz="3000" dirty="0" err="1" smtClean="0"/>
              <a:t>subelement</a:t>
            </a:r>
            <a:r>
              <a:rPr lang="en-US" sz="3000" dirty="0" smtClean="0"/>
              <a:t> of the collision tag (as with the visual)</a:t>
            </a:r>
          </a:p>
          <a:p>
            <a:pPr lvl="1"/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Element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371600"/>
            <a:ext cx="8001000" cy="424731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&lt;link name="</a:t>
            </a:r>
            <a:r>
              <a:rPr lang="en-US" dirty="0" err="1" smtClean="0"/>
              <a:t>base_link</a:t>
            </a:r>
            <a:r>
              <a:rPr lang="en-US" dirty="0" smtClean="0"/>
              <a:t>"&gt;</a:t>
            </a:r>
          </a:p>
          <a:p>
            <a:pPr marL="0" lvl="1"/>
            <a:r>
              <a:rPr lang="en-US" dirty="0" smtClean="0"/>
              <a:t>    &lt;visual&gt;</a:t>
            </a:r>
          </a:p>
          <a:p>
            <a:pPr marL="0" lvl="1"/>
            <a:r>
              <a:rPr lang="en-US" dirty="0" smtClean="0"/>
              <a:t>      &lt;geometry&gt;</a:t>
            </a:r>
          </a:p>
          <a:p>
            <a:pPr marL="0" lvl="1"/>
            <a:r>
              <a:rPr lang="en-US" dirty="0" smtClean="0"/>
              <a:t>        &lt;cylinder length="0.6" radius="0.2"/&gt;</a:t>
            </a:r>
          </a:p>
          <a:p>
            <a:pPr marL="0" lvl="1"/>
            <a:r>
              <a:rPr lang="en-US" dirty="0" smtClean="0"/>
              <a:t>      &lt;/geometry&gt;</a:t>
            </a:r>
          </a:p>
          <a:p>
            <a:pPr marL="0" lvl="1"/>
            <a:r>
              <a:rPr lang="en-US" dirty="0" smtClean="0"/>
              <a:t>      &lt;material name="blue"&gt;</a:t>
            </a:r>
          </a:p>
          <a:p>
            <a:pPr marL="0" lvl="1"/>
            <a:r>
              <a:rPr lang="en-US" dirty="0" smtClean="0"/>
              <a:t>        &lt;color </a:t>
            </a:r>
            <a:r>
              <a:rPr lang="en-US" dirty="0" err="1" smtClean="0"/>
              <a:t>rgba</a:t>
            </a:r>
            <a:r>
              <a:rPr lang="en-US" dirty="0" smtClean="0"/>
              <a:t>="0 0 .8 1"/&gt;</a:t>
            </a:r>
          </a:p>
          <a:p>
            <a:pPr marL="0" lvl="1"/>
            <a:r>
              <a:rPr lang="en-US" dirty="0" smtClean="0"/>
              <a:t>      &lt;/material&gt;</a:t>
            </a:r>
          </a:p>
          <a:p>
            <a:pPr marL="0" lvl="1"/>
            <a:r>
              <a:rPr lang="en-US" dirty="0" smtClean="0"/>
              <a:t>    &lt;/visual&gt;</a:t>
            </a:r>
          </a:p>
          <a:p>
            <a:pPr marL="0" lvl="1"/>
            <a:r>
              <a:rPr lang="en-US" dirty="0" smtClean="0"/>
              <a:t>    &lt;collision&gt;</a:t>
            </a:r>
          </a:p>
          <a:p>
            <a:pPr marL="0" lvl="1"/>
            <a:r>
              <a:rPr lang="en-US" dirty="0" smtClean="0"/>
              <a:t>      &lt;geometry&gt;</a:t>
            </a:r>
          </a:p>
          <a:p>
            <a:pPr marL="0" lvl="1"/>
            <a:r>
              <a:rPr lang="en-US" dirty="0" smtClean="0"/>
              <a:t>        &lt;cylinder length="0.6" radius="0.2"/&gt;</a:t>
            </a:r>
          </a:p>
          <a:p>
            <a:pPr marL="0" lvl="1"/>
            <a:r>
              <a:rPr lang="en-US" dirty="0" smtClean="0"/>
              <a:t>      &lt;/geometry&gt;</a:t>
            </a:r>
          </a:p>
          <a:p>
            <a:pPr marL="0" lvl="1"/>
            <a:r>
              <a:rPr lang="en-US" dirty="0" smtClean="0"/>
              <a:t>    &lt;/collision&gt;</a:t>
            </a:r>
          </a:p>
          <a:p>
            <a:pPr marL="0" lvl="1"/>
            <a:r>
              <a:rPr lang="en-US" dirty="0" smtClean="0"/>
              <a:t>&lt;/link&gt;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Usually the collision geometry is defined exactly the same as the visual geometry</a:t>
            </a:r>
          </a:p>
          <a:p>
            <a:r>
              <a:rPr lang="en-US" dirty="0" smtClean="0"/>
              <a:t>There are two main cases where you wouldn’t:</a:t>
            </a:r>
          </a:p>
          <a:p>
            <a:pPr lvl="1"/>
            <a:r>
              <a:rPr lang="en-US" dirty="0" smtClean="0"/>
              <a:t>Quicker Processing - Doing collision detection for two meshes is a lot more computational complex than for two simple geometries. Hence, you may want to replace the meshes with simpler geometries in the collision element.</a:t>
            </a:r>
          </a:p>
          <a:p>
            <a:pPr lvl="1"/>
            <a:r>
              <a:rPr lang="en-US" dirty="0" smtClean="0"/>
              <a:t>Safe Zones - You may want to restrict movement close to sensitive equipment. For instance, if we didn’t want anything to collide with R2D2’s head, we might define the collision geometry to be a cylinder encasing his head to prevent anything from getting to near his head.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038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Inertia is the resistance of any physical object to any change in its state of motion, including changes to its speed and direction</a:t>
            </a:r>
          </a:p>
          <a:p>
            <a:r>
              <a:rPr lang="en-US" dirty="0" smtClean="0"/>
              <a:t>It is the tendency of objects to keep moving in a straight line at constant velocity</a:t>
            </a:r>
          </a:p>
          <a:p>
            <a:r>
              <a:rPr lang="en-US" dirty="0" smtClean="0"/>
              <a:t>The inertia tensor depends on both the mass and the distribution of mass of the object</a:t>
            </a:r>
          </a:p>
          <a:p>
            <a:pPr lvl="1"/>
            <a:r>
              <a:rPr lang="en-US" dirty="0" smtClean="0"/>
              <a:t> A good explanation on inertia tensor can be found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r>
              <a:rPr lang="en-US" dirty="0" smtClean="0"/>
              <a:t>The 3x3 rotational inertia matrix is specified with the inertia element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00400" y="4953000"/>
          <a:ext cx="243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ixx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ixy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ixz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ixy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iyy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iyz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ixz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iyz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izz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371600"/>
            <a:ext cx="8001000" cy="477053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&lt;link name="</a:t>
            </a:r>
            <a:r>
              <a:rPr lang="en-US" sz="1600" dirty="0" err="1" smtClean="0"/>
              <a:t>base_link</a:t>
            </a:r>
            <a:r>
              <a:rPr lang="en-US" sz="1600" dirty="0" smtClean="0"/>
              <a:t>"&gt;</a:t>
            </a:r>
          </a:p>
          <a:p>
            <a:pPr marL="0" lvl="1"/>
            <a:r>
              <a:rPr lang="en-US" sz="1600" dirty="0" smtClean="0"/>
              <a:t>    &lt;visual&gt;</a:t>
            </a:r>
          </a:p>
          <a:p>
            <a:pPr marL="0" lvl="1"/>
            <a:r>
              <a:rPr lang="en-US" sz="1600" dirty="0" smtClean="0"/>
              <a:t>      &lt;geometry&gt;</a:t>
            </a:r>
          </a:p>
          <a:p>
            <a:pPr marL="0" lvl="1"/>
            <a:r>
              <a:rPr lang="en-US" sz="1600" dirty="0" smtClean="0"/>
              <a:t>        &lt;cylinder length="0.6" radius="0.2"/&gt;</a:t>
            </a:r>
          </a:p>
          <a:p>
            <a:pPr marL="0" lvl="1"/>
            <a:r>
              <a:rPr lang="en-US" sz="1600" dirty="0" smtClean="0"/>
              <a:t>      &lt;/geometry&gt;</a:t>
            </a:r>
          </a:p>
          <a:p>
            <a:pPr marL="0" lvl="1"/>
            <a:r>
              <a:rPr lang="en-US" sz="1600" dirty="0" smtClean="0"/>
              <a:t>      &lt;material name="blue"&gt;</a:t>
            </a:r>
          </a:p>
          <a:p>
            <a:pPr marL="0" lvl="1"/>
            <a:r>
              <a:rPr lang="en-US" sz="1600" dirty="0" smtClean="0"/>
              <a:t>        &lt;color </a:t>
            </a:r>
            <a:r>
              <a:rPr lang="en-US" sz="1600" dirty="0" err="1" smtClean="0"/>
              <a:t>rgba</a:t>
            </a:r>
            <a:r>
              <a:rPr lang="en-US" sz="1600" dirty="0" smtClean="0"/>
              <a:t>="0 0 .8 1"/&gt;</a:t>
            </a:r>
          </a:p>
          <a:p>
            <a:pPr marL="0" lvl="1"/>
            <a:r>
              <a:rPr lang="en-US" sz="1600" dirty="0" smtClean="0"/>
              <a:t>      &lt;/material&gt;</a:t>
            </a:r>
          </a:p>
          <a:p>
            <a:pPr marL="0" lvl="1"/>
            <a:r>
              <a:rPr lang="en-US" sz="1600" dirty="0" smtClean="0"/>
              <a:t>    &lt;/visual&gt;</a:t>
            </a:r>
          </a:p>
          <a:p>
            <a:pPr marL="0" lvl="1"/>
            <a:r>
              <a:rPr lang="en-US" sz="1600" dirty="0" smtClean="0"/>
              <a:t>    &lt;collision&gt;</a:t>
            </a:r>
          </a:p>
          <a:p>
            <a:pPr marL="0" lvl="1"/>
            <a:r>
              <a:rPr lang="en-US" sz="1600" dirty="0" smtClean="0"/>
              <a:t>      &lt;geometry&gt;</a:t>
            </a:r>
          </a:p>
          <a:p>
            <a:pPr marL="0" lvl="1"/>
            <a:r>
              <a:rPr lang="en-US" sz="1600" dirty="0" smtClean="0"/>
              <a:t>        &lt;cylinder length="0.6" radius="0.2"/&gt;</a:t>
            </a:r>
          </a:p>
          <a:p>
            <a:pPr marL="0" lvl="1"/>
            <a:r>
              <a:rPr lang="en-US" sz="1600" dirty="0" smtClean="0"/>
              <a:t>      &lt;/geometry&gt;</a:t>
            </a:r>
          </a:p>
          <a:p>
            <a:pPr marL="0" lvl="1"/>
            <a:r>
              <a:rPr lang="en-US" sz="1600" dirty="0" smtClean="0"/>
              <a:t>    &lt;/collision&gt;</a:t>
            </a:r>
          </a:p>
          <a:p>
            <a:pPr marL="0" lvl="1"/>
            <a:r>
              <a:rPr lang="en-US" sz="1600" dirty="0" smtClean="0"/>
              <a:t>    &lt;inertial&gt;</a:t>
            </a:r>
          </a:p>
          <a:p>
            <a:pPr marL="0" lvl="1"/>
            <a:r>
              <a:rPr lang="en-US" sz="1600" dirty="0" smtClean="0"/>
              <a:t>      &lt;mass value="10"/&gt;</a:t>
            </a:r>
          </a:p>
          <a:p>
            <a:pPr marL="0" lvl="1"/>
            <a:r>
              <a:rPr lang="en-US" sz="1600" dirty="0" smtClean="0"/>
              <a:t>      &lt;inertia </a:t>
            </a:r>
            <a:r>
              <a:rPr lang="en-US" sz="1600" dirty="0" err="1" smtClean="0"/>
              <a:t>ixx</a:t>
            </a:r>
            <a:r>
              <a:rPr lang="en-US" sz="1600" dirty="0" smtClean="0"/>
              <a:t>="1.0" </a:t>
            </a:r>
            <a:r>
              <a:rPr lang="en-US" sz="1600" dirty="0" err="1" smtClean="0"/>
              <a:t>ixy</a:t>
            </a:r>
            <a:r>
              <a:rPr lang="en-US" sz="1600" dirty="0" smtClean="0"/>
              <a:t>="0.0" </a:t>
            </a:r>
            <a:r>
              <a:rPr lang="en-US" sz="1600" dirty="0" err="1" smtClean="0"/>
              <a:t>ixz</a:t>
            </a:r>
            <a:r>
              <a:rPr lang="en-US" sz="1600" dirty="0" smtClean="0"/>
              <a:t>="0.0" </a:t>
            </a:r>
            <a:r>
              <a:rPr lang="en-US" sz="1600" dirty="0" err="1" smtClean="0"/>
              <a:t>iyy</a:t>
            </a:r>
            <a:r>
              <a:rPr lang="en-US" sz="1600" dirty="0" smtClean="0"/>
              <a:t>="1.0" </a:t>
            </a:r>
            <a:r>
              <a:rPr lang="en-US" sz="1600" dirty="0" err="1" smtClean="0"/>
              <a:t>iyz</a:t>
            </a:r>
            <a:r>
              <a:rPr lang="en-US" sz="1600" dirty="0" smtClean="0"/>
              <a:t>="0.0" </a:t>
            </a:r>
            <a:r>
              <a:rPr lang="en-US" sz="1600" dirty="0" err="1" smtClean="0"/>
              <a:t>izz</a:t>
            </a:r>
            <a:r>
              <a:rPr lang="en-US" sz="1600" dirty="0" smtClean="0"/>
              <a:t>="1.0"/&gt;</a:t>
            </a:r>
          </a:p>
          <a:p>
            <a:pPr marL="0" lvl="1"/>
            <a:r>
              <a:rPr lang="en-US" sz="1600" dirty="0" smtClean="0"/>
              <a:t>    &lt;/inertial&gt;</a:t>
            </a:r>
          </a:p>
          <a:p>
            <a:pPr marL="0" lvl="1"/>
            <a:r>
              <a:rPr lang="en-US" sz="1600" dirty="0" smtClean="0"/>
              <a:t>  &lt;/link&gt;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Element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link element describes a rigid body with an inertia, visual and collision features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50178" name="Picture 2" descr="iner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90800"/>
            <a:ext cx="6096000" cy="337988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Element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joint element describes the kinematics and dynamics of the joint and also specifies the safety limits of the joint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53250" name="Picture 2" descr="joi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819399"/>
            <a:ext cx="3733800" cy="342109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Notice the size of the 07-physics.urdf file</a:t>
            </a:r>
          </a:p>
          <a:p>
            <a:r>
              <a:rPr lang="en-US" dirty="0" smtClean="0"/>
              <a:t>It has 414 lines of code to define our robot (!)</a:t>
            </a:r>
          </a:p>
          <a:p>
            <a:r>
              <a:rPr lang="en-US" dirty="0" smtClean="0"/>
              <a:t>Imagine if you start to add cameras and other geometries, the file will start to increase and its maintenance will become even more complicated</a:t>
            </a:r>
          </a:p>
          <a:p>
            <a:r>
              <a:rPr lang="en-US" dirty="0" smtClean="0"/>
              <a:t>Xacro helps to reduce the overall size of the URDF file and makes it easier to read and maintain. </a:t>
            </a:r>
          </a:p>
          <a:p>
            <a:r>
              <a:rPr lang="en-US" dirty="0" smtClean="0"/>
              <a:t>It also allows us to create modules and reuse them to create repeated structures such as several arms or legs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Xacro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its name implies, xacro is a macro language.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xacro</a:t>
            </a:r>
            <a:r>
              <a:rPr lang="en-US" dirty="0" smtClean="0"/>
              <a:t> program runs all of the macros and outputs the result as a </a:t>
            </a:r>
            <a:r>
              <a:rPr lang="en-US" dirty="0" err="1" smtClean="0"/>
              <a:t>urdf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Typical usage: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r>
              <a:rPr lang="en-US" dirty="0" smtClean="0"/>
              <a:t>You can also automatically generate the urdf in a launch file: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81400"/>
            <a:ext cx="79248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 xacro xacro.py </a:t>
            </a:r>
            <a:r>
              <a:rPr lang="en-US" sz="2000" dirty="0" err="1" smtClean="0"/>
              <a:t>model.xacro</a:t>
            </a:r>
            <a:r>
              <a:rPr lang="en-US" sz="2000" dirty="0" smtClean="0"/>
              <a:t> &gt; </a:t>
            </a:r>
            <a:r>
              <a:rPr lang="en-US" sz="2000" dirty="0" err="1" smtClean="0"/>
              <a:t>model.urdf</a:t>
            </a:r>
            <a:endParaRPr lang="en-US" sz="2000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5257800"/>
            <a:ext cx="79248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&lt;</a:t>
            </a:r>
            <a:r>
              <a:rPr lang="en-US" sz="2000" dirty="0" err="1" smtClean="0"/>
              <a:t>param</a:t>
            </a:r>
            <a:r>
              <a:rPr lang="en-US" sz="2000" dirty="0" smtClean="0"/>
              <a:t> name="</a:t>
            </a:r>
            <a:r>
              <a:rPr lang="en-US" sz="2000" dirty="0" err="1" smtClean="0"/>
              <a:t>robot_description</a:t>
            </a:r>
            <a:r>
              <a:rPr lang="en-US" sz="2000" dirty="0" smtClean="0"/>
              <a:t>" command="$(find xacro)/xacro.py '$(find pr2_description)/robots/pr2.urdf.xacro'" /&gt;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Xacro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xacro file, you must specify a namespace in order for the file to parse properly. </a:t>
            </a:r>
          </a:p>
          <a:p>
            <a:r>
              <a:rPr lang="en-US" dirty="0" smtClean="0"/>
              <a:t>For example, these are the first two lines of a valid xacro file: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505200"/>
            <a:ext cx="7620000" cy="64633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&lt;?xml version="1.0"?&gt;</a:t>
            </a:r>
          </a:p>
          <a:p>
            <a:pPr marL="0" lvl="1"/>
            <a:r>
              <a:rPr lang="en-US" dirty="0" smtClean="0"/>
              <a:t>&lt;robot </a:t>
            </a:r>
            <a:r>
              <a:rPr lang="en-US" dirty="0" err="1" smtClean="0"/>
              <a:t>xmlns:xacro</a:t>
            </a:r>
            <a:r>
              <a:rPr lang="en-US" dirty="0" smtClean="0"/>
              <a:t>="http://www.ros.org/wiki/xacro" name="robot1_xacro"&gt;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First, we’re just going to create one simple shape</a:t>
            </a:r>
          </a:p>
          <a:p>
            <a:r>
              <a:rPr lang="en-US" dirty="0" smtClean="0"/>
              <a:t>Look at 01-myfirst.urdf: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creates a robot with the name </a:t>
            </a:r>
            <a:r>
              <a:rPr lang="en-US" dirty="0" err="1" smtClean="0"/>
              <a:t>myfirst</a:t>
            </a:r>
            <a:r>
              <a:rPr lang="en-US" dirty="0" smtClean="0"/>
              <a:t>, that contains only one link, whose visual component is just a cylinder 0.6 meters long with a 0.2 meter radius.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86000"/>
            <a:ext cx="7620000" cy="286232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&lt;?xml version="1.0"?&gt;</a:t>
            </a:r>
          </a:p>
          <a:p>
            <a:pPr marL="0" lvl="1"/>
            <a:r>
              <a:rPr lang="en-US" dirty="0" smtClean="0"/>
              <a:t>&lt;robot name="</a:t>
            </a:r>
            <a:r>
              <a:rPr lang="en-US" dirty="0" err="1" smtClean="0"/>
              <a:t>myfirst</a:t>
            </a:r>
            <a:r>
              <a:rPr lang="en-US" dirty="0" smtClean="0"/>
              <a:t>"&gt;</a:t>
            </a:r>
          </a:p>
          <a:p>
            <a:pPr marL="0" lvl="1"/>
            <a:r>
              <a:rPr lang="en-US" dirty="0" smtClean="0"/>
              <a:t>  &lt;link name="</a:t>
            </a:r>
            <a:r>
              <a:rPr lang="en-US" dirty="0" err="1" smtClean="0"/>
              <a:t>base_link</a:t>
            </a:r>
            <a:r>
              <a:rPr lang="en-US" dirty="0" smtClean="0"/>
              <a:t>"&gt;</a:t>
            </a:r>
          </a:p>
          <a:p>
            <a:pPr marL="0" lvl="1"/>
            <a:r>
              <a:rPr lang="en-US" dirty="0" smtClean="0"/>
              <a:t>    &lt;visual&gt;</a:t>
            </a:r>
          </a:p>
          <a:p>
            <a:pPr marL="0" lvl="1"/>
            <a:r>
              <a:rPr lang="en-US" dirty="0" smtClean="0"/>
              <a:t>      &lt;geometry&gt;</a:t>
            </a:r>
          </a:p>
          <a:p>
            <a:pPr marL="0" lvl="1"/>
            <a:r>
              <a:rPr lang="en-US" dirty="0" smtClean="0"/>
              <a:t>        &lt;cylinder length="0.6" radius="0.2"/&gt;</a:t>
            </a:r>
          </a:p>
          <a:p>
            <a:pPr marL="0" lvl="1"/>
            <a:r>
              <a:rPr lang="en-US" dirty="0" smtClean="0"/>
              <a:t>      &lt;/geometry&gt;</a:t>
            </a:r>
          </a:p>
          <a:p>
            <a:pPr marL="0" lvl="1"/>
            <a:r>
              <a:rPr lang="en-US" dirty="0" smtClean="0"/>
              <a:t>    &lt;/visual&gt;</a:t>
            </a:r>
          </a:p>
          <a:p>
            <a:pPr marL="0" lvl="1"/>
            <a:r>
              <a:rPr lang="en-US" dirty="0" smtClean="0"/>
              <a:t>  &lt;/link&gt;</a:t>
            </a:r>
          </a:p>
          <a:p>
            <a:pPr marL="0" lvl="1"/>
            <a:r>
              <a:rPr lang="en-US" dirty="0" smtClean="0"/>
              <a:t>&lt;/robot&gt;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We can use xacro to declare constant values</a:t>
            </a:r>
          </a:p>
          <a:p>
            <a:r>
              <a:rPr lang="en-US" sz="3000" dirty="0" smtClean="0"/>
              <a:t>This way we can avoid putting the same value in a lot of lines and will make it easier to maintain changes.</a:t>
            </a:r>
          </a:p>
          <a:p>
            <a:r>
              <a:rPr lang="en-US" sz="3000" dirty="0" smtClean="0"/>
              <a:t>You can define constants using &lt;</a:t>
            </a:r>
            <a:r>
              <a:rPr lang="en-US" sz="3000" dirty="0" err="1" smtClean="0"/>
              <a:t>xacro:property</a:t>
            </a:r>
            <a:r>
              <a:rPr lang="en-US" sz="3000" dirty="0" smtClean="0"/>
              <a:t>&gt; tag, usually located at the top of the file</a:t>
            </a:r>
          </a:p>
          <a:p>
            <a:r>
              <a:rPr lang="en-US" sz="3000" dirty="0" smtClean="0"/>
              <a:t>Then to use the constant’s value, you can write ${</a:t>
            </a:r>
            <a:r>
              <a:rPr lang="en-US" sz="3000" dirty="0" err="1" smtClean="0"/>
              <a:t>name_of_variable</a:t>
            </a:r>
            <a:r>
              <a:rPr lang="en-US" sz="3000" dirty="0" smtClean="0"/>
              <a:t>}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371600"/>
            <a:ext cx="8001000" cy="427809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&lt;</a:t>
            </a:r>
            <a:r>
              <a:rPr lang="en-US" sz="1600" dirty="0" err="1" smtClean="0"/>
              <a:t>xacro:property</a:t>
            </a:r>
            <a:r>
              <a:rPr lang="en-US" sz="1600" dirty="0" smtClean="0"/>
              <a:t> name="width" value=".2" /&gt;</a:t>
            </a:r>
          </a:p>
          <a:p>
            <a:pPr marL="0" lvl="1"/>
            <a:r>
              <a:rPr lang="en-US" sz="1600" dirty="0" smtClean="0"/>
              <a:t>&lt;</a:t>
            </a:r>
            <a:r>
              <a:rPr lang="en-US" sz="1600" dirty="0" err="1" smtClean="0"/>
              <a:t>xacro:property</a:t>
            </a:r>
            <a:r>
              <a:rPr lang="en-US" sz="1600" dirty="0" smtClean="0"/>
              <a:t> name="</a:t>
            </a:r>
            <a:r>
              <a:rPr lang="en-US" sz="1600" dirty="0" err="1" smtClean="0"/>
              <a:t>bodylen</a:t>
            </a:r>
            <a:r>
              <a:rPr lang="en-US" sz="1600" dirty="0" smtClean="0"/>
              <a:t>" value=".6" /&gt;</a:t>
            </a:r>
          </a:p>
          <a:p>
            <a:pPr marL="0" lvl="1"/>
            <a:r>
              <a:rPr lang="en-US" sz="1600" dirty="0" smtClean="0"/>
              <a:t>&lt;link name="</a:t>
            </a:r>
            <a:r>
              <a:rPr lang="en-US" sz="1600" dirty="0" err="1" smtClean="0"/>
              <a:t>base_link</a:t>
            </a:r>
            <a:r>
              <a:rPr lang="en-US" sz="1600" dirty="0" smtClean="0"/>
              <a:t>"&gt;</a:t>
            </a:r>
          </a:p>
          <a:p>
            <a:pPr marL="0" lvl="1"/>
            <a:r>
              <a:rPr lang="en-US" sz="1600" dirty="0" smtClean="0"/>
              <a:t>        &lt;visual&gt;</a:t>
            </a:r>
          </a:p>
          <a:p>
            <a:pPr marL="0" lvl="1"/>
            <a:r>
              <a:rPr lang="en-US" sz="1600" dirty="0" smtClean="0"/>
              <a:t>                &lt;geometry&gt;</a:t>
            </a:r>
          </a:p>
          <a:p>
            <a:pPr marL="0" lvl="1"/>
            <a:r>
              <a:rPr lang="en-US" sz="1600" dirty="0" smtClean="0"/>
              <a:t>                        &lt;cylinder radius="${width}" length="${</a:t>
            </a:r>
            <a:r>
              <a:rPr lang="en-US" sz="1600" dirty="0" err="1" smtClean="0"/>
              <a:t>bodylen</a:t>
            </a:r>
            <a:r>
              <a:rPr lang="en-US" sz="1600" dirty="0" smtClean="0"/>
              <a:t>}"/&gt;</a:t>
            </a:r>
          </a:p>
          <a:p>
            <a:pPr marL="0" lvl="1"/>
            <a:r>
              <a:rPr lang="en-US" sz="1600" dirty="0" smtClean="0"/>
              <a:t>                &lt;/geometry&gt;</a:t>
            </a:r>
          </a:p>
          <a:p>
            <a:pPr marL="0" lvl="1"/>
            <a:r>
              <a:rPr lang="en-US" sz="1600" dirty="0" smtClean="0"/>
              <a:t>                &lt;material name="blue"&gt;</a:t>
            </a:r>
          </a:p>
          <a:p>
            <a:pPr marL="0" lvl="1"/>
            <a:r>
              <a:rPr lang="en-US" sz="1600" dirty="0" smtClean="0"/>
              <a:t>                        &lt;color </a:t>
            </a:r>
            <a:r>
              <a:rPr lang="en-US" sz="1600" dirty="0" err="1" smtClean="0"/>
              <a:t>rgba</a:t>
            </a:r>
            <a:r>
              <a:rPr lang="en-US" sz="1600" dirty="0" smtClean="0"/>
              <a:t>="0 0 .8 1"/&gt;</a:t>
            </a:r>
          </a:p>
          <a:p>
            <a:pPr marL="0" lvl="1"/>
            <a:r>
              <a:rPr lang="en-US" sz="1600" dirty="0" smtClean="0"/>
              <a:t>                &lt;/material&gt;</a:t>
            </a:r>
          </a:p>
          <a:p>
            <a:pPr marL="0" lvl="1"/>
            <a:r>
              <a:rPr lang="en-US" sz="1600" dirty="0" smtClean="0"/>
              <a:t>        &lt;/visual&gt;</a:t>
            </a:r>
          </a:p>
          <a:p>
            <a:pPr marL="0" lvl="1"/>
            <a:r>
              <a:rPr lang="en-US" sz="1600" dirty="0" smtClean="0"/>
              <a:t>        &lt;collision&gt;</a:t>
            </a:r>
          </a:p>
          <a:p>
            <a:pPr marL="0" lvl="1"/>
            <a:r>
              <a:rPr lang="en-US" sz="1600" dirty="0" smtClean="0"/>
              <a:t>                &lt;geometry&gt;</a:t>
            </a:r>
          </a:p>
          <a:p>
            <a:pPr marL="0" lvl="1"/>
            <a:r>
              <a:rPr lang="en-US" sz="1600" dirty="0" smtClean="0"/>
              <a:t>                        &lt;cylinder radius="${width}" length="${</a:t>
            </a:r>
            <a:r>
              <a:rPr lang="en-US" sz="1600" dirty="0" err="1" smtClean="0"/>
              <a:t>bodylen</a:t>
            </a:r>
            <a:r>
              <a:rPr lang="en-US" sz="1600" dirty="0" smtClean="0"/>
              <a:t>}"/&gt;</a:t>
            </a:r>
          </a:p>
          <a:p>
            <a:pPr marL="0" lvl="1"/>
            <a:r>
              <a:rPr lang="en-US" sz="1600" dirty="0" smtClean="0"/>
              <a:t>                &lt;/geometry&gt;</a:t>
            </a:r>
          </a:p>
          <a:p>
            <a:pPr marL="0" lvl="1"/>
            <a:r>
              <a:rPr lang="en-US" sz="1600" dirty="0" smtClean="0"/>
              <a:t>        &lt;/collision&gt;</a:t>
            </a:r>
          </a:p>
          <a:p>
            <a:pPr marL="0" lvl="1"/>
            <a:r>
              <a:rPr lang="en-US" sz="1600" dirty="0" smtClean="0"/>
              <a:t>&lt;/link&gt;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You can build up arbitrarily complex expressions in the ${} construct using the four basic operations (+,-,*,/), the unary minus, and parenthesis. </a:t>
            </a:r>
          </a:p>
          <a:p>
            <a:r>
              <a:rPr lang="en-US" sz="3000" dirty="0" smtClean="0"/>
              <a:t>Exponentiation and modulus are not supported. </a:t>
            </a:r>
          </a:p>
          <a:p>
            <a:r>
              <a:rPr lang="en-US" sz="3000" dirty="0" smtClean="0"/>
              <a:t>Examples: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3886200"/>
            <a:ext cx="7620000" cy="64633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&lt;cylinder radius="${</a:t>
            </a:r>
            <a:r>
              <a:rPr lang="en-US" dirty="0" err="1" smtClean="0"/>
              <a:t>wheeldiam</a:t>
            </a:r>
            <a:r>
              <a:rPr lang="en-US" dirty="0" smtClean="0"/>
              <a:t>/2}" length=".1"/&gt;</a:t>
            </a:r>
          </a:p>
          <a:p>
            <a:pPr marL="0" lvl="1"/>
            <a:r>
              <a:rPr lang="en-US" dirty="0" smtClean="0"/>
              <a:t>&lt;origin xyz="${reflect*(width+.02)} 0 .25" /&gt;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Macros are the most useful component of the </a:t>
            </a:r>
            <a:r>
              <a:rPr lang="en-US" dirty="0" err="1" smtClean="0"/>
              <a:t>xacro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Example for a simple macro: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code will generate the following: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2895600"/>
            <a:ext cx="7620000" cy="120032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</a:t>
            </a:r>
            <a:r>
              <a:rPr lang="en-US" dirty="0" err="1" smtClean="0"/>
              <a:t>xacro:macro</a:t>
            </a:r>
            <a:r>
              <a:rPr lang="en-US" dirty="0" smtClean="0"/>
              <a:t> name="</a:t>
            </a:r>
            <a:r>
              <a:rPr lang="en-US" dirty="0" err="1" smtClean="0"/>
              <a:t>default_origin</a:t>
            </a:r>
            <a:r>
              <a:rPr lang="en-US" dirty="0" smtClean="0"/>
              <a:t>"&gt;</a:t>
            </a:r>
          </a:p>
          <a:p>
            <a:pPr marL="0" lvl="1"/>
            <a:r>
              <a:rPr lang="en-US" dirty="0" smtClean="0"/>
              <a:t>        &lt;origin xyz="0 0 0" </a:t>
            </a:r>
            <a:r>
              <a:rPr lang="en-US" dirty="0" err="1" smtClean="0"/>
              <a:t>rpy</a:t>
            </a:r>
            <a:r>
              <a:rPr lang="en-US" dirty="0" smtClean="0"/>
              <a:t>="0 0 0"/&gt;</a:t>
            </a:r>
          </a:p>
          <a:p>
            <a:pPr marL="0" lvl="1"/>
            <a:r>
              <a:rPr lang="en-US" dirty="0" smtClean="0"/>
              <a:t>&lt;/</a:t>
            </a:r>
            <a:r>
              <a:rPr lang="en-US" dirty="0" err="1" smtClean="0"/>
              <a:t>xacro:macro</a:t>
            </a:r>
            <a:r>
              <a:rPr lang="en-US" dirty="0" smtClean="0"/>
              <a:t>&gt;</a:t>
            </a:r>
          </a:p>
          <a:p>
            <a:pPr marL="0" lvl="1"/>
            <a:r>
              <a:rPr lang="en-US" dirty="0" smtClean="0"/>
              <a:t>&lt;</a:t>
            </a:r>
            <a:r>
              <a:rPr lang="en-US" dirty="0" err="1" smtClean="0"/>
              <a:t>xacro:default_origin</a:t>
            </a:r>
            <a:r>
              <a:rPr lang="en-US" dirty="0" smtClean="0"/>
              <a:t> 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4724400"/>
            <a:ext cx="7620000" cy="3693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&lt;origin xyz="0 0 0" </a:t>
            </a:r>
            <a:r>
              <a:rPr lang="en-US" dirty="0" err="1" smtClean="0"/>
              <a:t>rpy</a:t>
            </a:r>
            <a:r>
              <a:rPr lang="en-US" dirty="0" smtClean="0"/>
              <a:t>="0 0 0"/&gt;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You can also parameterize macros so that they don’t generate the same exact text every time</a:t>
            </a:r>
          </a:p>
          <a:p>
            <a:r>
              <a:rPr lang="en-US" sz="3000" dirty="0" smtClean="0"/>
              <a:t>When combined with the math functionality, this is even more powerful.</a:t>
            </a:r>
          </a:p>
          <a:p>
            <a:r>
              <a:rPr lang="en-US" sz="3000" dirty="0" smtClean="0"/>
              <a:t>An inertia macro example: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3810000"/>
            <a:ext cx="7620000" cy="258532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</a:t>
            </a:r>
            <a:r>
              <a:rPr lang="en-US" dirty="0" err="1" smtClean="0"/>
              <a:t>xacro:macro</a:t>
            </a:r>
            <a:r>
              <a:rPr lang="en-US" dirty="0" smtClean="0"/>
              <a:t> name="</a:t>
            </a:r>
            <a:r>
              <a:rPr lang="en-US" dirty="0" err="1" smtClean="0"/>
              <a:t>default_inertial</a:t>
            </a:r>
            <a:r>
              <a:rPr lang="en-US" dirty="0" smtClean="0"/>
              <a:t>" </a:t>
            </a:r>
            <a:r>
              <a:rPr lang="en-US" dirty="0" err="1" smtClean="0"/>
              <a:t>params</a:t>
            </a:r>
            <a:r>
              <a:rPr lang="en-US" dirty="0" smtClean="0"/>
              <a:t>="mass"&gt;</a:t>
            </a:r>
          </a:p>
          <a:p>
            <a:pPr marL="0" lvl="1"/>
            <a:r>
              <a:rPr lang="en-US" dirty="0" smtClean="0"/>
              <a:t>         &lt;inertial&gt;</a:t>
            </a:r>
          </a:p>
          <a:p>
            <a:pPr marL="0" lvl="1"/>
            <a:r>
              <a:rPr lang="en-US" dirty="0" smtClean="0"/>
              <a:t>                  &lt;mass value="${mass}" /&gt;</a:t>
            </a:r>
          </a:p>
          <a:p>
            <a:pPr marL="0" lvl="1"/>
            <a:r>
              <a:rPr lang="en-US" dirty="0" smtClean="0"/>
              <a:t>                  &lt;inertia </a:t>
            </a:r>
            <a:r>
              <a:rPr lang="en-US" dirty="0" err="1" smtClean="0"/>
              <a:t>ixx</a:t>
            </a:r>
            <a:r>
              <a:rPr lang="en-US" dirty="0" smtClean="0"/>
              <a:t>="1.0" </a:t>
            </a:r>
            <a:r>
              <a:rPr lang="en-US" dirty="0" err="1" smtClean="0"/>
              <a:t>ixy</a:t>
            </a:r>
            <a:r>
              <a:rPr lang="en-US" dirty="0" smtClean="0"/>
              <a:t>="0.0" </a:t>
            </a:r>
            <a:r>
              <a:rPr lang="en-US" dirty="0" err="1" smtClean="0"/>
              <a:t>ixz</a:t>
            </a:r>
            <a:r>
              <a:rPr lang="en-US" dirty="0" smtClean="0"/>
              <a:t>="0.0"</a:t>
            </a:r>
          </a:p>
          <a:p>
            <a:pPr marL="0" lvl="1"/>
            <a:r>
              <a:rPr lang="en-US" dirty="0" smtClean="0"/>
              <a:t>                                 </a:t>
            </a:r>
            <a:r>
              <a:rPr lang="en-US" dirty="0" err="1" smtClean="0"/>
              <a:t>iyy</a:t>
            </a:r>
            <a:r>
              <a:rPr lang="en-US" dirty="0" smtClean="0"/>
              <a:t>="1.0" </a:t>
            </a:r>
            <a:r>
              <a:rPr lang="en-US" dirty="0" err="1" smtClean="0"/>
              <a:t>iyz</a:t>
            </a:r>
            <a:r>
              <a:rPr lang="en-US" dirty="0" smtClean="0"/>
              <a:t>="0.0"</a:t>
            </a:r>
          </a:p>
          <a:p>
            <a:pPr marL="0" lvl="1"/>
            <a:r>
              <a:rPr lang="en-US" dirty="0" smtClean="0"/>
              <a:t>                                 </a:t>
            </a:r>
            <a:r>
              <a:rPr lang="en-US" dirty="0" err="1" smtClean="0"/>
              <a:t>izz</a:t>
            </a:r>
            <a:r>
              <a:rPr lang="en-US" dirty="0" smtClean="0"/>
              <a:t>="1.0" /&gt;</a:t>
            </a:r>
          </a:p>
          <a:p>
            <a:pPr marL="0" lvl="1"/>
            <a:r>
              <a:rPr lang="en-US" dirty="0" smtClean="0"/>
              <a:t>         &lt;/inertial&gt;</a:t>
            </a:r>
          </a:p>
          <a:p>
            <a:pPr marL="0" lvl="1"/>
            <a:r>
              <a:rPr lang="en-US" dirty="0" smtClean="0"/>
              <a:t>&lt;/</a:t>
            </a:r>
            <a:r>
              <a:rPr lang="en-US" dirty="0" err="1" smtClean="0"/>
              <a:t>xacro:macro</a:t>
            </a:r>
            <a:r>
              <a:rPr lang="en-US" dirty="0" smtClean="0"/>
              <a:t>&gt;</a:t>
            </a:r>
          </a:p>
          <a:p>
            <a:pPr marL="0" lvl="1"/>
            <a:r>
              <a:rPr lang="en-US" dirty="0" smtClean="0"/>
              <a:t>&lt;</a:t>
            </a:r>
            <a:r>
              <a:rPr lang="en-US" dirty="0" err="1" smtClean="0"/>
              <a:t>xacro:default_inertial</a:t>
            </a:r>
            <a:r>
              <a:rPr lang="en-US" dirty="0" smtClean="0"/>
              <a:t> mass="10"/&gt;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Leg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143000"/>
            <a:ext cx="7620000" cy="526297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xacro:macro</a:t>
            </a:r>
            <a:r>
              <a:rPr lang="en-US" sz="1200" dirty="0" smtClean="0"/>
              <a:t> name="leg" </a:t>
            </a:r>
            <a:r>
              <a:rPr lang="en-US" sz="1200" dirty="0" err="1" smtClean="0"/>
              <a:t>params</a:t>
            </a:r>
            <a:r>
              <a:rPr lang="en-US" sz="1200" dirty="0" smtClean="0"/>
              <a:t>="prefix reflect"&gt;</a:t>
            </a:r>
          </a:p>
          <a:p>
            <a:r>
              <a:rPr lang="en-US" sz="1200" dirty="0" smtClean="0"/>
              <a:t>        &lt;link name="${prefix}_leg"&gt;</a:t>
            </a:r>
          </a:p>
          <a:p>
            <a:r>
              <a:rPr lang="en-US" sz="1200" dirty="0" smtClean="0"/>
              <a:t>                &lt;visual&gt;</a:t>
            </a:r>
          </a:p>
          <a:p>
            <a:r>
              <a:rPr lang="en-US" sz="1200" dirty="0" smtClean="0"/>
              <a:t>                        &lt;geometry&gt;</a:t>
            </a:r>
          </a:p>
          <a:p>
            <a:r>
              <a:rPr lang="en-US" sz="1200" dirty="0" smtClean="0"/>
              <a:t>                                &lt;box size="${</a:t>
            </a:r>
            <a:r>
              <a:rPr lang="en-US" sz="1200" dirty="0" err="1" smtClean="0"/>
              <a:t>leglen</a:t>
            </a:r>
            <a:r>
              <a:rPr lang="en-US" sz="1200" dirty="0" smtClean="0"/>
              <a:t>} .2 .1"/&gt;</a:t>
            </a:r>
          </a:p>
          <a:p>
            <a:r>
              <a:rPr lang="en-US" sz="1200" dirty="0" smtClean="0"/>
              <a:t>                        &lt;/geometry&gt;</a:t>
            </a:r>
          </a:p>
          <a:p>
            <a:r>
              <a:rPr lang="en-US" sz="1200" dirty="0" smtClean="0"/>
              <a:t>                        &lt;origin xyz="0 0 -${</a:t>
            </a:r>
            <a:r>
              <a:rPr lang="en-US" sz="1200" dirty="0" err="1" smtClean="0"/>
              <a:t>leglen</a:t>
            </a:r>
            <a:r>
              <a:rPr lang="en-US" sz="1200" dirty="0" smtClean="0"/>
              <a:t>/2}" </a:t>
            </a:r>
            <a:r>
              <a:rPr lang="en-US" sz="1200" dirty="0" err="1" smtClean="0"/>
              <a:t>rpy</a:t>
            </a:r>
            <a:r>
              <a:rPr lang="en-US" sz="1200" dirty="0" smtClean="0"/>
              <a:t>="0 ${pi/2} 0"/&gt;</a:t>
            </a:r>
          </a:p>
          <a:p>
            <a:r>
              <a:rPr lang="en-US" sz="1200" dirty="0" smtClean="0"/>
              <a:t>                        &lt;material name="white"&gt;</a:t>
            </a:r>
          </a:p>
          <a:p>
            <a:r>
              <a:rPr lang="en-US" sz="1200" dirty="0" smtClean="0"/>
              <a:t>                                &lt;color </a:t>
            </a:r>
            <a:r>
              <a:rPr lang="en-US" sz="1200" dirty="0" err="1" smtClean="0"/>
              <a:t>rgba</a:t>
            </a:r>
            <a:r>
              <a:rPr lang="en-US" sz="1200" dirty="0" smtClean="0"/>
              <a:t>="1 1 1 1"/&gt;</a:t>
            </a:r>
          </a:p>
          <a:p>
            <a:r>
              <a:rPr lang="en-US" sz="1200" dirty="0" smtClean="0"/>
              <a:t>                        &lt;/material&gt;</a:t>
            </a:r>
          </a:p>
          <a:p>
            <a:r>
              <a:rPr lang="en-US" sz="1200" dirty="0" smtClean="0"/>
              <a:t>                &lt;/visual&gt;</a:t>
            </a:r>
          </a:p>
          <a:p>
            <a:r>
              <a:rPr lang="en-US" sz="1200" dirty="0" smtClean="0"/>
              <a:t>                &lt;collision&gt;</a:t>
            </a:r>
          </a:p>
          <a:p>
            <a:r>
              <a:rPr lang="en-US" sz="1200" dirty="0" smtClean="0"/>
              <a:t>                        &lt;geometry&gt;</a:t>
            </a:r>
          </a:p>
          <a:p>
            <a:r>
              <a:rPr lang="en-US" sz="1200" dirty="0" smtClean="0"/>
              <a:t>                                &lt;box size="${</a:t>
            </a:r>
            <a:r>
              <a:rPr lang="en-US" sz="1200" dirty="0" err="1" smtClean="0"/>
              <a:t>leglen</a:t>
            </a:r>
            <a:r>
              <a:rPr lang="en-US" sz="1200" dirty="0" smtClean="0"/>
              <a:t>} .2 .1"/&gt;</a:t>
            </a:r>
          </a:p>
          <a:p>
            <a:r>
              <a:rPr lang="en-US" sz="1200" dirty="0" smtClean="0"/>
              <a:t>                        &lt;/geometry&gt;</a:t>
            </a:r>
          </a:p>
          <a:p>
            <a:r>
              <a:rPr lang="en-US" sz="1200" dirty="0" smtClean="0"/>
              <a:t>                        &lt;origin xyz="0 0 -${</a:t>
            </a:r>
            <a:r>
              <a:rPr lang="en-US" sz="1200" dirty="0" err="1" smtClean="0"/>
              <a:t>leglen</a:t>
            </a:r>
            <a:r>
              <a:rPr lang="en-US" sz="1200" dirty="0" smtClean="0"/>
              <a:t>/2}" </a:t>
            </a:r>
            <a:r>
              <a:rPr lang="en-US" sz="1200" dirty="0" err="1" smtClean="0"/>
              <a:t>rpy</a:t>
            </a:r>
            <a:r>
              <a:rPr lang="en-US" sz="1200" dirty="0" smtClean="0"/>
              <a:t>="0 ${pi/2} 0"/&gt;</a:t>
            </a:r>
          </a:p>
          <a:p>
            <a:r>
              <a:rPr lang="en-US" sz="1200" dirty="0" smtClean="0"/>
              <a:t>                &lt;/collision&gt;</a:t>
            </a:r>
          </a:p>
          <a:p>
            <a:r>
              <a:rPr lang="en-US" sz="1200" dirty="0" smtClean="0"/>
              <a:t>                &lt;</a:t>
            </a:r>
            <a:r>
              <a:rPr lang="en-US" sz="1200" dirty="0" err="1" smtClean="0"/>
              <a:t>xacro:default_inertial</a:t>
            </a:r>
            <a:r>
              <a:rPr lang="en-US" sz="1200" dirty="0" smtClean="0"/>
              <a:t> mass="10"/&gt;</a:t>
            </a:r>
          </a:p>
          <a:p>
            <a:r>
              <a:rPr lang="en-US" sz="1200" dirty="0" smtClean="0"/>
              <a:t>        &lt;/link&gt;</a:t>
            </a:r>
          </a:p>
          <a:p>
            <a:r>
              <a:rPr lang="en-US" sz="1200" dirty="0" smtClean="0"/>
              <a:t>        &lt;joint name="</a:t>
            </a:r>
            <a:r>
              <a:rPr lang="en-US" sz="1200" dirty="0" err="1" smtClean="0"/>
              <a:t>base_to</a:t>
            </a:r>
            <a:r>
              <a:rPr lang="en-US" sz="1200" dirty="0" smtClean="0"/>
              <a:t>_${prefix}_leg" type="fixed"&gt;</a:t>
            </a:r>
          </a:p>
          <a:p>
            <a:r>
              <a:rPr lang="en-US" sz="1200" dirty="0" smtClean="0"/>
              <a:t>                &lt;parent link="</a:t>
            </a:r>
            <a:r>
              <a:rPr lang="en-US" sz="1200" dirty="0" err="1" smtClean="0"/>
              <a:t>base_link</a:t>
            </a:r>
            <a:r>
              <a:rPr lang="en-US" sz="1200" dirty="0" smtClean="0"/>
              <a:t>"/&gt;</a:t>
            </a:r>
          </a:p>
          <a:p>
            <a:r>
              <a:rPr lang="en-US" sz="1200" dirty="0" smtClean="0"/>
              <a:t>                &lt;child link="${prefix}_leg"/&gt;</a:t>
            </a:r>
          </a:p>
          <a:p>
            <a:r>
              <a:rPr lang="en-US" sz="1200" dirty="0" smtClean="0"/>
              <a:t>                &lt;origin xyz="${reflect*(width+.02)} 0 .25" /&gt;</a:t>
            </a:r>
          </a:p>
          <a:p>
            <a:r>
              <a:rPr lang="en-US" sz="1200" dirty="0" smtClean="0"/>
              <a:t>        &lt;/joint&gt;</a:t>
            </a:r>
          </a:p>
          <a:p>
            <a:r>
              <a:rPr lang="en-US" sz="1200" dirty="0" smtClean="0"/>
              <a:t>        &lt;!-- A bunch of stuff cut --&gt;</a:t>
            </a:r>
          </a:p>
          <a:p>
            <a:r>
              <a:rPr lang="en-US" sz="1200" dirty="0" smtClean="0"/>
              <a:t>&lt;/</a:t>
            </a:r>
            <a:r>
              <a:rPr lang="en-US" sz="1200" dirty="0" err="1" smtClean="0"/>
              <a:t>xacro:macro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xacro:leg</a:t>
            </a:r>
            <a:r>
              <a:rPr lang="en-US" sz="1200" dirty="0" smtClean="0"/>
              <a:t> prefix="right" reflect="1" /&gt;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xacro:leg</a:t>
            </a:r>
            <a:r>
              <a:rPr lang="en-US" sz="1200" dirty="0" smtClean="0"/>
              <a:t> prefix="left" reflect="-1" /&gt;</a:t>
            </a:r>
            <a:endParaRPr lang="en-US" sz="1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the Xacro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hlinkClick r:id="rId2"/>
              </a:rPr>
              <a:t>Here is the xacro</a:t>
            </a:r>
            <a:r>
              <a:rPr lang="en-US" sz="3000" dirty="0" smtClean="0"/>
              <a:t> used in the R2D2 model</a:t>
            </a:r>
          </a:p>
          <a:p>
            <a:r>
              <a:rPr lang="en-US" sz="3000" dirty="0" smtClean="0"/>
              <a:t>Number of lines was reduced from 414 to 236</a:t>
            </a:r>
          </a:p>
          <a:p>
            <a:r>
              <a:rPr lang="en-US" sz="3000" dirty="0" smtClean="0"/>
              <a:t>To see the model generated by the xacro file, run: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124200"/>
            <a:ext cx="7620000" cy="3693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$ </a:t>
            </a:r>
            <a:r>
              <a:rPr lang="en-US" dirty="0" err="1" smtClean="0"/>
              <a:t>roslaunch</a:t>
            </a:r>
            <a:r>
              <a:rPr lang="en-US" dirty="0" smtClean="0"/>
              <a:t> </a:t>
            </a:r>
            <a:r>
              <a:rPr lang="en-US" dirty="0" err="1" smtClean="0"/>
              <a:t>urdf_tutorial</a:t>
            </a:r>
            <a:r>
              <a:rPr lang="en-US" dirty="0" smtClean="0"/>
              <a:t> </a:t>
            </a:r>
            <a:r>
              <a:rPr lang="en-US" dirty="0" err="1" smtClean="0"/>
              <a:t>xacrodisplay.launch</a:t>
            </a:r>
            <a:r>
              <a:rPr lang="en-US" dirty="0" smtClean="0"/>
              <a:t> model:=08-macroed.urdf.xacro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the Xacro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229600" cy="470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robot model stack includes the command line tool </a:t>
            </a:r>
            <a:r>
              <a:rPr lang="en-US" sz="3000" b="1" dirty="0" err="1" smtClean="0"/>
              <a:t>check_urdf</a:t>
            </a:r>
            <a:endParaRPr lang="en-US" sz="3000" dirty="0" smtClean="0"/>
          </a:p>
          <a:p>
            <a:r>
              <a:rPr lang="en-US" sz="3000" dirty="0" smtClean="0"/>
              <a:t>It's called with a single command line argument naming a file</a:t>
            </a:r>
          </a:p>
          <a:p>
            <a:r>
              <a:rPr lang="en-US" sz="3000" dirty="0" smtClean="0"/>
              <a:t>It attempts to parse the file as a URDF description, and either prints a description of the resulting kinematic chain, or an error message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to run this tool on the R2D2 urdf: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828800"/>
            <a:ext cx="7620000" cy="3693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check_urdf</a:t>
            </a:r>
            <a:r>
              <a:rPr lang="en-US" dirty="0" smtClean="0"/>
              <a:t> 07-physics.urdf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90800"/>
            <a:ext cx="5473686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Watching the 3D Model in </a:t>
            </a:r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057400"/>
            <a:ext cx="7620000" cy="341632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&lt;launch&gt;</a:t>
            </a:r>
          </a:p>
          <a:p>
            <a:pPr marL="0" lvl="1"/>
            <a:r>
              <a:rPr lang="en-US" dirty="0" smtClean="0"/>
              <a:t>       &lt;</a:t>
            </a:r>
            <a:r>
              <a:rPr lang="en-US" dirty="0" err="1" smtClean="0"/>
              <a:t>arg</a:t>
            </a:r>
            <a:r>
              <a:rPr lang="en-US" dirty="0" smtClean="0"/>
              <a:t> name="model" /&gt;</a:t>
            </a:r>
          </a:p>
          <a:p>
            <a:pPr marL="0" lvl="1"/>
            <a:r>
              <a:rPr lang="en-US" dirty="0" smtClean="0"/>
              <a:t>       &lt;</a:t>
            </a:r>
            <a:r>
              <a:rPr lang="en-US" dirty="0" err="1" smtClean="0"/>
              <a:t>arg</a:t>
            </a:r>
            <a:r>
              <a:rPr lang="en-US" dirty="0" smtClean="0"/>
              <a:t> name="</a:t>
            </a:r>
            <a:r>
              <a:rPr lang="en-US" dirty="0" err="1" smtClean="0"/>
              <a:t>gui</a:t>
            </a:r>
            <a:r>
              <a:rPr lang="en-US" dirty="0" smtClean="0"/>
              <a:t>" default="False" /&gt;</a:t>
            </a:r>
          </a:p>
          <a:p>
            <a:pPr marL="0" lvl="1"/>
            <a:r>
              <a:rPr lang="en-US" dirty="0" smtClean="0"/>
              <a:t>       &lt;</a:t>
            </a:r>
            <a:r>
              <a:rPr lang="en-US" dirty="0" err="1" smtClean="0"/>
              <a:t>param</a:t>
            </a:r>
            <a:r>
              <a:rPr lang="en-US" dirty="0" smtClean="0"/>
              <a:t> name="</a:t>
            </a:r>
            <a:r>
              <a:rPr lang="en-US" dirty="0" err="1" smtClean="0"/>
              <a:t>robot_description</a:t>
            </a:r>
            <a:r>
              <a:rPr lang="en-US" dirty="0" smtClean="0"/>
              <a:t>" </a:t>
            </a:r>
            <a:r>
              <a:rPr lang="en-US" dirty="0" err="1" smtClean="0"/>
              <a:t>textfile</a:t>
            </a:r>
            <a:r>
              <a:rPr lang="en-US" dirty="0" smtClean="0"/>
              <a:t>="$(</a:t>
            </a:r>
            <a:r>
              <a:rPr lang="en-US" dirty="0" err="1" smtClean="0"/>
              <a:t>arg</a:t>
            </a:r>
            <a:r>
              <a:rPr lang="en-US" dirty="0" smtClean="0"/>
              <a:t> model)" /&gt;</a:t>
            </a:r>
          </a:p>
          <a:p>
            <a:pPr marL="0" lvl="1"/>
            <a:r>
              <a:rPr lang="en-US" dirty="0" smtClean="0"/>
              <a:t>       &lt;</a:t>
            </a:r>
            <a:r>
              <a:rPr lang="en-US" dirty="0" err="1" smtClean="0"/>
              <a:t>param</a:t>
            </a:r>
            <a:r>
              <a:rPr lang="en-US" dirty="0" smtClean="0"/>
              <a:t> name="</a:t>
            </a:r>
            <a:r>
              <a:rPr lang="en-US" dirty="0" err="1" smtClean="0"/>
              <a:t>use_gui</a:t>
            </a:r>
            <a:r>
              <a:rPr lang="en-US" dirty="0" smtClean="0"/>
              <a:t>" value="$(</a:t>
            </a:r>
            <a:r>
              <a:rPr lang="en-US" dirty="0" err="1" smtClean="0"/>
              <a:t>arg</a:t>
            </a:r>
            <a:r>
              <a:rPr lang="en-US" dirty="0" smtClean="0"/>
              <a:t> </a:t>
            </a:r>
            <a:r>
              <a:rPr lang="en-US" dirty="0" err="1" smtClean="0"/>
              <a:t>gui</a:t>
            </a:r>
            <a:r>
              <a:rPr lang="en-US" dirty="0" smtClean="0"/>
              <a:t>)"/&gt;</a:t>
            </a:r>
          </a:p>
          <a:p>
            <a:pPr marL="0" lvl="1"/>
            <a:r>
              <a:rPr lang="en-US" dirty="0" smtClean="0"/>
              <a:t>       &lt;node name="</a:t>
            </a:r>
            <a:r>
              <a:rPr lang="en-US" dirty="0" err="1" smtClean="0"/>
              <a:t>joint_state_publisher</a:t>
            </a:r>
            <a:r>
              <a:rPr lang="en-US" dirty="0" smtClean="0"/>
              <a:t>"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joint_state_publisher</a:t>
            </a:r>
            <a:r>
              <a:rPr lang="en-US" dirty="0" smtClean="0"/>
              <a:t>" type="</a:t>
            </a:r>
            <a:r>
              <a:rPr lang="en-US" dirty="0" err="1" smtClean="0"/>
              <a:t>joint_state_publisher</a:t>
            </a:r>
            <a:r>
              <a:rPr lang="en-US" dirty="0" smtClean="0"/>
              <a:t>"&gt;&lt;/node&gt;</a:t>
            </a:r>
          </a:p>
          <a:p>
            <a:pPr marL="0" lvl="1"/>
            <a:r>
              <a:rPr lang="en-US" dirty="0" smtClean="0"/>
              <a:t>       &lt;node name="robot_state_publisher" </a:t>
            </a:r>
            <a:r>
              <a:rPr lang="en-US" dirty="0" err="1" smtClean="0"/>
              <a:t>pkg</a:t>
            </a:r>
            <a:r>
              <a:rPr lang="en-US" dirty="0" smtClean="0"/>
              <a:t>="robot_state_publisher" type="</a:t>
            </a:r>
            <a:r>
              <a:rPr lang="en-US" dirty="0" err="1" smtClean="0"/>
              <a:t>state_publisher</a:t>
            </a:r>
            <a:r>
              <a:rPr lang="en-US" dirty="0" smtClean="0"/>
              <a:t>" /&gt;</a:t>
            </a:r>
          </a:p>
          <a:p>
            <a:pPr marL="0" lvl="1"/>
            <a:r>
              <a:rPr lang="en-US" dirty="0" smtClean="0"/>
              <a:t>       &lt;node name="</a:t>
            </a:r>
            <a:r>
              <a:rPr lang="en-US" dirty="0" err="1" smtClean="0"/>
              <a:t>rviz</a:t>
            </a:r>
            <a:r>
              <a:rPr lang="en-US" dirty="0" smtClean="0"/>
              <a:t>"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rviz</a:t>
            </a:r>
            <a:r>
              <a:rPr lang="en-US" dirty="0" smtClean="0"/>
              <a:t>" type="</a:t>
            </a:r>
            <a:r>
              <a:rPr lang="en-US" dirty="0" err="1" smtClean="0"/>
              <a:t>rviz</a:t>
            </a:r>
            <a:r>
              <a:rPr lang="en-US" dirty="0" smtClean="0"/>
              <a:t>" </a:t>
            </a:r>
            <a:r>
              <a:rPr lang="en-US" dirty="0" err="1" smtClean="0"/>
              <a:t>args</a:t>
            </a:r>
            <a:r>
              <a:rPr lang="en-US" dirty="0" smtClean="0"/>
              <a:t>="-d $(find </a:t>
            </a:r>
            <a:r>
              <a:rPr lang="en-US" dirty="0" err="1" smtClean="0"/>
              <a:t>urdf_tutorial</a:t>
            </a:r>
            <a:r>
              <a:rPr lang="en-US" dirty="0" smtClean="0"/>
              <a:t>)/</a:t>
            </a:r>
            <a:r>
              <a:rPr lang="en-US" dirty="0" err="1" smtClean="0"/>
              <a:t>urdf.rviz</a:t>
            </a:r>
            <a:r>
              <a:rPr lang="en-US" dirty="0" smtClean="0"/>
              <a:t>" /&gt;</a:t>
            </a:r>
          </a:p>
          <a:p>
            <a:pPr marL="0" lvl="1"/>
            <a:r>
              <a:rPr lang="en-US" dirty="0" smtClean="0"/>
              <a:t>&lt;/launch&gt;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371600"/>
            <a:ext cx="8686800" cy="685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display.launch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(in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urdf_tutorial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package)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a </a:t>
            </a:r>
            <a:r>
              <a:rPr lang="en-US" dirty="0" err="1" smtClean="0"/>
              <a:t>graphviz</a:t>
            </a:r>
            <a:r>
              <a:rPr lang="en-US" dirty="0" smtClean="0"/>
              <a:t> diagram of your urdf file, type: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result is a file called physics.pdf that looks something like this: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1981200"/>
            <a:ext cx="7620000" cy="92333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$ cp 07-physics.urdf /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urdf_to_graphiz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/07-physics.urdf</a:t>
            </a:r>
          </a:p>
          <a:p>
            <a:r>
              <a:rPr lang="en-US" dirty="0" smtClean="0"/>
              <a:t>$ evince /</a:t>
            </a:r>
            <a:r>
              <a:rPr lang="en-US" dirty="0" err="1" smtClean="0"/>
              <a:t>tmp</a:t>
            </a:r>
            <a:r>
              <a:rPr lang="en-US" dirty="0" smtClean="0"/>
              <a:t>/physics.pdf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 Visualization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8229600" cy="33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PR2 URDF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To see the PR2 URDF graphically, first create the urdf file by running: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000" dirty="0" smtClean="0"/>
              <a:t>Then run the </a:t>
            </a:r>
            <a:r>
              <a:rPr lang="en-US" sz="3000" dirty="0" err="1" smtClean="0"/>
              <a:t>urdf_to_graphiz</a:t>
            </a:r>
            <a:r>
              <a:rPr lang="en-US" sz="3000" dirty="0" smtClean="0"/>
              <a:t> tool: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362200"/>
            <a:ext cx="76200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xacro xacro.py `</a:t>
            </a:r>
            <a:r>
              <a:rPr lang="en-US" sz="2000" dirty="0" err="1" smtClean="0"/>
              <a:t>rospack</a:t>
            </a:r>
            <a:r>
              <a:rPr lang="en-US" sz="2000" dirty="0" smtClean="0"/>
              <a:t> find pr2_description`/robots/pr2.urdf.xacro &gt; /</a:t>
            </a:r>
            <a:r>
              <a:rPr lang="en-US" sz="2000" dirty="0" err="1" smtClean="0"/>
              <a:t>tmp</a:t>
            </a:r>
            <a:r>
              <a:rPr lang="en-US" sz="2000" dirty="0" smtClean="0"/>
              <a:t>/pr2.urdf</a:t>
            </a:r>
            <a:endParaRPr lang="en-US" sz="2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4191000"/>
            <a:ext cx="76200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urdfdom</a:t>
            </a:r>
            <a:r>
              <a:rPr lang="en-US" sz="2000" dirty="0" smtClean="0"/>
              <a:t> </a:t>
            </a:r>
            <a:r>
              <a:rPr lang="en-US" sz="2000" dirty="0" err="1" smtClean="0"/>
              <a:t>urdf_to_graphiz</a:t>
            </a:r>
            <a:r>
              <a:rPr lang="en-US" sz="2000" dirty="0" smtClean="0"/>
              <a:t> /</a:t>
            </a:r>
            <a:r>
              <a:rPr lang="en-US" sz="2000" dirty="0" err="1" smtClean="0"/>
              <a:t>tmp</a:t>
            </a:r>
            <a:r>
              <a:rPr lang="en-US" sz="2000" dirty="0" smtClean="0"/>
              <a:t>/pr2.urdf</a:t>
            </a:r>
          </a:p>
          <a:p>
            <a:r>
              <a:rPr lang="en-US" sz="2000" dirty="0" smtClean="0"/>
              <a:t>$ evince /</a:t>
            </a:r>
            <a:r>
              <a:rPr lang="en-US" sz="2000" dirty="0" err="1" smtClean="0"/>
              <a:t>tmp</a:t>
            </a:r>
            <a:r>
              <a:rPr lang="en-US" sz="2000" dirty="0" smtClean="0"/>
              <a:t>/pr2.urdf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PR2 URDF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77200" cy="442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PR2 in </a:t>
            </a:r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watch PR2’s </a:t>
            </a:r>
            <a:r>
              <a:rPr lang="en-US" dirty="0" err="1" smtClean="0"/>
              <a:t>urdf</a:t>
            </a:r>
            <a:r>
              <a:rPr lang="en-US" dirty="0" smtClean="0"/>
              <a:t> in </a:t>
            </a:r>
            <a:r>
              <a:rPr lang="en-US" dirty="0" err="1" smtClean="0"/>
              <a:t>rviz</a:t>
            </a:r>
            <a:r>
              <a:rPr lang="en-US" dirty="0" smtClean="0"/>
              <a:t>, follow these steps: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828800"/>
            <a:ext cx="76200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/</a:t>
            </a:r>
            <a:r>
              <a:rPr lang="en-US" sz="2000" dirty="0" err="1" smtClean="0"/>
              <a:t>tmp</a:t>
            </a:r>
            <a:endParaRPr lang="en-US" sz="2000" dirty="0" smtClean="0"/>
          </a:p>
          <a:p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urdf_tutorial</a:t>
            </a:r>
            <a:r>
              <a:rPr lang="en-US" sz="2000" dirty="0" smtClean="0"/>
              <a:t> </a:t>
            </a:r>
            <a:r>
              <a:rPr lang="en-US" sz="2000" dirty="0" err="1" smtClean="0"/>
              <a:t>display.launch</a:t>
            </a:r>
            <a:r>
              <a:rPr lang="en-US" sz="2000" dirty="0" smtClean="0"/>
              <a:t> model:=pr2.urdf </a:t>
            </a:r>
            <a:r>
              <a:rPr lang="en-US" sz="2000" dirty="0" err="1" smtClean="0"/>
              <a:t>gui</a:t>
            </a:r>
            <a:r>
              <a:rPr lang="en-US" sz="2000" dirty="0" smtClean="0"/>
              <a:t>:=True</a:t>
            </a: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743200"/>
            <a:ext cx="6400800" cy="36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Description Format (SDF)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>
                <a:hlinkClick r:id="rId2"/>
              </a:rPr>
              <a:t>SDF</a:t>
            </a:r>
            <a:r>
              <a:rPr lang="en-US" sz="3000" dirty="0" smtClean="0"/>
              <a:t> is an XML format that describes objects and environments for robot simulators, visualization, and control</a:t>
            </a:r>
            <a:endParaRPr lang="en-US" sz="3000" dirty="0" smtClean="0">
              <a:hlinkClick r:id="rId2"/>
            </a:endParaRPr>
          </a:p>
          <a:p>
            <a:r>
              <a:rPr lang="en-US" sz="3000" dirty="0" smtClean="0"/>
              <a:t>It contains a complete description for everything from the world level down to the robot level, including:</a:t>
            </a:r>
          </a:p>
          <a:p>
            <a:pPr lvl="1"/>
            <a:r>
              <a:rPr lang="en-US" b="1" dirty="0" smtClean="0"/>
              <a:t>Scene</a:t>
            </a:r>
            <a:r>
              <a:rPr lang="en-US" dirty="0" smtClean="0"/>
              <a:t>: Ambient lighting, sky properties, shadows.</a:t>
            </a:r>
          </a:p>
          <a:p>
            <a:pPr lvl="1"/>
            <a:r>
              <a:rPr lang="en-US" b="1" dirty="0" smtClean="0"/>
              <a:t>Physics</a:t>
            </a:r>
            <a:r>
              <a:rPr lang="en-US" dirty="0" smtClean="0"/>
              <a:t>: Gravity, time step, physics engine.</a:t>
            </a:r>
          </a:p>
          <a:p>
            <a:pPr lvl="1"/>
            <a:r>
              <a:rPr lang="en-US" b="1" dirty="0" smtClean="0"/>
              <a:t>Models</a:t>
            </a:r>
            <a:r>
              <a:rPr lang="en-US" dirty="0" smtClean="0"/>
              <a:t>: Collection of links, collision objects, joints, and sensors.</a:t>
            </a:r>
          </a:p>
          <a:p>
            <a:pPr lvl="1"/>
            <a:r>
              <a:rPr lang="en-US" b="1" dirty="0" smtClean="0"/>
              <a:t>Lights</a:t>
            </a:r>
            <a:r>
              <a:rPr lang="en-US" dirty="0" smtClean="0"/>
              <a:t>: Point, spot, and directional light sources.</a:t>
            </a:r>
          </a:p>
          <a:p>
            <a:pPr lvl="1"/>
            <a:r>
              <a:rPr lang="en-US" b="1" dirty="0" err="1" smtClean="0"/>
              <a:t>Plugins</a:t>
            </a:r>
            <a:r>
              <a:rPr lang="en-US" dirty="0" smtClean="0"/>
              <a:t>: World, model, sensor, and system </a:t>
            </a:r>
            <a:r>
              <a:rPr lang="en-US" dirty="0" err="1" smtClean="0"/>
              <a:t>plugins</a:t>
            </a:r>
            <a:r>
              <a:rPr lang="en-US" dirty="0" smtClean="0"/>
              <a:t>.	</a:t>
            </a:r>
          </a:p>
          <a:p>
            <a:r>
              <a:rPr lang="en-US" sz="3000" dirty="0" smtClean="0">
                <a:hlinkClick r:id="rId3"/>
              </a:rPr>
              <a:t>http://gazebosim.org/sdf.html</a:t>
            </a:r>
            <a:endParaRPr lang="en-US" sz="30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SDF </a:t>
            </a:r>
            <a:r>
              <a:rPr lang="en-US" dirty="0" err="1" smtClean="0"/>
              <a:t>vs</a:t>
            </a:r>
            <a:r>
              <a:rPr lang="en-US" dirty="0" smtClean="0"/>
              <a:t> URDF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URDF can only specify the kinematic and dynamic properties of a single robot in isolation</a:t>
            </a:r>
          </a:p>
          <a:p>
            <a:pPr lvl="1"/>
            <a:r>
              <a:rPr lang="en-US" sz="2600" dirty="0" smtClean="0"/>
              <a:t>URDF can not specify the pose of the robot itself within a world</a:t>
            </a:r>
          </a:p>
          <a:p>
            <a:pPr lvl="1"/>
            <a:r>
              <a:rPr lang="en-US" sz="2600" dirty="0" smtClean="0"/>
              <a:t>It cannot specify objects that are not robots, such as lights, </a:t>
            </a:r>
            <a:r>
              <a:rPr lang="en-US" sz="2600" dirty="0" err="1" smtClean="0"/>
              <a:t>heightmaps</a:t>
            </a:r>
            <a:r>
              <a:rPr lang="en-US" sz="2600" dirty="0" smtClean="0"/>
              <a:t>, etc.</a:t>
            </a:r>
          </a:p>
          <a:p>
            <a:pPr lvl="1"/>
            <a:r>
              <a:rPr lang="en-US" sz="2600" dirty="0" smtClean="0"/>
              <a:t>Lacks friction and other properties</a:t>
            </a:r>
          </a:p>
          <a:p>
            <a:r>
              <a:rPr lang="en-US" sz="2800" dirty="0" smtClean="0"/>
              <a:t>SDF is a complete description for everything from the world level down to the robot level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 Example in SDF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562600" cy="4915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URDF In Gazebo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use a URDF file in Gazebo, some additional simulation-specific tags must be added to work properly with Gazebo</a:t>
            </a:r>
          </a:p>
          <a:p>
            <a:r>
              <a:rPr lang="en-US" sz="2800" dirty="0" smtClean="0"/>
              <a:t>Adding these tags saves you from having to create a separate SDF file from scratch and duplicating description formats</a:t>
            </a:r>
          </a:p>
          <a:p>
            <a:r>
              <a:rPr lang="en-US" sz="2800" dirty="0" smtClean="0"/>
              <a:t>Under the hood, Gazebo converts the URDF to SDF automatically</a:t>
            </a:r>
          </a:p>
          <a:p>
            <a:pPr lvl="1"/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URDF In Gazebo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Required</a:t>
            </a:r>
          </a:p>
          <a:p>
            <a:pPr lvl="1"/>
            <a:r>
              <a:rPr lang="en-US" dirty="0" smtClean="0"/>
              <a:t>An &lt;inertia&gt; element within each &lt;link&gt; element must be properly specified and configured</a:t>
            </a:r>
          </a:p>
          <a:p>
            <a:pPr lvl="1"/>
            <a:r>
              <a:rPr lang="en-US" dirty="0" smtClean="0"/>
              <a:t>It’s important to specify both the &lt;visual&gt; and &lt;collision&gt; tags for each link, otherwise Gazebo will treat the link as "invisible" to laser scanners and collision checking</a:t>
            </a:r>
          </a:p>
          <a:p>
            <a:r>
              <a:rPr lang="en-US" b="1" dirty="0" smtClean="0"/>
              <a:t>Optional</a:t>
            </a:r>
          </a:p>
          <a:p>
            <a:pPr lvl="1"/>
            <a:r>
              <a:rPr lang="en-US" dirty="0" smtClean="0"/>
              <a:t>Add a &lt;gazebo&gt; element for every &lt;link&gt;</a:t>
            </a:r>
          </a:p>
          <a:p>
            <a:pPr lvl="2"/>
            <a:r>
              <a:rPr lang="en-US" dirty="0" smtClean="0"/>
              <a:t>Convert visual colors to Gazebo format</a:t>
            </a:r>
          </a:p>
          <a:p>
            <a:pPr lvl="2"/>
            <a:r>
              <a:rPr lang="en-US" dirty="0" smtClean="0"/>
              <a:t>Convert </a:t>
            </a:r>
            <a:r>
              <a:rPr lang="en-US" dirty="0" err="1" smtClean="0"/>
              <a:t>stl</a:t>
            </a:r>
            <a:r>
              <a:rPr lang="en-US" dirty="0" smtClean="0"/>
              <a:t> files to </a:t>
            </a:r>
            <a:r>
              <a:rPr lang="en-US" dirty="0" err="1" smtClean="0"/>
              <a:t>dae</a:t>
            </a:r>
            <a:r>
              <a:rPr lang="en-US" dirty="0" smtClean="0"/>
              <a:t> files for better textures</a:t>
            </a:r>
          </a:p>
          <a:p>
            <a:pPr lvl="2"/>
            <a:r>
              <a:rPr lang="en-US" dirty="0" smtClean="0"/>
              <a:t>Add sensor </a:t>
            </a:r>
            <a:r>
              <a:rPr lang="en-US" dirty="0" err="1" smtClean="0"/>
              <a:t>plugins</a:t>
            </a:r>
            <a:endParaRPr lang="en-US" dirty="0" smtClean="0"/>
          </a:p>
          <a:p>
            <a:pPr lvl="1"/>
            <a:r>
              <a:rPr lang="en-US" dirty="0" smtClean="0"/>
              <a:t>Add a &lt;gazebo&gt; element for every &lt;joint&gt;</a:t>
            </a:r>
          </a:p>
          <a:p>
            <a:pPr lvl="2"/>
            <a:r>
              <a:rPr lang="en-US" dirty="0" smtClean="0"/>
              <a:t>Set proper damping dynamics</a:t>
            </a:r>
          </a:p>
          <a:p>
            <a:pPr lvl="2"/>
            <a:r>
              <a:rPr lang="en-US" dirty="0" smtClean="0"/>
              <a:t>Add actuator control </a:t>
            </a:r>
            <a:r>
              <a:rPr lang="en-US" dirty="0" err="1" smtClean="0"/>
              <a:t>plugins</a:t>
            </a:r>
            <a:endParaRPr lang="en-US" dirty="0" smtClean="0"/>
          </a:p>
          <a:p>
            <a:pPr lvl="1"/>
            <a:r>
              <a:rPr lang="en-US" dirty="0" smtClean="0"/>
              <a:t>Add a &lt;gazebo&gt; element for the &lt;robot&gt; element</a:t>
            </a:r>
          </a:p>
          <a:p>
            <a:pPr lvl="1"/>
            <a:r>
              <a:rPr lang="en-US" dirty="0" smtClean="0"/>
              <a:t>Add a &lt;link name="world"/&gt; link if the robot should be rigidly attached to the world/</a:t>
            </a:r>
            <a:r>
              <a:rPr lang="en-US" dirty="0" err="1" smtClean="0"/>
              <a:t>base_link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Watching the 3D Model in </a:t>
            </a:r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launch file does three things:</a:t>
            </a:r>
          </a:p>
          <a:p>
            <a:pPr lvl="1"/>
            <a:r>
              <a:rPr lang="en-US" dirty="0" smtClean="0"/>
              <a:t>Loads the specified model into the parameter server</a:t>
            </a:r>
          </a:p>
          <a:p>
            <a:pPr lvl="1"/>
            <a:r>
              <a:rPr lang="en-US" dirty="0" smtClean="0"/>
              <a:t>Runs nodes to publish the JointState and transforms</a:t>
            </a:r>
          </a:p>
          <a:p>
            <a:pPr lvl="1"/>
            <a:r>
              <a:rPr lang="en-US" dirty="0" smtClean="0"/>
              <a:t>Starts </a:t>
            </a:r>
            <a:r>
              <a:rPr lang="en-US" dirty="0" err="1" smtClean="0"/>
              <a:t>rviz</a:t>
            </a:r>
            <a:r>
              <a:rPr lang="en-US" dirty="0" smtClean="0"/>
              <a:t> with a configuration file</a:t>
            </a:r>
          </a:p>
          <a:p>
            <a:r>
              <a:rPr lang="en-US" dirty="0" smtClean="0"/>
              <a:t>To run the launch file type</a:t>
            </a:r>
          </a:p>
          <a:p>
            <a:pPr lvl="1"/>
            <a:r>
              <a:rPr lang="en-US" dirty="0" smtClean="0"/>
              <a:t>If you are in the same directory where the </a:t>
            </a:r>
            <a:r>
              <a:rPr lang="en-US" dirty="0" err="1" smtClean="0"/>
              <a:t>urdf</a:t>
            </a:r>
            <a:r>
              <a:rPr lang="en-US" dirty="0" smtClean="0"/>
              <a:t> file is: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you are in a different directory: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4958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 </a:t>
            </a:r>
            <a:r>
              <a:rPr lang="en-US" sz="2000" dirty="0" err="1" smtClean="0"/>
              <a:t>urdf_tutorial</a:t>
            </a:r>
            <a:r>
              <a:rPr lang="en-US" sz="2000" dirty="0" smtClean="0"/>
              <a:t> </a:t>
            </a:r>
            <a:r>
              <a:rPr lang="en-US" sz="2000" dirty="0" err="1" smtClean="0"/>
              <a:t>display.launch</a:t>
            </a:r>
            <a:r>
              <a:rPr lang="en-US" sz="2000" dirty="0" smtClean="0"/>
              <a:t> model:=01-myfirst.urdf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486400"/>
            <a:ext cx="78486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urdf_tutorial</a:t>
            </a:r>
            <a:r>
              <a:rPr lang="en-US" sz="2000" dirty="0" smtClean="0"/>
              <a:t> </a:t>
            </a:r>
            <a:r>
              <a:rPr lang="en-US" sz="2000" dirty="0" err="1" smtClean="0"/>
              <a:t>display.launch</a:t>
            </a:r>
            <a:r>
              <a:rPr lang="en-US" sz="2000" dirty="0" smtClean="0"/>
              <a:t> model:='$(find </a:t>
            </a:r>
            <a:r>
              <a:rPr lang="en-US" sz="2000" dirty="0" err="1" smtClean="0"/>
              <a:t>urdf_tutorial</a:t>
            </a:r>
            <a:r>
              <a:rPr lang="en-US" sz="2000" dirty="0" smtClean="0"/>
              <a:t>)/</a:t>
            </a:r>
            <a:r>
              <a:rPr lang="en-US" sz="2000" dirty="0" err="1" smtClean="0"/>
              <a:t>urdf</a:t>
            </a:r>
            <a:r>
              <a:rPr lang="en-US" sz="2000" dirty="0" smtClean="0"/>
              <a:t>/01-myfirst.urdf'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&lt;gazebo&gt;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&lt;gazebo&gt; element is an extension to the URDF used for specifying additional properties needed for simulation purposes in Gazebo</a:t>
            </a:r>
          </a:p>
          <a:p>
            <a:r>
              <a:rPr lang="en-US" sz="2800" dirty="0" smtClean="0"/>
              <a:t>None of the elements within a &lt;gazebo&gt; element are required because default values will be automatically included</a:t>
            </a:r>
          </a:p>
          <a:p>
            <a:r>
              <a:rPr lang="en-US" sz="2800" dirty="0" smtClean="0"/>
              <a:t>There are 3 types of &lt;gazebo&gt; elements - for the &lt;robot&gt;, &lt;link&gt; tags, and &lt;joint&gt; tags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URDF Robots in Gazebo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launch your URDF-based robot into Gazebo you use ROS service all spawn method</a:t>
            </a:r>
          </a:p>
          <a:p>
            <a:r>
              <a:rPr lang="en-US" sz="2800" dirty="0" smtClean="0"/>
              <a:t>The </a:t>
            </a:r>
            <a:r>
              <a:rPr lang="en-US" sz="2800" b="1" dirty="0" err="1" smtClean="0"/>
              <a:t>spawn_model</a:t>
            </a:r>
            <a:r>
              <a:rPr lang="en-US" sz="2800" dirty="0" smtClean="0"/>
              <a:t> node in </a:t>
            </a:r>
            <a:r>
              <a:rPr lang="en-US" sz="2800" dirty="0" err="1" smtClean="0"/>
              <a:t>gazebo_ros</a:t>
            </a:r>
            <a:r>
              <a:rPr lang="en-US" sz="2800" dirty="0" smtClean="0"/>
              <a:t> package makes a service call request to the gazebo ROS node in order to add a custom URDF into Gazebo </a:t>
            </a:r>
          </a:p>
          <a:p>
            <a:r>
              <a:rPr lang="en-US" sz="2800" dirty="0" smtClean="0"/>
              <a:t>You can use this script in the following way: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191000"/>
            <a:ext cx="76200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gazebo_ros</a:t>
            </a:r>
            <a:r>
              <a:rPr lang="en-US" sz="2000" dirty="0" smtClean="0"/>
              <a:t> </a:t>
            </a:r>
            <a:r>
              <a:rPr lang="en-US" sz="2000" dirty="0" err="1" smtClean="0"/>
              <a:t>spawn_model</a:t>
            </a:r>
            <a:r>
              <a:rPr lang="en-US" sz="2000" dirty="0" smtClean="0"/>
              <a:t> -file `</a:t>
            </a:r>
            <a:r>
              <a:rPr lang="en-US" sz="2000" dirty="0" err="1" smtClean="0"/>
              <a:t>rospack</a:t>
            </a:r>
            <a:r>
              <a:rPr lang="en-US" sz="2000" dirty="0" smtClean="0"/>
              <a:t> find r2d2_description`/</a:t>
            </a:r>
            <a:r>
              <a:rPr lang="en-US" sz="2000" dirty="0" err="1" smtClean="0"/>
              <a:t>urdf</a:t>
            </a:r>
            <a:r>
              <a:rPr lang="en-US" sz="2000" dirty="0" smtClean="0"/>
              <a:t>/r2d2.urdf -</a:t>
            </a:r>
            <a:r>
              <a:rPr lang="en-US" sz="2000" dirty="0" err="1" smtClean="0"/>
              <a:t>urdf</a:t>
            </a:r>
            <a:r>
              <a:rPr lang="en-US" sz="2000" dirty="0" smtClean="0"/>
              <a:t> -x 0 -y 0 -z 1 -model r2d2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Spawn URDF Robots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077200" cy="44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XACRO Robots in Gazebo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your URDF is not in XML format but rather in XACRO format, you can make a similar modification to your launch file</a:t>
            </a:r>
          </a:p>
          <a:p>
            <a:r>
              <a:rPr lang="en-US" sz="2800" dirty="0" smtClean="0"/>
              <a:t>For example, to spawn a PR2 robot add the following to your launch file: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733800"/>
            <a:ext cx="7620000" cy="203132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 &lt;!-- Convert an </a:t>
            </a:r>
            <a:r>
              <a:rPr lang="en-US" dirty="0" err="1" smtClean="0"/>
              <a:t>xacro</a:t>
            </a:r>
            <a:r>
              <a:rPr lang="en-US" dirty="0" smtClean="0"/>
              <a:t> and put on parameter server --&gt;</a:t>
            </a:r>
          </a:p>
          <a:p>
            <a:pPr marL="0" lvl="1"/>
            <a:r>
              <a:rPr lang="en-US" dirty="0" smtClean="0"/>
              <a:t>   &lt;</a:t>
            </a:r>
            <a:r>
              <a:rPr lang="en-US" dirty="0" err="1" smtClean="0"/>
              <a:t>param</a:t>
            </a:r>
            <a:r>
              <a:rPr lang="en-US" dirty="0" smtClean="0"/>
              <a:t> name="</a:t>
            </a:r>
            <a:r>
              <a:rPr lang="en-US" dirty="0" err="1" smtClean="0"/>
              <a:t>robot_description</a:t>
            </a:r>
            <a:r>
              <a:rPr lang="en-US" dirty="0" smtClean="0"/>
              <a:t>" command="$(find </a:t>
            </a:r>
            <a:r>
              <a:rPr lang="en-US" dirty="0" err="1" smtClean="0"/>
              <a:t>xacro</a:t>
            </a:r>
            <a:r>
              <a:rPr lang="en-US" dirty="0" smtClean="0"/>
              <a:t>)/xacro.py $(find pr2_description)/robots/pr2.urdf.xacro" /&gt;</a:t>
            </a:r>
          </a:p>
          <a:p>
            <a:pPr marL="0" lvl="1"/>
            <a:endParaRPr lang="en-US" dirty="0" smtClean="0"/>
          </a:p>
          <a:p>
            <a:pPr marL="0" lvl="1"/>
            <a:r>
              <a:rPr lang="en-US" dirty="0" smtClean="0"/>
              <a:t>   &lt;!-- Spawn a PR2 robot into Gazebo --&gt;</a:t>
            </a:r>
          </a:p>
          <a:p>
            <a:pPr marL="0" lvl="1"/>
            <a:r>
              <a:rPr lang="en-US" dirty="0" smtClean="0"/>
              <a:t>   &lt;node name="spawn_pr2_urdf"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gazebo_ros</a:t>
            </a:r>
            <a:r>
              <a:rPr lang="en-US" dirty="0" smtClean="0"/>
              <a:t>" type="</a:t>
            </a:r>
            <a:r>
              <a:rPr lang="en-US" dirty="0" err="1" smtClean="0"/>
              <a:t>spawn_model</a:t>
            </a:r>
            <a:r>
              <a:rPr lang="en-US" dirty="0" smtClean="0"/>
              <a:t>" </a:t>
            </a:r>
            <a:r>
              <a:rPr lang="en-US" dirty="0" err="1" smtClean="0"/>
              <a:t>args</a:t>
            </a:r>
            <a:r>
              <a:rPr lang="en-US" dirty="0" smtClean="0"/>
              <a:t>="-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robot_description</a:t>
            </a:r>
            <a:r>
              <a:rPr lang="en-US" dirty="0" smtClean="0"/>
              <a:t> -</a:t>
            </a:r>
            <a:r>
              <a:rPr lang="en-US" dirty="0" err="1" smtClean="0"/>
              <a:t>urdf</a:t>
            </a:r>
            <a:r>
              <a:rPr lang="en-US" dirty="0" smtClean="0"/>
              <a:t> -x 2 -model pr2" /&gt;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XACRO Example with PR2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848600" cy="429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Create a URDF model for the following robot</a:t>
            </a:r>
          </a:p>
          <a:p>
            <a:pPr lvl="1"/>
            <a:r>
              <a:rPr lang="en-US" sz="2400" dirty="0" smtClean="0"/>
              <a:t>The robot contains 4 links (base, left and right wheels and a caster) and 3 joints that connect the wheels and the caster to the base</a:t>
            </a:r>
          </a:p>
          <a:p>
            <a:pPr lvl="1"/>
            <a:r>
              <a:rPr lang="en-US" sz="2400" dirty="0" smtClean="0"/>
              <a:t>Attach to the robot's body a mesh taken from the Pioneer robot's model (model://pioneer2dx/meshes/chassis.dae)</a:t>
            </a:r>
            <a:endParaRPr lang="en-US" sz="2600" dirty="0" smtClean="0"/>
          </a:p>
          <a:p>
            <a:pPr>
              <a:buNone/>
            </a:pPr>
            <a:endParaRPr lang="en-US" sz="3000" dirty="0" smtClean="0"/>
          </a:p>
          <a:p>
            <a:endParaRPr lang="en-US" sz="3000" dirty="0" smtClean="0"/>
          </a:p>
          <a:p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6" name="Picture 2" descr="J:\Bar Ilan Tirgul\ROS\My Assignments\robo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886200"/>
            <a:ext cx="2667000" cy="244083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Watching the 3D Model in </a:t>
            </a:r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86160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add more link elements to the urdf, you need to define joints</a:t>
            </a:r>
          </a:p>
          <a:p>
            <a:r>
              <a:rPr lang="en-US" dirty="0" smtClean="0"/>
              <a:t>The joint is connects a parent and a child link</a:t>
            </a:r>
          </a:p>
          <a:p>
            <a:r>
              <a:rPr lang="en-US" dirty="0" smtClean="0"/>
              <a:t>There are different types of joints</a:t>
            </a:r>
          </a:p>
          <a:p>
            <a:r>
              <a:rPr lang="en-US" dirty="0" smtClean="0"/>
              <a:t>We’ll start with fixed joints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177987</TotalTime>
  <Words>4568</Words>
  <Application>Microsoft Office PowerPoint</Application>
  <PresentationFormat>On-screen Show (4:3)</PresentationFormat>
  <Paragraphs>916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PresentationPro_WaterWavesWide</vt:lpstr>
      <vt:lpstr>ROS – Lecture 9</vt:lpstr>
      <vt:lpstr>URDF</vt:lpstr>
      <vt:lpstr>URDF Format</vt:lpstr>
      <vt:lpstr>URDF Turorials</vt:lpstr>
      <vt:lpstr>One Shape</vt:lpstr>
      <vt:lpstr>Watching the 3D Model in rviz</vt:lpstr>
      <vt:lpstr>Watching the 3D Model in rviz</vt:lpstr>
      <vt:lpstr>Watching the 3D Model in rviz</vt:lpstr>
      <vt:lpstr>Multiple Links</vt:lpstr>
      <vt:lpstr>02-multipleshapes.urdf</vt:lpstr>
      <vt:lpstr>Multiple Links</vt:lpstr>
      <vt:lpstr>Origins</vt:lpstr>
      <vt:lpstr>Link’s Origin Tag</vt:lpstr>
      <vt:lpstr>Joint’s Origin Tag</vt:lpstr>
      <vt:lpstr>03-origins.urdf</vt:lpstr>
      <vt:lpstr>Origins</vt:lpstr>
      <vt:lpstr>Examining the Model</vt:lpstr>
      <vt:lpstr>Material Girl</vt:lpstr>
      <vt:lpstr>04-materials.urdf (1)</vt:lpstr>
      <vt:lpstr>04-materials.urdf (2)</vt:lpstr>
      <vt:lpstr>Examining the Model</vt:lpstr>
      <vt:lpstr>Loading Meshes to Our Model</vt:lpstr>
      <vt:lpstr>Loading Meshes to Our Model</vt:lpstr>
      <vt:lpstr>pr2_description</vt:lpstr>
      <vt:lpstr>Example of a Collada File</vt:lpstr>
      <vt:lpstr>Finishing the Model</vt:lpstr>
      <vt:lpstr>Finishing the Model</vt:lpstr>
      <vt:lpstr>Building a Movable Robot Model</vt:lpstr>
      <vt:lpstr>Joint Types</vt:lpstr>
      <vt:lpstr>Joint Types</vt:lpstr>
      <vt:lpstr>The Head</vt:lpstr>
      <vt:lpstr>The Wheels</vt:lpstr>
      <vt:lpstr>The Gripper</vt:lpstr>
      <vt:lpstr>The Gripper Arm</vt:lpstr>
      <vt:lpstr>Building a Movable Robot Model</vt:lpstr>
      <vt:lpstr>Joint State Publisher</vt:lpstr>
      <vt:lpstr>Joint State Publisher GUI</vt:lpstr>
      <vt:lpstr>Joint State Publisher GUI</vt:lpstr>
      <vt:lpstr>Adding Physical and Collision Properties</vt:lpstr>
      <vt:lpstr>Collision</vt:lpstr>
      <vt:lpstr>Collision Element Example</vt:lpstr>
      <vt:lpstr>Collision</vt:lpstr>
      <vt:lpstr>Inertia</vt:lpstr>
      <vt:lpstr>Inertia Example</vt:lpstr>
      <vt:lpstr>Link Element Summary</vt:lpstr>
      <vt:lpstr>Joint Element Summary</vt:lpstr>
      <vt:lpstr>Xacro</vt:lpstr>
      <vt:lpstr>Using Xacro</vt:lpstr>
      <vt:lpstr>Using Xacro</vt:lpstr>
      <vt:lpstr>Constants</vt:lpstr>
      <vt:lpstr>Constants Example</vt:lpstr>
      <vt:lpstr>Math</vt:lpstr>
      <vt:lpstr>Macros</vt:lpstr>
      <vt:lpstr>Parameterized Macros</vt:lpstr>
      <vt:lpstr>Example of a Leg Macro</vt:lpstr>
      <vt:lpstr>Examining the Xacro</vt:lpstr>
      <vt:lpstr>Examining the Xacro</vt:lpstr>
      <vt:lpstr>URDF Verification</vt:lpstr>
      <vt:lpstr>URDF Verification</vt:lpstr>
      <vt:lpstr>URDF Visualization</vt:lpstr>
      <vt:lpstr>URDF Visualization</vt:lpstr>
      <vt:lpstr>PR2 URDF</vt:lpstr>
      <vt:lpstr>PR2 URDF</vt:lpstr>
      <vt:lpstr>Watch PR2 in rviz</vt:lpstr>
      <vt:lpstr>Simulation Description Format (SDF)</vt:lpstr>
      <vt:lpstr>SDF vs URDF</vt:lpstr>
      <vt:lpstr>Box Model Example in SDF</vt:lpstr>
      <vt:lpstr>Using URDF In Gazebo</vt:lpstr>
      <vt:lpstr>Using URDF In Gazebo</vt:lpstr>
      <vt:lpstr>The &lt;gazebo&gt; Element</vt:lpstr>
      <vt:lpstr>Spawn URDF Robots in Gazebo</vt:lpstr>
      <vt:lpstr>Spawn URDF Robots</vt:lpstr>
      <vt:lpstr>Spawn XACRO Robots in Gazebo</vt:lpstr>
      <vt:lpstr>XACRO Example with PR2</vt:lpstr>
      <vt:lpstr>Ex. 9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</dc:title>
  <dc:creator>Roi Yehoshua</dc:creator>
  <cp:lastModifiedBy>Roi Yehoshua</cp:lastModifiedBy>
  <cp:revision>4261</cp:revision>
  <dcterms:created xsi:type="dcterms:W3CDTF">2007-12-16T19:09:03Z</dcterms:created>
  <dcterms:modified xsi:type="dcterms:W3CDTF">2017-01-10T11:04:57Z</dcterms:modified>
</cp:coreProperties>
</file>