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5" r:id="rId3"/>
    <p:sldId id="298" r:id="rId4"/>
    <p:sldId id="299" r:id="rId5"/>
    <p:sldId id="296" r:id="rId6"/>
    <p:sldId id="297" r:id="rId7"/>
    <p:sldId id="293" r:id="rId8"/>
    <p:sldId id="300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47C97-4BCB-484A-B3B0-F11609945CBE}" v="66" dt="2021-11-23T20:43:27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3T21:26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3T21:26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46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69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19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9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55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49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0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0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7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68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0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3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76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42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6A9231-ECDC-43A6-B9CD-AC25378CF7F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C39CAE-DBC6-4F8F-87C0-05D7E148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12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br/database/what-is-data-management/" TargetMode="External"/><Relationship Id="rId3" Type="http://schemas.openxmlformats.org/officeDocument/2006/relationships/hyperlink" Target="https://www.novaimpercon.com.br/historia-e-curiosidades-sobre-impermeabilizacao/" TargetMode="External"/><Relationship Id="rId7" Type="http://schemas.openxmlformats.org/officeDocument/2006/relationships/hyperlink" Target="https://www.google.com/amp/s/neilpatel.com/br/marketing-online-de-maneira-simples-um-guia-passo-a-passo/?amp" TargetMode="External"/><Relationship Id="rId2" Type="http://schemas.openxmlformats.org/officeDocument/2006/relationships/hyperlink" Target="https://revistaoe.com.br/ibi-40-anos-historia-da-impermeabilizacao-no-bras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amp/s/www.drbmarketing.com.br/o-que-e-web-marketing/amp/" TargetMode="External"/><Relationship Id="rId11" Type="http://schemas.openxmlformats.org/officeDocument/2006/relationships/hyperlink" Target="https://www.metrobyte.com.br/gestao-de-ti/entenda-por-que-o-profissional-de-ti-e-essencial-para-sua-empresa/" TargetMode="External"/><Relationship Id="rId5" Type="http://schemas.openxmlformats.org/officeDocument/2006/relationships/hyperlink" Target="https://www.negociosrpc.com.br/deolhonomercado/economia/2020-08-21-crescimento-setor-de-material-de-construcao/" TargetMode="External"/><Relationship Id="rId10" Type="http://schemas.openxmlformats.org/officeDocument/2006/relationships/hyperlink" Target="https://www.mc-bauchemie.com.br/mcpedia/a-import%C3%A2ncia-de-se-manter-atualizado-no-mercado-de-impermeabiliza%C3%A7%C3%A3o.html" TargetMode="External"/><Relationship Id="rId4" Type="http://schemas.openxmlformats.org/officeDocument/2006/relationships/hyperlink" Target="https://mercadoeconsumo.com.br/2020/06/15/com-consumidores-em-casa-vendas-de-materiais-de-construcao-ganharam-forca-no-e-commerce/" TargetMode="External"/><Relationship Id="rId9" Type="http://schemas.openxmlformats.org/officeDocument/2006/relationships/hyperlink" Target="https://blog.tecjump.com.br/gerenciamento-de-dad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4C89628-246C-4E97-BD1D-11ADE103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08255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atin typeface="Bahnschrift Condensed" panose="020B0502040204020203" pitchFamily="34" charset="0"/>
              </a:rPr>
              <a:t>GF Impermeabilização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="" xmlns:a16="http://schemas.microsoft.com/office/drawing/2014/main" id="{6F0DAF93-0202-4B05-9D36-119C5F4683B8}"/>
                  </a:ext>
                </a:extLst>
              </p14:cNvPr>
              <p14:cNvContentPartPr/>
              <p14:nvPr/>
            </p14:nvContentPartPr>
            <p14:xfrm>
              <a:off x="9747830" y="5346464"/>
              <a:ext cx="36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F0DAF93-0202-4B05-9D36-119C5F468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190" y="53378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AC14EAD-C295-40A6-811D-F8C67E694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8" b="61310" l="7721" r="96324">
                        <a14:foregroundMark x1="13771" y1="22443" x2="5495" y2="44575"/>
                        <a14:foregroundMark x1="5495" y1="44575" x2="16209" y2="61810"/>
                        <a14:foregroundMark x1="16209" y1="61810" x2="20467" y2="60942"/>
                        <a14:foregroundMark x1="11848" y1="26472" x2="14835" y2="52759"/>
                        <a14:foregroundMark x1="14835" y1="52759" x2="15179" y2="36454"/>
                        <a14:foregroundMark x1="16587" y1="27278" x2="28228" y2="45443"/>
                        <a14:foregroundMark x1="28228" y1="45443" x2="20295" y2="55239"/>
                        <a14:foregroundMark x1="18716" y1="44389" x2="21703" y2="53813"/>
                        <a14:foregroundMark x1="10268" y1="34718" x2="10611" y2="33602"/>
                        <a14:foregroundMark x1="11848" y1="26472" x2="7967" y2="50899"/>
                        <a14:foregroundMark x1="7967" y1="50899" x2="7795" y2="45815"/>
                        <a14:foregroundMark x1="82280" y1="60694" x2="96532" y2="50403"/>
                        <a14:foregroundMark x1="96532" y1="50403" x2="81868" y2="51271"/>
                        <a14:foregroundMark x1="81868" y1="51271" x2="84409" y2="48667"/>
                        <a14:foregroundMark x1="82830" y1="59826" x2="17823" y2="60198"/>
                        <a14:foregroundMark x1="17823" y1="60198" x2="20845" y2="37074"/>
                        <a14:foregroundMark x1="20845" y1="37074" x2="30185" y2="16367"/>
                        <a14:foregroundMark x1="55313" y1="3195" x2="58688" y2="1426"/>
                        <a14:foregroundMark x1="30185" y1="16367" x2="44361" y2="8937"/>
                        <a14:foregroundMark x1="76719" y1="45356" x2="83345" y2="61500"/>
                        <a14:foregroundMark x1="69469" y1="27693" x2="70412" y2="29992"/>
                        <a14:foregroundMark x1="58688" y1="1426" x2="68449" y2="25208"/>
                        <a14:foregroundMark x1="29808" y1="20459" x2="43819" y2="10601"/>
                        <a14:foregroundMark x1="43819" y1="10601" x2="49328" y2="38878"/>
                        <a14:foregroundMark x1="49334" y1="42422" x2="35474" y2="52883"/>
                        <a14:foregroundMark x1="35474" y1="52883" x2="29842" y2="23001"/>
                        <a14:foregroundMark x1="29842" y1="23001" x2="30701" y2="21017"/>
                        <a14:foregroundMark x1="49691" y1="25294" x2="51305" y2="28146"/>
                        <a14:foregroundMark x1="77507" y1="47303" x2="44849" y2="47117"/>
                        <a14:foregroundMark x1="76202" y1="49907" x2="73798" y2="45815"/>
                        <a14:foregroundMark x1="74897" y1="46435" x2="73077" y2="46807"/>
                        <a14:foregroundMark x1="75103" y1="46125" x2="72287" y2="46311"/>
                        <a14:foregroundMark x1="75103" y1="46311" x2="72081" y2="46435"/>
                        <a14:foregroundMark x1="74313" y1="45319" x2="72390" y2="45009"/>
                        <a14:foregroundMark x1="57109" y1="32114" x2="57521" y2="36888"/>
                        <a14:foregroundMark x1="73695" y1="35400" x2="76511" y2="42529"/>
                        <a14:foregroundMark x1="37255" y1="19643" x2="39828" y2="28571"/>
                        <a14:foregroundMark x1="36397" y1="32341" x2="42402" y2="45040"/>
                        <a14:foregroundMark x1="41054" y1="54563" x2="82230" y2="54365"/>
                        <a14:foregroundMark x1="55392" y1="4563" x2="55392" y2="2183"/>
                        <a14:foregroundMark x1="21446" y1="22421" x2="24142" y2="20437"/>
                        <a14:foregroundMark x1="27574" y1="33929" x2="32230" y2="33929"/>
                        <a14:foregroundMark x1="25123" y1="51587" x2="30392" y2="51984"/>
                        <a14:foregroundMark x1="29534" y1="41270" x2="32598" y2="41270"/>
                        <a14:foregroundMark x1="54044" y1="11905" x2="55025" y2="8333"/>
                        <a14:foregroundMark x1="59314" y1="1389" x2="57598" y2="198"/>
                        <a14:foregroundMark x1="57598" y1="198" x2="57598" y2="198"/>
                        <a14:foregroundMark x1="57598" y1="198" x2="57598" y2="198"/>
                        <a14:backgroundMark x1="44780" y1="1922" x2="49691" y2="1922"/>
                        <a14:backgroundMark x1="44609" y1="7936" x2="49004" y2="2232"/>
                        <a14:backgroundMark x1="44952" y1="9051" x2="50069" y2="6510"/>
                        <a14:backgroundMark x1="44780" y1="8184" x2="46016" y2="9361"/>
                        <a14:backgroundMark x1="44609" y1="8184" x2="44609" y2="8184"/>
                        <a14:backgroundMark x1="47940" y1="10787" x2="51305" y2="18475"/>
                        <a14:backgroundMark x1="52163" y1="19591" x2="51820" y2="21885"/>
                        <a14:backgroundMark x1="55082" y1="27774" x2="54808" y2="28704"/>
                        <a14:backgroundMark x1="54499" y1="30378" x2="51992" y2="37198"/>
                        <a14:backgroundMark x1="54911" y1="27402" x2="54911" y2="27402"/>
                        <a14:backgroundMark x1="51992" y1="35090" x2="50172" y2="40112"/>
                        <a14:backgroundMark x1="55185" y1="42095" x2="54499" y2="40794"/>
                        <a14:backgroundMark x1="56113" y1="41228" x2="56113" y2="43521"/>
                        <a14:backgroundMark x1="50481" y1="39492" x2="49176" y2="42219"/>
                        <a14:backgroundMark x1="68475" y1="28890" x2="70364" y2="32300"/>
                        <a14:backgroundMark x1="70364" y1="33602" x2="72802" y2="41414"/>
                        <a14:backgroundMark x1="70295" y1="33788" x2="73765" y2="44376"/>
                        <a14:backgroundMark x1="70673" y1="31804" x2="74691" y2="41600"/>
                        <a14:backgroundMark x1="73901" y1="40112" x2="74794" y2="44513"/>
                        <a14:backgroundMark x1="74485" y1="40298" x2="75996" y2="44203"/>
                        <a14:backgroundMark x1="75893" y1="43397" x2="77026" y2="44823"/>
                        <a14:backgroundMark x1="68475" y1="25170" x2="69677" y2="27402"/>
                        <a14:backgroundMark x1="70192" y1="30378" x2="71600" y2="32114"/>
                        <a14:backgroundMark x1="70879" y1="30998" x2="69780" y2="30192"/>
                        <a14:backgroundMark x1="49760" y1="39120" x2="49176" y2="42405"/>
                        <a14:backgroundMark x1="49760" y1="42095" x2="49554" y2="4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7" r="1487" b="35173"/>
          <a:stretch/>
        </p:blipFill>
        <p:spPr bwMode="auto">
          <a:xfrm>
            <a:off x="4367276" y="4249745"/>
            <a:ext cx="3216813" cy="135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etecitu.com.br/2019/img/logo_ete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669593"/>
            <a:ext cx="2150999" cy="1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entro Paula Sou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7"/>
          <a:srcRect l="12328" t="25579" r="20047" b="29945"/>
          <a:stretch/>
        </p:blipFill>
        <p:spPr>
          <a:xfrm>
            <a:off x="8444087" y="669593"/>
            <a:ext cx="2223912" cy="146257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0804" y="6335965"/>
            <a:ext cx="1192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Erick Lima </a:t>
            </a:r>
            <a:r>
              <a:rPr lang="pt-BR" dirty="0" smtClean="0"/>
              <a:t>Florêncio, Lucas </a:t>
            </a:r>
            <a:r>
              <a:rPr lang="pt-BR" dirty="0"/>
              <a:t>Zain de </a:t>
            </a:r>
            <a:r>
              <a:rPr lang="pt-BR" dirty="0" smtClean="0"/>
              <a:t>Oliveira, Nathan </a:t>
            </a:r>
            <a:r>
              <a:rPr lang="pt-BR" dirty="0"/>
              <a:t>Martins de </a:t>
            </a:r>
            <a:r>
              <a:rPr lang="pt-BR" dirty="0" smtClean="0"/>
              <a:t>Medeiros, Paulo </a:t>
            </a:r>
            <a:r>
              <a:rPr lang="pt-BR" dirty="0"/>
              <a:t>Cesar </a:t>
            </a:r>
            <a:r>
              <a:rPr lang="pt-BR" dirty="0" smtClean="0"/>
              <a:t>Carneiro e Raphael </a:t>
            </a:r>
            <a:r>
              <a:rPr lang="pt-BR" dirty="0"/>
              <a:t>de Oliveira </a:t>
            </a:r>
            <a:r>
              <a:rPr lang="pt-BR" dirty="0" err="1"/>
              <a:t>Ginna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4C89628-246C-4E97-BD1D-11ADE103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atin typeface="Bahnschrift Condensed" panose="020B0502040204020203" pitchFamily="34" charset="0"/>
              </a:rPr>
              <a:t>GF Impermeabilização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="" xmlns:a16="http://schemas.microsoft.com/office/drawing/2014/main" id="{6F0DAF93-0202-4B05-9D36-119C5F4683B8}"/>
                  </a:ext>
                </a:extLst>
              </p14:cNvPr>
              <p14:cNvContentPartPr/>
              <p14:nvPr/>
            </p14:nvContentPartPr>
            <p14:xfrm>
              <a:off x="9747830" y="5346464"/>
              <a:ext cx="36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F0DAF93-0202-4B05-9D36-119C5F468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190" y="53378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AC14EAD-C295-40A6-811D-F8C67E694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8" b="61310" l="7721" r="96324">
                        <a14:foregroundMark x1="13771" y1="22443" x2="5495" y2="44575"/>
                        <a14:foregroundMark x1="5495" y1="44575" x2="16209" y2="61810"/>
                        <a14:foregroundMark x1="16209" y1="61810" x2="20467" y2="60942"/>
                        <a14:foregroundMark x1="11848" y1="26472" x2="14835" y2="52759"/>
                        <a14:foregroundMark x1="14835" y1="52759" x2="15179" y2="36454"/>
                        <a14:foregroundMark x1="16587" y1="27278" x2="28228" y2="45443"/>
                        <a14:foregroundMark x1="28228" y1="45443" x2="20295" y2="55239"/>
                        <a14:foregroundMark x1="18716" y1="44389" x2="21703" y2="53813"/>
                        <a14:foregroundMark x1="10268" y1="34718" x2="10611" y2="33602"/>
                        <a14:foregroundMark x1="11848" y1="26472" x2="7967" y2="50899"/>
                        <a14:foregroundMark x1="7967" y1="50899" x2="7795" y2="45815"/>
                        <a14:foregroundMark x1="82280" y1="60694" x2="96532" y2="50403"/>
                        <a14:foregroundMark x1="96532" y1="50403" x2="81868" y2="51271"/>
                        <a14:foregroundMark x1="81868" y1="51271" x2="84409" y2="48667"/>
                        <a14:foregroundMark x1="82830" y1="59826" x2="17823" y2="60198"/>
                        <a14:foregroundMark x1="17823" y1="60198" x2="20845" y2="37074"/>
                        <a14:foregroundMark x1="20845" y1="37074" x2="30185" y2="16367"/>
                        <a14:foregroundMark x1="55313" y1="3195" x2="58688" y2="1426"/>
                        <a14:foregroundMark x1="30185" y1="16367" x2="44361" y2="8937"/>
                        <a14:foregroundMark x1="76719" y1="45356" x2="83345" y2="61500"/>
                        <a14:foregroundMark x1="69469" y1="27693" x2="70412" y2="29992"/>
                        <a14:foregroundMark x1="58688" y1="1426" x2="68449" y2="25208"/>
                        <a14:foregroundMark x1="29808" y1="20459" x2="43819" y2="10601"/>
                        <a14:foregroundMark x1="43819" y1="10601" x2="49328" y2="38878"/>
                        <a14:foregroundMark x1="49334" y1="42422" x2="35474" y2="52883"/>
                        <a14:foregroundMark x1="35474" y1="52883" x2="29842" y2="23001"/>
                        <a14:foregroundMark x1="29842" y1="23001" x2="30701" y2="21017"/>
                        <a14:foregroundMark x1="49691" y1="25294" x2="51305" y2="28146"/>
                        <a14:foregroundMark x1="77507" y1="47303" x2="44849" y2="47117"/>
                        <a14:foregroundMark x1="76202" y1="49907" x2="73798" y2="45815"/>
                        <a14:foregroundMark x1="74897" y1="46435" x2="73077" y2="46807"/>
                        <a14:foregroundMark x1="75103" y1="46125" x2="72287" y2="46311"/>
                        <a14:foregroundMark x1="75103" y1="46311" x2="72081" y2="46435"/>
                        <a14:foregroundMark x1="74313" y1="45319" x2="72390" y2="45009"/>
                        <a14:foregroundMark x1="57109" y1="32114" x2="57521" y2="36888"/>
                        <a14:foregroundMark x1="73695" y1="35400" x2="76511" y2="42529"/>
                        <a14:foregroundMark x1="37255" y1="19643" x2="39828" y2="28571"/>
                        <a14:foregroundMark x1="36397" y1="32341" x2="42402" y2="45040"/>
                        <a14:foregroundMark x1="41054" y1="54563" x2="82230" y2="54365"/>
                        <a14:foregroundMark x1="55392" y1="4563" x2="55392" y2="2183"/>
                        <a14:foregroundMark x1="21446" y1="22421" x2="24142" y2="20437"/>
                        <a14:foregroundMark x1="27574" y1="33929" x2="32230" y2="33929"/>
                        <a14:foregroundMark x1="25123" y1="51587" x2="30392" y2="51984"/>
                        <a14:foregroundMark x1="29534" y1="41270" x2="32598" y2="41270"/>
                        <a14:foregroundMark x1="54044" y1="11905" x2="55025" y2="8333"/>
                        <a14:foregroundMark x1="59314" y1="1389" x2="57598" y2="198"/>
                        <a14:foregroundMark x1="57598" y1="198" x2="57598" y2="198"/>
                        <a14:foregroundMark x1="57598" y1="198" x2="57598" y2="198"/>
                        <a14:backgroundMark x1="44780" y1="1922" x2="49691" y2="1922"/>
                        <a14:backgroundMark x1="44609" y1="7936" x2="49004" y2="2232"/>
                        <a14:backgroundMark x1="44952" y1="9051" x2="50069" y2="6510"/>
                        <a14:backgroundMark x1="44780" y1="8184" x2="46016" y2="9361"/>
                        <a14:backgroundMark x1="44609" y1="8184" x2="44609" y2="8184"/>
                        <a14:backgroundMark x1="47940" y1="10787" x2="51305" y2="18475"/>
                        <a14:backgroundMark x1="52163" y1="19591" x2="51820" y2="21885"/>
                        <a14:backgroundMark x1="55082" y1="27774" x2="54808" y2="28704"/>
                        <a14:backgroundMark x1="54499" y1="30378" x2="51992" y2="37198"/>
                        <a14:backgroundMark x1="54911" y1="27402" x2="54911" y2="27402"/>
                        <a14:backgroundMark x1="51992" y1="35090" x2="50172" y2="40112"/>
                        <a14:backgroundMark x1="55185" y1="42095" x2="54499" y2="40794"/>
                        <a14:backgroundMark x1="56113" y1="41228" x2="56113" y2="43521"/>
                        <a14:backgroundMark x1="50481" y1="39492" x2="49176" y2="42219"/>
                        <a14:backgroundMark x1="68475" y1="28890" x2="70364" y2="32300"/>
                        <a14:backgroundMark x1="70364" y1="33602" x2="72802" y2="41414"/>
                        <a14:backgroundMark x1="70295" y1="33788" x2="73765" y2="44376"/>
                        <a14:backgroundMark x1="70673" y1="31804" x2="74691" y2="41600"/>
                        <a14:backgroundMark x1="73901" y1="40112" x2="74794" y2="44513"/>
                        <a14:backgroundMark x1="74485" y1="40298" x2="75996" y2="44203"/>
                        <a14:backgroundMark x1="75893" y1="43397" x2="77026" y2="44823"/>
                        <a14:backgroundMark x1="68475" y1="25170" x2="69677" y2="27402"/>
                        <a14:backgroundMark x1="70192" y1="30378" x2="71600" y2="32114"/>
                        <a14:backgroundMark x1="70879" y1="30998" x2="69780" y2="30192"/>
                        <a14:backgroundMark x1="49760" y1="39120" x2="49176" y2="42405"/>
                        <a14:backgroundMark x1="49760" y1="42095" x2="49554" y2="4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7" r="1487" b="35173"/>
          <a:stretch/>
        </p:blipFill>
        <p:spPr bwMode="auto">
          <a:xfrm>
            <a:off x="9362364" y="5407214"/>
            <a:ext cx="2491438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entro Paula Sou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2" descr="http://www.etecitu.com.br/2019/img/logo_ete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5319831"/>
            <a:ext cx="1791506" cy="113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\Desktop\20211129_07265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3" t="18601" r="15419" b="9219"/>
          <a:stretch/>
        </p:blipFill>
        <p:spPr bwMode="auto">
          <a:xfrm>
            <a:off x="2585652" y="1429663"/>
            <a:ext cx="6558347" cy="4684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64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	Este trabalho tem como objetivo demonstrar através da criação e desenvolvimento de um website a importância de se ter pessoas qualificadas na área de </a:t>
            </a:r>
            <a:r>
              <a:rPr lang="pt-BR" dirty="0" smtClean="0"/>
              <a:t>TI.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smtClean="0"/>
              <a:t>Para isso, usaremos um </a:t>
            </a:r>
            <a:r>
              <a:rPr lang="pt-BR" dirty="0"/>
              <a:t>website </a:t>
            </a:r>
            <a:r>
              <a:rPr lang="pt-BR" dirty="0" smtClean="0"/>
              <a:t>focado no marketing e apresentação da empresa “GF Impermeabilização”. A </a:t>
            </a:r>
            <a:r>
              <a:rPr lang="pt-BR" dirty="0"/>
              <a:t>empresa terá uma grande expansão na divulgação de seus produtos e serviços prestados aos seus </a:t>
            </a:r>
            <a:r>
              <a:rPr lang="pt-BR" dirty="0" smtClean="0"/>
              <a:t>clientes. Para competir melhor com a sua concorrência.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69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CONTEXTO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8435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dirty="0" smtClean="0"/>
              <a:t>Sem registro sobre a criação da impermeabilização.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O </a:t>
            </a:r>
            <a:r>
              <a:rPr lang="pt-BR" dirty="0"/>
              <a:t>primeiro relato </a:t>
            </a:r>
            <a:r>
              <a:rPr lang="pt-BR" dirty="0" smtClean="0"/>
              <a:t>histórico é </a:t>
            </a:r>
            <a:r>
              <a:rPr lang="pt-BR" dirty="0"/>
              <a:t>das </a:t>
            </a:r>
            <a:r>
              <a:rPr lang="pt-BR" dirty="0" smtClean="0"/>
              <a:t>abelhas.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O primeiro relato feito pelo homem é a </a:t>
            </a:r>
            <a:r>
              <a:rPr lang="pt-BR" dirty="0"/>
              <a:t>Torre de </a:t>
            </a:r>
            <a:r>
              <a:rPr lang="pt-BR" dirty="0" smtClean="0"/>
              <a:t>Babel e o segundo a </a:t>
            </a:r>
            <a:r>
              <a:rPr lang="pt-BR" dirty="0"/>
              <a:t>Arca de Noé</a:t>
            </a:r>
            <a:r>
              <a:rPr lang="pt-BR" dirty="0" smtClean="0"/>
              <a:t>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Depoi</a:t>
            </a:r>
            <a:r>
              <a:rPr lang="pt-BR" dirty="0"/>
              <a:t>s </a:t>
            </a:r>
            <a:r>
              <a:rPr lang="pt-BR" dirty="0" smtClean="0"/>
              <a:t>os </a:t>
            </a:r>
            <a:r>
              <a:rPr lang="pt-BR" dirty="0"/>
              <a:t>Jardins Suspensos da </a:t>
            </a:r>
            <a:r>
              <a:rPr lang="pt-BR" dirty="0" smtClean="0"/>
              <a:t>Babilônia </a:t>
            </a:r>
            <a:r>
              <a:rPr lang="pt-BR" dirty="0"/>
              <a:t>feito por </a:t>
            </a:r>
            <a:r>
              <a:rPr lang="pt-BR" dirty="0" smtClean="0"/>
              <a:t>Nabucodonosor.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/>
              <a:t>Um relato </a:t>
            </a:r>
            <a:r>
              <a:rPr lang="pt-BR" dirty="0" smtClean="0"/>
              <a:t>mais </a:t>
            </a:r>
            <a:r>
              <a:rPr lang="pt-BR" dirty="0"/>
              <a:t>recente </a:t>
            </a:r>
            <a:r>
              <a:rPr lang="pt-BR" dirty="0" smtClean="0"/>
              <a:t>foi </a:t>
            </a:r>
            <a:r>
              <a:rPr lang="pt-BR" dirty="0"/>
              <a:t>às caravelas de Pedro Álvares </a:t>
            </a:r>
            <a:r>
              <a:rPr lang="pt-BR" dirty="0" smtClean="0"/>
              <a:t>Cabral.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E por ultimo, a própria engenharia atual.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057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</a:t>
            </a:r>
            <a:r>
              <a:rPr lang="pt-BR" dirty="0" smtClean="0"/>
              <a:t>ITUAÇÃO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	</a:t>
            </a:r>
            <a:r>
              <a:rPr lang="pt-BR" dirty="0" smtClean="0"/>
              <a:t>Atualmente </a:t>
            </a:r>
            <a:r>
              <a:rPr lang="pt-BR" dirty="0"/>
              <a:t>o setor de impermeabilização tem sido despercebido, sendo tratado com </a:t>
            </a:r>
            <a:r>
              <a:rPr lang="pt-BR" dirty="0" smtClean="0"/>
              <a:t>pouca relevância, </a:t>
            </a:r>
            <a:r>
              <a:rPr lang="pt-BR" dirty="0"/>
              <a:t>mesmo sendo </a:t>
            </a:r>
            <a:r>
              <a:rPr lang="pt-BR" dirty="0" smtClean="0"/>
              <a:t>muito </a:t>
            </a:r>
            <a:r>
              <a:rPr lang="pt-BR" dirty="0"/>
              <a:t>importante e com um registro histórico muito antigo.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O </a:t>
            </a:r>
            <a:r>
              <a:rPr lang="pt-BR" dirty="0"/>
              <a:t>Instituto Brasileiro de Impermeabilização (IBI) </a:t>
            </a:r>
            <a:r>
              <a:rPr lang="pt-BR" dirty="0" smtClean="0"/>
              <a:t>ajudou  muito para a evolução do setor, através da normatização, regulamentação, capacitação de aplicadores, incentivo para os fabricantes entre outros feitos.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347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PROFISSIONAIS DE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	</a:t>
            </a:r>
            <a:r>
              <a:rPr lang="pt-BR" dirty="0" smtClean="0"/>
              <a:t>Uma </a:t>
            </a:r>
            <a:r>
              <a:rPr lang="pt-BR" dirty="0"/>
              <a:t>das áreas mais conhecidas de TI é aquela em que os responsáveis precisam garantir que todos os equipamentos e redes de uma empresa estejam funcionando perfeitamente.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	Os profissionais do suporte gerenciam todos os computadores e servidores, elaboram documentos técnicos, realizam instalações de impressoras em rede e buscam soluções para aprimorar cada vez mais o sistema das empresas. </a:t>
            </a:r>
          </a:p>
        </p:txBody>
      </p:sp>
    </p:spTree>
    <p:extLst>
      <p:ext uri="{BB962C8B-B14F-4D97-AF65-F5344CB8AC3E}">
        <p14:creationId xmlns:p14="http://schemas.microsoft.com/office/powerpoint/2010/main" val="92912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BENEFÍCIOS DE TER PROFISSIONAIS QUALIFICADOS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1636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</a:t>
            </a:r>
            <a:r>
              <a:rPr lang="pt-BR" dirty="0" smtClean="0"/>
              <a:t>revenir </a:t>
            </a:r>
            <a:r>
              <a:rPr lang="pt-BR" dirty="0"/>
              <a:t>problemas causados por </a:t>
            </a:r>
            <a:r>
              <a:rPr lang="pt-BR" dirty="0" smtClean="0"/>
              <a:t>mau uso.</a:t>
            </a:r>
          </a:p>
          <a:p>
            <a:r>
              <a:rPr lang="pt-BR" dirty="0" smtClean="0"/>
              <a:t>Auxilia </a:t>
            </a:r>
            <a:r>
              <a:rPr lang="pt-BR" dirty="0"/>
              <a:t>os outros </a:t>
            </a:r>
            <a:r>
              <a:rPr lang="pt-BR" dirty="0" smtClean="0"/>
              <a:t>colaboradores.</a:t>
            </a:r>
          </a:p>
          <a:p>
            <a:r>
              <a:rPr lang="pt-BR" dirty="0" smtClean="0"/>
              <a:t>Garante segurança com os servidores e computadores dos clientes.</a:t>
            </a:r>
          </a:p>
          <a:p>
            <a:r>
              <a:rPr lang="pt-BR" dirty="0" smtClean="0"/>
              <a:t>Utiliza equipamentos e programas de qualidade.</a:t>
            </a:r>
          </a:p>
          <a:p>
            <a:r>
              <a:rPr lang="pt-BR" dirty="0" smtClean="0"/>
              <a:t>Cuidado com os equipamentos da empresa.</a:t>
            </a:r>
          </a:p>
          <a:p>
            <a:r>
              <a:rPr lang="pt-BR" dirty="0" smtClean="0"/>
              <a:t>Faz manutenção preventivas.</a:t>
            </a:r>
          </a:p>
          <a:p>
            <a:r>
              <a:rPr lang="pt-BR" dirty="0" smtClean="0"/>
              <a:t>Aprimoramento </a:t>
            </a:r>
            <a:r>
              <a:rPr lang="pt-BR" dirty="0"/>
              <a:t>das atividades de gestão da </a:t>
            </a:r>
            <a:r>
              <a:rPr lang="pt-BR" dirty="0" smtClean="0"/>
              <a:t>companhia.</a:t>
            </a:r>
          </a:p>
          <a:p>
            <a:r>
              <a:rPr lang="pt-BR" dirty="0" smtClean="0"/>
              <a:t>Integração </a:t>
            </a:r>
            <a:r>
              <a:rPr lang="pt-BR" dirty="0"/>
              <a:t>de </a:t>
            </a:r>
            <a:r>
              <a:rPr lang="pt-BR" dirty="0" smtClean="0"/>
              <a:t>setores</a:t>
            </a:r>
            <a:r>
              <a:rPr lang="pt-BR" dirty="0"/>
              <a:t>.</a:t>
            </a:r>
          </a:p>
          <a:p>
            <a:r>
              <a:rPr lang="pt-BR" dirty="0" smtClean="0"/>
              <a:t>Melhoria </a:t>
            </a:r>
            <a:r>
              <a:rPr lang="pt-BR" dirty="0"/>
              <a:t>na produtividade </a:t>
            </a:r>
            <a:r>
              <a:rPr lang="pt-BR" dirty="0" smtClean="0"/>
              <a:t>interna.</a:t>
            </a:r>
            <a:endParaRPr lang="pt-BR" dirty="0"/>
          </a:p>
          <a:p>
            <a:r>
              <a:rPr lang="pt-BR" dirty="0"/>
              <a:t>Redução de riscos relacionados à infraestrutura de </a:t>
            </a:r>
            <a:r>
              <a:rPr lang="pt-BR" dirty="0" smtClean="0"/>
              <a:t>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440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269FAC1E-D817-44E4-AE06-06479F11B8EB}"/>
              </a:ext>
            </a:extLst>
          </p:cNvPr>
          <p:cNvSpPr txBox="1"/>
          <p:nvPr/>
        </p:nvSpPr>
        <p:spPr>
          <a:xfrm>
            <a:off x="2494670" y="3013501"/>
            <a:ext cx="720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ahnschrift Condensed" panose="020B0502040204020203" pitchFamily="34" charset="0"/>
              </a:rPr>
              <a:t>Agora vamos mostrar o nosso site!</a:t>
            </a:r>
          </a:p>
        </p:txBody>
      </p:sp>
    </p:spTree>
    <p:extLst>
      <p:ext uri="{BB962C8B-B14F-4D97-AF65-F5344CB8AC3E}">
        <p14:creationId xmlns:p14="http://schemas.microsoft.com/office/powerpoint/2010/main" val="1002694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 </a:t>
            </a:r>
            <a:r>
              <a:rPr lang="pt-BR" dirty="0"/>
              <a:t>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	</a:t>
            </a:r>
            <a:r>
              <a:rPr lang="pt-BR" dirty="0" smtClean="0"/>
              <a:t>Acreditamos </a:t>
            </a:r>
            <a:r>
              <a:rPr lang="pt-BR" dirty="0"/>
              <a:t>que após a criação do site baseados em informações de outras empresas do mesmo ramo, acreditamos que a empresa terá um aumento de 35% em sua divulgação pela </a:t>
            </a:r>
            <a:r>
              <a:rPr lang="pt-BR" dirty="0" smtClean="0"/>
              <a:t>web.</a:t>
            </a:r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Com </a:t>
            </a:r>
            <a:r>
              <a:rPr lang="pt-BR" dirty="0"/>
              <a:t>o objetivo de criação de um website focado apenas na divulgação da empresa alcançada, nós também preparamos o site para futuras melhorias, tendo um sistema de </a:t>
            </a:r>
            <a:r>
              <a:rPr lang="pt-BR" dirty="0" err="1"/>
              <a:t>login</a:t>
            </a:r>
            <a:r>
              <a:rPr lang="pt-BR" dirty="0"/>
              <a:t> e de administração dos dados do site em </a:t>
            </a:r>
            <a:r>
              <a:rPr lang="pt-BR" dirty="0" smtClean="0"/>
              <a:t>funcionamento.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smtClean="0"/>
              <a:t>Sendo </a:t>
            </a:r>
            <a:r>
              <a:rPr lang="pt-BR" dirty="0"/>
              <a:t>assim, podemos concluir que todos os objetivos foram conquistados e acreditamos que a empresa terá o crescimento esperado.</a:t>
            </a:r>
          </a:p>
        </p:txBody>
      </p:sp>
    </p:spTree>
    <p:extLst>
      <p:ext uri="{BB962C8B-B14F-4D97-AF65-F5344CB8AC3E}">
        <p14:creationId xmlns:p14="http://schemas.microsoft.com/office/powerpoint/2010/main" val="3154244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20141"/>
          </a:xfrm>
        </p:spPr>
        <p:txBody>
          <a:bodyPr>
            <a:noAutofit/>
          </a:bodyPr>
          <a:lstStyle/>
          <a:p>
            <a:r>
              <a:rPr lang="pt-BR" sz="1800" dirty="0">
                <a:hlinkClick r:id="rId2"/>
              </a:rPr>
              <a:t>https://revistaoe.com.br/ibi-40-anos-historia-da-impermeabilizacao-no-brasil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/>
          </a:p>
          <a:p>
            <a:r>
              <a:rPr lang="pt-BR" sz="1800" dirty="0">
                <a:hlinkClick r:id="rId3"/>
              </a:rPr>
              <a:t>https://www.novaimpercon.com.br/historia-e-curiosidades-sobre-impermeabilizacao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r>
              <a:rPr lang="pt-BR" sz="1800" dirty="0">
                <a:hlinkClick r:id="rId4"/>
              </a:rPr>
              <a:t>https://mercadoeconsumo.com.br/2020/06/15/com-consumidores-em-casa-vendas-de-materiais-de-construcao-ganharam-forca-no-e-commerce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r>
              <a:rPr lang="pt-BR" sz="1800" dirty="0" smtClean="0">
                <a:hlinkClick r:id="rId5"/>
              </a:rPr>
              <a:t>https</a:t>
            </a:r>
            <a:r>
              <a:rPr lang="pt-BR" sz="1800" dirty="0">
                <a:hlinkClick r:id="rId5"/>
              </a:rPr>
              <a:t>://www.negociosrpc.com.br/deolhonomercado/economia/2020-08-21-crescimento-setor-de-material-de-construcao</a:t>
            </a:r>
            <a:r>
              <a:rPr lang="pt-BR" sz="1800" dirty="0" smtClean="0">
                <a:hlinkClick r:id="rId5"/>
              </a:rPr>
              <a:t>/</a:t>
            </a:r>
            <a:endParaRPr lang="pt-BR" sz="1800" dirty="0" smtClean="0"/>
          </a:p>
          <a:p>
            <a:r>
              <a:rPr lang="pt-BR" sz="1800" dirty="0">
                <a:hlinkClick r:id="rId6"/>
              </a:rPr>
              <a:t>https://www.google.com/amp/s/www.drbmarketing.com.br/o-que-e-web-marketing/amp</a:t>
            </a:r>
            <a:r>
              <a:rPr lang="pt-BR" sz="1800" dirty="0" smtClean="0">
                <a:hlinkClick r:id="rId6"/>
              </a:rPr>
              <a:t>/</a:t>
            </a:r>
            <a:endParaRPr lang="pt-BR" sz="1800" dirty="0" smtClean="0"/>
          </a:p>
          <a:p>
            <a:r>
              <a:rPr lang="pt-BR" sz="1800" dirty="0" smtClean="0">
                <a:hlinkClick r:id="rId7"/>
              </a:rPr>
              <a:t>https</a:t>
            </a:r>
            <a:r>
              <a:rPr lang="pt-BR" sz="1800" dirty="0">
                <a:hlinkClick r:id="rId7"/>
              </a:rPr>
              <a:t>://www.google.com/amp/s/neilpatel.com/br/marketing-online-de-maneira-simples-um-guia-passo-a-passo/%</a:t>
            </a:r>
            <a:r>
              <a:rPr lang="pt-BR" sz="1800" dirty="0" smtClean="0">
                <a:hlinkClick r:id="rId7"/>
              </a:rPr>
              <a:t>3famp</a:t>
            </a:r>
            <a:endParaRPr lang="pt-BR" sz="1800" dirty="0" smtClean="0"/>
          </a:p>
          <a:p>
            <a:r>
              <a:rPr lang="pt-BR" sz="1800" dirty="0">
                <a:hlinkClick r:id="rId8"/>
              </a:rPr>
              <a:t>https://www.oracle.com/br/database/what-is-data-management</a:t>
            </a:r>
            <a:r>
              <a:rPr lang="pt-BR" sz="1800" dirty="0" smtClean="0">
                <a:hlinkClick r:id="rId8"/>
              </a:rPr>
              <a:t>/</a:t>
            </a:r>
            <a:endParaRPr lang="pt-BR" sz="1800" dirty="0" smtClean="0"/>
          </a:p>
          <a:p>
            <a:r>
              <a:rPr lang="pt-BR" sz="1800" dirty="0" smtClean="0">
                <a:hlinkClick r:id="rId9"/>
              </a:rPr>
              <a:t>https</a:t>
            </a:r>
            <a:r>
              <a:rPr lang="pt-BR" sz="1800" dirty="0">
                <a:hlinkClick r:id="rId9"/>
              </a:rPr>
              <a:t>://blog.tecjump.com.br/gerenciamento-de-dados</a:t>
            </a:r>
            <a:r>
              <a:rPr lang="pt-BR" sz="1800" dirty="0" smtClean="0">
                <a:hlinkClick r:id="rId9"/>
              </a:rPr>
              <a:t>/</a:t>
            </a:r>
            <a:endParaRPr lang="pt-BR" sz="1800" dirty="0" smtClean="0"/>
          </a:p>
          <a:p>
            <a:r>
              <a:rPr lang="pt-BR" sz="1800" dirty="0">
                <a:hlinkClick r:id="rId10"/>
              </a:rPr>
              <a:t>https://</a:t>
            </a:r>
            <a:r>
              <a:rPr lang="pt-BR" sz="1800" dirty="0" smtClean="0">
                <a:hlinkClick r:id="rId10"/>
              </a:rPr>
              <a:t>www.mc-bauchemie.com.br/mcpedia/a-import%C3%A2ncia-de-se-manter-atualizado-no-mercado-de-impermeabiliza%C3%A7%C3%A3o.html</a:t>
            </a:r>
            <a:endParaRPr lang="pt-BR" sz="1800" dirty="0" smtClean="0"/>
          </a:p>
          <a:p>
            <a:r>
              <a:rPr lang="pt-BR" sz="1800" dirty="0">
                <a:hlinkClick r:id="rId11"/>
              </a:rPr>
              <a:t>https://www.metrobyte.com.br/gestao-de-ti/entenda-por-que-o-profissional-de-ti-e-essencial-para-sua-empresa</a:t>
            </a:r>
            <a:r>
              <a:rPr lang="pt-BR" sz="1800" dirty="0" smtClean="0">
                <a:hlinkClick r:id="rId11"/>
              </a:rPr>
              <a:t>/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77895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421</TotalTime>
  <Words>221</Words>
  <Application>Microsoft Office PowerPoint</Application>
  <PresentationFormat>Personalizar</PresentationFormat>
  <Paragraphs>56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Profundidade</vt:lpstr>
      <vt:lpstr>GF Impermeabilização</vt:lpstr>
      <vt:lpstr>INTRODUÇÃO</vt:lpstr>
      <vt:lpstr>CONTEXTO HISTÓRICO</vt:lpstr>
      <vt:lpstr>SITUAÇÃO ATUAL</vt:lpstr>
      <vt:lpstr>PROFISSIONAIS DE TI</vt:lpstr>
      <vt:lpstr>BENEFÍCIOS DE TER PROFISSIONAIS QUALIFICADOS</vt:lpstr>
      <vt:lpstr>Apresentação do PowerPoint</vt:lpstr>
      <vt:lpstr>CONSIDERAÇÕES FINAIS</vt:lpstr>
      <vt:lpstr>REFERÊNCIAS</vt:lpstr>
      <vt:lpstr>GF Impermeabilização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lucaszdo2004@gmail.com</dc:creator>
  <cp:lastModifiedBy>Usuário do Windows</cp:lastModifiedBy>
  <cp:revision>36</cp:revision>
  <dcterms:created xsi:type="dcterms:W3CDTF">2021-11-23T19:24:45Z</dcterms:created>
  <dcterms:modified xsi:type="dcterms:W3CDTF">2021-11-29T10:34:29Z</dcterms:modified>
</cp:coreProperties>
</file>