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5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Lst>
  <p:sldSz cx="12192000" cy="6858000"/>
  <p:notesSz cx="12192000" cy="6858000"/>
  <p:custDataLst>
    <p:tags r:id="rId22"/>
  </p:custDataLst>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4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133" y="53"/>
      </p:cViewPr>
      <p:guideLst>
        <p:guide pos="3840"/>
        <p:guide orient="horz" pos="214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56.xml"/><Relationship Id="rId21" Type="http://schemas.openxmlformats.org/officeDocument/2006/relationships/customXml" Target="../customXml/item1.xml"/><Relationship Id="rId20" Type="http://schemas.openxmlformats.org/officeDocument/2006/relationships/customXmlProps" Target="../customXml/itemProps55.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showMasterSp="0" userDrawn="1">
  <p:cSld name="自定义版式">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userDrawn="1">
  <p:cSld name="1_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82600" y="352358"/>
            <a:ext cx="10972800" cy="533400"/>
          </a:xfrm>
          <a:prstGeom prst="rect">
            <a:avLst/>
          </a:prstGeom>
          <a:noFill/>
          <a:ln>
            <a:noFill/>
          </a:ln>
          <a:effectLst/>
        </p:spPr>
        <p:txBody>
          <a:bodyPr wrap="none" lIns="72000" tIns="72000" rIns="0" bIns="72000"/>
          <a:lstStyle>
            <a:lvl1pPr algn="l">
              <a:spcBef>
                <a:spcPts val="0"/>
              </a:spcBef>
              <a:spcAft>
                <a:spcPts val="0"/>
              </a:spcAft>
              <a:defRPr lang="zh-CN" sz="2400" b="0">
                <a:solidFill>
                  <a:schemeClr val="tx1">
                    <a:lumMod val="85000"/>
                    <a:lumOff val="15000"/>
                  </a:schemeClr>
                </a:solidFill>
                <a:latin typeface="微软雅黑" panose="020B0503020204020204" charset="-122"/>
                <a:ea typeface="微软雅黑" panose="020B0503020204020204" charset="-122"/>
                <a:cs typeface="+mn-cs"/>
              </a:defRPr>
            </a:lvl1pPr>
          </a:lstStyle>
          <a:p>
            <a:pPr lvl="0" algn="l">
              <a:defRPr/>
            </a:pPr>
            <a:r>
              <a:rPr lang="zh-CN"/>
              <a:t>单击此处编辑母版标题样式</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PhAnim="0"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p:spPr>
        <p:txBody>
          <a:bodyPr/>
          <a:lstStyle/>
          <a:p>
            <a:pPr>
              <a:defRPr/>
            </a:pPr>
            <a:fld id="{82F288E0-7875-42C4-84C8-98DBBD3BF4D2}" type="datetimeFigureOut">
              <a:rPr lang="zh-CN" altLang="en-US"/>
            </a:fld>
            <a:endParaRPr lang="zh-CN"/>
          </a:p>
        </p:txBody>
      </p:sp>
      <p:sp>
        <p:nvSpPr>
          <p:cNvPr id="3" name="页脚占位符 2"/>
          <p:cNvSpPr>
            <a:spLocks noGrp="1"/>
          </p:cNvSpPr>
          <p:nvPr>
            <p:ph type="ftr" sz="quarter" idx="11"/>
          </p:nvPr>
        </p:nvSpPr>
        <p:spPr bwMode="auto">
          <a:xfrm>
            <a:off x="4038600" y="6356350"/>
            <a:ext cx="4114800" cy="365125"/>
          </a:xfrm>
        </p:spPr>
        <p:txBody>
          <a:bodyPr/>
          <a:lstStyle/>
          <a:p>
            <a:pPr>
              <a:defRPr/>
            </a:pPr>
            <a:endParaRPr lang="zh-CN"/>
          </a:p>
        </p:txBody>
      </p:sp>
      <p:sp>
        <p:nvSpPr>
          <p:cNvPr id="4" name="灯片编号占位符 3"/>
          <p:cNvSpPr>
            <a:spLocks noGrp="1"/>
          </p:cNvSpPr>
          <p:nvPr>
            <p:ph type="sldNum" sz="quarter" idx="12"/>
          </p:nvPr>
        </p:nvSpPr>
        <p:spPr bwMode="auto">
          <a:xfrm>
            <a:off x="8610600" y="6356350"/>
            <a:ext cx="2743200" cy="365125"/>
          </a:xfrm>
        </p:spPr>
        <p:txBody>
          <a:bodyPr/>
          <a:lstStyle/>
          <a:p>
            <a:pPr>
              <a:defRPr/>
            </a:pPr>
            <a:fld id="{7D9BB5D0-35E4-459D-AEF3-FE4D7C45CC19}"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任意多边形 19"/>
          <p:cNvSpPr/>
          <p:nvPr userDrawn="1"/>
        </p:nvSpPr>
        <p:spPr bwMode="auto">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extrusionOk="0">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endParaRPr lang="zh-CN">
              <a:latin typeface="微软雅黑" panose="020B0503020204020204" charset="-122"/>
              <a:ea typeface="微软雅黑" panose="020B0503020204020204" charset="-122"/>
            </a:endParaRPr>
          </a:p>
        </p:txBody>
      </p:sp>
      <p:sp>
        <p:nvSpPr>
          <p:cNvPr id="8" name="任意多边形: 形状 7"/>
          <p:cNvSpPr/>
          <p:nvPr userDrawn="1"/>
        </p:nvSpPr>
        <p:spPr bwMode="auto">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extrusionOk="0">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zh-CN" sz="1800">
              <a:ea typeface="微软雅黑" panose="020B0503020204020204" charset="-122"/>
            </a:endParaRPr>
          </a:p>
        </p:txBody>
      </p:sp>
      <p:grpSp>
        <p:nvGrpSpPr>
          <p:cNvPr id="9" name="组合 8"/>
          <p:cNvGrpSpPr/>
          <p:nvPr userDrawn="1"/>
        </p:nvGrpSpPr>
        <p:grpSpPr bwMode="auto">
          <a:xfrm>
            <a:off x="1" y="6172200"/>
            <a:ext cx="12196231" cy="685800"/>
            <a:chOff x="1" y="3265418"/>
            <a:chExt cx="9143999" cy="2219421"/>
          </a:xfrm>
        </p:grpSpPr>
        <p:sp>
          <p:nvSpPr>
            <p:cNvPr id="10" name="任意多边形 14"/>
            <p:cNvSpPr/>
            <p:nvPr/>
          </p:nvSpPr>
          <p:spPr bwMode="auto">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extrusionOk="0">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endParaRPr lang="zh-CN">
                <a:latin typeface="微软雅黑" panose="020B0503020204020204" charset="-122"/>
                <a:ea typeface="微软雅黑" panose="020B0503020204020204" charset="-122"/>
              </a:endParaRPr>
            </a:p>
          </p:txBody>
        </p:sp>
        <p:sp>
          <p:nvSpPr>
            <p:cNvPr id="11" name="任意多边形 17"/>
            <p:cNvSpPr/>
            <p:nvPr/>
          </p:nvSpPr>
          <p:spPr bwMode="auto">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extrusionOk="0">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zh-CN" sz="1800">
                <a:ea typeface="微软雅黑" panose="020B0503020204020204" charset="-122"/>
              </a:endParaRPr>
            </a:p>
          </p:txBody>
        </p:sp>
      </p:grpSp>
      <p:sp>
        <p:nvSpPr>
          <p:cNvPr id="12" name="矩形 11"/>
          <p:cNvSpPr/>
          <p:nvPr userDrawn="1"/>
        </p:nvSpPr>
        <p:spPr bwMode="auto">
          <a:xfrm>
            <a:off x="11142660" y="6567340"/>
            <a:ext cx="184730" cy="230832"/>
          </a:xfrm>
          <a:prstGeom prst="rect">
            <a:avLst/>
          </a:prstGeom>
        </p:spPr>
        <p:txBody>
          <a:bodyPr wrap="none">
            <a:spAutoFit/>
          </a:bodyPr>
          <a:lstStyle/>
          <a:p>
            <a:pPr algn="r">
              <a:defRPr/>
            </a:pPr>
            <a:endParaRPr lang="en-US" sz="900">
              <a:solidFill>
                <a:schemeClr val="tx1">
                  <a:lumMod val="50000"/>
                  <a:lumOff val="50000"/>
                </a:schemeClr>
              </a:solidFill>
              <a:latin typeface="微软雅黑" panose="020B0503020204020204" charset="-122"/>
              <a:ea typeface="微软雅黑" panose="020B0503020204020204" charset="-122"/>
            </a:endParaRPr>
          </a:p>
        </p:txBody>
      </p:sp>
      <p:pic>
        <p:nvPicPr>
          <p:cNvPr id="3" name="图片 2"/>
          <p:cNvPicPr/>
          <p:nvPr userDrawn="1"/>
        </p:nvPicPr>
        <p:blipFill>
          <a:blip r:embed="rId4"/>
          <a:stretch>
            <a:fillRect/>
          </a:stretch>
        </p:blipFill>
        <p:spPr bwMode="auto">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panose="020B0604020202020204"/>
        <a:buChar char="•"/>
        <a:defRPr sz="2800">
          <a:solidFill>
            <a:schemeClr val="tx1"/>
          </a:solidFill>
          <a:latin typeface="+mn-lt"/>
          <a:ea typeface="+mn-ea"/>
          <a:cs typeface="+mn-cs"/>
        </a:defRPr>
      </a:lvl1pPr>
      <a:lvl2pPr marL="685800" indent="-228600" algn="l" defTabSz="914400">
        <a:lnSpc>
          <a:spcPct val="90000"/>
        </a:lnSpc>
        <a:spcBef>
          <a:spcPts val="500"/>
        </a:spcBef>
        <a:buFont typeface="Arial" panose="020B0604020202020204"/>
        <a:buChar char="•"/>
        <a:defRPr sz="2400">
          <a:solidFill>
            <a:schemeClr val="tx1"/>
          </a:solidFill>
          <a:latin typeface="+mn-lt"/>
          <a:ea typeface="+mn-ea"/>
          <a:cs typeface="+mn-cs"/>
        </a:defRPr>
      </a:lvl2pPr>
      <a:lvl3pPr marL="1143000" indent="-228600" algn="l" defTabSz="914400">
        <a:lnSpc>
          <a:spcPct val="90000"/>
        </a:lnSpc>
        <a:spcBef>
          <a:spcPts val="500"/>
        </a:spcBef>
        <a:buFont typeface="Arial" panose="020B0604020202020204"/>
        <a:buChar char="•"/>
        <a:defRPr sz="2000">
          <a:solidFill>
            <a:schemeClr val="tx1"/>
          </a:solidFill>
          <a:latin typeface="+mn-lt"/>
          <a:ea typeface="+mn-ea"/>
          <a:cs typeface="+mn-cs"/>
        </a:defRPr>
      </a:lvl3pPr>
      <a:lvl4pPr marL="1600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4pPr>
      <a:lvl5pPr marL="20574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png"/><Relationship Id="rId7" Type="http://schemas.openxmlformats.org/officeDocument/2006/relationships/tags" Target="../tags/tag51.xml"/><Relationship Id="rId6" Type="http://schemas.openxmlformats.org/officeDocument/2006/relationships/image" Target="../media/image20.png"/><Relationship Id="rId5" Type="http://schemas.openxmlformats.org/officeDocument/2006/relationships/tags" Target="../tags/tag50.xml"/><Relationship Id="rId4" Type="http://schemas.openxmlformats.org/officeDocument/2006/relationships/image" Target="../media/image19.png"/><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6.png"/><Relationship Id="rId3" Type="http://schemas.openxmlformats.org/officeDocument/2006/relationships/tags" Target="../tags/tag9.xml"/><Relationship Id="rId2" Type="http://schemas.openxmlformats.org/officeDocument/2006/relationships/tags" Target="../tags/tag8.xml"/><Relationship Id="rId16" Type="http://schemas.openxmlformats.org/officeDocument/2006/relationships/slideLayout" Target="../slideLayouts/slideLayout2.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7.jpeg"/><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0.xml"/><Relationship Id="rId7" Type="http://schemas.openxmlformats.org/officeDocument/2006/relationships/image" Target="../media/image9.png"/><Relationship Id="rId6" Type="http://schemas.openxmlformats.org/officeDocument/2006/relationships/tags" Target="../tags/tag29.xml"/><Relationship Id="rId5" Type="http://schemas.openxmlformats.org/officeDocument/2006/relationships/image" Target="../media/image8.pn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35512487" name="图片 3"/>
          <p:cNvPicPr/>
          <p:nvPr/>
        </p:nvPicPr>
        <p:blipFill>
          <a:blip r:embed="rId1"/>
          <a:srcRect l="370" r="370"/>
          <a:stretch>
            <a:fillRect/>
          </a:stretch>
        </p:blipFill>
        <p:spPr bwMode="auto">
          <a:xfrm>
            <a:off x="0" y="0"/>
            <a:ext cx="12192000" cy="6811263"/>
          </a:xfrm>
          <a:prstGeom prst="rect">
            <a:avLst/>
          </a:prstGeom>
        </p:spPr>
      </p:pic>
      <p:grpSp>
        <p:nvGrpSpPr>
          <p:cNvPr id="84810716" name="组合 2"/>
          <p:cNvGrpSpPr/>
          <p:nvPr/>
        </p:nvGrpSpPr>
        <p:grpSpPr bwMode="auto">
          <a:xfrm>
            <a:off x="0" y="3124199"/>
            <a:ext cx="12192000" cy="3733799"/>
            <a:chOff x="0" y="3312957"/>
            <a:chExt cx="12192000" cy="3830791"/>
          </a:xfrm>
        </p:grpSpPr>
        <p:sp>
          <p:nvSpPr>
            <p:cNvPr id="577779313" name="任意多边形: 形状 22"/>
            <p:cNvSpPr/>
            <p:nvPr/>
          </p:nvSpPr>
          <p:spPr bwMode="auto">
            <a:xfrm flipH="1">
              <a:off x="0" y="3312957"/>
              <a:ext cx="12192000" cy="1725441"/>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extrusionOk="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spcBef>
                  <a:spcPts val="0"/>
                </a:spcBef>
                <a:spcAft>
                  <a:spcPts val="0"/>
                </a:spcAft>
              </a:pPr>
              <a:endParaRPr lang="zh-CN" sz="2400">
                <a:solidFill>
                  <a:prstClr val="white"/>
                </a:solidFill>
                <a:latin typeface="微软雅黑" panose="020B0503020204020204" charset="-122"/>
                <a:ea typeface="黑体" panose="02010609060101010101" charset="-122"/>
              </a:endParaRPr>
            </a:p>
          </p:txBody>
        </p:sp>
        <p:sp>
          <p:nvSpPr>
            <p:cNvPr id="71619903" name="任意多边形: 形状 19"/>
            <p:cNvSpPr/>
            <p:nvPr/>
          </p:nvSpPr>
          <p:spPr bwMode="auto">
            <a:xfrm flipH="1">
              <a:off x="0" y="4054547"/>
              <a:ext cx="12192000" cy="3089201"/>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extrusionOk="0">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spcBef>
                  <a:spcPts val="0"/>
                </a:spcBef>
                <a:spcAft>
                  <a:spcPts val="0"/>
                </a:spcAft>
              </a:pPr>
              <a:endParaRPr lang="zh-CN" sz="2400">
                <a:solidFill>
                  <a:prstClr val="white"/>
                </a:solidFill>
                <a:latin typeface="微软雅黑" panose="020B0503020204020204" charset="-122"/>
                <a:ea typeface="黑体" panose="02010609060101010101" charset="-122"/>
              </a:endParaRPr>
            </a:p>
          </p:txBody>
        </p:sp>
      </p:grpSp>
      <p:sp>
        <p:nvSpPr>
          <p:cNvPr id="1341479528" name="文本框 13"/>
          <p:cNvSpPr txBox="1"/>
          <p:nvPr/>
        </p:nvSpPr>
        <p:spPr bwMode="auto">
          <a:xfrm>
            <a:off x="507999" y="5127059"/>
            <a:ext cx="6450965"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r>
              <a:rPr lang="en-US" altLang="zh-CN" sz="3600" spc="140">
                <a:uFillTx/>
                <a:latin typeface="Arial" panose="020B0604020202020204" pitchFamily="34" charset="0"/>
                <a:ea typeface="汉仪君黑-75简" panose="00020600040101010101" charset="-122"/>
                <a:sym typeface="+mn-ea"/>
              </a:rPr>
              <a:t>OpenStack</a:t>
            </a:r>
            <a:r>
              <a:rPr lang="zh-CN" altLang="en-US" sz="3600" spc="140">
                <a:uFillTx/>
                <a:latin typeface="Arial" panose="020B0604020202020204" pitchFamily="34" charset="0"/>
                <a:ea typeface="汉仪君黑-75简" panose="00020600040101010101" charset="-122"/>
                <a:sym typeface="+mn-ea"/>
              </a:rPr>
              <a:t>客户端程序开发</a:t>
            </a:r>
            <a:endParaRPr lang="zh-CN" altLang="en-US" sz="3600" spc="140">
              <a:uFillTx/>
              <a:latin typeface="Arial" panose="020B0604020202020204" pitchFamily="34" charset="0"/>
              <a:ea typeface="汉仪君黑-75简" panose="00020600040101010101" charset="-122"/>
              <a:sym typeface="+mn-ea"/>
            </a:endParaRPr>
          </a:p>
        </p:txBody>
      </p:sp>
      <p:pic>
        <p:nvPicPr>
          <p:cNvPr id="827417673" name="图片 5"/>
          <p:cNvPicPr/>
          <p:nvPr/>
        </p:nvPicPr>
        <p:blipFill>
          <a:blip r:embed="rId2"/>
          <a:stretch>
            <a:fillRect/>
          </a:stretch>
        </p:blipFill>
        <p:spPr bwMode="auto">
          <a:xfrm>
            <a:off x="10159999" y="4889499"/>
            <a:ext cx="1523999" cy="1523999"/>
          </a:xfrm>
          <a:prstGeom prst="rect">
            <a:avLst/>
          </a:prstGeom>
        </p:spPr>
      </p:pic>
      <p:grpSp>
        <p:nvGrpSpPr>
          <p:cNvPr id="1922722465" name="组合 1"/>
          <p:cNvGrpSpPr/>
          <p:nvPr/>
        </p:nvGrpSpPr>
        <p:grpSpPr bwMode="auto">
          <a:xfrm>
            <a:off x="0" y="-3618"/>
            <a:ext cx="6483396" cy="761999"/>
            <a:chOff x="178481" y="-93323"/>
            <a:chExt cx="6483396" cy="761999"/>
          </a:xfrm>
        </p:grpSpPr>
        <p:pic>
          <p:nvPicPr>
            <p:cNvPr id="882917784" name="Picture 2" descr="F:\【金华职院标识】\金华职院标识组合.png"/>
            <p:cNvPicPr>
              <a:picLocks noChangeAspect="1" noChangeArrowheads="1"/>
            </p:cNvPicPr>
            <p:nvPr/>
          </p:nvPicPr>
          <p:blipFill>
            <a:blip r:embed="rId3"/>
            <a:stretch>
              <a:fillRect/>
            </a:stretch>
          </p:blipFill>
          <p:spPr bwMode="auto">
            <a:xfrm>
              <a:off x="178481" y="-93323"/>
              <a:ext cx="3349513" cy="761999"/>
            </a:xfrm>
            <a:prstGeom prst="rect">
              <a:avLst/>
            </a:prstGeom>
            <a:noFill/>
          </p:spPr>
        </p:pic>
        <p:cxnSp>
          <p:nvCxnSpPr>
            <p:cNvPr id="36897134" name="直接连接符 4"/>
            <p:cNvCxnSpPr/>
            <p:nvPr/>
          </p:nvCxnSpPr>
          <p:spPr bwMode="auto">
            <a:xfrm>
              <a:off x="3689683" y="50711"/>
              <a:ext cx="0" cy="478674"/>
            </a:xfrm>
            <a:prstGeom prst="line">
              <a:avLst/>
            </a:prstGeom>
            <a:ln w="19050">
              <a:solidFill>
                <a:schemeClr val="bg1"/>
              </a:solidFill>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27100845" name="文本占位符 4"/>
            <p:cNvSpPr txBox="1"/>
            <p:nvPr/>
          </p:nvSpPr>
          <p:spPr bwMode="auto">
            <a:xfrm>
              <a:off x="3851372" y="50711"/>
              <a:ext cx="2810505" cy="395605"/>
            </a:xfrm>
            <a:prstGeom prst="rect">
              <a:avLst/>
            </a:prstGeom>
            <a:noFill/>
          </p:spPr>
          <p:txBody>
            <a:bodyPr wrap="square" rtlCol="0">
              <a:spAutoFit/>
            </a:bodyPr>
            <a:lstStyle>
              <a:lvl1pPr marL="0" indent="0" algn="l" defTabSz="685800">
                <a:lnSpc>
                  <a:spcPct val="90000"/>
                </a:lnSpc>
                <a:spcBef>
                  <a:spcPts val="750"/>
                </a:spcBef>
                <a:buFont typeface="Arial" panose="020B0604020202020204"/>
                <a:buNone/>
                <a:defRPr lang="zh-CN" sz="2000" spc="149">
                  <a:solidFill>
                    <a:schemeClr val="tx1">
                      <a:lumMod val="75000"/>
                      <a:lumOff val="25000"/>
                    </a:schemeClr>
                  </a:solidFill>
                  <a:latin typeface="方正正中黑简体"/>
                  <a:ea typeface="方正正中黑简体"/>
                  <a:cs typeface="+mn-cs"/>
                </a:defRPr>
              </a:lvl1pPr>
              <a:lvl2pPr marL="514350" indent="-171450" algn="l" defTabSz="685800">
                <a:lnSpc>
                  <a:spcPct val="90000"/>
                </a:lnSpc>
                <a:spcBef>
                  <a:spcPts val="375"/>
                </a:spcBef>
                <a:buFont typeface="Arial" panose="020B0604020202020204"/>
                <a:buChar char="•"/>
                <a:defRPr sz="1800">
                  <a:solidFill>
                    <a:schemeClr val="tx1"/>
                  </a:solidFill>
                  <a:latin typeface="+mn-lt"/>
                  <a:ea typeface="+mn-ea"/>
                  <a:cs typeface="+mn-cs"/>
                </a:defRPr>
              </a:lvl2pPr>
              <a:lvl3pPr marL="857250" indent="-171450" algn="l" defTabSz="685800">
                <a:lnSpc>
                  <a:spcPct val="90000"/>
                </a:lnSpc>
                <a:spcBef>
                  <a:spcPts val="375"/>
                </a:spcBef>
                <a:buFont typeface="Arial" panose="020B0604020202020204"/>
                <a:buChar char="•"/>
                <a:defRPr sz="1500">
                  <a:solidFill>
                    <a:schemeClr val="tx1"/>
                  </a:solidFill>
                  <a:latin typeface="+mn-lt"/>
                  <a:ea typeface="+mn-ea"/>
                  <a:cs typeface="+mn-cs"/>
                </a:defRPr>
              </a:lvl3pPr>
              <a:lvl4pPr marL="12001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4pPr>
              <a:lvl5pPr marL="15430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5pPr>
              <a:lvl6pPr marL="18859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6pPr>
              <a:lvl7pPr marL="22288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7pPr>
              <a:lvl8pPr marL="25717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8pPr>
              <a:lvl9pPr marL="2914650" indent="-171450" algn="l" defTabSz="685800">
                <a:lnSpc>
                  <a:spcPct val="90000"/>
                </a:lnSpc>
                <a:spcBef>
                  <a:spcPts val="375"/>
                </a:spcBef>
                <a:buFont typeface="Arial" panose="020B0604020202020204"/>
                <a:buChar char="•"/>
                <a:defRPr sz="1350">
                  <a:solidFill>
                    <a:schemeClr val="tx1"/>
                  </a:solidFill>
                  <a:latin typeface="+mn-lt"/>
                  <a:ea typeface="+mn-ea"/>
                  <a:cs typeface="+mn-cs"/>
                </a:defRPr>
              </a:lvl9pPr>
            </a:lstStyle>
            <a:p>
              <a:pPr lvl="0">
                <a:lnSpc>
                  <a:spcPct val="110000"/>
                </a:lnSpc>
                <a:spcBef>
                  <a:spcPts val="0"/>
                </a:spcBef>
              </a:pPr>
              <a:r>
                <a:rPr lang="zh-CN" sz="1800" b="1" spc="360">
                  <a:solidFill>
                    <a:sysClr val="windowText" lastClr="000000">
                      <a:lumMod val="75000"/>
                      <a:lumOff val="25000"/>
                    </a:sysClr>
                  </a:solidFill>
                  <a:latin typeface="Arial" panose="020B0604020202020204" pitchFamily="34" charset="0"/>
                  <a:ea typeface="汉仪君黑-55W" panose="00020600040101010101" charset="-122"/>
                </a:rPr>
                <a:t>云计算工作室</a:t>
              </a:r>
              <a:endParaRPr lang="zh-CN" sz="1800" b="1" spc="360">
                <a:solidFill>
                  <a:sysClr val="windowText" lastClr="000000">
                    <a:lumMod val="75000"/>
                    <a:lumOff val="25000"/>
                  </a:sysClr>
                </a:solidFill>
                <a:latin typeface="Arial" panose="020B0604020202020204" pitchFamily="34" charset="0"/>
                <a:ea typeface="汉仪君黑-55W" panose="00020600040101010101" charset="-122"/>
              </a:endParaRPr>
            </a:p>
          </p:txBody>
        </p:sp>
      </p:grpSp>
      <p:sp>
        <p:nvSpPr>
          <p:cNvPr id="730008030" name="文本框 6"/>
          <p:cNvSpPr txBox="1"/>
          <p:nvPr/>
        </p:nvSpPr>
        <p:spPr bwMode="auto">
          <a:xfrm>
            <a:off x="564782" y="6098364"/>
            <a:ext cx="1402080" cy="460375"/>
          </a:xfrm>
          <a:prstGeom prst="rect">
            <a:avLst/>
          </a:prstGeom>
          <a:noFill/>
        </p:spPr>
        <p:txBody>
          <a:bodyPr wrap="none" rtlCol="0">
            <a:spAutoFit/>
          </a:bodyPr>
          <a:lstStyle/>
          <a:p>
            <a:pPr>
              <a:lnSpc>
                <a:spcPct val="150000"/>
              </a:lnSpc>
            </a:pPr>
            <a:r>
              <a:rPr lang="zh-CN" sz="1600" b="1">
                <a:solidFill>
                  <a:schemeClr val="bg1">
                    <a:lumMod val="50000"/>
                  </a:schemeClr>
                </a:solidFill>
                <a:latin typeface="Arial" panose="020B0604020202020204" pitchFamily="34" charset="0"/>
                <a:ea typeface="汉仪君黑-55W" panose="00020600040101010101" charset="-122"/>
              </a:rPr>
              <a:t>主讲人：</a:t>
            </a:r>
            <a:r>
              <a:rPr lang="zh-CN" altLang="en-US" sz="1600" b="1">
                <a:solidFill>
                  <a:srgbClr val="00B0F0"/>
                </a:solidFill>
                <a:latin typeface="Arial" panose="020B0604020202020204" pitchFamily="34" charset="0"/>
                <a:ea typeface="汉仪君黑-55W" panose="00020600040101010101" charset="-122"/>
              </a:rPr>
              <a:t>黎靖</a:t>
            </a:r>
            <a:endParaRPr lang="zh-CN" altLang="en-US" sz="1600" b="1">
              <a:solidFill>
                <a:srgbClr val="00B0F0"/>
              </a:solidFill>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2" name="图片 1" descr="11"/>
          <p:cNvPicPr>
            <a:picLocks noChangeAspect="1"/>
          </p:cNvPicPr>
          <p:nvPr/>
        </p:nvPicPr>
        <p:blipFill>
          <a:blip r:embed="rId4"/>
          <a:stretch>
            <a:fillRect/>
          </a:stretch>
        </p:blipFill>
        <p:spPr>
          <a:xfrm>
            <a:off x="685165" y="1286510"/>
            <a:ext cx="6696710" cy="5007610"/>
          </a:xfrm>
          <a:prstGeom prst="rect">
            <a:avLst/>
          </a:prstGeom>
        </p:spPr>
      </p:pic>
      <p:sp>
        <p:nvSpPr>
          <p:cNvPr id="4" name="文本框 3"/>
          <p:cNvSpPr txBox="1"/>
          <p:nvPr/>
        </p:nvSpPr>
        <p:spPr>
          <a:xfrm>
            <a:off x="7809230" y="1407160"/>
            <a:ext cx="4064000" cy="92202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云主机界面，对云主机的操作进行了增删查，单独做了增加云主机的模块，实现资源的创建。</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2" name="图片 1" descr="13"/>
          <p:cNvPicPr>
            <a:picLocks noChangeAspect="1"/>
          </p:cNvPicPr>
          <p:nvPr/>
        </p:nvPicPr>
        <p:blipFill>
          <a:blip r:embed="rId4"/>
          <a:stretch>
            <a:fillRect/>
          </a:stretch>
        </p:blipFill>
        <p:spPr>
          <a:xfrm>
            <a:off x="560070" y="1346200"/>
            <a:ext cx="3638550" cy="455295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4198620" y="1346200"/>
            <a:ext cx="3945890" cy="454914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7993380" y="1346200"/>
            <a:ext cx="3691255" cy="4418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sp>
        <p:nvSpPr>
          <p:cNvPr id="2" name="文本框 1"/>
          <p:cNvSpPr txBox="1"/>
          <p:nvPr/>
        </p:nvSpPr>
        <p:spPr>
          <a:xfrm>
            <a:off x="1478280" y="1833245"/>
            <a:ext cx="8481060" cy="119888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遇到的问题：</a:t>
            </a:r>
            <a:endParaRPr lang="zh-CN" altLang="en-US">
              <a:latin typeface="Arial" panose="020B0604020202020204" pitchFamily="34" charset="0"/>
              <a:ea typeface="汉仪君黑-55W" panose="00020600040101010101" charset="-122"/>
            </a:endParaRPr>
          </a:p>
          <a:p>
            <a:r>
              <a:rPr lang="en-US" altLang="zh-CN">
                <a:latin typeface="Arial" panose="020B0604020202020204" pitchFamily="34" charset="0"/>
                <a:ea typeface="汉仪君黑-55W" panose="00020600040101010101" charset="-122"/>
              </a:rPr>
              <a:t>1. </a:t>
            </a:r>
            <a:r>
              <a:rPr lang="zh-CN" altLang="en-US">
                <a:latin typeface="Arial" panose="020B0604020202020204" pitchFamily="34" charset="0"/>
                <a:ea typeface="汉仪君黑-55W" panose="00020600040101010101" charset="-122"/>
              </a:rPr>
              <a:t>单次运行的线程太多，导致</a:t>
            </a:r>
            <a:r>
              <a:rPr lang="en-US" altLang="zh-CN">
                <a:latin typeface="Arial" panose="020B0604020202020204" pitchFamily="34" charset="0"/>
                <a:ea typeface="汉仪君黑-55W" panose="00020600040101010101" charset="-122"/>
              </a:rPr>
              <a:t>PyQt</a:t>
            </a:r>
            <a:r>
              <a:rPr lang="zh-CN" altLang="en-US">
                <a:latin typeface="Arial" panose="020B0604020202020204" pitchFamily="34" charset="0"/>
                <a:ea typeface="汉仪君黑-55W" panose="00020600040101010101" charset="-122"/>
              </a:rPr>
              <a:t>程序容易崩溃</a:t>
            </a:r>
            <a:endParaRPr lang="zh-CN" altLang="en-US">
              <a:latin typeface="Arial" panose="020B0604020202020204" pitchFamily="34" charset="0"/>
              <a:ea typeface="汉仪君黑-55W" panose="00020600040101010101" charset="-122"/>
            </a:endParaRPr>
          </a:p>
          <a:p>
            <a:r>
              <a:rPr lang="en-US" altLang="zh-CN">
                <a:latin typeface="Arial" panose="020B0604020202020204" pitchFamily="34" charset="0"/>
                <a:ea typeface="汉仪君黑-55W" panose="00020600040101010101" charset="-122"/>
              </a:rPr>
              <a:t>2.</a:t>
            </a:r>
            <a:r>
              <a:rPr lang="zh-CN" altLang="en-US">
                <a:latin typeface="Arial" panose="020B0604020202020204" pitchFamily="34" charset="0"/>
                <a:ea typeface="汉仪君黑-55W" panose="00020600040101010101" charset="-122"/>
              </a:rPr>
              <a:t>一个线程运行太多次，导致重复运行，太卡</a:t>
            </a:r>
            <a:endParaRPr lang="zh-CN" altLang="en-US">
              <a:latin typeface="Arial" panose="020B0604020202020204" pitchFamily="34" charset="0"/>
              <a:ea typeface="汉仪君黑-55W" panose="00020600040101010101" charset="-122"/>
            </a:endParaRPr>
          </a:p>
          <a:p>
            <a:r>
              <a:rPr lang="en-US" altLang="zh-CN">
                <a:latin typeface="Arial" panose="020B0604020202020204" pitchFamily="34" charset="0"/>
                <a:ea typeface="汉仪君黑-55W" panose="00020600040101010101" charset="-122"/>
              </a:rPr>
              <a:t>3.</a:t>
            </a:r>
            <a:r>
              <a:rPr lang="zh-CN" altLang="en-US">
                <a:latin typeface="Arial" panose="020B0604020202020204" pitchFamily="34" charset="0"/>
                <a:ea typeface="汉仪君黑-55W" panose="00020600040101010101" charset="-122"/>
              </a:rPr>
              <a:t>此外，</a:t>
            </a:r>
            <a:r>
              <a:rPr lang="en-US" altLang="zh-CN">
                <a:latin typeface="Arial" panose="020B0604020202020204" pitchFamily="34" charset="0"/>
                <a:ea typeface="汉仪君黑-55W" panose="00020600040101010101" charset="-122"/>
              </a:rPr>
              <a:t>PyQt5</a:t>
            </a:r>
            <a:r>
              <a:rPr lang="zh-CN" altLang="en-US">
                <a:latin typeface="Arial" panose="020B0604020202020204" pitchFamily="34" charset="0"/>
                <a:ea typeface="汉仪君黑-55W" panose="00020600040101010101" charset="-122"/>
              </a:rPr>
              <a:t>不常报错，有错的时候直接无响应，需要自己去找问题的所在。</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96924838" name="图片 8"/>
          <p:cNvPicPr/>
          <p:nvPr/>
        </p:nvPicPr>
        <p:blipFill>
          <a:blip r:embed="rId1"/>
          <a:srcRect l="370" r="370"/>
          <a:stretch>
            <a:fillRect/>
          </a:stretch>
        </p:blipFill>
        <p:spPr bwMode="auto">
          <a:xfrm>
            <a:off x="0" y="0"/>
            <a:ext cx="12192000" cy="6811263"/>
          </a:xfrm>
          <a:prstGeom prst="rect">
            <a:avLst/>
          </a:prstGeom>
        </p:spPr>
      </p:pic>
      <p:grpSp>
        <p:nvGrpSpPr>
          <p:cNvPr id="1099758681" name="组合 9"/>
          <p:cNvGrpSpPr/>
          <p:nvPr/>
        </p:nvGrpSpPr>
        <p:grpSpPr bwMode="auto">
          <a:xfrm>
            <a:off x="0" y="3124199"/>
            <a:ext cx="12192000" cy="3733799"/>
            <a:chOff x="0" y="3312957"/>
            <a:chExt cx="12192000" cy="3830791"/>
          </a:xfrm>
        </p:grpSpPr>
        <p:sp>
          <p:nvSpPr>
            <p:cNvPr id="347183260" name="任意多边形: 形状 11"/>
            <p:cNvSpPr/>
            <p:nvPr/>
          </p:nvSpPr>
          <p:spPr bwMode="auto">
            <a:xfrm flipH="1">
              <a:off x="0" y="3312957"/>
              <a:ext cx="12192000" cy="1725441"/>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extrusionOk="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spcBef>
                  <a:spcPts val="0"/>
                </a:spcBef>
                <a:spcAft>
                  <a:spcPts val="0"/>
                </a:spcAft>
              </a:pPr>
              <a:endParaRPr lang="zh-CN" sz="2400">
                <a:solidFill>
                  <a:prstClr val="white"/>
                </a:solidFill>
                <a:latin typeface="微软雅黑" panose="020B0503020204020204" charset="-122"/>
                <a:ea typeface="黑体" panose="02010609060101010101" charset="-122"/>
              </a:endParaRPr>
            </a:p>
          </p:txBody>
        </p:sp>
        <p:sp>
          <p:nvSpPr>
            <p:cNvPr id="1273614003" name="任意多边形: 形状 13"/>
            <p:cNvSpPr/>
            <p:nvPr/>
          </p:nvSpPr>
          <p:spPr bwMode="auto">
            <a:xfrm flipH="1">
              <a:off x="0" y="4054547"/>
              <a:ext cx="12192000" cy="3089201"/>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extrusionOk="0">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spcBef>
                  <a:spcPts val="0"/>
                </a:spcBef>
                <a:spcAft>
                  <a:spcPts val="0"/>
                </a:spcAft>
              </a:pPr>
              <a:endParaRPr lang="zh-CN" sz="2400">
                <a:solidFill>
                  <a:prstClr val="white"/>
                </a:solidFill>
                <a:latin typeface="微软雅黑" panose="020B0503020204020204" charset="-122"/>
                <a:ea typeface="黑体" panose="02010609060101010101" charset="-122"/>
              </a:endParaRPr>
            </a:p>
          </p:txBody>
        </p:sp>
      </p:grpSp>
      <p:sp>
        <p:nvSpPr>
          <p:cNvPr id="1834482409" name="文本框 14"/>
          <p:cNvSpPr txBox="1"/>
          <p:nvPr/>
        </p:nvSpPr>
        <p:spPr bwMode="auto">
          <a:xfrm>
            <a:off x="1441449" y="5783817"/>
            <a:ext cx="1249680" cy="370840"/>
          </a:xfrm>
          <a:prstGeom prst="rect">
            <a:avLst/>
          </a:prstGeom>
          <a:noFill/>
        </p:spPr>
        <p:txBody>
          <a:bodyPr wrap="none" rtlCol="0">
            <a:spAutoFit/>
          </a:bodyPr>
          <a:lstStyle/>
          <a:p>
            <a:pPr>
              <a:lnSpc>
                <a:spcPct val="130000"/>
              </a:lnSpc>
            </a:pPr>
            <a:r>
              <a:rPr lang="zh-CN" sz="1400">
                <a:solidFill>
                  <a:schemeClr val="bg1">
                    <a:lumMod val="50000"/>
                  </a:schemeClr>
                </a:solidFill>
                <a:latin typeface="Arial" panose="020B0604020202020204" pitchFamily="34" charset="0"/>
                <a:ea typeface="汉仪君黑-55W" panose="00020600040101010101" charset="-122"/>
              </a:rPr>
              <a:t>主讲人：黎靖</a:t>
            </a:r>
            <a:endParaRPr lang="zh-CN" sz="1400">
              <a:solidFill>
                <a:schemeClr val="bg1">
                  <a:lumMod val="50000"/>
                </a:schemeClr>
              </a:solidFill>
              <a:latin typeface="Arial" panose="020B0604020202020204" pitchFamily="34" charset="0"/>
              <a:ea typeface="汉仪君黑-55W" panose="00020600040101010101" charset="-122"/>
            </a:endParaRPr>
          </a:p>
        </p:txBody>
      </p:sp>
      <p:sp>
        <p:nvSpPr>
          <p:cNvPr id="702299298" name="TextBox 8"/>
          <p:cNvSpPr txBox="1"/>
          <p:nvPr/>
        </p:nvSpPr>
        <p:spPr bwMode="auto">
          <a:xfrm>
            <a:off x="9524999" y="5279900"/>
            <a:ext cx="2228139" cy="1273175"/>
          </a:xfrm>
          <a:prstGeom prst="rect">
            <a:avLst/>
          </a:prstGeom>
          <a:noFill/>
        </p:spPr>
        <p:txBody>
          <a:bodyPr wrap="square" rtlCol="0">
            <a:spAutoFit/>
          </a:bodyPr>
          <a:lstStyle/>
          <a:p>
            <a:pPr algn="r">
              <a:lnSpc>
                <a:spcPct val="120000"/>
              </a:lnSpc>
            </a:pPr>
            <a:r>
              <a:rPr lang="zh-CN" sz="4000" b="1">
                <a:solidFill>
                  <a:schemeClr val="accent1"/>
                </a:solidFill>
                <a:latin typeface="Arial" panose="020B0604020202020204" pitchFamily="34" charset="0"/>
                <a:ea typeface="汉仪君黑-75简" panose="00020600040101010101" charset="-122"/>
                <a:cs typeface="Arial" panose="020B0604020202020204"/>
              </a:rPr>
              <a:t>谢谢观看</a:t>
            </a:r>
            <a:endParaRPr lang="en-US" sz="4000" b="1">
              <a:solidFill>
                <a:schemeClr val="accent1"/>
              </a:solidFill>
              <a:latin typeface="Arial" panose="020B0604020202020204" pitchFamily="34" charset="0"/>
              <a:ea typeface="汉仪君黑-75简" panose="00020600040101010101" charset="-122"/>
              <a:cs typeface="Arial" panose="020B0604020202020204"/>
            </a:endParaRPr>
          </a:p>
          <a:p>
            <a:pPr algn="r">
              <a:lnSpc>
                <a:spcPct val="120000"/>
              </a:lnSpc>
            </a:pPr>
            <a:r>
              <a:rPr lang="en-US" sz="2400">
                <a:solidFill>
                  <a:schemeClr val="tx1">
                    <a:lumMod val="75000"/>
                    <a:lumOff val="25000"/>
                  </a:schemeClr>
                </a:solidFill>
                <a:latin typeface="Arial" panose="020B0604020202020204" pitchFamily="34" charset="0"/>
                <a:ea typeface="汉仪君黑-75简" panose="00020600040101010101" charset="-122"/>
                <a:cs typeface="Arial" panose="020B0604020202020204"/>
              </a:rPr>
              <a:t>Thank You</a:t>
            </a:r>
            <a:endParaRPr lang="zh-CN" sz="2400">
              <a:solidFill>
                <a:schemeClr val="tx1">
                  <a:lumMod val="75000"/>
                  <a:lumOff val="25000"/>
                </a:schemeClr>
              </a:solidFill>
              <a:latin typeface="Arial" panose="020B0604020202020204" pitchFamily="34" charset="0"/>
              <a:ea typeface="汉仪君黑-75简" panose="00020600040101010101" charset="-122"/>
              <a:cs typeface="Arial" panose="020B0604020202020204"/>
            </a:endParaRPr>
          </a:p>
        </p:txBody>
      </p:sp>
      <p:pic>
        <p:nvPicPr>
          <p:cNvPr id="1721110853" name="图片 4"/>
          <p:cNvPicPr/>
          <p:nvPr/>
        </p:nvPicPr>
        <p:blipFill>
          <a:blip r:embed="rId2"/>
          <a:stretch>
            <a:fillRect/>
          </a:stretch>
        </p:blipFill>
        <p:spPr bwMode="auto">
          <a:xfrm>
            <a:off x="558799" y="5664199"/>
            <a:ext cx="609599" cy="6095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 name="矩形 10"/>
          <p:cNvSpPr/>
          <p:nvPr>
            <p:custDataLst>
              <p:tags r:id="rId1"/>
            </p:custDataLst>
          </p:nvPr>
        </p:nvSpPr>
        <p:spPr>
          <a:xfrm>
            <a:off x="0" y="762006"/>
            <a:ext cx="762006" cy="15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7" name="图片 6" descr="/data/cache/16a1436d34c38899d1a76c49775a3d6e.jpg16a1436d34c38899d1a76c49775a3d6e"/>
          <p:cNvPicPr>
            <a:picLocks noChangeAspect="1"/>
          </p:cNvPicPr>
          <p:nvPr>
            <p:custDataLst>
              <p:tags r:id="rId2"/>
            </p:custDataLst>
          </p:nvPr>
        </p:nvPicPr>
        <p:blipFill rotWithShape="1">
          <a:blip r:embed="rId3"/>
          <a:srcRect l="24115" r="24115"/>
          <a:stretch>
            <a:fillRect/>
          </a:stretch>
        </p:blipFill>
        <p:spPr>
          <a:xfrm>
            <a:off x="5397071" y="0"/>
            <a:ext cx="6794919" cy="6858000"/>
          </a:xfrm>
          <a:custGeom>
            <a:avLst/>
            <a:gdLst/>
            <a:ahLst/>
            <a:cxnLst>
              <a:cxn ang="3">
                <a:pos x="hc" y="t"/>
              </a:cxn>
              <a:cxn ang="cd2">
                <a:pos x="l" y="vc"/>
              </a:cxn>
              <a:cxn ang="cd4">
                <a:pos x="hc" y="b"/>
              </a:cxn>
              <a:cxn ang="0">
                <a:pos x="r" y="vc"/>
              </a:cxn>
            </a:cxnLst>
            <a:rect l="l" t="t" r="r" b="b"/>
            <a:pathLst>
              <a:path w="10701" h="10800">
                <a:moveTo>
                  <a:pt x="3501" y="0"/>
                </a:moveTo>
                <a:lnTo>
                  <a:pt x="10701" y="0"/>
                </a:lnTo>
                <a:lnTo>
                  <a:pt x="10701" y="10800"/>
                </a:lnTo>
                <a:lnTo>
                  <a:pt x="0" y="10800"/>
                </a:lnTo>
                <a:lnTo>
                  <a:pt x="3501" y="0"/>
                </a:lnTo>
                <a:close/>
              </a:path>
            </a:pathLst>
          </a:custGeom>
        </p:spPr>
      </p:pic>
      <p:sp>
        <p:nvSpPr>
          <p:cNvPr id="4" name="任意多边形 3"/>
          <p:cNvSpPr/>
          <p:nvPr>
            <p:custDataLst>
              <p:tags r:id="rId4"/>
            </p:custDataLst>
          </p:nvPr>
        </p:nvSpPr>
        <p:spPr>
          <a:xfrm>
            <a:off x="5397071" y="0"/>
            <a:ext cx="2645839" cy="6858000"/>
          </a:xfrm>
          <a:custGeom>
            <a:avLst/>
            <a:gdLst/>
            <a:ahLst/>
            <a:cxnLst>
              <a:cxn ang="3">
                <a:pos x="hc" y="t"/>
              </a:cxn>
              <a:cxn ang="cd2">
                <a:pos x="l" y="vc"/>
              </a:cxn>
              <a:cxn ang="cd4">
                <a:pos x="hc" y="b"/>
              </a:cxn>
              <a:cxn ang="0">
                <a:pos x="r" y="vc"/>
              </a:cxn>
            </a:cxnLst>
            <a:rect l="l" t="t" r="r" b="b"/>
            <a:pathLst>
              <a:path w="4167" h="10800">
                <a:moveTo>
                  <a:pt x="3501" y="0"/>
                </a:moveTo>
                <a:lnTo>
                  <a:pt x="4167" y="0"/>
                </a:lnTo>
                <a:lnTo>
                  <a:pt x="4167" y="4"/>
                </a:lnTo>
                <a:lnTo>
                  <a:pt x="565" y="10800"/>
                </a:lnTo>
                <a:lnTo>
                  <a:pt x="0" y="10800"/>
                </a:lnTo>
                <a:lnTo>
                  <a:pt x="3501" y="0"/>
                </a:lnTo>
                <a:close/>
              </a:path>
            </a:pathLst>
          </a:custGeom>
          <a:solidFill>
            <a:schemeClr val="l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914407" y="1676527"/>
            <a:ext cx="4572025" cy="915797"/>
          </a:xfrm>
          <a:prstGeom prst="rect">
            <a:avLst/>
          </a:prstGeom>
          <a:noFill/>
        </p:spPr>
        <p:txBody>
          <a:bodyPr wrap="square" lIns="63500" tIns="25400" rIns="63500" bIns="25400" rtlCol="0" anchor="b" anchorCtr="0">
            <a:normAutofit lnSpcReduction="20000"/>
          </a:bodyPr>
          <a:p>
            <a:pPr marL="0" indent="0" algn="l">
              <a:lnSpc>
                <a:spcPct val="110000"/>
              </a:lnSpc>
              <a:spcBef>
                <a:spcPts val="0"/>
              </a:spcBef>
              <a:spcAft>
                <a:spcPts val="0"/>
              </a:spcAft>
              <a:buSzPct val="100000"/>
              <a:buNone/>
            </a:pPr>
            <a:r>
              <a:rPr lang="zh-CN" sz="2800" b="1" spc="120">
                <a:solidFill>
                  <a:schemeClr val="accent1"/>
                </a:solidFill>
                <a:uFillTx/>
                <a:latin typeface="Arial" panose="020B0604020202020204" pitchFamily="34" charset="0"/>
                <a:ea typeface="汉仪君黑-75简" panose="00020600040101010101" charset="-122"/>
              </a:rPr>
              <a:t>OpenStack客户端程序开发</a:t>
            </a:r>
            <a:endParaRPr lang="zh-CN" sz="2800" b="1" spc="120">
              <a:solidFill>
                <a:schemeClr val="accent1"/>
              </a:solidFill>
              <a:uFillTx/>
              <a:latin typeface="Arial" panose="020B0604020202020204" pitchFamily="34" charset="0"/>
              <a:ea typeface="汉仪君黑-75简" panose="00020600040101010101" charset="-122"/>
            </a:endParaRPr>
          </a:p>
        </p:txBody>
      </p:sp>
      <p:sp>
        <p:nvSpPr>
          <p:cNvPr id="12" name="Title 6"/>
          <p:cNvSpPr txBox="1"/>
          <p:nvPr>
            <p:custDataLst>
              <p:tags r:id="rId6"/>
            </p:custDataLst>
          </p:nvPr>
        </p:nvSpPr>
        <p:spPr>
          <a:xfrm>
            <a:off x="914407" y="2743222"/>
            <a:ext cx="4572025" cy="2743175"/>
          </a:xfrm>
          <a:prstGeom prst="rect">
            <a:avLst/>
          </a:prstGeom>
          <a:noFill/>
          <a:ln w="3175">
            <a:noFill/>
            <a:prstDash val="dash"/>
          </a:ln>
        </p:spPr>
        <p:txBody>
          <a:bodyPr wrap="square" lIns="63500" tIns="25400" rIns="63500" bIns="254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OpenStack是一个开放源代码的云计算平台，提供了一系列的API和服务，使得开发人员可以快速构建和管理云计算基础设施。OpenStack的API和服务可以通过Web界面、命令行或客户端程序进行访问和调用。</a:t>
            </a:r>
            <a:endParaRPr lang="zh-CN" altLang="en-US" sz="1300" spc="4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a:p>
            <a:pPr marL="266700" lvl="0" indent="-266700" algn="l" fontAlgn="ctr">
              <a:lnSpc>
                <a:spcPct val="120000"/>
              </a:lnSpc>
              <a:spcBef>
                <a:spcPts val="0"/>
              </a:spcBef>
              <a:spcAft>
                <a:spcPts val="800"/>
              </a:spcAft>
              <a:buSzPct val="100000"/>
              <a:buFont typeface="Wingdings" panose="05000000000000000000" charset="0"/>
              <a:buChar char="l"/>
            </a:pPr>
            <a:endParaRPr lang="zh-CN" altLang="en-US" sz="1300" kern="1200" spc="40" smtClean="0">
              <a:ln w="3175">
                <a:noFill/>
                <a:prstDash val="dash"/>
              </a:ln>
              <a:solidFill>
                <a:schemeClr val="dk1">
                  <a:lumMod val="75000"/>
                  <a:lumOff val="25000"/>
                </a:schemeClr>
              </a:solidFill>
              <a:effectLst/>
              <a:uFillTx/>
              <a:latin typeface="Arial" panose="020B0604020202020204" pitchFamily="34" charset="0"/>
              <a:ea typeface="汉仪君黑-55W" panose="00020600040101010101" charset="-122"/>
              <a:cs typeface="微软雅黑" panose="020B0503020204020204" charset="-122"/>
            </a:endParaRP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kern="1200" spc="40" smtClean="0">
                <a:ln w="3175">
                  <a:noFill/>
                  <a:prstDash val="dash"/>
                </a:ln>
                <a:solidFill>
                  <a:schemeClr val="dk1">
                    <a:lumMod val="75000"/>
                    <a:lumOff val="25000"/>
                  </a:schemeClr>
                </a:solidFill>
                <a:effectLst/>
                <a:uFillTx/>
                <a:latin typeface="Arial" panose="020B0604020202020204" pitchFamily="34" charset="0"/>
                <a:ea typeface="汉仪君黑-55W" panose="00020600040101010101" charset="-122"/>
                <a:cs typeface="微软雅黑" panose="020B0503020204020204" charset="-122"/>
              </a:rPr>
              <a:t>客户端程序是一种可以直接访问OpenStack服务的工具，可以帮助开发人员更加高效地管理和使用OpenStack云计算平台。开发一个OpenStack客户端程序可以使得开发人员在自己的应用程序中轻松地使用OpenStack的API和服务来构建和管理云计算基础设施，避免了手动操作的繁琐和复杂性，提高了开发人员的效率和生产力。</a:t>
            </a:r>
            <a:endParaRPr lang="zh-CN" altLang="en-US" sz="1300" kern="1200" spc="40" smtClean="0">
              <a:ln w="3175">
                <a:noFill/>
                <a:prstDash val="dash"/>
              </a:ln>
              <a:solidFill>
                <a:schemeClr val="dk1">
                  <a:lumMod val="75000"/>
                  <a:lumOff val="25000"/>
                </a:schemeClr>
              </a:solidFill>
              <a:effectLst/>
              <a:uFillTx/>
              <a:latin typeface="Arial" panose="020B0604020202020204" pitchFamily="34" charset="0"/>
              <a:ea typeface="汉仪君黑-55W" panose="00020600040101010101" charset="-122"/>
              <a:cs typeface="微软雅黑" panose="020B050302020402020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sp>
        <p:nvSpPr>
          <p:cNvPr id="6" name="矩形 4"/>
          <p:cNvSpPr/>
          <p:nvPr>
            <p:custDataLst>
              <p:tags r:id="rId2"/>
            </p:custDataLst>
          </p:nvPr>
        </p:nvSpPr>
        <p:spPr>
          <a:xfrm>
            <a:off x="0" y="42418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762000" y="424180"/>
            <a:ext cx="6247130" cy="66992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pic>
        <p:nvPicPr>
          <p:cNvPr id="4" name="ECB019B1-382A-4266-B25C-5B523AA43C14-3" descr="wpp"/>
          <p:cNvPicPr>
            <a:picLocks noChangeAspect="1"/>
          </p:cNvPicPr>
          <p:nvPr/>
        </p:nvPicPr>
        <p:blipFill>
          <a:blip r:embed="rId4"/>
          <a:stretch>
            <a:fillRect/>
          </a:stretch>
        </p:blipFill>
        <p:spPr>
          <a:xfrm>
            <a:off x="1240790" y="1183005"/>
            <a:ext cx="3483610" cy="4896485"/>
          </a:xfrm>
          <a:prstGeom prst="rect">
            <a:avLst/>
          </a:prstGeom>
        </p:spPr>
      </p:pic>
      <p:sp>
        <p:nvSpPr>
          <p:cNvPr id="27" name="矩形 26"/>
          <p:cNvSpPr>
            <a:spLocks noChangeAspect="1"/>
          </p:cNvSpPr>
          <p:nvPr>
            <p:custDataLst>
              <p:tags r:id="rId5"/>
            </p:custDataLst>
          </p:nvPr>
        </p:nvSpPr>
        <p:spPr>
          <a:xfrm>
            <a:off x="5719680" y="1076272"/>
            <a:ext cx="5303051" cy="2551883"/>
          </a:xfrm>
          <a:prstGeom prst="rect">
            <a:avLst/>
          </a:prstGeom>
          <a:noFill/>
          <a:ln w="12700">
            <a:solidFill>
              <a:schemeClr val="accent1">
                <a:alpha val="84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8" name="等腰三角形 27"/>
          <p:cNvSpPr/>
          <p:nvPr>
            <p:custDataLst>
              <p:tags r:id="rId6"/>
            </p:custDataLst>
          </p:nvPr>
        </p:nvSpPr>
        <p:spPr>
          <a:xfrm>
            <a:off x="10496130" y="970057"/>
            <a:ext cx="235832" cy="203304"/>
          </a:xfrm>
          <a:prstGeom prst="triangle">
            <a:avLst/>
          </a:prstGeom>
          <a:pattFill prst="dkHorz">
            <a:fgClr>
              <a:schemeClr val="accent1"/>
            </a:fgClr>
            <a:bgClr>
              <a:schemeClr val="l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等腰三角形 28"/>
          <p:cNvSpPr/>
          <p:nvPr>
            <p:custDataLst>
              <p:tags r:id="rId7"/>
            </p:custDataLst>
          </p:nvPr>
        </p:nvSpPr>
        <p:spPr>
          <a:xfrm flipV="1">
            <a:off x="10252081" y="970057"/>
            <a:ext cx="235832" cy="203304"/>
          </a:xfrm>
          <a:prstGeom prst="triangle">
            <a:avLst/>
          </a:prstGeom>
          <a:pattFill prst="wdDnDiag">
            <a:fgClr>
              <a:schemeClr val="accent6"/>
            </a:fgClr>
            <a:bgClr>
              <a:schemeClr val="lt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等腰三角形 29"/>
          <p:cNvSpPr/>
          <p:nvPr>
            <p:custDataLst>
              <p:tags r:id="rId8"/>
            </p:custDataLst>
          </p:nvPr>
        </p:nvSpPr>
        <p:spPr>
          <a:xfrm>
            <a:off x="10008032" y="970057"/>
            <a:ext cx="235832" cy="203304"/>
          </a:xfrm>
          <a:prstGeom prst="triangle">
            <a:avLst/>
          </a:prstGeom>
          <a:pattFill prst="wdUpDiag">
            <a:fgClr>
              <a:schemeClr val="accent1"/>
            </a:fgClr>
            <a:bgClr>
              <a:schemeClr val="l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文本框 30"/>
          <p:cNvSpPr txBox="1"/>
          <p:nvPr>
            <p:custDataLst>
              <p:tags r:id="rId9"/>
            </p:custDataLst>
          </p:nvPr>
        </p:nvSpPr>
        <p:spPr>
          <a:xfrm>
            <a:off x="5871852" y="1270451"/>
            <a:ext cx="5003323" cy="2163524"/>
          </a:xfrm>
          <a:prstGeom prst="rect">
            <a:avLst/>
          </a:prstGeom>
          <a:noFill/>
        </p:spPr>
        <p:txBody>
          <a:bodyPr wrap="square" rtlCol="0" anchor="ctr" anchorCtr="0">
            <a:normAutofit/>
          </a:bodyPr>
          <a:lstStyle/>
          <a:p>
            <a:pPr marL="0" lvl="0" indent="0" algn="l">
              <a:lnSpc>
                <a:spcPct val="130000"/>
              </a:lnSpc>
              <a:spcBef>
                <a:spcPts val="0"/>
              </a:spcBef>
              <a:spcAft>
                <a:spcPts val="0"/>
              </a:spcAft>
              <a:buSzPct val="100000"/>
            </a:pPr>
            <a:r>
              <a:rPr lang="en-US" altLang="zh-CN" sz="1200" spc="150">
                <a:solidFill>
                  <a:schemeClr val="dk1">
                    <a:lumMod val="85000"/>
                    <a:lumOff val="15000"/>
                  </a:schemeClr>
                </a:solidFill>
                <a:latin typeface="Arial" panose="020B0604020202020204" pitchFamily="34" charset="0"/>
                <a:ea typeface="汉仪君黑-55W" panose="00020600040101010101" charset="-122"/>
              </a:rPr>
              <a:t>OpenStack客户端界面实际上就是图形化界面，让用户操作图形化界面而不是黑白的代码行，简化了大部分不必要的操作，也为开发人员减少了很多被浪费了的时间。</a:t>
            </a:r>
            <a:endParaRPr lang="en-US" altLang="zh-CN" sz="1200" spc="150">
              <a:solidFill>
                <a:schemeClr val="dk1">
                  <a:lumMod val="85000"/>
                  <a:lumOff val="15000"/>
                </a:schemeClr>
              </a:solidFill>
              <a:latin typeface="Arial" panose="020B0604020202020204" pitchFamily="34" charset="0"/>
              <a:ea typeface="汉仪君黑-55W" panose="00020600040101010101" charset="-122"/>
            </a:endParaRPr>
          </a:p>
        </p:txBody>
      </p:sp>
      <p:sp>
        <p:nvSpPr>
          <p:cNvPr id="15" name="矩形 14"/>
          <p:cNvSpPr>
            <a:spLocks noChangeAspect="1"/>
          </p:cNvSpPr>
          <p:nvPr>
            <p:custDataLst>
              <p:tags r:id="rId10"/>
            </p:custDataLst>
          </p:nvPr>
        </p:nvSpPr>
        <p:spPr>
          <a:xfrm>
            <a:off x="5719680" y="3931032"/>
            <a:ext cx="5303051" cy="2551883"/>
          </a:xfrm>
          <a:prstGeom prst="rect">
            <a:avLst/>
          </a:prstGeom>
          <a:noFill/>
          <a:ln w="12700">
            <a:solidFill>
              <a:schemeClr val="accent1">
                <a:alpha val="84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17" name="等腰三角形 27"/>
          <p:cNvSpPr/>
          <p:nvPr>
            <p:custDataLst>
              <p:tags r:id="rId11"/>
            </p:custDataLst>
          </p:nvPr>
        </p:nvSpPr>
        <p:spPr>
          <a:xfrm>
            <a:off x="10496130" y="3824818"/>
            <a:ext cx="235832" cy="203304"/>
          </a:xfrm>
          <a:prstGeom prst="triangle">
            <a:avLst/>
          </a:prstGeom>
          <a:pattFill prst="dkHorz">
            <a:fgClr>
              <a:schemeClr val="accent1"/>
            </a:fgClr>
            <a:bgClr>
              <a:schemeClr val="l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等腰三角形 28"/>
          <p:cNvSpPr/>
          <p:nvPr>
            <p:custDataLst>
              <p:tags r:id="rId12"/>
            </p:custDataLst>
          </p:nvPr>
        </p:nvSpPr>
        <p:spPr>
          <a:xfrm flipV="1">
            <a:off x="10252081" y="3824818"/>
            <a:ext cx="235832" cy="203304"/>
          </a:xfrm>
          <a:prstGeom prst="triangle">
            <a:avLst/>
          </a:prstGeom>
          <a:pattFill prst="wdDnDiag">
            <a:fgClr>
              <a:schemeClr val="accent6"/>
            </a:fgClr>
            <a:bgClr>
              <a:schemeClr val="lt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等腰三角形 29"/>
          <p:cNvSpPr/>
          <p:nvPr>
            <p:custDataLst>
              <p:tags r:id="rId13"/>
            </p:custDataLst>
          </p:nvPr>
        </p:nvSpPr>
        <p:spPr>
          <a:xfrm>
            <a:off x="10008032" y="3824818"/>
            <a:ext cx="235832" cy="203304"/>
          </a:xfrm>
          <a:prstGeom prst="triangle">
            <a:avLst/>
          </a:prstGeom>
          <a:pattFill prst="wdUpDiag">
            <a:fgClr>
              <a:schemeClr val="accent1"/>
            </a:fgClr>
            <a:bgClr>
              <a:schemeClr val="lt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 name="文本框 25"/>
          <p:cNvSpPr txBox="1"/>
          <p:nvPr>
            <p:custDataLst>
              <p:tags r:id="rId14"/>
            </p:custDataLst>
          </p:nvPr>
        </p:nvSpPr>
        <p:spPr>
          <a:xfrm>
            <a:off x="5871852" y="4125211"/>
            <a:ext cx="5003323" cy="2163524"/>
          </a:xfrm>
          <a:prstGeom prst="rect">
            <a:avLst/>
          </a:prstGeom>
          <a:noFill/>
        </p:spPr>
        <p:txBody>
          <a:bodyPr wrap="square" rtlCol="0" anchor="ctr" anchorCtr="0">
            <a:normAutofit/>
          </a:bodyPr>
          <a:lstStyle/>
          <a:p>
            <a:pPr marL="0" lvl="0" indent="0" algn="l">
              <a:lnSpc>
                <a:spcPct val="130000"/>
              </a:lnSpc>
              <a:spcBef>
                <a:spcPts val="0"/>
              </a:spcBef>
              <a:spcAft>
                <a:spcPts val="0"/>
              </a:spcAft>
              <a:buSzPct val="100000"/>
            </a:pPr>
            <a:r>
              <a:rPr lang="zh-CN" altLang="en-US" sz="1200" spc="150">
                <a:solidFill>
                  <a:schemeClr val="dk1">
                    <a:lumMod val="85000"/>
                    <a:lumOff val="15000"/>
                  </a:schemeClr>
                </a:solidFill>
                <a:latin typeface="Arial" panose="020B0604020202020204" pitchFamily="34" charset="0"/>
                <a:ea typeface="汉仪君黑-55W" panose="00020600040101010101" charset="-122"/>
              </a:rPr>
              <a:t>用户操作OpenStack客户端，将操作信息通过客户端传输到OpenStack服务器，服务器接收请求并执行操作后返回相应资源的信息。此后，再经过客户端进行加工，为用户展现出更加好看的，更清晰直观的界面。</a:t>
            </a:r>
            <a:endParaRPr lang="zh-CN" altLang="en-US" sz="1200" spc="150">
              <a:solidFill>
                <a:schemeClr val="dk1">
                  <a:lumMod val="85000"/>
                  <a:lumOff val="15000"/>
                </a:schemeClr>
              </a:solidFill>
              <a:latin typeface="Arial" panose="020B0604020202020204" pitchFamily="34" charset="0"/>
              <a:ea typeface="汉仪君黑-55W" panose="00020600040101010101" charset="-122"/>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5" name="图片 34" descr="/data/cache/1c3979cef7e5fce249c4d96e502b05da.jpg1c3979cef7e5fce249c4d96e502b05da"/>
          <p:cNvPicPr>
            <a:picLocks noChangeAspect="1"/>
          </p:cNvPicPr>
          <p:nvPr>
            <p:custDataLst>
              <p:tags r:id="rId1"/>
            </p:custDataLst>
          </p:nvPr>
        </p:nvPicPr>
        <p:blipFill>
          <a:blip r:embed="rId2"/>
          <a:srcRect/>
          <a:stretch>
            <a:fillRect/>
          </a:stretch>
        </p:blipFill>
        <p:spPr>
          <a:xfrm>
            <a:off x="7620000" y="-7"/>
            <a:ext cx="4572000" cy="6858014"/>
          </a:xfrm>
          <a:custGeom>
            <a:avLst/>
            <a:gdLst>
              <a:gd name="connsiteX0" fmla="*/ 0 w 4572000"/>
              <a:gd name="connsiteY0" fmla="*/ 3429014 h 6858014"/>
              <a:gd name="connsiteX1" fmla="*/ 4572000 w 4572000"/>
              <a:gd name="connsiteY1" fmla="*/ 3429014 h 6858014"/>
              <a:gd name="connsiteX2" fmla="*/ 4572000 w 4572000"/>
              <a:gd name="connsiteY2" fmla="*/ 6858014 h 6858014"/>
              <a:gd name="connsiteX3" fmla="*/ 0 w 4572000"/>
              <a:gd name="connsiteY3" fmla="*/ 6858014 h 6858014"/>
              <a:gd name="connsiteX4" fmla="*/ 0 w 4572000"/>
              <a:gd name="connsiteY4" fmla="*/ 5867400 h 6858014"/>
              <a:gd name="connsiteX5" fmla="*/ 1872343 w 4572000"/>
              <a:gd name="connsiteY5" fmla="*/ 5867400 h 6858014"/>
              <a:gd name="connsiteX6" fmla="*/ 1872343 w 4572000"/>
              <a:gd name="connsiteY6" fmla="*/ 5649686 h 6858014"/>
              <a:gd name="connsiteX7" fmla="*/ 0 w 4572000"/>
              <a:gd name="connsiteY7" fmla="*/ 5649686 h 6858014"/>
              <a:gd name="connsiteX8" fmla="*/ 2449286 w 4572000"/>
              <a:gd name="connsiteY8" fmla="*/ 2809285 h 6858014"/>
              <a:gd name="connsiteX9" fmla="*/ 2449286 w 4572000"/>
              <a:gd name="connsiteY9" fmla="*/ 3026999 h 6858014"/>
              <a:gd name="connsiteX10" fmla="*/ 4571902 w 4572000"/>
              <a:gd name="connsiteY10" fmla="*/ 3026999 h 6858014"/>
              <a:gd name="connsiteX11" fmla="*/ 4571902 w 4572000"/>
              <a:gd name="connsiteY11" fmla="*/ 2809285 h 6858014"/>
              <a:gd name="connsiteX12" fmla="*/ 0 w 4572000"/>
              <a:gd name="connsiteY12" fmla="*/ 0 h 6858014"/>
              <a:gd name="connsiteX13" fmla="*/ 4572000 w 4572000"/>
              <a:gd name="connsiteY13" fmla="*/ 0 h 6858014"/>
              <a:gd name="connsiteX14" fmla="*/ 4572000 w 4572000"/>
              <a:gd name="connsiteY14" fmla="*/ 3429000 h 6858014"/>
              <a:gd name="connsiteX15" fmla="*/ 0 w 4572000"/>
              <a:gd name="connsiteY15" fmla="*/ 3429000 h 6858014"/>
              <a:gd name="connsiteX16" fmla="*/ 0 w 4572000"/>
              <a:gd name="connsiteY16" fmla="*/ 1208314 h 6858014"/>
              <a:gd name="connsiteX17" fmla="*/ 1872343 w 4572000"/>
              <a:gd name="connsiteY17" fmla="*/ 1208314 h 6858014"/>
              <a:gd name="connsiteX18" fmla="*/ 1872343 w 4572000"/>
              <a:gd name="connsiteY18" fmla="*/ 990600 h 6858014"/>
              <a:gd name="connsiteX19" fmla="*/ 0 w 4572000"/>
              <a:gd name="connsiteY19" fmla="*/ 990600 h 685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72000" h="6858014">
                <a:moveTo>
                  <a:pt x="0" y="3429014"/>
                </a:moveTo>
                <a:lnTo>
                  <a:pt x="4572000" y="3429014"/>
                </a:lnTo>
                <a:lnTo>
                  <a:pt x="4572000" y="6858014"/>
                </a:lnTo>
                <a:lnTo>
                  <a:pt x="0" y="6858014"/>
                </a:lnTo>
                <a:lnTo>
                  <a:pt x="0" y="5867400"/>
                </a:lnTo>
                <a:lnTo>
                  <a:pt x="1872343" y="5867400"/>
                </a:lnTo>
                <a:lnTo>
                  <a:pt x="1872343" y="5649686"/>
                </a:lnTo>
                <a:lnTo>
                  <a:pt x="0" y="5649686"/>
                </a:lnTo>
                <a:close/>
                <a:moveTo>
                  <a:pt x="2449286" y="2809285"/>
                </a:moveTo>
                <a:lnTo>
                  <a:pt x="2449286" y="3026999"/>
                </a:lnTo>
                <a:lnTo>
                  <a:pt x="4571902" y="3026999"/>
                </a:lnTo>
                <a:lnTo>
                  <a:pt x="4571902" y="2809285"/>
                </a:lnTo>
                <a:close/>
                <a:moveTo>
                  <a:pt x="0" y="0"/>
                </a:moveTo>
                <a:lnTo>
                  <a:pt x="4572000" y="0"/>
                </a:lnTo>
                <a:lnTo>
                  <a:pt x="4572000" y="3429000"/>
                </a:lnTo>
                <a:lnTo>
                  <a:pt x="0" y="3429000"/>
                </a:lnTo>
                <a:lnTo>
                  <a:pt x="0" y="1208314"/>
                </a:lnTo>
                <a:lnTo>
                  <a:pt x="1872343" y="1208314"/>
                </a:lnTo>
                <a:lnTo>
                  <a:pt x="1872343" y="990600"/>
                </a:lnTo>
                <a:lnTo>
                  <a:pt x="0" y="990600"/>
                </a:lnTo>
                <a:close/>
              </a:path>
            </a:pathLst>
          </a:custGeom>
        </p:spPr>
      </p:pic>
      <p:sp>
        <p:nvSpPr>
          <p:cNvPr id="11" name="文本框 10"/>
          <p:cNvSpPr txBox="1"/>
          <p:nvPr>
            <p:custDataLst>
              <p:tags r:id="rId3"/>
            </p:custDataLst>
          </p:nvPr>
        </p:nvSpPr>
        <p:spPr>
          <a:xfrm>
            <a:off x="914400" y="689494"/>
            <a:ext cx="4724400" cy="1223123"/>
          </a:xfrm>
          <a:prstGeom prst="rect">
            <a:avLst/>
          </a:prstGeom>
          <a:noFill/>
        </p:spPr>
        <p:txBody>
          <a:bodyPr wrap="square" lIns="63500" tIns="25400" rIns="63500" bIns="25400" rtlCol="0" anchor="b" anchorCtr="0">
            <a:normAutofit lnSpcReduction="10000"/>
          </a:bodyPr>
          <a:p>
            <a:pPr marL="0" indent="0" algn="l">
              <a:lnSpc>
                <a:spcPct val="110000"/>
              </a:lnSpc>
              <a:spcBef>
                <a:spcPts val="0"/>
              </a:spcBef>
              <a:spcAft>
                <a:spcPts val="0"/>
              </a:spcAft>
              <a:buSzPct val="100000"/>
              <a:buNone/>
            </a:pPr>
            <a:r>
              <a:rPr lang="zh-CN" sz="3500" b="1" spc="190">
                <a:solidFill>
                  <a:schemeClr val="accent1"/>
                </a:solidFill>
                <a:uFillTx/>
                <a:latin typeface="Arial" panose="020B0604020202020204" pitchFamily="34" charset="0"/>
                <a:ea typeface="汉仪君黑-75简" panose="00020600040101010101" charset="-122"/>
              </a:rPr>
              <a:t>OpenStack客户端程序开发</a:t>
            </a:r>
            <a:endParaRPr lang="zh-CN" sz="3500" b="1" spc="190">
              <a:solidFill>
                <a:schemeClr val="accent1"/>
              </a:solidFill>
              <a:uFillTx/>
              <a:latin typeface="Arial" panose="020B0604020202020204" pitchFamily="34" charset="0"/>
              <a:ea typeface="汉仪君黑-75简" panose="00020600040101010101" charset="-122"/>
            </a:endParaRPr>
          </a:p>
        </p:txBody>
      </p:sp>
      <p:sp>
        <p:nvSpPr>
          <p:cNvPr id="12" name="Title 6"/>
          <p:cNvSpPr txBox="1"/>
          <p:nvPr>
            <p:custDataLst>
              <p:tags r:id="rId4"/>
            </p:custDataLst>
          </p:nvPr>
        </p:nvSpPr>
        <p:spPr>
          <a:xfrm>
            <a:off x="914400" y="2206119"/>
            <a:ext cx="4724400" cy="396238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300" spc="4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项目开发的依赖环境：</a:t>
            </a:r>
            <a:endParaRPr lang="zh-CN" altLang="en-US" sz="1300" spc="4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a:p>
            <a:pPr marL="508000" lvl="1" indent="-241300" algn="l" fontAlgn="ctr">
              <a:lnSpc>
                <a:spcPct val="120000"/>
              </a:lnSpc>
              <a:spcBef>
                <a:spcPts val="0"/>
              </a:spcBef>
              <a:spcAft>
                <a:spcPts val="800"/>
              </a:spcAft>
              <a:buSzPct val="100000"/>
              <a:buFont typeface="Arial" panose="020B0604020202020204" pitchFamily="34" charset="0"/>
              <a:buChar char="○"/>
            </a:pPr>
            <a:r>
              <a:rPr lang="en-US" altLang="zh-CN"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Python3.11 + PyQt5 + requests以及部分Chatgpt</a:t>
            </a:r>
            <a:endParaRPr lang="en-US" altLang="zh-CN"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a:p>
            <a:pPr marL="508000" lvl="1" indent="-241300" algn="l" fontAlgn="ctr">
              <a:lnSpc>
                <a:spcPct val="120000"/>
              </a:lnSpc>
              <a:spcBef>
                <a:spcPts val="0"/>
              </a:spcBef>
              <a:spcAft>
                <a:spcPts val="800"/>
              </a:spcAft>
              <a:buSzPct val="100000"/>
              <a:buFont typeface="Arial" panose="020B0604020202020204" pitchFamily="34" charset="0"/>
              <a:buChar char="○"/>
            </a:pPr>
            <a:r>
              <a:rPr lang="en-US" altLang="zh-CN"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PyQt5：</a:t>
            </a:r>
            <a:endParaRPr lang="en-US" altLang="zh-CN"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a:p>
            <a:pPr marL="508000" lvl="1" indent="-241300" algn="l" fontAlgn="ctr">
              <a:lnSpc>
                <a:spcPct val="120000"/>
              </a:lnSpc>
              <a:spcBef>
                <a:spcPts val="0"/>
              </a:spcBef>
              <a:spcAft>
                <a:spcPts val="800"/>
              </a:spcAft>
              <a:buSzPct val="100000"/>
              <a:buFont typeface="Arial" panose="020B0604020202020204" pitchFamily="34" charset="0"/>
              <a:buChar char="○"/>
            </a:pPr>
            <a:r>
              <a:rPr lang="zh-CN" altLang="en-US"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PyQt5是一个使用Python语言编写的Qt图形用户界面（GUI）工具包，它提供了与Qt库的绑定，使得开发人员可以使用Python来创建跨平台的桌面应用程序。</a:t>
            </a:r>
            <a:endParaRPr lang="zh-CN" altLang="en-US"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a:p>
            <a:pPr marL="508000" lvl="1" indent="-241300" algn="l" fontAlgn="ctr">
              <a:lnSpc>
                <a:spcPct val="120000"/>
              </a:lnSpc>
              <a:spcBef>
                <a:spcPts val="0"/>
              </a:spcBef>
              <a:spcAft>
                <a:spcPts val="800"/>
              </a:spcAft>
              <a:buSzPct val="100000"/>
              <a:buFont typeface="Arial" panose="020B0604020202020204" pitchFamily="34" charset="0"/>
              <a:buChar char="○"/>
            </a:pPr>
            <a:r>
              <a:rPr lang="zh-CN" altLang="en-US"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PyQt5是对Qt库的Python封装，Qt是一套跨平台的C++应用程序开发框架，它提供了丰富的GUI组件和功能，例如按钮、文本框、窗口管理、网络通信和数据库操作等。通过PyQt5，开发人员可以利用Python的简洁和强大特性来快速开发出功能强大、美观易用的桌面应用程序。</a:t>
            </a:r>
            <a:endParaRPr lang="zh-CN" altLang="en-US"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a:p>
            <a:pPr marL="508000" lvl="1" indent="-241300" algn="l" fontAlgn="ctr">
              <a:lnSpc>
                <a:spcPct val="120000"/>
              </a:lnSpc>
              <a:spcBef>
                <a:spcPts val="0"/>
              </a:spcBef>
              <a:spcAft>
                <a:spcPts val="800"/>
              </a:spcAft>
              <a:buSzPct val="100000"/>
              <a:buFont typeface="Arial" panose="020B0604020202020204" pitchFamily="34" charset="0"/>
              <a:buChar char="○"/>
            </a:pPr>
            <a:r>
              <a:rPr lang="zh-CN" altLang="en-US"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rPr>
              <a:t>PyQt5可以在多个操作系统上运行，包括Windows、Mac OS和Linux等。它具有广泛的功能和灵活的组件，可以满足不同应用程序的需求。同时，PyQt5还提供了丰富的文档和示例代码，方便开发人员学习和使用。</a:t>
            </a:r>
            <a:endParaRPr lang="zh-CN" altLang="en-US" sz="1100" spc="100">
              <a:ln w="3175">
                <a:noFill/>
                <a:prstDash val="dash"/>
              </a:ln>
              <a:solidFill>
                <a:schemeClr val="dk1">
                  <a:lumMod val="75000"/>
                  <a:lumOff val="25000"/>
                </a:schemeClr>
              </a:solidFill>
              <a:uFillTx/>
              <a:latin typeface="Arial" panose="020B0604020202020204" pitchFamily="34" charset="0"/>
              <a:ea typeface="汉仪君黑-55W" panose="00020600040101010101" charset="-122"/>
              <a:cs typeface="微软雅黑" panose="020B050302020402020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9" name="图片 8" descr="2"/>
          <p:cNvPicPr>
            <a:picLocks noChangeAspect="1"/>
          </p:cNvPicPr>
          <p:nvPr>
            <p:custDataLst>
              <p:tags r:id="rId4"/>
            </p:custDataLst>
          </p:nvPr>
        </p:nvPicPr>
        <p:blipFill>
          <a:blip r:embed="rId5"/>
          <a:stretch>
            <a:fillRect/>
          </a:stretch>
        </p:blipFill>
        <p:spPr>
          <a:xfrm>
            <a:off x="5005070" y="949325"/>
            <a:ext cx="6840220" cy="5115560"/>
          </a:xfrm>
          <a:prstGeom prst="rect">
            <a:avLst/>
          </a:prstGeom>
        </p:spPr>
      </p:pic>
      <p:pic>
        <p:nvPicPr>
          <p:cNvPr id="11" name="图片 10" descr="3"/>
          <p:cNvPicPr>
            <a:picLocks noChangeAspect="1"/>
          </p:cNvPicPr>
          <p:nvPr>
            <p:custDataLst>
              <p:tags r:id="rId6"/>
            </p:custDataLst>
          </p:nvPr>
        </p:nvPicPr>
        <p:blipFill>
          <a:blip r:embed="rId7"/>
          <a:stretch>
            <a:fillRect/>
          </a:stretch>
        </p:blipFill>
        <p:spPr>
          <a:xfrm>
            <a:off x="1238250" y="2310130"/>
            <a:ext cx="5561330" cy="4159250"/>
          </a:xfrm>
          <a:prstGeom prst="rect">
            <a:avLst/>
          </a:prstGeom>
        </p:spPr>
      </p:pic>
      <p:sp>
        <p:nvSpPr>
          <p:cNvPr id="12" name="文本框 11"/>
          <p:cNvSpPr txBox="1"/>
          <p:nvPr>
            <p:custDataLst>
              <p:tags r:id="rId8"/>
            </p:custDataLst>
          </p:nvPr>
        </p:nvSpPr>
        <p:spPr>
          <a:xfrm>
            <a:off x="685165" y="1530985"/>
            <a:ext cx="4064000" cy="64516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用户模块：这个模块能进行用户的增删查</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2" name="图片 1" descr="4"/>
          <p:cNvPicPr>
            <a:picLocks noChangeAspect="1"/>
          </p:cNvPicPr>
          <p:nvPr/>
        </p:nvPicPr>
        <p:blipFill>
          <a:blip r:embed="rId4"/>
          <a:stretch>
            <a:fillRect/>
          </a:stretch>
        </p:blipFill>
        <p:spPr>
          <a:xfrm>
            <a:off x="5144770" y="1318895"/>
            <a:ext cx="6529070" cy="4882515"/>
          </a:xfrm>
          <a:prstGeom prst="rect">
            <a:avLst/>
          </a:prstGeom>
        </p:spPr>
      </p:pic>
      <p:pic>
        <p:nvPicPr>
          <p:cNvPr id="4" name="图片 3" descr="5"/>
          <p:cNvPicPr>
            <a:picLocks noChangeAspect="1"/>
          </p:cNvPicPr>
          <p:nvPr/>
        </p:nvPicPr>
        <p:blipFill>
          <a:blip r:embed="rId5"/>
          <a:srcRect l="30969" t="15668" r="29991" b="14405"/>
          <a:stretch>
            <a:fillRect/>
          </a:stretch>
        </p:blipFill>
        <p:spPr>
          <a:xfrm>
            <a:off x="1725930" y="3151505"/>
            <a:ext cx="2414905" cy="3234690"/>
          </a:xfrm>
          <a:prstGeom prst="rect">
            <a:avLst/>
          </a:prstGeom>
        </p:spPr>
      </p:pic>
      <p:pic>
        <p:nvPicPr>
          <p:cNvPr id="7" name="图片 6" descr="7"/>
          <p:cNvPicPr>
            <a:picLocks noChangeAspect="1"/>
          </p:cNvPicPr>
          <p:nvPr/>
        </p:nvPicPr>
        <p:blipFill>
          <a:blip r:embed="rId6"/>
          <a:srcRect l="31149" t="15060" r="30982" b="15140"/>
          <a:stretch>
            <a:fillRect/>
          </a:stretch>
        </p:blipFill>
        <p:spPr>
          <a:xfrm>
            <a:off x="7387590" y="3151505"/>
            <a:ext cx="2228850" cy="3072765"/>
          </a:xfrm>
          <a:prstGeom prst="rect">
            <a:avLst/>
          </a:prstGeom>
        </p:spPr>
      </p:pic>
      <p:pic>
        <p:nvPicPr>
          <p:cNvPr id="9" name="图片 8" descr="6"/>
          <p:cNvPicPr>
            <a:picLocks noChangeAspect="1"/>
          </p:cNvPicPr>
          <p:nvPr/>
        </p:nvPicPr>
        <p:blipFill>
          <a:blip r:embed="rId7"/>
          <a:srcRect l="30674" t="15954" r="30605" b="15843"/>
          <a:stretch>
            <a:fillRect/>
          </a:stretch>
        </p:blipFill>
        <p:spPr>
          <a:xfrm>
            <a:off x="4592320" y="3151505"/>
            <a:ext cx="2343785" cy="3087370"/>
          </a:xfrm>
          <a:prstGeom prst="rect">
            <a:avLst/>
          </a:prstGeom>
        </p:spPr>
      </p:pic>
      <p:sp>
        <p:nvSpPr>
          <p:cNvPr id="10" name="文本框 9"/>
          <p:cNvSpPr txBox="1"/>
          <p:nvPr/>
        </p:nvSpPr>
        <p:spPr>
          <a:xfrm>
            <a:off x="901700" y="1648460"/>
            <a:ext cx="4064000" cy="119888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网络模块实现了网络的增删查，在增加网络时，能够根据用户需求进行自定义。此外，额外的添加子网按钮也能够给被选中的网络添加额外的子网</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2" name="图片 1" descr="8"/>
          <p:cNvPicPr>
            <a:picLocks noChangeAspect="1"/>
          </p:cNvPicPr>
          <p:nvPr/>
        </p:nvPicPr>
        <p:blipFill>
          <a:blip r:embed="rId4"/>
          <a:stretch>
            <a:fillRect/>
          </a:stretch>
        </p:blipFill>
        <p:spPr>
          <a:xfrm>
            <a:off x="457200" y="1354455"/>
            <a:ext cx="6233795" cy="4661535"/>
          </a:xfrm>
          <a:prstGeom prst="rect">
            <a:avLst/>
          </a:prstGeom>
        </p:spPr>
      </p:pic>
      <p:pic>
        <p:nvPicPr>
          <p:cNvPr id="9" name="图片 8" descr="12"/>
          <p:cNvPicPr>
            <a:picLocks noChangeAspect="1"/>
          </p:cNvPicPr>
          <p:nvPr/>
        </p:nvPicPr>
        <p:blipFill>
          <a:blip r:embed="rId5"/>
          <a:stretch>
            <a:fillRect/>
          </a:stretch>
        </p:blipFill>
        <p:spPr>
          <a:xfrm>
            <a:off x="4034155" y="2500630"/>
            <a:ext cx="5207635" cy="3894455"/>
          </a:xfrm>
          <a:prstGeom prst="rect">
            <a:avLst/>
          </a:prstGeom>
        </p:spPr>
      </p:pic>
      <p:sp>
        <p:nvSpPr>
          <p:cNvPr id="10" name="文本框 9"/>
          <p:cNvSpPr txBox="1"/>
          <p:nvPr/>
        </p:nvSpPr>
        <p:spPr>
          <a:xfrm>
            <a:off x="7132955" y="1354455"/>
            <a:ext cx="4064000" cy="119888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镜像模块实现了镜像的增删查，此外，这里上传镜像文件，使用了</a:t>
            </a:r>
            <a:r>
              <a:rPr lang="en-US" altLang="zh-CN">
                <a:latin typeface="Arial" panose="020B0604020202020204" pitchFamily="34" charset="0"/>
                <a:ea typeface="汉仪君黑-55W" panose="00020600040101010101" charset="-122"/>
              </a:rPr>
              <a:t>PyQt5</a:t>
            </a:r>
            <a:r>
              <a:rPr lang="zh-CN" altLang="en-US">
                <a:latin typeface="Arial" panose="020B0604020202020204" pitchFamily="34" charset="0"/>
                <a:ea typeface="汉仪君黑-55W" panose="00020600040101010101" charset="-122"/>
              </a:rPr>
              <a:t>的线程，确保在上传完毕前，</a:t>
            </a:r>
            <a:r>
              <a:rPr lang="en-US" altLang="zh-CN">
                <a:latin typeface="Arial" panose="020B0604020202020204" pitchFamily="34" charset="0"/>
                <a:ea typeface="汉仪君黑-55W" panose="00020600040101010101" charset="-122"/>
              </a:rPr>
              <a:t>UI</a:t>
            </a:r>
            <a:r>
              <a:rPr lang="zh-CN" altLang="en-US">
                <a:latin typeface="Arial" panose="020B0604020202020204" pitchFamily="34" charset="0"/>
                <a:ea typeface="汉仪君黑-55W" panose="00020600040101010101" charset="-122"/>
              </a:rPr>
              <a:t>进程不会未响应。</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4" name="图片 3" descr="9"/>
          <p:cNvPicPr>
            <a:picLocks noChangeAspect="1"/>
          </p:cNvPicPr>
          <p:nvPr>
            <p:custDataLst>
              <p:tags r:id="rId4"/>
            </p:custDataLst>
          </p:nvPr>
        </p:nvPicPr>
        <p:blipFill>
          <a:blip r:embed="rId5"/>
          <a:stretch>
            <a:fillRect/>
          </a:stretch>
        </p:blipFill>
        <p:spPr>
          <a:xfrm>
            <a:off x="556260" y="1344930"/>
            <a:ext cx="8683625" cy="5211445"/>
          </a:xfrm>
          <a:prstGeom prst="rect">
            <a:avLst/>
          </a:prstGeom>
        </p:spPr>
      </p:pic>
      <p:sp>
        <p:nvSpPr>
          <p:cNvPr id="7" name="文本框 6"/>
          <p:cNvSpPr txBox="1"/>
          <p:nvPr/>
        </p:nvSpPr>
        <p:spPr>
          <a:xfrm>
            <a:off x="9555480" y="1943100"/>
            <a:ext cx="2374265" cy="92202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利用了</a:t>
            </a:r>
            <a:r>
              <a:rPr lang="en-US" altLang="zh-CN">
                <a:latin typeface="Arial" panose="020B0604020202020204" pitchFamily="34" charset="0"/>
                <a:ea typeface="汉仪君黑-55W" panose="00020600040101010101" charset="-122"/>
              </a:rPr>
              <a:t>PyQt5</a:t>
            </a:r>
            <a:r>
              <a:rPr lang="zh-CN" altLang="en-US">
                <a:latin typeface="Arial" panose="020B0604020202020204" pitchFamily="34" charset="0"/>
                <a:ea typeface="汉仪君黑-55W" panose="00020600040101010101" charset="-122"/>
              </a:rPr>
              <a:t>自带的文件弹窗制作选择文件的文本框</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41479528" name="文本框 13"/>
          <p:cNvSpPr txBox="1"/>
          <p:nvPr>
            <p:custDataLst>
              <p:tags r:id="rId1"/>
            </p:custDataLst>
          </p:nvPr>
        </p:nvSpPr>
        <p:spPr bwMode="auto">
          <a:xfrm>
            <a:off x="375284" y="181044"/>
            <a:ext cx="309880" cy="645160"/>
          </a:xfrm>
          <a:prstGeom prst="rect">
            <a:avLst/>
          </a:prstGeom>
          <a:solidFill>
            <a:schemeClr val="bg1">
              <a:alpha val="0"/>
            </a:schemeClr>
          </a:solidFill>
        </p:spPr>
        <p:txBody>
          <a:bodyPr wrap="none">
            <a:spAutoFit/>
          </a:bodyPr>
          <a:lstStyle>
            <a:lvl1pPr>
              <a:defRPr sz="2800" b="1">
                <a:solidFill>
                  <a:schemeClr val="accent1"/>
                </a:solidFill>
                <a:latin typeface="微软雅黑" panose="020B0503020204020204" charset="-122"/>
                <a:ea typeface="微软雅黑" panose="020B0503020204020204" charset="-122"/>
                <a:cs typeface="+mj-cs"/>
              </a:defRPr>
            </a:lvl1pPr>
            <a:lvl2pPr algn="r">
              <a:defRPr sz="2000" b="1">
                <a:solidFill>
                  <a:srgbClr val="404040"/>
                </a:solidFill>
                <a:latin typeface="微软雅黑" panose="020B0503020204020204" charset="-122"/>
                <a:ea typeface="微软雅黑" panose="020B0503020204020204" charset="-122"/>
              </a:defRPr>
            </a:lvl2pPr>
            <a:lvl3pPr algn="r">
              <a:defRPr sz="2000" b="1">
                <a:solidFill>
                  <a:srgbClr val="404040"/>
                </a:solidFill>
                <a:latin typeface="微软雅黑" panose="020B0503020204020204" charset="-122"/>
                <a:ea typeface="微软雅黑" panose="020B0503020204020204" charset="-122"/>
              </a:defRPr>
            </a:lvl3pPr>
            <a:lvl4pPr algn="r">
              <a:defRPr sz="2000" b="1">
                <a:solidFill>
                  <a:srgbClr val="404040"/>
                </a:solidFill>
                <a:latin typeface="微软雅黑" panose="020B0503020204020204" charset="-122"/>
                <a:ea typeface="微软雅黑" panose="020B0503020204020204" charset="-122"/>
              </a:defRPr>
            </a:lvl4pPr>
            <a:lvl5pPr algn="r">
              <a:defRPr sz="2000" b="1">
                <a:solidFill>
                  <a:srgbClr val="404040"/>
                </a:solidFill>
                <a:latin typeface="微软雅黑" panose="020B0503020204020204" charset="-122"/>
                <a:ea typeface="微软雅黑" panose="020B0503020204020204" charset="-122"/>
              </a:defRPr>
            </a:lvl5pPr>
            <a:lvl6pPr marL="457200" algn="r">
              <a:spcBef>
                <a:spcPts val="0"/>
              </a:spcBef>
              <a:spcAft>
                <a:spcPts val="0"/>
              </a:spcAft>
              <a:defRPr>
                <a:latin typeface="Arial" panose="020B0604020202020204"/>
                <a:ea typeface="宋体" panose="02010600030101010101" pitchFamily="2" charset="-122"/>
              </a:defRPr>
            </a:lvl6pPr>
            <a:lvl7pPr marL="914400" algn="r">
              <a:spcBef>
                <a:spcPts val="0"/>
              </a:spcBef>
              <a:spcAft>
                <a:spcPts val="0"/>
              </a:spcAft>
              <a:defRPr>
                <a:latin typeface="Arial" panose="020B0604020202020204"/>
                <a:ea typeface="宋体" panose="02010600030101010101" pitchFamily="2" charset="-122"/>
              </a:defRPr>
            </a:lvl7pPr>
            <a:lvl8pPr marL="1371600" algn="r">
              <a:spcBef>
                <a:spcPts val="0"/>
              </a:spcBef>
              <a:spcAft>
                <a:spcPts val="0"/>
              </a:spcAft>
              <a:defRPr>
                <a:latin typeface="Arial" panose="020B0604020202020204"/>
                <a:ea typeface="宋体" panose="02010600030101010101" pitchFamily="2" charset="-122"/>
              </a:defRPr>
            </a:lvl8pPr>
            <a:lvl9pPr marL="1828800" algn="r">
              <a:spcBef>
                <a:spcPts val="0"/>
              </a:spcBef>
              <a:spcAft>
                <a:spcPts val="0"/>
              </a:spcAft>
              <a:defRPr>
                <a:latin typeface="Arial" panose="020B0604020202020204"/>
                <a:ea typeface="宋体" panose="02010600030101010101" pitchFamily="2" charset="-122"/>
              </a:defRPr>
            </a:lvl9pPr>
          </a:lstStyle>
          <a:p>
            <a:pPr algn="l"/>
            <a:endParaRPr lang="zh-CN" altLang="en-US" sz="3600" spc="140">
              <a:uFillTx/>
              <a:sym typeface="+mn-ea"/>
            </a:endParaRPr>
          </a:p>
        </p:txBody>
      </p:sp>
      <p:grpSp>
        <p:nvGrpSpPr>
          <p:cNvPr id="3" name="组合 2"/>
          <p:cNvGrpSpPr/>
          <p:nvPr/>
        </p:nvGrpSpPr>
        <p:grpSpPr>
          <a:xfrm>
            <a:off x="0" y="424180"/>
            <a:ext cx="7009130" cy="669290"/>
            <a:chOff x="0" y="960"/>
            <a:chExt cx="11038" cy="1054"/>
          </a:xfrm>
        </p:grpSpPr>
        <p:sp>
          <p:nvSpPr>
            <p:cNvPr id="6" name="矩形 4"/>
            <p:cNvSpPr/>
            <p:nvPr>
              <p:custDataLst>
                <p:tags r:id="rId2"/>
              </p:custDataLst>
            </p:nvPr>
          </p:nvSpPr>
          <p:spPr>
            <a:xfrm>
              <a:off x="0" y="960"/>
              <a:ext cx="720" cy="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1200" y="960"/>
              <a:ext cx="9838" cy="1055"/>
            </a:xfrm>
            <a:prstGeom prst="rect">
              <a:avLst/>
            </a:prstGeom>
            <a:noFill/>
          </p:spPr>
          <p:txBody>
            <a:bodyPr wrap="square" lIns="63500" tIns="25400" rIns="63500" bIns="25400" rtlCol="0" anchor="t" anchorCtr="0">
              <a:normAutofit/>
            </a:bodyPr>
            <a:p>
              <a:pPr marL="0" indent="0" algn="l">
                <a:lnSpc>
                  <a:spcPct val="110000"/>
                </a:lnSpc>
                <a:spcBef>
                  <a:spcPts val="0"/>
                </a:spcBef>
                <a:spcAft>
                  <a:spcPts val="0"/>
                </a:spcAft>
                <a:buSzPct val="100000"/>
                <a:buNone/>
              </a:pPr>
              <a:r>
                <a:rPr lang="zh-CN" sz="3000" b="1" spc="140">
                  <a:solidFill>
                    <a:schemeClr val="accent1"/>
                  </a:solidFill>
                  <a:uFillTx/>
                  <a:latin typeface="Arial" panose="020B0604020202020204" pitchFamily="34" charset="0"/>
                  <a:ea typeface="汉仪君黑-75简" panose="00020600040101010101" charset="-122"/>
                </a:rPr>
                <a:t>OpenStack客户端程序开发</a:t>
              </a:r>
              <a:endParaRPr lang="zh-CN" sz="3000" b="1" spc="140">
                <a:solidFill>
                  <a:schemeClr val="accent1"/>
                </a:solidFill>
                <a:uFillTx/>
                <a:latin typeface="Arial" panose="020B0604020202020204" pitchFamily="34" charset="0"/>
                <a:ea typeface="汉仪君黑-75简" panose="00020600040101010101" charset="-122"/>
              </a:endParaRPr>
            </a:p>
          </p:txBody>
        </p:sp>
      </p:grpSp>
      <p:pic>
        <p:nvPicPr>
          <p:cNvPr id="2" name="图片 1" descr="10"/>
          <p:cNvPicPr>
            <a:picLocks noChangeAspect="1"/>
          </p:cNvPicPr>
          <p:nvPr/>
        </p:nvPicPr>
        <p:blipFill>
          <a:blip r:embed="rId4"/>
          <a:stretch>
            <a:fillRect/>
          </a:stretch>
        </p:blipFill>
        <p:spPr>
          <a:xfrm>
            <a:off x="575945" y="1208405"/>
            <a:ext cx="6890385" cy="5153025"/>
          </a:xfrm>
          <a:prstGeom prst="rect">
            <a:avLst/>
          </a:prstGeom>
        </p:spPr>
      </p:pic>
      <p:sp>
        <p:nvSpPr>
          <p:cNvPr id="4" name="文本框 3"/>
          <p:cNvSpPr txBox="1"/>
          <p:nvPr/>
        </p:nvSpPr>
        <p:spPr>
          <a:xfrm>
            <a:off x="7885430" y="1848485"/>
            <a:ext cx="4064000" cy="645160"/>
          </a:xfrm>
          <a:prstGeom prst="rect">
            <a:avLst/>
          </a:prstGeom>
          <a:noFill/>
        </p:spPr>
        <p:txBody>
          <a:bodyPr wrap="square" rtlCol="0">
            <a:spAutoFit/>
          </a:bodyPr>
          <a:p>
            <a:r>
              <a:rPr lang="zh-CN" altLang="en-US">
                <a:latin typeface="Arial" panose="020B0604020202020204" pitchFamily="34" charset="0"/>
                <a:ea typeface="汉仪君黑-55W" panose="00020600040101010101" charset="-122"/>
              </a:rPr>
              <a:t>根据用户需要的参数，能进行调节资源，进行创建云主机类型，</a:t>
            </a:r>
            <a:endParaRPr lang="zh-CN" altLang="en-US">
              <a:latin typeface="Arial" panose="020B0604020202020204" pitchFamily="34" charset="0"/>
              <a:ea typeface="汉仪君黑-55W"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82_1*i*1"/>
  <p:tag name="KSO_WM_TEMPLATE_CATEGORY" val="diagram"/>
  <p:tag name="KSO_WM_TEMPLATE_INDEX" val="20207082"/>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eb426ce67b504d2a870a18817f745c4d"/>
  <p:tag name="KSO_WM_CHIP_GROUPID" val="5e9e928e660c33b3b8e63fea"/>
  <p:tag name="KSO_WM_CHIP_XID" val="5e9e928e660c33b3b8e63f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624054ed1e2fb7f788"/>
  <p:tag name="KSO_WM_TEMPLATE_ASSEMBLE_GROUPID" val="60656e624054ed1e2fb7f78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77_1*l_h_i*1_1_1"/>
  <p:tag name="KSO_WM_TEMPLATE_CATEGORY" val="diagram"/>
  <p:tag name="KSO_WM_TEMPLATE_INDEX" val="20205577"/>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77_1*l_h_i*1_1_2"/>
  <p:tag name="KSO_WM_TEMPLATE_CATEGORY" val="diagram"/>
  <p:tag name="KSO_WM_TEMPLATE_INDEX" val="20205577"/>
  <p:tag name="KSO_WM_UNIT_LAYERLEVEL" val="1_1_1"/>
  <p:tag name="KSO_WM_TAG_VERSION" val="1.0"/>
  <p:tag name="KSO_WM_BEAUTIFY_FLAG" val="#wm#"/>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77_1*l_h_i*1_1_3"/>
  <p:tag name="KSO_WM_TEMPLATE_CATEGORY" val="diagram"/>
  <p:tag name="KSO_WM_TEMPLATE_INDEX" val="20205577"/>
  <p:tag name="KSO_WM_UNIT_LAYERLEVEL" val="1_1_1"/>
  <p:tag name="KSO_WM_TAG_VERSION" val="1.0"/>
  <p:tag name="KSO_WM_BEAUTIFY_FLAG" val="#wm#"/>
  <p:tag name="KSO_WM_UNIT_FILL_FORE_SCHEMECOLOR_INDEX_BRIGHTNESS" val="0"/>
  <p:tag name="KSO_WM_UNIT_FILL_FORE_SCHEMECOLOR_INDEX" val="10"/>
  <p:tag name="KSO_WM_UNIT_FILL_BACK_SCHEMECOLOR_INDEX_BRIGHTNESS" val="0"/>
  <p:tag name="KSO_WM_UNIT_FILL_BACK_SCHEMECOLOR_INDEX" val="14"/>
  <p:tag name="KSO_WM_UNIT_FILL_TYPE" val="2"/>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77_1*l_h_i*1_1_4"/>
  <p:tag name="KSO_WM_TEMPLATE_CATEGORY" val="diagram"/>
  <p:tag name="KSO_WM_TEMPLATE_INDEX" val="20205577"/>
  <p:tag name="KSO_WM_UNIT_LAYERLEVEL" val="1_1_1"/>
  <p:tag name="KSO_WM_TAG_VERSION" val="1.0"/>
  <p:tag name="KSO_WM_BEAUTIFY_FLAG" val="#wm#"/>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77_1*l_h_f*1_1_1"/>
  <p:tag name="KSO_WM_TEMPLATE_CATEGORY" val="diagram"/>
  <p:tag name="KSO_WM_TEMPLATE_INDEX" val="20205577"/>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77_1*l_h_i*1_2_1"/>
  <p:tag name="KSO_WM_TEMPLATE_CATEGORY" val="diagram"/>
  <p:tag name="KSO_WM_TEMPLATE_INDEX" val="20205577"/>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77_1*l_h_i*1_2_3"/>
  <p:tag name="KSO_WM_TEMPLATE_CATEGORY" val="diagram"/>
  <p:tag name="KSO_WM_TEMPLATE_INDEX" val="20205577"/>
  <p:tag name="KSO_WM_UNIT_LAYERLEVEL" val="1_1_1"/>
  <p:tag name="KSO_WM_TAG_VERSION" val="1.0"/>
  <p:tag name="KSO_WM_BEAUTIFY_FLAG" val="#wm#"/>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77_1*l_h_i*1_2_2"/>
  <p:tag name="KSO_WM_TEMPLATE_CATEGORY" val="diagram"/>
  <p:tag name="KSO_WM_TEMPLATE_INDEX" val="20205577"/>
  <p:tag name="KSO_WM_UNIT_LAYERLEVEL" val="1_1_1"/>
  <p:tag name="KSO_WM_TAG_VERSION" val="1.0"/>
  <p:tag name="KSO_WM_BEAUTIFY_FLAG" val="#wm#"/>
  <p:tag name="KSO_WM_UNIT_FILL_FORE_SCHEMECOLOR_INDEX_BRIGHTNESS" val="0"/>
  <p:tag name="KSO_WM_UNIT_FILL_FORE_SCHEMECOLOR_INDEX" val="10"/>
  <p:tag name="KSO_WM_UNIT_FILL_BACK_SCHEMECOLOR_INDEX_BRIGHTNESS" val="0"/>
  <p:tag name="KSO_WM_UNIT_FILL_BACK_SCHEMECOLOR_INDEX" val="14"/>
  <p:tag name="KSO_WM_UNIT_FILL_TYPE" val="2"/>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77_1*l_h_i*1_2_4"/>
  <p:tag name="KSO_WM_TEMPLATE_CATEGORY" val="diagram"/>
  <p:tag name="KSO_WM_TEMPLATE_INDEX" val="20205577"/>
  <p:tag name="KSO_WM_UNIT_LAYERLEVEL" val="1_1_1"/>
  <p:tag name="KSO_WM_TAG_VERSION" val="1.0"/>
  <p:tag name="KSO_WM_BEAUTIFY_FLAG" val="#wm#"/>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77_1*l_h_f*1_2_1"/>
  <p:tag name="KSO_WM_TEMPLATE_CATEGORY" val="diagram"/>
  <p:tag name="KSO_WM_TEMPLATE_INDEX" val="20205577"/>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VALUE" val="1904*1886"/>
  <p:tag name="KSO_WM_UNIT_HIGHLIGHT" val="0"/>
  <p:tag name="KSO_WM_UNIT_COMPATIBLE" val="1"/>
  <p:tag name="KSO_WM_UNIT_DIAGRAM_ISNUMVISUAL" val="0"/>
  <p:tag name="KSO_WM_UNIT_DIAGRAM_ISREFERUNIT" val="0"/>
  <p:tag name="KSO_WM_UNIT_TYPE" val="d"/>
  <p:tag name="KSO_WM_UNIT_INDEX" val="1"/>
  <p:tag name="KSO_WM_UNIT_ID" val="diagram20207082_1*d*1"/>
  <p:tag name="KSO_WM_TEMPLATE_CATEGORY" val="diagram"/>
  <p:tag name="KSO_WM_TEMPLATE_INDEX" val="20207082"/>
  <p:tag name="KSO_WM_UNIT_LAYERLEVEL" val="1"/>
  <p:tag name="KSO_WM_TAG_VERSION" val="1.0"/>
  <p:tag name="KSO_WM_BEAUTIFY_FLAG" val="#wm#"/>
  <p:tag name="KSO_WM_CHIP_GROUPID" val="5e7310da9a230a26b9e88a19"/>
  <p:tag name="KSO_WM_CHIP_XID" val="5e7310da9a230a26b9e88a1a"/>
  <p:tag name="KSO_WM_UNIT_DEC_AREA_ID" val="1a66ff03fa14482db20b4ebcd730d86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85c59de40e447a97bda3fc752886f8"/>
  <p:tag name="KSO_WM_UNIT_PLACING_PICTURE" val="2885c59de40e447a97bda3fc752886f8"/>
  <p:tag name="KSO_WM_UNIT_SUPPORT_BIG_FONT" val="1"/>
  <p:tag name="KSO_WM_TEMPLATE_ASSEMBLE_XID" val="60656e624054ed1e2fb7f788"/>
  <p:tag name="KSO_WM_TEMPLATE_ASSEMBLE_GROUPID" val="60656e624054ed1e2fb7f788"/>
</p:tagLst>
</file>

<file path=ppt/tags/tag20.xml><?xml version="1.0" encoding="utf-8"?>
<p:tagLst xmlns:p="http://schemas.openxmlformats.org/presentationml/2006/main">
  <p:tag name="KSO_WM_SLIDE_ITEM_CNT" val="2"/>
</p:tagLst>
</file>

<file path=ppt/tags/tag21.xml><?xml version="1.0" encoding="utf-8"?>
<p:tagLst xmlns:p="http://schemas.openxmlformats.org/presentationml/2006/main">
  <p:tag name="KSO_WM_UNIT_PICTURE_TOWARD" val="1"/>
  <p:tag name="KSO_WM_UNIT_PICTURE_DOCKSIDE" val="cb,rm,ct"/>
  <p:tag name="KSO_WM_UNIT_VALUE" val="1904*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779_1*ζ_h_d*1_1_1"/>
  <p:tag name="KSO_WM_TEMPLATE_CATEGORY" val="diagram"/>
  <p:tag name="KSO_WM_TEMPLATE_INDEX" val="20215779"/>
  <p:tag name="KSO_WM_UNIT_LAYERLEVEL" val="1_1_1"/>
  <p:tag name="KSO_WM_TAG_VERSION" val="1.0"/>
  <p:tag name="KSO_WM_BEAUTIFY_FLAG" val="#wm#"/>
  <p:tag name="KSO_WM_UNIT_DIAGRAM_MODELTYPE" val="creativePicture"/>
  <p:tag name="KSO_WM_UNIT_USESOURCEFORMAT_APPLY" val="1"/>
</p:tagLst>
</file>

<file path=ppt/tags/tag22.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24.xml><?xml version="1.0" encoding="utf-8"?>
<p:tagLst xmlns:p="http://schemas.openxmlformats.org/presentationml/2006/main">
  <p:tag name="KSO_WM_BEAUTIFY_FLAG" val="#wm#"/>
  <p:tag name="KSO_WM_TEMPLATE_CATEGORY" val="diagram"/>
  <p:tag name="KSO_WM_TEMPLATE_INDEX" val="20217097"/>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32&quot;,&quot;maxSize&quot;:{&quot;size1&quot;:57.5},&quot;minSize&quot;:{&quot;size1&quot;:32.6},&quot;normalSize&quot;:{&quot;size1&quot;:46.35},&quot;subLayout&quot;:[{&quot;id&quot;:&quot;2021-04-01T16:16:32&quot;,&quot;maxSize&quot;:{&quot;size1&quot;:56.3777350920218},&quot;minSize&quot;:{&quot;size1&quot;:20.7777350920218},&quot;normalSize&quot;:{&quot;size1&quot;:28.01106842535513},&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BK_DARK_LIGHT" val="2"/>
  <p:tag name="KSO_WM_SLIDE_BACKGROUND_TYPE" val="general"/>
  <p:tag name="KSO_WM_SLIDE_SUPPORT_FEATURE_TYPE" val="8"/>
  <p:tag name="KSO_WM_SLIDE_SUBTYPE" val="picTxt"/>
  <p:tag name="KSO_WM_TEMPLATE_ASSEMBLE_XID" val="606570604054ed1e2fb814e9"/>
  <p:tag name="KSO_WM_TEMPLATE_ASSEMBLE_GROUPID" val="606570604054ed1e2fb814e9"/>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2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28.xml><?xml version="1.0" encoding="utf-8"?>
<p:tagLst xmlns:p="http://schemas.openxmlformats.org/presentationml/2006/main">
  <p:tag name="KSO_WM_UNIT_PLACING_PICTURE_USER_VIEWPORT" val="{&quot;height&quot;:8056,&quot;width&quot;:10772}"/>
</p:tagLst>
</file>

<file path=ppt/tags/tag29.xml><?xml version="1.0" encoding="utf-8"?>
<p:tagLst xmlns:p="http://schemas.openxmlformats.org/presentationml/2006/main">
  <p:tag name="KSO_WM_UNIT_PLACING_PICTURE_USER_VIEWPORT" val="{&quot;height&quot;:6550,&quot;width&quot;:8758}"/>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82_1*i*2"/>
  <p:tag name="KSO_WM_TEMPLATE_CATEGORY" val="diagram"/>
  <p:tag name="KSO_WM_TEMPLATE_INDEX" val="20207082"/>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46bec1d2943f4c9982cf9f96e228e56d"/>
  <p:tag name="KSO_WM_CHIP_GROUPID" val="5e9e928e660c33b3b8e63fea"/>
  <p:tag name="KSO_WM_CHIP_XID" val="5e9e928e660c33b3b8e63feb"/>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275"/>
  <p:tag name="KSO_WM_TEMPLATE_ASSEMBLE_XID" val="60656e624054ed1e2fb7f788"/>
  <p:tag name="KSO_WM_TEMPLATE_ASSEMBLE_GROUPID" val="60656e624054ed1e2fb7f78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3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3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3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7082_1*a*1"/>
  <p:tag name="KSO_WM_TEMPLATE_CATEGORY" val="diagram"/>
  <p:tag name="KSO_WM_TEMPLATE_INDEX" val="2020708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c55c4ce81a946af9a915e7170c1510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3a395ebe8b642fb994a4d2bcaa1b981"/>
  <p:tag name="KSO_WM_UNIT_SUPPORT_BIG_FONT" val="1"/>
  <p:tag name="KSO_WM_UNIT_TEXT_FILL_FORE_SCHEMECOLOR_INDEX_BRIGHTNESS" val="0"/>
  <p:tag name="KSO_WM_UNIT_TEXT_FILL_FORE_SCHEMECOLOR_INDEX" val="13"/>
  <p:tag name="KSO_WM_UNIT_TEXT_FILL_TYPE" val="1"/>
  <p:tag name="KSO_WM_TEMPLATE_ASSEMBLE_XID" val="60656e624054ed1e2fb7f788"/>
  <p:tag name="KSO_WM_TEMPLATE_ASSEMBLE_GROUPID" val="60656e624054ed1e2fb7f788"/>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4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4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4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82_1*f*1"/>
  <p:tag name="KSO_WM_TEMPLATE_CATEGORY" val="diagram"/>
  <p:tag name="KSO_WM_TEMPLATE_INDEX" val="20207082"/>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5ee9098fa6ee4b09819d22cf1331fdd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ed65ebdbd437424fbba0e003c52d57ee"/>
  <p:tag name="KSO_WM_UNIT_TEXT_FILL_FORE_SCHEMECOLOR_INDEX_BRIGHTNESS" val="0.25"/>
  <p:tag name="KSO_WM_UNIT_TEXT_FILL_FORE_SCHEMECOLOR_INDEX" val="13"/>
  <p:tag name="KSO_WM_UNIT_TEXT_FILL_TYPE" val="1"/>
  <p:tag name="KSO_WM_TEMPLATE_ASSEMBLE_XID" val="60656e624054ed1e2fb7f788"/>
  <p:tag name="KSO_WM_TEMPLATE_ASSEMBLE_GROUPID" val="60656e624054ed1e2fb7f788"/>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5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56.xml><?xml version="1.0" encoding="utf-8"?>
<p:tagLst xmlns:p="http://schemas.openxmlformats.org/presentationml/2006/main">
  <p:tag name="commondata" val="eyJoZGlkIjoiOWZiZGM0YjRhZjFiMGFjYWI2MGEyYTc1YWQ4ZGM1MmEifQ=="/>
</p:tagLst>
</file>

<file path=ppt/tags/tag6.xml><?xml version="1.0" encoding="utf-8"?>
<p:tagLst xmlns:p="http://schemas.openxmlformats.org/presentationml/2006/main">
  <p:tag name="KSO_WM_BEAUTIFY_FLAG" val="#wm#"/>
  <p:tag name="KSO_WM_TEMPLATE_CATEGORY" val="diagram"/>
  <p:tag name="KSO_WM_TEMPLATE_INDEX" val="20207082"/>
  <p:tag name="KSO_WM_SLIDE_BACKGROUND" val="[&quot;general&quot;]"/>
  <p:tag name="KSO_WM_SLIDE_RATIO" val="1.777778"/>
  <p:tag name="KSO_WM_CHIP_INFOS" val="{&quot;type&quot;:0,&quot;layout_type&quot;:&quot;leftright&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9e928e660c33b3b8e63feb"/>
  <p:tag name="KSO_WM_CHIP_FILLPROP" val="[[{&quot;text_align&quot;:&quot;cm&quot;,&quot;text_direction&quot;:&quot;horizontal&quot;,&quot;support_big_font&quot;:true,&quot;picture_toward&quot;:0,&quot;picture_dockside&quot;:[],&quot;fill_id&quot;:&quot;800d55d6ca894cc282060310160b14ab&quot;,&quot;fill_align&quot;:&quot;cm&quot;,&quot;chip_types&quot;:[&quot;picture&quot;]},{&quot;text_align&quot;:&quot;lb&quot;,&quot;text_direction&quot;:&quot;horizontal&quot;,&quot;support_big_font&quot;:true,&quot;picture_toward&quot;:0,&quot;picture_dockside&quot;:[],&quot;fill_id&quot;:&quot;dc92f6abca2b4f12af199ac1df2cff47&quot;,&quot;fill_align&quot;:&quot;lb&quot;,&quot;chip_types&quot;:[&quot;header&quot;]},{&quot;text_align&quot;:&quot;lt&quot;,&quot;text_direction&quot;:&quot;horizontal&quot;,&quot;support_big_font&quot;:false,&quot;picture_toward&quot;:0,&quot;picture_dockside&quot;:[],&quot;fill_id&quot;:&quot;1622b9b6dbab4109bdc954f4a78195c0&quot;,&quot;fill_align&quot;:&quot;lt&quot;,&quot;chip_types&quot;:[&quot;text&quot;]}]]"/>
  <p:tag name="KSO_WM_SLIDE_ID" val="diagram202070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4:55:32&quot;,&quot;maxSize&quot;:{&quot;size1&quot;:42.2},&quot;minSize&quot;:{&quot;size1&quot;:33.3},&quot;normalSize&quot;:{&quot;size1&quot;:37.8},&quot;subLayout&quot;:[{&quot;id&quot;:&quot;2021-04-01T14:55:32&quot;,&quot;margin&quot;:{&quot;bottom&quot;:0,&quot;left&quot;:2.5399999618530273,&quot;right&quot;:18.62700080871582,&quot;top&quot;:4.657000541687012},&quot;type&quot;:0},{&quot;id&quot;:&quot;2021-04-01T14:55:32&quot;,&quot;margin&quot;:{&quot;bottom&quot;:3.809999942779541,&quot;left&quot;:2.5399999618530273,&quot;right&quot;:18.62700080871582,&quot;top&quot;:0.4230000674724579},&quot;type&quot;:0}],&quot;type&quot;:0}"/>
  <p:tag name="KSO_WM_CHIP_DECFILLPROP" val="[]"/>
  <p:tag name="KSO_WM_CHIP_GROUPID" val="5e9e928e660c33b3b8e63fea"/>
  <p:tag name="KSO_WM_SLIDE_BK_DARK_LIGHT" val="2"/>
  <p:tag name="KSO_WM_SLIDE_BACKGROUND_TYPE" val="general"/>
  <p:tag name="KSO_WM_SLIDE_SUPPORT_FEATURE_TYPE" val="0"/>
  <p:tag name="KSO_WM_TEMPLATE_ASSEMBLE_XID" val="60656e624054ed1e2fb7f788"/>
  <p:tag name="KSO_WM_TEMPLATE_ASSEMBLE_GROUPID" val="60656e624054ed1e2fb7f78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44546A"/>
      </a:dk2>
      <a:lt2>
        <a:srgbClr val="E7E6E6"/>
      </a:lt2>
      <a:accent1>
        <a:srgbClr val="0170C1"/>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Arial"/>
        <a:cs typeface="Arial"/>
      </a:majorFont>
      <a:minorFont>
        <a:latin typeface="Calibri"/>
        <a:ea typeface="Arial"/>
        <a:cs typeface="Arial"/>
      </a:minorFont>
    </a:fontScheme>
    <a:fmtScheme name="Office 主题​​">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c0MDQ4ODc0MzY3IiwKCSJHcm91cElkIiA6ICIyODcyOTI0NSIsCgkiSW1hZ2UiIDogImlWQk9SdzBLR2dvQUFBQU5TVWhFVWdBQUFnc0FBQUxmQ0FZQUFBRHY4SUgzQUFBQUFYTlNSMElBcnM0YzZRQUFJQUJKUkVGVWVKenMzWGQ4VTFVYkIvRGZ1UmxOdWx1Nm03WXBwSHV5TjhoZUlrdmdGV1VQUldUTDNyTWdRNFpzQ2lqSVVoQ2NMME1RVVhFZ203WklnZElXNk40ejY3eC9JSGtiT2loS1NRdlA5L1B4WTNQSHVjOXRTZkxjTXdG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SGtjY3pVQVJCQ0RCaFFYNnhVcG9zS0M2MUZHcXNDa2EzZWh0NmpaY2dTc3JrazExd25sK2ZvNHVKcTZZQS90UUM0cWVNaTVFVkZIMFNFbUo1STRSOFN5TGpRWE1SUUY0QW5CeFFNOEdDTTJaZzZ1T3FJYzU0TklCRkFBZ2RQZ0I2WHVKNmRpWSs5ZkFPQTFzVGhFZkxDb1dTQkVOTVJGRDZoRGNVQ0d3S0J0V1NjKy9qNyswbHJlM3RCNmVrSkQ0VTc3T3hzVFIxanRaU1ZsWTJFeEh1NEUzY1hjWGNURUJVVG93SG5Oemp3QzRmdTQ3c3gxMzR4ZFl5RXZFZ29XU0RFTk1SSy85QlpER3lHU0N3MmE5dTZKU2FQSHdOZkg1V3A0NnFSYnQyK2crV3IxdUtIc3o5RHE5VnE5SHI5Z3JzM3Jud0FRR1BxMkFoNUVWQ3lRTWh6cGxRR3VrQXVubVlodHhqVHJVdEh5Y2hoZzZHcTdXM3FzRjRJdCtQdVl2dk9UL0RsMS84dExpakkzNjR2VkMrNWV6ZjZnYW5qSXFTbUU1azZBRUplSmk2cXVvNWlpZkNSbVpuWjBCRkRCNG5IajNrYmJpNHVwZzdyaFdGbmE0c21qUnFBZzR1dlJjWFUxM0M5djRXRDNmSGN0TFJDVThkR1NFMUd5UUloejQvSTBkbDFHbU1ZT1dQS0pORzdvNFpEWm1abTZwaGVPRktwRkUwYk5ZU1ZwYVZ3K3NlZlZTS0lpN0xTa240R29EZDFiSVRVVkpRc0VQS2NlUHFFdERNemszN3czanNqTFVhUEhHYnFjRjU0WVNIQmtFakV3dmtMbDRJdDdlMnZaYWVsM0RSMVRJVFVWSlFzRVBJY3VQdUgrVXBFd3A1V0xab3BKbzhiQTNOemMxT0g5Rkx3ODFVaEtqckcvRzc4dlVZV0RzN0hjdE9TMDAwZEV5RTFrV0RxQUFoNTBUa0dCbHBLZ0QwMk50YStZMGVQaElORExWT0g5Tkt3c2JiR21MZEh3TW5SVVNVQnZuQU1ETFEwZFV5RTFFU1VMQkJTeGN6MW90Y1ltTytiL1Y5SDNiQlFVNGZ6MHFsZkx4eHY5T3NETU9abHJoZTlCaG9GUnNoVG8yU0JrQ3JrN0J4cXdTRDBjWGQzc3g0K1pLQ3B3M2xwRFJyUUh3bzNWM01CUW05UHp4Q2E2WXFRcDBUSkFpRlZTR0xIYXpPZzY2aGhnNWlkTFgxSG1ZcWRuUzNlR3oyU0FlZ21TSm1mcWVNaHBLYWhaSUdRS2lUbXdrSmZINVdzVGV1V3BnN2xwZGUrelN2dzlWWEpJQkdtbXpvV1Ftb2FTaFlJcVNKdXRRTTlSU0toVzdzMnJlSHM1R2pxY0Y1Nk50WldhTnU2RlJjeDF0bXRUckNIcWVNaHBDYWhaSUdRS2lLUlNsNlhtOHNsOWV1RlF5S1JtRHFjbDU1WUxFYjl1bUd3dHJhV1NzWHNEVlBIUTBoTlFza0NJVlVoTUZES0dIcGFXVnJ4b0FCL1UwZEQvaFlZNE0vczdXekJtYWd2VUo4eU9FSXFpWklGUXFxQXU1WUZBTXdySkNnQVRvNE9wZzZIL00zWnlSRUJBWDRRQUMrRnY1cXlPRUlxaVpJRlFxcUFpSWxER0lmdEs2MWJNc1pvV0g5MUlRZ0NXalp2eWppRGhWakhnazBkRHlFMUJTVUxoRlFCZ1VFQkJ2UHdrQ0JUaDBJZUV4VGdEM0NZY1VGUW1Eb1dRbW9LU2hZSWVlYnFTeGlZd3R4Y0xxNVR1N2FwZ3lHUHFlUHREWmxNS2dMakhsQ3BhTmxQUWlxQmtnVkNuakhId0VJekRualVxZTBOcVpUNjBGVTNNcGtaZkZVcU1NWThQTlZ5V3RHTGtFcWdaSUdRWjB5YXJUY0R1SHVBcjYrcFEza3Vzckt5VEIzQ1V3c0s5QWZBM2ZReWdaSUZRaXBCYk9vQUNIblJhS1Jpc1pReEc2ZHFQaEZUMjdadGtadWJhN1JOcjlkREVJUlMydzRkT2dTbFVsbXFqT0xpWXZUdjN4L1RwazFEMjdadHF6VGVaOG5GMlJtTXcxYkV1TFFTaHdzS2hjTE16czdPVlJDRXJvSWdkTHQ0OFdLWEtnK1NrR3FFa2dWQ25qRzVYaWR3THBMYldGdVpPcFFuK3V5eno0eVNnTTZkTytPamp6NkNTcVV5Yk92UW9ZUGhaNTFPaDlqWVdLTXlldlRvZ1IwN2RzRGQzZDFvdTVlWEYyUXlXUlZGL3UvWTJsaURNOGgxYWsyNW40RitmbjV1RmhZVzlUbm5EUUcwQXhER0dMUGduTWM5djBnSnFSNG9XU0RrR2RPWlNRVXhnN21OamJXcFEzbm1jbk56TVdEQUFJU0ZoUmx0bDBxbFdMNTh1ZUYxVEV3TXRtelpncENRa09jZFlxWFkydHFBY1NZWGk4V2l4M2FKUTBORFc0dEVvamNZWS9VQWVBQ3d4OTlOdHB6ejV4MHFJZFVDSlFzMVFHQmdvS1ZVS2kzMXQ5THBkT1VPNE5mcjllWHVxK3g1VmxaV1pXNS9tdklxT3JlaU1qbm5objNtNXNiTnloV2RWOWt5LzJsNWNybjhpZWRrNWhXN1FDODJ0N1orOFpJRjRPRmNCVHQyN0tqd21ONjlleituYVA0Wkd4c2JjQWJ6QWsyeFdmMzY5YzExT3AwdlkreHRBQU1BV0FQR2lVSEp1VEk0NTB5cFZGYlBLcE5ueU56Y1hCOFZGYVVCUUJrU29XU2h1bE1vRkhJek03T3RBT3c1NTZ6RUREOU1MQll6QUNpNTdlOHZSTVByUi85bmpMRVNYNVlsLzI4bzQ3SDlUSy9YRzM1K2RJM0hqMkdNTWJIWThNK296T3YvSFdlcDhrdkdWcUxzVWpGeXppdUszV2k3SUFoRzkxVEdkVXZHYmhSTGlldVhqSzNrZlJtU0JNYVlnSExlUDNhV1ptbFpoWHFwalZYMWI0WjQ4ODAzalY0WEZSVmgwS0JCUmwrT1JVVkZ6enVzS21kcll3TndMcXRsTG1tbzArbG1Nc2E2TThiazVTVUlKVEhHSE8zdDdmYzlyMWhOS0Q4OFBIekJwVXVYYnBvNkVHSjZsQ3hVYzliVzFqYU1zVGM0NTJjQTNNYkRMUC9SSnhybm5PczU1MkNNUGRyT1MvN01IMzc2OFVmSDZQVjZvMlArM285SHg1VlJEaDZkODNpWkQvTUxiclR0VVZ5UHlubjAvNy9MUU1udCtyK3prVWZsbG5WTWViR1VMTGVzYS8wZFc0V3hsQ3hicDlPVnZKN1JkUjQ3SDQrTy8zdWIrdEgyUnpRYVRTME80WE5lelIvSU9PYzRjT0FBRklyL3owMzBwRDRMTHdxUjhERG5LOUx3R3pJcCs0VnovZ2VBWVFCVUFDUkFoVFVMZXNaWXpSc0M4blFzQVB3SHdHY0FLRmtnbEN4VWQrSy9IOXNaWTVzdVhyeDR3TlR4a0NkenF4M29hU1lWYWZMeThpdlQwOTVrdEZydFU2K0dXVnhjREwxZWorYk5tMWQ0WEhXdmpjakp6UU9BWW8wZ3lycDQ4V0lVZ0NnQUsrdlhyeS9SNi9VOU9PZmpCVUVJQXlEam5Jc2ZhOEpLdTNEaHdsQlR4UDI4QkFjSGUwaWwwdTZjODhmN2RKQ1hGQ1VMaER4alRCRHJPVkNZVzQyVEJjNDVpb3FLTUdyVUtJaEUvLzgreU1qSXdNU0pFNDJTaUpMektCUVVGTURlM2g0blRweW9zUHkxYTlmQ3pzN3UyUWYrakdUbjVBSU1oU0l0MTViYy91ZWZmMm9BZkE3ZzgvRHdjQjhBWFFWQmFNNDVEd1BneFJnem8wNk81R1ZFeVFJaHo1aFlvdEdCU3d0ejgzSnRUQjFMZWJLenN5R1JTTEIxNjFhajdRTUhEc1NjT1hQZzVlVmwyRFpnd0FERHo0bUppWEIyZG41aStlUEhqMzkyd1ZhQjNOeGNnS05RS3hMcHlqdm03N2I2dFlHQmdaRlNxVlRGR0t2RE9XOE5JUHo1UlVwSTlVREpBaUhQbUZBazBuTXpGT2JsNVpzNmxITGR2WHNYYm01dXBiNzRCVUdBdmIyOTBmYVNrelJGUjBjaklDRGd1Y1ZaVlhKeWNnREdDa1ZhbmZaSngwWkZSZVVCdVBUM2Y0ZXFQRGhDcWlHYTdwbVFaNnhZb3RZQkxDYzFMZDNVb1pUcjNMbHovMmdPaE9QSGo2TkpreVpWRU5IemxaeVNDb0JuYS9WY1krcFlDS2tKS0ZrZzVCbFRNMWJNd0JOdi9GVTlPNUdyMVdwODlkVlhGVTdQbkp1Ymk1eWNITnkrZlJ2WjJkbVFTcVU0Y2VJRWNuTnowYnAxNitjWWJkVzRIaFVEY0pZb0ZQUHFXLzFEU0RWQ3lRSWh6MWphRGNzaXpsaDh6STJiK1AvbzBPcmp6cDA3a012bGFOYXNXYWw5Y3JrY0lwRUkrL2J0UTVzMmJkQzNiMTgwYU5BQUxpNHVpSXVMdzRRSkUxQmlYbzBhU2FmVEllckdYK0RnOFlteVlrb1dDS21FbXYydUo2UmErbE1EZmRqZHJPeHM3ZDM0UkxHMzB0UFVBUm54OC9QRGpoMDdqRVpCUFBMRkYxOEFBRWFOR29WUm8wWVpMU3cxY3VUSTV4cG5WYmtibjREczdCeWR3SGs4WW1PTFRSMFBJVFVCMVN3UVVnVTQweWVBSS8veTFhdW1EcVZNbFoySyt2RVZLRjhFMTY1SEF3ekZuTE40VThkQ1NFM3g0bjBTRUZJTjZEaS94aG15VHA0NncybGNmdldoMTNQODhOUFBuSEhrNmZWQzljemtDS21HS0ZrZ3BBb2tpdlF4NFB6T3hjdFhrSkthWnVwd3lOOVNVbEp3NWVwMWNQQTc4YkVYL3pKMVBJVFVGSlFzRUZJVm9xTFVYSSt2c25OeTJkWHJVYWFPaHZ6dHlyVW9wS2RuTUQzWGZ3SGdpWE1zRUVJZW9tU0JrQ29paU5TSENnc0tpcy8vZVJGcU5RM25Oeld0Vm92ekZ5N3luSndjdFZhamV4bFdqU1RrbWFGa2daQXFjaWM2K3E1ZWoyT25mdmdSS1NrcHBnN25wWmVWblkzVFo4NHl6dm1KKzdlanFITWpJVStCa2dWQ3FwQ0dhK2JHM3I2ak9YWG1yS2xEZWVtZFBIVUd0KzdFcWZWYVlZbXBZeUdrcHFGa2daQXFwQmJ6VzV6anUrMjdkdk9zN0J4VGgvUFN5c3JPeHZwTld6a0gvMVpYcEw1aDZuZ0lxV2tvV1NDa0NxVkdSZVVCK3NPSmlmZHpkKzNlYStwd1hscWY3djhjOTVPU0M1a09oeE1UcjJlYU9oNUNhaHBLRmdpcFl2bUM5aEFIdjdGcnoxNmN2M0RSMU9HOGRQNzQ4d0krMmJzZjRQcjRnbXgrR0FCTmZFSElVNkprZ1pBcWxob1ZsYWZUOEdFNU9Ua0pHN2Z1UUdvYXpidnd2R1JsWldQVDFwMUlTVW03eDdpK2YzTHlGVm9MZ3BCL2dKSUZRcDZEaEZ0WHJ1azVKdnoweTY4NTIzZnVOblU0TDQwdGtidncweSsvNW5Eb3B0NjVjZTJLcWVNaHBLYWlaSUdRNStSdWpPWnJ0VWJ6eVk1UDl1aFhmTGdlT3AzTzFDRzlzUFI2UFZhdDI0RHR1ejdSYXpTYVhhd285N0NwWXlLa0pxTlZKd2w1YnFMVU9rM1FXZ1lFYnR2NXlTc2FqVVo0WjhSUTJOdmJtVHF3RjBwMmRnNCsycndOdS9jZDFPdDB1cCtaV2xoOUp5NnV5TlJ4RVZLVFViSkF5SE9VZU90NnJLSk8wTnRnYk5JbmV3OE1UYngvWDlhM1Z3ODBiZHdRTXBuTTFPSFZhRVZGUmZqdC9BVWNQdklWanAwNFZWUlVyTjdEOWZxSStEdVg3NW82TmtKcU9rb1dDSG5PRW05ZGowVmc0QVN2WWg3NzNmSHZGNTcrNGF4RlNIQVFwa3dZaTRZTjZwbzZ2QnJwMHBWcldMSjhKYTVGeGFDNHVLaUk2ekNUcWJNMzNhVWFCVUtlQ1VvV0NER0ZxQ2oxWFdDMTBpZjhWSkcrK08wLy9yelF0ditnb2NyZ3dBQ3BqMHFGMmtvdktKV2VxR1Z2YitwSXE2V01qRXpFM1kzSHJUdDNFSHY3RHE1ZWk5Snd6bThET01PMWZNdmQyQ3NYVEIwaklTOFNTaFlJTWFHNG01Y3VBUmlqOEE4SkVvTzF1SG85MnVmcXRXaHZNSGdCOEFKZ3h4aGpKZzZ6V3VHY2N6QmtnYk40Z044RzQzY1poRmdkNDJjU29xOUVBNkNlbzRROFk1UXNFR0o2K3NTWXExY0JYRVZnb05SZXJaWkpBVE1Sek0ya0VvMElvTDRNSlRGV0RMVkdvdE5CS0ZZanJ6Z0RLRVpzYkxHcDR5TGtSVWJKQWlIVlNWU1VPZ05RbXpvTVFnZ3BpZVp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0pFcDlOcDlYcjlMUUI1cG82RlZBK1VMQkJDQ0RGUUtwV3liSTNRTUt0WXI4a3E1a01VZnNHaEFKaXA0eUttUmNrQ0lZUVFBSUM3S2xRQm1jMWFjelBaN3NZTkdvUzdPanYvUnlLSVB2ZnlEUjJ1VXFuTVRCMGZNUjFLRmdnaGhNRExMOVJiS2hZT004WkdEUnY4cHZXZUhWdHc5TE85ekZlbDhoRkV3aWFOeUh5UnFXTWtwaU15ZFFDa1lzN096dGFDSUV3QzhQbURCdyt1bXpvZVFzaUx4VjZsc25aeWN1OGpFb3NQK0tycStDNmVQeHREQmc1Z2dpREF3c0ljUFY3dEFxMVdLOXlPdTl0TVptblh4c3JlNVhwT2VsSXlBRzdxMk1uelE4bENOVWZKQWlHa3FqalhxZU5rSmJaYXhBUTJ1MHVIOXJWbVQzdWZOV3BRanduQy95dWR6Y3pNVUs5dUdPclU5c2JWcTllOWN2TnlXbHZidTJSbHB5ZGZNV0hvaEpDU1FrTkRGZlhxMWVQMTZ0WHJiK3BZQ0NFdkRvV3ZyN3VYZjloVjM5Q0dtcDI3OStxTGlvcTRYcS9uNWRIcDlUd2xOWlVQSGpGYTcrMGZWcWowRGRzSnBWSm02dnNnendmVkxGUnpWTE5BQ0htV25KMURMUnpkbkY4WGlTV0g2OVQycnIxd3preWg5MnZkbUVRaUFXUGxEM3Bnak1IQzNCeXRXN1ZnK1lXRm9qdHhjV0htZXFHaGphTnpkSFphOG9QbmVBdkVCQ2hacU9Zb1dTQ0VQQ3R1dnI0T1p1YVN4VktwZEdxM3JwMGNaa3lld0pvM2JZU1N6UTVQSXBmSjBMeEpJNlp3ZDJOeDhRbDFNakl5bWx2Yk8ybXowMU91QXRCWFhmU0VrSEpSTXdRaDVGbnc4Zzl1cHZRUGl3dXExMVMzYmVjbitzS2lvdkxiSENwQnI5ZnorSVJFUG1qRWFMMTNRTGhhNlIrNnk5TXp4TTdVOTBtcUJ0VXNWSE5VczBBSStUY1VDb1hjMXMxcnFGZ2szZVNqcXVPK1lQWTBvVS9QMTVoRUl2bFhFeTB4eG1CamJZMU9IZHF5d3NKQ1VVTGkvYkJDYlZFankxcU9sM0xTVTFKQm95VmVLSlFzVkhPVUxCQkMvaWxGblNDVldHYTV3TnhjUHJYbnExM3RGczJkaWZwMXcxbEZmUk9lbGtRaVFhc1d6ZURwcVdEeDhRbkt0TlQwcnJZT0xnVm1JdWVZL1B4a3pUTzdFREVwbXBTSkVFSmVRQXJmc0VaaWlmZ0FHRWE5UC80OWkza3pwekpQRDBXVlROdk1HRVBIZG0yd2VmMkhhRmkvbmhjWVZzbHQyU3JRckk4dkRLcFpxT2FvWm9FUThqVHNWU3ByUjBkRmR6T3BaSDl0YjZYM3BuV3IyS3RkT3pHcFZGcmhhSWQvaXpFR0t5dEwxcmQzRDJnMVdtbnNyZHYxWldwOU44dGFqci9tcEtla2d6by8xbWlVTEZSemxDd1FRaXJMdmJhL3I3bEVQazhRaEtXdmRldGlNWGZHRkJZYUhQUk1teDBxbzE3ZE1IZ3J2UkI3NjdaclprWldKOXRhTGtWWjZjbVhRQWxEalVVcmlWVkRkZXZXL1M4QVB3QmdqSWtBZUhET1V3SGsvMzFJd3NXTEYxdVpLajVDU1BYajVodmlMeFdFdlpZV0ZzRnpaMDZWZEd6WEJ0YldWbFZhbTFBUnZWNlArdytTOE1HSDYvZzMzeDNQMWVuMFgrYW5GNzJibG5ZajF5UUJrWCtGYWhhcUlSY1hGdzlCRVBvQXNHV00yUUFBWTh6aTc5ZTJqTEd2SHp4NDhLMXBveVNFVkFkL3IrMHdVaUtJam9RRUJicXZXclpZMUxGZEc4aGtaaVpMRklDSHpSTFcxbFo0cFdVTEpwZkxwRkhSTWFGY3BPOW80K0I0TFRzdDVRRm90RVNOUXNsQ05lVGk0cExNR0JzQlFGTEdtMTNOT2QrUWxKUjAxUVNoRVVLcUVTK3ZVRytabVhTWnpFdytybmVQN3ZKWlV5Y2hPRERBcEVuQzR5UVNNZXFHaFRJdlR3LzJJRG5aTlNVbHJZMk52Uk96bEVzdTUrVGthRTBkSDZrY1NoYXFJYkZZWEdodWJ0NEpnRWNaYi9wYkFEWW1KU1VsUGYvSUNDSFZoWmR2U0JjbUZmYlkyOW05TXYzOThXYnZqQmpDbkoyY3FsV2k4SWdnQ1BCVjFVSGpodlZaUmthR2ZleWR1RmFDV0I1c1lldDBMamNqT2NmVThaRW5vMlNoR3NySnlkRzd1cnA2QW1nSmdESEd3RGtIQU00WU8xMWNYTHd6TlRWVmJkb29DU0dtNE9nWWFPbms0ZnF1V0N6NXlOTkQ0YjVxMlNLaGE2Y09UQ3FWbWpxMEo3SzF0VUc3VjFwRHJWWkwvcm9aRzZEVGFscFpXVHRjek1sTVNRSTFTMVJybEN4VVQ5ekZ4Y1dHTWRZSmdQelJrd0pqVE1zNS8vanExYXRuVEJzZUljUVV2SHlDQXlUbTRvVldWbFlUdTNmdFpMRXlZaUVMRFBDdmxyVUo1UkdKUkdqUnJBbDhWWFZZUXVJOXQ3VE1qTmRzN0ozeVlPVWFXNVNWVkdUcStFalpLRm1vcG14c2JIS2tVbWszQUs0bGtvVUN6dm5rcEtTa0ROTkdSd2g1emdRdjM1RE9na2k4enRyR3V0dlVTZU1rYnc4YnpCeHExVEoxWFArWTBzc1RqUnZWUjNwNmh1WE5XN0d2eU1Ud2tGbzUvcHFmbFpMLzVMUEo4MGJKUWpXVm5wNmU2K0xpMGhCQXZVZmJPT2QvWExwMGFhVUp3eUtFUEcrQmdWSmxMZGMzUldMeExvVzdtOWVuTzdhd05xMWF3TXlzWmsrT3lCaURuYTB0dW5ScUQ3bmNYSEx4MHVWd0JuMHZ1MXBPeDdQU2t6TkJ6UkxWQ2lVTDFaaXJxeXNBdlBIb05lZDhmbkp5OGlYVFJVUUllWTZZbHlxd3JoMlRySlRMNWJQNjl1b2hYYlpvTHZOV2VwazZybWN1TENTSUJRWDVzM3YzN3R2ZlQwcDV3OGJCU1djbGM0akp5VWt0TkhWczVDRktGcW94c1ZnY2IyRmhNUjZBbERGV3FOZnJoeVFuMDhJc2hMd01QUDNEWGhWRTRvMzJkcmF0RnMrYkpYcnJqWDV3ZEhBd2RWaFZRaEFFS0QwOTBiUnhJd2dDazErOUh0VU1Zb1NaMlZpZXlzL01wR2FKYW9DU2hXb3NKeWRINit6c1hFY1FoSHFjODVPWEwxL2VaZXFZQ0NGVlRLR1FlN29wcDRpWnNEMG93TjlwKzZiMVF0UEdEV3Q4czhPVFBGcnl1bG1UUnF5V3ZiMzAwcFZyZmxxdC9qODJObzYvWldlbTNBTTFTNWdVSlF2Vm5MT3pjd3BqYkpCZXI5K1FuSno4dTZuaklZUlVIVTlWM1VBN21XeWxoZHo4M2RmNzlCVE5tem1WZVNzOVRSM1djeVVJQWtLQ0FoSGc3NHVFeFB2V0tlbHBuV3pzbmZSaUI5dnJCZW5wTkdUY1JDaFpxT1lVQ2tVR2dGRE8rWUhrNU9SN3BvNkhFRklsbUtkZldEOUJoRFh1cnE1dHAwMGVKeGt4ZUNCenFHVnY2cmhNZ2pFR3BaY25talp1aU1KQ3RYWHM3VnV0QkQwTHRyUnh1SkNUbVVxandVeUFrb1ZxN3NHREI5emUzakV2TzdzZ0pUczdJeE8wYWhzaEx4U1ZTbVZtNWVneFZ5UmdsZExMMDIzVDJsVkNtOVl0SVpGSVRCMmF5ZGxZVzdOWFdyVmdGaFlXa3JNL25Rc1FpVVJkTGUyY2ZzL0pvQWVuNTQyU2hlcE41T2tUMGtiRDJHUkJZamJPMnNGWll5RlZYTXZOZlVDZEhBbDVBWGlxQW9QMEl0bHlPMXViMFYwN2Q1U3NYN1djZVhsNW1EcXNha1VRR09xR2hhSjVzeWI4WnV4dCs4eU16TjdXOW83WkZnNTJjYmxwYVRSYTRqbWhaS0VhVS9xRmpoTUU0UU4vUDcvUWxpMmEydjUxNDJaelFhcjMwY3ZzZmxUbjBwdUVrQnBNN09VVDFsTWtGcTkzZDNmdE1IbkNHTkhvRVVOaGJXMXQ2cmlxTFZjWFo5YTRVUU9tTGk0MnZ4WVYzWmt4a2J1VmpjTlZhcFlnTHkzbk9xRk9YdjVobjZ1QzYvTjN4MC9tNlJtWlhLMVc4OGlQOS9DUWhzMjUwai9zdHNJM3JCRUF3ZFN4RWtLZW50STNiTHAzUUhoeHV5NDkrSU9rWkU2ZXpvOC8vY0lENmpiUksvM0Q3M3VxNmdhYSt1LzVNcUNhaGVwRjhQSVA2eVVScy9XZUhoN3QzeDA1akUwYyt5NXNiS3doRW9rUUZoS01vQUIvcEthbDJ5WW5KWGV6c25lVU1TdlhxelNmT2lFMWdranBFeGhtNitTMjFjYkdlblQvMTN1SlAvcndBOWpaMlpvNnJockh5OU1ERGVxRnM0U0VlMVlQa3U2UHNuVncxcHJaT1ArVm41bE1jekpVRVVvV3FnbDdsY3JhMmNsOW5rZ1F6V25XcEpIdmd0blRoYTZkMmh1TnJYN1VRN2haazhiZzRGWXhOMjQyRnpOdFBTdEhweXM1YWNrcEpneWZFUElFU3QvUS9rd2srdERGMmFYNW5CbnZzN2ZlNk1jc0xDeE1IVmFONWU3bWlrWU42a0VtazRtdVJVVTNaVndYWUdYcmVENG5JeVhUMUxFUlVpWGM2Z1I3ZVBtSGZlVVQwa0EzYWRvc25wMlQ4OFJxT0oxT3h6ODdmSlFIMW11cTl3NElqL1AwQ1drUFN2NElxWTdFWG43aEc3ejl3d3IvTTNDWS9rRlNNdGZwZE0raHN2N2xvTkZvK05mZi9sZGZ2MWtiblRJZ05OMWJGZHpSMUgvd0Z4Rjl1WmlRbzJPZ1pTMVBsd0ZtRXNsMmYxOVZreWtUeGdyang3d05tVXoyeEhNWll3Z004TU1yclpvakpUWE41a0ZTVWg5TFd3ZHJ1Ylg5emJ5c3RPem5FRDRoNUFrVS9pRWg5ZzZ1RzYwc0xRYjlwLy9yb2dWenBqTW5SNGNhdGFSMGRTY0lBbnhVZFZqZDBCQjI2MDZjUERVOXM1dFZMVWU5WUcxeHZTZ3pzOWpVOGIwb0tGa3dFWVVpeU43TVZySllCRGFqZFl0bUxvdm16a0x6cG8yWlNQUjBmeEpIaDFxc2FlTkd6TnpjWFBySG54ZWFDQUlMdDNGMHZwYWRsdnlnaWtJbmhKUkJvVkRJNjlTcHM5RFMwdktuakl3TWVQcUhEaEl4WVptcXRuZnJxWlBIczZFRDMyRFdWbGFtRHZPSjl1L2ZqK0xpWXJpNXVSbHR6OHJLcXRTRGpDa3d4dURtNW9xNm9jSGdnT3pXbmJoV2dvNnBiTzFxM2NyS1NFMEtEdyszVFVxaXZsMy9CcVczejUvZzVlZm5KVEQ1RVpuY0xPU2Q0VVBaMkhkSFBaTW5qVXVYcjJMTXhDbElTazdKMDNBK01DRmE5QTN3SjgzSlFNaHpVSzlldlFtYzg2NEpDUVY5SEp4bG44c2tRa2RCSk1CTUtnVmpESnh6RkJjWDQvZmZmNGRJSkVKc2JDeFdybHlKdFd2WGxydnV3ODZkTzVHUWtJQzVjK2NhdGkxZnZoeUhEaDJDSUR4NU1KUk9wOFBNbVRPUm01dUxqUnMzUXFQUkdDWjcwbWcwRUl2RlVLbFUrUFRUVHdFQW4zenlDWGJ2M28wdFc3YWdkdTNhaG5KU1UxUFJyVnMzSEQ1OEdBcUZBdWZQbjhlTUdUTnc0c1NKY3E4OWFkSWtYTDU4MlNqQlNFOVBoNVdWRmFSU0tRQ2dvS0FBN2R1M3g2eFpzekJtekJqOC9udnBHZTMxZW4yNTkzcml4QW5ZMmo3c0lCb2JHNHV4WThmaW5YZmVRYkZXajNtTGwvUGlvcUpZQ3pNaFJpcGkzb3l4ZW4vK1NaK0hwQVp3ZGc2MVVQcUh2ZTBkRVBhZ1M0KysraSsvK2E5ZW85RThzN1k3dlY3UHIwZkY4REVUcDNCVmNIMjFkMERvQnUrQWdCZHZQVnRDcWhtVlNtVld0MjdkQlArZzhBSEtnUEJ2NnpWdG81czFmekhQemNzenZEZW5USm5DNTgrZmIvU2VuVDE3TnA4MWExYTU3K2tkTzNid0JRc1dHRzFidG13WjM3OS92K0gxd1lNSCthRkRoOG84ZjhHQ0Jmenc0Y09jYzg3ejgvTjVnd1lORFB0NjllckZZMkppT09lY0Z4WVc4cVZMbC9LT0hUdnlPM2Z1bENwbisvYnRmTnk0Y1liWGYvenhCMi9mdnIzUk1jZU9IZU9GaFlXRzF4TW5UdVFuVHB3d09tYkVpQkg4MTE5L05iemV2MzgvWDd4NGNkazN6emsvY2VJRTc5V3JWN243T2VmODl1M2JQQ1ltaHNmRXhQQnZ2LzJXRHhreWhFZEZSZkZqeDAvdzlwMjc2Y1BDNityOGdzSzNCUWFHdGdzUER3K3ZYNy8reTdYWXhqTWlOblVBTHd2bk9uV2M1R0wya1Znczd2eWZmbjBzUnd4K2kza28zQ3YxZEZCWmovb3hMSmsvRysxZWFTMWV0dkxEa1NtcGFVMlYvbUV6NG1JdUgzdG1GeUtFR0xHMHRKeWgxU094VU1jWHV6blllSThiOXk3NjllazVmejlmQUFBZ0FFbEVRVlFOUVJDZzErdnh3UWNmSUNVbEJaczNielk2YitiTW1WaTdkaTF1M3J5SkR6NzRvRlM1U1VsSktDNHV4c2lSSTJGalk0T1ZLMWNhN2Yvamp6K3dZc1VLS0JRS0hEMTYxTERkM053Y216WnRxbFRzOSs3ZHc3aHg0MkJuWjRjOWUvYkEwZEhSYUg5UlVSSDI3ZHVIWmN1V2xWdkd3WU1Ic1g3OWVrUkdSc0xYMTdkUzE2Mk1zMmZQb2xPblRoVWU4OGtubnlBMU5kWHcyc0xDQWl0V3JNRDE2OWNSR2hyR0pDTEc3ajk0TUlMcldBOHd4SExPdndDdzRwa0YrWktnWktIcWlaVCs0UzA1K0c0YkcydkYreFBHNGordjk0SllYSFcvZWh0cmEvVHMzcFdwYWlzbEU2Zk5ybnNuN3U1WFh2Nmg4elU1YVd2dTM3OWZVR1VYSnVRbEZCUVVGQWpHcHVRVjYrR2pWTWhyMlZpaVQ4OGVFQVFCMmRuWm1EZHZIczZlUFl1NWMrZVdhdk9YeStXWVBuMDZ0Rm90Rmk5ZVhLcnN6ejc3RFBmdjM4ZjQ4ZVB4ZUgrbTc3Ly9IaDkrK0NGOGZIeXdaczBhV0ZoWUlDY25CeE1tVEVENzl1MHJIYitEZ3dQNjlPbUQvdjM3UXlRUzRZOC8va0JzYkN6ZWVPTU5BTURldlh0UldGaUlCZzBhbEhuKzhlUEhzV2JOR256NDRZZWxFb1VsUzVZWUpUaVptWm1ZT1hPbW9TbWtzTEFRSFRzK0hMeWdWcXZScTFjdm8vUFQwdEpnWldXRkw3LzhzdFIxWjg2Y2llYk5tMlB1M0xuSXk4c3oybmZuemgyTUh6OGVxMWF0UkhHeEd1Y3ZYTURNdVl2dHMzS3kzWFJhZHJuU3Z4eGlRTWxDRmJKVkttMXR6V3hIaWNXaWlmWENRNTNmR1RFTXJWczJlNmExQ2VWaGpDRWtPQWc3dDN5RU5SOXRGcDg4OWNQY2JNNzhQVlhPeStKakwwWlZlUUNFdlBqRUxxb2dYNTBnL2tZS1p1NXFiNG04ckhSOHRHWVZPT2M0ZlBnd05tellnTFp0MjJMVHBrMVlzV0lGamg0OWlpbFRwaUFnSUFEOSsvZEhSa1lHV3JWcWhUbHo1dURDaFF1SWlvckM1TW1URFJld3NMQ0FUQ2FEczdPejBZVjFPaDNPbkRtRGJkdTJJU29xQ3VQSGowZlBuajJ4ZCs5ZURCMDZGRDE2OUtqMFRaaVptV0hBZ0FFQWdDdFhybURLbENtR3hDVXBLUW1Sa1pIbG5udmd3QUdzVzdjT0N4Y3VST1BHalV2dG56VnJsbEhpTW5Ma1NJd1lNY0p3N0lFREJ4QWJHd3NBNEp3aktTa0pmLzc1SndDZ1I0OGUrT2FiYitEZzRBQUFlT3V0dDdCNDhXSW9sVXBNbWpRSmhZVVBaN3d2S0NqQTRNR0RqYTZyMFdpUWw1ZUhJVU9HR0xZcG5HeEVjZ24zU3NrdS9GYnBIN0trU0Z2NFVWSnNiQ3BJcFZDeVVFVzhBa0xyTWM2V1daakxXZzkrYTRCa3lNQTM0UGozUC9ybnlVUGhqaVh6WjdOWFdqVTNXN25tbzdmaUV4SWJlZnFHUnNUL2RXVXZBT3JzUThnL29WS1pLVVVXQXhqRGRHZFhkNjkzUjQza3YvMXlsbmw0ZUVDdjE2TkxseTV3ZEhURWdnVUwwS0pGQ3dEQXZuMzdzR1BIRGd3ZE9oUno1ODVGWkdRa2poOC9qblBuemdFQW1qWnRpblhyMWlFa0pNVHd0RjBla1VpRWhRc1g0dTdkdTdoMzd4N3k4dkp3K1BCaDZQVjYzTDE3RjZkUG56YnFvRGhtekJna0pDUkFyOWNiRW9ta3BDUk1uRGdSRW9rRWl4Y3ZSbEZSRWFaT25Zb1pNMmFnUllzVzBPdjFtRE5uRHVyVnE0Y0xGeTZVaWlFakl3T1JrWkhZdkhrelFrSkN5b3d6SWlJQ0gzNzRvZUYxZW5vNlpzK2VYYXFENDc5aFlXR0J3NGNQRzIyTGpZM0ZxRkdqU20xUHVIY1B1L2NlRk8zZC8vazBGSXJDdkZTaEMrL0dYaWw5YzZRVVNoYWVQYkc3VDNBbkVZUXRGcFlXYmtzWHptSGRPbmMwNmJocW1jd00zYnQyUmxob01Cc3hlcHp2N1R2eG01WCtZYlZSbEIwUkZ4ZEh3NGtJZVFwdWJtN21Vckg1Umlhd0h1M2J0TGFaT1dVU3UzamhUeVFrSkNBaUlnSmlzUmlMRnk5R2t5Wk5qTjczWXJFWW8wYU5Rc3VXTGFGUUtHQnBhV25VTEdGcmE0djU4K2RqNnRTcENBd01oRUtoS0RlRysvZnZvMU9uVG5CMmRrWmdZQ0FpSWlJUUZCU0V0TFEwbkRwMUNsOS8vVFYwT2gzczdlMEJQR3dPeU16TXhPREJndzAxQmNPSEQ4ZXNXYk5RdTNadGZQSEZGOWl6WncvbXpadUh0bTNiQW5qNHhWNVVWSVJKa3laaHhJZ1JobXNmUDM0YzY5YXRnMXd1eDU0OWUrRGs1RlJtakcrODhRYW1USmtDSnljbnJGbXpCc2VQSDhmKy9mdng1WmRmNHQ2OWUxaXlaQWtTRXhPUms1TlQ3bjBPR1RMRTBQeVNuSnhjYW45Q1FnS0dEUnRXNXJraWtRZ2RPblFvdGQzSnlRbXJseStTTG94WTJmM2UvZnRoM3I2aDgrNzhkV1UzQUY1dUlJU1NoV2ZKclhhZ3AwUXFmbHR1SnB2UXBIRkQrWlFKN3lFd3dOL1VZUmw0S2hRNHRQY1R0bjdUVnRuaG8xL05TYzlBRTRWUDZOekVtMWZPQTlDWk9qNUNxam5CVXhVWXdNU1NqeTB0TE9vTjZOOFhZMGVQWkltSkNWaStmRGxlZmZWVnJGbXpCZ1VGQldqWnNxV2hSa0dyMVlKemJtaW5ueng1TWdJQ0FzcThRT1BHalRGLy92eFN6UTZQYzNOenc2RkRoMkJwYVludDI3ZGo1c3laS0Nnb2dKZVhGL3IxNjRkVnExWUJBQll1WEFqZ1lTS1NsNWNIS3lzclE3VytTQ1NDalkwTnRGb3RUcDA2aGNqSVNLaFVLbkRPY2ZEZ1FmVHAwd2ViTm0xQ1VsSVNnSWY5QUJZc1dJQUhEeDZnZGV2V09IMzZkTG1KQWdBMGJOZ1F0Mjdkd3JCaHcxQmNYSXlkTzNmQ3pjME5ZOGFNd2Z2dnY0L0Jnd2RqenB3NUNBME5MYmVNWGJ0MkdUVkRQTTdEdzZQTTRac1BIanpBOU9uVHNXdlhydkllMUpqQzNaM05XckJZZWUxYTFGYXZnTkJnVmlnc2pZdTdsRlZ1TUM4NVNoYWVFUSsvNEFZaUpsNHFrWWpiakI0MVhOeXZUMDg0T3prKytjVG56TXJLRWhQZWV3ZU5HdFREZ3FVck9pYmV1NmYwQ2doZGNUZjZ5blpUeDBaSXRhVlNtWGtKOGhHQ1NEUTJMRFRZZDhTUWdheER1emFRL3AwQXRHalJBbloyZGxBcWxWQ3BWUER6ODBPN2R1MEFQT3l0bjVDUWdGbXpabFhxVW0zYXRESDhuSjZlWHFwajR5T1dscFk0Y3VRSVFrTkQ4ZXFycjhMR3hnYXhzYkd3czdNcjgvaDc5KzZWR3VrQUFDNHVMdGk3ZDYvaFMzWGp4bzA0ZS9Zc3VuZnZEa3RMUzhOeHRyYTJhTjI2TmQ1NDR3MWN1M1lOcDArZk5pb25MaTRPdTNmdnhwdzVjNUNZbUloZHUzYmgyMisvaFVxbFFzT0dEUTJUUEQxNjR0K3hZd2NHRHg2TXBrMmJva2VQSG1qV3JGbXAyTjUvLzMxRGtoVVhGMWZtZlhYcjFnMXF0ZHBvbTBhalFVRkJRWm5OT1dGaFlWaTVjaVVDQS95d1k5TjY3TnF6VDdyM3dPY1QwOUl6L0R4OUExZkUveFgxTTZpV29SUktGdjZ0d0VDcGwwYjB1a2dRYjFjbzNPU2IxNjFDZ0wrZnFhT3FrTG01T2RxM2ZZVzFidGtDWXlhODczdjZ4NSsyZXZtSGRlVUYrdUh4OFZkcEVSWkNTbkR5RG5ZMkZ3dXJCWkdvUjhlMmJjeW52VCtlZVhsNEdMNWMvZjM5RFQzKzgvUHpjZTNhTlJRVkZWVnF0c1BDd2tKd2J2eTlkUFBtVFl3YU5Rb3ltUXdwS1NsWXVuUnBtZWNXRkJUZzFxMWJPSG55Sk83Y3VZT3NyQ3g0ZTN2RHg4Y0h2WHYzTHRXUDROS2xTd2dPRGk2enJFZjNzblhyVm56NzdiZUlqSXlFdWJtNTBURjJkbllZT25Sb3VmZnk0TUVEL1BycnIrQ2NZK25TcFhCMmRzYUJBd2Z3d3c4L0lDWW14dWpZaElRRXZQYmFhMmpidGkwT0hEaUF2Lzc2cTh4a1lmcjA2WWJrWi96NDhXVmU5NXR2dmpGNm5aS1Nnb0VEQjZKang0NUlTa3JDNnRXcnl4MTlabWRuaXpGdmoyQ2h3WUhpMlF1V2RFOUtTUTN6OUErTGlJOFI3NkFKN1l4UnN2QXZlS2lDNndnNjhYUXptWGh3MTg0ZEpLTkhEb09QcW82cHc2bzBpVVNNRlJFTDhlbSt6N0J6OTk1ZWFTemR6ZE1uWkhiOHphc25UUjBiSWRXQTRPNGJGQ0lSUkJ1dExDMmJ2dDdyTlRaMTBuaklaTWF6TFY2NmRBbEhqeDVGVkZRVTh2UHpFUmdZaUxDd3NDY1ducE9UZzIzYnRxRzR1QmhwYVdtRzZuWnZiMitzWHIwYWpERTRPRGlVMjNmQjNOemNhT1JFWGw0ZW9xT2pFUlVWQmF2SHBwWFdhclg0OHNzdk1XZk9uRExMVXF2VldMNThPZjc0NHc5czI3WU5MaTR1RmNZdWs4bVFtNXRyaVB2UjZBeHZiMjh3eHJCeDQwWUFEMmRmUEg3OE9McDM3MTVtT1FxRnduQVB4Y1dsbDNGd2NIQXcvRjZlTk55Y2M0NGZmL3dSeTVjdngrREJnekZnd0FCODhNRUhHRHg0TUNaTm1vVDY5ZXVYZVo1VUtrRzdOcTNoNStmTHhrNmM2aFVWSGJOTzZhOXhRMUg0aDlRczhYODAzZk0vcFBRTDdReUJ6WGQyZEt3M2FkeTc0bzd0MnpKYkd4dFRoL1dQYURRYVhMaDBHUit1Mzh4L1AvOW52RTZuM3htdnpsa082dnhJWGxKMnRXdmJXRXFzM3BDS2hWbEJBUUh1NzR3WXlycDBLcnZYL3MyYk4vSFhYMytoZnYzNmNIRnh3Y1dMRi9IZWUrOFo5ai9lWndFQUZpOWVqQk1uVGtBa0VzSEh4d2RmZmZVVlpzMmFoZURnNEhLL0ZOVnFOYVJTS1pZdlg0N0RodzlYYXE0V2pVYURHVE5tNFA3OSt6aDc5aXoyNzk5djJOZTdkMjlFUkVSQXI5ZGo0Y0tGa012bFdMVnFWYWxtak5qWVdBd2VQQmcvLy95elVibGp4b3pCeFlzWElaVktvZFBwWUc1dWpvaUlDTU93eUxTME5DeGR1aFQzN3QzRHh4OS9iRlRUc21YTEZzamxjZ3dhTk1pd3JiaTRHTTJhTlRNMGxlVG01c0xTMHRKUTY1R1hsd2R6YzNQRC9CV0xGaTFDOCtiTjhjTVBQeUFxS2dxblQ1K0dYQzdIaEFrVDBMeDVjME81SjArZXhPYk5tdzF6UlFRSEI2TnYzNzVsL3I2eXM3T3hPWElYRG41K0JCbVptY2QxZXI0NDRhOHJ2NEQ2ZEZITndqOGc4ZklQbmNLWU1OOUQ0Uzdac0dZRmdnTDhhL1FxY2hLSkJJMGJOc0RtOWF2WWpEa0xQWStkUERYZlcyYmJnQ3NEUjhiRlJTV1pPajVDbmljM04xOEhxVlQrQVJqNnRXL1QybnpLcEhGUWVwWS9hN3FQanc5OGZId01yK3ZXcld2MHhWcWVZOGVPWWNhTUdiQ3lzb0tscFNXV0xsMksrL2Z2UTYvWFF5UVNRU1FTZ1hNT3RWb050Vm9OZDNkM3d5eU5reVpOUXYvKy9aOTRqWVVMRjRKempxdFhyMkxSb2tWbEhyTno1MDQwYXRRSVk4ZU9yZlJrY1JLSkJGdTNib1ZhcllaV3F3VmpESEs1M0xCZnE5WGl2ZmZlZzQrUEQ3WnQyL1pVQzFEOTk3Ly9mZUl4a3laTkFnQklwVkw4OU5OUGNISnl3dHk1YzlHd1ljTlNuOFh0MjdkSHUzYnRjT25TSlp3N2Q4NVFVMUVXR3hzYmpIMW5GQnJWcjRlWjh4WjFTRXBPVVNrRFFtZkZSVi9aWCs1Skw0bWErdzFuQXU2K1FXRVNRVHpkMXNhNmQ2Y083U1hqeDd6TlhGMHE3clZjMHhTcjFkaDM0SFBzMmY4WnZ4MFhkMFduMHkyUjZncS9qSTJOcGFWZXlZdE84UEx6ODJLQzdDdHp1VHh3N0RzajJUc2p5eDZXOXl4VXRFQ1NXcTJHUnFNQjV4eGlzUmhpc1JnaWtlZ2ZQNVJVZEsySzl2MGJXcTMycVdlcS9TZm5WSlhzN0J5TW5Ud2R2L3o2RzlkcHRlc0xzekF6T2ZsS3ZxbmpNaFZhb3JveUFnT2x5bG91QXdVdXJQTHk4bXd6YmZKNDhjaWhnNWlkYmMxcWR0QnF0Vml6WmczcTFLa0RDd3NMbyswRkJRV1FTcVVRaTBRSUR3dEJXR2d3VXBKVG5lUGo3M1hTQ2xKYnVhM3JwYnlNSkpvcW1yeVFIUHo4ckJ4cnVROWtndVJUZjE4Zjd3V3pwNk5QejlkWVZjNjJXdEVYdjBna2dsUXFmZmllRklzaENNSy9xcjJzNk55cXFoWDlKNys3NXpHN2JXWEpaR1pvM2JJWk9PZjQ2K2F0Um5xeHRwNmx2ZlBOblBUa2U2YU96UlNvWnFFU3ZQekNGb29FTnQzV1hDelp0MzhmZkZVcXc3NjJiZHRpMzc1OVpZNkxuakpsQ2s2ZlBtMzBadFRyOVdDTWxkbzJZOFlNdlA3NjYramJ0eS9pNCtNcjlRYldhRFE0Y3VRSVZxMWFoWFBuemtHbjB4bXk4a2RMMGZidDJ4ZVRKMCtHVnF2RjlPblRrWkdSZ2ZYcjF4c2xDOGVPSGNOSEgzMkVMNy84RW93eGJObXlCWEZ4Y1ZpMGFCR1dyVnFMSFIvdkFRYy9xOGtwN25YdlhrejZQL29sRWxKTnVidjcxeEpiU1RlTEJYSEgxM3Yzc0hwbnhCRG02YUdvVmw5Y3hIVFVhalhPWDdpRXBSK3MxbCtQdmhIUHdkZmZqYm04Rmk5WlA0YnFVZDlUUFlrVnF1QVdZb2w0Z2FORHJaWWhmbldZZzcwdHRtN2VESTNtL3lOcTh2UHpNVy9lUEtQMTZCczBhSUNCQXdjQ2VEajA1L1hYWHpmc216MTdOa0pDUW96YUcyZk1tR0YwNFU4Ly9SU3F2eE9TSlV1V29HZlBuZ2dLQ2lvVjRLTnBXOWVzV1lPelo4L2kwMDgveGViTm01R1dsb1krZmZyZ3pKa3pBQjVPNnpwNzltd0F3RWNmZlZScVNOU1JJMGZRdDIvZlVnbUtXQ3pHN0dtVEVSWVN4RDljczY3RjNjUUgwZDRXSWJPeXRQa0hNMi9menE3azc1R1E2a3J3OEEydkx4SncxTnJhMG5YczZGRVkvT1ovakRvaWxpVXZMdzh5bWN5azFlVmFyUmJBazBjSVBJMnFhbzU0VnI3NDRndTBhZE1HdHJhMmhtMXF0Um9GQlFVb0tpcENWbFlXVWxKU2tKU1VCTEZZak42OWV6K1Q2MHFsVWpScjBnamJOcTRWWnM1YjVIWDI1M09ydlB4Q3c0dDFCWk5mcHJVbEtGa29oNWQvMkRzTWVMKzJsNmZYbkpsVCtVZHJQOFQ0c1dNZ2tVaU14a1ZmdW5RSmI3MzFsbUZhVmVCaEo1bG5ZZnYyN1RoOCtEQ2lvNk9OSm1hcFY2OWV1V09PSC9mTEw3OWd4b3daNk55NU15WlBubXlZay8yUjZPaG9YTDkrSFN0V2xMMWlLK2NjUC8vNEE3T1NTOUN0UzBmSGI3NDd2c3FXV1RheVVBUk5TMHk4bnZIUDc0NFEwMUVvRkhLeGhmMG9rWWhOQ1FrSmNuMW4rQkMwYi90S3VSTWdsYlIyN1ZxbzFXb3NXTEFBd01QRmtUcDE2bVQwVVBCdkZSVVY0ZFNwVStqYXRTczJiTmdBYzNOekRCa3lCUHYzNzBldlhyMXc2dFFwbkR4NUVxdFhyeTUxYnQrK2ZURjM3bHk0dXJxaWE5ZXVaVTdFQkFDcHFhbjQvZmZmRGEvSGpoMkxidDI2b1d2WHJrYkhQVm9JeTgrdjR2bGpIbzFtZVBSWm1KT1RBN2xjRG9sRWd2ejhmRXlaTXNXd3FtUkdSZ1lLQ2dwUVdGaUkvUHg4NU9Ua0lEczdHNW1abVVoUFQwZEtTZ29lUEhpQVYxNTV4YkFZMUpVclYzRG16Qm1zV2JNR0FOQzhlWE9JeFdLWW01dERMcGZEM053Y3RyYTJzTE96TTlUMHhzVEU0UHZ2djhlWU1XT2cxV3BMVGQ3ME9JbEVVbTZ5Nk9yaWpIV3JsckV0MjNmaDBKR3Yza3hPVG5IeDlBdGFFSC9qK2prQStnb0xmZ0ZRc3ZBWVorZFFDM003ZGdDTWRldlNzVDNXclZxR1AvLzhrK1huNXlNME5OVFFPL2tSa1VnRXBWSnBlRU15eGtwOUlUOHR6am5XclZ1SDc3NzdEbDI2ZE1ITW1UTUJBRGR1M01DTUdUUFFxbFdyU3BmbDd1Nk8yYk5uRytaSTM3Tm5ENEtDZ2xDM2JsMEFEMnNhd3NQRGpXWnFLeG5IeXBVcmNlWEtGZXpjdVJQT3pzNW8ycmlSNWNLSUZjTWhGTDNxVVNlMFE4S3RLOWYrMWMwUzhweTVCdFQxRW5NZUlUT1R2dGFuMTJzV0k0WU9oTkxUczFMbkZoWVc0dmp4NDlpMGFWTzV4eVFtSmlJNU9ibmNjZjJWSVJLSnNIdjNia01OQXZCdzFNTDU4K2ZScjE4L1hMMTZ0ZHdsbzB0eWRYVTFqS0I0WE1uaGhWcXRGbGV1WERFa1FFOFNIeCtQZ1FNSFFxdlZRcXZWUWlhVFlmVG8wUUNBNzc3N0RtS3hHTys5OXg0R0RoeUl4bzBiRzZhZGZxUi8vLzRvTGk2R2hZVUZMQ3dzWUdWbEJSc2JHOWpZMk1ET3pnNEJBUUZvMmJJbFhGMWREZWRNbmp3WnZYdjN4cEVqUjlDelowL29kRHFjT25YS3FGYjNjUXFGQXNlT0hVUHQyclZSV0ZpSXRXdlhHdDF6VVZHUjBXZGY3OTY5SzN3UXM3SzB4S1J4NzZKQnZYQmg5YnFON2E5R1Jmc3EvVUkvMU9abmJFMU1UQ3lzMUMrdmhxSmtvUVFQVlZoSGtRUUw3ZTN0R3c5OG96OGZQdVF0QmdBclY2NDBKQURYcmwzRHlKRWpEWmxyVGs0TzNubm5IWWhFSXVoME9oUVVGT0RVcVZPR01sZXVYR20wNnBwR284R0pFeWV3YnQwNm8yMGxQMWlTa3BLUWxaV0ZMNzc0QWx1MmJNSE1tVE1SR2hxS3I3LytHaXRXckNoM2hiZXllSGw1d2N2cjRiQ3YvZnYzWTgrZVBkaXhZd2NBNFB2dnY4ZXZ2LzVxbU1PK0pJMUdnOW16WitQaXhZdllzR0dENFg3Nzllbko3R3h0c1hGYnBNdTFxT2lUU3IvUXBma1oyaDJwcVZGNXBRb2hwSnB4VTRYVmxZSi95aGdDcGt3Y2g4RnYvYWRTdFFtUGZQNzU1L0QxOVVWZ1lHQ1orM055Y2pCdTNEZ0VCUVg5cTJSQklwRWdJaUlDaFlXRlNFaElBUEJ3QnNXSWlBaUlSQ0w4OU5OUENBME5OZm9jS1Nnb3dQSGp4NUdibTR2MzNuc1ByNzc2YXFXdmQvSGlSUlFWRlJuTkR6Rm8wS0JTdFF5UGVIcDY0c3laTS9qMjIyL3gyMisvWWNHQ0JTZ3VMaTYzaHJJc08zYnNNRFMzVm9hbHBTWG16SmxUYmsxSmVlY3NXN1lNYytiTXdmNzkrNDJhSmpaczJJREV4RVJFUkVSVXVqemdZU2ZNVjFxMVFHaElFSHRyMkR0ZU1UZitXaW0yckJVSVdJOEZvaXF1dXFqQktGa0E0T0RnWjJYcEtKdk5tREN3UlpQR0x1UGZleHRoSWNGTUxCYmo0TUdEME91TmE1aFVLaFgyN05rREFHamR1alUrL3ZoajFLcFZDMmxwYWVqWHI1L2hPTTQ1cGsrZmpwNDlleHEyVmFiUGdxdXJLMmJPbklubzZHaHd6bkh0MmpVa0pDVEF5c29LNTgrZlIzNSt2dUZObHBPVGd4NDllcUNvcUFpNXVibm8wYU1IZERvZDh2UHpEWDBhamg0OWl0MjdkMlBYcmwzWXZuMDczTnpja0phV2hvaUlDRFJ0MnJUTTM4bnAwNmNSRWhLQzNidDNvMWF0V29idElwRUluVHUyUTNCUUFQYnMvOHhwejc0REVXQ0Y3U3pzUXFiRi9YVTFwc3pDQ0RFeHBUTGNGbWE4bDFnaWlRajA5M0dhOXY0RTNxeHhvNmZxNEoyWGw0ZVBQLzdZYUNLaHgvZFBtREFCcnE2dW1EZHYzcitLZC8zNjlZWnBqTlBTMG1CdWJnNXpjM05zMmJJRjgrYk5BMlBNTVBuUnh4OS9qT2JObTZOSGp4NW8zNzQ5NXMrZmowR0RCc0hmM3grZmZmWVp1blhyVnVZMVNuYktQbm55Sk41NjZ5MTA3dHdad01PSG5KSzFHci84OGdzc0xDd3FYQW56a1VlZk94a1pHYmh4NHdha1VpbXlzN05MUGVUY3YzKy9VbjB1NUhLNUlkYVdMVnNhN1N0dktlL2h3NGNiL2s2QmdZRTRjT0NBMGJWeWMzUHgyV2VmWWY3OCtVKzhmbm5zN2V6dzVXZDdzVzdURnZIK3p3NlBCRXNMMWV1RDNvKy9JZnY5Ulp3cStxVlBGdHpxQkh0SUphSmRES3h0djk0OU1HdnFKS09wVWhsaldMUm9FYVpQbjI3WWxwQ1FZS2lxeXMvUHg5eTVjeUVXaTB1MWgybTEybi9VSlBIOTk5L2o0TUdEQ0FvS1FwMDZkYkIzNzE0NE9Ubmg1czJiT0hQbURDSWpJdzBmRkphV2xvaU1qTVJQUC8yRWt5ZFBZdjc4K2NqTXpNVHc0Y01SR1JtSndzSkNUSjgrSGRIUjBkaTJiUnU4dmIwQkFCY3VYRUNIRGgyZ1ZDcnh5eSsvQUhqWVR2cnBwNTlpOSs3ZENBa0p3ZGF0Vzh1TlgrSHVocWtUeDdJQVh4L3pxYlBudjZaV280R0hmOUN3aEpqcngwR0xzSkJxeE4zZjN4ZmdNeGhqYi9aNnJhdms3ZUZEVU50YitkVGxiTml3QVptWlpTK2RrcGFXaGhFalJzRGEyaG9yVnF6NDF4MFB4NDRkaTlHalIyUFZxbFg0OXR0dlVhZE9IUXdmUGh6Tm16ZkhxRkdqb05WcThkcHJyd0Y0bUN4MDc5N2RNREdVWEM1SFFFQUFYRjFkU3pWRGpCa3pCck5uenphcTNpOHNMTVIzMzMySFdiTm1HZm9sNU9ibUdtb2tBZUQ2OWV2WXRXdVhVWk5tZVk0ZVBmckVaZ2dBV0xGaXhSTTdrd0lQSjdtU3lXVDQvZmZmWVcxdGpjaklTSERPb2RQcHNHZlBIa2drRXFQTzJlKysreTRVQ2dYaTQrTU4wMXNQSERnUTdkdi9md2JPNWN1WEl6OC9INnRXclVKQ1FvS2hRL3JURW90RmVIZmtNSVFHQnlGaXhZZU5iOSs1KzZuU1Q3TTY3Z1kyQXRBK3NZQWE1S1ZORnBSS3BZeVpXWGRrZ21peGw1ZEg4S0FCLzhGYmIvUXQ5U2J2MjdjdnNyTCtQejI0ajQ4UHRtN2RDdURoVS8zNTgrY3hidHc0QUErbkNpMlpWQlFWRldIdDJyWFl2djMvQ3pxbXBhWGh0OTkrdzRFREJ3emJVbE5UamFvc1c3VnFoU0ZEaHNETXpBeVRKMC9Hb0VHRElCS0o0TzN0amZIanh4dldsdi9xcTY4Z0NJSmhSako3ZTN2RHo0L21sVDk5K2pUeTh2S3dlL2R1V0Z0Ykl6czdHei8rK0NPNmRPbUMxcTFiNDhpUkl3Q0FIMy84RWN1V0xZTzl2VDBhTm13SW1VejJ4RVJIRUFUMDZONFYzdDVLUkt4WTdYcmg4cFg5U3YvUUQxQ2szVWt6UDVMcVFnTFpLWm1aMUgxbHhDSjA2MUwyaytpVC9QYmJiL2p2Zi85YjdrSk0yN1p0USsvZXZURnQyclJuTWtMaHhvMGJpSWlJUUpNbVRkQ3ZYejlrWldWaHc0WU5PSGZ1SFBSNlBRb0xDNUdUa3dNek16TThlUEFBSGg0ZXBjckl5Y21CV3EzRzFhdFhEZHNTRWhKdy9mcDFwS1dsQVhpNGt1VFpzMmVoVnF2eDIyKy9vVk9uVGlnb0tFQjhmTHhSaDhhUkkwZWljK2ZPbURkdkhtSmlZakJxMUNnTUh6NGMyZG5aeU0vUHgxdHZ2WVV4WThZODFUMnVXN2ZPOFBEeUpDa3BLV2pidGkybVRKa0M0R0dUaTVtWkdiNy8vbnRjdW5RSkVSRVJrTXZsK1BYWFg1R2ZuNDlXclZwQnE5VmkyclJwMkw1OU85TFQvei9pKytEQmc4akx5ME53Y0REYXRtMkwvZnYzNDhhTkc1Z3paMDZGL1IvS0k1UEowTDVOYTlhK1RXdU1lMys2MTlmZkhsdXI5QXR6ajd0eGVkcFRGMWFOdlpUSmdsSVo2QUtaWkR3VENlKzBhdDdNWnR5N28xQTNyUHcxMVV1U3lXUTRjdVFJd3NMQzRPYm1CaTh2TDhPYlNxdlZZdlBtellaak16SXlNSHYyYlBqNitocTJyVml4QXY3Ky9rWUxxeXhidHN6b0doS0pCTG01dVRoKy9EZ0dEUm9FVDA5UENJS0FHemR1R0QwUmxGVGU4ck50MnJUQks2KzhBc1lZTkJvTnBrNmRDamMzTjNUdjN0M29RODNLeWdwang0NUY1ODZkc1hYcjFsTEx3UjQvZmh5Wm1abGxUakViR2h5STFjdVhzRTgrM1cvNzhkNzlpd3BSMUVUaEc3Z2s4YStvUDBDMURNVFVPUDlKei9XdlhycDYxU0lrT0JBZUN2ZW5ub2pvKysrL3g2eFpzM0RzMkRIRHR0VFVWR3pZc0FFWEwxN0VnQUVEakJaMStyZCsvLzEzVEo0OEdWWldWamg2OUNnNmQrNk1pUk1uNHVyVnE1Z3dZUUttVEptQ2MrZk93Y3JLQ2o0K1BwREpaRWhQVDhlRkN4ZVFtWm1Kc1dQSG9rMmJOc2pOemNYT25Uc041V1ptWnVMUW9VT0dxWm5yMXEyTHp6Ly9ITk9tVGNPMmJkdWcxK3R4N3R3NUJBVUZsWnFpdVgzNzluQnhjVEYwN3B3NWN5WisvdmxuWEw5K0hhTkdqWUt6c3pOY1hGelF0V3RYY002Ums1T0RhOWV1UVNLUlFDd1dvMG1USm9heU5Cb054R0l4aW91TG9kT1ZQMTNCbzBtcG5KeWNqRWFoSlNRa3dNbkpDVysrK1NhaW9xSXdiTmd3TEZteUJFdVdMTUhvMGFNTnMxNEdCZ1lhRGJYODRvc3ZzRy9mUHV6ZXZSdmp4bzJEVXFuRXJsMjdNR2JNR0x6OTl0dFl2WHExMGNpMnlsSnJOTGg4NVNyUzB0SzVXQ3hPTE5ab0VwKzZrR3J1cFVzV0hKVktGOGdrM3pERzZvMTVld1RHdi92MlUzVndBb0JYWDMwVkV5ZE9SS05Hall4cUJNUmlzU0V4MEdxMXVIZnZIb0tDZ296KzhjbGtNbGhaV1JtMUY1WTFiM3BXVmhZdVg3Nk1vMGVQNHM2ZE85RHI5VkNwVlBEeDhjR3dZY05Lelc5KzZkSWxEQmd3b014NEdXTW9MaTQyckEwL2E5YXNVc2M4R2gxUm5oczNiaUExdGZ3aHhhNHV6cGcyZVR3NnRIMUZOT3lkc2QyemMzTmFldnFFRFlxL2VmbnJDZ3NtcElvVmF2azRCdTJmMjNmdVhuajFhcFJzN0x1ajBMUnh3NmVhVTJEY3VIR3d0TFEwSkF1UmtaSFlzV01IV3JSb0FXOXZiNk1xKzJjaExpNE9YMzc1SlZKU1VpQ1JTUERUVHo4QkFKbzBhWUxHalJ1alZhdFdPSERnQUJ3Y0hOQ3VYVHNBTUN5V0JBQVJFUkd3c2JGQmJHeXMwZkRLdm4zN1l1Yk1tVVkxRWVIaDRRZ0pDY0doUTRmd3d3OC80SXN2dmtDWExsM0tqQ3M0T0JnYk5td0E4TEF2UUZ4Y0hCSVRFdzBkUGtzdUYxMnlHYUlremprS0Nnb2dsOHN4ZS9acy9Qenp6MlUyUjl6OUtNQUFBQ0FBU1VSQlZCUVZGV0g2OU9tRzRaWWxYYnQyRGY3Ky9wQklKRmkyYkJraUlpTFFyMTgvTkdyVXlOQm5vaVNOUm9ObHk1YmgvUG56MkxScGs5RUlDRWRIUjBSR1JtTENoQW40L1BQUE1XclVxREx2dlR5NXVYblllL0J6SHJsckQxTFQwaTV3dlg1Ty9GOVhqejM1ekpybHBVa1c3RlVxYTJ1UnZBOFR4Q3Y4ZkZYMjQ4ZTh6VHQzYVBlUFpyQU1DZ3BDejU0OUVSa1ppZUhEaHh0V2d5dnA0c1dMcUZXcjFqL0tVb0dIblNnZlRhUUVQSHlLaVlxS1FreE1qRkdtRER6OFlJbU9qaTUzS0ZWcWFpcW1USmtDYTJ0cnJGeTU4b25WcERLWkRJbUppWWI3S2lvcXdybHo1NTdZVmdrQTllcUc0ZUNuTzlucXRSdnNUcC85NllpWGY5aEdkYkY2MVlNNzBYY3JjZHVFUEhQSnQ2NmtBRmp0RVJENjNlOS9Ydmg2OVBqSm5uT21UMEhmM2owcS9mNS9mR2l4bzZNak5tL2VqSkNRRUl3Y09iTFU4VnUyYkVHOWV2WFFzR0hEZnhUejFLbFRzV0hEQnFqVmFrTXo1NkpGaStEdTdnNEE2TmF0R3padjNveGJ0MjRaaGxZL2Vnam8yN2N2TEMwdEVSOGZqMXExYW1IeTVNbUlpWG5ZOXpndExRMGpSNDZFU0NTQ25aMGQ5dXpaWStoNE9HREFBS3hldlJwRlJVVlBOYXJoa1lzWEx5SXlNdEx3T2pvNkd1dlhyOGZ1M2JzQkFQWHIxOGZRb1VPUm5wNE9uVTVuK0J5Yk5HbFNtWE5VUEdweUtNczMzM3hqV0RreUx5OFBDUWtKc0xhMlJsUlVGSzVkdTFabWM1RllMTWFPSFR0Z2JXMWRhcCtWbFJVMmJ0ejQxQStPR28wV00rY3R3ckdUMzBPdDBYN0RDeklIeGNmSForRUZyRkY5S1pJRkY1WEtVU2EyV0N3U1JQOTVyVnRuNnhGREI4TFB6L2ZKSjVZaE9qb2FlL2Z1eGUrLy80NDVjK2JneElrVDZOQ2hBNW8xYTRiZzRHQjRlWG5CMDlNVGh3NGRRcHMyYmNvdHAraC83TjEzZUZQMS9nZnc5MG5TdlVzM0hRRUtiYUVUQVVFRXBhSnljWUlNdlpjcklxZ29jQUdaSW9pb2dNaFVXWUtBeXBBaERwWUNJaHRrV1RxQXRoUm9TMHYzM2sxeXZyOC9rUHlvTFdFVkV0cjM2M2w4YkU2U2N6NnBwbm5uT3lzclVWbFpDWjFPaDB1WEx0V1lsZkRxcTY4YWJDYjk3cnZ2OU9mUWFyWDQ5Tk5QOGNJTEw5VGF3eDY0Mm4zdzJXZWY0WWtubnNENDhlTnY2YzBRR1JtSmpSczNva3VYTGxDcFZOQm9OUER4OGJubHFWaXQvRnZnNDZtVHNIWDdiNG92bHk0ZldsaFlGT3piS3V5RDFNVG9RN2QwQXFMNnA3dDhMaWJPdTBXYjdzVWxwWjlPbUR6MTJlaVlPSXQzM253ZG5wNGV0OTB0Y1cxdzRZMGNQWHEwUnBkaFRrNE8xcTFiaDJIRGh0M1NtQVlMQ3d0b3RWb2NQMzVjUDY0b1BUMWRQMUN3ckt3TVptWm1VQ2dVTjJ6R2o0K1BoNysvUDA2Y09JSFBQLys4eGpURjh2THlXdC9BdTNYcmh1blRwK1BKSjUrc3NZT2tJWldWbGJodzRRSW1UcHlJdG0zYjRxMjMzdExmTjNmdVhQVG8wVU8vK3V5MWNCQWRIUTBmSDU4N0h0dXhmLzkrcEthbUlqSXlFc2VPSGNPTUdUUGc3ZTJOTFZ1MllQbnk1Umc2ZENnV0xGaFE0OHVUbVprWnhvNGRhL0M4dHpOZW9WcWpRVXpzR1RIMnZTbFNTdXJsSzdLUVBrOU5pSjZIQmphbzhYb05QaXg0dHc1OTJFd29mck8yc25MNDZJTko2UDNDcmM4OS9xZkV4RVNNSFRzV3p6NzdMRFp2M2d4YlcxdTgrT0tMU0V0THc5NjllM0hxMUNsczNMZ1JJMGVPUkd4c2JJMDV5OWVZbTV2RHpNd01jWEZ4K2plV3A2ZG5qYWE2Nzc3NzdwYm1INy93d2d2NlFVenZ2UE5PcmZ0TFMwdXhZc1VLdlB2dXV6ZWNMMTBYSHg4ZmJOKytIWldWbGZydGNtOTM0SStyaXd0ZUh6aEFlcnhyRjdPM1JvenVkdUhpcFlQcVZtSHZKU2RHejBZalcxT2RURWZhaFROSlhxMWFEVFZUV0EzY3VQbW5pY21wcVM0ajNuNEREN2UvK1FKSE4ySnBhWWxMbHk1QkNBRkprcENXbG9iRXhNUWFnL2VPSFR1R3FLaW8yL3FBSEQ5K1BPTGk0akJzMkRDVWxwYmlwWmRlUWxsWkdSUUtCVWFPSEluZzRHQW9GQXFNR0RFQ0N4WXNnSnViVzQzbjc5MjdGMlBHak1HSkV5ZHU2WHF6WnMxQzgrYk5jZVRJRWZ6d3d3LzZiL3V1cnE2MXVna3VYTGlBZDk5OUY3bTV1V2pYcmgwZWV1Z2hSRVpHMXBobWJXdHJpMmJObXRXYU1ybDE2MVpFUmtiZTh1L2htcWlvS0ZSVlZjSER3d01USjA3RXlwVXJzWGJ0V3YwMFNaVktoZEdqUndPNHVnVCttalZya0oyZGpjT0hEOWY1SmNuYzNQeU9scmZXNlhSWXMyNER2bG56UFM2bnB4OFRzand0TlZHM0J3MDRLQUFOZXlNcGxWOWcyRWlWUWpreE5LU055N0MzaHFEYlk0L2V0N1hQaTR1TDYyenUrcWY2V0kvZEdOdlAzbzdVdERUTS8yS0orSDN2UGsxcGFla1BRdEtNVFRsM0xzT29SVkZqcC9SdEdkSk5xVlFzZEhCMGFEWHNyU0hTYXdOZXVlbUgrYmh4NHhBU0VsSmpyWVUvL3ZnRFU2ZE9oVmFyaFVLaFFIVjFOYnAyN1lyWnMyZnIzM3ZUcDArSGo0L1BEZGRvK0tlOWUvZGk5KzdkT0g3OE9QN3puLytnVzdkdStQcnJyNkZXcTdGMTYxWTBiOTRjbjMzMm1iNm1tSmdZTEZpd0FFNU9Ubmp0dGRmUXExY3ZiTnEwQ2J0Mzc4WWJiN3loM3kvaGV0WFYxZGk5ZXplQXE3TTVObXpZZ08rLy94N0Z4Y1VZTjI0Y0hCMGQwYjE3ZDdSbzBRTE96czZ3c3JLQ1FxR0FWcXVGdmIwOXpwMDdoN1p0MjhMQ3dnSzV1YmtZT0hCZ2pmUG41K2ZEMXRhMlJoZnRvRUdETUh2MmJHemV2Qm5lM3Q0WU4yNGNEaDQ4V09lSGVYVjFOU1pObW9SZXZYcmgrUEhqR0RkdUhNTER3MUZWVllVeFk4Ym85K2VvYTlCM1lXRWhyS3lzTUhqd1lMUnYzeDc3OXUzRGswOCtpWmRmZnJsVzE3QXN5elhXMGpIMC8wQkJRU0ZHVDNnZngwNmUwbFZXVkg2blFkVzQ5UGpHc2JsZWcyMVpjSFZ0YlNsQkdxRXlVellaT09BVlBOSHQxcGRJcmcrM0VoU0ErdG1TMWRBNWpCMFVBTURYMnh2alJvK1FrcE5UektQanp2eGJhSlhyQUd5LzZST0o3aDFkNnZuWTMzMzhnNThwTEN4YU5udit3a2ZTcjJSWXZ2bjZRSGg2MU41QjFwREl5RWgwNjlZTmxaV1ZFRUxvUi9CZkx5WW01cGFEQW5DMTIrTFJSeC9GNU1tVDlSdS9mZkxKSjBoTFM0TWtTUmcwYUpEK3ZUMXYzano4K3V1dk9IejRNTmF1WFl2ZzRHQkVSRVRvdDdnR3JxNFJjYU51aU9YTGwrUDc3Ny9Ib2tXTDRPcnFDbGRYVjJ6Y3VCRzdkKy9HbjMvK2lSMDdkaUEzTnhmbDVlWFE2WFJRS3BYWXRHbFRqYTdUSmsyYVlOT21UVGQ5WGFtcHFSZzRjR0NOeFozR2poMTcwekVMMTlhQmlJeU14S3BWcXpCbXpCams1dVpDcFZKQnFWVHF3NFpHbzlFdlFUMTE2bFE0T2pwaXhJZ1JlT1dWVnpCLy9uejA2OWNQWldWbDBHcTF0UmJiQTY0dThsVFhpbzQ2blE1L25ZN0d4elBuaUxnejUvSUU1SVhWeGJtenIxeTVVbjdURjkxQU5PU1dCY20zWmRnekNwWDBsYjJ0cmRmNGQvK0hsL3YydnUwQkxIVDM0aFBQNDM5akpvcExsMUtxZERyTlBFMXAvaWNOZlIxMWVuQjRlM3RicWF5ZGhpcVVxbEhoNFNFK2J3eDZWWHJ5RmplVk1tWFhQdGh2SmkwdERWVlZWV2pSb3NWOXFPck9WRlpXMWpsclRLZlRRUWhSbzNYZzJoUkxTMHRMYUxYYUd5NzhwTlBwYWdRR1NaS2dVQ2hxZmNFcUxpbkJ5bS9YWU9QbVgzUVptWm0vQ3lFK1MwbUkyWWRHc0huVTlSN3NkOE5ORk9WbkpkcTR1Ry9UYXFwOWpodzk0VjFZWEd6V3pOZFhzcmUzdSswQlRRKzZhMG42MmhzaFB6OWZQMERxWGlrdEs4TXYyMzdGcEE4KzBxV2tYbzdTeXJveEtRa3hpNHVMaXh2Y1VxajA0Q291THRZVzVtV2ZkSEIwTzVLUmsvWFlrYVBIbmEydHJOQW1LRkI2a0FQRHJiNjM3ZTN0NzNqVzF2MXlvNjZCYXgvdVNxVlN2N2JDdFowakpVa3lHSmF1UGUvYVB3cUZvdGJuUWtabUZzWk9uQ3cyYjlrdUZ4V1ZySktxTkNOVExzVEZvZ0hPZHJpWlJ2R0o2UklRWUdjTGk5Y1ZTc1drOE5CUXQ3Y0dEMFRrNDEzclphVzFkZXZXWWNtU0pUVzZIVXBMcis2cGRHMjZsVmFyaFkyTkRYNzg4VWVzWExteXpoM3JaRm1HSkVsMWhwaFpzMlloTWpJU0J3OGV4TnExYS9VTFAvWG8wUVAyOXZZMS9paVVsNWZEMTljWEN4Y3VySEdPWDM3NUJXdlhyc1hHalJ1aDArbnc3TFBQWXRTb1VYajY2YWZ2K25kUWx3c1hrN0ZrK1FyOHVtdFBaWGw1K1hkYVNacVRkdTcwK1h0eU1hSjY0dFM4dVlPanVlMEtTYW5zOGZKTEwxa1BmM3VJNU83bWFoTGRlWFQvYURRYXhKMDlodzgrbWluSG5ZM1BnSkRuSkNmRWZJRkcxcHJRV0NsOG1nZTNVd2VHcFllMDd5eXYvRzZ0TE9yQjJyVnJ4YWVmZmxyajJOS2xTOFhDaFF2MXQ4K2ZQeTk2OWVwMXczUGs1ZVdKZHUzYWllenM3QnMrcHFxcVN2enh4eC9pelRmZkZKV1ZsVUlJSVo1KyttbFJVRkJRNDNHSER4OFd3NFlOcS9YOHdZTUhpMlhMbGdraGhOaTdkNi9vMnJXci9qejE3ZVJmVWFKN3p4ZEZzNkFJcmJwVjJHaWc5ZDN0MlUxMEg3bTRCTmo1QllhT2JSWVVsdG1yL3dCNTM0RkRjblcxNXA2OFZ4b2FXWlpGVVZHUnNjdTRLem01ZVdMeHNoVWkvT0d1T25WZytINmZWcUZkYnY1L1RjUFhZQWM0MWtHK2ZESHVwS05hM1FiQXB4L04vS3pmWDZlam5ZYTlPUmd0L1ZzWXRYL3kwS0ZEQ0E4UE43ajE2dXV2djQ3TXpFeVVsWldoZCsvZStQNzc3d0VBUTRjT3JkRkNVbHBhV210bnVMUzBOTVRFeEdENjlPa0FnQTBiTmtDcjFlS3h4eDREVUh0Kzhmang0Mis0VTkyTkNDR1FrNXVITGR0L3hZSXZsMWFWbDVjZjArams4V25uWTQ3ZDFvbUlqQ3czTjZFa043ZjFGejRCaW4xUk1YSGZqSnMwdGZXUTF3Ymd6Y0d2R2J1MFc3SjA2VktZbTV2ajlkZGYxeCtyckt4RW56NTkwTHQzN3hySHIwbEtTa0wvL3YxcnRhRFVOWnZLMGRGUlA0dmluNzcvL252czJMRURxMWF0dXFWTm9reE5kazRPSm44NEhRZVBIRVZGUmVWS25hajhNQzB4OFlxeDZ6SUZqU2tzQUFBS2s1TUxGZjcrNCsyVXRnZTMvN3JyczZRTGx6eUh2VGtZei9aOCtvNjdaTFpzMllLOWUvZnFiNWVWbFFHNE9wOFl1RHFRNXZvRms2NWZVUTI0dXNNYmdEby9vSjk3N2prTUhUb1VhOWFzcWRVTk1YUG1USVNFaE5RSUM0V0ZoY2pLeXFweGpnMGJOc0RUMHhQdTd1N1l0V3NYRWhNVHNYMzdkbXpZc0FGVlZWWDZGZUx1Um56aWVTeFl1QlQ3RGh6U1ZtbXF2cENnV0p4MlBpYjU1czhrTWtWbnF5OG40S1NIdjMrM25Ceng1Y3c1QzE0NEdSVnQ4ZEdVOStEbTZpS1phcmRFUlVVRk5tL2VqT1hMbDljNC90VlhYMEd0Vm1QOSt2WG8yYk1uUER3OGFqM1gyZG01UmdpNGZQa3lCZzRjaUQvKytFTi9MRGs1dWNhS2xkbloyVFYyNGd3TkRjWHExYXV4ZGV0Vy9XSk1BRzU1ZTJ0ajBXZzBpRGx6Vmd3Yk5RN1pXZGs1c3NCN0tRa3hLNDFkbHlscGRHRUJBUEtUa29yemdYVk4vZjMzSnlRbXJoczc2WU5IL3p4eENoKzhOdzdtNXJlZmhwOS8vbmxNbVBEL0c0eDk5ZFZYMEdxMStsM1lrcEtTTUg3OGVQMzl1Ym01bURadEd0cTFhNGVQUHZvSUR6LzhzSDdzd1B6NTgrSGo0NE0rZmZwZzNicDF1SHo1Y3AzWEhEMTZOSXFLaWdBQVNxVVN5NWN2Ui9mdTNkRzBhVk5vdFZxbzFXcE1uejRkS1NrcDJMaHhJenc4UEZCY1hJelpzMmZyNTFEWGx3T0hqK0RkOGUrTGdvTENYSjBXZzFMT3greEVBMStnaEJxSHpLU2tIRWQxK0ZCSEMxM1VucjM3UitibDVYdU1IRDRVWFI3cGFKS0RwTmV2WDQ4bm5uZ0NMaTR1U0UxTmhhK3ZMdzRlUElnREJ3NWd6Wm8xMkxwMUs0WU5HNFlWSzFiVXk5K0FWYXRXNGNDQkF6WDJ1dkgwOU1TMmJkdXdiZHZWYldFS0N3dmg1ZVZWYXh5VnFTZ3BLY1c2RFQ5ZzZZcFZLQ3dzUEtBVitEUXRJYWJ1cHBOR3JGR0doYitKOUtTa05QY1dvWDFrVVRWbDNmcE5yMlprWnRpUEh2RU9nbHNIM2RhSnRtM2JoZ01IRHVodlh4dmd1R1BIRGdEL1A4Q3hQaFFYRjJQWnNtWEl5TWpBK3ZYckFVQy9ScnFUa3hPKy9mWmJYTDU4R2ZQbnp3ZHdkY25WaUlnSVpHUmtRSklrOU8zYkZ6MTY5TkNmYi8zNjlmcmxaQUhBMTljWDMzenp6UzNWa3BPYmg3WHJOMkh4c2hWYXJVYTdUeXRySmwwK2YrYldsb3NqZWtBVUpwOHVMQVJtKy9tSDdmcnJkUFM4MGVNbVBkYW45L1BTcU9Gdnc2cU82WHpHa3BPVGd5MWJ0dUM3Nzc3RHlwVXJrWk9UZzE2OWV1SEREei9Fb2tXTFlHVmxoWDc5K2lFek14T3Z2ZllhUHYvODgzclpBS3RYcjE0WU1tVElEZS9mdVhPbnZwWFYxS1NsWDhHNFNSK0kwOUd4MVpWVlZiTXFORmowOTE0aTlBK05PU3dBK0h1VEdYLy9zYjRxeTUxLzdEODQ3Vkp5YXNUTGZYdExyLzY3ZjUzemV2K3BZOGVPQ0FrSlFVaElDSGJzMklHWk0yZGk2dFNwc0xLeXdvSUZDN0I0OFdKWVdscmk1TW1UTnp6SG5EbHpzSGp4WWdCWFUvaUlFU05xUFdiTm1qWFl2bjA3MHRMU1VGeGNESlZLVmF2dk1UMDlIUU1IRGtSMWRUVThQVDJoMVdxUmw1ZUhpUk1uWXZMa3liQ3pzNnUxbzlyTEw3OThSOTBRZjU0NGhTOFhmeVZPUnAzT3E5Wm9abFpxeEpxc0MyZjRKcU9HU2s1SmlvN3k4UGZ2bDFlQXI3NWV0ZVpmNmVrWkZoUEdqSlM4bTNxWlJDdkQvUG56NGVqb2lHWExsbUh2M3IwWU9IQWd4bzBiaDBtVEpzSEZ4UVc1dWJrQXJtNFlKWVRBZ0FFRE1HL2VQUDFtVi9uNStlamN1WE9OYzFaV1Z0WTZkbTJScUFkWnRVYURRNGVQWXZLMDZTSWpLeXRMUVA0a0pUNTJLYmdVL1EwMStyQUFBRWhLcWtvRnRuazJDNHE5bEpLOGVQYjhMM3ZHeEowVm4weWRKRGs2T0JoOGF2UG16VkZZV0lpcFU2Zml3SUVEbURObmpuNmZod3NYTHVDVlYxN0J4SWtUMGIxNzl4dWVZK3pZc1RXNkllcHk1c3daUFBUUVEzQndjTURZc1dOeC9QaHhkT2pRQWNEVlRXdU9IajJLaFFzWG9tM2J0aWd2TDBkQ1FnSlVLaFdXTDErT0sxZnFiM3lPVnF2RmQydlhZOEhDcFNncExVdlZhYlZ2WGs2Syt4MmNVa1NOUUdaU1VnN2cvNHBmb00zd0hUdDNEMDI3Y3FYRjBDR0RwTWpIdXRUYWVmWitlK1dWVjVDYm00c2xTNVpnN05peHNMVzF4WWNmZm9ndnZ2aWkxbU5EUTBQeHhSZGY2TWNWQ0NIZzV1YUdYMy85VmYrWVd4bXo4Q0RLTHlqQTZuVWJ4ZXAxRzdSNStmbC9DS0dkbFpKd1p1L05uOW00TVN4Y0orUFN1UlMxV3YyUzF0SnU2dlpmZDcyYW01dm5PV25jYUNrb3NGV2RJM3RMU2txd2FkTW1mUHZ0dC9EMzk2KzFJVlRuenAyeGRldFdUSjgrSFN0WHJzU0xMNzVZNTI1MXk1WXR3dzgvL0FEZzZzeUZ3WU1IMTNyTXpKa3pjZkRnUVNRbEpTRXZMNi9HRnJJNm5RN3A2ZW53OWZXdDhaejMzMzhmNGVIaEJsL3piNy85aHRqWTJCckhsaTVkV210MmlCQUNWekl5OGUyYTc4VjNhemVVVldrcUQxWUlETXRLaXJ0azhBSkVEVTVTVlVvOEZ2Z0doUDhaSFJNM1o5SUhIejM4bjVmN1llaVFRWktOamZHK2RZZUVoR0RMbGkxbzA2WU5Ibi84Y2YzeExsMXVQdk5QcTlYZVVkaXBxcXJDOHVYTHNXclZxaHMrUnFmVDFkZ0IwcGpPbkl2SHAzTVc0TmpKVTVXYWFzMVNyWXk1YVlsbjBvMWQxNE9BWWVFZmtwT1RLd0c4NTljcTVNQ3g0eWMvZkdQWXlBNURCcjBxK3ZWK1VYSndxTG5mdzVvMWF4QWJHNHU1YytmQ3hzWUdvMGFOcW5GL1FVRUJ2THk4c0dyVkttemV2Qm1uVHAzQ1N5KzlWT3VhL2Z2MzEwOWovUHJycjI5YTQvWHJzRWRIUjJQU3BFbFFLQlJ3Y1hIQnZIbnpibmw3V2VCcU44cS8vLzN2R3NmK0dSUTBHZzMySHp5Q1pTdS93Y21vMDlteUxNOHBWMmlYNWlTY0xiM2xDeEUxTExyVWhOT0g0ZTBkQ1lnMWk3NzYrdG5rbEJTekdkT21TTGEydGticGxvaUppY0dzV2JQUXQyOWZ6Sm8xQzhIQndVaE9Uc2Jtelp2cmZQeXlaY3YwKzBWVVZsWWlNek1Udlh2MzF0K3YxV3BSVWxKUzQ1aEdVM1B4MWZMeWNvd2JONjdPdlIydWlZMk5SVlJVMU4yOHRMdW0wK2tRZFRwRy9HL3NSR1JrWnBjQXVwSEo4YkczTmppTEFEQXMzRkJLWXV5dlRzMmJIeEc1K1BLemVWOE1PUExuY1N5WVBRTU8xNjNVK1BiYmIrdC9uamR2M2cyL3hkdmEydGJha2UxNkRnNE8rdEhFdDlNZitPdXZ2MkxwMHFXWU5tMGFac3lZZ2NqSVNBd1lNQUNUSjA5R1JFVEVMWjNEMGRIeHB0dGhyL2gyalZpNGREbkt5aXBTdGRBOWx4WWZld2JzZGlBQzB0SXFrcEhXM3k4bzVLM3R2KzBlbjVDWTVQUGV1TkhvMUxHRFpIbWIyN3JmTFVtU01HREFBTGk1dWNIRnhRVUJBUUU0ZCs0Y1hudnR0VnFiV1BYdDJ4YzYzZjkzeitmbjV5TThQQndmZmZTUi90aVZLMWN3ZXZUb0dpdk9wcVdsWWVMRWlUVnUzMnhObG10anVveEJDSUhzbkZ6OHRHVWJGaTFkcmlrdEs5OHZhK1QzVWkvRW5qSktRUTh3aGdVRENpNWVMQ29BWHZWckZYcGczNEZEazNvODMwYzk4K09wZUxoZFcrbmF0L2VxcWlxc1dMRUN2L3p5aThHbXVIK2FNR0VDek16TVVGRlJnZjM3OSt2SEtsUldWa0toVU9EcnI3OUdSVVVGZXZic0NTR0VQdVdyVkNxY09YTUdjK2ZPaFN6TFdMeDRzWDVScGI1OSs4TGQzUjNqeDQ5SGl4WXRNSHo0Y0FRSEI5L1JhOWZwZEVoT1NjWDhoVXV3L2JmZFJVSmdVMGwyNmRqOC9LVGlPem9oVWNPbFRUa1h1OHluVldoTTBvVkw4eVpPK2VpaGYvZnZnK0ZEaDl6WHhkNnUvMUNXWlJuNStmbTMvTnlVbEJRMGE5YXN4aFRJNnVwcUtCU0tHc2NxS2lwcTNIL2h3Z1VFQmQzZTdMSDc2WHpTQmN4ZThDWDJIenFxMDFSVkxhN1d5dk91WElpcmV6NDZHY1N3Y0F0U0VtTys4V2taa3BpWm1UVmg3SHRUL3RXdjk0c1lPbVFRN08zdE1HZk9ISncvZng2clZxMUM4K2JOYi9tY3MyYk51bWsvM3JWMUZuUTZIUjU5OUZFb0ZBcU1HVE1HeGNYRmVQcnBwOUczYjE4b0ZBcjlLR2NBNk5xMUt6WnYzb3gxNjliVnVmREtyZHJ4MjI1OHRlSWJuSXRQU0lmQTVESlJzVGsvUDZua2prOUkxTEJwTGlmR0hBUmFkNWFSTTIvQndpV0RkLzMraCtXeVJRdUVwNGY3ZlZuRTZmang0emg2OUNqaTQrT1JrSkNBN3QyNzMvSTRoQ05IanFCWHIxNjNkYjE5Ky9iQng4Y0hMaTR1ZDFMdVBYUHR5OVd4RTZjd2JOUTR1YVMwSkZ0VWkwSEpGMkorTTNadDFGajQrMXY0QllSTmFSSGN0dnl4cDU2Vmt5NWNGQnJON2E4WnI5VnFoU3pYeTlZVTlhNnN2RnlNSER0UnRBcHRMNnNEdzNhNXF0VWVhQ1FiamhIVkIyOXZieXQxUU9qYjZzQ3dpOTJmNlNWdjNmR2IwT2wwOS95OXUyUEhEdkhWVjErSkV5ZE9pSXFLQ2lHRUVMTm56eGFQUFBLSTZOYXRXNDEvMnJWckorTGo0NFVRUWlRbEpZbE9uVHJWMm1jbU5UVlZkT3ZXVFFnaFJINSt2aWdwS1JFLy8veXo2Tm16cDlCb05LSi8vLzVpdzRZTjkveDEzYTcwS3huaTB6bnpSYXZRZGpwMVFPajJwdjZoSGNHL1lXUUVLdCtBNEFIcW9QQ3pIYm8rcWZ0cHl6YjlHL05CSnN1eWlJcU9GZjBHREpMVlFXSDU2b0R3V2Q3ZWJVeDczMW9pMHlYNUJBUzNVd2VHYlduWE9WTDc0ZlJab3JpazVMNi9yMmZQbmkyKy9mYmJXc2Y3OU9takR3dmZmLys5bURadFdxM0hYTDU4V2ZUczJWTUlJY1FiYjd3aDJyWnRLOXEzYnkrV0xsMHE4dkx5eE5DaFEwVjFkZlc5ZlFHM0tlbmlKZkhLd0NGeVFHaUhZblZnMkVUdlZxMmFHdnQvaElhQ2Flc09lUWNFaDZvazVXZ0hCL3VYbiszWncyTG80TmNrNzZaZXhpN3JqbFJVVkdEOXBoK3hkc01QNHVLbDVPT3lrR2VueE1kc0FhQzU2Wk9KNkliYzNVTnRMQjN4bVVLaGVLZlR3KzNGbkprZlM1NGU3amQvWWoyUlpSbVNKQm1jblNHRVFGbFpHV3h0Ylc5NlBpR0UvbHpYLzJ4c1FnanMzUDBIUms5NEg1V1ZsWm15VHZkRzZ2bTRiY2F1cXlFeDNsYUxEN2ppdk93c0ZSei9rSlhheWpObjQ3djhlZnlFc3BWL0MzaDVlcGpNRytoVzVPVG1ZZW9uTThXM2E5ZEx1Ym01MjJVaGhxUWt4QndCWnpzUTNiV3lzaXhOVVY3V1RnY1gxNXowdEN2K1I0NGRkL0p3ZDVlYWVublUyQUR1WHJsWlVMajJtRnNkMjNEOXVVemw3MXgrZmdHV3IveFd6SjYvc0xxc3ZQU0FUc2l2WDA2TTIyZnN1aG9haG9XN1VGNmVWMTJVbTNYUXp0bGpiMjV1YnZqdVBmdWFPRHM3S2J5OFBDUlRXak8rTHRYVkdrVEhuc0dZQ1pQbGc0ZVBwRmRyZGZOUzRsVWppdkpPNXhtN05xSUdSaFRsWmg5M2NIUTdsWnVmNzd2djRPRm01ZVVWQ0dqVlVySzJ2dlUxVWFnbUlRUk9SVVhqbzVtenNYbkwxcUx5aXNvdnFyUmxZNitjajA4eWRtME5FY05DUFNqS3k3eHM3K1QyZTJWMXRjWGUvUWNqTWpJeWxUNCszbkIxYVdJeTZmdDYrZmtGK0hidGV2SFJ6TStrNUpUVWZiSXN4cVFteEh3RFpMQTFnZWdlS2NyUFRsTTFjZnhGcnRJNlJVWEh0b3M3ZTA3cUh2bTRmdW96M1o0ZE8zZGo0dVJwT0hjdXZrcW4wUXhNU1l6NXFqUS9ud3ZGM1NNTUMvV2tLRCs3d01aY3VVK2hzanFUZFBIU1U0ZU8vR2tlRk5nSzNrMjlUQ290NUJjVVl1eDdVN0Q1cHkwb0tTdGJwU211ZUNzdCtleFpZOWRGMUJpVTUrVlZGK1ZsYmJkejlqaVRscDdlNXVjdDIxeDltbnJCMDlORE1xOWpTWG1xU1FpQkt4a1pXUG50V3N5WU5iZXNxTGpvTjQwV1BTNG54UjREdTA3dktZYUZlbFJTVXFJcHpNczZZKzNvOUZ0SlNXbUxuN2RzODVGbFdkbThXVE5ZVzFzWnJaVkJDSUdLaWdyc08zZ0lyNzA1WEQ2WGtKQlVyZFdOU28yUC9xU2tKSy9jS0VVUk5XSkZlWm54RG81dVI4dkt5M3dPLzNtc1pVbEpxUlFhM0FhV2xteGx1QkZaQ0p6NjZ6U21mellQbTM3OHVWcXIwMzVTcVNtYmxuRWhQc1BZdFRVR0RBdjNRRWwrVHFhMWcrcytoWVRTMHpGeGJST1Rrc3licTlWd2QzTTFTbG9vTEN6Q2wwdVg0Y3ZGeStUOC9JSmZoRlllbDNvK1ppY0FZWXg2aUFpaUtEOHJ3OUhPNnNjS0hhcGlZdU02LzdIL29DcXlheGZZMmRrWnV6YVR0UHVQZldMazJJbElUTHFZSVVQdW5ob2Z1N21zb0lEZER2Y0p3OEk5VWxLUVhWeVltM1hFMXNINXI1VFV0TTQ3Zi8vRDBkN1dWbXJUT3ZDK3RqQ2NTMGpFa0hmK0ovWWRPRnhSVmxJK3ZWaFhOakV6S2Y0Q0dCU0lqSzZ3c0ZCYmxKdDExTmJSTlNVL1A3LzE5cDIvTzd1Nk5KSDhmTHpyM09tMnNSRkNJQ016Qy9PL1hJeFBaczNWVmxaV2JSYzY3YXVwaVhFeDROK3crNHBoNGQ2U2kvS3lrK3djM1BaVVZWY0dIVHJ5cDFkNVJZVXlvSlUvYkt5dDcybGlxS3lxd20rNzkyRDB1UGZseStsWExtazF1bkVwaWRHTEsvTHpLKy9sZFlub3RzbEZlVm5SdHM1TmpwZFhWRG9lTzM2cVZWNWV2akkwSkJoV1ZxWTlxK3BlaTRxT0VSL05uSTBkdTM0dkZGcmRUS2xhTnkzNVFseXlzZXRxakJnVzdvUGlncXhzaGFQZFQwcWhMRGg5T2lZNE9qYk96c0hlWHZMejljVzlXRE0rT1NVVnMrY3ZFbCt0V0ZXUlgxandMWFM2LzZXZWo5MERKbkVpazFXY2w1TnViKzM2ZTZXMlVzU2RpMjkvN01SSlZWaElHOG5GcFlteFM3dnZkRG9kTm03K0NST21UTVA1cEl1SldvM3V0WlRFbUxXRmhkbmNuOFpJR0JidWs0cjgvS3FpM0t3VHRpNnV4NitrWno1KzZPZ3hSd0FJRHcyVzZtdG5PaUVFanZ4NUhPUGZuNHBEUjQ1b3FxcXJKMVVXWUVaNmF1eVZlcmtBRWQxVFJVWFpsVVY1V1h2dG5WeVNNN095MnU4L2ROVE8xOGNiVGIwOHBmdXhpSk1weU0zTEV3dVhMTWZuaTcrcUxpa3AyNitveG9Ea3BKaVQ0R3dIbzJKWXVML2s0dHpzRkh0cmkrK3FkV2g1OU5ncG42enNIUFBXUVFHU2pZMzFYWTFsS0M0dXdZN2ZkbUhDNUttYUsxZXl6bFJEZnVueXVaZ2Z5c3F5dUdRejBRT21ueGVVUkFBQUlBQkpSRUZVS0M4NzFxNko2Nkd5a3RLbWYrdzcyS3k4b2x6WlRPMEwrd1k4K0ZHV1pSdzdjUktmenYwY1AyM1pucVhWVmk4cTFwYi83OHFGYy95eVl3SVlGb3lncUtpbzBreHFza05sSmVXZE9Yc3UvT1NwS0Z0WFZ4ZjRORzE2MjYwTXNpd2pQdkU4NW4rNUJBdVhMcXV1cUtoZUlTRC83M0o4VE53OUtwK0k3b1Bpdk93cmtyM05EcVZPVlA0VkhmdjRpYitpcEpBMnJlSG02bXJzMHVwZGRYVTF2bHU3SGgvTm5JMno4UWxwc2s3OE56aytablZGZm42RnNXc2pNZ1ZLN3hadC9OVkI0VWVDMnowaWYvenBIS0hWYW05cmw3VTkrdzdJblNQL0pUZHZFNUh2RXhENnZMZTNOOWVQSldwZ2ZJUENuMVFIaHNXSGQreXErVzMzSGxGYVdsYXZ1elVhaXl6TElqTXpTMHo1YUtic0g5eTIxQzhnZkx0N2kxQTNZLysrcVRhMkxCaVhLQzdJeVpmc3JYK1FkSkp0MU9uWXdGTlJweTJDMjdTR280T0RkS1BCajBJSTVPY1hZTm5LYnpENXcwKzB4U1VsQnpXVjJwZlRrbUlQRkJjWGErL3pheUNpZTZ3b04vT1NnNlBINGFycUtxYzkrdzYwS1NrcGtWcTJhUDVBcjhtZzFXcHg5TmdKZkRoOUZuN2R2VHRMRnBoVlhGMDhLZmRpZkw2eGE2UGFHQlpNUUdWQlFaV051ZmQreVV5WGN1WEtsWUFUSi85eXRiS3lsRnExOUs5enRrVGMyWE5peG1mejhNUFBXNHQxT25sQnRVYjNmdnJGdVBOR0tKMkk3cE9pL0t4TWUydTNQM1NRczg2ZWkrL3k1L0dUWmcrMURaT2FPRHNidTdRN3NuYkREMkw2ckRrNGYvSGlKYUdSKzZlb3REOVZKaVp5UlZtaVcrSGJNcVI1czhEd1RVRVJIYlZ2RGg4bDh2THk5RTEyV3ExV3JQaG10WWpvOUpqY0xDZzgzcmRWNkJNQUdzY1FhU0s2UnVIWE1yaTNPaWc4S1NpaW8vekRUMXRFZVVXRjhmb1Nib05PcHhQWk9ibnlpSGZIeTgwQ3d5clZBYUUvdS9nRmVScjdGMG8zeDVZRkUxT1VuMTFnb1hUYklhdTBxa3VYVWdLaW9tTnRXclZzQWExV2k4OFhmWVVsWDYrcUtDc3IyNlBWYVA5N09TbnVGRGlkaUtpeEVVWDUyZWZzWFZ3UDZ6UTY1eVBIVHZnWEZCWXFBMXUxbEd4dGJZeGRtMEdIanZ5SmFUTm1ZZCtod3ptUXhSeU5WRDBsNjBKOHRySHJvcHN6cVIwUnFhWm1nYUhQQ1VsNjM5dkxxNTJyaTR2eWRIUk1tZ3p4ZVZsdTFWZTV1UWxjbklTb2tmUDFEWEZTV0NuZVZKb3BKd1FGQkRoTm5UUU9EMFdFRzIzVHVodlJhRFJZL05VS2JOajhrOGpNekQ0bEM4MkVsSVF6QndCd2pCVlJQWkI4L2R1MGJ0azY3SGUvb0pBa3Y0RFFTTERiZ1lqK29Wbkw0Q2ZWUWVFcDdUcDMwMjcrZWF0Y1dWbHA3QjRIdlN0WE1zU1lpWlBsNXEwakt0UkJZUnZWNnRZZXh2NTkwZTFqTjRTSmErN243V3BocHBoanBWSThHeDhYZlJEc2RpQ2lmeWpNejc1bzQrajJRMVZWaGRlQlEwZWFGeFlWbS9zMDlZS1RvNlBSV2htMFdpMzJIenlNajJmTkZYdjJIa2lSaFR3cnBUUi9VbUhxaFVLakZFUjNoV0hCeEhsNmVycEtralFNd0lyTXpNdzBZOWREUkthcEpEK3IyTWJDYVorc1JHRk1iR3kzbUxpelNsOGZiM2czOWJydmdhR3NyQndydmwwdFpzOWZpS1FMRjZPRXdMQ1VoSmoxS0M3bWlySkU5MEpFUkVUcnRtM2Jpb2lJaUU3R3JvV0lIZ3krL3EzYnFBUERMclo1cUpOMjY0NmRjbFYxdFpCbCtaNTNPY2l5TEVyTHlzVElNZS9KelZ0SFZLa0RRbmU0QkFROHVJdEJrQjViRmt3Y1d4YUk2SFlWNWVmazJOaDcvS3FUdFM2Lzdkd2RXRlJVckd6ZVRBMEhlL3Q3MXNwUVhWMk5ZeWRPaVhkR2paT08vSGs4VmRhSkdTbUpNYVBMOC9LNFpITUR3TEJnNGhnV2lPaE9sQlJrNVZrNzJ4K1FoUG1sK0lURVIwL0h4RmtHdFBTSGg0ZDd2YWNGSVFTKy9tWU41aXhZaUpUVTFOT1NUbjRyK2J6MlJ5Q0gzUTVFOXdPN0lZam9idmtHdE9tc0RneTcyQ3dvWEh5M2RyM1E2WFQxMXZWUVhGSWlYaGs0UktnRHczVHF3TER2amYxYTZkNm9lL01CSWlKcU1GSVR6aHlXaFBpWEVQaHV4bWZ6eWlkTS9sQmNTazRSZDNOT3JWYUxYYi92eGN2L0hTeU9IanVSTGdzeHVxSkFES212bXNtMHNCdkN4TEViZ29qcVEyRmVWcDZGMG0yM3BOSm1KU1FtUlp6ODY3U2RrNU9UMUtLWityYkhNWlNWbFdQZUY0dXdaUGtxT2ZueTVUMEM4anVwQ2JFL2w1VmxWZDJqOG9uSUVIWkRFRkY5ODJrVjNsNGRGSm9TR1A2d1dMVjZuZEJvTkxmYzdaQ1ZuU1A2RFJna1grMTJDUDNHcVhsekIyTy9IcnIzMkxKZzR0aXlRRVQxclRndjgwb1RCL2QxMWJMTzY4aWZ4L3p5Q2dvdC9IeThKVWRIaHh1Mk1sUnJORGgwNUU5TSt1QmpFUlVkZTBGQWZKb1NIek81c3FDQU8wVTJBZ3dMSm81aGdZanVoWUtDckRJenlYRzNtYVdpSURyMnpNUFJzWEhXTHM3TzhQUDFnVUtoK01kakM3Rjg1WGZpczNsZmlKVFV0SU95TEVhbUpzU3NCNkF6VHZWRVZBTzdJWWpvSGxQNHRRd09VZ2VGWFd6elVDZjVtelhmMTFpOUtTOC9YN3orMW5EaEg5eFdWZ2VGYjNSVWh6c2F1MkM2LzlpeVlPTFlza0JFOTVnb3lzL09kYkJ4M2xnTjJYMy93VVArbDVKVHpKdjUrZUpNZklKNGE4UzdJam9tTGxXbmxkOVBTWWdlWDFtWVdXbnNndW4rNHc2R1JFU0VsSlJ6R1U3Tm00OXdNTGZkczIzSHJvLy9pb3IyS1NvcVJrbHA2UzZobFQ5S1NZbzlZZXdheVhnWUZvaUlDQUJRY1BGaVVRSHduYXQzOHlQcHNtNnpWdGJ0RXVXRlU5TFMwcmhrY3lQSHNFQkVSTmNUM3E0T2hVS0lKRUMxOEhRaWd3SnhCVWNpSXZvSElVUzRRcUg0bHhBaXd0aTFrR2xnV0NBaW9ob2tTUm9Nd0ZLU3BQOGF1eFl5RFF3TFJFU2s1Ky92YndIZ09RQ1FKS25MMzdlcGtXTllJQ0lpUFJzYm0yY0FXQXNoQU1ERnpzNnV0NUZMSWhQQXNFQkVSSG9LaGVJLzE5OFdRZ3d5Vmkxa09oZ1dpSWdJQUJBYUd1b05JQlNBZm84SWhVSVJFaDRlM3RLWWRaSHhNU3dRRVJFQVFKS2tEcElrdWYvanNJTWtTZDJOVWhDWkRJWUZJaUlDQUROSmtoNFNRdGhlZjFBSVlTbEpVZ2NPZEd6Y0dCYUlpQWl0V3JWeWtDVHBLUURTdFM2SXYvOHRBZWhvYm03K3p4WUhha1FZRm9pSUNOYlcxczBrU1FxdTZ6NGhSRE56YzNPZisxMFRtUTZHQlNJaWdpUkovd0pnZVlQN0xDUkpldVkrbDBRbWhIdERFQkVSaEJETkFlejcrNllsZ0k0QW9nQVUvYjNtZ3JlUlNpTVR3TEJBUkVRNGZmcjBhOWQram9pSThKTWtLVm1XNVhkUG56Njl6OUR6cUhGZ053UVJFZFZKa2lRclk5ZEFwb0ZoZ1lpSWlBeGlXQ0FpSWlLREdCYUlpSWpJSUlZRklpSWlNb2hoZ1lpSWlBeGlXQ0FpSWlLREdCYUlpSWpJSUlZRklpS3FpODdZQlpEcFlGZ2dJcUlhcXFxcUJJQnFZOWRCcG9OaGdZaUlpQXhpV0NBaUlpS0RHQmFJaUlqSUlJWUZJaUlpTW9oaGdZaUlpQXhpV0NBaW9qb0pJU3lNWFFPWkJvWUZJaUtxa3hEQzNOZzFrR2xnV0NBaUlpS0RWTVl1Z0dvTER3OXZMMG1TTlFBSUlkU1NKRUVJRVJFUkVXRU9BTElzVjBSSFJ4ODNicFZFUk5SWU1DeVlJRW1TUmt1UzlNcmZQd01BRkFyRm9tdjNLeFNLelFENkdLYzZJaUpxYk5nTllacFdBb0FRb3NiQmE3ZGxXVjU3LzBzaUlxTEdpbUhCQkZWVlZjVUJ1RmpYZlVLSU5LMVdHM3VmU3lJaW9rYU1ZY0UwbFFvaC9nVCt2elhodWxhR0dETXpzMXdqMVVWRVJJMFF3NElKT252MmJCbUFRd0EwMXgrWEpFa3JoRGg5K3ZUcEl1TlVSa1JFalJIRGdta1NBRTVMa3BRSDFHaGRLQVZ3K08vN2lZanVDWVZDd2I4eFZBUERnb25TNlhReFFvalVmeHpPS0M0dVBteVVnb2lvMFZBb0ZFSUlVVzNzT3NoME1DeVlxSmlZbURJaHhPL1hIeE5DN0x4NDhTSzdJSWpvZnRBWnV3QXlIUXdMSmt5ajBhd0NJUDk5VTVabGVha3g2eUVpb3NhSlljR0VuVGx6SmtrSThkZmZLempHeE1URUpCaTdKaUlpYW53WUZreWNFR0xMMy8vK3lkaTFFQkZSNDhTd1lPSTBHczIzQUlwbFdXWllJQ0lpbzVDTVhjQzk0dFc4dGErNXVWbVVKRW5PeHE3bGJsbXFnRXFOQUtRRys1K0xpRXlJQk1ER1hFS0ZSb1pPUE5oL2Q0UVFsVm9oZXFVbHhQeG03Rm9lWkExMkl5bVZBbmFTSkRrUGUyc0kvSHg5akYzT0hkUHBkQ2dwS1lHZG5SMlVTcVd4eXlHaVJrQ24wNkcwdEFSV1Z0WXdOemMzZGpsM3JLaTRHQXUrWEdKWlVscmExTmkxUE9nYWJGaTQ1dkd1aitLaGlEQmpsMEZFUlBkWlpsWVdsaXhiZ1pKU1kxZnk0T09ZQlNJaUlqS0lZWUdJaUlnTVlsZ2dJaUlpZ3hnV2lJaUl5Q0NHQlNJaUlqS0lZWUdJaUlnTVlsZ2dJaUlpZ3hnV2lJaUl5Q0NHQlNJaUlqS0lZWUdJaUlnTVlsZ2dJaUlpZ3hnV2lJaUl5Q0NHQlNJaUlqS0lZWUdJaUlnTVlsZ2dJaUlpZ3hnV2lJaUl5Q0NHQlNJaUlqS0lZWUdJaUlnTVlsZ2dJaUlpZ3hnV2lJaUl5Q0NHQmFJSFFHeHNMRTZkT25YYnp5c3ZMNGRHbzdrSEZSRlJZOEt3UVBRQXlNakl3UGp4NDFGYVducGJ6NXN5WlFybXo1OXY4REZidG15cDhaZ3Z2dmdDWDMvOXRmNitXYk5tQVFCMjdOaWgvNW1JR2hlVnNRc2dvcHFXTGwyS3JWdTMxanBlV1ZtSi92MzcxenIrNmFlZklpUWtCQUNRbkp5TXFxb3EvWDA5ZS9iRXh4OS9qTzdkdThQR3hrWi8zTlhWRmM3T3pnQ0FKNTk4RWl0V3JFQzNidDBRSGg1ZTN5K0hpQm9BaGdVaUUxTlVWSVJCZ3dhaFQ1OCsyTE5uRC9idDI0ZVBQLzY0enNjT0hUcTBSamdZTjI0Y0ZBcEZqV0RRdkhsekxGeTRVSDg3TFMwTnI3enlDZ1lOR29TTkd6Y2lQVDBkWVdGaDJMdDNMODZjT1FNQXlNdkxRMEpDQWpJek0xRllXS2ovbVlnYUo0WUZJaE1URVJFQlYxZFhuRGh4QWxPbVRJR1ZsUlY2OSs1ZDYzRXZ2L3d5SG4zMFViaTR1TlE0UG5IaVJFUkVSTnp3L05PblQ5Zi83T2JtQm9WQ0FSOGZId0NBbzZNalhGMWRjZURBQWF4ZXZSb0FvRlFxc1hyMWFoUVZGU0VzTEt3K1hpSVJQV0FZRm9oTXpGTlBQWVd0VzdkaStmTGxDQWtKZ2IrL1A4YU9IUXRKa3FEVmFyRm8wU0ljUG53WWp6LytPTnpjM083cVdwSWtRYTFXbzEyN2RsaXdZQUhVYWpYOC9mM1JvVU9IR3o2bm9xSUNWbFpXZDNWZElucXdNQ3dRbVpqang0OWo4K2JOV0xseUplenM3REJqeGd3TUhEZ1F6enp6RERadTNJanc4SENzV0xFQ2RuWjJkMzJ0b3FJaW5EeDVFdTNhdFVOTVRBeDhmWDJ4WU1FQy9mMjV1Ym1RWmJsR0tPblJvd2NHREJodzE5Y21vZ2NId3dLUmllblFvUVBDd3NKdytmSmxIRDU4R0xJc0l5VWxCVnUzYmtWQlFRR3FxNnV4ZmZ0MmVIdDd3ODdPRGc0T0RsQ3IxUUNBNnVwcURCczJESklrM2ZEOEdvMEdiNy85TmdDZ1RaczIyTEpsQ3dBZ1BUMGRQWHYyck5IbE1XWEtGSFRxMUFrOWUvYThoNitZaUV3ZHd3S1JDVWxLU3NLWU1XT1FtNXNMSHg4ZmhJU0VvRXVYTHBnd1lRSnNiVzJSbTV1TDQ4ZVBJeTR1RHZ2MjdVTkdSZ1lpSXlNeGN1UklBRUJaV1JuV3JWdW5EdzkxMmJKbEM1eWNuQUFBZm41K1NFbEpRVmxaR2F5dHJXRnBhWWtlUFhyQTN0NGVwYVdsME9sMGlJbUp3Yng1OCtEaTRvSzh2RHpzM3IzN3Z2d3VpTWgwTUN3UW1SQi9mMzhzV3JRSUhoNGVlUGZkZDVHUmtZRXRXN2Jvdi8xZnIzUG56dmp2Zi8rcnYxMVdWb2JDd2tLNHVyb2F2TWJ6enordi8xbWxVc0hlM2g1Ly9mVVgvUDM5QVZ4dG5WaThlREcyYnQwS2EydHJxTlZxN05peEE5T21UY05qanoxV1Q2K1VpQjRrREF0RUpzYmIyeHZBMWJFTG16WnRxdk14Ky9idFExSlNVbzFqOGZIeDhQSHhxVEZ0OGxZc1hMZ1FVVkZSOFBEd1FHSmk0cDBWVFVRTkdzTUNrUW03TnFYeG41bzBhVklyTE96YXRRc2RPM2E4cmZQLy92dnZPSFBtREE0ZlBvelUxRlNZbVpuZGNhMUUxSEF4TEJDWktGbVc2MXhmQWJqYTVYQjlNTGh5NVFxMmI5K09iNzc1NXJhdWNlYk1HZGpaMldIaXhJa0lEZzZHdWJrNWZ2NzVad0NBbVpsWmpmQlFYVjE5QjYrQ2lCb0NoZ1VpRTZWUUtQRGpqei9XZWQrT0hUdHc3Tmd4L2UzMDlIUTg4OHd6K25FSHQrcmF3TWk2WEpzZUtjc3k3T3pzMEtWTEY3UnYzLzYyems5RURjT041MWM5NEh6OVc3ZFJtcG5IYlZyN0RSNks0S3B6MVBBSklReE9tYnhWNmVucDhQRHdnRktwckhGY2xtVW9GTng3amg0Y21WbFplTGIzeThqTnl4K1NraEN6d3RqMVBNallza0RVUU5SSFVBQ0FwazJiMW5tY1FZR284ZUs3bjRpSWlBeGlXQ0FpSWlLREdCYUlpSWpJSUlZRklpSWlNb2hoZ1lpSWlBeGlXQ0FpSWlLREdCYUlpSWpJSUlZRklpSWlNb2hoZ1lpSWlBeGlXQ0FpSWlLREdCYUlpSWpJSUlZRklpSWlNb2hoZ1lpSWlBeGlXQ0FpSWlLREdCYUlpSWpJSUlZRklpSWlNb2hoZ1lpSWlBeFNHYnVBZTBjU0FKQis1UW9jSGV5TlhRd1JFZDFuT2JsNTBPbGtZNWZSSURUWXNDQWdWUUhBL0MrWHdOckt5dGpsRUJFOU1JU1FvYW1xZ3NyTUhBcWwwdGpsM0RHTlZvdlNzbElJSVZVYnU1WUhYWU1OQzJXb3pMRVQxc3N2SmFjR0didVd1eUZKUW1taGtKcFV5eWlRQlRUR3JvZUlHajVKQ0pXdHBhSjVXWlV1UllhaXl0ajEzQlVKMlZxZGJwK3h5M2pRU2NZdWdBeUxpSWhvTFVuU0dTSEVJMUZSVVVlTlhROFJOWHlob2FFZGxVcmxIbG1XZTBWSFIrOHlkajFrZkJ6Z1NFUkVOU2lWeXRja1NiS1dKT2tWWTlkQ3BvRmhnWWlJYXJnV0VpUkplc3JZdFpCcFlGZ2dJaUs5aUlpSXg0UVE5a0lJQVBDS2lJam9idXlheVBnWUZvaUk2SHF2WG45RENQR0dzUW9oMDhHd1FFUkVBSURBd01BbUFEcGRmMHlTcEVlQ2dvSThqVlFTbVFpR0JTSWlBZ0JZV0ZpMEErQU9BSktrbnl6bmFHNXUvb1RSaWlLVHdMQkFSRVFBb0pRa3FaMGtTUTcvT0c2dFZDbzdQZlRRUTJaR3FZcE1Bc01DRVJFaEpDVEVYcEtrU0NIRVA1ZHNWQWdoT2dCd01VWmRaQm9ZRm9pSUNKSWt1VW1TMU83dm4zSDl2d0VFYWJWYUR5T1ZSaWFBWVlHSWlLQlVLaU1CMUxucm5pUkpOZ3FGb3N0OUxvbE1DTU1DRVJFQndPdEFqZFlFWEg5YmtxVFg3bjlKWkNvYTdFWlNSRVIwNjZLaW90cGYrNWw3MHRBL3NXV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ZJWnV3Q3FyVzNidGxPdnUrbjY5NzlmYjl1MjdWUFhEdjcxMTEvVDdtOVZSTlJZYURTYUVwWEtiRWRscGJiVTJMV1FhV0JZTUVHeUxMZFVLQlQvRVVKY2YzaUlFQUtTSkVHVzVVM0dxbzJJR2pZUGYzL1gwbXJGQUtIVEJrQmdvbDlRNk55VWN6Ri9HYnN1TWk1MlE1Z2dXWlpYR2JwZkNQSDkvYXFGaUJvUFgvODJyUzFWTm1zdExDMCtmTEpiWklzbXprMytMUWxwclc5QVNGL3d5MldqeHJCZ21tSUJ4RXFTaEgvK0ErQ0NFT0swa2Vzam9vWkY2ZE1xdEl2UzNPeFhlenZiSjJkK1BOVjgrYUlGK0huakdnUUd0QXcwVTVsL3B3NElmeGYrL2hiR0xwU01RMm5zQXFnMk16TXoyY3JLS2dUQVF3QWdTUkt1ZFVrSUlmWlhWbGF1eTh2THF6Wm1qVVRVTUhnMWIrM3I3T0UxeHNMY2ZFbmtZMTJhekp2MUNicDA3Z1FBY0xDM3gvUFAvQXVTQkZYU3hZdmRMYXJsQ0VjWDE1U2kzT3dyQUlUaE0xTkR3ckJnZ29xTGkzV2VucDdlQUo0RW9QeTdSUUdTSkdrQmJJNkxpOXRselBxSXFHSHdEZ3dKTVZPcXZySXdOKzgvWnVRd3krRkRoOERYeC90YUt5WUF3TUxDQWhGaG9RZ0xDY2FKVTFFdFMwckx1OW03ZUpRWDVXWnlIRU1qd3JCZ29yeTh2QVNBRndEWVhmZkdMWlFrYVhaR1JzWWw0MVZHUkEyQVdiT0FzRDVLaFhLSGQxUFBsZ3RtejFDOTlPSnpzTEcycmhFVTlBODJNNE9mcjQvVTgrbnUwdm1rQzg1WDBxODhhK2ZzNnUxazUzbXdzREN6MGdqMTAzM0dzR0NpbEVwbG9ZMk56WXNBdks4N2ZLbXFxbXBhVGs0T3V5Q0k2STU0dFFqMmFlTGhPY1BjM0d6S2k4LzF0UDV3OGtTMERRK3JNeVQ4azYydExSN3YraWpzN0d4eDRlS2w4TEtxMGtjY21yaW5GdVZsOFF0TUE4ZXdZS0tLaTR1MW5wNmVyZ0M2WDNkNFNXeHNMTHNnaU9pT05Bc01ma3FwVkg3ZHBJbHpqM0dqUmxnT0hmSzYxTlRMODVhQ3dqVldscGFJQ0F1Umd0dTBWbHhNVHZITHpzNk5kSEJ4c3lweXREdU8vSHpkUFN5ZmpJaGh3WVE1T3p1bnFsU3EwZGR1Q3lGZXk4ek1MRFJtVFVUMEFHcmQybHp0N1BHcVFtRzJ3dFhOcGRuQ2VaOHBlejc5cEdSaGNXZVRHeFFLQlh5OG02Sjd0OGVrcy9FSkRobVoyWS9iUStsdTYrNXlwRGducDZLZXF5Y1R3TEJnd25KeWNvbzhQRHk2S3hRS1h3Qi9uajU5ZXE2eGF5S2lCNHRmeStBZ1IwazF4ZGJHOW9OL1BkM2Qrb3M1bjBwQmdhMXVxelhoUnF5dHJmRmN6NmRoWldtcHVKU1M4bEI1YWNXalRrMWMwZ3B6WFM0RE9XeGxhRUFZRmt5Y2w1ZVhCa0J2QU5Nek16TlBHcnNlSW5wZ1NINnRRbnBLU3RWU2UxdWJaOStmTUVZMTlJMUJra3NUNTNxOWlGS3BSSGhvTUI2S0NFZENZcEpQVmxaT0QwY1hoWVd0cGRueDR1SmliYjFlakl5R1ljSEVlWGg0RkFraG5oZEN6TXJLeXNveGRqMUU5QUR3OTdmd2MvTVpxVklwbHdXMGF0bDB3K3FWMGlNZE84RGMzUHllWEU2aFVNRFR3MTNxMCt0NUtTOC8zeVkrTWVreHFDd2VzWFMwKzdVMFA1L2RFZzBBdzRLSnE2cXFncDJkZzAxWldmWFpnb0xjZkFDeXNXc2lJdFBsSFJnUzRxeXduR05qYmZWdXY1ZDZxV1pNbXdJdlQ0LzdjbTJGUW9GSE9qME1GeGRuWExpWTNLeXN0S3FIZzdON1psRmUxbmx3RWFjSEdzT0NhVk82K2ZnL1dpM3dYNkUwRzJidjRxNnhNZmVPS3luSjBCaTdNQ0l5UFg1QlliMlVVSHpoNWVuKytNY2Z2Sy80VC84K2tyT1QwMzJ0UWFWU29VMVFvTlF1SWx5NmtwbnBkams5L1hGSFovY21GaXIzbzJWbFdmemI5WUJpV0RCaDZvRFEveWtVaWxtQkFRSEJYUjd0NUppWWNMNnp3bHh1S1ZzNkhhZ3V5V1hUSGhFQkFKeWFOM2Z3Y1BPWnBWUW81M1ZvMTlaajhZSTVpZzd0MmtyM3F0dmhaaFFLQlR6YzNmRFVFOTBrclVaakUzY3V2ck5rcHV2bTZPeDJwREF2Tzljb1JkRmRZVmd3UWU0dFF0MWMzRDIrTlRNemU3ZkhrNUgyQytmUGxwN3A4U1FjSFIwc29xSmp3cFNRKzlvNmV4d3R6c3ZLQUp2MmlCb3p5U2NndUoyVnltcEJreVpPLytuVCswWEZ0TWtUcGFaZW5zYXVDd0JnYm02R1RnKzNsOXhjWGFYMDlDdmUrWVZGM1cyZDNIUHRyY3d1Y3ZEamc0Vmh3YlFvL0FMRGVwbXBwQzk5Zlh5NnYvUEc2OUxvRWUvQXdjRWVTcVVTWVNIQmFCTVVpSnpjUE1lc3pLeG43SnhkTFNVN3o5aEtMcmRLMVBpMGJtM3U1K1Q1bGxLcG5OT3FaWXVPNzQwYnJSdzA0QlhKenRiVzJKWFZvRkFvRU53bUNBOUZoS0dnc01qbDRxVkxUMHZtMXA2T3RzNm5DZ3R6U28xZEg5RUR4ZG5mMzE0ZEdES3plZXVJclA4TWVsTStGUlV0ZERxZHFFdEdacGI4eWF5NWNsQkV4d3AxVVBoMm42RFFZR1BYVDBUM2o1ZVhsM1d6d0xDNUxVUGFhWHIxR3lCeWNuTHIvRnRoYXJSYXJaai81UklSR1A2d3JBNEtPK251RjlvTWdNTFl2MCtpQjRKWGkyQWZ2OEN3clMxRDJ1bmVuZkMrS0NvdXZ1bWJUcWZUaVUwLy9pSmF0KzBrTndzS1QvWnRHZElkYkNraWF1ak0vQUpDSS8wQ3d3NTE2TnBkWHJoMHVkQm9OUGZoWTc1KzdUdHdXSDYyOTh0eXM5WVJ1ZXFBc0tGcXRkclIyTDlZTW93ZkxrYms2dHJhdG9tdng3OHR6TXkrRG16bDMzSGNxQkdLa2NQZWdxV2w1VTJmSzBrU1dnY0Y0UEd1blpHZGsrdVFrWm41a3Eyamk3MlZ2ZlA1MHNMY292dFFQaEhkWitxQTBCRUtoV0tXZjR2bUlkTS9uSXpuZXY1TE1qYzNNM1padDgzWHA2blVvVjFicWFLaTBqbytNZWt4b1RUM3NYWjJPRnlTbDFkdTdOcUlUSXEzZHh0bnY4Q3dMNXNGaGhXLzlzWTc4cm40UkZtcjFkNTJRcGRsV1dUbjVJb3ZseXdYL3NFUGFkV0JZWHY4Z2tMYkd2djFFVkg5Y1hkM3QxRUhodTFzRmhRdVJydzc0WVpkbEEraWpadC9rbHUzN1NnM0N3elA4bW5CTGxWVGRmZUxnOVB0VXZnRkJQZ3BKS3VmTGEwc1FvWU9IaVNOZU9mTmVsbW4vWFIwTElhTkhvZk1yT3hTalJEL3ZYeE91UjA0eFhuTlJBK2c4UER3SVVxbDh1ZWNNbTFIaFlUSm51N3VENy82NzVmRmM4ODhMU2tWQ2hRV0ZpSTdPeHVabVpsUXFWVG8zYnYzSFYrcnJLd01jWEZ4ZVBqaGgrdnhGZHdhblU2SGcwZit4TkxsSzNIOFZGU21yTlBOcXl6RTRxeXNtTEw3WGd6ZEVNUENmZVR1SG1wajVTUU5rQ1I4R05pcWxmdmJidzdHdjU1NlFsS3BWUFZ5ZmlFRXpzVW5Zdkh5RmRpNSt3K05UcWRaRG1nK3UzVHVYRXE5WElDSTdwdXdzTER2WkVuUnFhd0tWZzkzYU9kMUtTRldNamMzaDdXMU5heXNyR0J0YlExSFIwYzRPVG5CM2QwZHc0Y1B4OWRmZjQwbFM1WkFvYmo1bUVGWmxqRjE2bFE4Ly96elNFcEt3dURCZy9IbGwxOGlORFFVZmZ2MlJYNStmcDNuS1M0dXhxSkZpOUN1WFR0czJMQUJuMzMyV1kzSENTRWdoS2gxN01rbm44VE1tVE1CQUtXbHBTZ3VMa1psWlNYS3lzcFFVbEtDUzhrcDJQMzdIaEYxT2xvcjYzU1pLb1hJa0NRcE5Tb3FxbTg5L0RycEx0WFBweFRkbEh1TEZtNVdLbW1oU3FYcThYSy9sMnlIREJ3ZytYZzN2YVUzOWEyNk5vNWgrb2VUOGNUamo2aytuVFAvamV5YzNFN3F3TEQza3VPamQ5YmJoWWpvbmxLclczc1VWMG51RHBidzc5QTJCRXUrbUlPbm4zb0t1M2J0d3MyMmxYNzIyV2N4YmRxMG0xN2pqVGZlMFAvczcrK1B0OTkrRysrOTl4NDJiTmdBQUZpeFlnWFVhalV1WHJ3SWEydHJlSGhjWFRKNjZOQ2hOYzd6MUZOUDZVTUFBUHowMDA4NGN1UUlacytlclQvMnd3OC80TlNwVS9yYjA2ZFB4NzU5KzJCblp3Y2JHeHZZMmRuQjN0NGVYaDV1a3NYRDdjME9IdjdUUjZPRnRTVEpQNm5WYXN2azVHUk9EemN5aG9WN1Q2a09ETzhpSUZZN09OaDdqeDAxQWkvMzZZWDZhazJvaTRPOVBWNThycWZrMzF4dE5uckM1SWhMeVNsYi9RSkRQOVFVNXk2NGN1VUtCeEFSbVNodmIyOHJwYlZqRDRYSzdHUC9GczFhZCtuWUhpOCsveXdjN08zditiWDc5KytQb3FLaVdsOWdmdnp4UjZqVmF2VHAwNmRlcnpkcTFDajA3OSsvenZ2T3hpZGcxdHpQblkrZFBQVWVMTzJscHY2aHE5T1RZdExxdFFDNkxRd0w5NUNqV3Uzb2FPSDRwa3FsSE4wMlBOUjk2SkRYOFZpWFIrcTFOZUZHSkVsQ1NIQWJyUHBxSVJZc1hLcjYvWTk5SHhRSktkRFgzLzNUMUtTb3MvZThBQ0s2TGQ3ZWJaeFZ0cXJKa0REbzhhNlBPb3dlL2paYUJ3WFUrSHZ4MUZOUDFmbmN3WU1INDlWWFg2MXhiTnUyYmRpMmJWdXR4dzRjT0JDZE9uWFMzNjZ1cmtZWG1BeGlBQUFnQUVsRVFWUnhjVEdBcTYwTjE2NlhtcHFLa1NOSG9yQ3dFQ3FWQ3F0WHI4Ync0Y1B2K25WZWs1ZVhoK1RrNURydnM3YTB3UEMzQmt0cVgyLzd0ZDl2K2hobTZPTGRMSGhpMnFXNG1Ib3JnRzRMdzhJOTRoY1UybFlTMHFjMjFwYVBEUnp3YjdQWC92c0tYRjFjN25zZFB0NU5NZjNEeWRMalhUdGJ6Rm13Y0VEcTViUU92cTFDWjZZbXhxd0R3TUdQUkNiQXlhbTVnOHBXdVUyU3BFNkRCdzZBbWFURHRBOC9nTDI5UFZhc1dBRWhCSFE2SGRhc1dRTXpNN01hQTZMZmVlY2RlSHQ3MXpwbmVubzZQRDA5OGZMTEwrdVBmZm5sbDhqSnFiblRmWFIwTk9iT25ZdExseTVoeTVZdGNIZDNCd0Q0K3ZyaWwxOSt3Wnc1YzJxMExHemV2TG5HOC9mczJZUE9uVHZyYit0ME91aDB1bHJIdW5YclZ1TjVQLzMwRTM3Ly9mZWIvbTdhdFBSVnBtUVc5Q2hDOGNPK0FlSFBweWFjUG56VEoxRzlZMWlvZjZxbUxZT2ZWa0x4bFkydGpkZU1qNlpJei9SNHFsNW1POXdwUzBzTFBOZXpCOEpDZzZVaGIvK3YxY1ZMcVV2VmdXSE5VVmswazMyQlJNYmo1ZVZscmJKejZhbFFLTDVvcnZiekdEWDhiZEh6NmU1U1hsNGVubmppQ1l3Yk53NEFVRjVlRGdzTEMrelpzd2VuVDUvR3pKa3pZV1ZsaFQvLy9CTmxaV1hvMnJWcm5lZDNjbkpDUUVDQS9yYWRuVjJ0eDdSdjN4N3IxNi9IQ3krOFVPUDR4bzBiY2Zqd1lXZzBHa2lTaE5XclY2TlpzMlkxSGlPRXdOTlBQNDJQUC81WWYreFd4aXdBd0p0dnZvbStmVzl0N09LNStBVHBzM2xmT084L2RPU0FYMERZZExtOGN1bmx5d2xYYnVuSlZDOFlGdXFSVi9QV3ZtYm1xcmVzTEN4SGRYeTR2ZFc0VWNQUk9palEyR1hwK1hwN1kvTzY3NlF2bHl5ei9QR1hyVlB5OHRIUnUyWG9CMm5uWTA0QzBCbTdQcUxHeE42N2piT1puV3EyVWxLOCtNS3pQWjNlSER4UWF1bmZBa3FGQW01dWJoRGkvL2VJdTN6NU10emMzUENmLy93SFo4K2V4ZXV2djQ3cDA2ZGordlRwZVB2dHQrL0pHS2grL2ZwaC9Qanh0WTVmUDhCUnE5WEN6T3oyRjRYU2FEUlFxVlRRYXJXb3JxNis0ZU5VS2hYTXpjMFJGQmlBejJaOGhOOTIvUzdOL1h6eCtDS0Y5SmgzcTdCeGFZblJ4Mi83NG5SSEdCYnFpVTlBY0R1bHBKcGhacWJxOXZhYmcxWDlYbm9SN202dXhpNnJGanM3VzR3YVBoUWQyclhGdEJtem4wcExUMWY3QllYT1Rqa1g4N1d4YXlOcUxIeGFoQVlyelJVN0xTMHN2SWE5TlJodnYvRTZsTW9iTDZnYkZ4ZUh3TUJBbUptWjRkTlBQOFhNbVRQUnIxOC9kT2pRb1ZhTHdQV0tpNHRyakFzb0s3djUwZ1d5TEtPeXNoSTJOamJvMHFVTG5KMmRBUUJwYVdrNGR1eFlqY2RXVkZUb1d6dXVLUzB0UlVWRlJZMTFIMHBLU3RDdVhic2FqN0cydHNibXpac3hiOTY4T2xldDFXZzBpSXlNeENlZmZBSUFjSFZwZ3YvK3U3L1V5citGeGRqM1B1aWFucEZ4ekM4Z2VIQktRdHczQU9TYnZqQzZLd3dMZDZ0MWEzTS9qYktQVXFINjJ0dmJ5MnJwRjNNUkZCaHc4K2Naa2JXMU5icEhQaTQ5MXVWUkRCczF0dFhlQTRlVytRV0c5UlRsOHVEVTFOZ0NZOWRIMUZCNWVYbFptOW01dktKVUtpZTNEZ3p3ZlB2TndYaTZlemVEUVFFQXRtL2ZybSt5THkwdHhlWExsMkZ2YjQrelo4OGlMaTRPd2NGMUwzeDQ4T0JCbkQ5L1huLzc4dVhMNk42OWU1MlBsV1VaTzNmdXhLVkxsMUJZV0FnSEJ3YzBiZG9VNjlldkIzQzF1K0tmOHZQejBhOWZ2eG96SlhidTNJbVRKMC9pL2ZmZjF4L2JzV01IRWhNVDliZXpzckxnNU9TRXdzSkNSRVpHMXBoNmVjMkdEUnNRR3h0YjYvakRIZHJoMnhWTE1HdnVBbkhvOE5FdjFBSGhvZFdhNm5sWExwNU5yZk9GVWIxZ1dMZ0xQdjdCTFJRNjFVUUxTOVhBbmoyZU5IdjdqZGZSMHIrRnNjdTZaV1ptS3N5ZStSSFdmcjhKcTFhdjY1VXI1WG41dGd5Wm5Ibys5dWFqam9qb3RuaTNhT092VkNrbldGbGE5bi9tWDAvWkRoLzZCdFIrdmpkOTN2NzkrNUdhbW9ySXlFZ2NPM1lNTTJiTWdMZTNON1pzMllMbHk1ZGo2TkNoV0xCZ1FZMXY3c0RWV1E4REJ3NnM4YTI5ckt5c3ptNkQ3T3hzWkdkbjQ1Zi9ZKy9PdzZLcTNqaUFmKy9NTUt3Q0lvZ0t5SURJSnJzYmF2NE0welJKVGROY01qVDMxTnhBSWJjMExaZlVYREwzZmEvVTFCVE5TblBMMUVRVzJXVVgyZmRsWUdidStmMUJUaUF3WW9LRDhuNmVoeWZuM25QdmZXZG9obmZPUGVjOXAwOWoyclJwQ0EwTmhWZ3NSbVptSnViT25RdWdJcGw0V21KaUlvWU1HYUljRkFsVWpJdlExTlNzdHUySm5Kd2NwS1NrUUNLUklENCsvcG5QdnliV0VrdDhzL29yN3REUjQ3cTc5aDMrTkRNcnk5M1MxbmxWWW5Ub1JWQXZRNE9ncFVIL0k0bWRTMytoaHZCd0sxUGpzY3MvWHlENmZLRS9iTnZicUhVZzQzOWhvSytQU2VOOXVHKy9XWTJ1blRwMUVZcUV1OXJhdW53T2llVFpxMWtSUXVyRTNOYXhpMGlzY1VFZ0VFeGNHT0RYYk0yWHl6aUpaVnVWSHhaQlFVRW9LeXREcTFhdEVCQVFnRDE3OW1EdTNMa1lQSGd3Tm03Y0NEMDlQY3laTXdmdnYvOCtObXpZb0R4T29WQ2dwS1FFUE0rRDUzbVVsSlFvZnppT2cxd3VWKzUvUWw5ZkgzMzc5c1grL2ZzUkZoYW1uRnBwYUdpSW1UTm5ZdWJNbVRoeDRrU1ZzUkZTcVJSQlFVRndkblorcnRmaTNMbHpjSFIwUk11V0xaL3J1S2ZwNkdoajhvUnhPTEQ3TzRGUmM4T2VuRkR3ZzZXdDY3UVhPaW1wRmZVc1BEOE5TM3VYZVJ3bldHcGhicWF4WmNQWDZPQmcvOG9sQ1pWcGFHaWdhK2RPMkxaNUhmZlo0aS9hWHZ6MTk2VldXb2FkbU1SeFVrSkNlSnE2NHlQa1ZXWGF6cVdsbGhERHhKb2FYN2s0T2VrSCtNMW1uVHpjbnZsaGNmdjJiYXhjdVJLZE9uWENOOTk4QTE5Zlg5amIyMlBJa0NGbzNicDFsYlp6NXN4QlhsNmU4dkd2di82S216ZHZQak8yb3FJaTVYZ0hMUzB0ckZpeEFna0pDVGg1OGlTT0hEa0NvR0pHaEZBb2hGd3VWdzVJek0zTmhZYUdCczZlUFl0Mjdkb3BLenMrVGFGUUlDOHZEMkt4R0E4ZVBJQllMRVpCUVFIMjd0MExQejgvWmJ1bnAxNCtJWmZMMGJkdjMyYytEM3ZiOXZqbDV4UGNxclViZFMvKyt0dEdpYjFyUjZaUXJFbU1DWXNFd0o1NUFsSW5sQ3pVa1p1Ym01dU1zZmVMeTJCamFLQS90Ri9mUHFKWjA2ZWdkU3ZUWngvOG5IaWVmeW1GbTU1bWFHQ0FEV3RYY2tlUC80aER4Mzd3amt0SXVORFd6dmxMc2FMMFRHeHNiTmxMRDRpUVY1aUZqVk03b1FiM2xaQVREaG96OGdNdG53OUh3ckt0UloyT0RRd014TUtGQzlHN2QyL3MzYnNYdnI2K3lNcktna2drZ2xBb1ZJNXhrTWxra012bGtNdmwyTFJwRXdDZ1g3OSt6MTN1K1luang0OWp3b1FKTURNekF3RGxkYlp2MzQ1OSsvWkJJQkRBM053Y3RyYTJPSGp3SUVhUEhsM3RIQ0tSQ0ZwYVd1QjVIZ01HRElCY0xvZU9qZzVXclZvRkRRME5kT3ZXRGUrODg0NnkvVnR2dmZWY1l4WnEwc0xJQ0lzRC9OQ2xrenUzYXUwbW41emNIR2RMVytjbGlkR2g1K3QwQXZKTXIrN1g0WmZKMFZIc29pRytKZWZSeHJpMWVjdDJGcVpjVkVSRWxTWnl1UnhPVGs3WXZYczNBT0NubjM3Q3c0Y1A0ZXZyVyt0cFo4eVlnUUVEQm1EQWdBRlZ0dS9ac3dlUEhqM0M0c1dMcTJ5Zk4yOGUzTjNkYTN5RFBtM3MyTEZJVEV5RWhvWUdTa3RMd1JpRGpvNE95c3ZMMGJOblQrVUk0OW9FaDRheFRWdTI0OHJWR3dVS3huYVd5YmsxYWJGQm1Tb1BJb1FBQU16dDNkN1VBRTRiR09nMzIvRDFWK2pWczhkemZkWktwZElhWndnb0ZBb3d4cFMzR0FBb3AxaHFhV205Y0E5bldWbFpyV3RQOER3UGhVS2hIUE5RV0ZnSVBUMjlaMTZUTWZaU2UxNXpjdk13WmNZYy9CMTBIenpQZjUwWUZmSVphR3I0QzZPZWhUcG94d3MzQ1FTY3U3RnBHeHpadHdObVQzVUQ1dVhsWWR5NGNSZ3laSWh5VzkrK2ZYSHc0RUZZVzF0WDJWNFg5KzdkdzhDQkErdmNmc2lRSWNqT3prWnhjVEgwOVBUUXExY3ZBTURxMWF2UnRXdFg3TjI3RnlVbEpaZytmVHJPbno5ZnB5NUtWMmNuYnZ1MzMyRFZ1bzBHZS9ZZjh0UFM0THVhbWRrUGVmUW9NdnU1bmd3aFRZaUppYU9lVGd2UlRLRlFzTkN6Y3ljZHYxblQ0ZWI2ZlBmMEFkU1lLQUI0NXF5SkY2VnFrU3FCUUZDbHg3T21BazgxZWRtM2FJMmFHMkxycHJYWXRIVW5PMzNtbksvRTNyV2R2THc4SUNVdUl1YlpSNVBhVUxKUU81RzVqZE1iSWczUk1nTmQ4Zis2ZW5waTlxY3pjT2pBQWZqNyt5c2JGUlFVWU02Y09lalpzeWZlZmZkZDVYWmRYVjJzV2JNR2x5NWR3dVhMbDVYM0FDdUxpWW5CNDhlUGNlclVLWFR1M0JtVEowOUdhV2twN3QyN2g5VFVWT3pkdXhkQXhaUWxWVDBVcDA2ZFFucDZPc2FQSDQ5ejU4NEJxT2haZU9FWFFDVENJbjlmZFBKd1k1dTM3bmdqTWpJNndrclhlV0dldlBqNzNMaTQvQmUrQUNHdkdjMW00dFlDc0UvRUdpTHRqejhhQlhjM0YzV0gxQ1FadDJpQkdWTW1jTkZSTWR6dHYrOE5GWW8wQWdGUXN2QUNLRm1vaGFXOTYxUU84RE52MmNLeXBiRWgxcTVaaFNXTEYxZXB3Zjd3NFVQNCtma2hPenU3eGtwbjdkcTFRN3QyN1ZCYVdncEhSOGRxK3hjdlhvemV2WHZEeTh0TCtVM2kyclZyY0hGeHdadzVjd0JVekUvT3pmMjM5RUZTVWhKdTNib0ZUMC9QWno2SFJZc1dRU3dXbzZpb1NIa3VxVlJhWlJHWnV1amIrMDNPeXRJUzIzZnZNemw5OXR3NlEwNnZpNjU1Qi8rVWxBYzV6M1VpUWw1ektYSDM0OXJhdWN3cEt5dmJzMmpaVjgwNFRnQ3ZYbSs4OURGSWVYbDUwTmZYcjNKZHFWUUttVXhXNXg2Qi95SW1KZ1pHUmtabzBhSkZnMTJqTGg2bFBzWmMvMFhzWG5Bd3ozaCtjNEc4NkFlMUJ2UWFvS21UVHpFMWRkRzFzbmY5V2NCeG13ZjA2MnZwNGRvQldabVpHRHhvRUNJaUlqQmx5aFRrNWVWaDQ4YU4rUGpqanpGNjlHajQrdnBpeG93WitQenp6NUdWbFlYazVHVDA3ZHNYZmZ2Mnhaa3paNkN0clkxZHUzYmh3WU1ITURVMVZmNkl4V0xvNit2RDFOUVVCZ1lHQUNxV2c3V3dzSUNkblIzczdPd2dsOHNoa1VpVThhV2twR0RldkhuWXNtVkxqZk9lSzF1eFlnWE9uVHVIY2VQRzRZTVBQc0M1YytkVTlsRFVSaWdVd3M3V0J1dFhyOENLcFl2ME5MVzFKMmcwRXoyd2FPZFNjeVVZUXBvdVJWSlV5STl5c083cEdSa1hacy83ckhUVDFoMHNMUzI5U3ZubWhqWnYzandjUG55NHlyYVRKMC9pazA4K3FkWTJMeThQMDZaTlUxWjZQSHYyTElLRGc1WDdlL1hxaGRqWVdBQkFWbFlXOXU3ZEM1bXM1alhvbGl4WmdyQ3dzUHA2R3MrdHRMUVVnYi84aW84blQrZnYzUDM3Z1Z5bW1KZ1FGZUpMUGFFdmpwS0ZTaXhzWE4vV051SitNMnBoNUQxcitsUzIrc3VsV0xseUpVNmZQZzB0TFMwRUJBVGd3b1VMZU9lZGR4QWZINC85Ky9kaitQRGhHRHg0TUU2Y09BR3BWSXIzMzM4Zk1wa01KMCtlaEtlbkowcExTd0VBM3Q3ZVdMNThPWktTYWk4eUZoa1ppZURnWU55Ky9XKzU4N0N3TUhUbzBFSDV1SHYzN3RpN2R5OHVYcnlJbVRObm9yQ3dFRXVYTHNXc1diT1FsWldGTVdQRzROQ2hRdzMyR24zdy9udmNONnUvNUp3Nk9MWVNhUXArbGRpNXpEUXhjZFJyc0FzUzhncEtqZ2dKazhxTGZZcUtpNy9lL04zMjRzK1dmSUc3OTRLZW1lRFhoN1MwTklTSGgxY2I5M1QrL0huMDZkT25TdDJGOHZKeUdCb2FvaytmUHBnd1lRS3VYNzhPaVVTQ2VmUG00ZkxseTFXT3o4ckt3cFFwVTVDYW1xb2NPM0g1OG1WMDdkcFYrZVVvS3lzTEsxYXNVRDd1MjdjdmV2VG9vWnlwMFpEUzB6T3dmdE1XekYvd3VTSW1MdTZNakNrK1RJaThUNldnNnduZGhnQmdiR3pYVE05RWF4SEhDVDU2dzdOcnExa3pwc0RWMllsN1VvQms1Y3FWNk5xMUszcjI3SW1zckN3NE9EakEzcjdxQWxHR2hvWll2WG8xL3ZyckwxaGJXd05BbFVwcGJtNXVHRDU4T0FJQ0FuRGd3SUVhRjM3NS92dnZNV2JNR0Z5NGNBRkpTVW5RMWRWRlhGd2NYRjFkcTdTenNiSEJ2bjM3c0dEQkF1VG01bUxjdUhGSVNVbkI4dVhMc1dEQkFoZ1pHU0VvS0FoTGxpd0J6L1BLMlJBLy9mUVRCQUlCM243NzdmLzhXZ21GUXZSLyt5MDRkWERBb1dNL3REeDA5UGhLY0tWdjZUWjM5aytJRG8zOHp5Y201RFdURmh1YkNXQjUyM1lkZnJsNi9lYXBrTEFIeGw5OXNRVDkrdlJ1c0JGL2l4WXRRbUJnSUlDS0tZa0E4TWtubjZCWHIxNklqSXhFZkh3OGR1N2NDYUJpQnRmUW9VUGg3KytQb1VPSG9uMzc5bWpkdWpXTWpZMnhmdjE2QkFVRlZUbDNSRVFFM24zM1hYejg4Y2RWdG5mdTNCbmZmdnR0clRGdDM3NGRaV1VOTy9NNjlYRWFwczMyUTJoWU9NL3piSVc4S0h0MVNrcEthWU5ldElscDhzbENtM1pPRm1JTjRUNE9YTzhQaGc3R3d2bHpxOXpUKy83NzcvSExMNy9nNDQ4L3h2TGx5MkZwYVltTWpBeE1tREFCQUZCZVhsNWwzck9xYi9XVEowK0d2YjE5clN2RWpSOC9IcnE2dWlndkw4ZXhZOGRnWW1LQy8vM3ZmeldPakRZeU1zSzJiZHVVajdXMXRTRVNpWlJqSTlhdFc2ZmNWM2syUkgweE4ydUQrWE0rNVJ4czIrdk1YN1IwVUhrNU9sbllkeGlmSFBuZ0YxQWhGRUtla0NjOWZIREQzTnFoUjA1ZTNvcXBuL29PL0dqMENPMEpZejlFV3d2ekJwa3BNSC8rZkl3WU1RSkF4WXdvQU5peVpRcysrdWdqekpvMVM5bnV5V2ZFNGNPSG9WQW80T1BqQXdEWXNHRURidDI2QmFDaTJtSnhjVEhtejU4UHNWZ01vS0szcy9MblMxQlFrTXJGclBMejg2c3NLbFdmOHZNTGNQSFgzL0hsNm5XS2dzTENZQVZqeTVLalFzNDB5TVdhdUNhYkxFZ2tFaTFPVS85dFRpQmNZV2xwNGVRemVpVEdqQnBlN1ErNWxwWVczbjc3YllqRlluVHYzaDJPam81bzNicTFzZ0xackZtek1HREFBUFRyMSsrWjF4U0pST2pkdXplQWlybkgyZG5aVmFaQ1BSazhPV0xFQ0l3ZVBScENvUkFiTjI1ODd1ZFdWRlNFZ0lBQTVlTkhqeDVCb1ZBZzRwL2FFUHI2K3ZqcXE2K2UrN3hQRXdnRUdEeHdBS3lzSkZqNTlmclc5NEpEamtuc1hkWkFLdDlMbFI4SitWZEtYRVJNS3h2M0dab0N4Ui9IZnZoeGFVUmtsTEcvNzB4MDhuQnY4SG1GMmRuWmlJK1B4OUtsUzZ0c2w4dmwwTmJXUnJkdTNUQnQyalJFUlVYaDg4OC94Nk5Iai9EbW0yL0N5OHVyMnJuaTR1S1VQUk5QdUx1N3E2Vm5JVGN2SDErdFhvZGZmcnNzenk4cTJzZkwyTWJraHlFUDZ2MUNCRUFUVFJZa0VzZFcwTktZeFFrRlUvL1hvN3ZCekdtVDRlNWE4eFNuUVlNR1lkQ2dRUUFxN3RuRng4ZFhLN2RhbXlmZC81WDk4TU1QMkw1OXUzSi81ZkVJVDdScDB3WTJOamJJek15c2NSWkZUYVJTS1VwS1NyQnk1VXBvYW1waXlwUXB5bjNuenAxVGpxY0FVQzBoT25QbURGcTBhRkZqeWRXNmNIRnl4UHJWWDNJSERoOHozSC9rMlBKU1NEM05iUjIvVElrT3Z3UHFaU0FFQVBCUFViTnQ1cmFPZCs4RzNkL2pNM0dhNDV3Wm4rQmpuOUcxOWpiV2h4WXRXdURFaVJNWU4yNGM1cytmRHhlWGlzODZoVUlCc1ZnTWEydHI3TjY5dThvZmZGTlRVOWpaVlY4OVY2R29YdHNvS0NoSVpjOUJYbDRlM252dnZYcDRKdjhLQ1F2SGxFOW5zNHlNckVKZW9RaElqSkx2QnNMTDYvVWlwSW9tbHl5WVNDU3RvS1Z4anVNNGorbFRKbUxXdENrcUM1MzgvUFBQdUhyMUtpSWpJeUVXaS9IbW0yL1d1RlRyMDBKQ1FuRDU4bVdrcHFaaStQRGh5bXYwN2RzWE5qWTJFQWdFYU51MkxabzNiMTd0MkxObnp5SStQaDdtNXViNDRvc3ZzSERoUW1ob2FNRFEwQkE2T2pwVjJpb1VDa3lZTUFFUkVSRndjSENBaVlrSnZMeTgwSzdkdjZ0ZjNyMTdGeVVsSmJVdStMSno1MDRzV0xEZ21jOUpsZGF0VE9Idk93dDllNzhwSEQvMTA0SDVoUVU5MjdaMzlVbUtDZjc1aFU1TXlPdUZUNGtPdjIxcDV6S3dwTFIwMDdxTjMzbzlqSS9YblQ1bElpek16ZXJsQXV2WHIxY09LSlRMNVpnMGFSSkVJaEhHangrUHVYUG40dURCZzJqZHVqVmtNcG55MW9LWm1WbVZrc3NyVjY1VTNzS29qREdtTEFYOXhNdnNXU2dwTGNYSm44NWk4OVlkaXN6TXJBaWU1LzBUbzBNRFFWOUtHbHlUS2Zkc1pHT2pyeS9VZnA4VGlMNjJzN1V4bWpWOUN2cjNmZXVaei8vNjlldmdlUjd1N3U1bzFxd1o5dXpab3l6cERGUWZzd0FBSjA2Y3dKUXBVekIrL0hqOC92dnYwTkRRd0t4WnMyQmhVWE5kZU1hWThvMzc1NTkvd3MvUEQydlhyb1dUa3hNV0xWcUUrUGg0dlB2dXU3QzN0NGVKaVFsMGRYVWhFb25BOHp5MHRiWHg4T0ZEMk5yYXd0RFFFRUJGemZmVTFGVGwrWi9VV2REVCszZlN3b2NmZm9qUm8wY2pLeXNMNzcvL1BuNzc3YmQ2KzNZVEhmc1E2emR1d2VWcjF4VmxaZVhmbFplVnIzc2NINUZZTHljbjVEVmhibTZ1TGRCcFBrWWtGTTd2NE9qUWJzSzRNZHlBL205RDR3WGVoNHNXTFlLenMzT1ZNUXN0V3JUQXhJa1RBVlFrQWVIaDRkaS9mejgrLy94enRHL2ZIajQrUG9pSWlNQzFhOWN3ZWZKa3pKczNEOTI3ZDYreDhteDRlRGdXTFZxRWt5ZFBBcWlZRFJFUUVBQjlmZjFhWXlvcEtjR0lFU013YytiTS8veThBQ0FpS2hxYnY5dkJMbCs3WGlndGxlNHVseW0rU1gwWWx2eENKeVYxMWlSNkZscloySmhvaVhSWENBWENrWU84Kyt0UC9QZ2oyTm5aMXVuWU45NTRvOHJqOGVQSFkvejQ4U3FQS1Nnb2dJT0RBd1lQSG96Ky9mdGo2OWF0bURwMXFuSmx1Q2ZKaFVLaFFGbFpHZVJ5T1FZT0hJZ0JBd1pnN3R5NThQZjNWeFpPMnJoeEkrN2N1WVBMbHk5ai8vNzlTRTlQUjJGaEllUnlPVGlPdytMRmk2dU5sOWk4ZWZNenAyZzltYWtSSEJ5TW5qMTcxbXMzcUsxTk95ei9mQUhPbnJzZzJMeHQ1OVM4dkh5bnRyYXVTNUtpZzYvWDIwVUllY1ZWak5aUDJkM1d4dlZtNklQd013dVhyckJLVDgvRStIRmpPRkVEbFhXZU0yY09ZbUppSUJBSXFxd0RjZWZPSFlTRWhDamI1ZWZuVi9uQzhVUldWbGFWeDI1dWJqaHc0SUR5bHNXREJ3L3c4ODgvVjZseW01S1Nnc2VQSDc5UTNMZit1b1A1aTVZaU9lVVI0M25NU0lvT1BnYWc1bUlQaFB3WDVvNHVYYTBjM0hJN2VIVGpUL3gwbG1jdmlVS2hxSEU3ei9Pc3RMU1VGUllXc3FLaUlpYVZTcGxNSm1PTU1WWmFXc3B1M2JyMXNrSjhLUjdHSmJBKzNrT1lsWU1iazlpNkJnQm8yT0wyaEx5Q1RFMWRkSzNzWEhaYTJidmxUWjg5ajM4WUY4L2tjdmx6djk4V0xseklqaDA3cG55OGF0VXF0blBuemhyYmZ2cnBwK3pVcVZPTU1jYjgvUHpZamgwN2xQOSsrKzIzMmJCaHc2cjlEQm8waUEwWk1vUXh4bGhCUVFHYk8zY3VVeWdVTENBZ2dHVmtaTERDd2tJMlpNZ1FkdWpRSWNZWVkrWGw1VXdta3pGdmIyOTI3ZHExNTNvdVBNK3o3T3djdHUvZ1VlYlVzVnVaeE43MUJoV0NJdzFCWkdudjZ0dk8wU056eUlpUDJLKy8vMUhySDNEU3NCS1RrOW5zZVF0NHAwN2R5eVQyTG9jdEhSenFOa0tVa0NiRTFOUkYxOUxXWmFMRXdUWHAzYUVqK2ZNWEwvSFBtekFzWExpUWVYdDdNeDhmSCtiajQ4UDY5T2xUYTdMdzhjY2Zzd3NYTGpER0dPdlRwdy83NjYrL0dHTVZ5Y0xKa3lkclBPYkJnd2ZLWk9INDhlUE0xOWVYTWNaWXYzNzlXRkpTRW1PTXNaaVlHRFo3OW16Rzh6emJ0MjhmVzd0Mkxmdnp6ejlaNzk2OVdWcGFXcDJmeTRPSVNEWmo3bnhtN2VnbWs5aTdibXh0NVdDcDd0OVJVL2JhVm5BME1YSFU0c0I5S3RJUXRoZzdaaFRlOHZyZlM2L1BUaXEwTlRmSHZEbWZjalpXVm1LT0U0eUdYT2loN3BnSWFXelMwME9LRTZORGRzc0t5dHpEd2lQK21ETi9BVDVmdnFyVzBzcTFlZXV0dCtEbjV3Yy9Qeis0dTdzcnR4OC9maHhuenB4QlZsWVdvcU9qRVJVVkJUTXpNOFRFeENBdkx3OU9UalYvYVpkS3BVaE1URVJhV2hydTNyMExUVTFOS0JRS0hENThXRGsyUWxOVEV5a3BLUUFxaXNaOTg4MDNLQ3NydzVVclYyQm1aZ1pQVDArTUhqMjZ4bHNiTmJsNi9TWStHaitGblEvOEpWUEJ5M3NsUkFiNzByZ245WHB0eHl4a1pvWVhheHU2emlncmwyMWY4c1ZYYllxS2lqQnkrTkFHVytLMXVMZ1lZV0ZoNk5xMWE0T2MvMVVXR1IyRG1iNEJMRDQrc1F5TVg2OG96ZnRkM1RFUjBraXhSNDhpczgzTk83elBnQVdIdi85aGZGSktpdUc4T1ovQ3VZTmpuUWFrdDJuVFJqbnpxZktDVG93eExGdTJERUJGalJSdmIyODRPVG5oMXExYjZOR2pSN1daVmsvazVPUmcvUGp4VUNnVTBOVFV4Q2VmZkFLQlFJQXZ2dmhDV1YxMjFLaFI4UGYzcjFKa1NpYVR3ZG5aR2Q3ZTNnQ2dMR1NuU2taR0pnNGNQWTR0MjNZckFIYUp5YkVnTVRZczZKa0hrZ2IzMnMrR01MTjN0ZFhnc0ZwTHJOVm45TWhodW1OSGorUXNMTXpxdlhKYWJHd3NKa3lZZ00yYk44UEZ4UVhEaHc5SFRrNU9qYjBaQlFVRjJMSmxDenAxNm9UWTJGaU1HREdpV2p1ZTU2dHRNelEweEtWTGw2cHNDd3dNeEtKRml6QjM3bHg4K09HSFZmWWRQMzRjYTlhc0FWQXhxTkxNekF3REJ3NkVqNDhQUkNLUjh0ckhqeCtIalkxTmZid01WUlFWRnlQdzRxL1k4TzFXUmVyanRQczhZNnVTb2tKT2dtcTFFL0pNRW9sRWk5ZlVHeVRrUkF2YXRiTnlHZS96SWZmK2V3T1YweDFyVWxSVUJKRklWR1BWVndES1FkVmlzYmhCYXp2OEY4RWhZZGk0WlJ0dTNycVRJeTByWHc5cDJaN0V4SWdYR3hsSnlQTXd0ck5ySnJGem1XWHQ2SlkrZEtRUHUzanBOK1dnd3ZwMDlPaFJObURBQUZaWVdNaUdEUnZHNHVQakdXT01QWHo0a0QxKy9Galpic3FVS2V6T25UdU1zWXI3ZTMzNjlLbHlucVNrSk9ibDVWVmxXM3g4ZkxWMmpGVU1Vdkx5OG1JZmZ2aGh0WDNIamgxalBYdjJaSGZ1M0dIWHIxOW5HemR1WkowN2QyYmJ0MjlYWHR2RHc0UEZ4TVM4MkJPdlFlekRlT1lic0lnNWVuUXJsZGk3YmpkM2NHdXY3djhQQ0hrVnRXbm5aQ0d4ZHozWjNxa2ptK25yeitmbDU5ZjcrMVdkWkRJWjIzZndDSFB1M0lOWk9yakZtdHM0dllrbThFWDJWZE1rYnVKblJVVVZKa1NGYkpaSjVkNzM3Z2VuK2kxWXdnNGUvYjdlaTNpTUdERUNnd1lOcXRZamNQTGtTVnkvWHYrekJ2UHk4bkRyMWkyTUhUc1dFUkVSeWlWbUt4T0pST2pVcVJONjlPaUJtVE5uWXZEZ3dUaDkrblM5eDFMWjMwSDNNZlhUT1RoNStweWlwS2hrUVVLazdOT1VpUHN4RFhwUlFsNVRxUS9Ea2hPaythUExaYkt2ejU2L21EWnRsaDhMZXhBT3VWeXU3dEJlQ0dNTXFZL1RzRzdURnJacTNZYml3cUxpUVBCODM1VFlzQ3VnSWt1TlRwTklGdjdCSjhlRjNjMlQ1bmNvTEN6YThjWEtOWG1mK3Zvak1pcTZ4aEttejZPOHZCeFpXVm5JenM3R3BFbVRsUGYra3BLU01IandZSnc5ZXhaYnQyN0Y0TUdEcTkxR2VCRVhMMTZFb2FFaHhvd1pBeE1URTV3L2YvNlp4N1J2M3g1cGFXbjF2bFF1WXd3Wm1Wbll0ZThneGs2Y1h2WXdMdUdxVEs3b2tSQWQvQTJWWVNYa0JTVWtTQk9qUXVZckdKdjg1NjIvL3A0NGJUWU9IRDdHaW9xSzFSM1pmeUpYS0hEbDZuWE05VitFSGJ2M1pVcEx5NzhvNGt0SEpFYUZ4S3M3TmxLenhuWFQ2aVhJUzBqSUU5all6RzhtMUx0Mkx2Q1hOYkVQNDF0UG56d0I3dzdvOTUrN3ZZS0RnN0Z1M1RyRXg4Zmp6Smt6TURVMUJRQzBiZHNXcDArZnh0cTFheUdSU0RCczJEQUFGUlVlSzh2SnlhbTJMb05VS3EyMjdla0JTSUdCZ2ZEeThvSlFLRVR2M3IxeDRjSUZUSnMyVFdXc2lZbUpNRFUxcmZlWklaSFJNZGp3N1RaY3VYcGRYaVlyMjhSQjhGMUtURWoxcmc1Q3lIK1dGQmw4enNMQy9WNTZSc2Jtcnpkc0h2SWdQQklybHk5Uk9ZNmhNVHI1MDFtMlp2MUc1TTlrT0lVQUFDQUFTVVJCVk9ibXBjcDVqRWlLRXQ0R29xaklFbW1VT0RNYkczTXJCOWVyZHE1ZCtJVkx2MlJsWmVVdmRPOXQwS0JCeW5uRXc0WU5ZNnRYcjJhREJnMWk3N3p6RGhzd1lBQWJOR2dRbXpWclZwVXhDOUhSMGF4Ly8vNVZ6bE9YTVF2Snljbk13OE5ET1RmNjNyMTd6TVBEZ3dVSEJ5dmJIRHQyakhsNWVUR3BWTXB5Y25MWW1UTm5tS2VuSjl1L2Z6OWpyUDdHTFB4eC9RYnIyUDFOM3RyQkxjT3l2WnMzbW1BU1NzakxKckYzbldKbDc1cjh4bHZ2c0p1M2J2TlNxZlNGM3NjTlRhRlFzUGpFSkRiVEw0QlpPYmdXU094ZDl6WnZibTJnN3RlUjFFMVQvbEJuajJKalUwemJ1UXpqV2RuaUk4ZCs4SG1jOWxoL3pxZlQ0T1RvVUM4WCtPQ0REekIvL3Z4cTI2ZE9uYXI4dDF3dS8wL2ZDZ0lEQTZHdnJ3OVhWMWZJNVhJNE9UbWhSWXNXQ0F3TVZLNHFCMVNVYmUzZXZUc0FRQ3dXNDZPUFBzSkhIMzMwSDU1TmRabFoyVGg4N0FkOHQyTzNYQzZUWDVIenNnWEpNUS91MU12SkNTRXFKVVFHNzI3YjNpa3U1VkhxWjNQOUY3MDVjdmhRVEprd3R0YVpFT3IyMjVXcmJPdU9QYmdmRXBiR2VIeVJMeXM4bXBzYmw2L3V1RWpkTk9Wa0FRQ1EvakFrQXpZMmZtMUZXaGQvLytQYXN2aUVKUGVSdzRkeVBxTkgvT2MzSGMvemtFcWwwTlhWUmMrZVBXRmtaQVNnb2tiNlgzLzlWYVd0VkNwRldscGFsU1ZlNVhJNUNnc0xxMng3dWpCTFlHQWdDZ29LbEluQUU3Lzg4Z3Q4ZlgyVjA2TDA5UFR3N2JmZlFpUVN3ZExTc3RhNTFNL3IxcDIvc2ZtNzdleHUwUDNzY3Bsc3BWVEdEcVUvZkpCUkx5Y25oTlNGUENrbTdGTGJ0czUzSDZlbkw5dTZZL2VVSzlldWEzeTNZUzNYdXBXcHVtTlRLaStYNGVzTm0vSDlqNmRRV0ZUOFYza1pQL1pSWFBCREFDODJXSXk4VkUwK1dRQUF4TWFXSlFFL3Q3WnlDSTFQVFBqdTYyODJEd2dKQzJjclBsL0FHUnJVdlplTTUzbGN2SGdSOGZIeHlNdkxnNEdCQWN6TXpIRHMyREVBcUhGcDY1eWNITGk1dWVHTEw3NVFia3ROVGNXY09YT3dkZXRXNWJhVWxCUUVCQVFBcUZqNUxURXhFWXNYTDRhdDdiOExZaVVrSkdEeDRzWDQ4ODgvMGJOblR3QVY5UlZxVzVyNnY1REw1VGh3K0JnMmZMc05oVVhGU1FxNWZISnliTml2b05vSmhLaEZVbEpvTHVEbzE5YU9QYndmSERaLzdLUnByUmY1KzNMZFBidW90WllDWXd6eENZbjRadk5XZHU3aXBSTEdzeDhoTFE5NGxCQ2VwcmFneUg5R3lVSWxqK01qRWlVU3lmdHlyV2Fmbnd2OHhTY3JLN3YxZ25sek9BZDdXK1VxamJYSnlNaEFSa1lHVHA4K2pXblRwaUUwTkJSaXNSaVptWm1ZTzNjdUFOUTRBeUV4TVJGV1ZsYktRWkZBeGV3S2dVQlFaVnRwYWFueTM0R0JnVEEyTnE0MlRkUFIwUkU3ZCs1RVlHQ2dNbG1vTCt5ZmFVNzdEeDFsQnc0Zkx5NlRTYStWTWt4UGp3MmowY3VFcUYxNGVWSVVObHJZT2QySWVmaHc0Wno1Q3dhTUdEWkVZOXhIbzdtV0ppWXZQWnF5c2pLY1BYOEJ1L2NmWWxIUnNROFV2SHgxVXBUMEJ5QzI3S1VIUStwRlU1bzZXU2NKQ1FuU2hNalF6eGl2bVBqWDdidDNKazJmaFgySGpyTDgvQUtWeCtucjY2TnYzNzdZdjM4L3dzTENsRXRNR3hvYVl1Yk1tWmc1Y3laT25EaFJMZE8vZWZQbWMzM3pWeWdVdUhqeEl2cjE2MWZqaklhQkF3Zmlqei8rUUVsSlNaM1ArU3d5bVF5L1hiNktPZk1YWU5mK2d4blNjdW15WWs3K1FUcE5jeUtrVVVtT0NydkxGL1BqczNKejF1L2Nld0N6ZkQ5RFlsTEtTNDJodUtRRXE5ZHZZc3UrWE1NaW82S3ZLbVJzWkZKVTJHRktGTWhycTdtMXRZR2xnK3NCRzZlTy9MakowMWxkS3FmRng4ZXovLzN2Znl3bEpZVXh4cFRMekQ2cEdDbVR5ZGdISDN6QTd0Ky96MkpqWTFtM2J0MVlibTV1bFhOVW5nMlJrNVBEQ2dzTDJVOC8vY1FHREJoUWYwT1RuOFBXblh2NERoMjc4Uko3dHdSemUyZG5VSkpKU0tOblllczZRbUx2K3JDN1Z6LzVIOWR2OHNYRnhRMzZPU0dYeTFsY2ZBS2JNUFZUWHVMZ21pMnhkOTBHaWFSeGpyWWtwQ0ZZMnJwTWxOaTd4bm4yNnN0ZnZucWRMeWtwcWZVTnMyclZLdVhVeE1xKy9mWmIxcWxUSjlhbFN4YzJkT2hRVmxKU3dvNGVQY3FXTFZ0V3JXMXljckl5TVpnMGFSTHo4UEJnblR0M1p0dTJiYXUvZC9ZenlPVnlGdnN3amsyZk00OUpITnh5TGUzZGRoZ1oyZWlyKzNkQkNLa3p6c3JPeVVYaTRIcmMzcTBMdjNEcEN2WW85Zkd6My96L1FXbHBLVHQ0NURqZjg2MEJ2Slc5YTZpbHJlc1FvS1BxZTdlRXZJWkVGdTJkL3lleGN6blhzWWNYdjNyZFJwYWZYMURqbTBiVlhHZUZRc0hLeS8rdDVjRHpQQ3NzTEt6VG01SG4rZWQ3OTc2Z016OEhNdThoSTVpMWcxdUt4TjV0bkxHZFhUTjEveElJSWMvUHlNWkdYK0xnOG9tTlU4Zmkvb09IODlFeHNmWDZXU0dWU3BuZlowdVlnN3NuTDNGd1BXRnVhMnNHNm4wa1RacU5qYWFsbmV2aWRrNGVKYjNlZnBlUGZSaFhyMis2eHFDNHBJVE44Z3RndGk2ZGVZbTk2eThtRWtrcjBLSXVoTHpxT0ltOWF6K0pnMnVZbzdzbi8rT3AwNnpvQlc5THlHUXlkajhrbFBVZlBKeFoyYnRsU3V4ZEEyQmpvNm51SjBvYWhsRGRBYnhTY25JVStkbnBONXMxYnhGZlVGamtjT0hTN3kxTWpJMDRpV1hiUnJmYzYvTmlqQ0U0OUFIOFBsdk1mdi9qV3A1Q3ptK1dGOHZucENYRlpLbzdOa0xJaTh2TFNuL1kzTWo0aGt6T2EvMTE1NjU5WmxhT3lNRzJQZGVzbWQ1em4wdGFWb1lqeDMvRTZuVWJXV3hjL0MybVlBc1NvNFAzSVNlSDFvRjVUVkd5OFB6NC9PeU1FTDBXeHRkS1MwcDFidDIrYTUrV2tTbTB0V25INmV1L21qMzFwYVdsT0hUMGU2emJ1SVU5Q0krOHpSZ0xTSXdLM2xwUWtQbHFybEpEQ0tsUlhuWm11bUV6N1l1bENpN3RRWGhFajkrdVhOVzJ0cEtncllVNU9LNXVIWWlQSDZkaDNtZWZzeVBmL3lqUHpzNDVBS2xzY21KYzJCMVFyUlZDYW1ac2JOZk0wdDVsZ2JXamU5bUFJUit3MjNmL2Z1bGpDMTVVUm1ZV20rVVh3TnU1ZG1GVzlxNW5MZTFjck5UOXVoSkNHcDY1alhNdmlZUGJBM2ZQLzVVZk9IeU1MM2pHK0NtWlRNYisvT3NPOHg0NmtyZHljRTJUMkxwOEJqaStXaXRZa2YrTWVoWmVRRWxKZG5sK1Z2cTFaa2F0TG1kbFpibGQrdTFLQ3lPajVvSTJiVnB4Mm8yMFB2c1Q1ZVV5QkljK2dLLy9Jdjdhalp1UHl1V0s5WW1Sb2svenMrOW5xenMyUWtqREs4akpTTlRTYTNWZUxwZnFYcnQ1eXpZOUkwUFR3cXdOakZ1MHFOYkxrSk9iaThQSGYyVExWMzZ0U0V4S3Zxb0FmSk9pUXZZRG1WU3ltWkRuMGJhOXM3V2x2ZXUzN1RwNGxNL3lDMkJoNFJHTnRwY2hPenVIZmJ0dEYrL1IvVTBtc1hmOXZhMnR5MXZxZnYwSUllb2hrVWkwSkxadTcxazd1aFgrcjY4M3UzcjlScFhQaTR6TVRPWXpZU3ByNzl5SnQ3UjNYV2RtWnQ5QzNURVQ4a3ByMDZhTmpzVFdkVVM3RGg3NXZkNStsLy96OXAxR2x5MWs1K1N5anlkUFozWXVuWGxMQjlmZGJkcllHb05tT3hEUzVMV3hkYmFYMkx0Y2FlL1VzWHpUZDl2Wm85VEg3TXJWNjh5ejE5c0tpYjFybk1UZVpaUzZZeVRxUTM4a0dvQlplMGMzRGFIR0dxRlEwR3ZHMUVuaTBTT0d3OFM0ZXRmZXk4SVlRMmxwS1c3YytndWZMVm5CNStSa1AxVHcrQ0lwS3ZpUVdnSWloRFJLWmpZdTVtSVJOMGNrRWsyMnMyMnZGNStZaU9LUzR2Tk14bFlreG9iK0JSckUyR1RSbUlVR1VKaVRtYVpqWUhKRndLSG9ma2lZUjNSc3JOaGFJb0ZwU3hPMVpBdDVlZm5ZdkcwSE5uKzNnOC9KeVQzTjVQeThwSmlRaXdDWU91SWhoRFJPaFRucEJYcGFHdGVZUUh3M0t5dTdlMW01YkV1WnZPU3pSN0dSVWFEUEMwSWFqSWFscmZNN1ZnNXVjUjdkMytTUEhQdUJLUlNLbDNyYklUd3lpcjA5Y0NqZjNybFRzY1RXZFltUkRaVnNKb1NvNXVUa1pPcm01dmFUdTd1N283cGpJWTBEOVN3MExENC9PeU8ybVVITDM4cktwUTdYYjk1cVUxSmFLclN6dFlHdWprNkQ5akpJeThwdzRkSnZtRE52SVovOEtEVmVMbFBNUzR3Ty9xNDBKMGZha05jbGhMejZXclZxNVNRUUNCWURNRXRMUy90UjNmRVE5YU5rNFNVb3lFM1BFQmcyT3lWa3d0ejc5ME9jZ2tQRG1obm82M09XYmR2V3VNejBpMHBJVE1MWDMyeGgyM2Z2TGMzSnk5MFBoV0ptVWt6b2I2QnVSRUpJSGJScTFjcUw0N2lSakRHenRMUzAxZXFPaDZnZkpRc3ZTV2xPVGxsK1Z2b2RQV09UMjZtUDB0NjgvdWRmaGdEZzV1TEVDWVgxODJ0Z2pPSG1yZHVZdi9CelhMOTVVMVpXWHI1QW1vdXZIaVdGcHRiTEJRZ2hUVUxyMXEyLzVEak9qdU00YlJNVGs5c1pHUm14Nm82SnFCY2xDeThYWDVDVmthaXZvM21nWElIMmYvNzF0MFY2UnFiWTBjR08wOVhWZWFIWkVnVUZoVGgvNFJmNEwvcGNscHFhL3FBYy9QdkpFU0UvRmhlbnkrb3hma0xJYTg3RnhhV2xRQ0Q0Qm9BWUFBUUNRV2xhV3RwWk5ZZEYxSXlTQlRYSXo4K1hhbkF0em91MHVld0g0UkZ1ZC84TzBqTXhNWWFGbWRsejl6THdQSS9JNkJoOHMza3J2dDIybzd5MHRIdzNBejh6T1RJa3JJSENKNFM4eGxxM2JqMmQ0emp2U3B0RUppWW14ek15TW1pOFV4Tkd5WUthbEpSa2x1ZG5wZit0WjJEOFUyWk9UdWZMZjF3enp5OG80SHAwNi9wYzR4Z3VYNzNPNXM1ZmhMdEJRWGt5dWVKRHZqaDdhM0k4clJSSkNQbFBoSzFidDk0QndPVEpCbzdqUkFLQjRFWmFXbHE4R3VNaWFrYkpnbnF4Z3R6TUhFNWY1MGRPd2VrRjNRKzEvenZvdnFaVEIwY1lHaGh3dFNVTmpESGs1T1JpeDU1OVdMUjBoYnlnc1BDYVRDb2ZtUkliZXJXZ29FRCtrcDhESWVRMTRlcnEybGtnRU13Q29QRmtHOGR4bW95eGlMUzB0RnVnUWRKTkZpVUxqWUEwTjdkTVYyeitCNmVoU0V4TlRiVzdjL2VlaWJhMkZtZmIzcWJHWG9hdzhBajIxWnIxK1BHbnN3VUtCYitoWEtaWStDZ3VMRVlOb1JOQ1hpT3RXN2NlelhGY1B3QUNqdVBBY1J3WVl3S080K1JtWm1abkh6OStYS2J1R0lsNlVMbm5ScVp0ZTJkcm9WQzRXa3RiYTBqUEhwN0NsY3NXdzhqSUNBQ2dVQ2l3LzlCUmZMdDlGOHZMeTQ5V0tQanBTZEVoZndDZzNnUkN5QXV4c2JIUmI5YXMyWFlBSXdFb0Ixd3p4Z0FnVDZGUWVJU0VoTkN0aUNhS2VoWWFtZnljakZ4Tlljdnp2RWd1aW85UHRBc0tEdFcxYmQ4T2Nya2NHN2RzeDlaZGUwdUxpNHQvazh2a0h5WEhodjBOcXRWT0NLa0habVptVmdLQllDWUFreHBtWm1rSkJJTGt0TFMwUDlVUUdta0VxR2VoRWJPeWR4bklPRzZoZVpzMm5VeU1qWVgzZzBOU2VMQ054VmxsMjdPeW9nclZIUjhoNVBYaDZ1bzZSQ2dVZnM4WUUxVk9GdjdwV1FDQWlLQ2dJQ3IvM0VSUnowSWpscGVWSGlQUzFMMEtSZmtiajlMU3kzakdQazZNQ2psZVVwSk5VNWdJSWZXcVRaczJvd0JZQWNnRFVNeHhuRFpqckFCQStqL2JORnEyYkhrMFBUMjlXSjF4RXZXZ25vVkd6czdPcnBtdXJtNEJnSkgzN3QwN3J1NTRDQ0d2UDJkbloyZVJTSFNhTWJiei92MzdLOVVkRDFHLytsK1lnQkJDQ0NHdkZ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ST29PZ0pEWEFBZDBGRWtrMmNMU1VuMmhyRm1KMEpBMzROUWRWR09VSjhobkdvVTZDbTN0QWtWQ1Fnc0Y4TGNjQUZOM1hJUVExU2haSU9TL0U1cmJPenR5VE5CRHlNbmRBWU8yV2xvdzE0YXVCZU1VQnVvT3JqSFNaN3I1YUk0VXdDRFowbDZXRE43bFB1TzVQNUppZzZNQXlOVWRIeUdrWnBRc0VQTDhCT2J0WFRxTEJOdzRjRnhQRHF5OXZiMmQyTnJLRXBLMmJXRmhib2JtelEzVkhXT2psSmVYYjVDYzhzZ2dQaUd4UTBKaU1zSWpJMlVRc0NpSnZldE5Cc1greE1pd20rcU9rUkJTSFNVTGhEd2ZrY1RlWlNFSDdqT2hTS1RadTFkUCtNNmFEdHYyTnVxTzY1WDBNQzVlWS9XNmpVNVhydDF3a3N1NWp5M3RYSllsUm9Xc0FTQlRkMnlFa0g5UnNrQklIVWtranEyZ0xmTFgxZGFkN3YzTzJ4cVR4bytGamJXVnVzTjZwYld6dHNLT0xSc1FsNUNJWFhzUGFKejUrY0ppSzN2WDFueHArWmVKaVJHUDFSMGZJYVFDSlF1RTFFRXJHM2NUQ1BsTm1tTHgrK1BIamhGTUdEY0dCdnI2Nmc3cnRXRXRzY1RDK1hOaFltS3N1WHZmb2FuRlFGc3plL3VQSDBWR1pxczdOa0lJVFowa3BDNkUyaHFZeVFtNElmUG56aExNblRtTkVvVUdvS3VyaXprelBvSC8zSmxDZ0J1Z0FhMFpvQzgwaERRS2xDd1E4Z3h0Mnp0N2FXaUlwczJjTmtVMDN1ZERkWWZ6MnZ0bzlBajR6WjR1RklzMVpsZzZPUFZUZHp5RUVFb1dDRkhKek43VlZpZ1NidW5ScmF2Um1KSEQxUjFPa3pGbTFBZm80ZG5GV0FEUkJqTjdWMXQxeDBOSVUwZkpBaUcxTUhGMDFOTUFEaGtZNk50Kytza2tHQnUzVUhkSVRZYUJ2ajZtVDVtSWxpWW1OaHJBS1JOSFJ6MTF4MFJJVTBiSkFpRzEwT0dGZ3pod3RoK09HQVozVnhkMWg5UGtkUFJ3dzZnUDNnYzR6bEtIRnc0Q1FGVXhDVkVUU2hZSXFZR3BxWXN1QjhIN1ptWnQ5Q2VNKzBqZDRUUlpQcU5Id0x4TmF4MEJCRVBidG5XbVNsZUVxQWtsQzRUVVFLTTVzK2FBQVpQSCszRE5EZWx2VkUyR0R4K092WHYzMXJpdnZMd2NKU1VseWgvRy90dnlEODJiRzJMR0o1TTRBTjRDTVdmM0F1RVNRbDRBVFVzaXBBWWlKdmpDMXRaR3k2dFh6MmUyTFNvcXdwNDllL0RiYjc4aExTME5lbnA2Nk5hdEc2Wk9uUXB6Yy9PWEVPMi9pb3VMc1hmdlhseTZkQWxwYVduUTFkWEZvRUdETUh2MmJPVitxVlNLRmkwYWR2ekZGMTk4Z2Z2MzcwTlBUdytKaVlrNGNlSUVQdnZzTXlRa0pFQW9GQ3JibFpXVlllalFvZkQxOWEzMVhIMjgzc1JlMjhOYVVURVBBd0M4MTZDQkUwSnFSTWtDSVU5cFkrM1lWaWdVZUwvbDFRdW1MVTFVdHMzUHo4ZUVDUk9RbDVlSER6LzhFTmJXMXNqSXlNQ1BQLzRJSHg4ZjdOeTVFKzNhdFh0SmtRTyt2cjVJU0VqQXBFbVQwTHAxYXp4Ky9CaEpTVW5LL1VPSERzWDA2ZE14YU5DZ2x4S0xsNWNYaGcvL2R4YkpoZzBiNE83dXJueThhOWN1S0JRS2xlY3gwRytHM3IzK3gySmo0L3EzYWVka2tmb3dMTG5CZ2lhRTFJaVNCVUtlb2lIV0dLYXRvNjNSMGNNTkdob2FLdHR1MkxBQm1abVpPSDc4T0ZxMWFxWGNQbkRnUUl3ZE94WkxseTdGd1lNSEd6cGtBRUJXVmhidTNMbURMNy84RXYzNzk2K3hqVXltL2lVWDh2UHpVVmhZQ0UxTlRkeTRjYU5LTWxFVGtVaUVqdTZ1ME5mWEZ5dHljMFlCV1BOeUlpV0VQRUZqRmdpcHpORlJ6SEY0cjVsZU05YkJ3VjVsMCtMaVlwdy9meDVqeDQ2dGtpZ0FnSmFXRnFaT25Zcnc4SEJFUlVVQkFGYXZYbzBaTTJiZ2h4OStnTGUzTnp3OVBURmp4Z3hrWm1ZcWo4dk96c2I4K2ZQUm8wY1BlSHQ3WTl1MmJjcHYzci8rK2lzOFBUM3g1NTkvWXRpd1llalJvd2RtelpxRnZMdzhBSUNPamc2RVFpR1NrNnQvOFk2S2lrTEhqaDJSbjUrUFpjdVdvV1BIamdnUEQwZEpTUW5XckZrRGIyOXY5T2pSQStQSGowZDhmTHp5T01ZWURoNDhpTUdEQjZOcjE2NFlQSGd3WW1OanE1Mi9vS0FBZ3djUHhvd1pNeUNYVjZ3MGZmdjJiWnc2ZFFvRkJRWFZZaGs2ZENnR0RCZ0FUVTFOdlBYV1d5cGZad0J3ZExEbmpKb2JnbkhDNFVCSDFSa2NJYVRlVWJKQVNDVm1jczRCNEN5ZE96aWdwWW14eXJiUjBkR1F5K1h3OVBTc2NiK3JxeXNBSURJeVVya3RORFFVMGRIUk9INzhPRTZmUG8zQ3drSXNXN1lNUU1VZlpsOWZYeWdVQ3V6ZXZSc0xGeTdFcVZPbjhNTVBQeWlQbDh2bE9IWHFGSGJ0Mm9YdnYvOGVzYkd4MkwxN040Q0taR0gwNk5IWXRtMGJ2dnJxSzJSbi83dXNnclcxTlg3NjZTYzBhOVlNTTJmT3hFOC8vUVFiR3h0a1pHUWdLeXNMaXhjdnh0NjlleUVRQ0xCaXhRcmxjVnUyYk1IMjdkc3hhdFFvN051M0R4TW5UcXcyV0ZHaFVPQ3p6ejZEdHJZMlZxOWVEWkdvb3NNeUp5Y0hxYW1weXVUaGlTNWR1dUQyN2R1NGZmczJ0bTNiQmsxTlRaV3ZNd0NZdGpTQmc0TWRCSUNsdVgyNTZpeU9FRkx2NkRZRUlaVUlPWkV6eDJENFpxK2VITWVwbnRhZm41OFBBR2pac21XTis0Mk1qQ0FVQ2xGU1VxTGNKaGFMTVgvK2ZHaG9hRUJQVHcrelo4L0d4SWtUa1phV2hwaVlHQ1FsSldISGpoMFFpOFVBZ0E4KytBQ0JnWUVZT1hJa2dJcUVZdWJNbVRBME5JU2hvU0VHREJpQUd6ZHVLTTgvZS9ac1dGcGFZc3VXTFFnTURNVGt5Wk14WnN3WWFHaG93TUxDQWdLQkFNMmJONGVGaFFVQXdOTFNFbXZXL051ci8rR0hIeUlnSUFBOHo2T3dzQkFIRHg2RXY3OC9oZzRkQ2dCd2NIQ285anczYnR5STJOaFlIRGh3QUxxNnVzcnQvZnYzaDVlWEY2NWN1YUxjNXUvdlgrM1dUdS9ldlZVT2NBUUFnVUNBbmoyNmNUOEgvcUlya25OT0FFSlZIa0FJcVZlVUxCQlNpWUNET1Rqb3VEbDNlR1piSFIwZEFFQm1aaWFNamF2M1F1VG01a0toVU1EQXdFQzVyVjI3ZGxYK1dGcFpWU3h4blpLU2dvaUlDQlFVRk1ETHkwdTVYNkZRUUwvU29sVWlrYWpLREFzVEV4UGs1dVpXdWU2UUlVUFFyMTgvSER4NEVKczJiVUpHUmthdGY0dzVqc1B2di8rT1AvNzRBL0h4OFVoTVRJUmNMb2RVS2tWRVJBVGtjbm1WZUo3MjIyKy9JVFkyRnZ2Mzc0ZXBxV210N1o1WXNtUUpObTdjcU93dFdiTm1EVXhNVkE4aWZhS0RnejNBb01rRWdwYzd4WVFRUXNrQ0lmL3FxTUZCWWE2am95MXFaMjM5ek5hMnRyYmdPQTUzNzk2dDhSdjMvZnYzQVFDT2pvN0tiVS8zVmhRV0ZnS29XSEZSSnBQQjNOd2NtemR2cnRKR0lCRFVlcnhBSUtpeGhvR09qZzZtVEprQ0hSMGRiTnk0RVJNbVRJQmhEZlVpZHUzYWhVT0hEbUhjdUhGNDk5MTNrWldWaFVXTEZnR0E4cnlxQm5rYUd4c2pKaVlHb2FHaHNMT3JXZ1poN2RxMStPNjc3NnFNb2REVjFZV3VyaTZTazVOaFptYUd5NWN2WStmT25iV2V2N0oyVmxiUTBoSUxTNlZsRnJDeDBVUnNiRm1kRGlTRXZEQWFzMERJUDB3Y1N6VVpZTkhPMmdwaThiUEgwQmthR3NMTHl3djc5dTFEVmxaV2xYMVNxUlRidG0xRHg0NGRJWkZJbE52ajR1S3F6RWo0ODg4L0lSYUxZV0ZoQVNzcks2U2xwVUZIUndjV0ZoYktIek16c3pyRkw1ZkxxeVVPTmpZMllJeWh2THdjUUVXeXdmTzhjditsUzVjd2F0UW9qQnMzRHAwN2Q2NHl2c0Q2bjRUcDl1M2J0VjdUMWRVVkFRRUJXTDE2Tlc3ZXZLbmMvbVFjd3c4Ly9LQzg1ZkZFbno1OWNQRGdRWnc5ZXhZU2lhVE90U2kwdERSaGEyTURqdU1zMnBacjY5VHBJRUpJdmFCa2daQi9pUE41VFlDWk9kaldmWkhEK2ZQblEwdExDeDk5OUJHT0hEbUNHemR1NE1TSkUvRHg4VUZ1Ymk0V0wxNWNwWDFoWVNHV0xGbUM4UEJ3WExod0FWdTJiTUd3WWNPZ3A2ZUgzcjE3dzlEUUVQUG56MGRRVUJBaUlpS3daODhlWEx4NHNVNnhQSDc4R0dQSGpzWEpreWR4NTg0ZEJBWUdZdTNhdFhCMmRsYU9xekExTmNYMTY5Y1JIUjJOL1B4OEdCa1pJVEl5RW5LNUhJOGVQYW95emRQVTFCU0RCZzNDVjE5OWhYUG56aUU2T2hxblRwMUNURXhNbGVzT0dUSUU3Ny8vUHZ6OS9aWDdDZ29LbExkcG5qWnMyRERjdUhFRDMzMzNIZWJObTFmbjF4b0FPamphQTJCdGVDMEJKUXVFdkVSMEc0SzhsaHdkSFZ0cGFHZ0lpNHVMczJMcjJGMHRFNHRFWW80emFQbU1Ra3lWbVppWTRNQ0JBOWk1Y3ljT0hqeUluSndjR0JvYTRvMDMzc0NVS1ZPcURYNzA4UENBaFlVRlB2bmtFd0RBTysrOGcwOC8vUlJBeFhUTHpaczNZODJhTmZqa2swK2dxNnNMVjFkWDlPM2J0MDZ4TkcvZUhHWm1adGkxYXhkeWNuTFFva1VMdlBIR0c1ZzZkYXF5emJScDA3QjgrWEpNbkRnUisvZnZ4OXk1YzdGczJUSjRlWG5CeXNvS3c0WU53K3JWcTVYdC9mMzlvYTJ0amZYcjE2TzB0QlMydHJibzBxVkx0V3Y3K2ZraExpNE9NMmZPeElFREI1Q1FrRkJyajRGY0xvZSt2ajdTMHRKUVZ2WjhkeEphbVpxQ1l6QVVja3o4WEFjU1FzanJ6TTdPcnBtSGh3Zno4UEFZb2U1WVhpVWVIaDVmZW5oNDNISjNkOS9zNGVFeHhkbloyUjZBeW5zTGxwWU9yU1gycmltNzloNWdEV0hWcWxWcyt2VHBEWEx1eGlRNk9wb05IRGlRNWVmbnMrenNiTmF2WHorV2taSEJmSHg4MlBIang5bnc0Y1BaMTE5L3pZNGZQODU2OU9qQmR1M2F4VXBLU3VwMDd2MkhqaktKZzJ1U3ViVkQrNWYwdjFLVDVPenM3T3p1N2g3bjV1YjJtYnBqSVkwRDlTeVExeEpqVE1CeFhGZU80N29DS0JXSlJHbnU3dTZSakxGRENvVWlNRFEwTlBmcFl4U2FZb0dJZzQ2QmdYNE5aeVIxbFoyZGplSERoK1BhdFdzNGVQQWdQRDA5bGJORlFrTkRNWExrU09WVVRCc2JHNnhidHc1ZHVuU0JzN1B6TTg5dGFHZ0FqbkhhSXBGSStNekdoSkI2UThsQ0l5Y1VDaGtBOER6ZnFrT0hEamJxanVjVjBwejlNOWlQNHpodEFGWUFyRGlPZTBkRFE2UFEzZDM5SE1keFIrUnllYnhBSUNpNmYvOStJaStYQ1RtQmhrN2xxWXJrK1hsNmVpb0xWWGw3ZXl1Mzc5Ky92MXBiRHc4UEhENTh1TTduTmpBd0FPT1lEaE9ndVp1Ym0zSjZoMEtocUxVb0JzL3oxZmJWMXY1SjIyYk5tcWs4dnJaejFOYTJ0dTJObFZBb2JNRnhuSkQ5eDlWQ3lldUhrb1hHcnh3QU9JNWJLQmFMWjZzN21GZEk4OXAyTU1hYUFSakpHQnNwRW9ta2pMRjROemUzUFZLWkxGNnFnTmlnMGg4SzByZ1lHaGhBZzRPV2psaTBtZU5RREFBY3gzRUNnWUJqakQzNWc4ejk4NE4vS210eEFQRFAvaHIzQWFoeWZPVzJITWRWUHZiSjNaMzFBUUFBQ2poSlJFRlVvZHcvbFNvcnQ0VklKS3IxblBYN1NqUTRNUUFqeGxpYXVnTWhqUU1sQzQxY2VIaDR1WWVIeHlJQVZJam0rWGdDY0h2eW9ISjlncWUrTFdseEhPY0E0R01CeCswRkFJYUcrVGJsNysvZklPZHRTb1FDRGd6Z0FCYkhHTElBTU1ZWTR6aU9CNkQ4TDZ2NEpTdC9lSjVuSE1leGYvYnh0ZTE3Y3Z5VG55ZHRPWTVqUE04L2FmUGttbFcyY1J6SFYzck1QNzBQQUo3ZVhzUDFHVjh4dDFYNTc4cjdLcDFQZVN3QUpoQUllSVZDVVdXL1FxRmdITWZ4VHg3TDVYTEdjUndUQ0FSODVYYVZ0ajg5MnBSSnBkSjRFQUpLRmw0SjkrN2QrMUxkTWJ4cTNOM2RWNkpTc2xBNVFlQTRUczRZSytRNHJwQXhkb1huK1MzQndjRjMybGc3V21pS2hWOFdGUlcvRWlQdG82T2pZVzF0clZ5TG9Ta29LQ3lDbkVkWmRwbGllVXBrS0pWOEp1UWxhVHFmTW9RQUtSekgzV1dNL1FYZ3o3UzB0RHVwcWFuS2hSczRnWWhuUUduaEs1QXNwS1dsWWZMa3lkaTdkNit5WkxRcWl4WXRRbEJRa0xMMlFXSmlJcTVkdTRidDI3ZmozTGx6eXBMU3FhbXAyTE5uVDdWcWpJMUZma0Vod0tGVUtHZnlaN2NtaE5RWFNoYklhNnZTcllmTGpMR2pBb0hnZWxsWldmcURCdy95QVBCUHR4ZHB5QlJnNHRMQ29rS0RwL2MxSmp6UFk4bVNKU2dySzFQV2E2aXNwS1FFeGNYRnVIMzdOb1RDZnljTitQbjVLZGQ1Nk4rL3YzTDdwRW1UTUd6WU1PVy9HN1BDd2tLQW9WUXVGQ3JVSFFzaFRRa2xDK1MxeEJoN3lQUDhYSUZBY0Nnb0tDaXpMc2NJcEVLZWFhSzBxS2k0b2NON0lhdFdyWUtPamc0TURBeXdmUGx5ZE83Y1dia3ZJaUlDczJiTndzU0pFNnNrQ3ErTGdvSUNnT05LaFhJRjlTd1E4aEpSc2tCZVMvZnYzOS8xdk1lVWFaUXJ4TkFweU16S2JvaVFYaGpQOC9qNjY2K1JuSnlNVFpzMjRmNzkrd2dJQ01DTUdUTXdjT0JBSER0MkREdDM3c1NFQ1JQZzQrTlQ3ZmduQ3pzQkZZdERQU25KZk9USUVSdzhlQkJpc1JnRkJRV05Pc2xJejhnRXdQTGxQSk05c3pFaGhCQlMzNHp0N0pwWjJiditQR3JzeEJjcFlOaGdwRklwVzdWcUZTc3VMbFp1dTNIakJ2UDA5R1JlWGw2c1Y2OWVMQ1FrcE03bkd6eDRNRXRPVG1abFpXWE0xOWVYN2R1M3J5SENybGVqZkNZeWliM2JhWFB6RGticS92K0ZrS2JrVlp2N1MwZ0Q2cWdoY1ZCc2JHNWc4TW5kRzc5WFdScTZNWWlMaThQMTY5ZVJtcHFLbEpRVXhNYkdJaWNuQjBaR1JoZzJiQmdpSXlPUmxwWUdpVVFDWjJkbnRHblRCaFlXRm9pUGo4ZmF0V3VyblM4dExRMnRXclVDVUxGS1pHRmhvWElaNi8zNzl5dXJMallXQ29VQ0hYdjBSbDUrL3JlSjhtSS9XcUtha0plSGJrTVFvdlMzREx4cllsNSt2and4S1VWa0pXbXI3b0NxME5mWFIzbDVPVnhjWE9EdDdRMHJLeXVjTzNjT0lTRWhtRGh4b3JKZFdWa1pIajkrakl5TUREREc0T1hscFJ6WW1KR1JnVXVYTHVISWtTUFl2bjA3amgwN0JtMXRiVXlZTUtIS1V0cU5VV0pTTXZMekN4UUN4cElvVVNEazVhSmtnWkJLR01jbmMweFlIQndhYXREWWtnVmpZMk5ZV1ZsaDFhcFZ5bTJscGFWZ2pGVmJtVkpmWHg4blRwd0FBSHovL2ZlNGRlc1dZbUppd0hFYyt2VHBnNzE3OTZKbHk1Ym8yTEVqQWdNRHNXTEZDbVJrWk1EYzNCdzZPanFZUG4xNm5hWmt2a3hoRHlJQURtV001NUxVSFFzaFRRMGxDNFJVb21Bc2pCTWc3OWZmLzlBZi9PNEFybkxseDhhZ1Y2OWU2TmF0bS9MeHFGR2o0T2ZuaDQ0ZE95cTN4Y1hGSVNBZ1FQbll3Y0VCdi96eUN6UTBOTkNpUlF1RWhvWWlORFFVbXpkdnhvVUxGM0R1M0Rsd0hBZERRME5sTDBWajYyWGdlWVlyMTI4d2pxRkl3UXVvR0JNaEx4a2xDNFJVa2lMa0l5VThpdzhLRG1tYmtaa0YwNVltNmc2cENwRklwS3pZZU8zYU5aU1VsS0I3OSs1VlpqRElaTElxQ3lFNU96dkR6TXdNUTRZTVFZOGVQUUFBSTBhTUFNL3plUFRvRVhyMDZJSDMzbnNQUUVVdGhpNWR1cUN4SlVrWkdSa0lDWDBBQmhhZkZIcy9XdDN4RU5MVU5LNFJYSVNvVzNoNE9lTnhOcitna0F0OUVLN3VhR3FWbUppSXBVdVh3dC9mdjlwVXg3eThQT1ZBeGNwMGRIUmdhR2dJUTBQREtzbUF0cmEyY250akxSMGRFaGFPN093Y2ptZjhLUUJVWTRHUWw2eHhmaklRb2tZQ1lmbUowaEx1cTd0L0IybityMGQzaU1VYTZnNUppZWQ1WExod0FhdFhyOGJZc1dQUnAwOGZLQlFLNU9Ua3dNREFBQnpINGRkZmY2MnhYSFBsT2dzNU9Ubks3WHYyN01HUFAvNElvS0xjYzJNamw4dHg5MTRRS3lnb2tNbGxpcVBxam9lUXBvaVNCVUtlRWg4UmtTaXhjN3Y0KzVXcmc4YU1IQTV6Y3pOMWh3UUFrRXFsR0R0MkxPUnlPVmFzV0lHZVBYc3E5NzMzM251UVNxVVFDb1Z3Y25MQzNMbHpxeDFmdWR5enQ3YzNPSTZEVUNqRWhBa1Q4TUVISHdBQXBrNmQrbktlekhQSXk4L0g1VCt1Y1l5eFM2bHg0VFM0a1JCQ1NPTmdadHZCMWNyQnJYei9vYU5xTGtOVVZYUjBORk1vRkRYdVV5Z1V0ZTU3bFIzOS9nU3pjbkFyczdSeDcvYnMzeHdocENIUW1BVkNhbEF1WWc4WlErQ3VmUWRaWG42QnVzTlJhdCsrZmEzRm9nUUNRYU1ySlBXaTh2THpzWG5yRHNiQXppdWs1Vkhxam9lUXB1cjErbVFocEo1a2hvY1hBZnpKbEpUVXduMEhqNmc3bkNicjhMRWZrWnFXWHNvcGNESWw1VUd1dXVNaHBLbWlaSUdRV2hRTDVDY1lXTlMrUTBkdzkxNlF1c05wY3U3OGZROEhqaHdER0o5VWtzOU9BbURxam9tUXBvcVNCVUpxa1JrZVhxU1FzZkVGQlFYSjMrM1lnOHlzTEhXSDFHVGs1ZVZqNjQ2OXlNakllc1F4ZmtSNmVrampYamVja05kYzQxMkxscEJHb0NBM1BjUEF1RlhpbzlUSDd6Q2VhZmJzUVdQc1hvYU5XN2JqOU5uekJRcGVOanNoS3V4WGRjZERTRk5IeVFJaHo1Q2YxZUpoTXlPMENna042MVJXVnM1NWR1bjAyZzBrYkN4NG5zZjZ6ZDloeDU1OXZGd20zOEdWRld6T3k4dWpJa3lFcUJrbEM0UThVNmFpbVlGeEREak8rWDVJbUdWeGNUSFh3Y0VlMnRyYTZnN3N0WktmWDREMW03Wmc3OEVqdkZ3dXU4R1ZDZVluSkVSbXF6c3VRZ2dsQzRUVVNVRnVabzZlZ2ZGTmNKejRRWGlrYzN4aW9raEhXeHV0VzVrMjJoTEpyd3FwVklvYnQyN2p1eDI3Y2ZMMHoxSnBXZmwrWHNIN0pUNE1UbEIzYklTUUNvMXJ0UmhDR2p2SC83ZDMvNnBOaG1FWWgrKzNzVitMVHNaVlRKUVdORzJoZ201T25veUxnb3VMbytBZ3VJdUgweE1RcWFWMWlHbGE5MVp4eVorbXI2T0R1aFRocTNCZFIvQ2JIdTd0R1RTOTgrV25wWlJYcTAxemJXdHpJeStlUDh2REIvZmJMdnN2ZmR6ZHkrczNiN08zL3puVDZXUlNGM21aMmZkMzQvRjQwblliOEl1eEFCZlFYOS9lemxKOWtwTEhwYVMvT2JqWHJLK3Q1VTYvbDM3L1ZtNTB1MjBuWGtvbko2Y1pIeDNueStGaGhxUERmTnJibjlkYVIwbDI2bGw5ZnpUYy9kQjJJL0E3WXdFdWJ1bm0zYTJOSzZVOFNpM3JxYm1ka2w2U1hwTHI1Ykw5ZVc1WnJiV201RnRxT1U3cUtLVWVsU3dOejNLKzgvVmc5eURKb3UxRzRNOGNNL2dYQm9PbU81dXROc2xLSjFkWG11VjVKMWx0dStxU21XUTJYMTRzMHBuTzhtTjZra3d6SEU3YnJnSUFBQUFBQUFBQUFBQUFBQUFBQUFBQUFBQUFBQUFBQUFBQUFBQUFBQUFBQUFBQUFBQUFBQUFBQUFBQUFBQUFBQUFBQUFBQUFBQUFBQUFBQUFBQUFBQUFBQUFBQUFBQUFBQUFBQUFBQUFBQUFBQUFBQUFBQUFBQUFBQUFBQUFBQUFBQUFBQUFBQUFBQUFBQUFPQXZmZ0tTOVFaYnRhTlEwQUFBQUFCSlJVNUVya0pnZ2c9PSIsCgkiVGhlbWUiIDogIiIsCgkiVHlwZSIgOiAiZmxvdyIsCgkiVmVyc2lvbiIgOiAiMjIiCn0K"/>
    </extobj>
    <extobj name="ECB019B1-382A-4266-B25C-5B523AA43C14-2">
      <extobjdata type="ECB019B1-382A-4266-B25C-5B523AA43C14" data="ewoJIkZpbGVJZCIgOiAiMjc0MDQ4ODc0MzY3IiwKCSJHcm91cElkIiA6ICIyODcyOTI0NSIsCgkiSW1hZ2UiIDogImlWQk9SdzBLR2dvQUFBQU5TVWhFVWdBQUFnc0FBQUxmQ0FZQUFBRHY4SUgzQUFBQUFYTlNSMElBcnM0YzZRQUFJQUJKUkVGVWVKenMzWGQ4VTFVYkIvRGZ1UmxOdWx1Nm03WXBwSHV5TjhoZUlrdmdGV1VQUldUTDNyTWdRNFpzQ2lqSVVoQ2NMME1RVVhFZ203WklnZElXNk40ejY3eC9JSGtiT2loS1NRdlA5L1B4WTNQSHVjOXRTZkxjTXdG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SGtjY3pVQVJCQ0RCaFFYNnhVcG9zS0M2MUZHcXNDa2EzZWh0NmpaY2dTc3JrazExd25sK2ZvNHVKcTZZQS90UUM0cWVNaTVFVkZIMFNFbUo1STRSOFN5TGpRWE1SUUY0QW5CeFFNOEdDTTJaZzZ1T3FJYzU0TklCRkFBZ2RQZ0I2WHVKNmRpWSs5ZkFPQTFzVGhFZkxDb1dTQkVOTVJGRDZoRGNVQ0d3S0J0V1NjKy9qNyswbHJlM3RCNmVrSkQ0VTc3T3hzVFIxanRaU1ZsWTJFeEh1NEUzY1hjWGNURUJVVG93SG5Oemp3QzRmdTQ3c3gxMzR4ZFl5RXZFZ29XU0RFTk1SSy85QlpER3lHU0N3MmE5dTZKU2FQSHdOZkg1V3A0NnFSYnQyK2crV3IxdUtIc3o5RHE5VnE5SHI5Z3JzM3Jud0FRR1BxMkFoNUVWQ3lRTWh6cGxRR3VrQXVubVlodHhqVHJVdEh5Y2hoZzZHcTdXM3FzRjRJdCtQdVl2dk9UL0RsMS84dExpakkzNjR2VkMrNWV6ZjZnYW5qSXFTbUU1azZBRUplSmk2cXVvNWlpZkNSbVpuWjBCRkRCNG5IajNrYmJpNHVwZzdyaFdGbmE0c21qUnFBZzR1dlJjWFUxM0M5djRXRDNmSGN0TFJDVThkR1NFMUd5UUloejQvSTBkbDFHbU1ZT1dQS0pORzdvNFpEWm1abTZwaGVPRktwRkUwYk5ZU1ZwYVZ3K3NlZlZTS0lpN0xTa240R29EZDFiSVRVVkpRc0VQS2NlUHFFdERNemszN3czanNqTFVhUEhHYnFjRjU0WVNIQmtFakV3dmtMbDRJdDdlMnZaYWVsM0RSMVRJVFVWSlFzRVBJY3VQdUgrVXBFd3A1V0xab3BKbzhiQTNOemMxT0g5Rkx3ODFVaEtqckcvRzc4dlVZV0RzN0hjdE9TMDAwZEV5RTFrV0RxQUFoNTBUa0dCbHBLZ0QwMk50YStZMGVQaElORExWT0g5Tkt3c2JiR21MZEh3TW5SVVNVQnZuQU1ETFEwZFV5RTFFU1VMQkJTeGN6MW90Y1ltTytiL1Y5SDNiQlFVNGZ6MHFsZkx4eHY5T3NETU9abHJoZTlCaG9GUnNoVG8yU0JrQ3JrN0J4cXdTRDBjWGQzc3g0K1pLQ3B3M2xwRFJyUUh3bzNWM01CUW05UHp4Q2E2WXFRcDBUSkFpRlZTR0xIYXpPZzY2aGhnNWlkTFgxSG1ZcWRuUzNlR3oyU0FlZ21TSm1mcWVNaHBLYWhaSUdRS2lUbXdrSmZINVdzVGV1V3BnN2xwZGUrelN2dzlWWEpJQkdtbXpvV1Ftb2FTaFlJcVNKdXRRTTlSU0toVzdzMnJlSHM1R2pxY0Y1Nk50WldhTnU2RlJjeDF0bXRUckNIcWVNaHBDYWhaSUdRS2lLUlNsNlhtOHNsOWV1RlF5S1JtRHFjbDU1WUxFYjl1bUd3dHJhV1NzWHNEVlBIUTBoTlFza0NJVlVoTUZES0dIcGFXVnJ4b0FCL1UwZEQvaFlZNE0vczdXekJtYWd2VUo4eU9FSXFpWklGUXFxQXU1WUZBTXdySkNnQVRvNE9wZzZIL00zWnlSRUJBWDRRQUMrRnY1cXlPRUlxaVpJRlFxcUFpSWxER0lmdEs2MWJNc1pvV0g5MUlRZ0NXalp2eWppRGhWakhnazBkRHlFMUJTVUxoRlFCZ1VFQkJ2UHdrQ0JUaDBJZUV4VGdEM0NZY1VGUW1Eb1dRbW9LU2hZSWVlYnFTeGlZd3R4Y0xxNVR1N2FwZ3lHUHFlUHREWmxNS2dMakhsQ3BhTmxQUWlxQmtnVkNuakhId0VJekRualVxZTBOcVpUNjBGVTNNcGtaZkZVcU1NWThQTlZ5V3RHTGtFcWdaSUdRWjB5YXJUY0R1SHVBcjYrcFEza3Vzckt5VEIzQ1V3c0s5QWZBM2ZReWdaSUZRaXBCYk9vQUNIblJhS1Jpc1pReEc2ZHFQaEZUMjdadGtadWJhN1JOcjlkREVJUlMydzRkT2dTbFVsbXFqT0xpWXZUdjN4L1RwazFEMjdadHF6VGVaOG5GMlJtTXcxYkV1TFFTaHdzS2hjTE16czdPVlJDRXJvSWdkTHQ0OFdLWEtnK1NrR3FFa2dWQ25qRzVYaWR3THBMYldGdVpPcFFuK3V5eno0eVNnTTZkTytPamp6NkNTcVV5Yk92UW9ZUGhaNTFPaDlqWVdLTXlldlRvZ1IwN2RzRGQzZDFvdTVlWEYyUXlXUlZGL3UvWTJsaURNOGgxYWsyNW40RitmbjV1RmhZVzlUbm5EUUcwQXhER0dMUGduTWM5djBnSnFSNG9XU0RrR2RPWlNRVXhnN21OamJXcFEzbm1jbk56TVdEQUFJU0ZoUmx0bDBxbFdMNTh1ZUYxVEV3TXRtelpncENRa09jZFlxWFkydHFBY1NZWGk4V2l4M2FKUTBORFc0dEVvamNZWS9VQWVBQ3d4OTlOdHB6ejV4MHFJZFVDSlFzMVFHQmdvS1ZVS2kzMXQ5THBkT1VPNE5mcjllWHVxK3g1VmxaV1pXNS9tdklxT3JlaU1qbm5objNtNXNiTnloV2RWOWt5LzJsNWNybjhpZWRrNWhXN1FDODJ0N1orOFpJRjRPRmNCVHQyN0tqd21ONjlleituYVA0Wkd4c2JjQWJ6QWsyeFdmMzY5YzExT3AwdlkreHRBQU1BV0FQR2lVSEp1VEk0NTB5cFZGYlBLcE5ueU56Y1hCOFZGYVVCUUJrU29XU2h1bE1vRkhJek03T3RBT3c1NTZ6RUREOU1MQll6QUNpNTdlOHZSTVByUi85bmpMRVNYNVlsLzI4bzQ3SDlUSy9YRzM1K2RJM0hqMkdNTWJIWThNK296T3YvSFdlcDhrdkdWcUxzVWpGeXppdUszV2k3SUFoRzkxVEdkVXZHYmhSTGlldVhqSzNrZlJtU0JNYVlnSExlUDNhV1ptbFpoWHFwalZYMWI0WjQ4ODAzalY0WEZSVmgwS0JCUmwrT1JVVkZ6enVzS21kcll3TndMcXRsTG1tbzArbG1Nc2E2TThiazVTVUlKVEhHSE8zdDdmYzlyMWhOS0Q4OFBIekJwVXVYYnBvNkVHSjZsQ3hVYzliVzFqYU1zVGM0NTJjQTNNYkRMUC9SSnhybm5PczU1MkNNUGRyT1MvN01IMzc2OFVmSDZQVjZvMlArM285SHg1VlJEaDZkODNpWkQvTUxiclR0VVZ5UHlubjAvNy9MUU1udCtyK3prVWZsbG5WTWViR1VMTGVzYS8wZFc0V3hsQ3hicDlPVnZKN1JkUjQ3SDQrTy8zdWIrdEgyUnpRYVRTME80WE5lelIvSU9PYzRjT0FBRklyL3owMzBwRDRMTHdxUjhERG5LOUx3R3pJcCs0VnovZ2VBWVFCVUFDUkFoVFVMZXNaWXpSc0M4blFzQVB3SHdHY0FLRmtnbEN4VWQrSy9IOXNaWTVzdVhyeDR3TlR4a0NkenF4M29hU1lWYWZMeThpdlQwOTVrdEZydFU2K0dXVnhjREwxZWorYk5tMWQ0WEhXdmpjakp6UU9BWW8wZ3lycDQ4V0lVZ0NnQUsrdlhyeS9SNi9VOU9PZmpCVUVJQXlEam5Jc2ZhOEpLdTNEaHdsQlR4UDI4QkFjSGUwaWwwdTZjODhmN2RKQ1hGQ1VMaER4alRCRHJPVkNZVzQyVEJjNDVpb3FLTUdyVUtJaEUvLzgreU1qSXdNU0pFNDJTaUpMektCUVVGTURlM2g0blRweW9zUHkxYTlmQ3pzN3UyUWYrakdUbjVBSU1oU0l0MTViYy91ZWZmMm9BZkE3ZzgvRHdjQjhBWFFWQmFNNDVEd1BneFJnem8wNk81R1ZFeVFJaHo1aFlvdEdCU3d0ejgzSnRUQjFMZWJLenN5R1JTTEIxNjFhajdRTUhEc1NjT1hQZzVlVmwyRFpnd0FERHo0bUppWEIyZG41aStlUEhqMzkyd1ZhQjNOeGNnS05RS3hMcHlqdm03N2I2dFlHQmdaRlNxVlRGR0t2RE9XOE5JUHo1UlVwSTlVREpBaUhQbUZBazBuTXpGT2JsNVpzNmxITGR2WHNYYm01dXBiNzRCVUdBdmIyOTBmYVNrelJGUjBjaklDRGd1Y1ZaVlhKeWNnREdDa1ZhbmZaSngwWkZSZVVCdVBUM2Y0ZXFQRGhDcWlHYTdwbVFaNnhZb3RZQkxDYzFMZDNVb1pUcjNMbHovMmdPaE9QSGo2TkpreVpWRU5IemxaeVNDb0JuYS9WY1krcFlDS2tKS0ZrZzVCbFRNMWJNd0JOdi9GVTlPNUdyMVdwODlkVlhGVTdQbkp1Ymk1eWNITnkrZlJ2WjJkbVFTcVU0Y2VJRWNuTnowYnAxNitjWWJkVzRIaFVEY0pZb0ZQUHFXLzFEU0RWQ3lRSWh6MWphRGNzaXpsaDh6STJiK1AvbzBPcmp6cDA3a012bGFOYXNXYWw5Y3JrY0lwRUkrL2J0UTVzMmJkQzNiMTgwYU5BQUxpNHVpSXVMdzRRSkUxQmlYbzBhU2FmVEllckdYK0RnOFlteVlrb1dDS21FbXYydUo2UmErbE1EZmRqZHJPeHM3ZDM0UkxHMzB0UFVBUm54OC9QRGpoMDdqRVpCUFBMRkYxOEFBRWFOR29WUm8wWVpMU3cxY3VUSTV4cG5WYmtibjREczdCeWR3SGs4WW1PTFRSMFBJVFVCMVN3UVVnVTQweWVBSS8veTFhdW1EcVZNbFoySyt2RVZLRjhFMTY1SEF3ekZuTE40VThkQ1NFM3g0bjBTRUZJTjZEaS94aG15VHA0NncybGNmdldoMTNQODhOUFBuSEhrNmZWQzljemtDS21HS0ZrZ3BBb2tpdlF4NFB6T3hjdFhrSkthWnVwd3lOOVNVbEp3NWVwMWNQQTc4YkVYL3pKMVBJVFVGSlFzRUZJVm9xTFVYSSt2c25OeTJkWHJVYWFPaHZ6dHlyVW9wS2RuTUQzWGZ3SGdpWE1zRUVJZW9tU0JrQ29paU5TSENnc0tpcy8vZVJGcU5RM25Oeld0Vm92ekZ5N3luSndjdFZhamV4bFdqU1RrbWFGa2daQXFjaWM2K3E1ZWoyT25mdmdSS1NrcHBnN25wWmVWblkzVFo4NHl6dm1KKzdlanFITWpJVStCa2dWQ3FwQ0dhK2JHM3I2ak9YWG1yS2xEZWVtZFBIVUd0KzdFcWZWYVlZbXBZeUdrcHFGa2daQXFwQmJ6VzV6anUrMjdkdk9zN0J4VGgvUFN5c3JPeHZwTld6a0gvMVpYcEw1aDZuZ0lxV2tvV1NDa0NxVkdSZVVCK3NPSmlmZHpkKzNlYStwd1hscWY3djhjOTVPU0M1a09oeE1UcjJlYU9oNUNhaHBLRmdpcFl2bUM5aEFIdjdGcnoxNmN2M0RSMU9HOGRQNzQ4d0krMmJzZjRQcjRnbXgrR0FCTmZFSElVNkprZ1pBcWxob1ZsYWZUOEdFNU9Ua0pHN2Z1UUdvYXpidnd2R1JsWldQVDFwMUlTVW03eDdpK2YzTHlGVm9MZ3BCL2dKSUZRcDZEaEZ0WHJ1azVKdnoweTY4NTIzZnVOblU0TDQwdGtidncweSsvNW5Eb3B0NjVjZTJLcWVNaHBLYWlaSUdRNStSdWpPWnJ0VWJ6eVk1UDl1aFhmTGdlT3AzTzFDRzlzUFI2UFZhdDI0RHR1ejdSYXpTYVhhd285N0NwWXlLa0pxTlZKd2w1YnFMVU9rM1FXZ1lFYnR2NXlTc2FqVVo0WjhSUTJOdmJtVHF3RjBwMmRnNCsycndOdS9jZDFPdDB1cCtaV2xoOUp5NnV5TlJ4RVZLVFViSkF5SE9VZU90NnJLSk8wTnRnYk5JbmV3OE1UYngvWDlhM1Z3ODBiZHdRTXBuTTFPSFZhRVZGUmZqdC9BVWNQdklWanAwNFZWUlVyTjdEOWZxSStEdVg3NW82TmtKcU9rb1dDSG5PRW05ZGowVmc0QVN2WWg3NzNmSHZGNTcrNGF4RlNIQVFwa3dZaTRZTjZwbzZ2QnJwMHBWcldMSjhKYTVGeGFDNHVLaUk2ekNUcWJNMzNhVWFCVUtlQ1VvV0NER0ZxQ2oxWFdDMTBpZjhWSkcrK08wLy9yelF0ditnb2NyZ3dBQ3BqMHFGMmtvdktKV2VxR1Z2YitwSXE2V01qRXpFM1kzSHJUdDNFSHY3RHE1ZWk5Snd6bThET01PMWZNdmQyQ3NYVEIwaklTOFNTaFlJTWFHNG01Y3VBUmlqOEE4SkVvTzF1SG85MnVmcXRXaHZNSGdCOEFKZ3h4aGpKZzZ6V3VHY2N6QmtnYk40Z044RzQzY1poRmdkNDJjU29xOUVBNkNlbzRROFk1UXNFR0o2K3NTWXExY0JYRVZnb05SZXJaWkpBVE1Sek0ya0VvMElvTDRNSlRGV0RMVkdvdE5CS0ZZanJ6Z0RLRVpzYkxHcDR5TGtSVWJKQWlIVlNWU1VPZ05RbXpvTVFnZ3BpZVp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0pFcDlOcDlYcjlMUUI1cG82RlZBK1VMQkJDQ0RGUUtwV3liSTNRTUt0WXI4a3E1a01VZnNHaEFKaXA0eUttUmNrQ0lZUVFBSUM3S2xRQm1jMWFjelBaN3NZTkdvUzdPanYvUnlLSVB2ZnlEUjJ1VXFuTVRCMGZNUjFLRmdnaGhNRExMOVJiS2hZT004WkdEUnY4cHZXZUhWdHc5TE85ekZlbDhoRkV3aWFOeUh5UnFXTWtwaU15ZFFDa1lzN096dGFDSUV3QzhQbURCdyt1bXpvZVFzaUx4VjZsc25aeWN1OGpFb3NQK0tycStDNmVQeHREQmc1Z2dpREF3c0ljUFY3dEFxMVdLOXlPdTl0TVptblh4c3JlNVhwT2VsSXlBRzdxMk1uelE4bENOVWZKQWlHa3FqalhxZU5rSmJaYXhBUTJ1MHVIOXJWbVQzdWZOV3BRanduQy95dWR6Y3pNVUs5dUdPclU5c2JWcTllOWN2TnlXbHZidTJSbHB5ZGZNV0hvaEpDU1FrTkRGZlhxMWVQMTZ0WHJiK3BZQ0NFdkRvV3ZyN3VYZjloVjM5Q0dtcDI3OStxTGlvcTRYcS9uNWRIcDlUd2xOWlVQSGpGYTcrMGZWcWowRGRzSnBWSm02dnNnendmVkxGUnpWTE5BQ0htV25KMURMUnpkbkY4WGlTV0g2OVQycnIxd3preWg5MnZkbUVRaUFXUGxEM3Bnak1IQzNCeXRXN1ZnK1lXRm9qdHhjV0htZXFHaGphTnpkSFphOG9QbmVBdkVCQ2hacU9Zb1dTQ0VQQ3R1dnI0T1p1YVN4VktwZEdxM3JwMGNaa3lld0pvM2JZU1N6UTVQSXBmSjBMeEpJNlp3ZDJOeDhRbDFNakl5bWx2Yk8ybXowMU91QXRCWFhmU0VrSEpSTXdRaDVGbnc4Zzl1cHZRUGl3dXExMVMzYmVjbitzS2lvdkxiSENwQnI5ZnorSVJFUG1qRWFMMTNRTGhhNlIrNnk5TXp4TTdVOTBtcUJ0VXNWSE5VczBBSStUY1VDb1hjMXMxcnFGZ2szZVNqcXVPK1lQWTBvVS9QMTVoRUl2bFhFeTB4eG1CamJZMU9IZHF5d3NKQ1VVTGkvYkJDYlZFankxcU9sM0xTVTFKQm95VmVLSlFzVkhPVUxCQkMvaWxGblNDVldHYTV3TnhjUHJYbnExM3RGczJkaWZwMXcxbEZmUk9lbGtRaVFhc1d6ZURwcVdEeDhRbkt0TlQwcnJZT0xnVm1JdWVZL1B4a3pUTzdFREVwbXBTSkVFSmVRQXJmc0VaaWlmZ0FHRWE5UC80OWkza3pwekpQRDBXVlROdk1HRVBIZG0yd2VmMkhhRmkvbmhjWVZzbHQyU3JRckk4dkRLcFpxT2FvWm9FUThqVHNWU3ByUjBkRmR6T3BaSDl0YjZYM3BuV3IyS3RkT3pHcFZGcmhhSWQvaXpFR0t5dEwxcmQzRDJnMVdtbnNyZHYxWldwOU44dGFqci9tcEtla2d6by8xbWlVTEZSemxDd1FRaXJMdmJhL3I3bEVQazhRaEtXdmRldGlNWGZHRkJZYUhQUk1teDBxbzE3ZE1IZ3J2UkI3NjdaclprWldKOXRhTGtWWjZjbVhRQWxEalVVcmlWVkRkZXZXL1M4QVB3QmdqSWtBZUhET1V3SGsvMzFJd3NXTEYxdVpLajVDU1BYajVodmlMeFdFdlpZV0ZzRnpaMDZWZEd6WEJ0YldWbFZhbTFBUnZWNlArdytTOE1HSDYvZzMzeDNQMWVuMFgrYW5GNzJibG5ZajF5UUJrWCtGYWhhcUlSY1hGdzlCRVBvQXNHV00yUUFBWTh6aTc5ZTJqTEd2SHp4NDhLMXBveVNFVkFkL3IrMHdVaUtJam9RRUJicXZXclpZMUxGZEc4aGtaaVpMRklDSHpSTFcxbFo0cFdVTEpwZkxwRkhSTWFGY3BPOW80K0I0TFRzdDVRRm90RVNOUXNsQ05lVGk0cExNR0JzQlFGTEdtMTNOT2QrUWxKUjAxUVNoRVVLcUVTK3ZVRytabVhTWnpFdytybmVQN3ZKWlV5Y2hPRERBcEVuQzR5UVNNZXFHaFRJdlR3LzJJRG5aTlNVbHJZMk52Uk96bEVzdTUrVGthRTBkSDZrY1NoYXFJYkZZWEdodWJ0NEpnRWNaYi9wYkFEWW1KU1VsUGYvSUNDSFZoWmR2U0JjbUZmYlkyOW05TXYzOThXYnZqQmpDbkoyY3FsV2k4SWdnQ1BCVjFVSGpodlZaUmthR2ZleWR1RmFDV0I1c1lldDBMamNqT2NmVThaRW5vMlNoR3NySnlkRzd1cnA2QW1nSmdESEd3RGtIQU00WU8xMWNYTHd6TlRWVmJkb29DU0dtNE9nWWFPbms0ZnF1V0N6NXlOTkQ0YjVxMlNLaGE2Y09UQ3FWbWpxMEo3SzF0VUc3VjFwRHJWWkwvcm9aRzZEVGFscFpXVHRjek1sTVNRSTFTMVJybEN4VVQ5ekZ4Y1dHTWRZSmdQelJrd0pqVE1zNS8vanExYXRuVEJzZUljUVV2SHlDQXlUbTRvVldWbFlUdTNmdFpMRXlZaUVMRFBDdmxyVUo1UkdKUkdqUnJBbDhWWFZZUXVJOXQ3VE1qTmRzN0ozeVlPVWFXNVNWVkdUcStFalpLRm1vcG14c2JIS2tVbWszQUs0bGtvVUN6dm5rcEtTa0ROTkdSd2g1emdRdjM1RE9na2k4enRyR3V0dlVTZU1rYnc4YnpCeHExVEoxWFArWTBzc1RqUnZWUjNwNmh1WE5XN0d2eU1Ud2tGbzUvcHFmbFpMLzVMUEo4MGJKUWpXVm5wNmU2K0xpMGhCQXZVZmJPT2QvWExwMGFhVUp3eUtFUEcrQmdWSmxMZGMzUldMeExvVzdtOWVuTzdhd05xMWF3TXlzWmsrT3lCaURuYTB0dW5ScUQ3bmNYSEx4MHVWd0JuMHZ1MXBPeDdQU2t6TkJ6UkxWQ2lVTDFaaXJxeXNBdlBIb05lZDhmbkp5OGlYVFJVUUllWTZZbHlxd3JoMlRySlRMNWJQNjl1b2hYYlpvTHZOV2VwazZybWN1TENTSUJRWDVzM3YzN3R2ZlQwcDV3OGJCU1djbGM0akp5VWt0TkhWczVDRktGcW94c1ZnY2IyRmhNUjZBbERGV3FOZnJoeVFuMDhJc2hMd01QUDNEWGhWRTRvMzJkcmF0RnMrYkpYcnJqWDV3ZEhBd2RWaFZRaEFFS0QwOTBiUnhJd2dDazErOUh0VU1Zb1NaMlZpZXlzL01wR2FKYW9DU2hXb3NKeWRINit6c1hFY1FoSHFjODVPWEwxL2VaZXFZQ0NGVlRLR1FlN29wcDRpWnNEMG93TjlwKzZiMVF0UEdEV3Q4czhPVFBGcnl1bG1UUnF5V3ZiMzAwcFZyZmxxdC9qODJObzYvWldlbTNBTTFTNWdVSlF2Vm5MT3pjd3BqYkpCZXI5K1FuSno4dTZuaklZUlVIVTlWM1VBN21XeWxoZHo4M2RmNzlCVE5tem1WZVNzOVRSM1djeVVJQWtLQ0FoSGc3NHVFeFB2V0tlbHBuV3pzbmZSaUI5dnJCZW5wTkdUY1JDaFpxT1lVQ2tVR2dGRE8rWUhrNU9SN3BvNkhFRklsbUtkZldEOUJoRFh1cnE1dHAwMGVKeGt4ZUNCenFHVnY2cmhNZ2pFR3BaY25talp1aU1KQ3RYWHM3VnV0QkQwTHRyUnh1SkNUbVVxandVeUFrb1ZxN3NHREI5emUzakV2TzdzZ0pUczdJeE8wYWhzaEx4U1ZTbVZtNWVneFZ5UmdsZExMMDIzVDJsVkNtOVl0SVpGSVRCMmF5ZGxZVzdOWFdyVmdGaFlXa3JNL25Rc1FpVVJkTGUyY2ZzL0pvQWVuNTQyU2hlcE41T2tUMGtiRDJHUkJZamJPMnNGWll5RlZYTXZOZlVDZEhBbDVBWGlxQW9QMEl0bHlPMXViMFYwN2Q1U3NYN1djZVhsNW1EcXNha1VRR09xR2hhSjVzeWI4WnV4dCs4eU16TjdXOW83WkZnNTJjYmxwYVRSYTRqbWhaS0VhVS9xRmpoTUU0UU4vUDcvUWxpMmEydjUxNDJaelFhcjMwY3ZzZmxUbjBwdUVrQnBNN09VVDFsTWtGcTkzZDNmdE1IbkNHTkhvRVVOaGJXMXQ2cmlxTFZjWFo5YTRVUU9tTGk0MnZ4WVYzWmt4a2J1VmpjTlZhcFlnTHkzbk9xRk9YdjVobjZ1QzYvTjN4MC9tNlJtWlhLMVc4OGlQOS9DUWhzMjUwai9zdHNJM3JCRUF3ZFN4RWtLZW50STNiTHAzUUhoeHV5NDkrSU9rWkU2ZXpvOC8vY0lENmpiUksvM0Q3M3VxNmdhYSt1LzVNcUNhaGVwRjhQSVA2eVVScy9XZUhoN3QzeDA1akUwYyt5NXNiS3doRW9rUUZoS01vQUIvcEthbDJ5WW5KWGV6c25lVU1TdlhxelNmT2lFMWdranBFeGhtNitTMjFjYkdlblQvMTN1SlAvcndBOWpaMlpvNnJockh5OU1ERGVxRnM0U0VlMVlQa3U2UHNuVncxcHJaT1ArVm41bE1jekpVRVVvV3FnbDdsY3JhMmNsOW5rZ1F6V25XcEpIdmd0blRoYTZkMmh1TnJYN1VRN2haazhiZzRGWXhOMjQyRnpOdFBTdEhweXM1YWNrcEpneWZFUElFU3QvUS9rd2srdERGMmFYNW5CbnZzN2ZlNk1jc0xDeE1IVmFONWU3bWlrWU42a0VtazRtdVJVVTNaVndYWUdYcmVENG5JeVhUMUxFUlVpWGM2Z1I3ZVBtSGZlVVQwa0EzYWRvc25wMlQ4OFJxT0oxT3h6ODdmSlFIMW11cTl3NElqL1AwQ1drUFN2NElxWTdFWG43aEc3ejl3d3IvTTNDWS9rRlNNdGZwZE0raHN2N2xvTkZvK05mZi9sZGZ2MWtiblRJZ05OMWJGZHpSMUgvd0Z4Rjl1WmlRbzJPZ1pTMVBsd0ZtRXNsMmYxOVZreWtUeGdyang3d05tVXoyeEhNWll3Z004TU1yclpvakpUWE41a0ZTVWg5TFd3ZHJ1Ylg5emJ5c3RPem5FRDRoNUFrVS9pRWg5ZzZ1RzYwc0xRYjlwLy9yb2dWenBqTW5SNGNhdGFSMGRTY0lBbnhVZFZqZDBCQjI2MDZjUERVOXM1dFZMVWU5WUcxeHZTZ3pzOWpVOGIwb0tGa3dFWVVpeU43TVZySllCRGFqZFl0bUxvdm16a0x6cG8yWlNQUjBmeEpIaDFxc2FlTkd6TnpjWFBySG54ZWFDQUlMdDNGMHZwYWRsdnlnaWtJbmhKUkJvVkRJNjlTcHM5RFMwdktuakl3TWVQcUhEaEl4WVptcXRuZnJxWlBIczZFRDMyRFdWbGFtRHZPSjl1L2ZqK0xpWXJpNXVSbHR6OHJLcXRTRGpDa3d4dURtNW9xNm9jSGdnT3pXbmJoV2dvNnBiTzFxM2NyS1NFMEtEdyszVFVxaXZsMy9CcVczejUvZzVlZm5KVEQ1RVpuY0xPU2Q0VVBaMkhkSFBaTW5qVXVYcjJMTXhDbElTazdKMDNBK01DRmE5QTN3SjgzSlFNaHpVSzlldlFtYzg2NEpDUVY5SEp4bG44c2tRa2RCSk1CTUtnVmpESnh6RkJjWDQvZmZmNGRJSkVKc2JDeFdybHlKdFd2WGxydnV3ODZkTzVHUWtJQzVjK2NhdGkxZnZoeUhEaDJDSUR4NU1KUk9wOFBNbVRPUm01dUxqUnMzUXFQUkdDWjcwbWcwRUl2RlVLbFUrUFRUVHdFQW4zenlDWGJ2M28wdFc3YWdkdTNhaG5KU1UxUFJyVnMzSEQ1OEdBcUZBdWZQbjhlTUdUTnc0c1NKY3E4OWFkSWtYTDU4MlNqQlNFOVBoNVdWRmFSU0tRQ2dvS0FBN2R1M3g2eFpzekJtekJqOC9udnBHZTMxZW4yNTkzcml4QW5ZMmo3c0lCb2JHNHV4WThmaW5YZmVRYkZXajNtTGwvUGlvcUpZQ3pNaFJpcGkzb3l4ZW4vK1NaK0hwQVp3ZGc2MVVQcUh2ZTBkRVBhZ1M0KysraSsvK2E5ZW85RThzN1k3dlY3UHIwZkY4REVUcDNCVmNIMjFkMERvQnUrQWdCZHZQVnRDcWhtVlNtVld0MjdkQlArZzhBSEtnUEJ2NnpWdG81czFmekhQemNzenZEZW5USm5DNTgrZmIvU2VuVDE3TnA4MWExYTU3K2tkTzNid0JRc1dHRzFidG13WjM3OS92K0gxd1lNSCthRkRoOG84ZjhHQ0Jmenc0Y09jYzg3ejgvTjVnd1lORFB0NjllckZZMkppT09lY0Z4WVc4cVZMbC9LT0hUdnlPM2Z1bENwbisvYnRmTnk0Y1liWGYvenhCMi9mdnIzUk1jZU9IZU9GaFlXRzF4TW5UdVFuVHB3d09tYkVpQkg4MTE5L05iemV2MzgvWDd4NGNkazN6emsvY2VJRTc5V3JWN243T2VmODl1M2JQQ1ltaHNmRXhQQnZ2LzJXRHhreWhFZEZSZkZqeDAvdzlwMjc2Y1BDNityOGdzSzNCUWFHdGdzUER3K3ZYNy8reTdYWXhqTWlOblVBTHd2bk9uV2M1R0wya1Znczd2eWZmbjBzUnd4K2kza28zQ3YxZEZCWmovb3hMSmsvRysxZWFTMWV0dkxEa1NtcGFVMlYvbUV6NG1JdUgzdG1GeUtFR0xHMHRKeWgxU094VU1jWHV6blllSThiOXk3NjllazVmejlmQUFBZ0FFbEVRVlFOUVJDZzErdnh3UWNmSUNVbEJaczNielk2YitiTW1WaTdkaTF1M3J5SkR6NzRvRlM1U1VsSktDNHV4c2lSSTJGalk0T1ZLMWNhN2Yvamp6K3dZc1VLS0JRS0hEMTYxTERkM053Y216WnRxbFRzOSs3ZHc3aHg0MkJuWjRjOWUvYkEwZEhSYUg5UlVSSDI3ZHVIWmN1V2xWdkd3WU1Ic1g3OWVrUkdSc0xYMTdkUzE2Mk1zMmZQb2xPblRoVWU4OGtubnlBMU5kWHcyc0xDQWl0V3JNRDE2OWNSR2hyR0pDTEc3ajk0TUlMcldBOHd4SExPdndDdzRwa0YrWktnWktIcWlaVCs0UzA1K0c0YkcydkYreFBHNGordjk0SllYSFcvZWh0cmEvVHMzcFdwYWlzbEU2Zk5ybnNuN3U1WFh2Nmg4elU1YVd2dTM3OWZVR1VYSnVRbEZCUVVGQWpHcHVRVjYrR2pWTWhyMlZpaVQ4OGVFQVFCMmRuWm1EZHZIczZlUFl1NWMrZVdhdk9YeStXWVBuMDZ0Rm90Rmk5ZVhLcnN6ejc3RFBmdjM4ZjQ4ZVB4ZUgrbTc3Ly9IaDkrK0NGOGZIeXdaczBhV0ZoWUlDY25CeE1tVEVENzl1MHJIYitEZ3dQNjlPbUQvdjM3UXlRUzRZOC8va0JzYkN6ZWVPTU5BTURldlh0UldGaUlCZzBhbEhuKzhlUEhzV2JOR256NDRZZWxFb1VsUzVZWUpUaVptWm1ZT1hPbW9TbWtzTEFRSFRzK0hMeWdWcXZScTFjdm8vUFQwdEpnWldXRkw3LzhzdFIxWjg2Y2llYk5tMlB1M0xuSXk4c3oybmZuemgyTUh6OGVxMWF0UkhHeEd1Y3ZYTURNdVl2dHMzS3kzWFJhZHJuU3Z4eGlRTWxDRmJKVkttMXR6V3hIaWNXaWlmWENRNTNmR1RFTXJWczJlNmExQ2VWaGpDRWtPQWc3dDN5RU5SOXRGcDg4OWNQY2JNNzhQVlhPeStKakwwWlZlUUNFdlBqRUxxb2dYNTBnL2tZS1p1NXFiNG04ckhSOHRHWVZPT2M0ZlBnd05tellnTFp0MjJMVHBrMVlzV0lGamg0OWlpbFRwaUFnSUFEOSsvZEhSa1lHV3JWcWhUbHo1dURDaFF1SWlvckM1TW1URFJld3NMQ0FUQ2FEczdPejBZVjFPaDNPbkRtRGJkdTJJU29xQ3VQSGowZlBuajJ4ZCs5ZURCMDZGRDE2OUtqMFRaaVptV0hBZ0FFQWdDdFhybURLbENtR3hDVXBLUW1Sa1pIbG5udmd3QUdzVzdjT0N4Y3VST1BHalV2dG56VnJsbEhpTW5Ma1NJd1lNY0p3N0lFREJ4QWJHd3NBNEp3aktTa0pmLzc1SndDZ1I0OGUrT2FiYitEZzRBQUFlT3V0dDdCNDhXSW9sVXBNbWpRSmhZVVBaN3d2S0NqQTRNR0RqYTZyMFdpUWw1ZUhJVU9HR0xZcG5HeEVjZ24zU3NrdS9GYnBIN0trU0Z2NFVWSnNiQ3BJcFZDeVVFVzhBa0xyTWM2V1daakxXZzkrYTRCa3lNQTM0UGozUC9ybnlVUGhqaVh6WjdOWFdqVTNXN25tbzdmaUV4SWJlZnFHUnNUL2RXVXZBT3JzUThnL29WS1pLVVVXQXhqRGRHZFhkNjkzUjQza3YvMXlsbmw0ZUVDdjE2TkxseTV3ZEhURWdnVUwwS0pGQ3dEQXZuMzdzR1BIRGd3ZE9oUno1ODVGWkdRa2poOC9qblBuemdFQW1qWnRpblhyMWlFa0pNVHd0RjBla1VpRWhRc1g0dTdkdTdoMzd4N3k4dkp3K1BCaDZQVjYzTDE3RjZkUG56YnFvRGhtekJna0pDUkFyOWNiRW9ta3BDUk1uRGdSRW9rRWl4Y3ZSbEZSRWFaT25Zb1pNMmFnUllzVzBPdjFtRE5uRHVyVnE0Y0xGeTZVaWlFakl3T1JrWkhZdkhrelFrSkN5b3d6SWlJQ0gzNzRvZUYxZW5vNlpzK2VYYXFENDc5aFlXR0J3NGNQRzIyTGpZM0ZxRkdqU20xUHVIY1B1L2NlRk8zZC8vazBGSXJDdkZTaEMrL0dYaWw5YzZRVVNoYWVQYkc3VDNBbkVZUXRGcFlXYmtzWHptSGRPbmMwNmJocW1jd00zYnQyUmxob01Cc3hlcHp2N1R2eG01WCtZYlZSbEIwUkZ4ZEh3NGtJZVFwdWJtN21Vckg1Umlhd0h1M2J0TGFaT1dVU3UzamhUeVFrSkNBaUlnSmlzUmlMRnk5R2t5Wk5qTjczWXJFWW8wYU5Rc3VXTGFGUUtHQnBhV25VTEdGcmE0djU4K2RqNnRTcENBd01oRUtoS0RlRysvZnZvMU9uVG5CMmRrWmdZQ0FpSWlJUUZCU0V0TFEwbkRwMUNsOS8vVFYwT2gzczdlMEJQR3dPeU16TXhPREJndzAxQmNPSEQ4ZXNXYk5RdTNadGZQSEZGOWl6WncvbXpadUh0bTNiQW5qNHhWNVVWSVJKa3laaHhJZ1JobXNmUDM0YzY5YXRnMXd1eDU0OWUrRGs1RlJtakcrODhRYW1USmtDSnljbnJGbXpCc2VQSDhmKy9mdng1WmRmNHQ2OWUxaXlaQWtTRXhPUms1TlQ3bjBPR1RMRTBQeVNuSnhjYW45Q1FnS0dEUnRXNXJraWtRZ2RPblFvdGQzSnlRbXJseStTTG94WTJmM2UvZnRoM3I2aDgrNzhkV1UzQUY1dUlJU1NoV2ZKclhhZ3AwUXFmbHR1SnB2UXBIRkQrWlFKN3lFd3dOL1VZUmw0S2hRNHRQY1R0bjdUVnRuaG8xL05TYzlBRTRWUDZOekVtMWZPQTlDWk9qNUNxam5CVXhVWXdNU1NqeTB0TE9vTjZOOFhZMGVQWkltSkNWaStmRGxlZmZWVnJGbXpCZ1VGQldqWnNxV2hSa0dyMVlKemJtaW5ueng1TWdJQ0FzcThRT1BHalRGLy92eFN6UTZQYzNOenc2RkRoMkJwYVludDI3ZGo1c3laS0Nnb2dKZVhGL3IxNjRkVnExWUJBQll1WEFqZ1lTS1NsNWNIS3lzclE3VytTQ1NDalkwTnRGb3RUcDA2aGNqSVNLaFVLbkRPY2ZEZ1FmVHAwd2ViTm0xQ1VsSVNnSWY5QUJZc1dJQUhEeDZnZGV2V09IMzZkTG1KQWdBMGJOZ1F0Mjdkd3JCaHcxQmNYSXlkTzNmQ3pjME5ZOGFNd2Z2dnY0L0Jnd2RqenB3NUNBME5MYmVNWGJ0MkdUVkRQTTdEdzZQTTRac1BIanpBOU9uVHNXdlhydkllMUpqQzNaM05XckJZZWUxYTFGYXZnTkJnVmlnc2pZdTdsRlZ1TUM4NVNoYWVFUSsvNEFZaUpsNHFrWWpiakI0MVhOeXZUMDg0T3prKytjVG56TXJLRWhQZWV3ZU5HdFREZ3FVck9pYmV1NmYwQ2doZGNUZjZ5blpUeDBaSXRhVlNtWGtKOGhHQ1NEUTJMRFRZZDhTUWdheER1emFRL3AwQXRHalJBbloyZGxBcWxWQ3BWUER6ODBPN2R1MEFQT3l0bjVDUWdGbXpabFhxVW0zYXRESDhuSjZlWHFwajR5T1dscFk0Y3VRSVFrTkQ4ZXFycjhMR3hnYXhzYkd3czdNcjgvaDc5KzZWR3VrQUFDNHVMdGk3ZDYvaFMzWGp4bzA0ZS9Zc3VuZnZEa3RMUzhOeHRyYTJhTjI2TmQ1NDR3MWN1M1lOcDArZk5pb25MaTRPdTNmdnhwdzVjNUNZbUloZHUzYmgyMisvaFVxbFFzT0dEUTJUUEQxNjR0K3hZd2NHRHg2TXBrMmJva2VQSG1qV3JGbXAyTjUvLzMxRGtoVVhGMWZtZlhYcjFnMXF0ZHBvbTBhalFVRkJRWm5OT1dGaFlWaTVjaVVDQS95d1k5TjY3TnF6VDdyM3dPY1QwOUl6L0R4OUExZkUveFgxTTZpV29SUktGdjZ0d0VDcGwwYjB1a2dRYjFjbzNPU2IxNjFDZ0wrZnFhT3FrTG01T2RxM2ZZVzFidGtDWXlhODczdjZ4NSsyZXZtSGRlVUYrdUh4OFZkcEVSWkNTbkR5RG5ZMkZ3dXJCWkdvUjhlMmJjeW52VCtlZVhsNEdMNWMvZjM5RFQzKzgvUHpjZTNhTlJRVkZWVnF0c1BDd2tKd2J2eTlkUFBtVFl3YU5Rb3ltUXdwS1NsWXVuUnBtZWNXRkJUZzFxMWJPSG55Sk83Y3VZT3NyQ3g0ZTN2RHg4Y0h2WHYzTHRXUDROS2xTd2dPRGk2enJFZjNzblhyVm56NzdiZUlqSXlFdWJtNTBURjJkbllZT25Sb3VmZnk0TUVEL1BycnIrQ2NZK25TcFhCMmRzYUJBd2Z3d3c4L0lDWW14dWpZaElRRXZQYmFhMmpidGkwT0hEaUF2Lzc2cTh4a1lmcjA2WWJrWi96NDhXVmU5NXR2dmpGNm5aS1Nnb0VEQjZKang0NUlTa3JDNnRXcnl4MTlabWRuaXpGdmoyQ2h3WUhpMlF1V2RFOUtTUTN6OUErTGlJOFI3NkFKN1l4UnN2QXZlS2lDNndnNjhYUXptWGh3MTg0ZEpLTkhEb09QcW82cHc2bzBpVVNNRlJFTDhlbSt6N0J6OTk1ZWFTemR6ZE1uWkhiOHphc25UUjBiSWRXQTRPNGJGQ0lSUkJ1dExDMmJ2dDdyTlRaMTBuaklaTWF6TFY2NmRBbEhqeDVGVkZRVTh2UHpFUmdZaUxDd3NDY1ducE9UZzIzYnRxRzR1QmhwYVdtRzZuWnZiMitzWHIwYWpERTRPRGlVMjNmQjNOemNhT1JFWGw0ZW9xT2pFUlVWQmF2SHBwWFdhclg0OHNzdk1XZk9uRExMVXF2VldMNThPZjc0NHc5czI3WU5MaTR1RmNZdWs4bVFtNXRyaVB2UjZBeHZiMjh3eHJCeDQwWUFEMmRmUEg3OE9McDM3MTVtT1FxRnduQVB4Y1dsbDNGd2NIQXcvRjZlTk55Y2M0NGZmL3dSeTVjdngrREJnekZnd0FCODhNRUhHRHg0TUNaTm1vVDY5ZXVYZVo1VUtrRzdOcTNoNStmTHhrNmM2aFVWSGJOTzZhOXhRMUg0aDlRczhYODAzZk0vcFBRTDdReUJ6WGQyZEt3M2FkeTc0bzd0MnpKYkd4dFRoL1dQYURRYVhMaDBHUit1Mzh4L1AvOW52RTZuM3htdnpsa082dnhJWGxKMnRXdmJXRXFzM3BDS2hWbEJBUUh1NzR3WXlycDBLcnZYL3MyYk4vSFhYMytoZnYzNmNIRnh3Y1dMRi9IZWUrOFo5ai9lWndFQUZpOWVqQk1uVGtBa0VzSEh4d2RmZmZVVlpzMmFoZURnNEhLL0ZOVnFOYVJTS1pZdlg0N0RodzlYYXE0V2pVYURHVE5tNFA3OSt6aDc5aXoyNzk5djJOZTdkMjlFUkVSQXI5ZGo0Y0tGa012bFdMVnFWYWxtak5qWVdBd2VQQmcvLy95elVibGp4b3pCeFlzWElaVktvZFBwWUc1dWpvaUlDTU93eUxTME5DeGR1aFQzN3QzRHh4OS9iRlRUc21YTEZzamxjZ3dhTk1pd3JiaTRHTTJhTlRNMGxlVG01c0xTMHRKUTY1R1hsd2R6YzNQRC9CV0xGaTFDOCtiTjhjTVBQeUFxS2dxblQ1K0dYQzdIaEFrVDBMeDVjME81SjArZXhPYk5tdzF6UlFRSEI2TnYzNzVsL3I2eXM3T3hPWElYRG41K0JCbVptY2QxZXI0NDRhOHJ2NEQ2ZEZITndqOGc4ZklQbmNLWU1OOUQ0Uzdac0dZRmdnTDhhL1FxY2hLSkJJMGJOc0RtOWF2WWpEa0xQWStkUERYZlcyYmJnQ3NEUjhiRlJTV1pPajVDbmljM04xOEhxVlQrQVJqNnRXL1QybnpLcEhGUWVwWS9hN3FQanc5OGZId01yK3ZXcld2MHhWcWVZOGVPWWNhTUdiQ3lzb0tscFNXV0xsMksrL2Z2UTYvWFF5UVNRU1FTZ1hNT3RWb050Vm9OZDNkM3d5eU5reVpOUXYvKy9aOTRqWVVMRjRKempxdFhyMkxSb2tWbEhyTno1MDQwYXRRSVk4ZU9yZlJrY1JLSkJGdTNib1ZhcllaV3F3VmpESEs1M0xCZnE5WGl2ZmZlZzQrUEQ3WnQyL1pVQzFEOTk3Ly9mZUl4a3laTkFnQklwVkw4OU5OUGNISnl3dHk1YzlHd1ljTlNuOFh0MjdkSHUzYnRjT25TSlp3N2Q4NVFVMUVXR3hzYmpIMW5GQnJWcjRlWjh4WjFTRXBPVVNrRFFtZkZSVi9aWCs1Skw0bWErdzFuQXU2K1FXRVNRVHpkMXNhNmQ2Y083U1hqeDd6TlhGMHE3clZjMHhTcjFkaDM0SFBzMmY4WnZ4MFhkMFduMHkyUjZncS9qSTJOcGFWZXlZdE84UEx6ODJLQzdDdHp1VHh3N0RzajJUc2p5eDZXOXl4VXRFQ1NXcTJHUnFNQjV4eGlzUmhpc1JnaWtlZ2ZQNVJVZEsySzl2MGJXcTMycVdlcS9TZm5WSlhzN0J5TW5Ud2R2L3o2RzlkcHRlc0xzekF6T2ZsS3ZxbmpNaFZhb3JveUFnT2x5bG91QXdVdXJQTHk4bXd6YmZKNDhjaWhnNWlkYmMxcWR0QnF0Vml6WmczcTFLa0RDd3NMbyswRkJRV1FTcVVRaTBRSUR3dEJXR2d3VXBKVG5lUGo3M1hTQ2xKYnVhM3JwYnlNSkpvcW1yeVFIUHo4ckJ4cnVROWtndVJUZjE4Zjd3V3pwNk5QejlkWVZjNjJXdEVYdjBna2dsUXFmZmllRklzaENNSy9xcjJzNk55cXFoWDlKNys3NXpHN2JXWEpaR1pvM2JJWk9PZjQ2K2F0Um5xeHRwNmx2ZlBOblBUa2U2YU96UlNvWnFFU3ZQekNGb29FTnQzV1hDelp0MzhmZkZVcXc3NjJiZHRpMzc1OVpZNkxuakpsQ2s2ZlBtMzBadFRyOVdDTWxkbzJZOFlNdlA3NjYramJ0eS9pNCtNcjlRYldhRFE0Y3VRSVZxMWFoWFBuemtHbjB4bXk4a2RMMGZidDJ4ZVRKMCtHVnF2RjlPblRrWkdSZ2ZYcjF4c2xDOGVPSGNOSEgzMkVMNy84RW93eGJObXlCWEZ4Y1ZpMGFCR1dyVnFMSFIvdkFRYy9xOGtwN25YdlhrejZQL29sRWxKTnVidjcxeEpiU1RlTEJYSEgxM3Yzc0hwbnhCRG02YUdvVmw5Y3hIVFVhalhPWDdpRXBSK3MxbCtQdmhIUHdkZmZqYm04Rmk5WlA0YnFVZDlUUFlrVnF1QVdZb2w0Z2FORHJaWWhmbldZZzcwdHRtN2VESTNtL3lOcTh2UHpNVy9lUEtQMTZCczBhSUNCQXdjQ2VEajA1L1hYWHpmc216MTdOa0pDUW96YUcyZk1tR0YwNFU4Ly9SU3F2eE9TSlV1V29HZlBuZ2dLQ2lvVjRLTnBXOWVzV1lPelo4L2kwMDgveGViTm01R1dsb1krZmZyZ3pKa3pBQjVPNnpwNzltd0F3RWNmZlZScVNOU1JJMGZRdDIvZlVnbUtXQ3pHN0dtVEVSWVN4RDljczY3RjNjUUgwZDRXSWJPeXRQa0hNMi9menE3azc1R1E2a3J3OEEydkx4SncxTnJhMG5YczZGRVkvT1ovakRvaWxpVXZMdzh5bWN5azFlVmFyUmJBazBjSVBJMnFhbzU0VnI3NDRndTBhZE1HdHJhMmhtMXF0Um9GQlFVb0tpcENWbFlXVWxKU2tKU1VCTEZZak42OWV6K1Q2MHFsVWpScjBnamJOcTRWWnM1YjVIWDI1M09ydlB4Q3c0dDFCWk5mcHJVbEtGa29oNWQvMkRzTWVMKzJsNmZYbkpsVCtVZHJQOFQ0c1dNZ2tVaU14a1ZmdW5RSmI3MzFsbUZhVmVCaEo1bG5ZZnYyN1RoOCtEQ2lvNk9OSm1hcFY2OWV1V09PSC9mTEw3OWd4b3daNk55NU15WlBubXlZay8yUjZPaG9YTDkrSFN0V2xMMWlLK2NjUC8vNEE3T1NTOUN0UzBmSGI3NDd2c3FXV1RheVVBUk5TMHk4bnZIUDc0NFEwMUVvRkhLeGhmMG9rWWhOQ1FrSmNuMW4rQkMwYi90S3VSTWdsYlIyN1ZxbzFXb3NXTEFBd01QRmtUcDE2bVQwVVBCdkZSVVY0ZFNwVStqYXRTczJiTmdBYzNOekRCa3lCUHYzNzBldlhyMXc2dFFwbkR4NUVxdFhyeTUxYnQrK2ZURjM3bHk0dXJxaWE5ZXVaVTdFQkFDcHFhbjQvZmZmRGEvSGpoMkxidDI2b1d2WHJrYkhQVm9JeTgrdjR2bGpIbzFtZVBSWm1KT1RBN2xjRG9sRWd2ejhmRXlaTXNXd3FtUkdSZ1lLQ2dwUVdGaUkvUHg4NU9Ua0lEczdHNW1abVVoUFQwZEtTZ29lUEhpQVYxNTV4YkFZMUpVclYzRG16Qm1zV2JNR0FOQzhlWE9JeFdLWW01dERMcGZEM053Y3RyYTJzTE96TTlUMHhzVEU0UHZ2djhlWU1XT2cxV3BMVGQ3ME9JbEVVbTZ5Nk9yaWpIV3JsckV0MjNmaDBKR3Yza3hPVG5IeDlBdGFFSC9qK2prQStnb0xmZ0ZRc3ZBWVorZFFDM003ZGdDTWRldlNzVDNXclZxR1AvLzhrK1huNXlNME5OVFFPL2tSa1VnRXBWSnBlRU15eGtwOUlUOHR6am5XclZ1SDc3NzdEbDI2ZE1ITW1UTUJBRGR1M01DTUdUUFFxbFdyU3BmbDd1Nk8yYk5uRytaSTM3Tm5ENEtDZ2xDM2JsMEFEMnNhd3NQRGpXWnFLeG5IeXBVcmNlWEtGZXpjdVJQT3pzNW8ycmlSNWNLSUZjTWhGTDNxVVNlMFE4S3RLOWYrMWMwUzhweTVCdFQxRW5NZUlUT1R2dGFuMTJzV0k0WU9oTkxUczFMbkZoWVc0dmp4NDlpMGFWTzV4eVFtSmlJNU9ibmNjZjJWSVJLSnNIdjNia01OQXZCdzFNTDU4K2ZScjE4L1hMMTZ0ZHdsbzB0eWRYVTFqS0I0WE1uaGhWcXRGbGV1WERFa1FFOFNIeCtQZ1FNSFFxdlZRcXZWUWlhVFlmVG8wUUNBNzc3N0RtS3hHTys5OXg0R0RoeUl4bzBiRzZhZGZxUi8vLzRvTGk2R2hZVUZMQ3dzWUdWbEJSc2JHOWpZMk1ET3pnNEJBUUZvMmJJbFhGMWREZWRNbmp3WnZYdjN4cEVqUjlDelowL29kRHFjT25YS3FGYjNjUXFGQXNlT0hVUHQyclZSV0ZpSXRXdlhHdDF6VVZHUjBXZGY3OTY5SzN3UXM3SzB4S1J4NzZKQnZYQmg5YnFON2E5R1Jmc3EvVUkvMU9abmJFMU1UQ3lzMUMrdmhxSmtvUVFQVlZoSGtRUUw3ZTN0R3c5OG96OGZQdVF0QmdBclY2NDBKQURYcmwzRHlKRWpEWmxyVGs0TzNubm5IWWhFSXVoME9oUVVGT0RVcVZPR01sZXVYR20wNnBwR284R0pFeWV3YnQwNm8yMGxQMWlTa3BLUWxaV0ZMNzc0QWx1MmJNSE1tVE1SR2hxS3I3LytHaXRXckNoM2hiZXllSGw1d2N2cjRiQ3YvZnYzWTgrZVBkaXhZd2NBNFB2dnY4ZXZ2LzVxbU1PK0pJMUdnOW16WitQaXhZdllzR0dENFg3Nzllbko3R3h0c1hGYnBNdTFxT2lUU3IvUXBma1oyaDJwcVZGNXBRb2hwSnB4VTRYVmxZSi95aGdDcGt3Y2g4RnYvYWRTdFFtUGZQNzU1L0QxOVVWZ1lHQ1orM055Y2pCdTNEZ0VCUVg5cTJSQklwRWdJaUlDaFlXRlNFaElBUEJ3QnNXSWlBaUlSQ0w4OU5OUENBME5OZm9jS1Nnb3dQSGp4NUdibTR2MzNuc1ByNzc2YXFXdmQvSGlSUlFWRlJuTkR6Rm8wS0JTdFF5UGVIcDY0c3laTS9qMjIyL3gyMisvWWNHQ0JTZ3VMaTYzaHJJc08zYnNNRFMzVm9hbHBTWG16SmxUYmsxSmVlY3NXN1lNYytiTXdmNzkrNDJhSmpaczJJREV4RVJFUkVSVXVqemdZU2ZNVjFxMVFHaElFSHRyMkR0ZU1UZitXaW0yckJVSVdJOEZvaXF1dXFqQktGa0E0T0RnWjJYcEtKdk5tREN3UlpQR0x1UGZleHRoSWNGTUxCYmo0TUdEME91TmE1aFVLaFgyN05rREFHamR1alUrL3ZoajFLcFZDMmxwYWVqWHI1L2hPTTQ1cGsrZmpwNDlleHEyVmFiUGdxdXJLMmJPbklubzZHaHd6bkh0MmpVa0pDVEF5c29LNTgrZlIzNSt2dUZObHBPVGd4NDllcUNvcUFpNXVibm8wYU1IZERvZDh2UHpEWDBhamg0OWl0MjdkMlBYcmwzWXZuMDczTnpja0phV2hvaUlDRFJ0MnJUTTM4bnAwNmNSRWhLQzNidDNvMWF0V29idElwRUluVHUyUTNCUUFQYnMvOHhwejc0REVXQ0Y3U3pzUXFiRi9YVTFwc3pDQ0RFeHBUTGNGbWE4bDFnaWlRajA5M0dhOXY0RTNxeHhvNmZxNEoyWGw0ZVBQLzdZYUNLaHgvZFBtREFCcnE2dW1EZHYzcitLZC8zNjlZWnBqTlBTMG1CdWJnNXpjM05zMmJJRjgrYk5BMlBNTVBuUnh4OS9qT2JObTZOSGp4NW8zNzQ5NXMrZmowR0RCc0hmM3grZmZmWVp1blhyVnVZMVNuYktQbm55Sk41NjZ5MTA3dHdad01PSG5KSzFHci84OGdzc0xDd3FYQW56a1VlZk94a1pHYmh4NHdha1VpbXlzN05MUGVUY3YzKy9VbjB1NUhLNUlkYVdMVnNhN1N0dktlL2h3NGNiL2s2QmdZRTRjT0NBMGJWeWMzUHgyV2VmWWY3OCtVKzhmbm5zN2V6dzVXZDdzVzdURnZIK3p3NlBCRXNMMWV1RDNvKy9JZnY5Ulp3cStxVlBGdHpxQkh0SUphSmRES3h0djk0OU1HdnFKS09wVWhsaldMUm9FYVpQbjI3WWxwQ1FZS2lxeXMvUHg5eTVjeUVXaTB1MWgybTEybi9VSlBIOTk5L2o0TUdEQ0FvS1FwMDZkYkIzNzE0NE9Ubmg1czJiT0hQbURDSWpJdzBmRkphV2xvaU1qTVJQUC8yRWt5ZFBZdjc4K2NqTXpNVHc0Y01SR1JtSndzSkNUSjgrSGRIUjBkaTJiUnU4dmIwQkFCY3VYRUNIRGgyZ1ZDcnh5eSsvQUhqWVR2cnBwNTlpOSs3ZENBa0p3ZGF0Vzh1TlgrSHVocWtUeDdJQVh4L3pxYlBudjZaV280R0hmOUN3aEpqcngwR0xzSkJxeE4zZjN4ZmdNeGhqYi9aNnJhdms3ZUZEVU50YitkVGxiTml3QVptWlpTK2RrcGFXaGhFalJzRGEyaG9yVnF6NDF4MFB4NDRkaTlHalIyUFZxbFg0OXR0dlVhZE9IUXdmUGh6Tm16ZkhxRkdqb05WcThkcHJyd0Y0bUN4MDc5N2RNREdVWEM1SFFFQUFYRjFkU3pWRGpCa3pCck5uenphcTNpOHNMTVIzMzMySFdiTm1HZm9sNU9ibUdtb2tBZUQ2OWV2WXRXdVhVWk5tZVk0ZVBmckVaZ2dBV0xGaXhSTTdrd0lQSjdtU3lXVDQvZmZmWVcxdGpjaklTSERPb2RQcHNHZlBIa2drRXFQTzJlKysreTRVQ2dYaTQrTU4wMXNQSERnUTdkdi9md2JPNWN1WEl6OC9INnRXclVKQ1FvS2hRL3JURW90RmVIZmtNSVFHQnlGaXhZZU5iOSs1KzZuU1Q3TTY3Z1kyQXRBK3NZQWE1S1ZORnBSS3BZeVpXWGRrZ21peGw1ZEg4S0FCLzhGYmIvUXQ5U2J2MjdjdnNyTCtQejI0ajQ4UHRtN2RDdURoVS8zNTgrY3hidHc0QUErbkNpMlpWQlFWRldIdDJyWFl2djMvQ3pxbXBhWGh0OTkrdzRFREJ3emJVbE5UamFvc1c3VnFoU0ZEaHNETXpBeVRKMC9Hb0VHRElCS0o0TzN0amZIanh4dldsdi9xcTY4Z0NJSmhSako3ZTN2RHo0L21sVDk5K2pUeTh2S3dlL2R1V0Z0Ykl6czdHei8rK0NPNmRPbUMxcTFiNDhpUkl3Q0FIMy84RWN1V0xZTzl2VDBhTm13SW1VejJ4RVJIRUFUMDZONFYzdDVLUkt4WTdYcmg4cFg5U3YvUUQxQ2szVWt6UDVMcVFnTFpLWm1aMUgxbHhDSjA2MUwyaytpVC9QYmJiL2p2Zi85YjdrSk0yN1p0USsvZXZURnQyclJuTWtMaHhvMGJpSWlJUUpNbVRkQ3ZYejlrWldWaHc0WU5PSGZ1SFBSNlBRb0xDNUdUa3dNek16TThlUEFBSGg0ZXBjckl5Y21CV3EzRzFhdFhEZHNTRWhKdy9mcDFwS1dsQVhpNGt1VFpzMmVoVnF2eDIyKy9vVk9uVGlnb0tFQjhmTHhSaDhhUkkwZWljK2ZPbURkdkhtSmlZakJxMUNnTUh6NGMyZG5aeU0vUHgxdHZ2WVV4WThZODFUMnVXN2ZPOFBEeUpDa3BLV2pidGkybVRKa0M0R0dUaTVtWkdiNy8vbnRjdW5RSkVSRVJrTXZsK1BYWFg1R2ZuNDlXclZwQnE5VmkyclJwMkw1OU85TFQvei9pKytEQmc4akx5ME53Y0REYXRtMkwvZnYzNDhhTkc1Z3paMDZGL1IvS0k1UEowTDVOYTlhK1RXdU1lMys2MTlmZkhsdXI5QXR6ajd0eGVkcFRGMWFOdlpUSmdsSVo2QUtaWkR3VENlKzBhdDdNWnR5N28xQTNyUHcxMVV1U3lXUTRjdVFJd3NMQzRPYm1CaTh2TDhPYlNxdlZZdlBtellaak16SXlNSHYyYlBqNitocTJyVml4QXY3Ky9rWUxxeXhidHN6b0doS0pCTG01dVRoKy9EZ0dEUm9FVDA5UENJS0FHemR1R0QwUmxGVGU4ck50MnJUQks2KzhBc1lZTkJvTnBrNmRDamMzTjNUdjN0M29RODNLeWdwang0NUY1ODZkc1hYcjFsTEx3UjQvZmh5Wm1abGxUakViR2h5STFjdVhzRTgrM1cvNzhkNzlpd3BSMUVUaEc3Z2s4YStvUDBDMURNVFVPUDlKei9XdlhycDYxU0lrT0JBZUN2ZW5ub2pvKysrL3g2eFpzM0RzMkRIRHR0VFVWR3pZc0FFWEwxN0VnQUVEakJaMStyZCsvLzEzVEo0OEdWWldWamg2OUNnNmQrNk1pUk1uNHVyVnE1Z3dZUUttVEptQ2MrZk93Y3JLQ2o0K1BwREpaRWhQVDhlRkN4ZVFtWm1Kc1dQSG9rMmJOc2pOemNYT25Uc041V1ptWnVMUW9VT0dxWm5yMXEyTHp6Ly9ITk9tVGNPMmJkdWcxK3R4N3R3NUJBVUZsWnFpdVgzNzluQnhjVEYwN3B3NWN5WisvdmxuWEw5K0hhTkdqWUt6c3pOY1hGelF0V3RYY002Ums1T0RhOWV1UVNLUlFDd1dvMG1USm9heU5Cb054R0l4aW91TG9kT1ZQMTNCbzBtcG5KeWNqRWFoSlNRa3dNbkpDVysrK1NhaW9xSXdiTmd3TEZteUJFdVdMTUhvMGFNTnMxNEdCZ1lhRGJYODRvc3ZzRy9mUHV6ZXZSdmp4bzJEVXFuRXJsMjdNR2JNR0x6OTl0dFl2WHExMGNpMnlsSnJOTGg4NVNyUzB0SzVXQ3hPTE5ab0VwKzZrR3J1cFVzV0hKVktGOGdrM3pERzZvMTVld1RHdi92MlUzVndBb0JYWDMwVkV5ZE9SS05Hall4cUJNUmlzU0V4MEdxMXVIZnZIb0tDZ296KzhjbGtNbGhaV1JtMUY1WTFiM3BXVmhZdVg3Nk1vMGVQNHM2ZE85RHI5VkNwVlBEeDhjR3dZY05Lelc5KzZkSWxEQmd3b014NEdXTW9MaTQyckEwL2E5YXNVc2M4R2gxUm5oczNiaUExdGZ3aHhhNHV6cGcyZVR3NnRIMUZOT3lkc2QyemMzTmFldnFFRFlxL2VmbnJDZ3NtcElvVmF2azRCdTJmMjNmdVhuajFhcFJzN0x1ajBMUnh3NmVhVTJEY3VIR3d0TFEwSkF1UmtaSFlzV01IV3JSb0FXOXZiNk1xKzJjaExpNE9YMzc1SlZKU1VpQ1JTUERUVHo4QkFKbzBhWUxHalJ1alZhdFdPSERnQUJ3Y0hOQ3VYVHNBTUN5V0JBQVJFUkd3c2JGQmJHeXMwZkRLdm4zN1l1Yk1tVVkxRWVIaDRRZ0pDY0doUTRmd3d3OC80SXN2dmtDWExsM0tqQ3M0T0JnYk5td0E4TEF2UUZ4Y0hCSVRFdzBkUGtzdUYxMnlHYUlremprS0Nnb2dsOHN4ZS9acy9Qenp6MlUyUjl6OUtNQUFBQ0FBU1VSQlZCUVZGV0g2OU9tRzRaWWxYYnQyRGY3Ky9wQklKRmkyYkJraUlpTFFyMTgvTkdyVXlOQm5vaVNOUm9ObHk1YmgvUG56MkxScGs5RUlDRWRIUjBSR1JtTENoQW40L1BQUE1XclVxREx2dlR5NXVYblllL0J6SHJsckQxTFQwaTV3dlg1Ty9GOVhqejM1ekpybHBVa1c3RlVxYTJ1UnZBOFR4Q3Y4ZkZYMjQ4ZTh6VHQzYVBlUFpyQU1DZ3BDejU0OUVSa1ppZUhEaHh0V2d5dnA0c1dMcUZXcjFqL0tVb0dIblNnZlRhUUVQSHlLaVlxS1FreE1qRkdtRER6OFlJbU9qaTUzS0ZWcWFpcW1USmtDYTJ0cnJGeTU4b25WcERLWkRJbUppWWI3S2lvcXdybHo1NTdZVmdrQTllcUc0ZUNuTzlucXRSdnNUcC85NllpWGY5aEdkYkY2MVlNNzBYY3JjZHVFUEhQSnQ2NmtBRmp0RVJENjNlOS9Ydmg2OVBqSm5uT21UMEhmM2owcS9mNS9mR2l4bzZNak5tL2VqSkNRRUl3Y09iTFU4VnUyYkVHOWV2WFFzR0hEZnhUejFLbFRzV0hEQnFqVmFrTXo1NkpGaStEdTdnNEE2TmF0R3padjNveGJ0MjRaaGxZL2Vnam8yN2N2TEMwdEVSOGZqMXExYW1IeTVNbUlpWG5ZOXpndExRMGpSNDZFU0NTQ25aMGQ5dXpaWStoNE9HREFBS3hldlJwRlJVVlBOYXJoa1lzWEx5SXlNdEx3T2pvNkd1dlhyOGZ1M2JzQkFQWHIxOGZRb1VPUm5wNE9uVTVuK0J5Yk5HbFNtWE5VUEdweUtNczMzM3hqV0RreUx5OFBDUWtKc0xhMlJsUlVGSzVkdTFabWM1RllMTWFPSFR0Z2JXMWRhcCtWbFJVMmJ0ejQxQStPR28wV00rY3R3ckdUMzBPdDBYN0RDeklIeGNmSForRUZyRkY5S1pJRkY1WEtVU2EyV0N3U1JQOTVyVnRuNnhGREI4TFB6L2ZKSjVZaE9qb2FlL2Z1eGUrLy80NDVjK2JneElrVDZOQ2hBNW8xYTRiZzRHQjRlWG5CMDlNVGh3NGRRcHMyYmNvdHAraC83TjEzZUZQMS9nZnc5MG5TdlVzM0hRRUtiYUVUQVVFRXBhSnljWUlNdlpjcklxZ29jQUdaSW9pb2dNaFVXWUtBeXBBaERwWUNJaHRrV1RxQXRoUm9TMHYzM2sxeXZyOC9rUHlvTFdFVkV0cjM2M2w4YkU2U2N6NnBwbm5uT3lzclVWbFpDWjFPaDB1WEx0V1lsZkRxcTY4YWJDYjk3cnZ2OU9mUWFyWDQ5Tk5QOGNJTEw5VGF3eDY0Mm4zdzJXZWY0WWtubnNENDhlTnY2YzBRR1JtSmpSczNva3VYTGxDcFZOQm9OUER4OGJubHFWaXQvRnZnNDZtVHNIWDdiNG92bHk0ZldsaFlGT3piS3V5RDFNVG9RN2QwQXFMNnA3dDhMaWJPdTBXYjdzVWxwWjlPbUR6MTJlaVlPSXQzM253ZG5wNGV0OTB0Y1cxdzRZMGNQWHEwUnBkaFRrNE8xcTFiaDJIRGh0M1NtQVlMQ3d0b3RWb2NQMzVjUDY0b1BUMWRQMUN3ckt3TVptWm1VQ2dVTjJ6R2o0K1BoNysvUDA2Y09JSFBQLys4eGpURjh2THlXdC9BdTNYcmh1blRwK1BKSjUrc3NZT2tJWldWbGJodzRRSW1UcHlJdG0zYjRxMjMzdExmTjNmdVhQVG8wVU8vK3V5MWNCQWRIUTBmSDU4N0h0dXhmLzkrcEthbUlqSXlFc2VPSGNPTUdUUGc3ZTJOTFZ1MllQbnk1Umc2ZENnV0xGaFE0OHVUbVprWnhvNGRhL0M4dHpOZW9WcWpRVXpzR1RIMnZTbFNTdXJsSzdLUVBrOU5pSjZIQmphbzhYb05QaXg0dHc1OTJFd29mck8yc25MNDZJTko2UDNDcmM4OS9xZkV4RVNNSFRzV3p6NzdMRFp2M2d4YlcxdTgrT0tMU0V0THc5NjllM0hxMUNsczNMZ1JJMGVPUkd4c2JJMDV5OWVZbTV2RHpNd01jWEZ4K2plV3A2ZG5qYWE2Nzc3NzdwYm1INy93d2d2NlFVenZ2UE5PcmZ0TFMwdXhZc1VLdlB2dXV6ZWNMMTBYSHg4ZmJOKytIWldWbGZydGNtOTM0SStyaXd0ZUh6aEFlcnhyRjdPM1JvenVkdUhpcFlQcVZtSHZKU2RHejBZalcxT2RURWZhaFROSlhxMWFEVFZUV0EzY3VQbW5pY21wcVM0ajNuNEREN2UvK1FKSE4ySnBhWWxMbHk1QkNBRkprcENXbG9iRXhNUWFnL2VPSFR1R3FLaW8yL3FBSEQ5K1BPTGk0akJzMkRDVWxwYmlwWmRlUWxsWkdSUUtCVWFPSEluZzRHQW9GQXFNR0RFQ0N4WXNnSnViVzQzbjc5MjdGMlBHak1HSkV5ZHU2WHF6WnMxQzgrYk5jZVRJRWZ6d3d3LzZiL3V1cnE2MXVna3VYTGlBZDk5OUY3bTV1V2pYcmgwZWV1Z2hSRVpHMXBobWJXdHJpMmJObXRXYU1ybDE2MVpFUmtiZTh1L2htcWlvS0ZSVlZjSER3d01USjA3RXlwVXJzWGJ0V3YwMFNaVktoZEdqUndPNHVnVCttalZya0oyZGpjT0hEOWY1SmNuYzNQeU9scmZXNlhSWXMyNER2bG56UFM2bnB4OFRzand0TlZHM0J3MDRLQUFOZXlNcGxWOWcyRWlWUWpreE5LU055N0MzaHFEYlk0L2V0N1hQaTR1TDYyenUrcWY2V0kvZEdOdlAzbzdVdERUTS8yS0orSDN2UGsxcGFla1BRdEtNVFRsM0xzT29SVkZqcC9SdEdkSk5xVlFzZEhCMGFEWHNyU0hTYXdOZXVlbUgrYmh4NHhBU0VsSmpyWVUvL3ZnRFU2ZE9oVmFyaFVLaFFIVjFOYnAyN1lyWnMyZnIzM3ZUcDArSGo0L1BEZGRvK0tlOWUvZGk5KzdkT0g3OE9QN3puLytnVzdkdStQcnJyNkZXcTdGMTYxWTBiOTRjbjMzMm1iNm1tSmdZTEZpd0FFNU9Ubmp0dGRmUXExY3ZiTnEwQ2J0Mzc4WWJiN3loM3kvaGV0WFYxZGk5ZXplQXE3TTVObXpZZ08rLy94N0Z4Y1VZTjI0Y0hCMGQwYjE3ZDdSbzBRTE96czZ3c3JLQ1FxR0FWcXVGdmIwOXpwMDdoN1p0MjhMQ3dnSzV1YmtZT0hCZ2pmUG41K2ZEMXRhMlJoZnRvRUdETUh2MmJHemV2Qm5lM3Q0WU4yNGNEaDQ4V09lSGVYVjFOU1pObW9SZXZYcmgrUEhqR0RkdUhNTER3MUZWVllVeFk4Ym85K2VvYTlCM1lXRWhyS3lzTUhqd1lMUnYzeDc3OXUzRGswOCtpWmRmZnJsVzE3QXN5elhXMGpIMC8wQkJRU0ZHVDNnZngwNmUwbFZXVkg2blFkVzQ5UGpHc2JsZWcyMVpjSFZ0YlNsQkdxRXlVellaT09BVlBOSHQxcGRJcmcrM0VoU0ErdG1TMWRBNWpCMFVBTURYMnh2alJvK1FrcE5UektQanp2eGJhSlhyQUd5LzZST0o3aDFkNnZuWTMzMzhnNThwTEN4YU5udit3a2ZTcjJSWXZ2bjZRSGg2MU41QjFwREl5RWgwNjlZTmxaV1ZFRUxvUi9CZkx5WW01cGFEQW5DMTIrTFJSeC9GNU1tVDlSdS9mZkxKSjBoTFM0TWtTUmcwYUpEK3ZUMXYzano4K3V1dk9IejRNTmF1WFl2ZzRHQkVSRVRvdDdnR3JxNFJjYU51aU9YTGwrUDc3Ny9Ib2tXTDRPcnFDbGRYVjJ6Y3VCRzdkKy9HbjMvK2lSMDdkaUEzTnhmbDVlWFE2WFJRS3BYWXRHbFRqYTdUSmsyYVlOT21UVGQ5WGFtcHFSZzRjR0NOeFozR2poMTcwekVMMTlhQmlJeU14S3BWcXpCbXpCams1dVpDcFZKQnFWVHF3NFpHbzlFdlFUMTE2bFE0T2pwaXhJZ1JlT1dWVnpCLy9uejA2OWNQWldWbDBHcTF0UmJiQTY0dThsVFhpbzQ2blE1L25ZN0d4elBuaUxnejUvSUU1SVhWeGJtenIxeTVVbjdURjkxQU5PU1dCY20zWmRnekNwWDBsYjJ0cmRmNGQvK0hsL3YydnUwQkxIVDM0aFBQNDM5akpvcExsMUtxZERyTlBFMXAvaWNOZlIxMWVuQjRlM3RicWF5ZGhpcVVxbEhoNFNFK2J3eDZWWHJ5RmplVk1tWFhQdGh2SmkwdERWVlZWV2pSb3NWOXFPck9WRlpXMWpsclRLZlRRUWhSbzNYZzJoUkxTMHRMYUxYYUd5NzhwTlBwYWdRR1NaS2dVQ2hxZmNFcUxpbkJ5bS9YWU9QbVgzUVptWm0vQ3lFK1MwbUkyWWRHc0huVTlSN3NkOE5ORk9WbkpkcTR1Ry9UYXFwOWpodzk0VjFZWEd6V3pOZFhzcmUzdSswQlRRKzZhMG42MmhzaFB6OWZQMERxWGlrdEs4TXYyMzdGcEE4KzBxV2tYbzdTeXJveEtRa3hpNHVMaXh2Y1VxajA0Q291THRZVzVtV2ZkSEIwTzVLUmsvWFlrYVBIbmEydHJOQW1LRkI2a0FQRHJiNjM3ZTN0NzNqVzF2MXlvNjZCYXgvdVNxVlN2N2JDdFowakpVa3lHSmF1UGUvYVB3cUZvdGJuUWtabUZzWk9uQ3cyYjlrdUZ4V1ZySktxTkNOVExzVEZvZ0hPZHJpWlJ2R0o2UklRWUdjTGk5Y1ZTc1drOE5CUXQ3Y0dEMFRrNDEzclphVzFkZXZXWWNtU0pUVzZIVXBMcis2cGRHMjZsVmFyaFkyTkRYNzg4VWVzWExteXpoM3JaRm1HSkVsMWhwaFpzMlloTWpJU0J3OGV4TnExYS9VTFAvWG8wUVAyOXZZMS9paVVsNWZEMTljWEN4Y3VySEdPWDM3NUJXdlhyc1hHalJ1aDArbnc3TFBQWXRTb1VYajY2YWZ2K25kUWx3c1hrN0ZrK1FyOHVtdFBaWGw1K1hkYVNacVRkdTcwK1h0eU1hSjY0dFM4dVlPanVlMEtTYW5zOGZKTEwxa1BmM3VJNU83bWFoTGRlWFQvYURRYXhKMDlodzgrbWluSG5ZM1BnSkRuSkNmRWZJRkcxcHJRV0NsOG1nZTNVd2VHcFllMDd5eXYvRzZ0TE9yQjJyVnJ4YWVmZmxyajJOS2xTOFhDaFF2MXQ4K2ZQeTk2OWVwMXczUGs1ZVdKZHUzYWllenM3QnMrcHFxcVN2enh4eC9pelRmZkZKV1ZsVUlJSVo1KyttbFJVRkJRNDNHSER4OFd3NFlOcS9YOHdZTUhpMlhMbGdraGhOaTdkNi9vMnJXci9qejE3ZVJmVWFKN3p4ZEZzNkFJcmJwVjJHaWc5ZDN0MlUxMEg3bTRCTmo1QllhT2JSWVVsdG1yL3dCNTM0RkRjblcxNXA2OFZ4b2FXWlpGVVZHUnNjdTRLem01ZVdMeHNoVWkvT0d1T25WZytINmZWcUZkYnY1L1RjUFhZQWM0MWtHK2ZESHVwS05hM1FiQXB4L04vS3pmWDZlam5ZYTlPUmd0L1ZzWXRYL3kwS0ZEQ0E4UE43ajE2dXV2djQ3TXpFeVVsWldoZCsvZStQNzc3d0VBUTRjT3JkRkNVbHBhV210bnVMUzBOTVRFeEdENjlPa0FnQTBiTmtDcjFlS3h4eDREVUh0Kzhmang0Mis0VTkyTkNDR1FrNXVITGR0L3hZSXZsMWFWbDVjZjArams4V25uWTQ3ZDFvbUlqQ3czTjZFa043ZjFGejRCaW4xUk1YSGZqSnMwdGZXUTF3Ymd6Y0d2R2J1MFc3SjA2VktZbTV2ajlkZGYxeCtyckt4RW56NTkwTHQzN3hySHIwbEtTa0wvL3YxcnRhRFVOWnZLMGRGUlA0dmluNzcvL252czJMRURxMWF0dXFWTm9reE5kazRPSm44NEhRZVBIRVZGUmVWS25hajhNQzB4OFlxeDZ6SUZqU2tzQUFBS2s1TUxGZjcrNCsyVXRnZTMvN3JyczZRTGx6eUh2VGtZei9aOCtvNjdaTFpzMllLOWUvZnFiNWVWbFFHNE9wOFl1RHFRNXZvRms2NWZVUTI0dXNNYmdEby9vSjk3N2prTUhUb1VhOWFzcWRVTk1YUG1USVNFaE5RSUM0V0ZoY2pLeXFweGpnMGJOc0RUMHhQdTd1N1l0V3NYRWhNVHNYMzdkbXpZc0FGVlZWWDZGZUx1Um56aWVTeFl1QlQ3RGh6U1ZtbXF2cENnV0p4MlBpYjU1czhrTWtWbnF5OG40S1NIdjMrM25Ceng1Y3c1QzE0NEdSVnQ4ZEdVOStEbTZpS1phcmRFUlVVRk5tL2VqT1hMbDljNC90VlhYMEd0Vm1QOSt2WG8yYk1uUER3OGFqM1gyZG01UmdpNGZQa3lCZzRjaUQvKytFTi9MRGs1dWNhS2xkbloyVFYyNGd3TkRjWHExYXV4ZGV0Vy9XSk1BRzU1ZTJ0ajBXZzBpRGx6Vmd3Yk5RN1pXZGs1c3NCN0tRa3hLNDFkbHlscGRHRUJBUEtUa29yemdYVk4vZjMzSnlRbXJoczc2WU5IL3p4eENoKzhOdzdtNXJlZmhwOS8vbmxNbVBEL0c0eDk5ZFZYMEdxMStsM1lrcEtTTUg3OGVQMzl1Ym01bURadEd0cTFhNGVQUHZvSUR6LzhzSDdzd1B6NTgrSGo0NE0rZmZwZzNicDF1SHo1Y3AzWEhEMTZOSXFLaWdBQVNxVVN5NWN2Ui9mdTNkRzBhVk5vdFZxbzFXcE1uejRkS1NrcDJMaHhJenc4UEZCY1hJelpzMmZyNTFEWGx3T0hqK0RkOGUrTGdvTENYSjBXZzFMT3greEVBMStnaEJxSHpLU2tIRWQxK0ZCSEMxM1VucjM3UitibDVYdU1IRDRVWFI3cGFKS0RwTmV2WDQ4bm5uZ0NMaTR1U0UxTmhhK3ZMdzRlUElnREJ3NWd6Wm8xMkxwMUs0WU5HNFlWSzFiVXk5K0FWYXRXNGNDQkF6WDJ1dkgwOU1TMmJkdXdiZHZWYldFS0N3dmg1ZVZWYXh5VnFTZ3BLY1c2RFQ5ZzZZcFZLQ3dzUEtBVitEUXRJYWJ1cHBOR3JGR0doYitKOUtTa05QY1dvWDFrVVRWbDNmcE5yMlprWnRpUEh2RU9nbHNIM2RhSnRtM2JoZ01IRHVodlh4dmd1R1BIRGdEL1A4Q3hQaFFYRjJQWnNtWEl5TWpBK3ZYckFVQy9ScnFUa3hPKy9mWmJYTDU4R2ZQbnp3ZHdkY25WaUlnSVpHUmtRSklrOU8zYkZ6MTY5TkNmYi8zNjlmcmxaQUhBMTljWDMzenp6UzNWa3BPYmg3WHJOMkh4c2hWYXJVYTdUeXRySmwwK2YrYldsb3NqZWtBVUpwOHVMQVJtKy9tSDdmcnJkUFM4MGVNbVBkYW45L1BTcU9Gdnc2cU82WHpHa3BPVGd5MWJ0dUM3Nzc3RHlwVXJrWk9UZzE2OWV1SEREei9Fb2tXTFlHVmxoWDc5K2lFek14T3Z2ZllhUHYvODgzclpBS3RYcjE0WU1tVElEZS9mdVhPbnZwWFYxS1NsWDhHNFNSK0kwOUd4MVpWVlZiTXFORmowOTE0aTlBK05PU3dBK0h1VEdYLy9zYjRxeTUxLzdEODQ3Vkp5YXNUTGZYdExyLzY3ZjUzemV2K3BZOGVPQ0FrSlFVaElDSGJzMklHWk0yZGk2dFNwc0xLeXdvSUZDN0I0OFdKWVdscmk1TW1UTnp6SG5EbHpzSGp4WWdCWFUvaUlFU05xUFdiTm1qWFl2bjA3MHRMU1VGeGNESlZLVmF2dk1UMDlIUU1IRGtSMWRUVThQVDJoMVdxUmw1ZUhpUk1uWXZMa3liQ3pzNnUxbzlyTEw3OThSOTBRZjU0NGhTOFhmeVZPUnAzT3E5Wm9abFpxeEpxc0MyZjRKcU9HU2s1SmlvN3k4UGZ2bDFlQXI3NWV0ZVpmNmVrWkZoUEdqSlM4bTNxWlJDdkQvUG56NGVqb2lHWExsbUh2M3IwWU9IQWd4bzBiaDBtVEpzSEZ4UVc1dWJrQXJtNFlKWVRBZ0FFRE1HL2VQUDFtVi9uNStlamN1WE9OYzFaV1Z0WTZkbTJScUFkWnRVYURRNGVQWXZLMDZTSWpLeXRMUVA0a0pUNTJLYmdVL1EwMStyQUFBRWhLcWtvRnRuazJDNHE5bEpLOGVQYjhMM3ZHeEowVm4weWRKRGs2T0JoOGF2UG16VkZZV0lpcFU2Zml3SUVEbURObmpuNmZod3NYTHVDVlYxN0J4SWtUMGIxNzl4dWVZK3pZc1RXNkllcHk1c3daUFBUUVEzQndjTURZc1dOeC9QaHhkT2pRQWNEVlRXdU9IajJLaFFzWG9tM2J0aWd2TDBkQ1FnSlVLaFdXTDErT0sxZnFiM3lPVnF2RmQydlhZOEhDcFNncExVdlZhYlZ2WGs2Syt4MmNVa1NOUUdaU1VnN2cvNHBmb00zd0hUdDNEMDI3Y3FYRjBDR0RwTWpIdXRUYWVmWitlK1dWVjVDYm00c2xTNVpnN05peHNMVzF4WWNmZm9ndnZ2aWkxbU5EUTBQeHhSZGY2TWNWQ0NIZzV1YUdYMy85VmYrWVd4bXo4Q0RLTHlqQTZuVWJ4ZXAxRzdSNStmbC9DS0dkbFpKd1p1L05uOW00TVN4Y0orUFN1UlMxV3YyUzF0SnU2dlpmZDcyYW01dm5PV25jYUNrb3NGV2RJM3RMU2txd2FkTW1mUHZ0dC9EMzk2KzFJVlRuenAyeGRldFdUSjgrSFN0WHJzU0xMNzVZNTI1MXk1WXR3dzgvL0FEZzZzeUZ3WU1IMTNyTXpKa3pjZkRnUVNRbEpTRXZMNi9HRnJJNm5RN3A2ZW53OWZXdDhaejMzMzhmNGVIaEJsL3piNy85aHRqWTJCckhsaTVkV210MmlCQUNWekl5OGUyYTc4VjNhemVVVldrcUQxWUlETXRLaXJ0azhBSkVEVTVTVlVvOEZ2Z0doUDhaSFJNM1o5SUhIejM4bjVmN1llaVFRWktOamZHK2RZZUVoR0RMbGkxbzA2WU5Ibi84Y2YzeExsMXVQdk5QcTlYZVVkaXBxcXJDOHVYTHNXclZxaHMrUnFmVDFkZ0IwcGpPbkl2SHAzTVc0TmpKVTVXYWFzMVNyWXk1YVlsbjBvMWQxNE9BWWVFZmtwT1RLd0c4NTljcTVNQ3g0eWMvZkdQWXlBNURCcjBxK3ZWK1VYSndxTG5mdzVvMWF4QWJHNHU1YytmQ3hzWUdvMGFOcW5GL1FVRUJ2THk4c0dyVkttemV2Qm1uVHAzQ1N5KzlWT3VhL2Z2MzEwOWovUHJycjI5YTQvWHJzRWRIUjJQU3BFbFFLQlJ3Y1hIQnZIbnpibmw3V2VCcU44cS8vLzN2R3NmK0dSUTBHZzMySHp5Q1pTdS93Y21vMDlteUxNOHBWMmlYNWlTY0xiM2xDeEUxTExyVWhOT0g0ZTBkQ1lnMWk3NzYrdG5rbEJTekdkT21TTGEydGticGxvaUppY0dzV2JQUXQyOWZ6Sm8xQzhIQndVaE9Uc2Jtelp2cmZQeXlaY3YwKzBWVVZsWWlNek1Udlh2MzF0K3YxV3BSVWxKUzQ1aEdVM1B4MWZMeWNvd2JONjdPdlIydWlZMk5SVlJVMU4yOHRMdW0wK2tRZFRwRy9HL3NSR1JrWnBjQXVwSEo4YkczTmppTEFEQXMzRkJLWXV5dlRzMmJIeEc1K1BLemVWOE1PUExuY1N5WVBRTU8xNjNVK1BiYmIrdC9uamR2M2cyL3hkdmEydGJha2UxNkRnNE8rdEhFdDlNZitPdXZ2MkxwMHFXWU5tMGFac3lZZ2NqSVNBd1lNQUNUSjA5R1JFVEVMWjNEMGRIeHB0dGhyL2gyalZpNGREbkt5aXBTdGRBOWx4WWZld2JzZGlBQzB0SXFrcEhXM3k4bzVLM3R2KzBlbjVDWTVQUGV1TkhvMUxHRFpIbWIyN3JmTFVtU01HREFBTGk1dWNIRnhRVUJBUUU0ZCs0Y1hudnR0VnFiV1BYdDJ4YzYzZjkzeitmbjV5TThQQndmZmZTUi90aVZLMWN3ZXZUb0dpdk9wcVdsWWVMRWlUVnUzMnhObG10anVveEJDSUhzbkZ6OHRHVWJGaTFkcmlrdEs5OHZhK1QzVWkvRW5qSktRUTh3aGdVRENpNWVMQ29BWHZWckZYcGczNEZEazNvODMwYzk4K09wZUxoZFcrbmF0L2VxcWlxc1dMRUN2L3p5aThHbXVIK2FNR0VDek16TVVGRlJnZjM3OSt2SEtsUldWa0toVU9EcnI3OUdSVVVGZXZic0NTR0VQdVdyVkNxY09YTUdjK2ZPaFN6TFdMeDRzWDVScGI1OSs4TGQzUjNqeDQ5SGl4WXRNSHo0Y0FRSEI5L1JhOWZwZEVoT1NjWDhoVXV3L2JmZFJVSmdVMGwyNmRqOC9LVGlPem9oVWNPbFRUa1h1OHluVldoTTBvVkw4eVpPK2VpaGYvZnZnK0ZEaDl6WHhkNnUvMUNXWlJuNStmbTMvTnlVbEJRMGE5YXN4aFRJNnVwcUtCU0tHc2NxS2lwcTNIL2h3Z1VFQmQzZTdMSDc2WHpTQmN4ZThDWDJIenFxMDFSVkxhN1d5dk91WElpcmV6NDZHY1N3Y0F0U0VtTys4V2taa3BpWm1UVmg3SHRUL3RXdjk0c1lPbVFRN08zdE1HZk9ISncvZng2clZxMUM4K2JOYi9tY3MyYk51bWsvM3JWMUZuUTZIUjU5OUZFb0ZBcU1HVE1HeGNYRmVQcnBwOUczYjE4b0ZBcjlLR2NBNk5xMUt6WnYzb3gxNjliVnVmREtyZHJ4MjI1OHRlSWJuSXRQU0lmQTVESlJzVGsvUDZua2prOUkxTEJwTGlmR0hBUmFkNWFSTTIvQndpV0RkLzMraCtXeVJRdUVwNGY3ZlZuRTZmang0emg2OUNqaTQrT1JrSkNBN3QyNzMvSTRoQ05IanFCWHIxNjNkYjE5Ky9iQng4Y0hMaTR1ZDFMdVBYUHR5OVd4RTZjd2JOUTR1YVMwSkZ0VWkwSEpGMkorTTNadDFGajQrMXY0QllSTmFSSGN0dnl4cDU2Vmt5NWNGQnJON2E4WnI5VnFoU3pYeTlZVTlhNnN2RnlNSER0UnRBcHRMNnNEdzNhNXF0VWVhQ1FiamhIVkIyOXZieXQxUU9qYjZzQ3dpOTJmNlNWdjNmR2IwT2wwOS95OXUyUEhEdkhWVjErSkV5ZE9pSXFLQ2lHRUVMTm56eGFQUFBLSTZOYXRXNDEvMnJWckorTGo0NFVRUWlRbEpZbE9uVHJWMm1jbU5UVlZkT3ZXVFFnaFJINSt2aWdwS1JFLy8veXo2Tm16cDlCb05LSi8vLzVpdzRZTjkveDEzYTcwS3huaTB6bnpSYXZRZGpwMVFPajJwdjZoSGNHL1lXUUVLdCtBNEFIcW9QQ3pIYm8rcWZ0cHl6YjlHL05CSnN1eWlJcU9GZjBHREpMVlFXSDU2b0R3V2Q3ZWJVeDczMW9pMHlYNUJBUzNVd2VHYlduWE9WTDc0ZlJab3JpazVMNi9yMmZQbmkyKy9mYmJXc2Y3OU9takR3dmZmLys5bURadFdxM0hYTDU4V2ZUczJWTUlJY1FiYjd3aDJyWnRLOXEzYnkrV0xsMHE4dkx5eE5DaFEwVjFkZlc5ZlFHM0tlbmlKZkhLd0NGeVFHaUhZblZnMkVUdlZxMmFHdnQvaElhQ2Flc09lUWNFaDZvazVXZ0hCL3VYbiszWncyTG80TmNrNzZaZXhpN3JqbFJVVkdEOXBoK3hkc01QNHVLbDVPT3lrR2VueE1kc0FhQzU2Wk9KNkliYzNVTnRMQjN4bVVLaGVLZlR3KzNGbkprZlM1NGU3amQvWWoyUlpSbVNKQm1jblNHRVFGbFpHV3h0Ylc5NlBpR0UvbHpYLzJ4c1FnanMzUDBIUms5NEg1V1ZsWm15VHZkRzZ2bTRiY2F1cXlFeDNsYUxEN2ppdk93c0ZSei9rSlhheWpObjQ3djhlZnlFc3BWL0MzaDVlcGpNRytoVzVPVG1ZZW9uTThXM2E5ZEx1Ym01MjJVaGhxUWt4QndCWnpzUTNiV3lzaXhOVVY3V1RnY1gxNXowdEN2K1I0NGRkL0p3ZDVlYWVublUyQUR1WHJsWlVMajJtRnNkMjNEOXVVemw3MXgrZmdHV3IveFd6SjYvc0xxc3ZQU0FUc2l2WDA2TTIyZnN1aG9haG9XN1VGNmVWMTJVbTNYUXp0bGpiMjV1YnZqdVBmdWFPRHM3S2J5OFBDUlRXak8rTHRYVkdrVEhuc0dZQ1pQbGc0ZVBwRmRyZGZOUzRsVWppdkpPNXhtN05xSUdSaFRsWmg5M2NIUTdsWnVmNzd2djRPRm01ZVVWQ0dqVlVySzJ2dlUxVWFnbUlRUk9SVVhqbzVtenNYbkwxcUx5aXNvdnFyUmxZNitjajA4eWRtME5FY05DUFNqS3k3eHM3K1QyZTJWMXRjWGUvUWNqTWpJeWxUNCszbkIxYVdJeTZmdDYrZmtGK0hidGV2SFJ6TStrNUpUVWZiSXN4cVFteEh3RFpMQTFnZWdlS2NyUFRsTTFjZnhGcnRJNlJVWEh0b3M3ZTA3cUh2bTRmdW96M1o0ZE8zZGo0dVJwT0hjdXZrcW4wUXhNU1l6NXFqUS9ud3ZGM1NNTUMvV2tLRCs3d01aY3VVK2hzanFUZFBIU1U0ZU8vR2tlRk5nSzNrMjlUQ290NUJjVVl1eDdVN0Q1cHkwb0tTdGJwU211ZUNzdCtleFpZOWRGMUJpVTUrVlZGK1ZsYmJkejlqaVRscDdlNXVjdDIxeDltbnJCMDlORE1xOWpTWG1xU1FpQkt4a1pXUG50V3N5WU5iZXNxTGpvTjQwV1BTNG54UjREdTA3dktZYUZlbFJTVXFJcHpNczZZKzNvOUZ0SlNXbUxuN2RzODVGbFdkbThXVE5ZVzFzWnJaVkJDSUdLaWdyc08zZ0lyNzA1WEQ2WGtKQlVyZFdOU28yUC9xU2tKSy9jS0VVUk5XSkZlWm54RG81dVI4dkt5M3dPLzNtc1pVbEpxUlFhM0FhV2xteGx1QkZaQ0p6NjZ6U21mellQbTM3OHVWcXIwMzVTcVNtYmxuRWhQc1BZdFRVR0RBdjNRRWwrVHFhMWcrcytoWVRTMHpGeGJST1Rrc3licTlWd2QzTTFTbG9vTEN6Q2wwdVg0Y3ZGeStUOC9JSmZoRlllbDNvK1ppY0FZWXg2aUFpaUtEOHJ3OUhPNnNjS0hhcGlZdU02LzdIL29DcXlheGZZMmRrWnV6YVR0UHVQZldMazJJbElUTHFZSVVQdW5ob2Z1N21zb0lEZER2Y0p3OEk5VWxLUVhWeVltM1hFMXNINXI1VFV0TTQ3Zi8vRDBkN1dWbXJUT3ZDK3RqQ2NTMGpFa0hmK0ovWWRPRnhSVmxJK3ZWaFhOakV6S2Y0Q0dCU0lqSzZ3c0ZCYmxKdDExTmJSTlNVL1A3LzE5cDIvTzd1Nk5KSDhmTHpyM09tMnNSRkNJQ016Qy9PL1hJeFBaczNWVmxaV2JSYzY3YXVwaVhFeDROK3crNHBoNGQ2U2kvS3lrK3djM1BaVVZWY0dIVHJ5cDFkNVJZVXlvSlUvYkt5dDcybGlxS3lxd20rNzkyRDB1UGZseStsWExtazF1bkVwaWRHTEsvTHpLKy9sZFlub3RzbEZlVm5SdHM1TmpwZFhWRG9lTzM2cVZWNWV2akkwSkJoV1ZxWTlxK3BlaTRxT0VSL05uSTBkdTM0dkZGcmRUS2xhTnkzNVFseXlzZXRxakJnVzdvUGlncXhzaGFQZFQwcWhMRGg5T2lZNE9qYk96c0hlWHZMejljVzlXRE0rT1NVVnMrY3ZFbCt0V0ZXUlgxandMWFM2LzZXZWo5MERKbkVpazFXY2w1TnViKzM2ZTZXMlVzU2RpMjkvN01SSlZWaElHOG5GcFlteFM3dnZkRG9kTm03K0NST21UTVA1cEl1SldvM3V0WlRFbUxXRmhkbmNuOFpJR0JidWs0cjgvS3FpM0t3VHRpNnV4NitrWno1KzZPZ3hSd0FJRHcyVzZtdG5PaUVFanZ4NUhPUGZuNHBEUjQ1b3FxcXJKMVVXWUVaNmF1eVZlcmtBRWQxVFJVWFpsVVY1V1h2dG5WeVNNN095MnU4L2ROVE8xOGNiVGIwOHBmdXhpSk1weU0zTEV3dVhMTWZuaTcrcUxpa3AyNitveG9Ea3BKaVQ0R3dIbzJKWXVML2s0dHpzRkh0cmkrK3FkV2g1OU5ncG42enNIUFBXUVFHU2pZMzFYWTFsS0M0dXdZN2ZkbUhDNUttYUsxZXl6bFJEZnVueXVaZ2Z5c3F5dUdRejBRT21ueGVVUkFBQUlBQkpSRUZVS0M4NzFxNko2Nkd5a3RLbWYrdzcyS3k4b2x6WlRPMEwrd1k4K0ZHV1pSdzdjUktmenYwY1AyM1pucVhWVmk4cTFwYi83OHFGYy95eVl3SVlGb3lncUtpbzBreHFza05sSmVXZE9Yc3UvT1NwS0Z0WFZ4ZjRORzE2MjYwTXNpd2pQdkU4NW4rNUJBdVhMcXV1cUtoZUlTRC83M0o4VE53OUtwK0k3b1Bpdk93cmtyM05EcVZPVlA0VkhmdjRpYitpcEpBMnJlSG02bXJzMHVwZGRYVTF2bHU3SGgvTm5JMno4UWxwc2s3OE56aytablZGZm42RnNXc2pNZ1ZLN3hadC9OVkI0VWVDMnowaWYvenBIS0hWYW05cmw3VTkrdzdJblNQL0pUZHZFNUh2RXhENnZMZTNOOWVQSldwZ2ZJUENuMVFIaHNXSGQreXErVzMzSGxGYVdsYXZ1elVhaXl6TElqTXpTMHo1YUtic0g5eTIxQzhnZkx0N2kxQTNZLysrcVRhMkxCaVhLQzdJeVpmc3JYK1FkSkp0MU9uWXdGTlJweTJDMjdTR280T0RkS1BCajBJSTVPY1hZTm5LYnpENXcwKzB4U1VsQnpXVjJwZlRrbUlQRkJjWGErL3pheUNpZTZ3b04vT1NnNlBINGFycUtxYzkrdzYwS1NrcGtWcTJhUDVBcjhtZzFXcHg5TmdKZkRoOUZuN2R2VHRMRnBoVlhGMDhLZmRpZkw2eGE2UGFHQlpNUUdWQlFaV051ZmQreVV5WGN1WEtsWUFUSi85eXRiS3lsRnExOUs5enRrVGMyWE5peG1mejhNUFBXNHQxT25sQnRVYjNmdnJGdVBOR0tKMkk3cE9pL0t4TWUydTNQM1NRczg2ZWkrL3k1L0dUWmcrMURaT2FPRHNidTdRN3NuYkREMkw2ckRrNGYvSGlKYUdSKzZlb3REOVZKaVp5UlZtaVcrSGJNcVI1czhEd1RVRVJIYlZ2RGg4bDh2THk5RTEyV3ExV3JQaG10WWpvOUpqY0xDZzgzcmRWNkJNQUdzY1FhU0s2UnVIWE1yaTNPaWc4S1NpaW8vekRUMXRFZVVXRjhmb1Nib05PcHhQWk9ibnlpSGZIeTgwQ3d5clZBYUUvdS9nRmVScjdGMG8zeDVZRkUxT1VuMTFnb1hUYklhdTBxa3VYVWdLaW9tTnRXclZzQWExV2k4OFhmWVVsWDYrcUtDc3IyNlBWYVA5N09TbnVGRGlkaUtpeEVVWDUyZWZzWFZ3UDZ6UTY1eVBIVHZnWEZCWXFBMXUxbEd4dGJZeGRtMEdIanZ5SmFUTm1ZZCtod3ptUXhSeU5WRDBsNjBKOHRySHJvcHN6cVIwUnFhWm1nYUhQQ1VsNjM5dkxxNTJyaTR2eWRIUk1tZ3p4ZVZsdTFWZTV1UWxjbklTb2tmUDFEWEZTV0NuZVZKb3BKd1FGQkRoTm5UUU9EMFdFRzIzVHVodlJhRFJZL05VS2JOajhrOGpNekQ0bEM4MkVsSVF6QndCd2pCVlJQWkI4L2R1MGJ0azY3SGUvb0pBa3Y0RFFTTERiZ1lqK29Wbkw0Q2ZWUWVFcDdUcDMwMjcrZWF0Y1dWbHA3QjRIdlN0WE1zU1lpWlBsNXEwakt0UkJZUnZWNnRZZXh2NTkwZTFqTjRTSmErN243V3BocHBoanBWSThHeDhYZlJEc2RpQ2lmeWpNejc1bzQrajJRMVZWaGRlQlEwZWFGeFlWbS9zMDlZS1RvNlBSV2htMFdpMzJIenlNajJmTkZYdjJIa2lSaFR3cnBUUi9VbUhxaFVLakZFUjNoV0hCeEhsNmVycEtralFNd0lyTXpNdzBZOWREUkthcEpEK3IyTWJDYVorc1JHRk1iR3kzbUxpelNsOGZiM2czOWJydmdhR3NyQndydmwwdFpzOWZpS1FMRjZPRXdMQ1VoSmoxS0M3bWlySkU5MEpFUkVUcnRtM2Jpb2lJaUU3R3JvV0lIZ3krL3EzYnFBUERMclo1cUpOMjY0NmRjbFYxdFpCbCtaNTNPY2l5TEVyTHlzVElNZS9KelZ0SFZLa0RRbmU0QkFROHVJdEJrQjViRmt3Y1d4YUk2SFlWNWVmazJOaDcvS3FUdFM2Lzdkd2RXRlJVckd6ZVRBMEhlL3Q3MXNwUVhWMk5ZeWRPaVhkR2paT08vSGs4VmRhSkdTbUpNYVBMOC9LNFpITUR3TEJnNGhnV2lPaE9sQlJrNVZrNzJ4K1FoUG1sK0lURVIwL0h4RmtHdFBTSGg0ZDd2YWNGSVFTKy9tWU41aXhZaUpUVTFOT1NUbjRyK2J6MlJ5Q0gzUTVFOXdPN0lZam9idmtHdE9tc0RneTcyQ3dvWEh5M2RyM1E2WFQxMXZWUVhGSWlYaGs0UktnRHczVHF3TER2amYxYTZkNm9lL01CSWlKcU1GSVR6aHlXaFBpWEVQaHV4bWZ6eWlkTS9sQmNTazRSZDNOT3JWYUxYYi92eGN2L0hTeU9IanVSTGdzeHVxSkFES212bXNtMHNCdkN4TEViZ29qcVEyRmVWcDZGMG0yM3BOSm1KU1FtUlp6ODY3U2RrNU9UMUtLWityYkhNWlNWbFdQZUY0dXdaUGtxT2ZueTVUMEM4anVwQ2JFL2w1VmxWZDJqOG9uSUVIWkRFRkY5ODJrVjNsNGRGSm9TR1A2d1dMVjZuZEJvTkxmYzdaQ1ZuU1A2RFJna1grMTJDUDNHcVhsekIyTy9IcnIzMkxKZzR0aXlRRVQxclRndjgwb1RCL2QxMWJMTzY4aWZ4L3p5Q2dvdC9IeThKVWRIaHh1Mk1sUnJORGgwNUU5TSt1QmpFUlVkZTBGQWZKb1NIek81c3FDQU8wVTJBZ3dMSm81aGdZanVoWUtDckRJenlYRzNtYVdpSURyMnpNUFJzWEhXTHM3TzhQUDFnVUtoK01kakM3Rjg1WGZpczNsZmlKVFV0SU95TEVhbUpzU3NCNkF6VHZWRVZBTzdJWWpvSGxQNHRRd09VZ2VGWFd6elVDZjVtelhmMTFpOUtTOC9YN3orMW5EaEg5eFdWZ2VGYjNSVWh6c2F1MkM2LzlpeVlPTFlza0JFOTVnb3lzL09kYkJ4M2xnTjJYMy93VVArbDVKVHpKdjUrZUpNZklKNGE4UzdJam9tTGxXbmxkOVBTWWdlWDFtWVdXbnNndW4rNHc2R1JFU0VsSlJ6R1U3Tm00OXdNTGZkczIzSHJvLy9pb3IyS1NvcVJrbHA2UzZobFQ5S1NZbzlZZXdheVhnWUZvaUlDQUJRY1BGaVVRSHduYXQzOHlQcHNtNnpWdGJ0RXVXRlU5TFMwcmhrY3lQSHNFQkVSTmNUM3E0T2hVS0lKRUMxOEhRaWd3SnhCVWNpSXZvSElVUzRRcUg0bHhBaXd0aTFrR2xnV0NBaW9ob2tTUm9Nd0ZLU3BQOGF1eFl5RFF3TFJFU2s1Ky92YndIZ09RQ1FKS25MMzdlcGtXTllJQ0lpUFJzYm0yY0FXQXNoQU1ERnpzNnV0NUZMSWhQQXNFQkVSSG9LaGVJLzE5OFdRZ3d5Vmkxa09oZ1dpSWdJQUJBYUd1b05JQlNBZm84SWhVSVJFaDRlM3RLWWRaSHhNU3dRRVJFQVFKS2tEcElrdWYvanNJTWtTZDJOVWhDWkRJWUZJaUlDQUROSmtoNFNRdGhlZjFBSVlTbEpVZ2NPZEd6Y0dCYUlpQWl0V3JWeWtDVHBLUURTdFM2SXYvOHRBZWhvYm03K3p4WUhha1FZRm9pSUNOYlcxczBrU1FxdTZ6NGhSRE56YzNPZisxMFRtUTZHQlNJaWdpUkovd0pnZVlQN0xDUkpldVkrbDBRbWhIdERFQkVSaEJETkFlejcrNllsZ0k0QW9nQVUvYjNtZ3JlUlNpTVR3TEJBUkVRNGZmcjBhOWQram9pSThKTWtLVm1XNVhkUG56Njl6OUR6cUhGZ053UVJFZFZKa2lRclk5ZEFwb0ZoZ1lpSWlBeGlXQ0FpSWlLREdCYUlpSWpJSUlZRklpSWlNb2hoZ1lpSWlBeGlXQ0FpSWlLREdCYUlpSWpJSUlZRklpS3FpODdZQlpEcFlGZ2dJcUlhcXFxcUJJQnFZOWRCcG9OaGdZaUlpQXhpV0NBaUlpS0RHQmFJaUlqSUlJWUZJaUlpTW9oaGdZaUlpQXhpV0NBaW9qb0pJU3lNWFFPWkJvWUZJaUtxa3hEQzNOZzFrR2xnV0NBaUlpS0RWTVl1Z0dvTER3OXZMMG1TTlFBSUlkU1NKRUVJRVJFUkVXRU9BTElzVjBSSFJ4ODNicFZFUk5SWU1DeVlJRW1TUmt1UzlNcmZQd01BRkFyRm9tdjNLeFNLelFENkdLYzZJaUpxYk5nTllacFdBb0FRb3NiQmE3ZGxXVjU3LzBzaUlxTEdpbUhCQkZWVlZjVUJ1RmpYZlVLSU5LMVdHM3VmU3lJaW9rYU1ZY0UwbFFvaC9nVCt2elhodWxhR0dETXpzMXdqMVVWRVJJMFF3NElKT252MmJCbUFRd0EwMXgrWEpFa3JoRGg5K3ZUcEl1TlVSa1JFalJIRGdta1NBRTVMa3BRSDFHaGRLQVZ3K08vN2lZanVDWVZDd2I4eFZBUERnb25TNlhReFFvalVmeHpPS0M0dVBteVVnb2lvMFZBb0ZFSUlVVzNzT3NoME1DeVlxSmlZbURJaHhPL1hIeE5DN0x4NDhTSzdJSWpvZnRBWnV3QXlIUXdMSmt5ajBhd0NJUDk5VTVabGVha3g2eUVpb3NhSlljR0VuVGx6SmtrSThkZmZLempHeE1URUpCaTdKaUlpYW53WUZreWNFR0xMMy8vK3lkaTFFQkZSNDhTd1lPSTBHczIzQUlwbFdXWllJQ0lpbzVDTVhjQzk0dFc4dGErNXVWbVVKRW5PeHE3bGJsbXFnRXFOQUtRRys1K0xpRXlJQk1ER1hFS0ZSb1pPUE5oL2Q0UVFsVm9oZXFVbHhQeG03Rm9lWkExMkl5bVZBbmFTSkRrUGUyc0kvSHg5akYzT0hkUHBkQ2dwS1lHZG5SMlVTcVd4eXlHaVJrQ24wNkcwdEFSV1Z0WXdOemMzZGpsM3JLaTRHQXUrWEdKWlVscmExTmkxUE9nYWJGaTQ1dkd1aitLaGlEQmpsMEZFUlBkWlpsWVdsaXhiZ1pKU1kxZnk0T09ZQlNJaUlqS0lZWUdJaUlnTVlsZ2dJaUlpZ3hnV2lJaUl5Q0NHQlNJaUlqS0lZWUdJaUlnTVlsZ2dJaUlpZ3hnV2lJaUl5Q0NHQlNJaUlqS0lZWUdJaUlnTVlsZ2dJaUlpZ3hnV2lJaUl5Q0NHQlNJaUlqS0lZWUdJaUlnTVlsZ2dJaUlpZ3hnV2lJaUl5Q0NHQlNJaUlqS0lZWUdJaUlnTVlsZ2dJaUlpZ3hnV2lJaUl5Q0NHQmFJSFFHeHNMRTZkT25YYnp5c3ZMNGRHbzdrSEZSRlJZOEt3UVBRQXlNakl3UGp4NDFGYVducGJ6NXN5WlFybXo1OXY4REZidG15cDhaZ3Z2dmdDWDMvOXRmNitXYk5tQVFCMjdOaWgvNW1JR2hlVnNRc2dvcHFXTGwyS3JWdTMxanBlV1ZtSi92MzcxenIrNmFlZklpUWtCQUNRbkp5TXFxb3EvWDA5ZS9iRXh4OS9qTzdkdThQR3hrWi8zTlhWRmM3T3pnQ0FKNTk4RWl0V3JFQzNidDBRSGg1ZTN5K0hpQm9BaGdVaUUxTlVWSVJCZ3dhaFQ1OCsyTE5uRC9idDI0ZVBQLzY0enNjT0hUcTBSamdZTjI0Y0ZBcEZqV0RRdkhsekxGeTRVSDg3TFMwTnI3enlDZ1lOR29TTkd6Y2lQVDBkWVdGaDJMdDNMODZjT1FNQXlNdkxRMEpDQWpJek0xRllXS2ovbVlnYUo0WUZJaE1URVJFQlYxZFhuRGh4QWxPbVRJR1ZsUlY2OSs1ZDYzRXZ2L3d5SG4zMFViaTR1TlE0UG5IaVJFUkVSTnp3L05PblQ5Zi83T2JtQm9WQ0FSOGZId0NBbzZNalhGMWRjZURBQWF4ZXZSb0FvRlFxc1hyMWFoUVZGU0VzTEt3K1hpSVJQV0FZRm9oTXpGTlBQWVd0VzdkaStmTGxDQWtKZ2IrL1A4YU9IUXRKa3FEVmFyRm8wU0ljUG53WWp6LytPTnpjM083cVdwSWtRYTFXbzEyN2RsaXdZQUhVYWpYOC9mM1JvVU9IR3o2bm9xSUNWbFpXZDNWZElucXdNQ3dRbVpqang0OWo4K2JOV0xseUplenM3REJqeGd3TUhEZ1F6enp6RERadTNJanc4SENzV0xFQ2RuWjJkMzJ0b3FJaW5EeDVFdTNhdFVOTVRBeDhmWDJ4WU1FQy9mMjV1Ym1RWmJsR0tPblJvd2NHREJodzE5Y21vZ2NId3dLUmllblFvUVBDd3NKdytmSmxIRDU4R0xJc0l5VWxCVnUzYmtWQlFRR3FxNnV4ZmZ0MmVIdDd3ODdPRGc0T0RsQ3IxUUNBNnVwcURCczJESklrM2ZEOEdvMEdiNy85TmdDZ1RaczIyTEpsQ3dBZ1BUMGRQWHYyck5IbE1XWEtGSFRxMUFrOWUvYThoNitZaUV3ZHd3S1JDVWxLU3NLWU1XT1FtNXNMSHg4ZmhJU0VvRXVYTHBnd1lRSnNiVzJSbTV1TDQ4ZVBJeTR1RHZ2MjdVTkdSZ1lpSXlNeGN1UklBRUJaV1JuV3JWdW5EdzkxMmJKbEM1eWNuQUFBZm41K1NFbEpRVmxaR2F5dHJXRnBhWWtlUFhyQTN0NGVwYVdsME9sMGlJbUp3Yng1OCtEaTRvSzh2RHpzM3IzN3Z2d3VpTWgwTUN3UW1SQi9mMzhzV3JRSUhoNGVlUGZkZDVHUmtZRXRXN2Jvdi8xZnIzUG56dmp2Zi8rcnYxMVdWb2JDd2tLNHVyb2F2TWJ6enordi8xbWxVc0hlM2g1Ly9mVVgvUDM5QVZ4dG5WaThlREcyYnQwS2EydHJxTlZxN05peEE5T21UY05qanoxV1Q2K1VpQjRrREF0RUpzYmIyeHZBMWJFTG16WnRxdk14Ky9idFExSlNVbzFqOGZIeDhQSHhxVEZ0OGxZc1hMZ1FVVkZSOFBEd1FHSmk0cDBWVFVRTkdzTUNrUW03TnFYeG41bzBhVklyTE96YXRRc2RPM2E4cmZQLy92dnZPSFBtREE0ZlBvelUxRlNZbVpuZGNhMUUxSEF4TEJDWktGbVc2MXhmQWJqYTVYQjlNTGh5NVFxMmI5K09iNzc1NXJhdWNlYk1HZGpaMldIaXhJa0lEZzZHdWJrNWZ2NzVad0NBbVpsWmpmQlFYVjE5QjYrQ2lCb0NoZ1VpRTZWUUtQRGpqei9XZWQrT0hUdHc3Tmd4L2UzMDlIUTg4OHd6K25FSHQrcmF3TWk2WEpzZUtjc3k3T3pzMEtWTEY3UnYzLzYyems5RURjT041MWM5NEh6OVc3ZFJtcG5IYlZyN0RSNks0S3B6MVBBSklReE9tYnhWNmVucDhQRHdnRktwckhGY2xtVW9GTng3amg0Y21WbFplTGIzeThqTnl4K1NraEN6d3RqMVBNallza0RVUU5SSFVBQ0FwazJiMW5tY1FZR284ZUs3bjRpSWlBeGlXQ0FpSWlLREdCYUlpSWpJSUlZRklpSWlNb2hoZ1lpSWlBeGlXQ0FpSWlLREdCYUlpSWpJSUlZRklpSWlNb2hoZ1lpSWlBeGlXQ0FpSWlLREdCYUlpSWpJSUlZRklpSWlNb2hoZ1lpSWlBeGlXQ0FpSWlLREdCYUlpSWpJSUlZRklpSWlNb2hoZ1lpSWlBeFNHYnVBZTBjU0FKQis1UW9jSGV5TlhRd1JFZDFuT2JsNTBPbGtZNWZSSURUWXNDQWdWUUhBL0MrWHdOckt5dGpsRUJFOU1JU1FvYW1xZ3NyTUhBcWwwdGpsM0RHTlZvdlNzbElJSVZVYnU1WUhYWU1OQzJXb3pMRVQxc3N2SmFjR0didVd1eUZKUW1taGtKcFV5eWlRQlRUR3JvZUlHajVKQ0pXdHBhSjVXWlV1UllhaXl0ajEzQlVKMlZxZGJwK3h5M2pRU2NZdWdBeUxpSWhvTFVuU0dTSEVJMUZSVVVlTlhROFJOWHlob2FFZGxVcmxIbG1XZTBWSFIrOHlkajFrZkJ6Z1NFUkVOU2lWeXRja1NiS1dKT2tWWTlkQ3BvRmhnWWlJYXJnV0VpUkplc3JZdFpCcFlGZ2dJaUs5aUlpSXg0UVE5a0lJQVBDS2lJam9idXlheVBnWUZvaUk2SHF2WG45RENQR0dzUW9oMDhHd1FFUkVBSURBd01BbUFEcGRmMHlTcEVlQ2dvSThqVlFTbVFpR0JTSWlBZ0JZV0ZpMEErQU9BSktrbnl6bmFHNXUvb1RSaWlLVHdMQkFSRVFBb0pRa3FaMGtTUTcvT0c2dFZDbzdQZlRRUTJaR3FZcE1Bc01DRVJFaEpDVEVYcEtrU0NIRVA1ZHNWQWdoT2dCd01VWmRaQm9ZRm9pSUNKSWt1VW1TMU83dm4zSDl2d0VFYWJWYUR5T1ZSaWFBWVlHSWlLQlVLaU1CMUxucm5pUkpOZ3FGb3N0OUxvbE1DTU1DRVJFQndPdEFqZFlFWEg5YmtxVFg3bjlKWkNvYTdFWlNSRVIwNjZLaW90cGYrNWw3MHRBL3NXV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ZJWnV3Q3FyVzNidGxPdnUrbjY5NzlmYjl1MjdWUFhEdjcxMTEvVDdtOVZSTlJZYURTYUVwWEtiRWRscGJiVTJMV1FhV0JZTUVHeUxMZFVLQlQvRVVKY2YzaUlFQUtTSkVHVzVVM0dxbzJJR2pZUGYzL1gwbXJGQUtIVEJrQmdvbDlRNk55VWN6Ri9HYnN1TWk1MlE1Z2dXWlpYR2JwZkNQSDkvYXFGaUJvUFgvODJyUzFWTm1zdExDMCtmTEpiWklzbXprMytMUWxwclc5QVNGL3d5MldqeHJCZ21tSUJ4RXFTaEgvK0ErQ0NFT0swa2Vzam9vWkY2ZE1xdEl2UzNPeFhlenZiSjJkK1BOVjgrYUlGK0huakdnUUd0QXcwVTVsL3B3NElmeGYrL2hiR0xwU01RMm5zQXFnMk16TXoyY3JLS2dUQVF3QWdTUkt1ZFVrSUlmWlhWbGF1eTh2THF6Wm1qVVRVTUhnMWIrM3I3T0UxeHNMY2ZFbmtZMTJhekp2MUNicDA3Z1FBY0xDM3gvUFAvQXVTQkZYU3hZdmRMYXJsQ0VjWDE1U2kzT3dyQUlUaE0xTkR3ckJnZ29xTGkzV2VucDdlQUo0RW9QeTdSUUdTSkdrQmJJNkxpOXRselBxSXFHSHdEZ3dKTVZPcXZySXdOKzgvWnVRd3krRkRoOERYeC90YUt5WUF3TUxDQWhGaG9RZ0xDY2FKVTFFdFMwckx1OW03ZUpRWDVXWnlIRU1qd3JCZ29yeTh2QVNBRndEWVhmZkdMWlFrYVhaR1JzWWw0MVZHUkEyQVdiT0FzRDVLaFhLSGQxUFBsZ3RtejFDOTlPSnpzTEcycmhFVTlBODJNNE9mcjQvVTgrbnUwdm1rQzg1WDBxODhhK2ZzNnUxazUzbXdzREN6MGdqMTAzM0dzR0NpbEVwbG9ZMk56WXNBdks4N2ZLbXFxbXBhVGs0T3V5Q0k2STU0dFFqMmFlTGhPY1BjM0d6S2k4LzF0UDV3OGtTMERRK3JNeVQ4azYydExSN3YraWpzN0d4eDRlS2w4TEtxMGtjY21yaW5GdVZsOFF0TUE4ZXdZS0tLaTR1MW5wNmVyZ0M2WDNkNFNXeHNMTHNnaU9pT05Bc01ma3FwVkg3ZHBJbHpqM0dqUmxnT0hmSzYxTlRMODVhQ3dqVldscGFJQ0F1Umd0dTBWbHhNVHZITHpzNk5kSEJ4c3lweXREdU8vSHpkUFN5ZmpJaGh3WVE1T3p1bnFsU3EwZGR1Q3lGZXk4ek1MRFJtVFVUMEFHcmQybHp0N1BHcVFtRzJ3dFhOcGRuQ2VaOHBlejc5cEdSaGNXZVRHeFFLQlh5OG02Sjd0OGVrcy9FSkRobVoyWS9iUStsdTYrNXlwRGducDZLZXF5Y1R3TEJnd25KeWNvbzhQRHk2S3hRS1h3Qi9uajU5ZXE2eGF5S2lCNHRmeStBZ1IwazF4ZGJHOW9OL1BkM2Qrb3M1bjBwQmdhMXVxelhoUnF5dHJmRmN6NmRoWldtcHVKU1M4bEI1YWNXalRrMWMwZ3B6WFM0RE9XeGxhRUFZRmt5Y2w1ZVhCa0J2QU5Nek16TlBHcnNlSW5wZ1NINnRRbnBLU3RWU2UxdWJaOStmTUVZMTlJMUJra3NUNTNxOWlGS3BSSGhvTUI2S0NFZENZcEpQVmxaT0QwY1hoWVd0cGRueDR1SmliYjFlakl5R1ljSEVlWGg0RkFraG5oZEN6TXJLeXNveGRqMUU5QUR3OTdmd2MvTVpxVklwbHdXMGF0bDB3K3FWMGlNZE84RGMzUHllWEU2aFVNRFR3MTNxMCt0NUtTOC8zeVkrTWVreHFDd2VzWFMwKzdVMFA1L2RFZzBBdzRLSnE2cXFncDJkZzAxWldmWFpnb0xjZkFDeXNXc2lJdFBsSFJnUzRxeXduR05qYmZWdXY1ZDZxV1pNbXdJdlQ0LzdjbTJGUW9GSE9qME1GeGRuWExpWTNLeXN0S3FIZzdON1psRmUxbmx3RWFjSEdzT0NhVk82K2ZnL1dpM3dYNkUwRzJidjRxNnhNZmVPS3luSjBCaTdNQ0l5UFg1QlliMlVVSHpoNWVuKytNY2Z2Sy80VC84K2tyT1QwMzJ0UWFWU29VMVFvTlF1SWx5NmtwbnBkams5L1hGSFovY21GaXIzbzJWbFdmemI5WUJpV0RCaDZvRFEveWtVaWxtQkFRSEJYUjd0NUppWWNMNnp3bHh1S1ZzNkhhZ3V5V1hUSGhFQkFKeWFOM2Z3Y1BPWnBWUW81M1ZvMTlaajhZSTVpZzd0MmtyM3F0dmhaaFFLQlR6YzNmRFVFOTBrclVaakUzY3V2ck5rcHV2bTZPeDJwREF2Tzljb1JkRmRZVmd3UWU0dFF0MWMzRDIrTlRNemU3ZkhrNUgyQytmUGxwN3A4U1FjSFIwc29xSmp3cFNRKzlvNmV4d3R6c3ZLQUp2MmlCb3p5U2NndUoyVnltcEJreVpPLytuVCswWEZ0TWtUcGFaZW5zYXVDd0JnYm02R1RnKzNsOXhjWGFYMDlDdmUrWVZGM1cyZDNIUHRyY3d1Y3ZEamc0Vmh3YlFvL0FMRGVwbXBwQzk5Zlh5NnYvUEc2OUxvRWUvQXdjRWVTcVVTWVNIQmFCTVVpSnpjUE1lc3pLeG43SnhkTFNVN3o5aEtMcmRLMVBpMGJtM3U1K1Q1bGxLcG5OT3FaWXVPNzQwYnJSdzA0QlhKenRiVzJKWFZvRkFvRU53bUNBOUZoS0dnc01qbDRxVkxUMHZtMXA2T3RzNm5DZ3R6U28xZEg5RUR4ZG5mMzE0ZEdES3plZXVJclA4TWVsTStGUlV0ZERxZHFFdEdacGI4eWF5NWNsQkV4d3AxVVBoMm42RFFZR1BYVDBUM2o1ZVhsM1d6d0xDNUxVUGFhWHIxR3lCeWNuTHIvRnRoYXJSYXJaai81UklSR1A2d3JBNEtPK251RjlvTWdNTFl2MCtpQjRKWGkyQWZ2OEN3clMxRDJ1bmVuZkMrS0NvdXZ1bWJUcWZUaVUwLy9pSmF0KzBrTndzS1QvWnRHZElkYkNraWF1ak0vQUpDSS8wQ3d3NTE2TnBkWHJoMHVkQm9OUGZoWTc1KzdUdHdXSDYyOTh0eXM5WVJ1ZXFBc0tGcXRkclIyTDlZTW93ZkxrYms2dHJhdG9tdng3OHR6TXkrRG16bDMzSGNxQkdLa2NQZWdxV2w1VTJmSzBrU1dnY0Y0UEd1blpHZGsrdVFrWm41a3Eyamk3MlZ2ZlA1MHNMY292dFFQaEhkWitxQTBCRUtoV0tXZjR2bUlkTS9uSXpuZXY1TE1qYzNNM1padDgzWHA2blVvVjFicWFLaTBqbytNZWt4b1RUM3NYWjJPRnlTbDFkdTdOcUlUSXEzZHh0bnY4Q3dMNXNGaGhXLzlzWTc4cm40UkZtcjFkNTJRcGRsV1dUbjVJb3ZseXdYL3NFUGFkV0JZWHY4Z2tMYkd2djFFVkg5Y1hkM3QxRUhodTFzRmhRdVJydzc0WVpkbEEraWpadC9rbHUzN1NnM0N3elA4bW5CTGxWVGRmZUxnOVB0VXZnRkJQZ3BKS3VmTGEwc1FvWU9IaVNOZU9mTmVsbW4vWFIwTElhTkhvZk1yT3hTalJEL3ZYeE91UjA0eFhuTlJBK2c4UER3SVVxbDh1ZWNNbTFIaFlUSm51N3VENy82NzVmRmM4ODhMU2tWQ2hRV0ZpSTdPeHVabVpsUXFWVG8zYnYzSFYrcnJLd01jWEZ4ZVBqaGgrdnhGZHdhblU2SGcwZit4TkxsSzNIOFZGU21yTlBOcXl6RTRxeXNtTEw3WGd6ZEVNUENmZVR1SG1wajVTUU5rQ1I4R05pcWxmdmJidzdHdjU1NlFsS3BWUFZ5ZmlFRXpzVW5Zdkh5RmRpNSt3K05UcWRaRG1nK3UzVHVYRXE5WElDSTdwdXdzTER2WkVuUnFhd0tWZzkzYU9kMUtTRldNamMzaDdXMU5heXNyR0J0YlExSFIwYzRPVG5CM2QwZHc0Y1B4OWRmZjQwbFM1WkFvYmo1bUVGWmxqRjE2bFE4Ly96elNFcEt3dURCZy9IbGwxOGlORFFVZmZ2MlJYNStmcDNuS1M0dXhxSkZpOUN1WFR0czJMQUJuMzMyV1kzSENTRWdoS2gxN01rbm44VE1tVE1CQUtXbHBTZ3VMa1psWlNYS3lzcFFVbEtDUzhrcDJQMzdIaEYxT2xvcjYzU1pLb1hJa0NRcE5Tb3FxbTg5L0RycEx0WFBweFRkbEh1TEZtNVdLbW1oU3FYcThYSy9sMnlIREJ3ZytYZzN2YVUzOWEyNk5vNWgrb2VUOGNUamo2aytuVFAvamV5YzNFN3F3TEQza3VPamQ5YmJoWWpvbmxLclczc1VWMG51RHBidzc5QTJCRXUrbUlPbm4zb0t1M2J0d3MyMmxYNzIyV2N4YmRxMG0xN2pqVGZlMFAvczcrK1B0OTkrRysrOTl4NDJiTmdBQUZpeFlnWFVhalV1WHJ3SWEydHJlSGhjWFRKNjZOQ2hOYzd6MUZOUDZVTUFBUHowMDA4NGN1UUlacytlclQvMnd3OC80TlNwVS9yYjA2ZFB4NzU5KzJCblp3Y2JHeHZZMmRuQjN0NGVYaDV1a3NYRDdjME9IdjdUUjZPRnRTVEpQNm5WYXN2azVHUk9EemN5aG9WN1Q2a09ETzhpSUZZN09OaDdqeDAxQWkvMzZZWDZhazJvaTRPOVBWNThycWZrMzF4dE5uckM1SWhMeVNsYi9RSkRQOVFVNXk2NGN1VUtCeEFSbVNodmIyOHJwYlZqRDRYSzdHUC9GczFhZCtuWUhpOCsveXdjN08zditiWDc5KytQb3FLaVdsOWdmdnp4UjZqVmF2VHAwNmRlcnpkcTFDajA3OSsvenZ2T3hpZGcxdHpQblkrZFBQVWVMTzJscHY2aHE5T1RZdExxdFFDNkxRd0w5NUNqV3Uzb2FPSDRwa3FsSE4wMlBOUjk2SkRYOFZpWFIrcTFOZUZHSkVsQ1NIQWJyUHBxSVJZc1hLcjYvWTk5SHhRSktkRFgzLzNUMUtTb3MvZThBQ0s2TGQ3ZWJaeFZ0cXJKa0REbzhhNlBPb3dlL2paYUJ3WFUrSHZ4MUZOUDFmbmN3WU1INDlWWFg2MXhiTnUyYmRpMmJWdXR4dzRjT0JDZE9uWFMzNjZ1cmtZWG1BeGlBQUFnQUVsRVFWUnhjVEdBcTYwTjE2NlhtcHFLa1NOSG9yQ3dFQ3FWQ3F0WHI4Ync0Y1B2K25WZWs1ZVhoK1RrNURydnM3YTB3UEMzQmt0cVgyLzd0ZDl2K2hobTZPTGRMSGhpMnFXNG1Ib3JnRzRMdzhJOTRoY1UybFlTMHFjMjFwYVBEUnp3YjdQWC92c0tYRjFjN25zZFB0NU5NZjNEeWRMalhUdGJ6Rm13Y0VEcTViUU92cTFDWjZZbXhxd0R3TUdQUkNiQXlhbTVnOHBXdVUyU3BFNkRCdzZBbWFURHRBOC9nTDI5UFZhc1dBRWhCSFE2SGRhc1dRTXpNN01hQTZMZmVlY2RlSHQ3MXpwbmVubzZQRDA5OGZMTEwrdVBmZm5sbDhqSnFiblRmWFIwTk9iT25ZdExseTVoeTVZdGNIZDNCd0Q0K3ZyaWwxOSt3Wnc1YzJxMExHemV2TG5HOC9mczJZUE9uVHZyYit0ME91aDB1bHJIdW5YclZ1TjVQLzMwRTM3Ly9mZWIvbTdhdFBSVnBtUVc5Q2hDOGNPK0FlSFBweWFjUG56VEoxRzlZMWlvZjZxbUxZT2ZWa0x4bFkydGpkZU1qNlpJei9SNHFsNW1POXdwUzBzTFBOZXpCOEpDZzZVaGIvK3YxY1ZMcVV2VmdXSE5VVmswazMyQlJNYmo1ZVZscmJKejZhbFFLTDVvcnZiekdEWDhiZEh6NmU1U1hsNGVubmppQ1l3Yk53NEFVRjVlRGdzTEMrelpzd2VuVDUvR3pKa3pZV1ZsaFQvLy9CTmxaV1hvMnJWcm5lZDNjbkpDUUVDQS9yYWRuVjJ0eDdSdjN4N3IxNi9IQ3krOFVPUDR4bzBiY2Zqd1lXZzBHa2lTaE5XclY2TlpzMlkxSGlPRXdOTlBQNDJQUC81WWYreFd4aXdBd0p0dnZvbStmVzl0N09LNStBVHBzM2xmT084L2RPU0FYMERZZExtOGN1bmx5d2xYYnVuSlZDOFlGdXFSVi9QV3ZtYm1xcmVzTEN4SGRYeTR2ZFc0VWNQUk9palEyR1hwK1hwN1kvTzY3NlF2bHl5ei9QR1hyVlB5OHRIUnUyWG9CMm5uWTA0QzBCbTdQcUxHeE42N2piT1puV3EyVWxLOCtNS3pQWjNlSER4UWF1bmZBa3FGQW01dWJoRGkvL2VJdTN6NU10emMzUENmLy93SFo4K2V4ZXV2djQ3cDA2ZGordlRwZVB2dHQrL0pHS2grL2ZwaC9Qanh0WTVmUDhCUnE5WEN6T3oyRjRYU2FEUlFxVlRRYXJXb3JxNis0ZU5VS2hYTXpjMFJGQmlBejJaOGhOOTIvUzdOL1h6eCtDS0Y5SmgzcTdCeGFZblJ4Mi83NG5SSEdCYnFpVTlBY0R1bHBKcGhacWJxOXZhYmcxWDlYbm9SN202dXhpNnJGanM3VzR3YVBoUWQyclhGdEJtem4wcExUMWY3QllYT1Rqa1g4N1d4YXlOcUxIeGFoQVlyelJVN0xTMHN2SWE5TlJodnYvRTZsTW9iTDZnYkZ4ZUh3TUJBbUptWjRkTlBQOFhNbVRQUnIxOC9kT2pRb1ZhTHdQV0tpNHRyakFzb0s3djUwZ1d5TEtPeXNoSTJOamJvMHFVTG5KMmRBUUJwYVdrNGR1eFlqY2RXVkZUb1d6dXVLUzB0UlVWRlJZMTFIMHBLU3RDdVhic2FqN0cydHNibXpac3hiOTY4T2xldDFXZzBpSXlNeENlZmZBSUFjSFZwZ3YvK3U3L1V5citGeGRqM1B1aWFucEZ4ekM4Z2VIQktRdHczQU9TYnZqQzZLd3dMZDZ0MWEzTS9qYktQVXFINjJ0dmJ5MnJwRjNNUkZCaHc4K2Naa2JXMU5icEhQaTQ5MXVWUkRCczF0dFhlQTRlVytRV0c5UlRsOHVEVTFOZ0NZOWRIMUZCNWVYbFptOW01dktKVUtpZTNEZ3p3ZlB2TndYaTZlemVEUVFFQXRtL2ZybSt5THkwdHhlWExsMkZ2YjQrelo4OGlMaTRPd2NGMUwzeDQ4T0JCbkQ5L1huLzc4dVhMNk42OWU1MlBsV1VaTzNmdXhLVkxsMUJZV0FnSEJ3YzBiZG9VNjlldkIzQzF1K0tmOHZQejBhOWZ2eG96SlhidTNJbVRKMC9pL2ZmZjF4L2JzV01IRWhNVDliZXpzckxnNU9TRXdzSkNSRVpHMXBoNmVjMkdEUnNRR3h0YjYvakRIZHJoMnhWTE1HdnVBbkhvOE5FdjFBSGhvZFdhNm5sWExwNU5yZk9GVWIxZ1dMZ0xQdjdCTFJRNjFVUUxTOVhBbmoyZU5IdjdqZGZSMHIrRnNjdTZaV1ptS3N5ZStSSFdmcjhKcTFhdjY1VXI1WG41dGd5Wm5Ibys5dWFqam9qb3RuaTNhT092VkNrbldGbGE5bi9tWDAvWkRoLzZCdFIrdmpkOTN2NzkrNUdhbW9ySXlFZ2NPM1lNTTJiTWdMZTNON1pzMllMbHk1ZGo2TkNoV0xCZ1FZMXY3c0RWV1E4REJ3NnM4YTI5ckt5c3ptNkQ3T3hzWkdkbjQ1Zi9ZKy9PdzZLcTNqaUFmKy9NTUt3Q0lvZ0t5SURJSnJzYmF2NE0welJKVGROY01qVDMxTnhBSWJjMExaZlVYREwzZmEvVTFCVE5TblBMMUVRVzJXVVgyZmRsWUdidStmMUJUaUF3WW9LRDhuNmVoeWZuM25QdmZXZG9obmZPUGVjOXAwOWoyclJwQ0EwTmhWZ3NSbVptSnViT25RdWdJcGw0V21KaUlvWU1HYUljRkFsVWpJdlExTlNzdHUySm5Kd2NwS1NrUUNLUklENCsvcG5QdnliV0VrdDhzL29yN3REUjQ3cTc5aDMrTkRNcnk5M1MxbmxWWW5Ub1JWQXZRNE9ncFVIL0k0bWRTMytoaHZCd0sxUGpzY3MvWHlENmZLRS9iTnZicUhVZzQzOWhvSytQU2VOOXVHKy9XWTJ1blRwMUVZcUV1OXJhdW53T2llVFpxMWtSUXVyRTNOYXhpMGlzY1VFZ0VFeGNHT0RYYk0yWHl6aUpaVnVWSHhaQlFVRW9LeXREcTFhdEVCQVFnRDE3OW1EdTNMa1lQSGd3Tm03Y0NEMDlQY3laTXdmdnYvOCtObXpZb0R4T29WQ2dwS1FFUE0rRDUzbVVsSlFvZnppT2cxd3VWKzUvUWw5ZkgzMzc5c1grL2ZzUkZoYW1uRnBwYUdpSW1UTm5ZdWJNbVRoeDRrU1ZzUkZTcVJSQlFVRndkblorcnRmaTNMbHpjSFIwUk11V0xaL3J1S2ZwNkdoajhvUnhPTEQ3TzRGUmM4T2VuRkR3ZzZXdDY3UVhPaW1wRmZVc1BEOE5TM3VYZVJ3bldHcGhicWF4WmNQWDZPQmcvOG9sQ1pWcGFHaWdhK2RPMkxaNUhmZlo0aS9hWHZ6MTk2VldXb2FkbU1SeFVrSkNlSnE2NHlQa1ZXWGF6cVdsbGhERHhKb2FYN2s0T2VrSCtNMW1uVHpjbnZsaGNmdjJiYXhjdVJLZE9uWENOOTk4QTE5Zlg5amIyMlBJa0NGbzNicDFsYlp6NXN4QlhsNmU4dkd2di82S216ZHZQak8yb3FJaTVYZ0hMUzB0ckZpeEFna0pDVGg1OGlTT0hEa0NvR0pHaEZBb2hGd3VWdzVJek0zTmhZYUdCczZlUFl0Mjdkb3BLenMrVGFGUUlDOHZEMkt4R0E4ZVBJQllMRVpCUVFIMjd0MExQejgvWmJ1bnAxNCtJWmZMMGJkdjMyYytEM3ZiOXZqbDV4UGNxclViZFMvKyt0dEdpYjFyUjZaUXJFbU1DWXNFd0o1NUFsSW5sQ3pVa1p1Ym01dU1zZmVMeTJCamFLQS90Ri9mUHFKWjA2ZWdkU3ZUWngvOG5IaWVmeW1GbTU1bWFHQ0FEV3RYY2tlUC80aER4Mzd3amt0SXVORFd6dmxMc2FMMFRHeHNiTmxMRDRpUVY1aUZqVk03b1FiM2xaQVREaG96OGdNdG53OUh3ckt0UloyT0RRd014TUtGQzlHN2QyL3MzYnNYdnI2K3lNcktna2drZ2xBb1ZJNXhrTWxra012bGtNdmwyTFJwRXdDZ1g3OSt6MTN1K1luang0OWp3b1FKTURNekF3RGxkYlp2MzQ1OSsvWkJJQkRBM053Y3RyYTJPSGp3SUVhUEhsM3RIQ0tSQ0ZwYVd1QjVIZ01HRElCY0xvZU9qZzVXclZvRkRRME5kT3ZXRGUrODg0NnkvVnR2dmZWY1l4WnEwc0xJQ0lzRC9OQ2xrenUzYXUwbW41emNIR2RMVytjbGlkR2g1K3QwQXZKTXIrN1g0WmZKMFZIc29pRytKZWZSeHJpMWVjdDJGcVpjVkVSRWxTWnl1UnhPVGs3WXZYczNBT0NubjM3Q3c0Y1A0ZXZyVyt0cFo4eVlnUUVEQm1EQWdBRlZ0dS9ac3dlUEhqM0M0c1dMcTJ5Zk4yOGUzTjNkYTN5RFBtM3MyTEZJVEV5RWhvWUdTa3RMd1JpRGpvNE95c3ZMMGJOblQrVUk0OW9FaDRheFRWdTI0OHJWR3dVS3huYVd5YmsxYWJGQm1Tb1BJb1FBQU16dDNkN1VBRTRiR09nMzIvRDFWK2pWczhkemZkWktwZElhWndnb0ZBb3d4cFMzR0FBb3AxaHFhV205Y0E5bldWbFpyV3RQOER3UGhVS2hIUE5RV0ZnSVBUMjlaMTZUTWZaU2UxNXpjdk13WmNZYy9CMTBIenpQZjUwWUZmSVphR3I0QzZPZWhUcG94d3MzQ1FTY3U3RnBHeHpadHdObVQzVUQ1dVhsWWR5NGNSZ3laSWh5VzkrK2ZYSHc0RUZZVzF0WDJWNFg5KzdkdzhDQkErdmNmc2lRSWNqT3prWnhjVEgwOVBUUXExY3ZBTURxMWF2UnRXdFg3TjI3RnlVbEpaZytmVHJPbno5ZnB5NUtWMmNuYnZ1MzMyRFZ1bzBHZS9ZZjh0UFM0THVhbWRrUGVmUW9NdnU1bmd3aFRZaUppYU9lVGd2UlRLRlFzTkN6Y3ljZHYxblQ0ZWI2ZlBmMEFkU1lLQUI0NXF5SkY2VnFrU3FCUUZDbHg3T21BazgxZWRtM2FJMmFHMkxycHJYWXRIVW5PMzNtbksvRTNyV2R2THc4SUNVdUl1YlpSNVBhVUxKUU81RzVqZE1iSWczUk1nTmQ4Zis2ZW5waTlxY3pjT2pBQWZqNyt5c2JGUlFVWU02Y09lalpzeWZlZmZkZDVYWmRYVjJzV2JNR2x5NWR3dVhMbDVYM0FDdUxpWW5CNDhlUGNlclVLWFR1M0JtVEowOUdhV2twN3QyN2g5VFVWT3pkdXhkQXhaUWxWVDBVcDA2ZFFucDZPc2FQSDQ5ejU4NEJxT2haZU9FWFFDVENJbjlmZFBKd1k1dTM3bmdqTWpJNndrclhlV0dldlBqNzNMaTQvQmUrQUNHdkdjMW00dFlDc0UvRUdpTHRqejhhQlhjM0YzV0gxQ1FadDJpQkdWTW1jTkZSTWR6dHYrOE5GWW8wQWdGUXN2QUNLRm1vaGFXOTYxUU84RE52MmNLeXBiRWgxcTVaaFNXTEYxZXB3Zjd3NFVQNCtma2hPenU3eGtwbjdkcTFRN3QyN1ZCYVdncEhSOGRxK3hjdlhvemV2WHZEeTh0TCtVM2kyclZyY0hGeHdadzVjd0JVekUvT3pmMjM5RUZTVWhKdTNib0ZUMC9QWno2SFJZc1dRU3dXbzZpb1NIa3VxVlJhWlJHWnV1amIrMDNPeXRJUzIzZnZNemw5OXR3NlEwNnZpNjU1Qi8rVWxBYzV6M1VpUWw1ektYSDM0OXJhdWN3cEt5dmJzMmpaVjgwNFRnQ3ZYbSs4OURGSWVYbDUwTmZYcjNKZHFWUUttVXhXNXg2Qi95SW1KZ1pHUmtabzBhSkZnMTJqTGg2bFBzWmMvMFhzWG5Bd3ozaCtjNEc4NkFlMUJ2UWFvS21UVHpFMWRkRzFzbmY5V2NCeG13ZjA2MnZwNGRvQldabVpHRHhvRUNJaUlqQmx5aFRrNWVWaDQ4YU4rUGpqanpGNjlHajQrdnBpeG93WitQenp6NUdWbFlYazVHVDA3ZHNYZmZ2Mnhaa3paNkN0clkxZHUzYmh3WU1ITURVMVZmNkl4V0xvNit2RDFOUVVCZ1lHQUNxV2c3V3dzSUNkblIzczdPd2dsOHNoa1VpVThhV2twR0RldkhuWXNtVkxqZk9lSzF1eFlnWE9uVHVIY2VQRzRZTVBQc0M1YytkVTlsRFVSaWdVd3M3V0J1dFhyOENLcFl2ME5MVzFKMmcwRXoyd2FPZFNjeVVZUXBvdVJWSlV5STl5c083cEdSa1hacy83ckhUVDFoMHNMUzI5U3ZubWhqWnYzandjUG55NHlyYVRKMC9pazA4K3FkWTJMeThQMDZaTlUxWjZQSHYyTElLRGc1WDdlL1hxaGRqWVdBQkFWbFlXOXU3ZEM1bXM1alhvbGl4WmdyQ3dzUHA2R3MrdHRMUVVnYi84aW84blQrZnYzUDM3Z1Z5bW1KZ1FGZUpMUGFFdmpwS0ZTaXhzWE4vV051SitNMnBoNUQxcitsUzIrc3VsV0xseUpVNmZQZzB0TFMwRUJBVGd3b1VMZU9lZGR4QWZINC85Ky9kaitQRGhHRHg0TUU2Y09BR3BWSXIzMzM4Zk1wa01KMCtlaEtlbkowcExTd0VBM3Q3ZVdMNThPWktTYWk4eUZoa1ppZURnWU55Ky9XKzU4N0N3TUhUbzBFSDV1SHYzN3RpN2R5OHVYcnlJbVRObm9yQ3dFRXVYTHNXc1diT1FsWldGTVdQRzROQ2hRdzMyR24zdy9udmNONnUvNUp3Nk9MWVNhUXArbGRpNXpEUXhjZFJyc0FzUzhncEtqZ2dKazhxTGZZcUtpNy9lL04zMjRzK1dmSUc3OTRLZW1lRFhoN1MwTklTSGgxY2I5M1QrL0huMDZkT25TdDJGOHZKeUdCb2FvaytmUHBnd1lRS3VYNzhPaVVTQ2VmUG00ZkxseTFXT3o4ckt3cFFwVTVDYW1xb2NPM0g1OG1WMDdkcFYrZVVvS3lzTEsxYXNVRDd1MjdjdmV2VG9vWnlwMFpEUzB6T3dmdE1XekYvd3VTSW1MdTZNakNrK1RJaThUNldnNnduZGhnQmdiR3pYVE05RWF4SEhDVDU2dzdOcnExa3pwc0RWMllsN1VvQms1Y3FWNk5xMUszcjI3SW1zckN3NE9EakEzcjdxQWxHR2hvWll2WG8xL3ZyckwxaGJXd05BbFVwcGJtNXVHRDU4T0FJQ0FuRGd3SUVhRjM3NS92dnZNV2JNR0Z5NGNBRkpTVW5RMWRWRlhGd2NYRjFkcTdTenNiSEJ2bjM3c0dEQkF1VG01bUxjdUhGSVNVbkI4dVhMc1dEQkFoZ1pHU0VvS0FoTGxpd0J6L1BLMlJBLy9mUVRCQUlCM243NzdmLzhXZ21GUXZSLyt5MDRkWERBb1dNL3REeDA5UGhLY0tWdjZUWjM5aytJRG8zOHp5Y201RFdURmh1YkNXQjUyM1lkZnJsNi9lYXBrTEFIeGw5OXNRVDkrdlJ1c0JGL2l4WXRRbUJnSUlDS0tZa0E4TWtubjZCWHIxNklqSXhFZkh3OGR1N2NDYUJpQnRmUW9VUGg3KytQb1VPSG9uMzc5bWpkdWpXTWpZMnhmdjE2QkFVRlZUbDNSRVFFM24zM1hYejg4Y2RWdG5mdTNCbmZmdnR0clRGdDM3NGRaV1VOTy9NNjlYRWFwczMyUTJoWU9NL3piSVc4S0h0MVNrcEthWU5ldElscDhzbENtM1pPRm1JTjRUNE9YTzhQaGc3R3d2bHpxOXpUKy83NzcvSExMNy9nNDQ4L3h2TGx5MkZwYVltTWpBeE1tREFCQUZCZVhsNWwzck9xYi9XVEowK0d2YjE5clN2RWpSOC9IcnE2dWlndkw4ZXhZOGRnWW1LQy8vM3ZmeldPakRZeU1zSzJiZHVVajdXMXRTRVNpWlJqSTlhdFc2ZmNWM2syUkgweE4ydUQrWE0rNVJ4czIrdk1YN1IwVUhrNU9sbllkeGlmSFBuZ0YxQWhGRUtla0NjOWZIREQzTnFoUjA1ZTNvcXBuL29PL0dqMENPMEpZejlFV3d2ekJwa3BNSC8rZkl3WU1RSkF4WXdvQU5peVpRcysrdWdqekpvMVM5bnV5V2ZFNGNPSG9WQW80T1BqQXdEWXNHRURidDI2QmFDaTJtSnhjVEhtejU4UHNWZ01vS0szcy9MblMxQlFrTXJGclBMejg2c3NLbFdmOHZNTGNQSFgzL0hsNm5XS2dzTENZQVZqeTVLalFzNDB5TVdhdUNhYkxFZ2tFaTFPVS85dFRpQmNZV2xwNGVRemVpVEdqQnBlN1ErNWxwWVczbjc3YllqRlluVHYzaDJPam81bzNicTFzZ0xackZtek1HREFBUFRyMSsrWjF4U0pST2pkdXplQWlybkgyZG5aVmFaQ1BSazhPV0xFQ0l3ZVBScENvUkFiTjI1ODd1ZFdWRlNFZ0lBQTVlTkhqeDVCb1ZBZzRwL2FFUHI2K3ZqcXE2K2UrN3hQRXdnRUdEeHdBS3lzSkZqNTlmclc5NEpEamtuc1hkWkFLdDlMbFI4SitWZEtYRVJNS3h2M0dab0N4Ui9IZnZoeGFVUmtsTEcvNzB4MDhuQnY4SG1GMmRuWmlJK1B4OUtsUzZ0c2w4dmwwTmJXUnJkdTNUQnQyalJFUlVYaDg4OC94Nk5Iai9EbW0yL0N5OHVyMnJuaTR1S1VQUk5QdUx1N3E2Vm5JVGN2SDErdFhvZGZmcnNzenk4cTJzZkwyTWJraHlFUDZ2MUNCRUFUVFJZa0VzZFcwTktZeFFrRlUvL1hvN3ZCekdtVDRlNWE4eFNuUVlNR1lkQ2dRUUFxN3RuRng4ZFhLN2RhbXlmZC81WDk4TU1QMkw1OXUzSi81ZkVJVDdScDB3WTJOamJJek15c2NSWkZUYVJTS1VwS1NyQnk1VXBvYW1waXlwUXB5bjNuenAxVGpxY0FVQzBoT25QbURGcTBhRkZqeWRXNmNIRnl4UHJWWDNJSERoOHozSC9rMlBKU1NEM05iUjIvVElrT3Z3UHFaU0FFQVBCUFViTnQ1cmFPZCs4RzNkL2pNM0dhNDV3Wm4rQmpuOUcxOWpiV2h4WXRXdURFaVJNWU4yNGM1cytmRHhlWGlzODZoVUlCc1ZnTWEydHI3TjY5dThvZmZGTlRVOWpaVlY4OVY2R29YdHNvS0NoSVpjOUJYbDRlM252dnZYcDRKdjhLQ1F2SGxFOW5zNHlNckVKZW9RaElqSkx2QnNMTDYvVWlwSW9tbHl5WVNDU3RvS1Z4anVNNGorbFRKbUxXdENrcUM1MzgvUFBQdUhyMUtpSWpJeUVXaS9IbW0yL1d1RlRyMDBKQ1FuRDU4bVdrcHFaaStQRGh5bXYwN2RzWE5qWTJFQWdFYU51MkxabzNiMTd0MkxObnp5SStQaDdtNXViNDRvc3ZzSERoUW1ob2FNRFEwQkE2T2pwVjJpb1VDa3lZTUFFUkVSRndjSENBaVlrSnZMeTgwSzdkdjZ0ZjNyMTdGeVVsSmJVdStMSno1MDRzV0xEZ21jOUpsZGF0VE9Idk93dDllNzhwSEQvMTA0SDVoUVU5MjdaMzlVbUtDZjc1aFU1TXlPdUZUNGtPdjIxcDV6S3dwTFIwMDdxTjMzbzlqSS9YblQ1bElpek16ZXJsQXV2WHIxY09LSlRMNVpnMGFSSkVJaEhHangrUHVYUG40dURCZzJqZHVqVmtNcG55MW9LWm1WbVZrc3NyVjY1VTNzS29qREdtTEFYOXhNdnNXU2dwTGNYSm44NWk4OVlkaXN6TXJBaWU1LzBUbzBNRFFWOUtHbHlUS2Zkc1pHT2pyeS9VZnA4VGlMNjJzN1V4bWpWOUN2cjNmZXVaei8vNjlldmdlUjd1N3U1bzFxd1o5dXpab3l6cERGUWZzd0FBSjA2Y3dKUXBVekIrL0hqOC92dnYwTkRRd0t4WnMyQmhVWE5kZU1hWThvMzc1NTkvd3MvUEQydlhyb1dUa3hNV0xWcUUrUGg0dlB2dXU3QzN0NGVKaVFsMGRYVWhFb25BOHp5MHRiWHg4T0ZEMk5yYXd0RFFFRUJGemZmVTFGVGwrWi9VV2REVCszZlN3b2NmZm9qUm8wY2pLeXNMNzcvL1BuNzc3YmQ2KzNZVEhmc1E2emR1d2VWcjF4VmxaZVhmbFplVnIzc2NINUZZTHljbjVEVmhibTZ1TGRCcFBrWWtGTTd2NE9qUWJzSzRNZHlBL205RDR3WGVoNHNXTFlLenMzT1ZNUXN0V3JUQXhJa1RBVlFrQWVIaDRkaS9mejgrLy94enRHL2ZIajQrUG9pSWlNQzFhOWN3ZWZKa3pKczNEOTI3ZDYreDhteDRlRGdXTFZxRWt5ZFBBcWlZRFJFUUVBQjlmZjFhWXlvcEtjR0lFU013YytiTS8veThBQ0FpS2hxYnY5dkJMbCs3WGlndGxlNHVseW0rU1gwWWx2eENKeVYxMWlSNkZscloySmhvaVhSWENBWENrWU84Kyt0UC9QZ2oyTm5aMXVuWU45NTRvOHJqOGVQSFkvejQ4U3FQS1Nnb2dJT0RBd1lQSG96Ky9mdGo2OWF0bURwMXFuSmx1Q2ZKaFVLaFFGbFpHZVJ5T1FZT0hJZ0JBd1pnN3R5NThQZjNWeFpPMnJoeEkrN2N1WVBMbHk5ai8vNzlTRTlQUjJGaEllUnlPVGlPdytMRmk2dU5sOWk4ZWZNenAyZzltYWtSSEJ5TW5qMTcxbXMzcUsxTk95ei9mQUhPbnJzZzJMeHQ1OVM4dkh5bnRyYXVTNUtpZzYvWDIwVUllY1ZWak5aUDJkM1d4dlZtNklQd013dVhyckJLVDgvRStIRmpPRkVEbFhXZU0yY09ZbUppSUJBSXFxd0RjZWZPSFlTRWhDamI1ZWZuVi9uQzhVUldWbGFWeDI1dWJqaHc0SUR5bHNXREJ3L3c4ODgvVjZseW01S1Nnc2VQSDc5UTNMZit1b1A1aTVZaU9lVVI0M25NU0lvT1BnYWc1bUlQaFB3WDVvNHVYYTBjM0hJN2VIVGpUL3gwbG1jdmlVS2hxSEU3ei9Pc3RMU1VGUllXc3FLaUlpYVZTcGxNSm1PTU1WWmFXc3B1M2JyMXNrSjhLUjdHSmJBKzNrT1lsWU1iazlpNkJnQm8yT0wyaEx5Q1RFMWRkSzNzWEhaYTJidmxUWjg5ajM4WUY4L2tjdmx6djk4V0xseklqaDA3cG55OGF0VXF0blBuemhyYmZ2cnBwK3pVcVZPTU1jYjgvUHpZamgwN2xQOSsrKzIzMmJCaHc2cjlEQm8waUEwWk1vUXh4bGhCUVFHYk8zY3VVeWdVTENBZ2dHVmtaTERDd2tJMlpNZ1FkdWpRSWNZWVkrWGw1VXdta3pGdmIyOTI3ZHExNTNvdVBNK3o3T3djdHUvZ1VlYlVzVnVaeE43MUJoV0NJdzFCWkdudjZ0dk8wU056eUlpUDJLKy8vMUhySDNEU3NCS1RrOW5zZVF0NHAwN2R5eVQyTG9jdEhSenFOa0tVa0NiRTFOUkYxOUxXWmFMRXdUWHAzYUVqK2ZNWEwvSFBtekFzWExpUWVYdDdNeDhmSCtiajQ4UDY5T2xUYTdMdzhjY2Zzd3NYTGpER0dPdlRwdy83NjYrL0dHTVZ5Y0xKa3lkclBPYkJnd2ZLWk9INDhlUE0xOWVYTWNaWXYzNzlXRkpTRW1PTXNaaVlHRFo3OW16Rzh6emJ0MjhmVzd0Mkxmdnp6ejlaNzk2OVdWcGFXcDJmeTRPSVNEWmo3bnhtN2VnbWs5aTdibXh0NVdDcDd0OVJVL2JhVm5BME1YSFU0c0I5S3RJUXRoZzdaaFRlOHZyZlM2L1BUaXEwTlRmSHZEbWZjalpXVm1LT0U0eUdYT2loN3BnSWFXelMwME9LRTZORGRzc0t5dHpEd2lQK21ETi9BVDVmdnFyVzBzcTFlZXV0dCtEbjV3Yy9Qeis0dTdzcnR4OC9maHhuenB4QlZsWVdvcU9qRVJVVkJUTXpNOFRFeENBdkx3OU9UalYvYVpkS3BVaE1URVJhV2hydTNyMExUVTFOS0JRS0hENThXRGsyUWxOVEV5a3BLUUFxaXNaOTg4MDNLQ3NydzVVclYyQm1aZ1pQVDArTUhqMjZ4bHNiTmJsNi9TWStHaitGblEvOEpWUEJ5M3NsUkFiNzByZ245WHB0eHl4a1pvWVhheHU2emlncmwyMWY4c1ZYYllxS2lqQnkrTkFHVytLMXVMZ1lZV0ZoNk5xMWE0T2MvMVVXR1IyRG1iNEJMRDQrc1F5TVg2OG96ZnRkM1RFUjBraXhSNDhpczgzTk83elBnQVdIdi85aGZGSktpdUc4T1ovQ3VZTmpuUWFrdDJuVFJqbnpxZktDVG93eExGdTJERUJGalJSdmIyODRPVG5oMXExYjZOR2pSN1daVmsvazVPUmcvUGp4VUNnVTBOVFV4Q2VmZkFLQlFJQXZ2dmhDV1YxMjFLaFI4UGYzcjFKa1NpYVR3ZG5aR2Q3ZTNnQ2dMR1NuU2taR0pnNGNQWTR0MjNZckFIYUp5YkVnTVRZczZKa0hrZ2IzMnMrR01MTjN0ZFhnc0ZwTHJOVm45TWhodW1OSGorUXNMTXpxdlhKYWJHd3NKa3lZZ00yYk44UEZ4UVhEaHc5SFRrNU9qYjBaQlFVRjJMSmxDenAxNm9UWTJGaU1HREdpV2p1ZTU2dHRNelEweEtWTGw2cHNDd3dNeEtKRml6QjM3bHg4K09HSFZmWWRQMzRjYTlhc0FWQXhxTkxNekF3REJ3NkVqNDhQUkNLUjh0ckhqeCtIalkxTmZid01WUlFWRnlQdzRxL1k4TzFXUmVyanRQczhZNnVTb2tKT2dtcTFFL0pNRW9sRWk5ZlVHeVRrUkF2YXRiTnlHZS96SWZmK2V3T1YweDFyVWxSVUJKRklWR1BWVndES1FkVmlzYmhCYXp2OEY4RWhZZGk0WlJ0dTNycVRJeTByWHc5cDJaN0V4SWdYR3hsSnlQTXd0ck5ySnJGem1XWHQ2SlkrZEtRUHUzanBOK1dnd3ZwMDlPaFJObURBQUZaWVdNaUdEUnZHNHVQakdXT01QWHo0a0QxKy9Galpic3FVS2V6T25UdU1zWXI3ZTMzNjlLbHlucVNrSk9ibDVWVmxXM3g4ZkxWMmpGVU1Vdkx5OG1JZmZ2aGh0WDNIamgxalBYdjJaSGZ1M0dIWHIxOW5HemR1WkowN2QyYmJ0MjlYWHR2RHc0UEZ4TVM4MkJPdlFlekRlT1lic0lnNWVuUXJsZGk3YmpkM2NHdXY3djhQQ0hrVnRXbm5aQ0d4ZHozWjNxa2ptK25yeitmbDU5ZjcrMVdkWkRJWjIzZndDSFB1M0lOWk9yakZtdHM0dllrbThFWDJWZE1rYnVKblJVVVZKa1NGYkpaSjVkNzM3Z2VuK2kxWXdnNGUvYjdlaTNpTUdERUNnd1lOcXRZamNQTGtTVnkvWHYrekJ2UHk4bkRyMWkyTUhUc1dFUkVSeWlWbUt4T0pST2pVcVJONjlPaUJtVE5uWXZEZ3dUaDkrblM5eDFMWjMwSDNNZlhUT1RoNStweWlwS2hrUVVLazdOT1VpUHN4RFhwUlFsNVRxUS9Ea2hPaythUExaYkt2ejU2L21EWnRsaDhMZXhBT3VWeXU3dEJlQ0dNTXFZL1RzRzdURnJacTNZYml3cUxpUVBCODM1VFlzQ3VnSWt1TlRwTklGdjdCSjhlRjNjMlQ1bmNvTEN6YThjWEtOWG1mK3Zvak1pcTZ4aEttejZPOHZCeFpXVm5JenM3R3BFbVRsUGYra3BLU01IandZSnc5ZXhaYnQyN0Y0TUdEcTkxR2VCRVhMMTZFb2FFaHhvd1pBeE1URTV3L2YvNlp4N1J2M3g1cGFXbjF2bFF1WXd3Wm1Wbll0ZThneGs2Y1h2WXdMdUdxVEs3b2tSQWQvQTJWWVNYa0JTVWtTQk9qUXVZckdKdjg1NjIvL3A0NGJUWU9IRDdHaW9xSzFSM1pmeUpYS0hEbDZuWE05VitFSGJ2M1pVcEx5NzhvNGt0SEpFYUZ4S3M3TmxLenhuWFQ2aVhJUzBqSUU5all6RzhtMUx0Mkx2Q1hOYkVQNDF0UG56d0I3dzdvOTUrN3ZZS0RnN0Z1M1RyRXg4Zmp6Smt6TURVMUJRQzBiZHNXcDArZnh0cTFheUdSU0RCczJEQUFGUlVlSzh2SnlhbTJMb05VS3EyMjdla0JTSUdCZ2ZEeThvSlFLRVR2M3IxeDRjSUZUSnMyVFdXc2lZbUpNRFUxcmZlWklaSFJNZGp3N1RaY3VYcGRYaVlyMjhSQjhGMUtURWoxcmc1Q3lIK1dGQmw4enNMQy9WNTZSc2Jtcnpkc0h2SWdQQklybHk5Uk9ZNmhNVHI1MDFtMlp2MUc1TTlrT0lVQUFDQUFTVVJCVk9ibXBjcDVqRWlLRXQ0R29xaklFbW1VT0RNYkczTXJCOWVyZHE1ZCtJVkx2MlJsWmVVdmRPOXQwS0JCeW5uRXc0WU5ZNnRYcjJhREJnMWk3N3p6RGhzd1lBQWJOR2dRbXpWclZwVXhDOUhSMGF4Ly8vNVZ6bE9YTVF2Snljbk13OE5ET1RmNjNyMTd6TVBEZ3dVSEJ5dmJIRHQyakhsNWVUR3BWTXB5Y25MWW1UTm5tS2VuSjl1L2Z6OWpyUDdHTFB4eC9RYnIyUDFOM3RyQkxjT3l2WnMzbW1BU1NzakxKckYzbldKbDc1cjh4bHZ2c0p1M2J2TlNxZlNGM3NjTlRhRlFzUGpFSkRiVEw0QlpPYmdXU094ZDl6WnZibTJnN3RlUjFFMVQvbEJuajJKalUwemJ1UXpqV2RuaUk4ZCs4SG1jOWxoL3pxZlQ0T1RvVUM4WCtPQ0REekIvL3Z4cTI2ZE9uYXI4dDF3dS8wL2ZDZ0lEQTZHdnJ3OVhWMWZJNVhJNE9UbWhSWXNXQ0F3TVZLNHFCMVNVYmUzZXZUc0FRQ3dXNDZPUFBzSkhIMzMwSDU1TmRabFoyVGg4N0FkOHQyTzNYQzZUWDVIenNnWEpNUS91MU12SkNTRXFKVVFHNzI3YjNpa3U1VkhxWjNQOUY3MDVjdmhRVEprd3R0YVpFT3IyMjVXcmJPdU9QYmdmRXBiR2VIeVJMeXM4bXBzYmw2L3V1RWpkTk9Wa0FRQ1EvakFrQXpZMmZtMUZXaGQvLytQYXN2aUVKUGVSdzRkeVBxTkgvT2MzSGMvemtFcWwwTlhWUmMrZVBXRmtaQVNnb2tiNlgzLzlWYVd0VkNwRldscGFsU1ZlNVhJNUNnc0xxMng3dWpCTFlHQWdDZ29LbEluQUU3Lzg4Z3Q4ZlgyVjA2TDA5UFR3N2JmZlFpUVN3ZExTc3RhNTFNL3IxcDIvc2ZtNzdleHUwUDNzY3Bsc3BWVEdEcVUvZkpCUkx5Y25oTlNGUENrbTdGTGJ0czUzSDZlbkw5dTZZL2VVSzlldWEzeTNZUzNYdXBXcHVtTlRLaStYNGVzTm0vSDlqNmRRV0ZUOFYza1pQL1pSWFBCREFDODJXSXk4VkUwK1dRQUF4TWFXSlFFL3Q3WnlDSTFQVFBqdTYyODJEd2dKQzJjclBsL0FHUnJVdlplTTUzbGN2SGdSOGZIeHlNdkxnNEdCQWN6TXpIRHMyREVBcUhGcDY1eWNITGk1dWVHTEw3NVFia3ROVGNXY09YT3dkZXRXNWJhVWxCUUVCQVFBcUZqNUxURXhFWXNYTDRhdDdiOExZaVVrSkdEeDRzWDQ4ODgvMGJOblR3QVY5UlZxVzVyNnY1REw1VGh3K0JnMmZMc05oVVhGU1FxNWZISnliTml2b05vSmhLaEZVbEpvTHVEbzE5YU9QYndmSERaLzdLUnByUmY1KzNMZFBidW90WllDWXd6eENZbjRadk5XZHU3aXBSTEdzeDhoTFE5NGxCQ2VwcmFneUg5R3lVSWxqK01qRWlVU3lmdHlyV2Fmbnd2OHhTY3JLN3YxZ25sek9BZDdXK1VxamJYSnlNaEFSa1lHVHA4K2pXblRwaUUwTkJSaXNSaVptWm1ZTzNjdUFOUTRBeUV4TVJGV1ZsYktRWkZBeGV3S2dVQlFaVnRwYWFueTM0R0JnVEEyTnE0MlRkUFIwUkU3ZCs1RVlHQ2dNbG1vTCt5ZmFVNzdEeDFsQnc0Zkx5NlRTYStWTWt4UGp3MmowY3VFcUYxNGVWSVVObHJZT2QySWVmaHc0Wno1Q3dhTUdEWkVZOXhIbzdtV0ppWXZQWnF5c2pLY1BYOEJ1L2NmWWxIUnNROFV2SHgxVXBUMEJ5QzI3S1VIUStwRlU1bzZXU2NKQ1FuU2hNalF6eGl2bVBqWDdidDNKazJmaFgySGpyTDgvQUtWeCtucjY2TnYzNzdZdjM4L3dzTENsRXRNR3hvYVl1Yk1tWmc1Y3laT25EaFJMZE8vZWZQbWMzM3pWeWdVdUhqeEl2cjE2MWZqaklhQkF3Zmlqei8rUUVsSlNaM1ArU3d5bVF5L1hiNktPZk1YWU5mK2d4blNjdW15WWs3K1FUcE5jeUtrVVVtT0NydkxGL1BqczNKejF1L2Nld0N6ZkQ5RFlsTEtTNDJodUtRRXE5ZHZZc3UrWE1NaW82S3ZLbVJzWkZKVTJHRktGTWhycTdtMXRZR2xnK3NCRzZlTy9MakowMWxkS3FmRng4ZXovLzN2Znl3bEpZVXh4cFRMekQ2cEdDbVR5ZGdISDN6QTd0Ky96MkpqWTFtM2J0MVlibTV1bFhOVW5nMlJrNVBEQ2dzTDJVOC8vY1FHREJoUWYwT1RuOFBXblh2NERoMjc4Uko3dHdSemUyZG5VSkpKU0tOblllczZRbUx2K3JDN1Z6LzVIOWR2OHNYRnhRMzZPU0dYeTFsY2ZBS2JNUFZUWHVMZ21pMnhkOTBHaWFSeGpyWWtwQ0ZZMnJwTWxOaTd4bm4yNnN0ZnZucWRMeWtwcWZVTnMyclZLdVhVeE1xKy9mWmIxcWxUSjlhbFN4YzJkT2hRVmxKU3dvNGVQY3FXTFZ0V3JXMXljckl5TVpnMGFSTHo4UEJnblR0M1p0dTJiYXUvZC9ZenlPVnlGdnN3amsyZk00OUpITnh5TGUzZGRoZ1oyZWlyKzNkQkNLa3p6c3JPeVVYaTRIcmMzcTBMdjNEcEN2WW85Zkd6My96L1FXbHBLVHQ0NURqZjg2MEJ2Slc5YTZpbHJlc1FvS1BxZTdlRXZJWkVGdTJkL3lleGN6blhzWWNYdjNyZFJwYWZYMURqbTBiVlhHZUZRc0hLeS8rdDVjRHpQQ3NzTEt6VG01SG4rZWQ3OTc2Z016OEhNdThoSTVpMWcxdUt4TjV0bkxHZFhUTjEveElJSWMvUHlNWkdYK0xnOG9tTlU4Zmkvb09IODlFeHNmWDZXU0dWU3BuZlowdVlnN3NuTDNGd1BXRnVhMnNHNm4wa1RacU5qYWFsbmV2aWRrNGVKYjNlZnBlUGZSaFhyMis2eHFDNHBJVE44Z3RndGk2ZGVZbTk2eThtRWtrcjBLSXVoTHpxT0ltOWF6K0pnMnVZbzdzbi8rT3AwNnpvQlc5THlHUXlkajhrbFBVZlBKeFoyYnRsU3V4ZEEyQmpvNm51SjBvYWhsRGRBYnhTY25JVStkbnBONXMxYnhGZlVGamtjT0hTN3kxTWpJMDRpV1hiUnJmYzYvTmlqQ0U0OUFIOFBsdk1mdi9qV3A1Q3ptK1dGOHZucENYRlpLbzdOa0xJaTh2TFNuL1kzTWo0aGt6T2EvMTE1NjU5WmxhT3lNRzJQZGVzbWQ1em4wdGFWb1lqeDMvRTZuVWJXV3hjL0MybVlBc1NvNFAzSVNlSDFvRjVUVkd5OFB6NC9PeU1FTDBXeHRkS1MwcDFidDIrYTUrV2tTbTB0V25INmV1L21qMzFwYVdsT0hUMGU2emJ1SVU5Q0krOHpSZ0xTSXdLM2xwUWtQbHFybEpEQ0tsUlhuWm11bUV6N1l1bENpN3RRWGhFajkrdVhOVzJ0cEtncllVNU9LNXVIWWlQSDZkaDNtZWZzeVBmL3lqUHpzNDVBS2xzY21KYzJCMVFyUlZDYW1ac2JOZk0wdDVsZ2JXamU5bUFJUit3MjNmL2Z1bGpDMTVVUm1ZV20rVVh3TnU1ZG1GVzlxNW5MZTFjck5UOXVoSkNHcDY1alhNdmlZUGJBM2ZQLzVVZk9IeU1MM2pHK0NtWlRNYisvT3NPOHg0NmtyZHljRTJUMkxwOEJqaStXaXRZa2YrTWVoWmVRRWxKZG5sK1Z2cTFaa2F0TG1kbFpibGQrdTFLQ3lPajVvSTJiVnB4Mm8yMFB2c1Q1ZVV5QkljK2dLLy9Jdjdhalp1UHl1V0s5WW1Sb2svenMrOW5xenMyUWtqREs4akpTTlRTYTNWZUxwZnFYcnQ1eXpZOUkwUFR3cXdOakZ1MHFOYkxrSk9iaThQSGYyVExWMzZ0U0V4S3Zxb0FmSk9pUXZZRG1WU3ltWkRuMGJhOXM3V2x2ZXUzN1RwNGxNL3lDMkJoNFJHTnRwY2hPenVIZmJ0dEYrL1IvVTBtc1hmOXZhMnR5MXZxZnYwSUllb2hrVWkwSkxadTcxazd1aFgrcjY4M3UzcjlScFhQaTR6TVRPWXpZU3ByNzl5SnQ3UjNYV2RtWnQ5QzNURVQ4a3ByMDZhTmpzVFdkVVM3RGg3NXZkNStsLy96OXAxR2x5MWs1K1N5anlkUFozWXVuWGxMQjlmZGJkcllHb05tT3hEUzVMV3hkYmFYMkx0Y2FlL1VzWHpUZDl2Wm85VEg3TXJWNjh5ejE5c0tpYjFybk1UZVpaUzZZeVRxUTM4a0dvQlplMGMzRGFIR0dxRlEwR3ZHMUVuaTBTT0d3OFM0ZXRmZXk4SVlRMmxwS1c3YytndWZMVm5CNStSa1AxVHcrQ0lwS3ZpUVdnSWloRFJLWmpZdTVtSVJOMGNrRWsyMnMyMnZGNStZaU9LUzR2Tk14bFlreG9iK0JSckUyR1RSbUlVR1VKaVRtYVpqWUhKRndLSG9ma2lZUjNSc3JOaGFJb0ZwU3hPMVpBdDVlZm5ZdkcwSE5uKzNnOC9KeVQzTjVQeThwSmlRaXdDWU91SWhoRFJPaFRucEJYcGFHdGVZUUh3M0t5dTdlMW01YkV1WnZPU3pSN0dSVWFEUEMwSWFqSWFscmZNN1ZnNXVjUjdkMytTUEhQdUJLUlNLbDNyYklUd3lpcjA5Y0NqZjNybFRzY1RXZFltUkRaVnNKb1NvNXVUa1pPcm01dmFUdTd1N283cGpJWTBEOVN3MExENC9PeU8ybVVITDM4cktwUTdYYjk1cVUxSmFLclN6dFlHdWprNkQ5akpJeThwdzRkSnZtRE52SVovOEtEVmVMbFBNUzR3Ty9xNDBKMGZha05jbGhMejZXclZxNVNRUUNCWURNRXRMUy90UjNmRVE5YU5rNFNVb3lFM1BFQmcyT3lWa3d0ejc5ME9jZ2tQRG1obm82M09XYmR2V3VNejBpMHBJVE1MWDMyeGgyM2Z2TGMzSnk5MFBoV0ptVWt6b2I2QnVSRUpJSGJScTFjcUw0N2lSakRHenRMUzAxZXFPaDZnZkpRc3ZTV2xPVGxsK1Z2b2RQV09UMjZtUDB0NjgvdWRmaGdEZzV1TEVDWVgxODJ0Z2pPSG1yZHVZdi9CelhMOTVVMVpXWHI1QW1vdXZIaVdGcHRiTEJRZ2hUVUxyMXEyLzVEak9qdU00YlJNVGs5c1pHUm14Nm82SnFCY2xDeThYWDVDVmthaXZvM21nWElIMmYvNzF0MFY2UnFiWTBjR08wOVhWZWFIWkVnVUZoVGgvNFJmNEwvcGNscHFhL3FBYy9QdkpFU0UvRmhlbnkrb3hma0xJYTg3RnhhV2xRQ0Q0Qm9BWUFBUUNRV2xhV3RwWk5ZZEYxSXlTQlRYSXo4K1hhbkF0em91MHVld0g0UkZ1ZC84TzBqTXhNWWFGbWRsejl6THdQSS9JNkJoOHMza3J2dDIybzd5MHRIdzNBejh6T1RJa3JJSENKNFM4eGxxM2JqMmQ0emp2U3B0RUppWW14ek15TW1pOFV4Tkd5WUthbEpSa2x1ZG5wZit0WjJEOFUyWk9UdWZMZjF3enp5OG80SHAwNi9wYzR4Z3VYNzNPNXM1ZmhMdEJRWGt5dWVKRHZqaDdhM0k4clJSSkNQbFBoSzFidDk0QndPVEpCbzdqUkFLQjRFWmFXbHE4R3VNaWFrYkpnbnF4Z3R6TUhFNWY1MGRPd2VrRjNRKzEvenZvdnFaVEIwY1lHaGh3dFNVTmpESGs1T1JpeDU1OVdMUjBoYnlnc1BDYVRDb2ZtUkliZXJXZ29FRCtrcDhESWVRMTRlcnEybGtnRU13Q29QRmtHOGR4bW95eGlMUzB0RnVnUWRKTkZpVUxqWUEwTjdkTVYyeitCNmVoU0V4TlRiVzdjL2VlaWJhMkZtZmIzcWJHWG9hdzhBajIxWnIxK1BHbnN3VUtCYitoWEtaWStDZ3VMRVlOb1JOQ1hpT3RXN2NlelhGY1B3QUNqdVBBY1J3WVl3S080K1JtWm1abkh6OStYS2J1R0lsNlVMbm5ScVp0ZTJkcm9WQzRXa3RiYTBqUEhwN0NsY3NXdzhqSUNBQ2dVQ2l3LzlCUmZMdDlGOHZMeTQ5V0tQanBTZEVoZndDZzNnUkN5QXV4c2JIUmI5YXMyWFlBSXdFb0Ixd3p4Z0FnVDZGUWVJU0VoTkN0aUNhS2VoWWFtZnljakZ4Tlljdnp2RWd1aW85UHRBc0tEdFcxYmQ4T2Nya2NHN2RzeDlaZGUwdUxpNHQvazh2a0h5WEhodjBOcXRWT0NLa0habVptVmdLQllDWUFreHBtWm1rSkJJTGt0TFMwUDlVUUdta0VxR2VoRWJPeWR4bklPRzZoZVpzMm5VeU1qWVgzZzBOU2VMQ054VmxsMjdPeW9nclZIUjhoNVBYaDZ1bzZSQ2dVZnM4WUUxVk9GdjdwV1FDQWlLQ2dJQ3IvM0VSUnowSWpscGVWSGlQUzFMMEtSZmtiajlMU3kzakdQazZNQ2psZVVwSk5VNWdJSWZXcVRaczJvd0JZQWNnRFVNeHhuRFpqckFCQStqL2JORnEyYkhrMFBUMjlXSjF4RXZXZ25vVkd6czdPcnBtdXJtNEJnSkgzN3QwN3J1NTRDQ0d2UDJkbloyZVJTSFNhTWJiei92MzdLOVVkRDFHLytsK1lnQkJDQ0NHdkZ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ST29PZ0pEWEFBZDBGRWtrMmNMU1VuMmhyRm1KMEpBMzROUWRWR09VSjhobkdvVTZDbTN0QWtWQ1Fnc0Y4TGNjQUZOM1hJUVExU2haSU9TL0U1cmJPenR5VE5CRHlNbmRBWU8yV2xvdzE0YXVCZU1VQnVvT3JqSFNaN3I1YUk0VXdDRFowbDZXRE43bFB1TzVQNUppZzZNQXlOVWRIeUdrWnBRc0VQTDhCT2J0WFRxTEJOdzRjRnhQRHF5OXZiMmQyTnJLRXBLMmJXRmhib2JtelEzVkhXT2psSmVYYjVDYzhzZ2dQaUd4UTBKaU1zSWpJMlVRc0NpSnZldE5Cc1greE1pd20rcU9rUkJTSFNVTGhEd2ZrY1RlWlNFSDdqT2hTS1RadTFkUCtNNmFEdHYyTnVxTzY1WDBNQzVlWS9XNmpVNVhydDF3a3N1NWp5M3RYSllsUm9Xc0FTQlRkMnlFa0g5UnNrQklIVWtranEyZ0xmTFgxZGFkN3YzTzJ4cVR4bytGamJXVnVzTjZwYld6dHNLT0xSc1FsNUNJWFhzUGFKejUrY0ppSzN2WDFueHArWmVKaVJHUDFSMGZJYVFDSlF1RTFFRXJHM2NUQ1BsTm1tTHgrK1BIamhGTUdEY0dCdnI2Nmc3cnRXRXRzY1RDK1hOaFltS3N1WHZmb2FuRlFGc3plL3VQSDBWR1pxczdOa0lJVFowa3BDNkUyaHFZeVFtNElmUG56aExNblRtTkVvVUdvS3VyaXprelBvSC8zSmxDZ0J1Z0FhMFpvQzgwaERRS2xDd1E4Z3h0Mnp0N2FXaUlwczJjTmtVMDN1ZERkWWZ6MnZ0bzlBajR6WjR1RklzMVpsZzZPUFZUZHp5RUVFb1dDRkhKek43VlZpZ1NidW5ScmF2Um1KSEQxUjFPa3pGbTFBZm80ZG5GV0FEUkJqTjdWMXQxeDBOSVUwZkpBaUcxTUhGMDFOTUFEaGtZNk50Kytza2tHQnUzVUhkSVRZYUJ2ajZtVDVtSWxpWW1OaHJBS1JOSFJ6MTF4MFJJVTBiSkFpRzEwT0dGZ3pod3RoK09HQVozVnhkMWg5UGtkUFJ3dzZnUDNnYzR6bEtIRnc0Q1FGVXhDVkVUU2hZSXFZR3BxWXN1QjhIN1ptWnQ5Q2VNKzBqZDRUUlpQcU5Id0x4TmF4MEJCRVBidG5XbVNsZUVxQWtsQzRUVVFLTTVzK2FBQVpQSCszRE5EZWx2VkUyR0R4K092WHYzMXJpdnZMd2NKU1VseWgvRy90dnlEODJiRzJMR0o1TTRBTjRDTVdmM0F1RVNRbDRBVFVzaXBBWWlKdmpDMXRaR3k2dFh6MmUyTFNvcXdwNDllL0RiYjc4aExTME5lbnA2Nk5hdEc2Wk9uUXB6Yy9PWEVPMi9pb3VMc1hmdlhseTZkQWxwYVduUTFkWEZvRUdETUh2MmJPVitxVlNLRmkwYWR2ekZGMTk4Z2Z2MzcwTlBUdytKaVlrNGNlSUVQdnZzTXlRa0pFQW9GQ3JibFpXVlllalFvZkQxOWEzMVhIMjgzc1JlMjhOYVVURVBBd0M4MTZDQkUwSnFSTWtDSVU5cFkrM1lWaWdVZUwvbDFRdW1MVTFVdHMzUHo4ZUVDUk9RbDVlSER6LzhFTmJXMXNqSXlNQ1BQLzRJSHg4ZjdOeTVFKzNhdFh0SmtRTyt2cjVJU0VqQXBFbVQwTHAxYXp4Ky9CaEpTVW5LL1VPSERzWDA2ZE14YU5DZ2x4S0xsNWNYaGcvL2R4YkpoZzBiNE83dXJueThhOWN1S0JRS2xlY3gwRytHM3IzK3gySmo0L3EzYWVka2tmb3dMTG5CZ2lhRTFJaVNCVUtlb2lIV0dLYXRvNjNSMGNNTkdob2FLdHR1MkxBQm1abVpPSDc4T0ZxMWFxWGNQbkRnUUl3ZE94WkxseTdGd1lNSEd6cGtBRUJXVmhidTNMbURMNy84RXYzNzk2K3hqVXltL2lVWDh2UHpVVmhZQ0UxTlRkeTRjYU5LTWxFVGtVaUVqdTZ1ME5mWEZ5dHljMFlCV1BOeUlpV0VQRUZqRmdpcHpORlJ6SEY0cjVsZU05YkJ3VjVsMCtMaVlwdy9meDVqeDQ2dGtpZ0FnSmFXRnFaT25Zcnc4SEJFUlVVQkFGYXZYbzBaTTJiZ2h4OStnTGUzTnp3OVBURmp4Z3hrWm1ZcWo4dk96c2I4K2ZQUm8wY1BlSHQ3WTl1MmJjcHYzci8rK2lzOFBUM3g1NTkvWXRpd1llalJvd2RtelpxRnZMdzhBSUNPamc2RVFpR1NrNnQvOFk2S2lrTEhqaDJSbjUrUFpjdVdvV1BIamdnUEQwZEpTUW5XckZrRGIyOXY5T2pSQStQSGowZDhmTHp5T01ZWURoNDhpTUdEQjZOcjE2NFlQSGd3WW1OanE1Mi9vS0FBZ3djUHhvd1pNeUNYVjZ3MGZmdjJiWnc2ZFFvRkJRWFZZaGs2ZENnR0RCZ0FUVTFOdlBYV1d5cGZad0J3ZExEbmpKb2JnbkhDNFVCSDFSa2NJYVRlVWJKQVNDVm1jczRCNEN5ZE96aWdwWW14eXJiUjBkR1F5K1h3OVBTc2NiK3JxeXNBSURJeVVya3RORFFVMGRIUk9INzhPRTZmUG8zQ3drSXNXN1lNUU1VZlpsOWZYeWdVQ3V6ZXZSc0xGeTdFcVZPbjhNTVBQeWlQbDh2bE9IWHFGSGJ0Mm9YdnYvOGVzYkd4MkwxN040Q0taR0gwNk5IWXRtMGJ2dnJxSzJSbi83dXNnclcxTlg3NjZTYzBhOVlNTTJmT3hFOC8vUVFiR3h0a1pHUWdLeXNMaXhjdnh0NjlleUVRQ0xCaXhRcmxjVnUyYk1IMjdkc3hhdFFvN051M0R4TW5UcXcyV0ZHaFVPQ3p6ejZEdHJZMlZxOWVEWkdvb3NNeUp5Y0hxYW1weXVUaGlTNWR1dUQyN2R1NGZmczJ0bTNiQmsxTlRaV3ZNd0NZdGpTQmc0TWRCSUNsdVgyNTZpeU9FRkx2NkRZRUlaVUlPWkV6eDJENFpxK2VITWVwbnRhZm41OFBBR2pac21XTis0Mk1qQ0FVQ2xGU1VxTGNKaGFMTVgvK2ZHaG9hRUJQVHcrelo4L0d4SWtUa1phV2hwaVlHQ1FsSldISGpoMFFpOFVBZ0E4KytBQ0JnWUVZT1hJa2dJcUVZdWJNbVRBME5JU2hvU0VHREJpQUd6ZHVLTTgvZS9ac1dGcGFZc3VXTFFnTURNVGt5Wk14WnN3WWFHaG93TUxDQWdLQkFNMmJONGVGaFFVQXdOTFNFbXZXL051ci8rR0hIeUlnSUFBOHo2T3dzQkFIRHg2RXY3OC9oZzRkQ2dCd2NIQ285anczYnR5STJOaFlIRGh3QUxxNnVzcnQvZnYzaDVlWEY2NWN1YUxjNXUvdlgrM1dUdS9ldlZVT2NBUUFnVUNBbmoyNmNUOEgvcUlya25OT0FFSlZIa0FJcVZlVUxCQlNpWUNET1Rqb3VEbDNlR1piSFIwZEFFQm1aaWFNamF2M1F1VG01a0toVU1EQXdFQzVyVjI3ZGxYK1dGcFpWU3h4blpLU2dvaUlDQlFVRk1ETHkwdTVYNkZRUUwvU29sVWlrYWpLREFzVEV4UGs1dVpXdWU2UUlVUFFyMTgvSER4NEVKczJiVUpHUmthdGY0dzVqc1B2di8rT1AvNzRBL0h4OFVoTVRJUmNMb2RVS2tWRVJBVGtjbm1WZUo3MjIyKy9JVFkyRnZ2Mzc0ZXBxV210N1o1WXNtUUpObTdjcU93dFdiTm1EVXhNVkE4aWZhS0RnejNBb01rRWdwYzd4WVFRUXNrQ0lmL3FxTUZCWWE2am95MXFaMjM5ek5hMnRyYmdPQTUzNzk2dDhSdjMvZnYzQVFDT2pvN0tiVS8zVmhRV0ZnS29XSEZSSnBQQjNOd2NtemR2cnRKR0lCRFVlcnhBSUtpeGhvR09qZzZtVEprQ0hSMGRiTnk0RVJNbVRJQmhEZlVpZHUzYWhVT0hEbUhjdUhGNDk5MTNrWldWaFVXTEZnR0E4cnlxQm5rYUd4c2pKaVlHb2FHaHNMT3JXZ1poN2RxMStPNjc3NnFNb2REVjFZV3VyaTZTazVOaFptYUd5NWN2WStmT25iV2V2N0oyVmxiUTBoSUxTNlZsRnJDeDBVUnNiRm1kRGlTRXZEQWFzMERJUDB3Y1N6VVpZTkhPMmdwaThiUEgwQmthR3NMTHl3djc5dTFEVmxaV2xYMVNxUlRidG0xRHg0NGRJWkZJbE52ajR1S3F6RWo0ODg4L0lSYUxZV0ZoQVNzcks2U2xwVUZIUndjV0ZoYktIek16c3pyRkw1ZkxxeVVPTmpZMllJeWh2THdjUUVXeXdmTzhjditsUzVjd2F0UW9qQnMzRHAwN2Q2NHl2c0Q2bjRUcDl1M2J0VjdUMWRVVkFRRUJXTDE2Tlc3ZXZLbmMvbVFjd3c4Ly9LQzg1ZkZFbno1OWNQRGdRWnc5ZXhZU2lhVE90U2kwdERSaGEyTURqdU1zMnBacjY5VHBJRUpJdmFCa2daQi9pUE41VFlDWk9kaldmWkhEK2ZQblEwdExDeDk5OUJHT0hEbUNHemR1NE1TSkUvRHg4VUZ1Ymk0V0wxNWNwWDFoWVNHV0xGbUM4UEJ3WExod0FWdTJiTUd3WWNPZ3A2ZUgzcjE3dzlEUUVQUG56MGRRVUJBaUlpS3daODhlWEx4NHNVNnhQSDc4R0dQSGpzWEpreWR4NTg0ZEJBWUdZdTNhdFhCMmRsYU9xekExTmNYMTY5Y1JIUjJOL1B4OEdCa1pJVEl5RW5LNUhJOGVQYW95emRQVTFCU0RCZzNDVjE5OWhYUG56aUU2T2hxblRwMUNURXhNbGVzT0dUSUU3Ny8vUHZ6OS9aWDdDZ29LbExkcG5qWnMyRERjdUhFRDMzMzNIZWJObTFmbjF4b0FPamphQTJCdGVDMEJKUXVFdkVSMEc0SzhsaHdkSFZ0cGFHZ0lpNHVMczJMcjJGMHRFNHRFWW80emFQbU1Ra3lWbVppWTRNQ0JBOWk1Y3ljT0hqeUluSndjR0JvYTRvMDMzc0NVS1ZPcURYNzA4UENBaFlVRlB2bmtFd0RBTysrOGcwOC8vUlJBeFhUTHpaczNZODJhTmZqa2swK2dxNnNMVjFkWDlPM2J0MDZ4TkcvZUhHWm1adGkxYXhkeWNuTFFva1VMdlBIR0c1ZzZkYXF5emJScDA3QjgrWEpNbkRnUisvZnZ4OXk1YzdGczJUSjRlWG5CeXNvS3c0WU53K3JWcTVYdC9mMzlvYTJ0amZYcjE2TzB0QlMydHJibzBxVkx0V3Y3K2ZraExpNE9NMmZPeElFREI1Q1FrRkJyajRGY0xvZSt2ajdTMHRKUVZ2WjhkeEphbVpxQ1l6QVVja3o4WEFjU1FzanJ6TTdPcnBtSGh3Zno4UEFZb2U1WVhpVWVIaDVmZW5oNDNISjNkOS9zNGVFeHhkbloyUjZBeW5zTGxwWU9yU1gycmltNzloNWdEV0hWcWxWcyt2VHBEWEx1eGlRNk9wb05IRGlRNWVmbnMrenNiTmF2WHorV2taSEJmSHg4MlBIang5bnc0Y1BaMTE5L3pZNGZQODU2OU9qQmR1M2F4VXBLU3VwMDd2MkhqaktKZzJ1U3ViVkQrNWYwdjFLVDVPenM3T3p1N2g3bjV1YjJtYnBqSVkwRDlTeVExeEpqVE1CeFhGZU80N29DS0JXSlJHbnU3dTZSakxGRENvVWlNRFEwTlBmcFl4U2FZb0dJZzQ2QmdYNE5aeVIxbFoyZGplSERoK1BhdFdzNGVQQWdQRDA5bGJORlFrTkRNWExrU09WVVRCc2JHNnhidHc1ZHVuU0JzN1B6TTg5dGFHZ0FqbkhhSXBGSStNekdoSkI2UThsQ0l5Y1VDaGtBOER6ZnFrT0hEamJxanVjVjBwejlNOWlQNHpodEFGWUFyRGlPZTBkRFE2UFEzZDM5SE1keFIrUnllYnhBSUNpNmYvOStJaStYQ1RtQmhrN2xxWXJrK1hsNmVpb0xWWGw3ZXl1Mzc5Ky92MXBiRHc4UEhENTh1TTduTmpBd0FPT1lEaE9ndVp1Ym0zSjZoMEtocUxVb0JzL3oxZmJWMXY1SjIyYk5tcWs4dnJaejFOYTJ0dTJObFZBb2JNRnhuSkQ5eDlWQ3lldUhrb1hHcnh3QU9JNWJLQmFMWjZzN21GZEk4OXAyTU1hYUFSakpHQnNwRW9ta2pMRjROemUzUFZLWkxGNnFnTmlnMGg4SzByZ1lHaGhBZzRPV2psaTBtZU5RREFBY3gzRUNnWUJqakQzNWc4ejk4NE4vS210eEFQRFAvaHIzQWFoeWZPVzJITWRWUHZiSjNaMzFBUUFBQ2poSlJFRlVvZHcvbFNvcnQ0VklKS3IxblBYN1NqUTRNUUFqeGxpYXVnTWhqUU1sQzQxY2VIaDR1WWVIeHlJQVZJam0rWGdDY0h2eW9ISjlncWUrTFdseEhPY0E0R01CeCswRkFJYUcrVGJsNysvZklPZHRTb1FDRGd6Z0FCYkhHTElBTU1ZWTR6aU9CNkQ4TDZ2NEpTdC9lSjVuSE1leGYvYnh0ZTE3Y3Z5VG55ZHRPWTVqUE04L2FmUGttbFcyY1J6SFYzck1QNzBQQUo3ZVhzUDFHVjh4dDFYNTc4cjdLcDFQZVN3QUpoQUllSVZDVVdXL1FxRmdITWZ4VHg3TDVYTEdjUndUQ0FSODVYYVZ0ajg5MnBSSnBkSjRFQUpLRmw0SjkrN2QrMUxkTWJ4cTNOM2RWNkpTc2xBNVFlQTRUczRZSytRNHJwQXhkb1huK1MzQndjRjMybGc3V21pS2hWOFdGUlcvRWlQdG82T2pZVzF0clZ5TG9Ta29LQ3lDbkVkWmRwbGllVXBrS0pWOEp1UWxhVHFmTW9RQUtSekgzV1dNL1FYZ3o3UzB0RHVwcWFuS2hSczRnWWhuUUduaEs1QXNwS1dsWWZMa3lkaTdkNit5WkxRcWl4WXRRbEJRa0xMMlFXSmlJcTVkdTRidDI3ZmozTGx6eXBMU3FhbXAyTE5uVDdWcWpJMUZma0Vod0tGVUtHZnlaN2NtaE5RWFNoYklhNnZTcllmTGpMR2pBb0hnZWxsWldmcURCdy95QVBCUHR4ZHB5QlJnNHRMQ29rS0RwL2MxSmp6UFk4bVNKU2dySzFQV2E2aXNwS1FFeGNYRnVIMzdOb1RDZnljTitQbjVLZGQ1Nk4rL3YzTDdwRW1UTUd6WU1PVy9HN1BDd2tLQW9WUXVGQ3JVSFFzaFRRa2xDK1MxeEJoN3lQUDhYSUZBY0Nnb0tDaXpMc2NJcEVLZWFhSzBxS2k0b2NON0lhdFdyWUtPamc0TURBeXdmUGx5ZE83Y1dia3ZJaUlDczJiTndzU0pFNnNrQ3ErTGdvSUNnT05LaFhJRjlTd1E4aEpSc2tCZVMvZnYzOS8xdk1lVWFaUXJ4TkFweU16S2JvaVFYaGpQOC9qNjY2K1JuSnlNVFpzMjRmNzkrd2dJQ01DTUdUTXdjT0JBSER0MkREdDM3c1NFQ1JQZzQrTlQ3ZmduQ3pzQkZZdERQU25KZk9USUVSdzhlQkJpc1JnRkJRV05Pc2xJejhnRXdQTGxQSk05c3pFaGhCQlMzNHp0N0pwWjJiditQR3JzeEJjcFlOaGdwRklwVzdWcUZTc3VMbFp1dTNIakJ2UDA5R1JlWGw2c1Y2OWVMQ1FrcE03bkd6eDRNRXRPVG1abFpXWE0xOWVYN2R1M3J5SENybGVqZkNZeWliM2JhWFB6RGticS92K0ZrS2JrVlp2N1MwZ0Q2cWdoY1ZCc2JHNWc4TW5kRzc5WFdScTZNWWlMaThQMTY5ZVJtcHFLbEpRVXhNYkdJaWNuQjBaR1JoZzJiQmdpSXlPUmxwWUdpVVFDWjJkbnRHblRCaFlXRm9pUGo4ZmF0V3VyblM4dExRMnRXclVDVUxGS1pHRmhvWElaNi8zNzl5dXJMallXQ29VQ0hYdjBSbDUrL3JlSjhtSS9XcUtha0plSGJrTVFvdlMzREx4cllsNSt2and4S1VWa0pXbXI3b0NxME5mWFIzbDVPVnhjWE9EdDdRMHJLeXVjTzNjT0lTRWhtRGh4b3JKZFdWa1pIajkrakl5TUREREc0T1hscFJ6WW1KR1JnVXVYTHVISWtTUFl2bjA3amgwN0JtMXRiVXlZTUtIS1V0cU5VV0pTTXZMekN4UUN4cElvVVNEazVhSmtnWkJLR01jbmMweFlIQndhYXREWWtnVmpZMk5ZV1ZsaDFhcFZ5bTJscGFWZ2pGVmJtVkpmWHg4blRwd0FBSHovL2ZlNGRlc1dZbUppd0hFYyt2VHBnNzE3OTZKbHk1Ym8yTEVqQWdNRHNXTEZDbVJrWk1EYzNCdzZPanFZUG4xNm5hWmt2a3hoRHlJQURtV001NUxVSFFzaFRRMGxDNFJVb21Bc2pCTWc3OWZmLzlBZi9PNEFybkxseDhhZ1Y2OWU2TmF0bS9MeHFGR2o0T2ZuaDQ0ZE95cTN4Y1hGSVNBZ1FQbll3Y0VCdi96eUN6UTBOTkNpUlF1RWhvWWlORFFVbXpkdnhvVUxGM0R1M0Rsd0hBZERRME5sTDBWajYyWGdlWVlyMTI4d2pxRkl3UXVvR0JNaEx4a2xDNFJVa2lMa0l5VThpdzhLRG1tYmtaa0YwNVltNmc2cENwRklwS3pZZU8zYU5aU1VsS0I3OSs1VlpqRElaTElxQ3lFNU96dkR6TXdNUTRZTVFZOGVQUUFBSTBhTUFNL3plUFRvRVhyMDZJSDMzbnNQUUVVdGhpNWR1cUN4SlVrWkdSa0lDWDBBQmhhZkZIcy9XdDN4RU5MVU5LNFJYSVNvVzNoNE9lTnhOcitna0F0OUVLN3VhR3FWbUppSXBVdVh3dC9mdjlwVXg3eThQT1ZBeGNwMGRIUmdhR2dJUTBQREtzbUF0cmEyY250akxSMGRFaGFPN093Y2ptZjhLUUJVWTRHUWw2eHhmaklRb2tZQ1lmbUowaEx1cTd0L0IybityMGQzaU1VYTZnNUppZWQ1WExod0FhdFhyOGJZc1dQUnAwOGZLQlFLNU9Ua3dNREFBQnpINGRkZmY2MnhYSFBsT2dzNU9Ubks3WHYyN01HUFAvNElvS0xjYzJNamw4dHg5MTRRS3lnb2tNbGxpcVBxam9lUXBvaVNCVUtlRWg4UmtTaXhjN3Y0KzVXcmc4YU1IQTV6Y3pOMWh3UUFrRXFsR0R0MkxPUnlPVmFzV0lHZVBYc3E5NzMzM251UVNxVVFDb1Z3Y25MQzNMbHpxeDFmdWR5enQ3YzNPSTZEVUNqRWhBa1Q4TUVISHdBQXBrNmQrbktlekhQSXk4L0g1VCt1Y1l5eFM2bHg0VFM0a1JCQ1NPTmdadHZCMWNyQnJYei9vYU5xTGtOVVZYUjBORk1vRkRYdVV5Z1V0ZTU3bFIzOS9nU3pjbkFyczdSeDcvYnMzeHdocENIUW1BVkNhbEF1WWc4WlErQ3VmUWRaWG42QnVzTlJhdCsrZmEzRm9nUUNRYU1ySlBXaTh2THpzWG5yRHNiQXppdWs1Vkhxam9lUXB1cjErbVFocEo1a2hvY1hBZnpKbEpUVXduMEhqNmc3bkNicjhMRWZrWnFXWHNvcGNESWw1VUd1dXVNaHBLbWlaSUdRV2hRTDVDY1lXTlMrUTBkdzkxNlF1c05wY3U3OGZROEhqaHdER0o5VWtzOU9BbURxam9tUXBvcVNCVUpxa1JrZVhxU1FzZkVGQlFYSjMrM1lnOHlzTEhXSDFHVGs1ZVZqNjQ2OXlNakllc1F4ZmtSNmVrampYamVja05kYzQxMkxscEJHb0NBM1BjUEF1RlhpbzlUSDd6Q2VhZmJzUVdQc1hvYU5XN2JqOU5uekJRcGVOanNoS3V4WGRjZERTRk5IeVFJaHo1Q2YxZUpoTXlPMENna042MVJXVnM1NWR1bjAyZzBrYkN4NG5zZjZ6ZDloeDU1OXZGd20zOEdWRld6T3k4dWpJa3lFcUJrbEM0UThVNmFpbVlGeEREak8rWDVJbUdWeGNUSFh3Y0VlMnRyYTZnN3N0WktmWDREMW03Wmc3OEVqdkZ3dXU4R1ZDZVluSkVSbXF6c3VRZ2dsQzRUVVNVRnVabzZlZ2ZGTmNKejRRWGlrYzN4aW9raEhXeHV0VzVrMjJoTEpyd3FwVklvYnQyN2p1eDI3Y2ZMMHoxSnBXZmwrWHNIN0pUNE1UbEIzYklTUUNvMXJ0UmhDR2p2SC83ZDMvNnBOaG1FWWgrKzNzVitMVHNaVlRKUVdORzJoZ201T25veUxnb3VMbytBZ3VJdUgweE1RcWFWMWlHbGE5MVp4eVorbXI2T0R1aFRocTNCZFIvQ2JIdTd0R1RTOTgrV25wWlJYcTAxemJXdHpJeStlUDh2REIvZmJMdnN2ZmR6ZHkrczNiN08zL3puVDZXUlNGM21aMmZkMzQvRjQwblliOEl1eEFCZlFYOS9lemxKOWtwTEhwYVMvT2JqWHJLK3Q1VTYvbDM3L1ZtNTB1MjBuWGtvbko2Y1pIeDNueStGaGhxUERmTnJibjlkYVIwbDI2bGw5ZnpUYy9kQjJJL0E3WXdFdWJ1bm0zYTJOSzZVOFNpM3JxYm1ka2w2U1hwTHI1Ykw5ZVc1WnJiV201RnRxT1U3cUtLVWVsU3dOejNLKzgvVmc5eURKb3UxRzRNOGNNL2dYQm9PbU81dXROc2xLSjFkWG11VjVKMWx0dStxU21XUTJYMTRzMHBuTzhtTjZra3d6SEU3YnJnSUFBQUFBQUFBQUFBQUFBQUFBQUFBQUFBQUFBQUFBQUFBQUFBQUFBQUFBQUFBQUFBQUFBQUFBQUFBQUFBQUFBQUFBQUFBQUFBQUFBQUFBQUFBQUFBQUFBQUFBQUFBQUFBQUFBQUFBQUFBQUFBQUFBQUFBQUFBQUFBQUFBQUFBQUFBQUFBQUFBQUFBQUFBQUFPQXZmZ0tTOVFaYnRhTlEwQUFBQUFCSlJVNUVya0pnZ2c9PSIsCgkiVGhlbWUiIDogIiIsCgkiVHlwZSIgOiAiZmxvdyIsCgkiVmVyc2lvbiIgOiAiMjIiCn0K"/>
    </extobj>
    <extobj name="ECB019B1-382A-4266-B25C-5B523AA43C14-3">
      <extobjdata type="ECB019B1-382A-4266-B25C-5B523AA43C14" data="ewoJIkZpbGVJZCIgOiAiMjc0MDQ4ODc0MzY3IiwKCSJHcm91cElkIiA6ICIyODcyOTI0NSIsCgkiSW1hZ2UiIDogImlWQk9SdzBLR2dvQUFBQU5TVWhFVWdBQUFnc0FBQUxmQ0FZQUFBRHY4SUgzQUFBQUFYTlNSMElBcnM0YzZRQUFJQUJKUkVGVWVKenMzWGQ4VTFVYkIvRGZ1UmxOdWx1Nm03WXBwSHV5TjhoZUlrdmdGV1VQUldUTDNyTWdRNFpzQ2lqSVVoQ2NMME1RVVhFZ203WklnZElXNk40ejY3eC9JSGtiT2loS1NRdlA5L1B4WTNQSHVjOXRTZkxjTXdG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SGtjY3pVQVJCQ0RCaFFYNnhVcG9zS0M2MUZHcXNDa2EzZWh0NmpaY2dTc3JrazExd25sK2ZvNHVKcTZZQS90UUM0cWVNaTVFVkZIMFNFbUo1STRSOFN5TGpRWE1SUUY0QW5CeFFNOEdDTTJaZzZ1T3FJYzU0TklCRkFBZ2RQZ0I2WHVKNmRpWSs5ZkFPQTFzVGhFZkxDb1dTQkVOTVJGRDZoRGNVQ0d3S0J0V1NjKy9qNyswbHJlM3RCNmVrSkQ0VTc3T3hzVFIxanRaU1ZsWTJFeEh1NEUzY1hjWGNURUJVVG93SG5Oemp3QzRmdTQ3c3gxMzR4ZFl5RXZFZ29XU0RFTk1SSy85QlpER3lHU0N3MmE5dTZKU2FQSHdOZkg1V3A0NnFSYnQyK2crV3IxdUtIc3o5RHE5VnE5SHI5Z3JzM3Jud0FRR1BxMkFoNUVWQ3lRTWh6cGxRR3VrQXVubVlodHhqVHJVdEh5Y2hoZzZHcTdXM3FzRjRJdCtQdVl2dk9UL0RsMS84dExpakkzNjR2VkMrNWV6ZjZnYW5qSXFTbUU1azZBRUplSmk2cXVvNWlpZkNSbVpuWjBCRkRCNG5IajNrYmJpNHVwZzdyaFdGbmE0c21qUnFBZzR1dlJjWFUxM0M5djRXRDNmSGN0TFJDVThkR1NFMUd5UUloejQvSTBkbDFHbU1ZT1dQS0pORzdvNFpEWm1abTZwaGVPRktwRkUwYk5ZU1ZwYVZ3K3NlZlZTS0lpN0xTa240R29EZDFiSVRVVkpRc0VQS2NlUHFFdERNemszN3czanNqTFVhUEhHYnFjRjU0WVNIQmtFakV3dmtMbDRJdDdlMnZaYWVsM0RSMVRJVFVWSlFzRVBJY3VQdUgrVXBFd3A1V0xab3BKbzhiQTNOemMxT0g5Rkx3ODFVaEtqckcvRzc4dlVZV0RzN0hjdE9TMDAwZEV5RTFrV0RxQUFoNTBUa0dCbHBLZ0QwMk50YStZMGVQaElORExWT0g5Tkt3c2JiR21MZEh3TW5SVVNVQnZuQU1ETFEwZFV5RTFFU1VMQkJTeGN6MW90Y1ltTytiL1Y5SDNiQlFVNGZ6MHFsZkx4eHY5T3NETU9abHJoZTlCaG9GUnNoVG8yU0JrQ3JrN0J4cXdTRDBjWGQzc3g0K1pLQ3B3M2xwRFJyUUh3bzNWM01CUW05UHp4Q2E2WXFRcDBUSkFpRlZTR0xIYXpPZzY2aGhnNWlkTFgxSG1ZcWRuUzNlR3oyU0FlZ21TSm1mcWVNaHBLYWhaSUdRS2lUbXdrSmZINVdzVGV1V3BnN2xwZGUrelN2dzlWWEpJQkdtbXpvV1Ftb2FTaFlJcVNKdXRRTTlSU0toVzdzMnJlSHM1R2pxY0Y1Nk50WldhTnU2RlJjeDF0bXRUckNIcWVNaHBDYWhaSUdRS2lLUlNsNlhtOHNsOWV1RlF5S1JtRHFjbDU1WUxFYjl1bUd3dHJhV1NzWHNEVlBIUTBoTlFza0NJVlVoTUZES0dIcGFXVnJ4b0FCL1UwZEQvaFlZNE0vczdXekJtYWd2VUo4eU9FSXFpWklGUXFxQXU1WUZBTXdySkNnQVRvNE9wZzZIL00zWnlSRUJBWDRRQUMrRnY1cXlPRUlxaVpJRlFxcUFpSWxER0lmdEs2MWJNc1pvV0g5MUlRZ0NXalp2eWppRGhWakhnazBkRHlFMUJTVUxoRlFCZ1VFQkJ2UHdrQ0JUaDBJZUV4VGdEM0NZY1VGUW1Eb1dRbW9LU2hZSWVlYnFTeGlZd3R4Y0xxNVR1N2FwZ3lHUHFlUHREWmxNS2dMakhsQ3BhTmxQUWlxQmtnVkNuakhId0VJekRualVxZTBOcVpUNjBGVTNNcGtaZkZVcU1NWThQTlZ5V3RHTGtFcWdaSUdRWjB5YXJUY0R1SHVBcjYrcFEza3Vzckt5VEIzQ1V3c0s5QWZBM2ZReWdaSUZRaXBCYk9vQUNIblJhS1Jpc1pReEc2ZHFQaEZUMjdadGtadWJhN1JOcjlkREVJUlMydzRkT2dTbFVsbXFqT0xpWXZUdjN4L1RwazFEMjdadHF6VGVaOG5GMlJtTXcxYkV1TFFTaHdzS2hjTE16czdPVlJDRXJvSWdkTHQ0OFdLWEtnK1NrR3FFa2dWQ25qRzVYaWR3THBMYldGdVpPcFFuK3V5eno0eVNnTTZkTytPamp6NkNTcVV5Yk92UW9ZUGhaNTFPaDlqWVdLTXlldlRvZ1IwN2RzRGQzZDFvdTVlWEYyUXlXUlZGL3UvWTJsaURNOGgxYWsyNW40RitmbjV1RmhZVzlUbm5EUUcwQXhER0dMUGduTWM5djBnSnFSNG9XU0RrR2RPWlNRVXhnN21OamJXcFEzbm1jbk56TVdEQUFJU0ZoUmx0bDBxbFdMNTh1ZUYxVEV3TXRtelpncENRa09jZFlxWFkydHFBY1NZWGk4V2l4M2FKUTBORFc0dEVvamNZWS9VQWVBQ3d4OTlOdHB6ejV4MHFJZFVDSlFzMVFHQmdvS1ZVS2kzMXQ5THBkT1VPNE5mcjllWHVxK3g1VmxaV1pXNS9tdklxT3JlaU1qbm5objNtNXNiTnloV2RWOWt5LzJsNWNybjhpZWRrNWhXN1FDODJ0N1orOFpJRjRPRmNCVHQyN0tqd21ONjlleituYVA0Wkd4c2JjQWJ6QWsyeFdmMzY5YzExT3AwdlkreHRBQU1BV0FQR2lVSEp1VEk0NTB5cFZGYlBLcE5ueU56Y1hCOFZGYVVCUUJrU29XU2h1bE1vRkhJek03T3RBT3c1NTZ6RUREOU1MQll6QUNpNTdlOHZSTVByUi85bmpMRVNYNVlsLzI4bzQ3SDlUSy9YRzM1K2RJM0hqMkdNTWJIWThNK296T3YvSFdlcDhrdkdWcUxzVWpGeXppdUszV2k3SUFoRzkxVEdkVXZHYmhSTGlldVhqSzNrZlJtU0JNYVlnSExlUDNhV1ptbFpoWHFwalZYMWI0WjQ4ODAzalY0WEZSVmgwS0JCUmwrT1JVVkZ6enVzS21kcll3TndMcXRsTG1tbzArbG1Nc2E2TThiazVTVUlKVEhHSE8zdDdmYzlyMWhOS0Q4OFBIekJwVXVYYnBvNkVHSjZsQ3hVYzliVzFqYU1zVGM0NTJjQTNNYkRMUC9SSnhybm5PczU1MkNNUGRyT1MvN01IMzc2OFVmSDZQVjZvMlArM285SHg1VlJEaDZkODNpWkQvTUxiclR0VVZ5UHlubjAvNy9MUU1udCtyK3prVWZsbG5WTWViR1VMTGVzYS8wZFc0V3hsQ3hicDlPVnZKN1JkUjQ3SDQrTy8zdWIrdEgyUnpRYVRTME80WE5lelIvSU9PYzRjT0FBRklyL3owMzBwRDRMTHdxUjhERG5LOUx3R3pJcCs0VnovZ2VBWVFCVUFDUkFoVFVMZXNaWXpSc0M4blFzQVB3SHdHY0FLRmtnbEN4VWQrSy9IOXNaWTVzdVhyeDR3TlR4a0NkenF4M29hU1lWYWZMeThpdlQwOTVrdEZydFU2K0dXVnhjREwxZWorYk5tMWQ0WEhXdmpjakp6UU9BWW8wZ3lycDQ4V0lVZ0NnQUsrdlhyeS9SNi9VOU9PZmpCVUVJQXlEam5Jc2ZhOEpLdTNEaHdsQlR4UDI4QkFjSGUwaWwwdTZjODhmN2RKQ1hGQ1VMaER4alRCRHJPVkNZVzQyVEJjNDVpb3FLTUdyVUtJaEUvLzgreU1qSXdNU0pFNDJTaUpMektCUVVGTURlM2g0blRweW9zUHkxYTlmQ3pzN3UyUWYrakdUbjVBSU1oU0l0MTViYy91ZWZmMm9BZkE3ZzgvRHdjQjhBWFFWQmFNNDVEd1BneFJnem8wNk81R1ZFeVFJaHo1aFlvdEdCU3d0ejgzSnRUQjFMZWJLenN5R1JTTEIxNjFhajdRTUhEc1NjT1hQZzVlVmwyRFpnd0FERHo0bUppWEIyZG41aStlUEhqMzkyd1ZhQjNOeGNnS05RS3hMcHlqdm03N2I2dFlHQmdaRlNxVlRGR0t2RE9XOE5JUHo1UlVwSTlVREpBaUhQbUZBazBuTXpGT2JsNVpzNmxITGR2WHNYYm01dXBiNzRCVUdBdmIyOTBmYVNrelJGUjBjaklDRGd1Y1ZaVlhKeWNnREdDa1ZhbmZaSngwWkZSZVVCdVBUM2Y0ZXFQRGhDcWlHYTdwbVFaNnhZb3RZQkxDYzFMZDNVb1pUcjNMbHovMmdPaE9QSGo2TkpreVpWRU5IemxaeVNDb0JuYS9WY1krcFlDS2tKS0ZrZzVCbFRNMWJNd0JOdi9GVTlPNUdyMVdwODlkVlhGVTdQbkp1Ymk1eWNITnkrZlJ2WjJkbVFTcVU0Y2VJRWNuTnowYnAxNitjWWJkVzRIaFVEY0pZb0ZQUHFXLzFEU0RWQ3lRSWh6MWphRGNzaXpsaDh6STJiK1AvbzBPcmp6cDA3a012bGFOYXNXYWw5Y3JrY0lwRUkrL2J0UTVzMmJkQzNiMTgwYU5BQUxpNHVpSXVMdzRRSkUxQmlYbzBhU2FmVEllckdYK0RnOFlteVlrb1dDS21FbXYydUo2UmErbE1EZmRqZHJPeHM3ZDM0UkxHMzB0UFVBUm54OC9QRGpoMDdqRVpCUFBMRkYxOEFBRWFOR29WUm8wWVpMU3cxY3VUSTV4cG5WYmtibjREczdCeWR3SGs4WW1PTFRSMFBJVFVCMVN3UVVnVTQweWVBSS8veTFhdW1EcVZNbFoySyt2RVZLRjhFMTY1SEF3ekZuTE40VThkQ1NFM3g0bjBTRUZJTjZEaS94aG15VHA0NncybGNmdldoMTNQODhOUFBuSEhrNmZWQzljemtDS21HS0ZrZ3BBb2tpdlF4NFB6T3hjdFhrSkthWnVwd3lOOVNVbEp3NWVwMWNQQTc4YkVYL3pKMVBJVFVGSlFzRUZJVm9xTFVYSSt2c25OeTJkWHJVYWFPaHZ6dHlyVW9wS2RuTUQzWGZ3SGdpWE1zRUVJZW9tU0JrQ29paU5TSENnc0tpcy8vZVJGcU5RM25Oeld0Vm92ekZ5N3luSndjdFZhamV4bFdqU1RrbWFGa2daQXFjaWM2K3E1ZWoyT25mdmdSS1NrcHBnN25wWmVWblkzVFo4NHl6dm1KKzdlanFITWpJVStCa2dWQ3FwQ0dhK2JHM3I2ak9YWG1yS2xEZWVtZFBIVUd0KzdFcWZWYVlZbXBZeUdrcHFGa2daQXFwQmJ6VzV6anUrMjdkdk9zN0J4VGgvUFN5c3JPeHZwTld6a0gvMVpYcEw1aDZuZ0lxV2tvV1NDa0NxVkdSZVVCK3NPSmlmZHpkKzNlYStwd1hscWY3djhjOTVPU0M1a09oeE1UcjJlYU9oNUNhaHBLRmdpcFl2bUM5aEFIdjdGcnoxNmN2M0RSMU9HOGRQNzQ4d0krMmJzZjRQcjRnbXgrR0FCTmZFSElVNkprZ1pBcWxob1ZsYWZUOEdFNU9Ua0pHN2Z1UUdvYXpidnd2R1JsWldQVDFwMUlTVW03eDdpK2YzTHlGVm9MZ3BCL2dKSUZRcDZEaEZ0WHJ1azVKdnoweTY4NTIzZnVOblU0TDQwdGtidncweSsvNW5Eb3B0NjVjZTJLcWVNaHBLYWlaSUdRNStSdWpPWnJ0VWJ6eVk1UDl1aFhmTGdlT3AzTzFDRzlzUFI2UFZhdDI0RHR1ejdSYXpTYVhhd285N0NwWXlLa0pxTlZKd2w1YnFMVU9rM1FXZ1lFYnR2NXlTc2FqVVo0WjhSUTJOdmJtVHF3RjBwMmRnNCsycndOdS9jZDFPdDB1cCtaV2xoOUp5NnV5TlJ4RVZLVFViSkF5SE9VZU90NnJLSk8wTnRnYk5JbmV3OE1UYngvWDlhM1Z3ODBiZHdRTXBuTTFPSFZhRVZGUmZqdC9BVWNQdklWanAwNFZWUlVyTjdEOWZxSStEdVg3NW82TmtKcU9rb1dDSG5PRW05ZGowVmc0QVN2WWg3NzNmSHZGNTcrNGF4RlNIQVFwa3dZaTRZTjZwbzZ2QnJwMHBWcldMSjhKYTVGeGFDNHVLaUk2ekNUcWJNMzNhVWFCVUtlQ1VvV0NER0ZxQ2oxWFdDMTBpZjhWSkcrK08wLy9yelF0ditnb2NyZ3dBQ3BqMHFGMmtvdktKV2VxR1Z2YitwSXE2V01qRXpFM1kzSHJUdDNFSHY3RHE1ZWk5Snd6bThET01PMWZNdmQyQ3NYVEIwaklTOFNTaFlJTWFHNG01Y3VBUmlqOEE4SkVvTzF1SG85MnVmcXRXaHZNSGdCOEFKZ3h4aGpKZzZ6V3VHY2N6QmtnYk40Z044RzQzY1poRmdkNDJjU29xOUVBNkNlbzRROFk1UXNFR0o2K3NTWXExY0JYRVZnb05SZXJaWkpBVE1Sek0ya0VvMElvTDRNSlRGV0RMVkdvdE5CS0ZZanJ6Z0RLRVpzYkxHcDR5TGtSVWJKQWlIVlNWU1VPZ05RbXpvTVFnZ3BpZVp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UpJaFNoWklJUVFRa2lGS0ZrZ2hCQkNTSVVvV1NDRUVFSkloU2haSUlRUVFraUZLRmtnaEJCQ1NJVW9XU0NFRUVKSWhTaFpJSVFRUWtpRktGa2doQkJDU0lVb1dTQ0VFR0pFcDlOcDlYcjlMUUI1cG82RlZBK1VMQkJDQ0RGUUtwV3liSTNRTUt0WXI4a3E1a01VZnNHaEFKaXA0eUttUmNrQ0lZUVFBSUM3S2xRQm1jMWFjelBaN3NZTkdvUzdPanYvUnlLSVB2ZnlEUjJ1VXFuTVRCMGZNUjFLRmdnaGhNRExMOVJiS2hZT004WkdEUnY4cHZXZUhWdHc5TE85ekZlbDhoRkV3aWFOeUh5UnFXTWtwaU15ZFFDa1lzN096dGFDSUV3QzhQbURCdyt1bXpvZVFzaUx4VjZsc25aeWN1OGpFb3NQK0tycStDNmVQeHREQmc1Z2dpREF3c0ljUFY3dEFxMVdLOXlPdTl0TVptblh4c3JlNVhwT2VsSXlBRzdxMk1uelE4bENOVWZKQWlHa3FqalhxZU5rSmJaYXhBUTJ1MHVIOXJWbVQzdWZOV3BRanduQy95dWR6Y3pNVUs5dUdPclU5c2JWcTllOWN2TnlXbHZidTJSbHB5ZGZNV0hvaEpDU1FrTkRGZlhxMWVQMTZ0WHJiK3BZQ0NFdkRvV3ZyN3VYZjloVjM5Q0dtcDI3OStxTGlvcTRYcS9uNWRIcDlUd2xOWlVQSGpGYTcrMGZWcWowRGRzSnBWSm02dnNnendmVkxGUnpWTE5BQ0htV25KMURMUnpkbkY4WGlTV0g2OVQycnIxd3preWg5MnZkbUVRaUFXUGxEM3Bnak1IQzNCeXRXN1ZnK1lXRm9qdHhjV0htZXFHaGphTnpkSFphOG9QbmVBdkVCQ2hacU9Zb1dTQ0VQQ3R1dnI0T1p1YVN4VktwZEdxM3JwMGNaa3lld0pvM2JZU1N6UTVQSXBmSjBMeEpJNlp3ZDJOeDhRbDFNakl5bWx2Yk8ybXowMU91QXRCWFhmU0VrSEpSTXdRaDVGbnc4Zzl1cHZRUGl3dXExMVMzYmVjbitzS2lvdkxiSENwQnI5ZnorSVJFUG1qRWFMMTNRTGhhNlIrNnk5TXp4TTdVOTBtcUJ0VXNWSE5VczBBSStUY1VDb1hjMXMxcnFGZ2szZVNqcXVPK1lQWTBvVS9QMTVoRUl2bFhFeTB4eG1CamJZMU9IZHF5d3NKQ1VVTGkvYkJDYlZFankxcU9sM0xTVTFKQm95VmVLSlFzVkhPVUxCQkMvaWxGblNDVldHYTV3TnhjUHJYbnExM3RGczJkaWZwMXcxbEZmUk9lbGtRaVFhc1d6ZURwcVdEeDhRbkt0TlQwcnJZT0xnVm1JdWVZL1B4a3pUTzdFREVwbXBTSkVFSmVRQXJmc0VaaWlmZ0FHRWE5UC80OWkza3pwekpQRDBXVlROdk1HRVBIZG0yd2VmMkhhRmkvbmhjWVZzbHQyU3JRckk4dkRLcFpxT2FvWm9FUThqVHNWU3ByUjBkRmR6T3BaSDl0YjZYM3BuV3IyS3RkT3pHcFZGcmhhSWQvaXpFR0t5dEwxcmQzRDJnMVdtbnNyZHYxWldwOU44dGFqci9tcEtla2d6by8xbWlVTEZSemxDd1FRaXJMdmJhL3I3bEVQazhRaEtXdmRldGlNWGZHRkJZYUhQUk1teDBxbzE3ZE1IZ3J2UkI3NjdaclprWldKOXRhTGtWWjZjbVhRQWxEalVVcmlWVkRkZXZXL1M4QVB3QmdqSWtBZUhET1V3SGsvMzFJd3NXTEYxdVpLajVDU1BYajVodmlMeFdFdlpZV0ZzRnpaMDZWZEd6WEJ0YldWbFZhbTFBUnZWNlArdytTOE1HSDYvZzMzeDNQMWVuMFgrYW5GNzJibG5ZajF5UUJrWCtGYWhhcUlSY1hGdzlCRVBvQXNHV00yUUFBWTh6aTc5ZTJqTEd2SHp4NDhLMXBveVNFVkFkL3IrMHdVaUtJam9RRUJicXZXclpZMUxGZEc4aGtaaVpMRklDSHpSTFcxbFo0cFdVTEpwZkxwRkhSTWFGY3BPOW80K0I0TFRzdDVRRm90RVNOUXNsQ05lVGk0cExNR0JzQlFGTEdtMTNOT2QrUWxKUjAxUVNoRVVLcUVTK3ZVRytabVhTWnpFdytybmVQN3ZKWlV5Y2hPRERBcEVuQzR5UVNNZXFHaFRJdlR3LzJJRG5aTlNVbHJZMk52Uk96bEVzdTUrVGthRTBkSDZrY1NoYXFJYkZZWEdodWJ0NEpnRWNaYi9wYkFEWW1KU1VsUGYvSUNDSFZoWmR2U0JjbUZmYlkyOW05TXYzOThXYnZqQmpDbkoyY3FsV2k4SWdnQ1BCVjFVSGpodlZaUmthR2ZleWR1RmFDV0I1c1lldDBMamNqT2NmVThaRW5vMlNoR3NySnlkRzd1cnA2QW1nSmdESEd3RGtIQU00WU8xMWNYTHd6TlRWVmJkb29DU0dtNE9nWWFPbms0ZnF1V0N6NXlOTkQ0YjVxMlNLaGE2Y09UQ3FWbWpxMEo3SzF0VUc3VjFwRHJWWkwvcm9aRzZEVGFscFpXVHRjek1sTVNRSTFTMVJybEN4VVQ5ekZ4Y1dHTWRZSmdQelJrd0pqVE1zNS8vanExYXRuVEJzZUljUVV2SHlDQXlUbTRvVldWbFlUdTNmdFpMRXlZaUVMRFBDdmxyVUo1UkdKUkdqUnJBbDhWWFZZUXVJOXQ3VE1qTmRzN0ozeVlPVWFXNVNWVkdUcStFalpLRm1vcG14c2JIS2tVbWszQUs0bGtvVUN6dm5rcEtTa0ROTkdSd2g1emdRdjM1RE9na2k4enRyR3V0dlVTZU1rYnc4YnpCeHExVEoxWFArWTBzc1RqUnZWUjNwNmh1WE5XN0d2eU1Ud2tGbzUvcHFmbFpMLzVMUEo4MGJKUWpXVm5wNmU2K0xpMGhCQXZVZmJPT2QvWExwMGFhVUp3eUtFUEcrQmdWSmxMZGMzUldMeExvVzdtOWVuTzdhd05xMWF3TXlzWmsrT3lCaURuYTB0dW5ScUQ3bmNYSEx4MHVWd0JuMHZ1MXBPeDdQU2t6TkJ6UkxWQ2lVTDFaaXJxeXNBdlBIb05lZDhmbkp5OGlYVFJVUUllWTZZbHlxd3JoMlRySlRMNWJQNjl1b2hYYlpvTHZOV2VwazZybWN1TENTSUJRWDVzM3YzN3R2ZlQwcDV3OGJCU1djbGM0akp5VWt0TkhWczVDRktGcW94c1ZnY2IyRmhNUjZBbERGV3FOZnJoeVFuMDhJc2hMd01QUDNEWGhWRTRvMzJkcmF0RnMrYkpYcnJqWDV3ZEhBd2RWaFZRaEFFS0QwOTBiUnhJd2dDazErOUh0VU1Zb1NaMlZpZXlzL01wR2FKYW9DU2hXb3NKeWRINit6c1hFY1FoSHFjODVPWEwxL2VaZXFZQ0NGVlRLR1FlN29wcDRpWnNEMG93TjlwKzZiMVF0UEdEV3Q4czhPVFBGcnl1bG1UUnF5V3ZiMzAwcFZyZmxxdC9qODJObzYvWldlbTNBTTFTNWdVSlF2Vm5MT3pjd3BqYkpCZXI5K1FuSno4dTZuaklZUlVIVTlWM1VBN21XeWxoZHo4M2RmNzlCVE5tem1WZVNzOVRSM1djeVVJQWtLQ0FoSGc3NHVFeFB2V0tlbHBuV3pzbmZSaUI5dnJCZW5wTkdUY1JDaFpxT1lVQ2tVR2dGRE8rWUhrNU9SN3BvNkhFRklsbUtkZldEOUJoRFh1cnE1dHAwMGVKeGt4ZUNCenFHVnY2cmhNZ2pFR3BaY25talp1aU1KQ3RYWHM3VnV0QkQwTHRyUnh1SkNUbVVxandVeUFrb1ZxN3NHREI5emUzakV2TzdzZ0pUczdJeE8wYWhzaEx4U1ZTbVZtNWVneFZ5UmdsZExMMDIzVDJsVkNtOVl0SVpGSVRCMmF5ZGxZVzdOWFdyVmdGaFlXa3JNL25Rc1FpVVJkTGUyY2ZzL0pvQWVuNTQyU2hlcE41T2tUMGtiRDJHUkJZamJPMnNGWll5RlZYTXZOZlVDZEhBbDVBWGlxQW9QMEl0bHlPMXViMFYwN2Q1U3NYN1djZVhsNW1EcXNha1VRR09xR2hhSjVzeWI4WnV4dCs4eU16TjdXOW83WkZnNTJjYmxwYVRSYTRqbWhaS0VhVS9xRmpoTUU0UU4vUDcvUWxpMmEydjUxNDJaelFhcjMwY3ZzZmxUbjBwdUVrQnBNN09VVDFsTWtGcTkzZDNmdE1IbkNHTkhvRVVOaGJXMXQ2cmlxTFZjWFo5YTRVUU9tTGk0MnZ4WVYzWmt4a2J1VmpjTlZhcFlnTHkzbk9xRk9YdjVobjZ1QzYvTjN4MC9tNlJtWlhLMVc4OGlQOS9DUWhzMjUwai9zdHNJM3JCRUF3ZFN4RWtLZW50STNiTHAzUUhoeHV5NDkrSU9rWkU2ZXpvOC8vY0lENmpiUksvM0Q3M3VxNmdhYSt1LzVNcUNhaGVwRjhQSVA2eVVScy9XZUhoN3QzeDA1akUwYyt5NXNiS3doRW9rUUZoS01vQUIvcEthbDJ5WW5KWGV6c25lVU1TdlhxelNmT2lFMWdranBFeGhtNitTMjFjYkdlblQvMTN1SlAvcndBOWpaMlpvNnJockh5OU1ERGVxRnM0U0VlMVlQa3U2UHNuVncxcHJaT1ArVm41bE1jekpVRVVvV3FnbDdsY3JhMmNsOW5rZ1F6V25XcEpIdmd0blRoYTZkMmh1TnJYN1VRN2haazhiZzRGWXhOMjQyRnpOdFBTdEhweXM1YWNrcEpneWZFUElFU3QvUS9rd2srdERGMmFYNW5CbnZzN2ZlNk1jc0xDeE1IVmFONWU3bWlrWU42a0VtazRtdVJVVTNaVndYWUdYcmVENG5JeVhUMUxFUlVpWGM2Z1I3ZVBtSGZlVVQwa0EzYWRvc25wMlQ4OFJxT0oxT3h6ODdmSlFIMW11cTl3NElqL1AwQ1drUFN2NElxWTdFWG43aEc3ejl3d3IvTTNDWS9rRlNNdGZwZE0raHN2N2xvTkZvK05mZi9sZGZ2MWtiblRJZ05OMWJGZHpSMUgvd0Z4Rjl1WmlRbzJPZ1pTMVBsd0ZtRXNsMmYxOVZreWtUeGdyang3d05tVXoyeEhNWll3Z004TU1yclpvakpUWE41a0ZTVWg5TFd3ZHJ1Ylg5emJ5c3RPem5FRDRoNUFrVS9pRWg5ZzZ1RzYwc0xRYjlwLy9yb2dWenBqTW5SNGNhdGFSMGRTY0lBbnhVZFZqZDBCQjI2MDZjUERVOXM1dFZMVWU5WUcxeHZTZ3pzOWpVOGIwb0tGa3dFWVVpeU43TVZySllCRGFqZFl0bUxvdm16a0x6cG8yWlNQUjBmeEpIaDFxc2FlTkd6TnpjWFBySG54ZWFDQUlMdDNGMHZwYWRsdnlnaWtJbmhKUkJvVkRJNjlTcHM5RFMwdktuakl3TWVQcUhEaEl4WVptcXRuZnJxWlBIczZFRDMyRFdWbGFtRHZPSjl1L2ZqK0xpWXJpNXVSbHR6OHJLcXRTRGpDa3d4dURtNW9xNm9jSGdnT3pXbmJoV2dvNnBiTzFxM2NyS1NFMEtEdyszVFVxaXZsMy9CcVczejUvZzVlZm5KVEQ1RVpuY0xPU2Q0VVBaMkhkSFBaTW5qVXVYcjJMTXhDbElTazdKMDNBK01DRmE5QTN3SjgzSlFNaHpVSzlldlFtYzg2NEpDUVY5SEp4bG44c2tRa2RCSk1CTUtnVmpESnh6RkJjWDQvZmZmNGRJSkVKc2JDeFdybHlKdFd2WGxydnV3ODZkTzVHUWtJQzVjK2NhdGkxZnZoeUhEaDJDSUR4NU1KUk9wOFBNbVRPUm01dUxqUnMzUXFQUkdDWjcwbWcwRUl2RlVLbFUrUFRUVHdFQW4zenlDWGJ2M28wdFc3YWdkdTNhaG5KU1UxUFJyVnMzSEQ1OEdBcUZBdWZQbjhlTUdUTnc0c1NKY3E4OWFkSWtYTDU4MlNqQlNFOVBoNVdWRmFSU0tRQ2dvS0FBN2R1M3g2eFpzekJtekJqOC9udnBHZTMxZW4yNTkzcml4QW5ZMmo3c0lCb2JHNHV4WThmaW5YZmVRYkZXajNtTGwvUGlvcUpZQ3pNaFJpcGkzb3l4ZW4vK1NaK0hwQVp3ZGc2MVVQcUh2ZTBkRVBhZ1M0KysraSsvK2E5ZW85RThzN1k3dlY3UHIwZkY4REVUcDNCVmNIMjFkMERvQnUrQWdCZHZQVnRDcWhtVlNtVld0MjdkQlArZzhBSEtnUEJ2NnpWdG81czFmekhQemNzenZEZW5USm5DNTgrZmIvU2VuVDE3TnA4MWExYTU3K2tkTzNid0JRc1dHRzFidG13WjM3OS92K0gxd1lNSCthRkRoOG84ZjhHQ0Jmenc0Y09jYzg3ejgvTjVnd1lORFB0NjllckZZMkppT09lY0Z4WVc4cVZMbC9LT0hUdnlPM2Z1bENwbisvYnRmTnk0Y1liWGYvenhCMi9mdnIzUk1jZU9IZU9GaFlXRzF4TW5UdVFuVHB3d09tYkVpQkg4MTE5L05iemV2MzgvWDd4NGNkazN6emsvY2VJRTc5V3JWN243T2VmODl1M2JQQ1ltaHNmRXhQQnZ2LzJXRHhreWhFZEZSZkZqeDAvdzlwMjc2Y1BDNityOGdzSzNCUWFHdGdzUER3K3ZYNy8reTdYWXhqTWlOblVBTHd2bk9uV2M1R0wya1Znczd2eWZmbjBzUnd4K2kza28zQ3YxZEZCWmovb3hMSmsvRysxZWFTMWV0dkxEa1NtcGFVMlYvbUV6NG1JdUgzdG1GeUtFR0xHMHRKeWgxU094VU1jWHV6blllSThiOXk3NjllazVmejlmQUFBZ0FFbEVRVlFOUVJDZzErdnh3UWNmSUNVbEJaczNielk2YitiTW1WaTdkaTF1M3J5SkR6NzRvRlM1U1VsSktDNHV4c2lSSTJGalk0T1ZLMWNhN2Yvamp6K3dZc1VLS0JRS0hEMTYxTERkM053Y216WnRxbFRzOSs3ZHc3aHg0MkJuWjRjOWUvYkEwZEhSYUg5UlVSSDI3ZHVIWmN1V2xWdkd3WU1Ic1g3OWVrUkdSc0xYMTdkUzE2Mk1zMmZQb2xPblRoVWU4OGtubnlBMU5kWHcyc0xDQWl0V3JNRDE2OWNSR2hyR0pDTEc3ajk0TUlMcldBOHd4SExPdndDdzRwa0YrWktnWktIcWlaVCs0UzA1K0c0YkcydkYreFBHNGordjk0SllYSFcvZWh0cmEvVHMzcFdwYWlzbEU2Zk5ybnNuN3U1WFh2Nmg4elU1YVd2dTM3OWZVR1VYSnVRbEZCUVVGQWpHcHVRVjYrR2pWTWhyMlZpaVQ4OGVFQVFCMmRuWm1EZHZIczZlUFl1NWMrZVdhdk9YeStXWVBuMDZ0Rm90Rmk5ZVhLcnN6ejc3RFBmdjM4ZjQ4ZVB4ZUgrbTc3Ly9IaDkrK0NGOGZIeXdaczBhV0ZoWUlDY25CeE1tVEVENzl1MHJIYitEZ3dQNjlPbUQvdjM3UXlRUzRZOC8va0JzYkN6ZWVPTU5BTURldlh0UldGaUlCZzBhbEhuKzhlUEhzV2JOR256NDRZZWxFb1VsUzVZWUpUaVptWm1ZT1hPbW9TbWtzTEFRSFRzK0hMeWdWcXZScTFjdm8vUFQwdEpnWldXRkw3LzhzdFIxWjg2Y2llYk5tMlB1M0xuSXk4c3oybmZuemgyTUh6OGVxMWF0UkhHeEd1Y3ZYTURNdVl2dHMzS3kzWFJhZHJuU3Z4eGlRTWxDRmJKVkttMXR6V3hIaWNXaWlmWENRNTNmR1RFTXJWczJlNmExQ2VWaGpDRWtPQWc3dDN5RU5SOXRGcDg4OWNQY2JNNzhQVlhPeStKakwwWlZlUUNFdlBqRUxxb2dYNTBnL2tZS1p1NXFiNG04ckhSOHRHWVZPT2M0ZlBnd05tellnTFp0MjJMVHBrMVlzV0lGamg0OWlpbFRwaUFnSUFEOSsvZEhSa1lHV3JWcWhUbHo1dURDaFF1SWlvckM1TW1URFJld3NMQ0FUQ2FEczdPejBZVjFPaDNPbkRtRGJkdTJJU29xQ3VQSGowZlBuajJ4ZCs5ZURCMDZGRDE2OUtqMFRaaVptV0hBZ0FFQWdDdFhybURLbENtR3hDVXBLUW1Sa1pIbG5udmd3QUdzVzdjT0N4Y3VST1BHalV2dG56VnJsbEhpTW5Ma1NJd1lNY0p3N0lFREJ4QWJHd3NBNEp3aktTa0pmLzc1SndDZ1I0OGUrT2FiYitEZzRBQUFlT3V0dDdCNDhXSW9sVXBNbWpRSmhZVVBaN3d2S0NqQTRNR0RqYTZyMFdpUWw1ZUhJVU9HR0xZcG5HeEVjZ24zU3NrdS9GYnBIN0trU0Z2NFVWSnNiQ3BJcFZDeVVFVzhBa0xyTWM2V1daakxXZzkrYTRCa3lNQTM0UGozUC9ybnlVUGhqaVh6WjdOWFdqVTNXN25tbzdmaUV4SWJlZnFHUnNUL2RXVXZBT3JzUThnL29WS1pLVVVXQXhqRGRHZFhkNjkzUjQza3YvMXlsbmw0ZUVDdjE2TkxseTV3ZEhURWdnVUwwS0pGQ3dEQXZuMzdzR1BIRGd3ZE9oUno1ODVGWkdRa2poOC9qblBuemdFQW1qWnRpblhyMWlFa0pNVHd0RjBla1VpRWhRc1g0dTdkdTdoMzd4N3k4dkp3K1BCaDZQVjYzTDE3RjZkUG56YnFvRGhtekJna0pDUkFyOWNiRW9ta3BDUk1uRGdSRW9rRWl4Y3ZSbEZSRWFaT25Zb1pNMmFnUllzVzBPdjFtRE5uRHVyVnE0Y0xGeTZVaWlFakl3T1JrWkhZdkhrelFrSkN5b3d6SWlJQ0gzNzRvZUYxZW5vNlpzK2VYYXFENDc5aFlXR0J3NGNQRzIyTGpZM0ZxRkdqU20xUHVIY1B1L2NlRk8zZC8vazBGSXJDdkZTaEMrL0dYaWw5YzZRVVNoYWVQYkc3VDNBbkVZUXRGcFlXYmtzWHptSGRPbmMwNmJocW1jd00zYnQyUmxob01Cc3hlcHp2N1R2eG01WCtZYlZSbEIwUkZ4ZEh3NGtJZVFwdWJtN21Vckg1Umlhd0h1M2J0TGFaT1dVU3UzamhUeVFrSkNBaUlnSmlzUmlMRnk5R2t5Wk5qTjczWXJFWW8wYU5Rc3VXTGFGUUtHQnBhV25VTEdGcmE0djU4K2RqNnRTcENBd01oRUtoS0RlRysvZnZvMU9uVG5CMmRrWmdZQ0FpSWlJUUZCU0V0TFEwbkRwMUNsOS8vVFYwT2gzczdlMEJQR3dPeU16TXhPREJndzAxQmNPSEQ4ZXNXYk5RdTNadGZQSEZGOWl6WncvbXpadUh0bTNiQW5qNHhWNVVWSVJKa3laaHhJZ1JobXNmUDM0YzY5YXRnMXd1eDU0OWUrRGs1RlJtakcrODhRYW1USmtDSnljbnJGbXpCc2VQSDhmKy9mdng1WmRmNHQ2OWUxaXlaQWtTRXhPUms1TlQ3bjBPR1RMRTBQeVNuSnhjYW45Q1FnS0dEUnRXNXJraWtRZ2RPblFvdGQzSnlRbXJseStTTG94WTJmM2UvZnRoM3I2aDgrNzhkV1UzQUY1dUlJU1NoV2ZKclhhZ3AwUXFmbHR1SnB2UXBIRkQrWlFKN3lFd3dOL1VZUmw0S2hRNHRQY1R0bjdUVnRuaG8xL05TYzlBRTRWUDZOekVtMWZPQTlDWk9qNUNxam5CVXhVWXdNU1NqeTB0TE9vTjZOOFhZMGVQWkltSkNWaStmRGxlZmZWVnJGbXpCZ1VGQldqWnNxV2hSa0dyMVlKemJtaW5ueng1TWdJQ0FzcThRT1BHalRGLy92eFN6UTZQYzNOenc2RkRoMkJwYVludDI3ZGo1c3laS0Nnb2dKZVhGL3IxNjRkVnExWUJBQll1WEFqZ1lTS1NsNWNIS3lzclE3VytTQ1NDalkwTnRGb3RUcDA2aGNqSVNLaFVLbkRPY2ZEZ1FmVHAwd2ViTm0xQ1VsSVNnSWY5QUJZc1dJQUhEeDZnZGV2V09IMzZkTG1KQWdBMGJOZ1F0Mjdkd3JCaHcxQmNYSXlkTzNmQ3pjME5ZOGFNd2Z2dnY0L0Jnd2RqenB3NUNBME5MYmVNWGJ0MkdUVkRQTTdEdzZQTTRac1BIanpBOU9uVHNXdlhydkllMUpqQzNaM05XckJZZWUxYTFGYXZnTkJnVmlnc2pZdTdsRlZ1TUM4NVNoYWVFUSsvNEFZaUpsNHFrWWpiakI0MVhOeXZUMDg0T3prKytjVG56TXJLRWhQZWV3ZU5HdFREZ3FVck9pYmV1NmYwQ2doZGNUZjZ5blpUeDBaSXRhVlNtWGtKOGhHQ1NEUTJMRFRZZDhTUWdheER1emFRL3AwQXRHalJBbloyZGxBcWxWQ3BWUER6ODBPN2R1MEFQT3l0bjVDUWdGbXpabFhxVW0zYXRESDhuSjZlWHFwajR5T1dscFk0Y3VRSVFrTkQ4ZXFycjhMR3hnYXhzYkd3czdNcjgvaDc5KzZWR3VrQUFDNHVMdGk3ZDYvaFMzWGp4bzA0ZS9Zc3VuZnZEa3RMUzhOeHRyYTJhTjI2TmQ1NDR3MWN1M1lOcDArZk5pb25MaTRPdTNmdnhwdzVjNUNZbUloZHUzYmgyMisvaFVxbFFzT0dEUTJUUEQxNjR0K3hZd2NHRHg2TXBrMmJva2VQSG1qV3JGbXAyTjUvLzMxRGtoVVhGMWZtZlhYcjFnMXF0ZHBvbTBhalFVRkJRWm5OT1dGaFlWaTVjaVVDQS95d1k5TjY3TnF6VDdyM3dPY1QwOUl6L0R4OUExZkUveFgxTTZpV29SUktGdjZ0d0VDcGwwYjB1a2dRYjFjbzNPU2IxNjFDZ0wrZnFhT3FrTG01T2RxM2ZZVzFidGtDWXlhODczdjZ4NSsyZXZtSGRlVUYrdUh4OFZkcEVSWkNTbkR5RG5ZMkZ3dXJCWkdvUjhlMmJjeW52VCtlZVhsNEdMNWMvZjM5RFQzKzgvUHpjZTNhTlJRVkZWVnF0c1BDd2tKd2J2eTlkUFBtVFl3YU5Rb3ltUXdwS1NsWXVuUnBtZWNXRkJUZzFxMWJPSG55Sk83Y3VZT3NyQ3g0ZTN2RHg4Y0h2WHYzTHRXUDROS2xTd2dPRGk2enJFZjNzblhyVm56NzdiZUlqSXlFdWJtNTBURjJkbllZT25Sb3VmZnk0TUVEL1BycnIrQ2NZK25TcFhCMmRzYUJBd2Z3d3c4L0lDWW14dWpZaElRRXZQYmFhMmpidGkwT0hEaUF2Lzc2cTh4a1lmcjA2WWJrWi96NDhXVmU5NXR2dmpGNm5aS1Nnb0VEQjZKang0NUlTa3JDNnRXcnl4MTlabWRuaXpGdmoyQ2h3WUhpMlF1V2RFOUtTUTN6OUErTGlJOFI3NkFKN1l4UnN2QXZlS2lDNndnNjhYUXptWGh3MTg0ZEpLTkhEb09QcW82cHc2bzBpVVNNRlJFTDhlbSt6N0J6OTk1ZWFTemR6ZE1uWkhiOHphc25UUjBiSWRXQTRPNGJGQ0lSUkJ1dExDMmJ2dDdyTlRaMTBuaklaTWF6TFY2NmRBbEhqeDVGVkZRVTh2UHpFUmdZaUxDd3NDY1ducE9UZzIzYnRxRzR1QmhwYVdtRzZuWnZiMitzWHIwYWpERTRPRGlVMjNmQjNOemNhT1JFWGw0ZW9xT2pFUlVWQmF2SHBwWFdhclg0OHNzdk1XZk9uRExMVXF2VldMNThPZjc0NHc5czI3WU5MaTR1RmNZdWs4bVFtNXRyaVB2UjZBeHZiMjh3eHJCeDQwWUFEMmRmUEg3OE9McDM3MTVtT1FxRnduQVB4Y1dsbDNGd2NIQXcvRjZlTk55Y2M0NGZmL3dSeTVjdngrREJnekZnd0FCODhNRUhHRHg0TUNaTm1vVDY5ZXVYZVo1VUtrRzdOcTNoNStmTHhrNmM2aFVWSGJOTzZhOXhRMUg0aDlRczhYODAzZk0vcFBRTDdReUJ6WGQyZEt3M2FkeTc0bzd0MnpKYkd4dFRoL1dQYURRYVhMaDBHUit1Mzh4L1AvOW52RTZuM3htdnpsa082dnhJWGxKMnRXdmJXRXFzM3BDS2hWbEJBUUh1NzR3WXlycDBLcnZYL3MyYk4vSFhYMytoZnYzNmNIRnh3Y1dMRi9IZWUrOFo5ai9lWndFQUZpOWVqQk1uVGtBa0VzSEh4d2RmZmZVVlpzMmFoZURnNEhLL0ZOVnFOYVJTS1pZdlg0N0RodzlYYXE0V2pVYURHVE5tNFA3OSt6aDc5aXoyNzk5djJOZTdkMjlFUkVSQXI5ZGo0Y0tGa012bFdMVnFWYWxtak5qWVdBd2VQQmcvLy95elVibGp4b3pCeFlzWElaVktvZFBwWUc1dWpvaUlDTU93eUxTME5DeGR1aFQzN3QzRHh4OS9iRlRUc21YTEZzamxjZ3dhTk1pd3JiaTRHTTJhTlRNMGxlVG01c0xTMHRKUTY1R1hsd2R6YzNQRC9CV0xGaTFDOCtiTjhjTVBQeUFxS2dxblQ1K0dYQzdIaEFrVDBMeDVjME81SjArZXhPYk5tdzF6UlFRSEI2TnYzNzVsL3I2eXM3T3hPWElYRG41K0JCbVptY2QxZXI0NDRhOHJ2NEQ2ZEZITndqOGc4ZklQbmNLWU1OOUQ0Uzdac0dZRmdnTDhhL1FxY2hLSkJJMGJOc0RtOWF2WWpEa0xQWStkUERYZlcyYmJnQ3NEUjhiRlJTV1pPajVDbmljM04xOEhxVlQrQVJqNnRXL1QybnpLcEhGUWVwWS9hN3FQanc5OGZId01yK3ZXcld2MHhWcWVZOGVPWWNhTUdiQ3lzb0tscFNXV0xsMksrL2Z2UTYvWFF5UVNRU1FTZ1hNT3RWb050Vm9OZDNkM3d5eU5reVpOUXYvKy9aOTRqWVVMRjRKempxdFhyMkxSb2tWbEhyTno1MDQwYXRRSVk4ZU9yZlJrY1JLSkJGdTNib1ZhcllaV3F3VmpESEs1M0xCZnE5WGl2ZmZlZzQrUEQ3WnQyL1pVQzFEOTk3Ly9mZUl4a3laTkFnQklwVkw4OU5OUGNISnl3dHk1YzlHd1ljTlNuOFh0MjdkSHUzYnRjT25TSlp3N2Q4NVFVMUVXR3hzYmpIMW5GQnJWcjRlWjh4WjFTRXBPVVNrRFFtZkZSVi9aWCs1Skw0bWErdzFuQXU2K1FXRVNRVHpkMXNhNmQ2Y083U1hqeDd6TlhGMHE3clZjMHhTcjFkaDM0SFBzMmY4WnZ4MFhkMFduMHkyUjZncS9qSTJOcGFWZXlZdE84UEx6ODJLQzdDdHp1VHh3N0RzajJUc2p5eDZXOXl4VXRFQ1NXcTJHUnFNQjV4eGlzUmhpc1JnaWtlZ2ZQNVJVZEsySzl2MGJXcTMycVdlcS9TZm5WSlhzN0J5TW5Ud2R2L3o2RzlkcHRlc0xzekF6T2ZsS3ZxbmpNaFZhb3JveUFnT2x5bG91QXdVdXJQTHk4bXd6YmZKNDhjaWhnNWlkYmMxcWR0QnF0Vml6WmczcTFLa0RDd3NMbyswRkJRV1FTcVVRaTBRSUR3dEJXR2d3VXBKVG5lUGo3M1hTQ2xKYnVhM3JwYnlNSkpvcW1yeVFIUHo4ckJ4cnVROWtndVJUZjE4Zjd3V3pwNk5QejlkWVZjNjJXdEVYdjBna2dsUXFmZmllRklzaENNSy9xcjJzNk55cXFoWDlKNys3NXpHN2JXWEpaR1pvM2JJWk9PZjQ2K2F0Um5xeHRwNmx2ZlBOblBUa2U2YU96UlNvWnFFU3ZQekNGb29FTnQzV1hDelp0MzhmZkZVcXc3NjJiZHRpMzc1OVpZNkxuakpsQ2s2ZlBtMzBadFRyOVdDTWxkbzJZOFlNdlA3NjYramJ0eS9pNCtNcjlRYldhRFE0Y3VRSVZxMWFoWFBuemtHbjB4bXk4a2RMMGZidDJ4ZVRKMCtHVnF2RjlPblRrWkdSZ2ZYcjF4c2xDOGVPSGNOSEgzMkVMNy84RW93eGJObXlCWEZ4Y1ZpMGFCR1dyVnFMSFIvdkFRYy9xOGtwN25YdlhrejZQL29sRWxKTnVidjcxeEpiU1RlTEJYSEgxM3Yzc0hwbnhCRG02YUdvVmw5Y3hIVFVhalhPWDdpRXBSK3MxbCtQdmhIUHdkZmZqYm04Rmk5WlA0YnFVZDlUUFlrVnF1QVdZb2w0Z2FORHJaWWhmbldZZzcwdHRtN2VESTNtL3lOcTh2UHpNVy9lUEtQMTZCczBhSUNCQXdjQ2VEajA1L1hYWHpmc216MTdOa0pDUW96YUcyZk1tR0YwNFU4Ly9SU3F2eE9TSlV1V29HZlBuZ2dLQ2lvVjRLTnBXOWVzV1lPelo4L2kwMDgveGViTm01R1dsb1krZmZyZ3pKa3pBQjVPNnpwNzltd0F3RWNmZlZScVNOU1JJMGZRdDIvZlVnbUtXQ3pHN0dtVEVSWVN4RDljczY3RjNjUUgwZDRXSWJPeXRQa0hNMi9menE3azc1R1E2a3J3OEEydkx4SncxTnJhMG5YczZGRVkvT1ovakRvaWxpVXZMdzh5bWN5azFlVmFyUmJBazBjSVBJMnFhbzU0VnI3NDRndTBhZE1HdHJhMmhtMXF0Um9GQlFVb0tpcENWbFlXVWxKU2tKU1VCTEZZak42OWV6K1Q2MHFsVWpScjBnamJOcTRWWnM1YjVIWDI1M09ydlB4Q3c0dDFCWk5mcHJVbEtGa29oNWQvMkRzTWVMKzJsNmZYbkpsVCtVZHJQOFQ0c1dNZ2tVaU14a1ZmdW5RSmI3MzFsbUZhVmVCaEo1bG5ZZnYyN1RoOCtEQ2lvNk9OSm1hcFY2OWV1V09PSC9mTEw3OWd4b3daNk55NU15WlBubXlZay8yUjZPaG9YTDkrSFN0V2xMMWlLK2NjUC8vNEE3T1NTOUN0UzBmSGI3NDd2c3FXV1RheVVBUk5TMHk4bnZIUDc0NFEwMUVvRkhLeGhmMG9rWWhOQ1FrSmNuMW4rQkMwYi90S3VSTWdsYlIyN1ZxbzFXb3NXTEFBd01QRmtUcDE2bVQwVVBCdkZSVVY0ZFNwVStqYXRTczJiTmdBYzNOekRCa3lCUHYzNzBldlhyMXc2dFFwbkR4NUVxdFhyeTUxYnQrK2ZURjM3bHk0dXJxaWE5ZXVaVTdFQkFDcHFhbjQvZmZmRGEvSGpoMkxidDI2b1d2WHJrYkhQVm9JeTgrdjR2bGpIbzFtZVBSWm1KT1RBN2xjRG9sRWd2ejhmRXlaTXNXd3FtUkdSZ1lLQ2dwUVdGaUkvUHg4NU9Ua0lEczdHNW1abVVoUFQwZEtTZ29lUEhpQVYxNTV4YkFZMUpVclYzRG16Qm1zV2JNR0FOQzhlWE9JeFdLWW01dERMcGZEM053Y3RyYTJzTE96TTlUMHhzVEU0UHZ2djhlWU1XT2cxV3BMVGQ3ME9JbEVVbTZ5Nk9yaWpIV3JsckV0MjNmaDBKR3Yza3hPVG5IeDlBdGFFSC9qK2prQStnb0xmZ0ZRc3ZBWVorZFFDM003ZGdDTWRldlNzVDNXclZxR1AvLzhrK1huNXlNME5OVFFPL2tSa1VnRXBWSnBlRU15eGtwOUlUOHR6am5XclZ1SDc3NzdEbDI2ZE1ITW1UTUJBRGR1M01DTUdUUFFxbFdyU3BmbDd1Nk8yYk5uRytaSTM3Tm5ENEtDZ2xDM2JsMEFEMnNhd3NQRGpXWnFLeG5IeXBVcmNlWEtGZXpjdVJQT3pzNW8ycmlSNWNLSUZjTWhGTDNxVVNlMFE4S3RLOWYrMWMwUzhweTVCdFQxRW5NZUlUT1R2dGFuMTJzV0k0WU9oTkxUczFMbkZoWVc0dmp4NDlpMGFWTzV4eVFtSmlJNU9ibmNjZjJWSVJLSnNIdjNia01OQXZCdzFNTDU4K2ZScjE4L1hMMTZ0ZHdsbzB0eWRYVTFqS0I0WE1uaGhWcXRGbGV1WERFa1FFOFNIeCtQZ1FNSFFxdlZRcXZWUWlhVFlmVG8wUUNBNzc3N0RtS3hHTys5OXg0R0RoeUl4bzBiRzZhZGZxUi8vLzRvTGk2R2hZVUZMQ3dzWUdWbEJSc2JHOWpZMk1ET3pnNEJBUUZvMmJJbFhGMWREZWRNbmp3WnZYdjN4cEVqUjlDelowL29kRHFjT25YS3FGYjNjUXFGQXNlT0hVUHQyclZSV0ZpSXRXdlhHdDF6VVZHUjBXZGY3OTY5SzN3UXM3SzB4S1J4NzZKQnZYQmg5YnFON2E5R1Jmc3EvVUkvMU9abmJFMU1UQ3lzMUMrdmhxSmtvUVFQVlZoSGtRUUw3ZTN0R3c5OG96OGZQdVF0QmdBclY2NDBKQURYcmwzRHlKRWpEWmxyVGs0TzNubm5IWWhFSXVoME9oUVVGT0RVcVZPR01sZXVYR20wNnBwR284R0pFeWV3YnQwNm8yMGxQMWlTa3BLUWxaV0ZMNzc0QWx1MmJNSE1tVE1SR2hxS3I3LytHaXRXckNoM2hiZXllSGw1d2N2cjRiQ3YvZnYzWTgrZVBkaXhZd2NBNFB2dnY4ZXZ2LzVxbU1PK0pJMUdnOW16WitQaXhZdllzR0dENFg3Nzllbko3R3h0c1hGYnBNdTFxT2lUU3IvUXBma1oyaDJwcVZGNXBRb2hwSnB4VTRYVmxZSi95aGdDcGt3Y2g4RnYvYWRTdFFtUGZQNzU1L0QxOVVWZ1lHQ1orM055Y2pCdTNEZ0VCUVg5cTJSQklwRWdJaUlDaFlXRlNFaElBUEJ3QnNXSWlBaUlSQ0w4OU5OUENBME5OZm9jS1Nnb3dQSGp4NUdibTR2MzNuc1ByNzc2YXFXdmQvSGlSUlFWRlJuTkR6Rm8wS0JTdFF5UGVIcDY0c3laTS9qMjIyL3gyMisvWWNHQ0JTZ3VMaTYzaHJJc08zYnNNRFMzVm9hbHBTWG16SmxUYmsxSmVlY3NXN1lNYytiTXdmNzkrNDJhSmpaczJJREV4RVJFUkVSVXVqemdZU2ZNVjFxMVFHaElFSHRyMkR0ZU1UZitXaW0yckJVSVdJOEZvaXF1dXFqQktGa0E0T0RnWjJYcEtKdk5tREN3UlpQR0x1UGZleHRoSWNGTUxCYmo0TUdEME91TmE1aFVLaFgyN05rREFHamR1alUrL3ZoajFLcFZDMmxwYWVqWHI1L2hPTTQ1cGsrZmpwNDlleHEyVmFiUGdxdXJLMmJPbklubzZHaHd6bkh0MmpVa0pDVEF5c29LNTgrZlIzNSt2dUZObHBPVGd4NDllcUNvcUFpNXVibm8wYU1IZERvZDh2UHpEWDBhamg0OWl0MjdkMlBYcmwzWXZuMDczTnpja0phV2hvaUlDRFJ0MnJUTTM4bnAwNmNSRWhLQzNidDNvMWF0V29idElwRUluVHUyUTNCUUFQYnMvOHhwejc0REVXQ0Y3U3pzUXFiRi9YVTFwc3pDQ0RFeHBUTGNGbWE4bDFnaWlRajA5M0dhOXY0RTNxeHhvNmZxNEoyWGw0ZVBQLzdZYUNLaHgvZFBtREFCcnE2dW1EZHYzcitLZC8zNjlZWnBqTlBTMG1CdWJnNXpjM05zMmJJRjgrYk5BMlBNTVBuUnh4OS9qT2JObTZOSGp4NW8zNzQ5NXMrZmowR0RCc0hmM3grZmZmWVp1blhyVnVZMVNuYktQbm55Sk41NjZ5MTA3dHdad01PSG5KSzFHci84OGdzc0xDd3FYQW56a1VlZk94a1pHYmh4NHdha1VpbXlzN05MUGVUY3YzKy9VbjB1NUhLNUlkYVdMVnNhN1N0dktlL2h3NGNiL2s2QmdZRTRjT0NBMGJWeWMzUHgyV2VmWWY3OCtVKzhmbm5zN2V6dzVXZDdzVzdURnZIK3p3NlBCRXNMMWV1RDNvKy9JZnY5Ulp3cStxVlBGdHpxQkh0SUphSmRES3h0djk0OU1HdnFKS09wVWhsaldMUm9FYVpQbjI3WWxwQ1FZS2lxeXMvUHg5eTVjeUVXaTB1MWgybTEybi9VSlBIOTk5L2o0TUdEQ0FvS1FwMDZkYkIzNzE0NE9Ubmg1czJiT0hQbURDSWpJdzBmRkphV2xvaU1qTVJQUC8yRWt5ZFBZdjc4K2NqTXpNVHc0Y01SR1JtSndzSkNUSjgrSGRIUjBkaTJiUnU4dmIwQkFCY3VYRUNIRGgyZ1ZDcnh5eSsvQUhqWVR2cnBwNTlpOSs3ZENBa0p3ZGF0Vzh1TlgrSHVocWtUeDdJQVh4L3pxYlBudjZaV280R0hmOUN3aEpqcngwR0xzSkJxeE4zZjN4ZmdNeGhqYi9aNnJhdms3ZUZEVU50YitkVGxiTml3QVptWlpTK2RrcGFXaGhFalJzRGEyaG9yVnF6NDF4MFB4NDRkaTlHalIyUFZxbFg0OXR0dlVhZE9IUXdmUGh6Tm16ZkhxRkdqb05WcThkcHJyd0Y0bUN4MDc5N2RNREdVWEM1SFFFQUFYRjFkU3pWRGpCa3pCck5uenphcTNpOHNMTVIzMzMySFdiTm1HZm9sNU9ibUdtb2tBZUQ2OWV2WXRXdVhVWk5tZVk0ZVBmckVaZ2dBV0xGaXhSTTdrd0lQSjdtU3lXVDQvZmZmWVcxdGpjaklTSERPb2RQcHNHZlBIa2drRXFQTzJlKysreTRVQ2dYaTQrTU4wMXNQSERnUTdkdi9md2JPNWN1WEl6OC9INnRXclVKQ1FvS2hRL3JURW90RmVIZmtNSVFHQnlGaXhZZU5iOSs1KzZuU1Q3TTY3Z1kyQXRBK3NZQWE1S1ZORnBSS3BZeVpXWGRrZ21peGw1ZEg4S0FCLzhGYmIvUXQ5U2J2MjdjdnNyTCtQejI0ajQ4UHRtN2RDdURoVS8zNTgrY3hidHc0QUErbkNpMlpWQlFWRldIdDJyWFl2djMvQ3pxbXBhWGh0OTkrdzRFREJ3emJVbE5UamFvc1c3VnFoU0ZEaHNETXpBeVRKMC9Hb0VHRElCS0o0TzN0amZIanh4dldsdi9xcTY4Z0NJSmhSako3ZTN2RHo0L21sVDk5K2pUeTh2S3dlL2R1V0Z0Ykl6czdHei8rK0NPNmRPbUMxcTFiNDhpUkl3Q0FIMy84RWN1V0xZTzl2VDBhTm13SW1VejJ4RVJIRUFUMDZONFYzdDVLUkt4WTdYcmg4cFg5U3YvUUQxQ2szVWt6UDVMcVFnTFpLWm1aMUgxbHhDSjA2MUwyaytpVC9QYmJiL2p2Zi85YjdrSk0yN1p0USsvZXZURnQyclJuTWtMaHhvMGJpSWlJUUpNbVRkQ3ZYejlrWldWaHc0WU5PSGZ1SFBSNlBRb0xDNUdUa3dNek16TThlUEFBSGg0ZXBjckl5Y21CV3EzRzFhdFhEZHNTRWhKdy9mcDFwS1dsQVhpNGt1VFpzMmVoVnF2eDIyKy9vVk9uVGlnb0tFQjhmTHhSaDhhUkkwZWljK2ZPbURkdkhtSmlZakJxMUNnTUh6NGMyZG5aeU0vUHgxdHZ2WVV4WThZODFUMnVXN2ZPOFBEeUpDa3BLV2pidGkybVRKa0M0R0dUaTVtWkdiNy8vbnRjdW5RSkVSRVJrTXZsK1BYWFg1R2ZuNDlXclZwQnE5VmkyclJwMkw1OU85TFQvei9pKytEQmc4akx5ME53Y0REYXRtMkwvZnYzNDhhTkc1Z3paMDZGL1IvS0k1UEowTDVOYTlhK1RXdU1lMys2MTlmZkhsdXI5QXR6ajd0eGVkcFRGMWFOdlpUSmdsSVo2QUtaWkR3VENlKzBhdDdNWnR5N28xQTNyUHcxMVV1U3lXUTRjdVFJd3NMQzRPYm1CaTh2TDhPYlNxdlZZdlBtellaak16SXlNSHYyYlBqNitocTJyVml4QXY3Ky9rWUxxeXhidHN6b0doS0pCTG01dVRoKy9EZ0dEUm9FVDA5UENJS0FHemR1R0QwUmxGVGU4ck50MnJUQks2KzhBc1lZTkJvTnBrNmRDamMzTjNUdjN0M29RODNLeWdwang0NUY1ODZkc1hYcjFsTEx3UjQvZmh5Wm1abGxUakViR2h5STFjdVhzRTgrM1cvNzhkNzlpd3BSMUVUaEc3Z2s4YStvUDBDMURNVFVPUDlKei9XdlhycDYxU0lrT0JBZUN2ZW5ub2pvKysrL3g2eFpzM0RzMkRIRHR0VFVWR3pZc0FFWEwxN0VnQUVEakJaMStyZCsvLzEzVEo0OEdWWldWamg2OUNnNmQrNk1pUk1uNHVyVnE1Z3dZUUttVEptQ2MrZk93Y3JLQ2o0K1BwREpaRWhQVDhlRkN4ZVFtWm1Kc1dQSG9rMmJOc2pOemNYT25Uc041V1ptWnVMUW9VT0dxWm5yMXEyTHp6Ly9ITk9tVGNPMmJkdWcxK3R4N3R3NUJBVUZsWnFpdVgzNzluQnhjVEYwN3B3NWN5WisvdmxuWEw5K0hhTkdqWUt6c3pOY1hGelF0V3RYY002Ums1T0RhOWV1UVNLUlFDd1dvMG1USm9heU5Cb054R0l4aW91TG9kT1ZQMTNCbzBtcG5KeWNqRWFoSlNRa3dNbkpDVysrK1NhaW9xSXdiTmd3TEZteUJFdVdMTUhvMGFNTnMxNEdCZ1lhRGJYODRvc3ZzRy9mUHV6ZXZSdmp4bzJEVXFuRXJsMjdNR2JNR0x6OTl0dFl2WHExMGNpMnlsSnJOTGg4NVNyUzB0SzVXQ3hPTE5ab0VwKzZrR3J1cFVzV0hKVktGOGdrM3pERzZvMTVld1RHdi92MlUzVndBb0JYWDMwVkV5ZE9SS05Hall4cUJNUmlzU0V4MEdxMXVIZnZIb0tDZ296KzhjbGtNbGhaV1JtMUY1WTFiM3BXVmhZdVg3Nk1vMGVQNHM2ZE85RHI5VkNwVlBEeDhjR3dZY05Lelc5KzZkSWxEQmd3b014NEdXTW9MaTQyckEwL2E5YXNVc2M4R2gxUm5oczNiaUExdGZ3aHhhNHV6cGcyZVR3NnRIMUZOT3lkc2QyemMzTmFldnFFRFlxL2VmbnJDZ3NtcElvVmF2azRCdTJmMjNmdVhuajFhcFJzN0x1ajBMUnh3NmVhVTJEY3VIR3d0TFEwSkF1UmtaSFlzV01IV3JSb0FXOXZiNk1xKzJjaExpNE9YMzc1SlZKU1VpQ1JTUERUVHo4QkFKbzBhWUxHalJ1alZhdFdPSERnQUJ3Y0hOQ3VYVHNBTUN5V0JBQVJFUkd3c2JGQmJHeXMwZkRLdm4zN1l1Yk1tVVkxRWVIaDRRZ0pDY0doUTRmd3d3OC80SXN2dmtDWExsM0tqQ3M0T0JnYk5td0E4TEF2UUZ4Y0hCSVRFdzBkUGtzdUYxMnlHYUlremprS0Nnb2dsOHN4ZS9acy9Qenp6MlUyUjl6OUtNQUFBQ0FBU1VSQlZCUVZGV0g2OU9tRzRaWWxYYnQyRGY3Ky9wQklKRmkyYkJraUlpTFFyMTgvTkdyVXlOQm5vaVNOUm9ObHk1YmgvUG56MkxScGs5RUlDRWRIUjBSR1JtTENoQW40L1BQUE1XclVxREx2dlR5NXVYblllL0J6SHJsckQxTFQwaTV3dlg1Ty9GOVhqejM1ekpybHBVa1c3RlVxYTJ1UnZBOFR4Q3Y4ZkZYMjQ4ZTh6VHQzYVBlUFpyQU1DZ3BDejU0OUVSa1ppZUhEaHh0V2d5dnA0c1dMcUZXcjFqL0tVb0dIblNnZlRhUUVQSHlLaVlxS1FreE1qRkdtRER6OFlJbU9qaTUzS0ZWcWFpcW1USmtDYTJ0cnJGeTU4b25WcERLWkRJbUppWWI3S2lvcXdybHo1NTdZVmdrQTllcUc0ZUNuTzlucXRSdnNUcC85NllpWGY5aEdkYkY2MVlNNzBYY3JjZHVFUEhQSnQ2NmtBRmp0RVJENjNlOS9Ydmg2OVBqSm5uT21UMEhmM2owcS9mNS9mR2l4bzZNak5tL2VqSkNRRUl3Y09iTFU4VnUyYkVHOWV2WFFzR0hEZnhUejFLbFRzV0hEQnFqVmFrTXo1NkpGaStEdTdnNEE2TmF0R3padjNveGJ0MjRaaGxZL2Vnam8yN2N2TEMwdEVSOGZqMXExYW1IeTVNbUlpWG5ZOXpndExRMGpSNDZFU0NTQ25aMGQ5dXpaWStoNE9HREFBS3hldlJwRlJVVlBOYXJoa1lzWEx5SXlNdEx3T2pvNkd1dlhyOGZ1M2JzQkFQWHIxOGZRb1VPUm5wNE9uVTVuK0J5Yk5HbFNtWE5VUEdweUtNczMzM3hqV0RreUx5OFBDUWtKc0xhMlJsUlVGSzVkdTFabWM1RllMTWFPSFR0Z2JXMWRhcCtWbFJVMmJ0ejQxQStPR28wV00rY3R3ckdUMzBPdDBYN0RDeklIeGNmSForRUZyRkY5S1pJRkY1WEtVU2EyV0N3U1JQOTVyVnRuNnhGREI4TFB6L2ZKSjVZaE9qb2FlL2Z1eGUrLy80NDVjK2JneElrVDZOQ2hBNW8xYTRiZzRHQjRlWG5CMDlNVGh3NGRRcHMyYmNvdHAraC83TjEzZUZQMS9nZnc5MG5TdlVzM0hRRUtiYUVUQVVFRXBhSnljWUlNdlpjcklxZ29jQUdaSW9pb2dNaFVXWUtBeXBBaERwWUNJaHRrV1RxQXRoUm9TMHYzM2sxeXZyOC9rUHlvTFdFVkV0cjM2M2w4YkU2U2N6NnBwbm5uT3lzclVWbFpDWjFPaDB1WEx0V1lsZkRxcTY4YWJDYjk3cnZ2OU9mUWFyWDQ5Tk5QOGNJTEw5VGF3eDY0Mm4zdzJXZWY0WWtubnNENDhlTnY2YzBRR1JtSmpSczNva3VYTGxDcFZOQm9OUER4OGJubHFWaXQvRnZnNDZtVHNIWDdiNG92bHk0ZldsaFlGT3piS3V5RDFNVG9RN2QwQXFMNnA3dDhMaWJPdTBXYjdzVWxwWjlPbUR6MTJlaVlPSXQzM253ZG5wNGV0OTB0Y1cxdzRZMGNQWHEwUnBkaFRrNE8xcTFiaDJIRGh0M1NtQVlMQ3d0b3RWb2NQMzVjUDY0b1BUMWRQMUN3ckt3TVptWm1VQ2dVTjJ6R2o0K1BoNysvUDA2Y09JSFBQLys4eGpURjh2THlXdC9BdTNYcmh1blRwK1BKSjUrc3NZT2tJWldWbGJodzRRSW1UcHlJdG0zYjRxMjMzdExmTjNmdVhQVG8wVU8vK3V5MWNCQWRIUTBmSDU4N0h0dXhmLzkrcEthbUlqSXlFc2VPSGNPTUdUUGc3ZTJOTFZ1MllQbnk1Umc2ZENnV0xGaFE0OHVUbVprWnhvNGRhL0M4dHpOZW9WcWpRVXpzR1RIMnZTbFNTdXJsSzdLUVBrOU5pSjZIQmphbzhYb05QaXg0dHc1OTJFd29mck8yc25MNDZJTko2UDNDcmM4OS9xZkV4RVNNSFRzV3p6NzdMRFp2M2d4YlcxdTgrT0tMU0V0THc5NjllM0hxMUNsczNMZ1JJMGVPUkd4c2JJMDV5OWVZbTV2RHpNd01jWEZ4K2plV3A2ZG5qYWE2Nzc3NzdwYm1INy93d2d2NlFVenZ2UE5PcmZ0TFMwdXhZc1VLdlB2dXV6ZWNMMTBYSHg4ZmJOKytIWldWbGZydGNtOTM0SStyaXd0ZUh6aEFlcnhyRjdPM1JvenVkdUhpcFlQcVZtSHZKU2RHejBZalcxT2RURWZhaFROSlhxMWFEVFZUV0EzY3VQbW5pY21wcVM0ajNuNEREN2UvK1FKSE4ySnBhWWxMbHk1QkNBRkprcENXbG9iRXhNUWFnL2VPSFR1R3FLaW8yL3FBSEQ5K1BPTGk0akJzMkRDVWxwYmlwWmRlUWxsWkdSUUtCVWFPSEluZzRHQW9GQXFNR0RFQ0N4WXNnSnViVzQzbjc5MjdGMlBHak1HSkV5ZHU2WHF6WnMxQzgrYk5jZVRJRWZ6d3d3LzZiL3V1cnE2MXVna3VYTGlBZDk5OUY3bTV1V2pYcmgwZWV1Z2hSRVpHMXBobWJXdHJpMmJObXRXYU1ybDE2MVpFUmtiZTh1L2htcWlvS0ZSVlZjSER3d01USjA3RXlwVXJzWGJ0V3YwMFNaVktoZEdqUndPNHVnVCttalZya0oyZGpjT0hEOWY1SmNuYzNQeU9scmZXNlhSWXMyNER2bG56UFM2bnB4OFRzand0TlZHM0J3MDRLQUFOZXlNcGxWOWcyRWlWUWpreE5LU055N0MzaHFEYlk0L2V0N1hQaTR1TDYyenUrcWY2V0kvZEdOdlAzbzdVdERUTS8yS0orSDN2UGsxcGFla1BRdEtNVFRsM0xzT29SVkZqcC9SdEdkSk5xVlFzZEhCMGFEWHNyU0hTYXdOZXVlbUgrYmh4NHhBU0VsSmpyWVUvL3ZnRFU2ZE9oVmFyaFVLaFFIVjFOYnAyN1lyWnMyZnIzM3ZUcDArSGo0L1BEZGRvK0tlOWUvZGk5KzdkT0g3OE9QN3puLytnVzdkdStQcnJyNkZXcTdGMTYxWTBiOTRjbjMzMm1iNm1tSmdZTEZpd0FFNU9Ubmp0dGRmUXExY3ZiTnEwQ2J0Mzc4WWJiN3loM3kvaGV0WFYxZGk5ZXplQXE3TTVObXpZZ08rLy94N0Z4Y1VZTjI0Y0hCMGQwYjE3ZDdSbzBRTE96czZ3c3JLQ1FxR0FWcXVGdmIwOXpwMDdoN1p0MjhMQ3dnSzV1YmtZT0hCZ2pmUG41K2ZEMXRhMlJoZnRvRUdETUh2MmJHemV2Qm5lM3Q0WU4yNGNEaDQ4V09lSGVYVjFOU1pObW9SZXZYcmgrUEhqR0RkdUhNTER3MUZWVllVeFk4Ym85K2VvYTlCM1lXRWhyS3lzTUhqd1lMUnYzeDc3OXUzRGswOCtpWmRmZnJsVzE3QXN5elhXMGpIMC8wQkJRU0ZHVDNnZngwNmUwbFZXVkg2blFkVzQ5UGpHc2JsZWcyMVpjSFZ0YlNsQkdxRXlVellaT09BVlBOSHQxcGRJcmcrM0VoU0ErdG1TMWRBNWpCMFVBTURYMnh2alJvK1FrcE5UektQanp2eGJhSlhyQUd5LzZST0o3aDFkNnZuWTMzMzhnNThwTEN4YU5udit3a2ZTcjJSWXZ2bjZRSGg2MU41QjFwREl5RWgwNjlZTmxaV1ZFRUxvUi9CZkx5WW01cGFEQW5DMTIrTFJSeC9GNU1tVDlSdS9mZkxKSjBoTFM0TWtTUmcwYUpEK3ZUMXYzano4K3V1dk9IejRNTmF1WFl2ZzRHQkVSRVRvdDdnR3JxNFJjYU51aU9YTGwrUDc3Ny9Ib2tXTDRPcnFDbGRYVjJ6Y3VCRzdkKy9HbjMvK2lSMDdkaUEzTnhmbDVlWFE2WFJRS3BYWXRHbFRqYTdUSmsyYVlOT21UVGQ5WGFtcHFSZzRjR0NOeFozR2poMTcwekVMMTlhQmlJeU14S3BWcXpCbXpCams1dVpDcFZKQnFWVHF3NFpHbzlFdlFUMTE2bFE0T2pwaXhJZ1JlT1dWVnpCLy9uejA2OWNQWldWbDBHcTF0UmJiQTY0dThsVFhpbzQ2blE1L25ZN0d4elBuaUxnejUvSUU1SVhWeGJtenIxeTVVbjdURjkxQU5PU1dCY20zWmRnekNwWDBsYjJ0cmRmNGQvK0hsL3YydnUwQkxIVDM0aFBQNDM5akpvcExsMUtxZERyTlBFMXAvaWNOZlIxMWVuQjRlM3RicWF5ZGhpcVVxbEhoNFNFK2J3eDZWWHJ5RmplVk1tWFhQdGh2SmkwdERWVlZWV2pSb3NWOXFPck9WRlpXMWpsclRLZlRRUWhSbzNYZzJoUkxTMHRMYUxYYUd5NzhwTlBwYWdRR1NaS2dVQ2hxZmNFcUxpbkJ5bS9YWU9QbVgzUVptWm0vQ3lFK1MwbUkyWWRHc0huVTlSN3NkOE5ORk9WbkpkcTR1Ry9UYXFwOWpodzk0VjFZWEd6V3pOZFhzcmUzdSswQlRRKzZhMG42MmhzaFB6OWZQMERxWGlrdEs4TXYyMzdGcEE4KzBxV2tYbzdTeXJveEtRa3hpNHVMaXh2Y1VxajA0Q291THRZVzVtV2ZkSEIwTzVLUmsvWFlrYVBIbmEydHJOQW1LRkI2a0FQRHJiNjM3ZTN0NzNqVzF2MXlvNjZCYXgvdVNxVlN2N2JDdFowakpVa3lHSmF1UGUvYVB3cUZvdGJuUWtabUZzWk9uQ3cyYjlrdUZ4V1ZySktxTkNOVExzVEZvZ0hPZHJpWlJ2R0o2UklRWUdjTGk5Y1ZTc1drOE5CUXQ3Y0dEMFRrNDEzclphVzFkZXZXWWNtU0pUVzZIVXBMcis2cGRHMjZsVmFyaFkyTkRYNzg4VWVzWExteXpoM3JaRm1HSkVsMWhwaFpzMlloTWpJU0J3OGV4TnExYS9VTFAvWG8wUVAyOXZZMS9paVVsNWZEMTljWEN4Y3VySEdPWDM3NUJXdlhyc1hHalJ1aDArbnc3TFBQWXRTb1VYajY2YWZ2K25kUWx3c1hrN0ZrK1FyOHVtdFBaWGw1K1hkYVNacVRkdTcwK1h0eU1hSjY0dFM4dVlPanVlMEtTYW5zOGZKTEwxa1BmM3VJNU83bWFoTGRlWFQvYURRYXhKMDlodzgrbWluSG5ZM1BnSkRuSkNmRWZJRkcxcHJRV0NsOG1nZTNVd2VHcFllMDd5eXYvRzZ0TE9yQjJyVnJ4YWVmZmxyajJOS2xTOFhDaFF2MXQ4K2ZQeTk2OWVwMXczUGs1ZVdKZHUzYWllenM3QnMrcHFxcVN2enh4eC9pelRmZkZKV1ZsVUlJSVo1KyttbFJVRkJRNDNHSER4OFd3NFlOcS9YOHdZTUhpMlhMbGdraGhOaTdkNi9vMnJXci9qejE3ZVJmVWFKN3p4ZEZzNkFJcmJwVjJHaWc5ZDN0MlUxMEg3bTRCTmo1QllhT2JSWVVsdG1yL3dCNTM0RkRjblcxNXA2OFZ4b2FXWlpGVVZHUnNjdTRLem01ZVdMeHNoVWkvT0d1T25WZytINmZWcUZkYnY1L1RjUFhZQWM0MWtHK2ZESHVwS05hM1FiQXB4L04vS3pmWDZlam5ZYTlPUmd0L1ZzWXRYL3kwS0ZEQ0E4UE43ajE2dXV2djQ3TXpFeVVsWldoZCsvZStQNzc3d0VBUTRjT3JkRkNVbHBhV210bnVMUzBOTVRFeEdENjlPa0FnQTBiTmtDcjFlS3h4eDREVUh0Kzhmang0Mis0VTkyTkNDR1FrNXVITGR0L3hZSXZsMWFWbDVjZjArams4V25uWTQ3ZDFvbUlqQ3czTjZFa043ZjFGejRCaW4xUk1YSGZqSnMwdGZXUTF3Ymd6Y0d2R2J1MFc3SjA2VktZbTV2ajlkZGYxeCtyckt4RW56NTkwTHQzN3hySHIwbEtTa0wvL3YxcnRhRFVOWnZLMGRGUlA0dmluNzcvL252czJMRURxMWF0dXFWTm9reE5kazRPSm44NEhRZVBIRVZGUmVWS25hajhNQzB4OFlxeDZ6SUZqU2tzQUFBS2s1TUxGZjcrNCsyVXRnZTMvN3JyczZRTGx6eUh2VGtZei9aOCtvNjdaTFpzMllLOWUvZnFiNWVWbFFHNE9wOFl1RHFRNXZvRms2NWZVUTI0dXNNYmdEby9vSjk3N2prTUhUb1VhOWFzcWRVTk1YUG1USVNFaE5RSUM0V0ZoY2pLeXFweGpnMGJOc0RUMHhQdTd1N1l0V3NYRWhNVHNYMzdkbXpZc0FGVlZWWDZGZUx1Um56aWVTeFl1QlQ3RGh6U1ZtbXF2cENnV0p4MlBpYjU1czhrTWtWbnF5OG40S1NIdjMrM25Ceng1Y3c1QzE0NEdSVnQ4ZEdVOStEbTZpS1phcmRFUlVVRk5tL2VqT1hMbDljNC90VlhYMEd0Vm1QOSt2WG8yYk1uUER3OGFqM1gyZG01UmdpNGZQa3lCZzRjaUQvKytFTi9MRGs1dWNhS2xkbloyVFYyNGd3TkRjWHExYXV4ZGV0Vy9XSk1BRzU1ZTJ0ajBXZzBpRGx6Vmd3Yk5RN1pXZGs1c3NCN0tRa3hLNDFkbHlscGRHRUJBUEtUa29yemdYVk4vZjMzSnlRbXJoczc2WU5IL3p4eENoKzhOdzdtNXJlZmhwOS8vbmxNbVBEL0c0eDk5ZFZYMEdxMStsM1lrcEtTTUg3OGVQMzl1Ym01bURadEd0cTFhNGVQUHZvSUR6LzhzSDdzd1B6NTgrSGo0NE0rZmZwZzNicDF1SHo1Y3AzWEhEMTZOSXFLaWdBQVNxVVN5NWN2Ui9mdTNkRzBhVk5vdFZxbzFXcE1uejRkS1NrcDJMaHhJenc4UEZCY1hJelpzMmZyNTFEWGx3T0hqK0RkOGUrTGdvTENYSjBXZzFMT3greEVBMStnaEJxSHpLU2tIRWQxK0ZCSEMxM1VucjM3UitibDVYdU1IRDRVWFI3cGFKS0RwTmV2WDQ4bm5uZ0NMaTR1U0UxTmhhK3ZMdzRlUElnREJ3NWd6Wm8xMkxwMUs0WU5HNFlWSzFiVXk5K0FWYXRXNGNDQkF6WDJ1dkgwOU1TMmJkdXdiZHZWYldFS0N3dmg1ZVZWYXh5VnFTZ3BLY1c2RFQ5ZzZZcFZLQ3dzUEtBVitEUXRJYWJ1cHBOR3JGR0doYitKOUtTa05QY1dvWDFrVVRWbDNmcE5yMlprWnRpUEh2RU9nbHNIM2RhSnRtM2JoZ01IRHVodlh4dmd1R1BIRGdEL1A4Q3hQaFFYRjJQWnNtWEl5TWpBK3ZYckFVQy9ScnFUa3hPKy9mWmJYTDU4R2ZQbnp3ZHdkY25WaUlnSVpHUmtRSklrOU8zYkZ6MTY5TkNmYi8zNjlmcmxaQUhBMTljWDMzenp6UzNWa3BPYmg3WHJOMkh4c2hWYXJVYTdUeXRySmwwK2YrYldsb3NqZWtBVUpwOHVMQVJtKy9tSDdmcnJkUFM4MGVNbVBkYW45L1BTcU9Gdnc2cU82WHpHa3BPVGd5MWJ0dUM3Nzc3RHlwVXJrWk9UZzE2OWV1SEREei9Fb2tXTFlHVmxoWDc5K2lFek14T3Z2ZllhUHYvODgzclpBS3RYcjE0WU1tVElEZS9mdVhPbnZwWFYxS1NsWDhHNFNSK0kwOUd4MVpWVlZiTXFORmowOTE0aTlBK05PU3dBK0h1VEdYLy9zYjRxeTUxLzdEODQ3Vkp5YXNUTGZYdExyLzY3ZjUzemV2K3BZOGVPQ0FrSlFVaElDSGJzMklHWk0yZGk2dFNwc0xLeXdvSUZDN0I0OFdKWVdscmk1TW1UTnp6SG5EbHpzSGp4WWdCWFUvaUlFU05xUFdiTm1qWFl2bjA3MHRMU1VGeGNESlZLVmF2dk1UMDlIUU1IRGtSMWRUVThQVDJoMVdxUmw1ZUhpUk1uWXZMa3liQ3pzNnUxbzlyTEw3OThSOTBRZjU0NGhTOFhmeVZPUnAzT3E5Wm9abFpxeEpxc0MyZjRKcU9HU2s1SmlvN3k4UGZ2bDFlQXI3NWV0ZVpmNmVrWkZoUEdqSlM4bTNxWlJDdkQvUG56NGVqb2lHWExsbUh2M3IwWU9IQWd4bzBiaDBtVEpzSEZ4UVc1dWJrQXJtNFlKWVRBZ0FFRE1HL2VQUDFtVi9uNStlamN1WE9OYzFaV1Z0WTZkbTJScUFkWnRVYURRNGVQWXZLMDZTSWpLeXRMUVA0a0pUNTJLYmdVL1EwMStyQUFBRWhLcWtvRnRuazJDNHE5bEpLOGVQYjhMM3ZHeEowVm4weWRKRGs2T0JoOGF2UG16VkZZV0lpcFU2Zml3SUVEbURObmpuNmZod3NYTHVDVlYxN0J4SWtUMGIxNzl4dWVZK3pZc1RXNkllcHk1c3daUFBUUVEzQndjTURZc1dOeC9QaHhkT2pRQWNEVlRXdU9IajJLaFFzWG9tM2J0aWd2TDBkQ1FnSlVLaFdXTDErT0sxZnFiM3lPVnF2RmQydlhZOEhDcFNncExVdlZhYlZ2WGs2Syt4MmNVa1NOUUdaU1VnN2cvNHBmb00zd0hUdDNEMDI3Y3FYRjBDR0RwTWpIdXRUYWVmWitlK1dWVjVDYm00c2xTNVpnN05peHNMVzF4WWNmZm9ndnZ2aWkxbU5EUTBQeHhSZGY2TWNWQ0NIZzV1YUdYMy85VmYrWVd4bXo4Q0RLTHlqQTZuVWJ4ZXAxRzdSNStmbC9DS0dkbFpKd1p1L05uOW00TVN4Y0orUFN1UlMxV3YyUzF0SnU2dlpmZDcyYW01dm5PV25jYUNrb3NGV2RJM3RMU2txd2FkTW1mUHZ0dC9EMzk2KzFJVlRuenAyeGRldFdUSjgrSFN0WHJzU0xMNzVZNTI1MXk1WXR3dzgvL0FEZzZzeUZ3WU1IMTNyTXpKa3pjZkRnUVNRbEpTRXZMNi9HRnJJNm5RN3A2ZW53OWZXdDhaejMzMzhmNGVIaEJsL3piNy85aHRqWTJCckhsaTVkV210MmlCQUNWekl5OGUyYTc4VjNhemVVVldrcUQxWUlETXRLaXJ0azhBSkVEVTVTVlVvOEZ2Z0doUDhaSFJNM1o5SUhIejM4bjVmN1llaVFRWktOamZHK2RZZUVoR0RMbGkxbzA2WU5Ibi84Y2YzeExsMXVQdk5QcTlYZVVkaXBxcXJDOHVYTHNXclZxaHMrUnFmVDFkZ0IwcGpPbkl2SHAzTVc0TmpKVTVXYWFzMVNyWXk1YVlsbjBvMWQxNE9BWWVFZmtwT1RLd0c4NTljcTVNQ3g0eWMvZkdQWXlBNURCcjBxK3ZWK1VYSndxTG5mdzVvMWF4QWJHNHU1YytmQ3hzWUdvMGFOcW5GL1FVRUJ2THk4c0dyVkttemV2Qm1uVHAzQ1N5KzlWT3VhL2Z2MzEwOWovUHJycjI5YTQvWHJzRWRIUjJQU3BFbFFLQlJ3Y1hIQnZIbnpibmw3V2VCcU44cS8vLzN2R3NmK0dSUTBHZzMySHp5Q1pTdS93Y21vMDlteUxNOHBWMmlYNWlTY0xiM2xDeEUxTExyVWhOT0g0ZTBkQ1lnMWk3NzYrdG5rbEJTekdkT21TTGEydGticGxvaUppY0dzV2JQUXQyOWZ6Sm8xQzhIQndVaE9Uc2Jtelp2cmZQeXlaY3YwKzBWVVZsWWlNek1Udlh2MzF0K3YxV3BSVWxKUzQ1aEdVM1B4MWZMeWNvd2JONjdPdlIydWlZMk5SVlJVMU4yOHRMdW0wK2tRZFRwRy9HL3NSR1JrWnBjQXVwSEo4YkczTmppTEFEQXMzRkJLWXV5dlRzMmJIeEc1K1BLemVWOE1PUExuY1N5WVBRTU8xNjNVK1BiYmIrdC9uamR2M2cyL3hkdmEydGJha2UxNkRnNE8rdEhFdDlNZitPdXZ2MkxwMHFXWU5tMGFac3lZZ2NqSVNBd1lNQUNUSjA5R1JFVEVMWjNEMGRIeHB0dGhyL2gyalZpNGREbkt5aXBTdGRBOWx4WWZld2JzZGlBQzB0SXFrcEhXM3k4bzVLM3R2KzBlbjVDWTVQUGV1TkhvMUxHRFpIbWIyN3JmTFVtU01HREFBTGk1dWNIRnhRVUJBUUU0ZCs0Y1hudnR0VnFiV1BYdDJ4YzYzZjkzeitmbjV5TThQQndmZmZTUi90aVZLMWN3ZXZUb0dpdk9wcVdsWWVMRWlUVnUzMnhObG10anVveEJDSUhzbkZ6OHRHVWJGaTFkcmlrdEs5OHZhK1QzVWkvRW5qSktRUTh3aGdVRENpNWVMQ29BWHZWckZYcGczNEZEazNvODMwYzk4K09wZUxoZFcrbmF0L2VxcWlxc1dMRUN2L3p5aThHbXVIK2FNR0VDek16TVVGRlJnZjM3OSt2SEtsUldWa0toVU9EcnI3OUdSVVVGZXZic0NTR0VQdVdyVkNxY09YTUdjK2ZPaFN6TFdMeDRzWDVScGI1OSs4TGQzUjNqeDQ5SGl4WXRNSHo0Y0FRSEI5L1JhOWZwZEVoT1NjWDhoVXV3L2JmZFJVSmdVMGwyNmRqOC9LVGlPem9oVWNPbFRUa1h1OHluVldoTTBvVkw4eVpPK2VpaGYvZnZnK0ZEaDl6WHhkNnUvMUNXWlJuNStmbTMvTnlVbEJRMGE5YXN4aFRJNnVwcUtCU0tHc2NxS2lwcTNIL2h3Z1VFQmQzZTdMSDc2WHpTQmN4ZThDWDJIenFxMDFSVkxhN1d5dk91WElpcmV6NDZHY1N3Y0F0U0VtTys4V2taa3BpWm1UVmg3SHRUL3RXdjk0c1lPbVFRN08zdE1HZk9ISncvZng2clZxMUM4K2JOYi9tY3MyYk51bWsvM3JWMUZuUTZIUjU5OUZFb0ZBcU1HVE1HeGNYRmVQcnBwOUczYjE4b0ZBcjlLR2NBNk5xMUt6WnYzb3gxNjliVnVmREtyZHJ4MjI1OHRlSWJuSXRQU0lmQTVESlJzVGsvUDZua2prOUkxTEJwTGlmR0hBUmFkNWFSTTIvQndpV0RkLzMraCtXeVJRdUVwNGY3ZlZuRTZmang0emg2OUNqaTQrT1JrSkNBN3QyNzMvSTRoQ05IanFCWHIxNjNkYjE5Ky9iQng4Y0hMaTR1ZDFMdVBYUHR5OVd4RTZjd2JOUTR1YVMwSkZ0VWkwSEpGMkorTTNadDFGajQrMXY0QllSTmFSSGN0dnl4cDU2Vmt5NWNGQnJON2E4WnI5VnFoU3pYeTlZVTlhNnN2RnlNSER0UnRBcHRMNnNEdzNhNXF0VWVhQ1FiamhIVkIyOXZieXQxUU9qYjZzQ3dpOTJmNlNWdjNmR2IwT2wwOS95OXUyUEhEdkhWVjErSkV5ZE9pSXFLQ2lHRUVMTm56eGFQUFBLSTZOYXRXNDEvMnJWckorTGo0NFVRUWlRbEpZbE9uVHJWMm1jbU5UVlZkT3ZXVFFnaFJINSt2aWdwS1JFLy8veXo2Tm16cDlCb05LSi8vLzVpdzRZTjkveDEzYTcwS3huaTB6bnpSYXZRZGpwMVFPajJwdjZoSGNHL1lXUUVLdCtBNEFIcW9QQ3pIYm8rcWZ0cHl6YjlHL05CSnN1eWlJcU9GZjBHREpMVlFXSDU2b0R3V2Q3ZWJVeDczMW9pMHlYNUJBUzNVd2VHYlduWE9WTDc0ZlJab3JpazVMNi9yMmZQbmkyKy9mYmJXc2Y3OU9takR3dmZmLys5bURadFdxM0hYTDU4V2ZUczJWTUlJY1FiYjd3aDJyWnRLOXEzYnkrV0xsMHE4dkx5eE5DaFEwVjFkZlc5ZlFHM0tlbmlKZkhLd0NGeVFHaUhZblZnMkVUdlZxMmFHdnQvaElhQ2Flc09lUWNFaDZvazVXZ0hCL3VYbiszWncyTG80TmNrNzZaZXhpN3JqbFJVVkdEOXBoK3hkc01QNHVLbDVPT3lrR2VueE1kc0FhQzU2Wk9KNkliYzNVTnRMQjN4bVVLaGVLZlR3KzNGbkprZlM1NGU3amQvWWoyUlpSbVNKQm1jblNHRVFGbFpHV3h0Ylc5NlBpR0UvbHpYLzJ4c1FnanMzUDBIUms5NEg1V1ZsWm15VHZkRzZ2bTRiY2F1cXlFeDNsYUxEN2ppdk93c0ZSei9rSlhheWpObjQ3djhlZnlFc3BWL0MzaDVlcGpNRytoVzVPVG1ZZW9uTThXM2E5ZEx1Ym01MjJVaGhxUWt4QndCWnpzUTNiV3lzaXhOVVY3V1RnY1gxNXowdEN2K1I0NGRkL0p3ZDVlYWVublUyQUR1WHJsWlVMajJtRnNkMjNEOXVVemw3MXgrZmdHV3IveFd6SjYvc0xxc3ZQU0FUc2l2WDA2TTIyZnN1aG9haG9XN1VGNmVWMTJVbTNYUXp0bGpiMjV1YnZqdVBmdWFPRHM3S2J5OFBDUlRXak8rTHRYVkdrVEhuc0dZQ1pQbGc0ZVBwRmRyZGZOUzRsVWppdkpPNXhtN05xSUdSaFRsWmg5M2NIUTdsWnVmNzd2djRPRm01ZVVWQ0dqVlVySzJ2dlUxVWFnbUlRUk9SVVhqbzVtenNYbkwxcUx5aXNvdnFyUmxZNitjajA4eWRtME5FY05DUFNqS3k3eHM3K1QyZTJWMXRjWGUvUWNqTWpJeWxUNCszbkIxYVdJeTZmdDYrZmtGK0hidGV2SFJ6TStrNUpUVWZiSXN4cVFteEh3RFpMQTFnZWdlS2NyUFRsTTFjZnhGcnRJNlJVWEh0b3M3ZTA3cUh2bTRmdW96M1o0ZE8zZGo0dVJwT0hjdXZrcW4wUXhNU1l6NXFqUS9ud3ZGM1NNTUMvV2tLRCs3d01aY3VVK2hzanFUZFBIU1U0ZU8vR2tlRk5nSzNrMjlUQ290NUJjVVl1eDdVN0Q1cHkwb0tTdGJwU211ZUNzdCtleFpZOWRGMUJpVTUrVlZGK1ZsYmJkejlqaVRscDdlNXVjdDIxeDltbnJCMDlORE1xOWpTWG1xU1FpQkt4a1pXUG50V3N5WU5iZXNxTGpvTjQwV1BTNG54UjREdTA3dktZYUZlbFJTVXFJcHpNczZZKzNvOUZ0SlNXbUxuN2RzODVGbFdkbThXVE5ZVzFzWnJaVkJDSUdLaWdyc08zZ0lyNzA1WEQ2WGtKQlVyZFdOU28yUC9xU2tKSy9jS0VVUk5XSkZlWm54RG81dVI4dkt5M3dPLzNtc1pVbEpxUlFhM0FhV2xteGx1QkZaQ0p6NjZ6U21mellQbTM3OHVWcXIwMzVTcVNtYmxuRWhQc1BZdFRVR0RBdjNRRWwrVHFhMWcrcytoWVRTMHpGeGJST1Rrc3licTlWd2QzTTFTbG9vTEN6Q2wwdVg0Y3ZGeStUOC9JSmZoRlllbDNvK1ppY0FZWXg2aUFpaUtEOHJ3OUhPNnNjS0hhcGlZdU02LzdIL29DcXlheGZZMmRrWnV6YVR0UHVQZldMazJJbElUTHFZSVVQdW5ob2Z1N21zb0lEZER2Y0p3OEk5VWxLUVhWeVltM1hFMXNINXI1VFV0TTQ3Zi8vRDBkN1dWbXJUT3ZDK3RqQ2NTMGpFa0hmK0ovWWRPRnhSVmxJK3ZWaFhOakV6S2Y0Q0dCU0lqSzZ3c0ZCYmxKdDExTmJSTlNVL1A3LzE5cDIvTzd1Nk5KSDhmTHpyM09tMnNSRkNJQ016Qy9PL1hJeFBaczNWVmxaV2JSYzY3YXVwaVhFeDROK3crNHBoNGQ2U2kvS3lrK3djM1BaVVZWY0dIVHJ5cDFkNVJZVXlvSlUvYkt5dDcybGlxS3lxd20rNzkyRDB1UGZseStsWExtazF1bkVwaWRHTEsvTHpLKy9sZFlub3RzbEZlVm5SdHM1TmpwZFhWRG9lTzM2cVZWNWV2akkwSkJoV1ZxWTlxK3BlaTRxT0VSL05uSTBkdTM0dkZGcmRUS2xhTnkzNVFseXlzZXRxakJnVzdvUGlncXhzaGFQZFQwcWhMRGg5T2lZNE9qYk96c0hlWHZMejljVzlXRE0rT1NVVnMrY3ZFbCt0V0ZXUlgxandMWFM2LzZXZWo5MERKbkVpazFXY2w1TnViKzM2ZTZXMlVzU2RpMjkvN01SSlZWaElHOG5GcFlteFM3dnZkRG9kTm03K0NST21UTVA1cEl1SldvM3V0WlRFbUxXRmhkbmNuOFpJR0JidWs0cjgvS3FpM0t3VHRpNnV4NitrWno1KzZPZ3hSd0FJRHcyVzZtdG5PaUVFanZ4NUhPUGZuNHBEUjQ1b3FxcXJKMVVXWUVaNmF1eVZlcmtBRWQxVFJVWFpsVVY1V1h2dG5WeVNNN095MnU4L2ROVE8xOGNiVGIwOHBmdXhpSk1weU0zTEV3dVhMTWZuaTcrcUxpa3AyNitveG9Ea3BKaVQ0R3dIbzJKWXVML2s0dHpzRkh0cmkrK3FkV2g1OU5ncG42enNIUFBXUVFHU2pZMzFYWTFsS0M0dXdZN2ZkbUhDNUttYUsxZXl6bFJEZnVueXVaZ2Z5c3F5dUdRejBRT21ueGVVUkFBQUlBQkpSRUZVS0M4NzFxNko2Nkd5a3RLbWYrdzcyS3k4b2x6WlRPMEwrd1k4K0ZHV1pSdzdjUktmenYwY1AyM1pucVhWVmk4cTFwYi83OHFGYy95eVl3SVlGb3lncUtpbzBreHFza05sSmVXZE9Yc3UvT1NwS0Z0WFZ4ZjRORzE2MjYwTXNpd2pQdkU4NW4rNUJBdVhMcXV1cUtoZUlTRC83M0o4VE53OUtwK0k3b1Bpdk93cmtyM05EcVZPVlA0VkhmdjRpYitpcEpBMnJlSG02bXJzMHVwZGRYVTF2bHU3SGgvTm5JMno4UWxwc2s3OE56aytablZGZm42RnNXc2pNZ1ZLN3hadC9OVkI0VWVDMnowaWYvenBIS0hWYW05cmw3VTkrdzdJblNQL0pUZHZFNUh2RXhENnZMZTNOOWVQSldwZ2ZJUENuMVFIaHNXSGQreXErVzMzSGxGYVdsYXZ1elVhaXl6TElqTXpTMHo1YUtic0g5eTIxQzhnZkx0N2kxQTNZLysrcVRhMkxCaVhLQzdJeVpmc3JYK1FkSkp0MU9uWXdGTlJweTJDMjdTR280T0RkS1BCajBJSTVPY1hZTm5LYnpENXcwKzB4U1VsQnpXVjJwZlRrbUlQRkJjWGErL3pheUNpZTZ3b04vT1NnNlBINGFycUtxYzkrdzYwS1NrcGtWcTJhUDVBcjhtZzFXcHg5TmdKZkRoOUZuN2R2VHRMRnBoVlhGMDhLZmRpZkw2eGE2UGFHQlpNUUdWQlFaV051ZmQreVV5WGN1WEtsWUFUSi85eXRiS3lsRnExOUs5enRrVGMyWE5peG1mejhNUFBXNHQxT25sQnRVYjNmdnJGdVBOR0tKMkk3cE9pL0t4TWUydTNQM1NRczg2ZWkrL3k1L0dUWmcrMURaT2FPRHNidTdRN3NuYkREMkw2ckRrNGYvSGlKYUdSKzZlb3REOVZKaVp5UlZtaVcrSGJNcVI1czhEd1RVRVJIYlZ2RGg4bDh2THk5RTEyV3ExV3JQaG10WWpvOUpqY0xDZzgzcmRWNkJNQUdzY1FhU0s2UnVIWE1yaTNPaWc4S1NpaW8vekRUMXRFZVVXRjhmb1Nib05PcHhQWk9ibnlpSGZIeTgwQ3d5clZBYUUvdS9nRmVScjdGMG8zeDVZRkUxT1VuMTFnb1hUYklhdTBxa3VYVWdLaW9tTnRXclZzQWExV2k4OFhmWVVsWDYrcUtDc3IyNlBWYVA5N09TbnVGRGlkaUtpeEVVWDUyZWZzWFZ3UDZ6UTY1eVBIVHZnWEZCWXFBMXUxbEd4dGJZeGRtMEdIanZ5SmFUTm1ZZCtod3ptUXhSeU5WRDBsNjBKOHRySHJvcHN6cVIwUnFhWm1nYUhQQ1VsNjM5dkxxNTJyaTR2eWRIUk1tZ3p4ZVZsdTFWZTV1UWxjbklTb2tmUDFEWEZTV0NuZVZKb3BKd1FGQkRoTm5UUU9EMFdFRzIzVHVodlJhRFJZL05VS2JOajhrOGpNekQ0bEM4MkVsSVF6QndCd2pCVlJQWkI4L2R1MGJ0azY3SGUvb0pBa3Y0RFFTTERiZ1lqK29Wbkw0Q2ZWUWVFcDdUcDMwMjcrZWF0Y1dWbHA3QjRIdlN0WE1zU1lpWlBsNXEwakt0UkJZUnZWNnRZZXh2NTkwZTFqTjRTSmErN243V3BocHBoanBWSThHeDhYZlJEc2RpQ2lmeWpNejc1bzQrajJRMVZWaGRlQlEwZWFGeFlWbS9zMDlZS1RvNlBSV2htMFdpMzJIenlNajJmTkZYdjJIa2lSaFR3cnBUUi9VbUhxaFVLakZFUjNoV0hCeEhsNmVycEtralFNd0lyTXpNdzBZOWREUkthcEpEK3IyTWJDYVorc1JHRk1iR3kzbUxpelNsOGZiM2czOWJydmdhR3NyQndydmwwdFpzOWZpS1FMRjZPRXdMQ1VoSmoxS0M3bWlySkU5MEpFUkVUcnRtM2Jpb2lJaUU3R3JvV0lIZ3krL3EzYnFBUERMclo1cUpOMjY0NmRjbFYxdFpCbCtaNTNPY2l5TEVyTHlzVElNZS9KelZ0SFZLa0RRbmU0QkFROHVJdEJrQjViRmt3Y1d4YUk2SFlWNWVmazJOaDcvS3FUdFM2Lzdkd2RXRlJVckd6ZVRBMEhlL3Q3MXNwUVhWMk5ZeWRPaVhkR2paT08vSGs4VmRhSkdTbUpNYVBMOC9LNFpITUR3TEJnNGhnV2lPaE9sQlJrNVZrNzJ4K1FoUG1sK0lURVIwL0h4RmtHdFBTSGg0ZDd2YWNGSVFTKy9tWU41aXhZaUpUVTFOT1NUbjRyK2J6MlJ5Q0gzUTVFOXdPN0lZam9idmtHdE9tc0RneTcyQ3dvWEh5M2RyM1E2WFQxMXZWUVhGSWlYaGs0UktnRHczVHF3TER2amYxYTZkNm9lL01CSWlKcU1GSVR6aHlXaFBpWEVQaHV4bWZ6eWlkTS9sQmNTazRSZDNOT3JWYUxYYi92eGN2L0hTeU9IanVSTGdzeHVxSkFES212bXNtMHNCdkN4TEViZ29qcVEyRmVWcDZGMG0yM3BOSm1KU1FtUlp6ODY3U2RrNU9UMUtLWityYkhNWlNWbFdQZUY0dXdaUGtxT2ZueTVUMEM4anVwQ2JFL2w1VmxWZDJqOG9uSUVIWkRFRkY5ODJrVjNsNGRGSm9TR1A2d1dMVjZuZEJvTkxmYzdaQ1ZuU1A2RFJna1grMTJDUDNHcVhsekIyTy9IcnIzMkxKZzR0aXlRRVQxclRndjgwb1RCL2QxMWJMTzY4aWZ4L3p5Q2dvdC9IeThKVWRIaHh1Mk1sUnJORGgwNUU5TSt1QmpFUlVkZTBGQWZKb1NIek81c3FDQU8wVTJBZ3dMSm81aGdZanVoWUtDckRJenlYRzNtYVdpSURyMnpNUFJzWEhXTHM3TzhQUDFnVUtoK01kakM3Rjg1WGZpczNsZmlKVFV0SU95TEVhbUpzU3NCNkF6VHZWRVZBTzdJWWpvSGxQNHRRd09VZ2VGWFd6elVDZjVtelhmMTFpOUtTOC9YN3orMW5EaEg5eFdWZ2VGYjNSVWh6c2F1MkM2LzlpeVlPTFlza0JFOTVnb3lzL09kYkJ4M2xnTjJYMy93VVArbDVKVHpKdjUrZUpNZklKNGE4UzdJam9tTGxXbmxkOVBTWWdlWDFtWVdXbnNndW4rNHc2R1JFU0VsSlJ6R1U3Tm00OXdNTGZkczIzSHJvLy9pb3IyS1NvcVJrbHA2UzZobFQ5S1NZbzlZZXdheVhnWUZvaUlDQUJRY1BGaVVRSHduYXQzOHlQcHNtNnpWdGJ0RXVXRlU5TFMwcmhrY3lQSHNFQkVSTmNUM3E0T2hVS0lKRUMxOEhRaWd3SnhCVWNpSXZvSElVUzRRcUg0bHhBaXd0aTFrR2xnV0NBaW9ob2tTUm9Nd0ZLU3BQOGF1eFl5RFF3TFJFU2s1Ky92YndIZ09RQ1FKS25MMzdlcGtXTllJQ0lpUFJzYm0yY0FXQXNoQU1ERnpzNnV0NUZMSWhQQXNFQkVSSG9LaGVJLzE5OFdRZ3d5Vmkxa09oZ1dpSWdJQUJBYUd1b05JQlNBZm84SWhVSVJFaDRlM3RLWWRaSHhNU3dRRVJFQVFKS2tEcElrdWYvanNJTWtTZDJOVWhDWkRJWUZJaUlDQUROSmtoNFNRdGhlZjFBSVlTbEpVZ2NPZEd6Y0dCYUlpQWl0V3JWeWtDVHBLUURTdFM2SXYvOHRBZWhvYm03K3p4WUhha1FZRm9pSUNOYlcxczBrU1FxdTZ6NGhSRE56YzNPZisxMFRtUTZHQlNJaWdpUkovd0pnZVlQN0xDUkpldVkrbDBRbWhIdERFQkVSaEJETkFlejcrNllsZ0k0QW9nQVUvYjNtZ3JlUlNpTVR3TEJBUkVRNGZmcjBhOWQram9pSThKTWtLVm1XNVhkUG56Njl6OUR6cUhGZ053UVJFZFZKa2lRclk5ZEFwb0ZoZ1lpSWlBeGlXQ0FpSWlLREdCYUlpSWpJSUlZRklpSWlNb2hoZ1lpSWlBeGlXQ0FpSWlLREdCYUlpSWpJSUlZRklpS3FpODdZQlpEcFlGZ2dJcUlhcXFxcUJJQnFZOWRCcG9OaGdZaUlpQXhpV0NBaUlpS0RHQmFJaUlqSUlJWUZJaUlpTW9oaGdZaUlpQXhpV0NBaW9qb0pJU3lNWFFPWkJvWUZJaUtxa3hEQzNOZzFrR2xnV0NBaUlpS0RWTVl1Z0dvTER3OXZMMG1TTlFBSUlkU1NKRUVJRVJFUkVXRU9BTElzVjBSSFJ4ODNicFZFUk5SWU1DeVlJRW1TUmt1UzlNcmZQd01BRkFyRm9tdjNLeFNLelFENkdLYzZJaUpxYk5nTllacFdBb0FRb3NiQmE3ZGxXVjU3LzBzaUlxTEdpbUhCQkZWVlZjVUJ1RmpYZlVLSU5LMVdHM3VmU3lJaW9rYU1ZY0UwbFFvaC9nVCt2elhodWxhR0dETXpzMXdqMVVWRVJJMFF3NElKT252MmJCbUFRd0EwMXgrWEpFa3JoRGg5K3ZUcEl1TlVSa1JFalJIRGdta1NBRTVMa3BRSDFHaGRLQVZ3K08vN2lZanVDWVZDd2I4eFZBUERnb25TNlhReFFvalVmeHpPS0M0dVBteVVnb2lvMFZBb0ZFSUlVVzNzT3NoME1DeVlxSmlZbURJaHhPL1hIeE5DN0x4NDhTSzdJSWpvZnRBWnV3QXlIUXdMSmt5ajBhd0NJUDk5VTVabGVha3g2eUVpb3NhSlljR0VuVGx6SmtrSThkZmZLempHeE1URUpCaTdKaUlpYW53WUZreWNFR0xMMy8vK3lkaTFFQkZSNDhTd1lPSTBHczIzQUlwbFdXWllJQ0lpbzVDTVhjQzk0dFc4dGErNXVWbVVKRW5PeHE3bGJsbXFnRXFOQUtRRys1K0xpRXlJQk1ER1hFS0ZSb1pPUE5oL2Q0UVFsVm9oZXFVbHhQeG03Rm9lWkExMkl5bVZBbmFTSkRrUGUyc0kvSHg5akYzT0hkUHBkQ2dwS1lHZG5SMlVTcVd4eXlHaVJrQ24wNkcwdEFSV1Z0WXdOemMzZGpsM3JLaTRHQXUrWEdKWlVscmExTmkxUE9nYWJGaTQ1dkd1aitLaGlEQmpsMEZFUlBkWlpsWVdsaXhiZ1pKU1kxZnk0T09ZQlNJaUlqS0lZWUdJaUlnTVlsZ2dJaUlpZ3hnV2lJaUl5Q0NHQlNJaUlqS0lZWUdJaUlnTVlsZ2dJaUlpZ3hnV2lJaUl5Q0NHQlNJaUlqS0lZWUdJaUlnTVlsZ2dJaUlpZ3hnV2lJaUl5Q0NHQlNJaUlqS0lZWUdJaUlnTVlsZ2dJaUlpZ3hnV2lJaUl5Q0NHQlNJaUlqS0lZWUdJaUlnTVlsZ2dJaUlpZ3hnV2lJaUl5Q0NHQmFJSFFHeHNMRTZkT25YYnp5c3ZMNGRHbzdrSEZSRlJZOEt3UVBRQXlNakl3UGp4NDFGYVducGJ6NXN5WlFybXo1OXY4REZidG15cDhaZ3Z2dmdDWDMvOXRmNitXYk5tQVFCMjdOaWgvNW1JR2hlVnNRc2dvcHFXTGwyS3JWdTMxanBlV1ZtSi92MzcxenIrNmFlZklpUWtCQUNRbkp5TXFxb3EvWDA5ZS9iRXh4OS9qTzdkdThQR3hrWi8zTlhWRmM3T3pnQ0FKNTk4RWl0V3JFQzNidDBRSGg1ZTN5K0hpQm9BaGdVaUUxTlVWSVJCZ3dhaFQ1OCsyTE5uRC9idDI0ZVBQLzY0enNjT0hUcTBSamdZTjI0Y0ZBcEZqV0RRdkhsekxGeTRVSDg3TFMwTnI3enlDZ1lOR29TTkd6Y2lQVDBkWVdGaDJMdDNMODZjT1FNQXlNdkxRMEpDQWpJek0xRllXS2ovbVlnYUo0WUZJaE1URVJFQlYxZFhuRGh4QWxPbVRJR1ZsUlY2OSs1ZDYzRXZ2L3d5SG4zMFViaTR1TlE0UG5IaVJFUkVSTnp3L05PblQ5Zi83T2JtQm9WQ0FSOGZId0NBbzZNalhGMWRjZURBQWF4ZXZSb0FvRlFxc1hyMWFoUVZGU0VzTEt3K1hpSVJQV0FZRm9oTXpGTlBQWVd0VzdkaStmTGxDQWtKZ2IrL1A4YU9IUXRKa3FEVmFyRm8wU0ljUG53WWp6LytPTnpjM083cVdwSWtRYTFXbzEyN2RsaXdZQUhVYWpYOC9mM1JvVU9IR3o2bm9xSUNWbFpXZDNWZElucXdNQ3dRbVpqang0OWo4K2JOV0xseUplenM3REJqeGd3TUhEZ1F6enp6RERadTNJanc4SENzV0xFQ2RuWjJkMzJ0b3FJaW5EeDVFdTNhdFVOTVRBeDhmWDJ4WU1FQy9mMjV1Ym1RWmJsR0tPblJvd2NHREJodzE5Y21vZ2NId3dLUmllblFvUVBDd3NKdytmSmxIRDU4R0xJc0l5VWxCVnUzYmtWQlFRR3FxNnV4ZmZ0MmVIdDd3ODdPRGc0T0RsQ3IxUUNBNnVwcURCczJESklrM2ZEOEdvMEdiNy85TmdDZ1RaczIyTEpsQ3dBZ1BUMGRQWHYyck5IbE1XWEtGSFRxMUFrOWUvYThoNitZaUV3ZHd3S1JDVWxLU3NLWU1XT1FtNXNMSHg4ZmhJU0VvRXVYTHBnd1lRSnNiVzJSbTV1TDQ4ZVBJeTR1RHZ2MjdVTkdSZ1lpSXlNeGN1UklBRUJaV1JuV3JWdW5EdzkxMmJKbEM1eWNuQUFBZm41K1NFbEpRVmxaR2F5dHJXRnBhWWtlUFhyQTN0NGVwYVdsME9sMGlJbUp3Yng1OCtEaTRvSzh2RHpzM3IzN3Z2d3VpTWgwTUN3UW1SQi9mMzhzV3JRSUhoNGVlUGZkZDVHUmtZRXRXN2Jvdi8xZnIzUG56dmp2Zi8rcnYxMVdWb2JDd2tLNHVyb2F2TWJ6enordi8xbWxVc0hlM2g1Ly9mVVgvUDM5QVZ4dG5WaThlREcyYnQwS2EydHJxTlZxN05peEE5T21UY05qanoxV1Q2K1VpQjRrREF0RUpzYmIyeHZBMWJFTG16WnRxdk14Ky9idFExSlNVbzFqOGZIeDhQSHhxVEZ0OGxZc1hMZ1FVVkZSOFBEd1FHSmk0cDBWVFVRTkdzTUNrUW03TnFYeG41bzBhVklyTE96YXRRc2RPM2E4cmZQLy92dnZPSFBtREE0ZlBvelUxRlNZbVpuZGNhMUUxSEF4TEJDWktGbVc2MXhmQWJqYTVYQjlNTGh5NVFxMmI5K09iNzc1NXJhdWNlYk1HZGpaMldIaXhJa0lEZzZHdWJrNWZ2NzVad0NBbVpsWmpmQlFYVjE5QjYrQ2lCb0NoZ1VpRTZWUUtQRGpqei9XZWQrT0hUdHc3Tmd4L2UzMDlIUTg4OHd6K25FSHQrcmF3TWk2WEpzZUtjc3k3T3pzMEtWTEY3UnYzLzYyems5RURjT041MWM5NEh6OVc3ZFJtcG5IYlZyN0RSNks0S3B6MVBBSklReE9tYnhWNmVucDhQRHdnRktwckhGY2xtVW9GTng3amg0Y21WbFplTGIzeThqTnl4K1NraEN6d3RqMVBNallza0RVUU5SSFVBQ0FwazJiMW5tY1FZR284ZUs3bjRpSWlBeGlXQ0FpSWlLREdCYUlpSWpJSUlZRklpSWlNb2hoZ1lpSWlBeGlXQ0FpSWlLREdCYUlpSWpJSUlZRklpSWlNb2hoZ1lpSWlBeGlXQ0FpSWlLREdCYUlpSWpJSUlZRklpSWlNb2hoZ1lpSWlBeGlXQ0FpSWlLREdCYUlpSWpJSUlZRklpSWlNb2hoZ1lpSWlBeFNHYnVBZTBjU0FKQis1UW9jSGV5TlhRd1JFZDFuT2JsNTBPbGtZNWZSSURUWXNDQWdWUUhBL0MrWHdOckt5dGpsRUJFOU1JU1FvYW1xZ3NyTUhBcWwwdGpsM0RHTlZvdlNzbElJSVZVYnU1WUhYWU1OQzJXb3pMRVQxc3N2SmFjR0didVd1eUZKUW1taGtKcFV5eWlRQlRUR3JvZUlHajVKQ0pXdHBhSjVXWlV1UllhaXl0ajEzQlVKMlZxZGJwK3h5M2pRU2NZdWdBeUxpSWhvTFVuU0dTSEVJMUZSVVVlTlhROFJOWHlob2FFZGxVcmxIbG1XZTBWSFIrOHlkajFrZkJ6Z1NFUkVOU2lWeXRja1NiS1dKT2tWWTlkQ3BvRmhnWWlJYXJnV0VpUkplc3JZdFpCcFlGZ2dJaUs5aUlpSXg0UVE5a0lJQVBDS2lJam9idXlheVBnWUZvaUk2SHF2WG45RENQR0dzUW9oMDhHd1FFUkVBSURBd01BbUFEcGRmMHlTcEVlQ2dvSThqVlFTbVFpR0JTSWlBZ0JZV0ZpMEErQU9BSktrbnl6bmFHNXUvb1RSaWlLVHdMQkFSRVFBb0pRa3FaMGtTUTcvT0c2dFZDbzdQZlRRUTJaR3FZcE1Bc01DRVJFaEpDVEVYcEtrU0NIRVA1ZHNWQWdoT2dCd01VWmRaQm9ZRm9pSUNKSWt1VW1TMU83dm4zSDl2d0VFYWJWYUR5T1ZSaWFBWVlHSWlLQlVLaU1CMUxucm5pUkpOZ3FGb3N0OUxvbE1DTU1DRVJFQndPdEFqZFlFWEg5YmtxVFg3bjlKWkNvYTdFWlNSRVIwNjZLaW90cGYrNWw3MHRBL3NXV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dKWUlDSWlJb01ZRm9pSWlNZ2doZ1VpSWlJeWlHR0JpSWlJREZJWnV3Q3FyVzNidGxPdnUrbjY5NzlmYjl1MjdWUFhEdjcxMTEvVDdtOVZSTlJZYURTYUVwWEtiRWRscGJiVTJMV1FhV0JZTUVHeUxMZFVLQlQvRVVKY2YzaUlFQUtTSkVHVzVVM0dxbzJJR2pZUGYzL1gwbXJGQUtIVEJrQmdvbDlRNk55VWN6Ri9HYnN1TWk1MlE1Z2dXWlpYR2JwZkNQSDkvYXFGaUJvUFgvODJyUzFWTm1zdExDMCtmTEpiWklzbXprMytMUWxwclc5QVNGL3d5MldqeHJCZ21tSUJ4RXFTaEgvK0ErQ0NFT0swa2Vzam9vWkY2ZE1xdEl2UzNPeFhlenZiSjJkK1BOVjgrYUlGK0huakdnUUd0QXcwVTVsL3B3NElmeGYrL2hiR0xwU01RMm5zQXFnMk16TXoyY3JLS2dUQVF3QWdTUkt1ZFVrSUlmWlhWbGF1eTh2THF6Wm1qVVRVTUhnMWIrM3I3T0UxeHNMY2ZFbmtZMTJhekp2MUNicDA3Z1FBY0xDM3gvUFAvQXVTQkZYU3hZdmRMYXJsQ0VjWDE1U2kzT3dyQUlUaE0xTkR3ckJnZ29xTGkzV2VucDdlQUo0RW9QeTdSUUdTSkdrQmJJNkxpOXRselBxSXFHSHdEZ3dKTVZPcXZySXdOKzgvWnVRd3krRkRoOERYeC90YUt5WUF3TUxDQWhGaG9RZ0xDY2FKVTFFdFMwckx1OW03ZUpRWDVXWnlIRU1qd3JCZ29yeTh2QVNBRndEWVhmZkdMWlFrYVhaR1JzWWw0MVZHUkEyQVdiT0FzRDVLaFhLSGQxUFBsZ3RtejFDOTlPSnpzTEcycmhFVTlBODJNNE9mcjQvVTgrbnUwdm1rQzg1WDBxODhhK2ZzNnUxazUzbXdzREN6MGdqMTAzM0dzR0NpbEVwbG9ZMk56WXNBdks4N2ZLbXFxbXBhVGs0T3V5Q0k2STU0dFFqMmFlTGhPY1BjM0d6S2k4LzF0UDV3OGtTMERRK3JNeVQ4azYydExSN3YraWpzN0d4eDRlS2w4TEtxMGtjY21yaW5GdVZsOFF0TUE4ZXdZS0tLaTR1MW5wNmVyZ0M2WDNkNFNXeHNMTHNnaU9pT05Bc01ma3FwVkg3ZHBJbHpqM0dqUmxnT0hmSzYxTlRMODVhQ3dqVldscGFJQ0F1Umd0dTBWbHhNVHZITHpzNk5kSEJ4c3lweXREdU8vSHpkUFN5ZmpJaGh3WVE1T3p1bnFsU3EwZGR1Q3lGZXk4ek1MRFJtVFVUMEFHcmQybHp0N1BHcVFtRzJ3dFhOcGRuQ2VaOHBlejc5cEdSaGNXZVRHeFFLQlh5OG02Sjd0OGVrcy9FSkRobVoyWS9iUStsdTYrNXlwRGducDZLZXF5Y1R3TEJnd25KeWNvbzhQRHk2S3hRS1h3Qi9uajU5ZXE2eGF5S2lCNHRmeStBZ1IwazF4ZGJHOW9OL1BkM2Qrb3M1bjBwQmdhMXVxelhoUnF5dHJmRmN6NmRoWldtcHVKU1M4bEI1YWNXalRrMWMwZ3B6WFM0RE9XeGxhRUFZRmt5Y2w1ZVhCa0J2QU5Nek16TlBHcnNlSW5wZ1NINnRRbnBLU3RWU2UxdWJaOStmTUVZMTlJMUJra3NUNTNxOWlGS3BSSGhvTUI2S0NFZENZcEpQVmxaT0QwY1hoWVd0cGRueDR1SmliYjFlakl5R1ljSEVlWGg0RkFraG5oZEN6TXJLeXNveGRqMUU5QUR3OTdmd2MvTVpxVklwbHdXMGF0bDB3K3FWMGlNZE84RGMzUHllWEU2aFVNRFR3MTNxMCt0NUtTOC8zeVkrTWVreHFDd2VzWFMwKzdVMFA1L2RFZzBBdzRLSnE2cXFncDJkZzAxWldmWFpnb0xjZkFDeXNXc2lJdFBsSFJnUzRxeXduR05qYmZWdXY1ZDZxV1pNbXdJdlQ0LzdjbTJGUW9GSE9qME1GeGRuWExpWTNLeXN0S3FIZzdON1psRmUxbmx3RWFjSEdzT0NhVk82K2ZnL1dpM3dYNkUwRzJidjRxNnhNZmVPS3luSjBCaTdNQ0l5UFg1QlliMlVVSHpoNWVuKytNY2Z2Sy80VC84K2tyT1QwMzJ0UWFWU29VMVFvTlF1SWx5NmtwbnBkams5L1hGSFovY21GaXIzbzJWbFdmemI5WUJpV0RCaDZvRFEveWtVaWxtQkFRSEJYUjd0NUppWWNMNnp3bHh1S1ZzNkhhZ3V5V1hUSGhFQkFKeWFOM2Z3Y1BPWnBWUW81M1ZvMTlaajhZSTVpZzd0MmtyM3F0dmhaaFFLQlR6YzNmRFVFOTBrclVaakUzY3V2ck5rcHV2bTZPeDJwREF2Tzljb1JkRmRZVmd3UWU0dFF0MWMzRDIrTlRNemU3ZkhrNUgyQytmUGxwN3A4U1FjSFIwc29xSmp3cFNRKzlvNmV4d3R6c3ZLQUp2MmlCb3p5U2NndUoyVnltcEJreVpPLytuVCswWEZ0TWtUcGFaZW5zYXVDd0JnYm02R1RnKzNsOXhjWGFYMDlDdmUrWVZGM1cyZDNIUHRyY3d1Y3ZEamc0Vmh3YlFvL0FMRGVwbXBwQzk5Zlh5NnYvUEc2OUxvRWUvQXdjRWVTcVVTWVNIQmFCTVVpSnpjUE1lc3pLeG43SnhkTFNVN3o5aEtMcmRLMVBpMGJtM3U1K1Q1bGxLcG5OT3FaWXVPNzQwYnJSdzA0QlhKenRiVzJKWFZvRkFvRU53bUNBOUZoS0dnc01qbDRxVkxUMHZtMXA2T3RzNm5DZ3R6U28xZEg5RUR4ZG5mMzE0ZEdES3plZXVJclA4TWVsTStGUlV0ZERxZHFFdEdacGI4eWF5NWNsQkV4d3AxVVBoMm42RFFZR1BYVDBUM2o1ZVhsM1d6d0xDNUxVUGFhWHIxR3lCeWNuTHIvRnRoYXJSYXJaai81UklSR1A2d3JBNEtPK251RjlvTWdNTFl2MCtpQjRKWGkyQWZ2OEN3clMxRDJ1bmVuZkMrS0NvdXZ1bWJUcWZUaVUwLy9pSmF0KzBrTndzS1QvWnRHZElkYkNraWF1ak0vQUpDSS8wQ3d3NTE2TnBkWHJoMHVkQm9OUGZoWTc1KzdUdHdXSDYyOTh0eXM5WVJ1ZXFBc0tGcXRkclIyTDlZTW93ZkxrYms2dHJhdG9tdng3OHR6TXkrRG16bDMzSGNxQkdLa2NQZWdxV2w1VTJmSzBrU1dnY0Y0UEd1blpHZGsrdVFrWm41a3Eyamk3MlZ2ZlA1MHNMY292dFFQaEhkWitxQTBCRUtoV0tXZjR2bUlkTS9uSXpuZXY1TE1qYzNNM1padDgzWHA2blVvVjFicWFLaTBqbytNZWt4b1RUM3NYWjJPRnlTbDFkdTdOcUlUSXEzZHh0bnY4Q3dMNXNGaGhXLzlzWTc4cm40UkZtcjFkNTJRcGRsV1dUbjVJb3ZseXdYL3NFUGFkV0JZWHY4Z2tMYkd2djFFVkg5Y1hkM3QxRUhodTFzRmhRdVJydzc0WVpkbEEraWpadC9rbHUzN1NnM0N3elA4bW5CTGxWVGRmZUxnOVB0VXZnRkJQZ3BKS3VmTGEwc1FvWU9IaVNOZU9mTmVsbW4vWFIwTElhTkhvZk1yT3hTalJEL3ZYeE91UjA0eFhuTlJBK2c4UER3SVVxbDh1ZWNNbTFIaFlUSm51N3VENy82NzVmRmM4ODhMU2tWQ2hRV0ZpSTdPeHVabVpsUXFWVG8zYnYzSFYrcnJLd01jWEZ4ZVBqaGgrdnhGZHdhblU2SGcwZit4TkxsSzNIOFZGU21yTlBOcXl6RTRxeXNtTEw3WGd6ZEVNUENmZVR1SG1wajVTUU5rQ1I4R05pcWxmdmJidzdHdjU1NlFsS3BWUFZ5ZmlFRXpzVW5Zdkh5RmRpNSt3K05UcWRaRG1nK3UzVHVYRXE5WElDSTdwdXdzTER2WkVuUnFhd0tWZzkzYU9kMUtTRldNamMzaDdXMU5heXNyR0J0YlExSFIwYzRPVG5CM2QwZHc0Y1B4OWRmZjQwbFM1WkFvYmo1bUVGWmxqRjE2bFE4Ly96elNFcEt3dURCZy9IbGwxOGlORFFVZmZ2MlJYNStmcDNuS1M0dXhxSkZpOUN1WFR0czJMQUJuMzMyV1kzSENTRWdoS2gxN01rbm44VE1tVE1CQUtXbHBTZ3VMa1psWlNYS3lzcFFVbEtDUzhrcDJQMzdIaEYxT2xvcjYzU1pLb1hJa0NRcE5Tb3FxbTg5L0RycEx0WFBweFRkbEh1TEZtNVdLbW1oU3FYcThYSy9sMnlIREJ3ZytYZzN2YVUzOWEyNk5vNWgrb2VUOGNUamo2aytuVFAvamV5YzNFN3F3TEQza3VPamQ5YmJoWWpvbmxLclczc1VWMG51RHBidzc5QTJCRXUrbUlPbm4zb0t1M2J0d3MyMmxYNzIyV2N4YmRxMG0xN2pqVGZlMFAvczcrK1B0OTkrRysrOTl4NDJiTmdBQUZpeFlnWFVhalV1WHJ3SWEydHJlSGhjWFRKNjZOQ2hOYzd6MUZOUDZVTUFBUHowMDA4NGN1UUlacytlclQvMnd3OC80TlNwVS9yYjA2ZFB4NzU5KzJCblp3Y2JHeHZZMmRuQjN0NGVYaDV1a3NYRDdjME9IdjdUUjZPRnRTVEpQNm5WYXN2azVHUk9EemN5aG9WN1Q2a09ETzhpSUZZN09OaDdqeDAxQWkvMzZZWDZhazJvaTRPOVBWNThycWZrMzF4dE5uckM1SWhMeVNsYi9RSkRQOVFVNXk2NGN1VUtCeEFSbVNodmIyOHJwYlZqRDRYSzdHUC9GczFhZCtuWUhpOCsveXdjN08zditiWDc5KytQb3FLaVdsOWdmdnp4UjZqVmF2VHAwNmRlcnpkcTFDajA3OSsvenZ2T3hpZGcxdHpQblkrZFBQVWVMTzJscHY2aHE5T1RZdExxdFFDNkxRd0w5NUNqV3Uzb2FPSDRwa3FsSE4wMlBOUjk2SkRYOFZpWFIrcTFOZUZHSkVsQ1NIQWJyUHBxSVJZc1hLcjYvWTk5SHhRSktkRFgzLzNUMUtTb3MvZThBQ0s2TGQ3ZWJaeFZ0cXJKa0REbzhhNlBPb3dlL2paYUJ3WFUrSHZ4MUZOUDFmbmN3WU1INDlWWFg2MXhiTnUyYmRpMmJWdXR4dzRjT0JDZE9uWFMzNjZ1cmtZWG1BeGlBQUFnQUVsRVFWUnhjVEdBcTYwTjE2NlhtcHFLa1NOSG9yQ3dFQ3FWQ3F0WHI4Ync0Y1B2K25WZWs1ZVhoK1RrNURydnM3YTB3UEMzQmt0cVgyLzd0ZDl2K2hobTZPTGRMSGhpMnFXNG1Ib3JnRzRMdzhJOTRoY1UybFlTMHFjMjFwYVBEUnp3YjdQWC92c0tYRjFjN25zZFB0NU5NZjNEeWRMalhUdGJ6Rm13Y0VEcTViUU92cTFDWjZZbXhxd0R3TUdQUkNiQXlhbTVnOHBXdVUyU3BFNkRCdzZBbWFURHRBOC9nTDI5UFZhc1dBRWhCSFE2SGRhc1dRTXpNN01hQTZMZmVlY2RlSHQ3MXpwbmVubzZQRDA5OGZMTEwrdVBmZm5sbDhqSnFiblRmWFIwTk9iT25ZdExseTVoeTVZdGNIZDNCd0Q0K3ZyaWwxOSt3Wnc1YzJxMExHemV2TG5HOC9mczJZUE9uVHZyYit0ME91aDB1bHJIdW5YclZ1TjVQLzMwRTM3Ly9mZWIvbTdhdFBSVnBtUVc5Q2hDOGNPK0FlSFBweWFjUG56VEoxRzlZMWlvZjZxbUxZT2ZWa0x4bFkydGpkZU1qNlpJei9SNHFsNW1POXdwUzBzTFBOZXpCOEpDZzZVaGIvK3YxY1ZMcVV2VmdXSE5VVmswazMyQlJNYmo1ZVZscmJKejZhbFFLTDVvcnZiekdEWDhiZEh6NmU1U1hsNGVubmppQ1l3Yk53NEFVRjVlRGdzTEMrelpzd2VuVDUvR3pKa3pZV1ZsaFQvLy9CTmxaV1hvMnJWcm5lZDNjbkpDUUVDQS9yYWRuVjJ0eDdSdjN4N3IxNi9IQ3krOFVPUDR4bzBiY2Zqd1lXZzBHa2lTaE5XclY2TlpzMlkxSGlPRXdOTlBQNDJQUC81WWYreFd4aXdBd0p0dnZvbStmVzl0N09LNStBVHBzM2xmT084L2RPU0FYMERZZExtOGN1bmx5d2xYYnVuSlZDOFlGdXFSVi9QV3ZtYm1xcmVzTEN4SGRYeTR2ZFc0VWNQUk9palEyR1hwK1hwN1kvTzY3NlF2bHl5ei9QR1hyVlB5OHRIUnUyWG9CMm5uWTA0QzBCbTdQcUxHeE42N2piT1puV3EyVWxLOCtNS3pQWjNlSER4UWF1bmZBa3FGQW01dWJoRGkvL2VJdTN6NU10emMzUENmLy93SFo4K2V4ZXV2djQ3cDA2ZGordlRwZVB2dHQrL0pHS2grL2ZwaC9Qanh0WTVmUDhCUnE5WEN6T3oyRjRYU2FEUlFxVlRRYXJXb3JxNis0ZU5VS2hYTXpjMFJGQmlBejJaOGhOOTIvUzdOL1h6eCtDS0Y5SmgzcTdCeGFZblJ4Mi83NG5SSEdCYnFpVTlBY0R1bHBKcGhacWJxOXZhYmcxWDlYbm9SN202dXhpNnJGanM3VzR3YVBoUWQyclhGdEJtem4wcExUMWY3QllYT1Rqa1g4N1d4YXlOcUxIeGFoQVlyelJVN0xTMHN2SWE5TlJodnYvRTZsTW9iTDZnYkZ4ZUh3TUJBbUptWjRkTlBQOFhNbVRQUnIxOC9kT2pRb1ZhTHdQV0tpNHRyakFzb0s3djUwZ1d5TEtPeXNoSTJOamJvMHFVTG5KMmRBUUJwYVdrNGR1eFlqY2RXVkZUb1d6dXVLUzB0UlVWRlJZMTFIMHBLU3RDdVhic2FqN0cydHNibXpac3hiOTY4T2xldDFXZzBpSXlNeENlZmZBSUFjSFZwZ3YvK3U3L1V5citGeGRqM1B1aWFucEZ4ekM4Z2VIQktRdHczQU9TYnZqQzZLd3dMZDZ0MWEzTS9qYktQVXFINjJ0dmJ5MnJwRjNNUkZCaHc4K2Naa2JXMU5icEhQaTQ5MXVWUkRCczF0dFhlQTRlVytRV0c5UlRsOHVEVTFOZ0NZOWRIMUZCNWVYbFptOW01dktKVUtpZTNEZ3p3ZlB2TndYaTZlemVEUVFFQXRtL2ZybSt5THkwdHhlWExsMkZ2YjQrelo4OGlMaTRPd2NGMUwzeDQ4T0JCbkQ5L1huLzc4dVhMNk42OWU1MlBsV1VaTzNmdXhLVkxsMUJZV0FnSEJ3YzBiZG9VNjlldkIzQzF1K0tmOHZQejBhOWZ2eG96SlhidTNJbVRKMC9pL2ZmZjF4L2JzV01IRWhNVDliZXpzckxnNU9TRXdzSkNSRVpHMXBoNmVjMkdEUnNRR3h0YjYvakRIZHJoMnhWTE1HdnVBbkhvOE5FdjFBSGhvZFdhNm5sWExwNU5yZk9GVWIxZ1dMZ0xQdjdCTFJRNjFVUUxTOVhBbmoyZU5IdjdqZGZSMHIrRnNjdTZaV1ptS3N5ZStSSFdmcjhKcTFhdjY1VXI1WG41dGd5Wm5Ibys5dWFqam9qb3RuaTNhT092VkNrbldGbGE5bi9tWDAvWkRoLzZCdFIrdmpkOTN2NzkrNUdhbW9ySXlFZ2NPM1lNTTJiTWdMZTNON1pzMllMbHk1ZGo2TkNoV0xCZ1FZMXY3c0RWV1E4REJ3NnM4YTI5ckt5c3ptNkQ3T3hzWkdkbjQ1Zi9ZKy9PdzZLcTNqaUFmKy9NTUt3Q0lvZ0t5SURJSnJzYmF2NE0welJKVGROY01qVDMxTnhBSWJjMExaZlVYREwzZmEvVTFCVE5TblBMMUVRVzJXVVgyZmRsWUdidStmMUJUaUF3WW9LRDhuNmVoeWZuM25QdmZXZG9obmZPUGVjOXAwOWoyclJwQ0EwTmhWZ3NSbVptSnViT25RdWdJcGw0V21KaUlvWU1HYUljRkFsVWpJdlExTlNzdHUySm5Kd2NwS1NrUUNLUklENCsvcG5QdnliV0VrdDhzL29yN3REUjQ3cTc5aDMrTkRNcnk5M1MxbmxWWW5Ub1JWQXZRNE9ncFVIL0k0bWRTMytoaHZCd0sxUGpzY3MvWHlENmZLRS9iTnZicUhVZzQzOWhvSytQU2VOOXVHKy9XWTJ1blRwMUVZcUV1OXJhdW53T2llVFpxMWtSUXVyRTNOYXhpMGlzY1VFZ0VFeGNHT0RYYk0yWHl6aUpaVnVWSHhaQlFVRW9LeXREcTFhdEVCQVFnRDE3OW1EdTNMa1lQSGd3Tm03Y0NEMDlQY3laTXdmdnYvOCtObXpZb0R4T29WQ2dwS1FFUE0rRDUzbVVsSlFvZnppT2cxd3VWKzUvUWw5ZkgzMzc5c1grL2ZzUkZoYW1uRnBwYUdpSW1UTm5ZdWJNbVRoeDRrU1ZzUkZTcVJSQlFVRndkblorcnRmaTNMbHpjSFIwUk11V0xaL3J1S2ZwNkdoajhvUnhPTEQ3TzRGUmM4T2VuRkR3ZzZXdDY3UVhPaW1wRmZVc1BEOE5TM3VYZVJ3bldHcGhicWF4WmNQWDZPQmcvOG9sQ1pWcGFHaWdhK2RPMkxaNUhmZlo0aS9hWHZ6MTk2VldXb2FkbU1SeFVrSkNlSnE2NHlQa1ZXWGF6cVdsbGhERHhKb2FYN2s0T2VrSCtNMW1uVHpjbnZsaGNmdjJiYXhjdVJLZE9uWENOOTk4QTE5Zlg5amIyMlBJa0NGbzNicDFsYlp6NXN4QlhsNmU4dkd2di82S216ZHZQak8yb3FJaTVYZ0hMUzB0ckZpeEFna0pDVGg1OGlTT0hEa0NvR0pHaEZBb2hGd3VWdzVJek0zTmhZYUdCczZlUFl0Mjdkb3BLenMrVGFGUUlDOHZEMkt4R0E4ZVBJQllMRVpCUVFIMjd0MExQejgvWmJ1bnAxNCtJWmZMMGJkdjMyYytEM3ZiOXZqbDV4UGNxclViZFMvKyt0dEdpYjFyUjZaUXJFbU1DWXNFd0o1NUFsSW5sQ3pVa1p1Ym01dU1zZmVMeTJCamFLQS90Ri9mUHFKWjA2ZWdkU3ZUWngvOG5IaWVmeW1GbTU1bWFHQ0FEV3RYY2tlUC80aER4Mzd3amt0SXVORFd6dmxMc2FMMFRHeHNiTmxMRDRpUVY1aUZqVk03b1FiM2xaQVREaG96OGdNdG53OUh3ckt0UloyT0RRd014TUtGQzlHN2QyL3MzYnNYdnI2K3lNcktna2drZ2xBb1ZJNXhrTWxra012bGtNdmwyTFJwRXdDZ1g3OSt6MTN1K1luang0OWp3b1FKTURNekF3RGxkYlp2MzQ1OSsvWkJJQkRBM053Y3RyYTJPSGp3SUVhUEhsM3RIQ0tSQ0ZwYVd1QjVIZ01HRElCY0xvZU9qZzVXclZvRkRRME5kT3ZXRGUrODg0NnkvVnR2dmZWY1l4WnEwc0xJQ0lzRC9OQ2xrenUzYXUwbW41emNIR2RMVytjbGlkR2g1K3QwQXZKTXIrN1g0WmZKMFZIc29pRytKZWZSeHJpMWVjdDJGcVpjVkVSRWxTWnl1UnhPVGs3WXZYczNBT0NubjM3Q3c0Y1A0ZXZyVyt0cFo4eVlnUUVEQm1EQWdBRlZ0dS9ac3dlUEhqM0M0c1dMcTJ5Zk4yOGUzTjNkYTN5RFBtM3MyTEZJVEV5RWhvWUdTa3RMd1JpRGpvNE95c3ZMMGJOblQrVUk0OW9FaDRheFRWdTI0OHJWR3dVS3huYVd5YmsxYWJGQm1Tb1BJb1FBQU16dDNkN1VBRTRiR09nMzIvRDFWK2pWczhkemZkWktwZElhWndnb0ZBb3d4cFMzR0FBb3AxaHFhV205Y0E5bldWbFpyV3RQOER3UGhVS2hIUE5RV0ZnSVBUMjlaMTZUTWZaU2UxNXpjdk13WmNZYy9CMTBIenpQZjUwWUZmSVphR3I0QzZPZWhUcG94d3MzQ1FTY3U3RnBHeHpadHdObVQzVUQ1dVhsWWR5NGNSZ3laSWh5VzkrK2ZYSHc0RUZZVzF0WDJWNFg5KzdkdzhDQkErdmNmc2lRSWNqT3prWnhjVEgwOVBUUXExY3ZBTURxMWF2UnRXdFg3TjI3RnlVbEpaZytmVHJPbno5ZnB5NUtWMmNuYnZ1MzMyRFZ1bzBHZS9ZZjh0UFM0THVhbWRrUGVmUW9NdnU1bmd3aFRZaUppYU9lVGd2UlRLRlFzTkN6Y3ljZHYxblQ0ZWI2ZlBmMEFkU1lLQUI0NXF5SkY2VnFrU3FCUUZDbHg3T21BazgxZWRtM2FJMmFHMkxycHJYWXRIVW5PMzNtbksvRTNyV2R2THc4SUNVdUl1YlpSNVBhVUxKUU81RzVqZE1iSWczUk1nTmQ4Zis2ZW5waTlxY3pjT2pBQWZqNyt5c2JGUlFVWU02Y09lalpzeWZlZmZkZDVYWmRYVjJzV2JNR2x5NWR3dVhMbDVYM0FDdUxpWW5CNDhlUGNlclVLWFR1M0JtVEowOUdhV2twN3QyN2g5VFVWT3pkdXhkQXhaUWxWVDBVcDA2ZFFucDZPc2FQSDQ5ejU4NEJxT2haZU9FWFFDVENJbjlmZFBKd1k1dTM3bmdqTWpJNndrclhlV0dldlBqNzNMaTQvQmUrQUNHdkdjMW00dFlDc0UvRUdpTHRqejhhQlhjM0YzV0gxQ1FadDJpQkdWTW1jTkZSTWR6dHYrOE5GWW8wQWdGUXN2QUNLRm1vaGFXOTYxUU84RE52MmNLeXBiRWgxcTVaaFNXTEYxZXB3Zjd3NFVQNCtma2hPenU3eGtwbjdkcTFRN3QyN1ZCYVdncEhSOGRxK3hjdlhvemV2WHZEeTh0TCtVM2kyclZyY0hGeHdadzVjd0JVekUvT3pmMjM5RUZTVWhKdTNib0ZUMC9QWno2SFJZc1dRU3dXbzZpb1NIa3VxVlJhWlJHWnV1amIrMDNPeXRJUzIzZnZNemw5OXR3NlEwNnZpNjU1Qi8rVWxBYzV6M1VpUWw1ektYSDM0OXJhdWN3cEt5dmJzMmpaVjgwNFRnQ3ZYbSs4OURGSWVYbDUwTmZYcjNKZHFWUUttVXhXNXg2Qi95SW1KZ1pHUmtabzBhSkZnMTJqTGg2bFBzWmMvMFhzWG5Bd3ozaCtjNEc4NkFlMUJ2UWFvS21UVHpFMWRkRzFzbmY5V2NCeG13ZjA2MnZwNGRvQldabVpHRHhvRUNJaUlqQmx5aFRrNWVWaDQ4YU4rUGpqanpGNjlHajQrdnBpeG93WitQenp6NUdWbFlYazVHVDA3ZHNYZmZ2Mnhaa3paNkN0clkxZHUzYmh3WU1ITURVMVZmNkl4V0xvNit2RDFOUVVCZ1lHQUNxV2c3V3dzSUNkblIzczdPd2dsOHNoa1VpVThhV2twR0RldkhuWXNtVkxqZk9lSzF1eFlnWE9uVHVIY2VQRzRZTVBQc0M1YytkVTlsRFVSaWdVd3M3V0J1dFhyOENLcFl2ME5MVzFKMmcwRXoyd2FPZFNjeVVZUXBvdVJWSlV5STl5c083cEdSa1hacy83ckhUVDFoMHNMUzI5U3ZubWhqWnYzandjUG55NHlyYVRKMC9pazA4K3FkWTJMeThQMDZaTlUxWjZQSHYyTElLRGc1WDdlL1hxaGRqWVdBQkFWbFlXOXU3ZEM1bXM1alhvbGl4WmdyQ3dzUHA2R3MrdHRMUVVnYi84aW84blQrZnYzUDM3Z1Z5bW1KZ1FGZUpMUGFFdmpwS0ZTaXhzWE4vV051SitNMnBoNUQxcitsUzIrc3VsV0xseUpVNmZQZzB0TFMwRUJBVGd3b1VMZU9lZGR4QWZINC85Ky9kaitQRGhHRHg0TUU2Y09BR3BWSXIzMzM4Zk1wa01KMCtlaEtlbkowcExTd0VBM3Q3ZVdMNThPWktTYWk4eUZoa1ppZURnWU55Ky9XKzU4N0N3TUhUbzBFSDV1SHYzN3RpN2R5OHVYcnlJbVRObm9yQ3dFRXVYTHNXc1diT1FsWldGTVdQRzROQ2hRdzMyR24zdy9udmNONnUvNUp3Nk9MWVNhUXArbGRpNXpEUXhjZFJyc0FzUzhncEtqZ2dKazhxTGZZcUtpNy9lL04zMjRzK1dmSUc3OTRLZW1lRFhoN1MwTklTSGgxY2I5M1QrL0huMDZkT25TdDJGOHZKeUdCb2FvaytmUHBnd1lRS3VYNzhPaVVTQ2VmUG00ZkxseTFXT3o4ckt3cFFwVTVDYW1xb2NPM0g1OG1WMDdkcFYrZVVvS3lzTEsxYXNVRDd1MjdjdmV2VG9vWnlwMFpEUzB6T3dmdE1XekYvd3VTSW1MdTZNakNrK1RJaThUNldnNnduZGhnQmdiR3pYVE05RWF4SEhDVDU2dzdOcnExa3pwc0RWMllsN1VvQms1Y3FWNk5xMUszcjI3SW1zckN3NE9EakEzcjdxQWxHR2hvWll2WG8xL3ZyckwxaGJXd05BbFVwcGJtNXVHRDU4T0FJQ0FuRGd3SUVhRjM3NS92dnZNV2JNR0Z5NGNBRkpTVW5RMWRWRlhGd2NYRjFkcTdTenNiSEJ2bjM3c0dEQkF1VG01bUxjdUhGSVNVbkI4dVhMc1dEQkFoZ1pHU0VvS0FoTGxpd0J6L1BLMlJBLy9mUVRCQUlCM243NzdmLzhXZ21GUXZSLyt5MDRkWERBb1dNL3REeDA5UGhLY0tWdjZUWjM5aytJRG8zOHp5Y201RFdURmh1YkNXQjUyM1lkZnJsNi9lYXBrTEFIeGw5OXNRVDkrdlJ1c0JGL2l4WXRRbUJnSUlDS0tZa0E4TWtubjZCWHIxNklqSXhFZkh3OGR1N2NDYUJpQnRmUW9VUGg3KytQb1VPSG9uMzc5bWpkdWpXTWpZMnhmdjE2QkFVRlZUbDNSRVFFM24zM1hYejg4Y2RWdG5mdTNCbmZmdnR0clRGdDM3NGRaV1VOTy9NNjlYRWFwczMyUTJoWU9NL3piSVc4S0h0MVNrcEthWU5ldElscDhzbENtM1pPRm1JTjRUNE9YTzhQaGc3R3d2bHpxOXpUKy83NzcvSExMNy9nNDQ4L3h2TGx5MkZwYVltTWpBeE1tREFCQUZCZVhsNWwzck9xYi9XVEowK0d2YjE5clN2RWpSOC9IcnE2dWlndkw4ZXhZOGRnWW1LQy8vM3ZmeldPakRZeU1zSzJiZHVVajdXMXRTRVNpWlJqSTlhdFc2ZmNWM2syUkgweE4ydUQrWE0rNVJ4czIrdk1YN1IwVUhrNU9sbllkeGlmSFBuZ0YxQWhGRUtla0NjOWZIREQzTnFoUjA1ZTNvcXBuL29PL0dqMENPMEpZejlFV3d2ekJwa3BNSC8rZkl3WU1RSkF4WXdvQU5peVpRcysrdWdqekpvMVM5bnV5V2ZFNGNPSG9WQW80T1BqQXdEWXNHRURidDI2QmFDaTJtSnhjVEhtejU4UHNWZ01vS0szcy9MblMxQlFrTXJGclBMejg2c3NLbFdmOHZNTGNQSFgzL0hsNm5XS2dzTENZQVZqeTVLalFzNDB5TVdhdUNhYkxFZ2tFaTFPVS85dFRpQmNZV2xwNGVRemVpVEdqQnBlN1ErNWxwWVczbjc3YllqRlluVHYzaDJPam81bzNicTFzZ0xackZtek1HREFBUFRyMSsrWjF4U0pST2pkdXplQWlybkgyZG5aVmFaQ1BSazhPV0xFQ0l3ZVBScENvUkFiTjI1ODd1ZFdWRlNFZ0lBQTVlTkhqeDVCb1ZBZzRwL2FFUHI2K3ZqcXE2K2UrN3hQRXdnRUdEeHdBS3lzSkZqNTlmclc5NEpEamtuc1hkWkFLdDlMbFI4SitWZEtYRVJNS3h2M0dab0N4Ui9IZnZoeGFVUmtsTEcvNzB4MDhuQnY4SG1GMmRuWmlJK1B4OUtsUzZ0c2w4dmwwTmJXUnJkdTNUQnQyalJFUlVYaDg4OC94Nk5Iai9EbW0yL0N5OHVyMnJuaTR1S1VQUk5QdUx1N3E2Vm5JVGN2SDErdFhvZGZmcnNzenk4cTJzZkwyTWJraHlFUDZ2MUNCRUFUVFJZa0VzZFcwTktZeFFrRlUvL1hvN3ZCekdtVDRlNWE4eFNuUVlNR1lkQ2dRUUFxN3RuRng4ZFhLN2RhbXlmZC81WDk4TU1QMkw1OXUzSi81ZkVJVDdScDB3WTJOamJJek15c2NSWkZUYVJTS1VwS1NyQnk1VXBvYW1waXlwUXB5bjNuenAxVGpxY0FVQzBoT25QbURGcTBhRkZqeWRXNmNIRnl4UHJWWDNJSERoOHozSC9rMlBKU1NEM05iUjIvVElrT3Z3UHFaU0FFQVBCUFViTnQ1cmFPZCs4RzNkL2pNM0dhNDV3Wm4rQmpuOUcxOWpiV2h4WXRXdURFaVJNWU4yNGM1cytmRHhlWGlzODZoVUlCc1ZnTWEydHI3TjY5dThvZmZGTlRVOWpaVlY4OVY2R29YdHNvS0NoSVpjOUJYbDRlM252dnZYcDRKdjhLQ1F2SGxFOW5zNHlNckVKZW9RaElqSkx2QnNMTDYvVWlwSW9tbHl5WVNDU3RvS1Z4anVNNGorbFRKbUxXdENrcUM1MzgvUFBQdUhyMUtpSWpJeUVXaS9IbW0yL1d1RlRyMDBKQ1FuRDU4bVdrcHFaaStQRGh5bXYwN2RzWE5qWTJFQWdFYU51MkxabzNiMTd0MkxObnp5SStQaDdtNXViNDRvc3ZzSERoUW1ob2FNRFEwQkE2T2pwVjJpb1VDa3lZTUFFUkVSRndjSENBaVlrSnZMeTgwSzdkdjZ0ZjNyMTdGeVVsSmJVdStMSno1MDRzV0xEZ21jOUpsZGF0VE9Idk93dDllNzhwSEQvMTA0SDVoUVU5MjdaMzlVbUtDZjc1aFU1TXlPdUZUNGtPdjIxcDV6S3dwTFIwMDdxTjMzbzlqSS9YblQ1bElpek16ZXJsQXV2WHIxY09LSlRMNVpnMGFSSkVJaEhHangrUHVYUG40dURCZzJqZHVqVmtNcG55MW9LWm1WbVZrc3NyVjY1VTNzS29qREdtTEFYOXhNdnNXU2dwTGNYSm44NWk4OVlkaXN6TXJBaWU1LzBUbzBNRFFWOUtHbHlUS2Zkc1pHT2pyeS9VZnA4VGlMNjJzN1V4bWpWOUN2cjNmZXVaei8vNjlldmdlUjd1N3U1bzFxd1o5dXpab3l6cERGUWZzd0FBSjA2Y3dKUXBVekIrL0hqOC92dnYwTkRRd0t4WnMyQmhVWE5kZU1hWThvMzc1NTkvd3MvUEQydlhyb1dUa3hNV0xWcUUrUGg0dlB2dXU3QzN0NGVKaVFsMGRYVWhFb25BOHp5MHRiWHg4T0ZEMk5yYXd0RFFFRUJGemZmVTFGVGwrWi9VV2REVCszZlN3b2NmZm9qUm8wY2pLeXNMNzcvL1BuNzc3YmQ2KzNZVEhmc1E2emR1d2VWcjF4VmxaZVhmbFplVnIzc2NINUZZTHljbjVEVmhibTZ1TGRCcFBrWWtGTTd2NE9qUWJzSzRNZHlBL205RDR3WGVoNHNXTFlLenMzT1ZNUXN0V3JUQXhJa1RBVlFrQWVIaDRkaS9mejgrLy94enRHL2ZIajQrUG9pSWlNQzFhOWN3ZWZKa3pKczNEOTI3ZDYreDhteDRlRGdXTFZxRWt5ZFBBcWlZRFJFUUVBQjlmZjFhWXlvcEtjR0lFU013YytiTS8veThBQ0FpS2hxYnY5dkJMbCs3WGlndGxlNHVseW0rU1gwWWx2eENKeVYxMWlSNkZscloySmhvaVhSWENBWENrWU84Kyt0UC9QZ2oyTm5aMXVuWU45NTRvOHJqOGVQSFkvejQ4U3FQS1Nnb2dJT0RBd1lQSG96Ky9mdGo2OWF0bURwMXFuSmx1Q2ZKaFVLaFFGbFpHZVJ5T1FZT0hJZ0JBd1pnN3R5NThQZjNWeFpPMnJoeEkrN2N1WVBMbHk5ai8vNzlTRTlQUjJGaEllUnlPVGlPdytMRmk2dU5sOWk4ZWZNenAyZzltYWtSSEJ5TW5qMTcxbXMzcUsxTk95ei9mQUhPbnJzZzJMeHQ1OVM4dkh5bnRyYXVTNUtpZzYvWDIwVUllY1ZWak5aUDJkM1d4dlZtNklQd013dVhyckJLVDgvRStIRmpPRkVEbFhXZU0yY09ZbUppSUJBSXFxd0RjZWZPSFlTRWhDamI1ZWZuVi9uQzhVUldWbGFWeDI1dWJqaHc0SUR5bHNXREJ3L3c4ODgvVjZseW01S1Nnc2VQSDc5UTNMZit1b1A1aTVZaU9lVVI0M25NU0lvT1BnYWc1bUlQaFB3WDVvNHVYYTBjM0hJN2VIVGpUL3gwbG1jdmlVS2hxSEU3ei9Pc3RMU1VGUllXc3FLaUlpYVZTcGxNSm1PTU1WWmFXc3B1M2JyMXNrSjhLUjdHSmJBKzNrT1lsWU1iazlpNkJnQm8yT0wyaEx5Q1RFMWRkSzNzWEhaYTJidmxUWjg5ajM4WUY4L2tjdmx6djk4V0xseklqaDA3cG55OGF0VXF0blBuemhyYmZ2cnBwK3pVcVZPTU1jYjgvUHpZamgwN2xQOSsrKzIzMmJCaHc2cjlEQm8waUEwWk1vUXh4bGhCUVFHYk8zY3VVeWdVTENBZ2dHVmtaTERDd2tJMlpNZ1FkdWpRSWNZWVkrWGw1VXdta3pGdmIyOTI3ZHExNTNvdVBNK3o3T3djdHUvZ1VlYlVzVnVaeE43MUJoV0NJdzFCWkdudjZ0dk8wU056eUlpUDJLKy8vMUhySDNEU3NCS1RrOW5zZVF0NHAwN2R5eVQyTG9jdEhSenFOa0tVa0NiRTFOUkYxOUxXWmFMRXdUWHAzYUVqK2ZNWEwvSFBtekFzWExpUWVYdDdNeDhmSCtiajQ4UDY5T2xUYTdMdzhjY2Zzd3NYTGpER0dPdlRwdy83NjYrL0dHTVZ5Y0xKa3lkclBPYkJnd2ZLWk9INDhlUE0xOWVYTWNaWXYzNzlXRkpTRW1PTXNaaVlHRFo3OW16Rzh6emJ0MjhmVzd0Mkxmdnp6ejlaNzk2OVdWcGFXcDJmeTRPSVNEWmo3bnhtN2VnbWs5aTdibXh0NVdDcDd0OVJVL2JhVm5BME1YSFU0c0I5S3RJUXRoZzdaaFRlOHZyZlM2L1BUaXEwTlRmSHZEbWZjalpXVm1LT0U0eUdYT2loN3BnSWFXelMwME9LRTZORGRzc0t5dHpEd2lQK21ETi9BVDVmdnFyVzBzcTFlZXV0dCtEbjV3Yy9Qeis0dTdzcnR4OC9maHhuenB4QlZsWVdvcU9qRVJVVkJUTXpNOFRFeENBdkx3OU9UalYvYVpkS3BVaE1URVJhV2hydTNyMExUVTFOS0JRS0hENThXRGsyUWxOVEV5a3BLUUFxaXNaOTg4MDNLQ3NydzVVclYyQm1aZ1pQVDArTUhqMjZ4bHNiTmJsNi9TWStHaitGblEvOEpWUEJ5M3NsUkFiNzByZ245WHB0eHl4a1pvWVhheHU2emlncmwyMWY4c1ZYYllxS2lqQnkrTkFHVytLMXVMZ1lZV0ZoNk5xMWE0T2MvMVVXR1IyRG1iNEJMRDQrc1F5TVg2OG96ZnRkM1RFUjBraXhSNDhpczgzTk83elBnQVdIdi85aGZGSktpdUc4T1ovQ3VZTmpuUWFrdDJuVFJqbnpxZktDVG93eExGdTJERUJGalJSdmIyODRPVG5oMXExYjZOR2pSN1daVmsvazVPUmcvUGp4VUNnVTBOVFV4Q2VmZkFLQlFJQXZ2dmhDV1YxMjFLaFI4UGYzcjFKa1NpYVR3ZG5aR2Q3ZTNnQ2dMR1NuU2taR0pnNGNQWTR0MjNZckFIYUp5YkVnTVRZczZKa0hrZ2IzMnMrR01MTjN0ZFhnc0ZwTHJOVm45TWhodW1OSGorUXNMTXpxdlhKYWJHd3NKa3lZZ00yYk44UEZ4UVhEaHc5SFRrNU9qYjBaQlFVRjJMSmxDenAxNm9UWTJGaU1HREdpV2p1ZTU2dHRNelEweEtWTGw2cHNDd3dNeEtKRml6QjM3bHg4K09HSFZmWWRQMzRjYTlhc0FWQXhxTkxNekF3REJ3NkVqNDhQUkNLUjh0ckhqeCtIalkxTmZid01WUlFWRnlQdzRxL1k4TzFXUmVyanRQczhZNnVTb2tKT2dtcTFFL0pNRW9sRWk5ZlVHeVRrUkF2YXRiTnlHZS96SWZmK2V3T1YweDFyVWxSVUJKRklWR1BWVndES1FkVmlzYmhCYXp2OEY4RWhZZGk0WlJ0dTNycVRJeTByWHc5cDJaN0V4SWdYR3hsSnlQTXd0ck5ySnJGem1XWHQ2SlkrZEtRUHUzanBOK1dnd3ZwMDlPaFJObURBQUZaWVdNaUdEUnZHNHVQakdXT01QWHo0a0QxKy9Galpic3FVS2V6T25UdU1zWXI3ZTMzNjlLbHlucVNrSk9ibDVWVmxXM3g4ZkxWMmpGVU1Vdkx5OG1JZmZ2aGh0WDNIamgxalBYdjJaSGZ1M0dIWHIxOW5HemR1WkowN2QyYmJ0MjlYWHR2RHc0UEZ4TVM4MkJPdlFlekRlT1lic0lnNWVuUXJsZGk3YmpkM2NHdXY3djhQQ0hrVnRXbm5aQ0d4ZHozWjNxa2ptK25yeitmbDU5ZjcrMVdkWkRJWjIzZndDSFB1M0lOWk9yakZtdHM0dllrbThFWDJWZE1rYnVKblJVVVZKa1NGYkpaSjVkNzM3Z2VuK2kxWXdnNGUvYjdlaTNpTUdERUNnd1lOcXRZamNQTGtTVnkvWHYrekJ2UHk4bkRyMWkyTUhUc1dFUkVSeWlWbUt4T0pST2pVcVJONjlPaUJtVE5uWXZEZ3dUaDkrblM5eDFMWjMwSDNNZlhUT1RoNStweWlwS2hrUVVLazdOT1VpUHN4RFhwUlFsNVRxUS9Ea2hPaythUExaYkt2ejU2L21EWnRsaDhMZXhBT3VWeXU3dEJlQ0dNTXFZL1RzRzdURnJacTNZYml3cUxpUVBCODM1VFlzQ3VnSWt1TlRwTklGdjdCSjhlRjNjMlQ1bmNvTEN6YThjWEtOWG1mK3Zvak1pcTZ4aEttejZPOHZCeFpXVm5JenM3R3BFbVRsUGYra3BLU01IandZSnc5ZXhaYnQyN0Y0TUdEcTkxR2VCRVhMMTZFb2FFaHhvd1pBeE1URTV3L2YvNlp4N1J2M3g1cGFXbjF2bFF1WXd3Wm1Wbll0ZThneGs2Y1h2WXdMdUdxVEs3b2tSQWQvQTJWWVNYa0JTVWtTQk9qUXVZckdKdjg1NjIvL3A0NGJUWU9IRDdHaW9xSzFSM1pmeUpYS0hEbDZuWE05VitFSGJ2M1pVcEx5NzhvNGt0SEpFYUZ4S3M3TmxLenhuWFQ2aVhJUzBqSUU5all6RzhtMUx0Mkx2Q1hOYkVQNDF0UG56d0I3dzdvOTUrN3ZZS0RnN0Z1M1RyRXg4Zmp6Smt6TURVMUJRQzBiZHNXcDArZnh0cTFheUdSU0RCczJEQUFGUlVlSzh2SnlhbTJMb05VS3EyMjdla0JTSUdCZ2ZEeThvSlFLRVR2M3IxeDRjSUZUSnMyVFdXc2lZbUpNRFUxcmZlWklaSFJNZGp3N1RaY3VYcGRYaVlyMjhSQjhGMUtURWoxcmc1Q3lIK1dGQmw4enNMQy9WNTZSc2Jtcnpkc0h2SWdQQklybHk5Uk9ZNmhNVHI1MDFtMlp2MUc1TTlrT0lVQUFDQUFTVVJCVk9ibXBjcDVqRWlLRXQ0R29xaklFbW1VT0RNYkczTXJCOWVyZHE1ZCtJVkx2MlJsWmVVdmRPOXQwS0JCeW5uRXc0WU5ZNnRYcjJhREJnMWk3N3p6RGhzd1lBQWJOR2dRbXpWclZwVXhDOUhSMGF4Ly8vNVZ6bE9YTVF2Snljbk13OE5ET1RmNjNyMTd6TVBEZ3dVSEJ5dmJIRHQyakhsNWVUR3BWTXB5Y25MWW1UTm5tS2VuSjl1L2Z6OWpyUDdHTFB4eC9RYnIyUDFOM3RyQkxjT3l2WnMzbW1BU1NzakxKckYzbldKbDc1cjh4bHZ2c0p1M2J2TlNxZlNGM3NjTlRhRlFzUGpFSkRiVEw0QlpPYmdXU094ZDl6WnZibTJnN3RlUjFFMVQvbEJuajJKalUwemJ1UXpqV2RuaUk4ZCs4SG1jOWxoL3pxZlQ0T1RvVUM4WCtPQ0REekIvL3Z4cTI2ZE9uYXI4dDF3dS8wL2ZDZ0lEQTZHdnJ3OVhWMWZJNVhJNE9UbWhSWXNXQ0F3TVZLNHFCMVNVYmUzZXZUc0FRQ3dXNDZPUFBzSkhIMzMwSDU1TmRabFoyVGg4N0FkOHQyTzNYQzZUWDVIenNnWEpNUS91MU12SkNTRXFKVVFHNzI3YjNpa3U1VkhxWjNQOUY3MDVjdmhRVEprd3R0YVpFT3IyMjVXcmJPdU9QYmdmRXBiR2VIeVJMeXM4bXBzYmw2L3V1RWpkTk9Wa0FRQ1EvakFrQXpZMmZtMUZXaGQvLytQYXN2aUVKUGVSdzRkeVBxTkgvT2MzSGMvemtFcWwwTlhWUmMrZVBXRmtaQVNnb2tiNlgzLzlWYVd0VkNwRldscGFsU1ZlNVhJNUNnc0xxMng3dWpCTFlHQWdDZ29LbEluQUU3Lzg4Z3Q4ZlgyVjA2TDA5UFR3N2JmZlFpUVN3ZExTc3RhNTFNL3IxcDIvc2ZtNzdleHUwUDNzY3Bsc3BWVEdEcVUvZkpCUkx5Y25oTlNGUENrbTdGTGJ0czUzSDZlbkw5dTZZL2VVSzlldWEzeTNZUzNYdXBXcHVtTlRLaStYNGVzTm0vSDlqNmRRV0ZUOFYza1pQL1pSWFBCREFDODJXSXk4VkUwK1dRQUF4TWFXSlFFL3Q3WnlDSTFQVFBqdTYyODJEd2dKQzJjclBsL0FHUnJVdlplTTUzbGN2SGdSOGZIeHlNdkxnNEdCQWN6TXpIRHMyREVBcUhGcDY1eWNITGk1dWVHTEw3NVFia3ROVGNXY09YT3dkZXRXNWJhVWxCUUVCQVFBcUZqNUxURXhFWXNYTDRhdDdiOExZaVVrSkdEeDRzWDQ4ODgvMGJOblR3QVY5UlZxVzVyNnY1REw1VGh3K0JnMmZMc05oVVhGU1FxNWZISnliTml2b05vSmhLaEZVbEpvTHVEbzE5YU9QYndmSERaLzdLUnByUmY1KzNMZFBidW90WllDWXd6eENZbjRadk5XZHU3aXBSTEdzeDhoTFE5NGxCQ2VwcmFneUg5R3lVSWxqK01qRWlVU3lmdHlyV2Fmbnd2OHhTY3JLN3YxZ25sek9BZDdXK1VxamJYSnlNaEFSa1lHVHA4K2pXblRwaUUwTkJSaXNSaVptWm1ZTzNjdUFOUTRBeUV4TVJGV1ZsYktRWkZBeGV3S2dVQlFaVnRwYWFueTM0R0JnVEEyTnE0MlRkUFIwUkU3ZCs1RVlHQ2dNbG1vTCt5ZmFVNzdEeDFsQnc0Zkx5NlRTYStWTWt4UGp3MmowY3VFcUYxNGVWSVVObHJZT2QySWVmaHc0Wno1Q3dhTUdEWkVZOXhIbzdtV0ppWXZQWnF5c2pLY1BYOEJ1L2NmWWxIUnNROFV2SHgxVXBUMEJ5QzI3S1VIUStwRlU1bzZXU2NKQ1FuU2hNalF6eGl2bVBqWDdidDNKazJmaFgySGpyTDgvQUtWeCtucjY2TnYzNzdZdjM4L3dzTENsRXRNR3hvYVl1Yk1tWmc1Y3laT25EaFJMZE8vZWZQbWMzM3pWeWdVdUhqeEl2cjE2MWZqaklhQkF3Zmlqei8rUUVsSlNaM1ArU3d5bVF5L1hiNktPZk1YWU5mK2d4blNjdW15WWs3K1FUcE5jeUtrVVVtT0NydkxGL1BqczNKejF1L2Nld0N6ZkQ5RFlsTEtTNDJodUtRRXE5ZHZZc3UrWE1NaW82S3ZLbVJzWkZKVTJHRktGTWhycTdtMXRZR2xnK3NCRzZlTy9MakowMWxkS3FmRng4ZXovLzN2Znl3bEpZVXh4cFRMekQ2cEdDbVR5ZGdISDN6QTd0Ky96MkpqWTFtM2J0MVlibTV1bFhOVW5nMlJrNVBEQ2dzTDJVOC8vY1FHREJoUWYwT1RuOFBXblh2NERoMjc4Uko3dHdSemUyZG5VSkpKU0tOblllczZRbUx2K3JDN1Z6LzVIOWR2OHNYRnhRMzZPU0dYeTFsY2ZBS2JNUFZUWHVMZ21pMnhkOTBHaWFSeGpyWWtwQ0ZZMnJwTWxOaTd4bm4yNnN0ZnZucWRMeWtwcWZVTnMyclZLdVhVeE1xKy9mWmIxcWxUSjlhbFN4YzJkT2hRVmxKU3dvNGVQY3FXTFZ0V3JXMXljckl5TVpnMGFSTHo4UEJnblR0M1p0dTJiYXUvZC9ZenlPVnlGdnN3amsyZk00OUpITnh5TGUzZGRoZ1oyZWlyKzNkQkNLa3p6c3JPeVVYaTRIcmMzcTBMdjNEcEN2WW85Zkd6My96L1FXbHBLVHQ0NURqZjg2MEJ2Slc5YTZpbHJlc1FvS1BxZTdlRXZJWkVGdTJkL3lleGN6blhzWWNYdjNyZFJwYWZYMURqbTBiVlhHZUZRc0hLeS8rdDVjRHpQQ3NzTEt6VG01SG4rZWQ3OTc2Z016OEhNdThoSTVpMWcxdUt4TjV0bkxHZFhUTjEveElJSWMvUHlNWkdYK0xnOG9tTlU4Zmkvb09IODlFeHNmWDZXU0dWU3BuZlowdVlnN3NuTDNGd1BXRnVhMnNHNm4wa1RacU5qYWFsbmV2aWRrNGVKYjNlZnBlUGZSaFhyMis2eHFDNHBJVE44Z3RndGk2ZGVZbTk2eThtRWtrcjBLSXVoTHpxT0ltOWF6K0pnMnVZbzdzbi8rT3AwNnpvQlc5THlHUXlkajhrbFBVZlBKeFoyYnRsU3V4ZEEyQmpvNm51SjBvYWhsRGRBYnhTY25JVStkbnBONXMxYnhGZlVGamtjT0hTN3kxTWpJMDRpV1hiUnJmYzYvTmlqQ0U0OUFIOFBsdk1mdi9qV3A1Q3ptK1dGOHZucENYRlpLbzdOa0xJaTh2TFNuL1kzTWo0aGt6T2EvMTE1NjU5WmxhT3lNRzJQZGVzbWQ1em4wdGFWb1lqeDMvRTZuVWJXV3hjL0MybVlBc1NvNFAzSVNlSDFvRjVUVkd5OFB6NC9PeU1FTDBXeHRkS1MwcDFidDIrYTUrV2tTbTB0V25INmV1L21qMzFwYVdsT0hUMGU2emJ1SVU5Q0krOHpSZ0xTSXdLM2xwUWtQbHFybEpEQ0tsUlhuWm11bUV6N1l1bENpN3RRWGhFajkrdVhOVzJ0cEtncllVNU9LNXVIWWlQSDZkaDNtZWZzeVBmL3lqUHpzNDVBS2xzY21KYzJCMVFyUlZDYW1ac2JOZk0wdDVsZ2JXamU5bUFJUit3MjNmL2Z1bGpDMTVVUm1ZV20rVVh3TnU1ZG1GVzlxNW5MZTFjck5UOXVoSkNHcDY1alhNdmlZUGJBM2ZQLzVVZk9IeU1MM2pHK0NtWlRNYisvT3NPOHg0NmtyZHljRTJUMkxwOEJqaStXaXRZa2YrTWVoWmVRRWxKZG5sK1Z2cTFaa2F0TG1kbFpibGQrdTFLQ3lPajVvSTJiVnB4Mm8yMFB2c1Q1ZVV5QkljK2dLLy9Jdjdhalp1UHl1V0s5WW1Sb2svenMrOW5xenMyUWtqREs4akpTTlRTYTNWZUxwZnFYcnQ1eXpZOUkwUFR3cXdOakZ1MHFOYkxrSk9iaThQSGYyVExWMzZ0U0V4S3Zxb0FmSk9pUXZZRG1WU3ltWkRuMGJhOXM3V2x2ZXUzN1RwNGxNL3lDMkJoNFJHTnRwY2hPenVIZmJ0dEYrL1IvVTBtc1hmOXZhMnR5MXZxZnYwSUllb2hrVWkwSkxadTcxazd1aFgrcjY4M3UzcjlScFhQaTR6TVRPWXpZU3ByNzl5SnQ3UjNYV2RtWnQ5QzNURVQ4a3ByMDZhTmpzVFdkVVM3RGg3NXZkNStsLy96OXAxR2x5MWs1K1N5anlkUFozWXVuWGxMQjlmZGJkcllHb05tT3hEUzVMV3hkYmFYMkx0Y2FlL1VzWHpUZDl2Wm85VEg3TXJWNjh5ejE5c0tpYjFybk1UZVpaUzZZeVRxUTM4a0dvQlplMGMzRGFIR0dxRlEwR3ZHMUVuaTBTT0d3OFM0ZXRmZXk4SVlRMmxwS1c3YytndWZMVm5CNStSa1AxVHcrQ0lwS3ZpUVdnSWloRFJLWmpZdTVtSVJOMGNrRWsyMnMyMnZGNStZaU9LUzR2Tk14bFlreG9iK0JSckUyR1RSbUlVR1VKaVRtYVpqWUhKRndLSG9ma2lZUjNSc3JOaGFJb0ZwU3hPMVpBdDVlZm5ZdkcwSE5uKzNnOC9KeVQzTjVQeThwSmlRaXdDWU91SWhoRFJPaFRucEJYcGFHdGVZUUh3M0t5dTdlMW01YkV1WnZPU3pSN0dSVWFEUEMwSWFqSWFscmZNN1ZnNXVjUjdkMytTUEhQdUJLUlNLbDNyYklUd3lpcjA5Y0NqZjNybFRzY1RXZFltUkRaVnNKb1NvNXVUa1pPcm01dmFUdTd1N283cGpJWTBEOVN3MExENC9PeU8ybVVITDM4cktwUTdYYjk1cVUxSmFLclN6dFlHdWprNkQ5akpJeThwdzRkSnZtRE52SVovOEtEVmVMbFBNUzR3Ty9xNDBKMGZha05jbGhMejZXclZxNVNRUUNCWURNRXRMUy90UjNmRVE5YU5rNFNVb3lFM1BFQmcyT3lWa3d0ejc5ME9jZ2tQRG1obm82M09XYmR2V3VNejBpMHBJVE1MWDMyeGgyM2Z2TGMzSnk5MFBoV0ptVWt6b2I2QnVSRUpJSGJScTFjcUw0N2lSakRHenRMUzAxZXFPaDZnZkpRc3ZTV2xPVGxsK1Z2b2RQV09UMjZtUDB0NjgvdWRmaGdEZzV1TEVDWVgxODJ0Z2pPSG1yZHVZdi9CelhMOTVVMVpXWHI1QW1vdXZIaVdGcHRiTEJRZ2hUVUxyMXEyLzVEak9qdU00YlJNVGs5c1pHUm14Nm82SnFCY2xDeThYWDVDVmthaXZvM21nWElIMmYvNzF0MFY2UnFiWTBjR08wOVhWZWFIWkVnVUZoVGgvNFJmNEwvcGNscHFhL3FBYy9QdkpFU0UvRmhlbnkrb3hma0xJYTg3RnhhV2xRQ0Q0Qm9BWUFBUUNRV2xhV3RwWk5ZZEYxSXlTQlRYSXo4K1hhbkF0em91MHVld0g0UkZ1ZC84TzBqTXhNWWFGbWRsejl6THdQSS9JNkJoOHMza3J2dDIybzd5MHRIdzNBejh6T1RJa3JJSENKNFM4eGxxM2JqMmQ0emp2U3B0RUppWW14ek15TW1pOFV4Tkd5WUthbEpSa2x1ZG5wZit0WjJEOFUyWk9UdWZMZjF3enp5OG80SHAwNi9wYzR4Z3VYNzNPNXM1ZmhMdEJRWGt5dWVKRHZqaDdhM0k4clJSSkNQbFBoSzFidDk0QndPVEpCbzdqUkFLQjRFWmFXbHE4R3VNaWFrYkpnbnF4Z3R6TUhFNWY1MGRPd2VrRjNRKzEvenZvdnFaVEIwY1lHaGh3dFNVTmpESGs1T1JpeDU1OVdMUjBoYnlnc1BDYVRDb2ZtUkliZXJXZ29FRCtrcDhESWVRMTRlcnEybGtnRU13Q29QRmtHOGR4bW95eGlMUzB0RnVnUWRKTkZpVUxqWUEwTjdkTVYyeitCNmVoU0V4TlRiVzdjL2VlaWJhMkZtZmIzcWJHWG9hdzhBajIxWnIxK1BHbnN3VUtCYitoWEtaWStDZ3VMRVlOb1JOQ1hpT3RXN2NlelhGY1B3QUNqdVBBY1J3WVl3S080K1JtWm1abkh6OStYS2J1R0lsNlVMbm5ScVp0ZTJkcm9WQzRXa3RiYTBqUEhwN0NsY3NXdzhqSUNBQ2dVQ2l3LzlCUmZMdDlGOHZMeTQ5V0tQanBTZEVoZndDZzNnUkN5QXV4c2JIUmI5YXMyWFlBSXdFb0Ixd3p4Z0FnVDZGUWVJU0VoTkN0aUNhS2VoWWFtZnljakZ4Tlljdnp2RWd1aW85UHRBc0tEdFcxYmQ4T2Nya2NHN2RzeDlaZGUwdUxpNHQvazh2a0h5WEhodjBOcXRWT0NLa0habVptVmdLQllDWUFreHBtWm1rSkJJTGt0TFMwUDlVUUdta0VxR2VoRWJPeWR4bklPRzZoZVpzMm5VeU1qWVgzZzBOU2VMQ054VmxsMjdPeW9nclZIUjhoNVBYaDZ1bzZSQ2dVZnM4WUUxVk9GdjdwV1FDQWlLQ2dJQ3IvM0VSUnowSWpscGVWSGlQUzFMMEtSZmtiajlMU3kzakdQazZNQ2psZVVwSk5VNWdJSWZXcVRaczJvd0JZQWNnRFVNeHhuRFpqckFCQStqL2JORnEyYkhrMFBUMjlXSjF4RXZXZ25vVkd6czdPcnBtdXJtNEJnSkgzN3QwN3J1NTRDQ0d2UDJkbloyZVJTSFNhTWJiei92MzdLOVVkRDFHLytsK1lnQkJDQ0NHdkZ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LRmtnaEJCQ2lFcVVMQkJDQ0NGRUpVb1dDQ0dFRUtJU0pRdUVFRUlJVVltU0JVSUlJWVNvUk1rQ0lZUVFRbFNpWklFUVFnZ2hLbEd5UUFnaGhCQ1ZST29PZ0pEWEFBZDBGRWtrMmNMU1VuMmhyRm1KMEpBMzROUWRWR09VSjhobkdvVTZDbTN0QWtWQ1Fnc0Y4TGNjQUZOM1hJUVExU2haSU9TL0U1cmJPenR5VE5CRHlNbmRBWU8yV2xvdzE0YXVCZU1VQnVvT3JqSFNaN3I1YUk0VXdDRFowbDZXRE43bFB1TzVQNUppZzZNQXlOVWRIeUdrWnBRc0VQTDhCT2J0WFRxTEJOdzRjRnhQRHF5OXZiMmQyTnJLRXBLMmJXRmhib2JtelEzVkhXT2psSmVYYjVDYzhzZ2dQaUd4UTBKaU1zSWpJMlVRc0NpSnZldE5Cc1greE1pd20rcU9rUkJTSFNVTGhEd2ZrY1RlWlNFSDdqT2hTS1RadTFkUCtNNmFEdHYyTnVxTzY1WDBNQzVlWS9XNmpVNVhydDF3a3N1NWp5M3RYSllsUm9Xc0FTQlRkMnlFa0g5UnNrQklIVWtranEyZ0xmTFgxZGFkN3YzTzJ4cVR4bytGamJXVnVzTjZwYld6dHNLT0xSc1FsNUNJWFhzUGFKejUrY0ppSzN2WDFueHArWmVKaVJHUDFSMGZJYVFDSlF1RTFFRXJHM2NUQ1BsTm1tTHgrK1BIamhGTUdEY0dCdnI2Nmc3cnRXRXRzY1RDK1hOaFltS3N1WHZmb2FuRlFGc3plL3VQSDBWR1pxczdOa0lJVFowa3BDNkUyaHFZeVFtNElmUG56aExNblRtTkVvVUdvS3VyaXprelBvSC8zSmxDZ0J1Z0FhMFpvQzgwaERRS2xDd1E4Z3h0Mnp0N2FXaUlwczJjTmtVMDN1ZERkWWZ6MnZ0bzlBajR6WjR1RklzMVpsZzZPUFZUZHp5RUVFb1dDRkhKek43VlZpZ1NidW5ScmF2Um1KSEQxUjFPa3pGbTFBZm80ZG5GV0FEUkJqTjdWMXQxeDBOSVUwZkpBaUcxTUhGMDFOTUFEaGtZNk50Kytza2tHQnUzVUhkSVRZYUJ2ajZtVDVtSWxpWW1OaHJBS1JOSFJ6MTF4MFJJVTBiSkFpRzEwT0dGZ3pod3RoK09HQVozVnhkMWg5UGtkUFJ3dzZnUDNnYzR6bEtIRnc0Q1FGVXhDVkVUU2hZSXFZR3BxWXN1QjhIN1ptWnQ5Q2VNKzBqZDRUUlpQcU5Id0x4TmF4MEJCRVBidG5XbVNsZUVxQWtsQzRUVVFLTTVzK2FBQVpQSCszRE5EZWx2VkUyR0R4K092WHYzMXJpdnZMd2NKU1VseWgvRy90dnlEODJiRzJMR0o1TTRBTjRDTVdmM0F1RVNRbDRBVFVzaXBBWWlKdmpDMXRaR3k2dFh6MmUyTFNvcXdwNDllL0RiYjc4aExTME5lbnA2Nk5hdEc2Wk9uUXB6Yy9PWEVPMi9pb3VMc1hmdlhseTZkQWxwYVduUTFkWEZvRUdETUh2MmJPVitxVlNLRmkwYWR2ekZGMTk4Z2Z2MzcwTlBUdytKaVlrNGNlSUVQdnZzTXlRa0pFQW9GQ3JibFpXVlllalFvZkQxOWEzMVhIMjgzc1JlMjhOYVVURVBBd0M4MTZDQkUwSnFSTWtDSVU5cFkrM1lWaWdVZUwvbDFRdW1MVTFVdHMzUHo4ZUVDUk9RbDVlSER6LzhFTmJXMXNqSXlNQ1BQLzRJSHg4ZjdOeTVFKzNhdFh0SmtRTyt2cjVJU0VqQXBFbVQwTHAxYXp4Ky9CaEpTVW5LL1VPSERzWDA2ZE14YU5DZ2x4S0xsNWNYaGcvL2R4YkpoZzBiNE83dXJueThhOWN1S0JRS2xlY3gwRytHM3IzK3gySmo0L3EzYWVka2tmb3dMTG5CZ2lhRTFJaVNCVUtlb2lIV0dLYXRvNjNSMGNNTkdob2FLdHR1MkxBQm1abVpPSDc4T0ZxMWFxWGNQbkRnUUl3ZE94WkxseTdGd1lNSEd6cGtBRUJXVmhidTNMbURMNy84RXYzNzk2K3hqVXltL2lVWDh2UHpVVmhZQ0UxTlRkeTRjYU5LTWxFVGtVaUVqdTZ1ME5mWEZ5dHljMFlCV1BOeUlpV0VQRUZqRmdpcHpORlJ6SEY0cjVsZU05YkJ3VjVsMCtMaVlwdy9meDVqeDQ2dGtpZ0FnSmFXRnFaT25Zcnc4SEJFUlVVQkFGYXZYbzBaTTJiZ2h4OStnTGUzTnp3OVBURmp4Z3hrWm1ZcWo4dk96c2I4K2ZQUm8wY1BlSHQ3WTl1MmJjcHYzci8rK2lzOFBUM3g1NTkvWXRpd1llalJvd2RtelpxRnZMdzhBSUNPamc2RVFpR1NrNnQvOFk2S2lrTEhqaDJSbjUrUFpjdVdvV1BIamdnUEQwZEpTUW5XckZrRGIyOXY5T2pSQStQSGowZDhmTHp5T01ZWURoNDhpTUdEQjZOcjE2NFlQSGd3WW1OanE1Mi9vS0FBZ3djUHhvd1pNeUNYVjZ3MGZmdjJiWnc2ZFFvRkJRWFZZaGs2ZENnR0RCZ0FUVTFOdlBYV1d5cGZad0J3ZExEbmpKb2JnbkhDNFVCSDFSa2NJYVRlVWJKQVNDVm1jczRCNEN5ZE96aWdwWW14eXJiUjBkR1F5K1h3OVBTc2NiK3JxeXNBSURJeVVya3RORFFVMGRIUk9INzhPRTZmUG8zQ3drSXNXN1lNUU1VZlpsOWZYeWdVQ3V6ZXZSc0xGeTdFcVZPbjhNTVBQeWlQbDh2bE9IWHFGSGJ0Mm9YdnYvOGVzYkd4MkwxN040Q0taR0gwNk5IWXRtMGJ2dnJxSzJSbi83dXNnclcxTlg3NjZTYzBhOVlNTTJmT3hFOC8vUVFiR3h0a1pHUWdLeXNMaXhjdnh0NjlleUVRQ0xCaXhRcmxjVnUyYk1IMjdkc3hhdFFvN051M0R4TW5UcXcyV0ZHaFVPQ3p6ejZEdHJZMlZxOWVEWkdvb3NNeUp5Y0hxYW1weXVUaGlTNWR1dUQyN2R1NGZmczJ0bTNiQmsxTlRaV3ZNd0NZdGpTQmc0TWRCSUNsdVgyNTZpeU9FRkx2NkRZRUlaVUlPWkV6eDJENFpxK2VITWVwbnRhZm41OFBBR2pac21XTis0Mk1qQ0FVQ2xGU1VxTGNKaGFMTVgvK2ZHaG9hRUJQVHcrelo4L0d4SWtUa1phV2hwaVlHQ1FsSldISGpoMFFpOFVBZ0E4KytBQ0JnWUVZT1hJa2dJcUVZdWJNbVRBME5JU2hvU0VHREJpQUd6ZHVLTTgvZS9ac1dGcGFZc3VXTFFnTURNVGt5Wk14WnN3WWFHaG93TUxDQWdLQkFNMmJONGVGaFFVQXdOTFNFbXZXL051ci8rR0hIeUlnSUFBOHo2T3dzQkFIRHg2RXY3OC9oZzRkQ2dCd2NIQ285anczYnR5STJOaFlIRGh3QUxxNnVzcnQvZnYzaDVlWEY2NWN1YUxjNXUvdlgrM1dUdS9ldlZVT2NBUUFnVUNBbmoyNmNUOEgvcUlya25OT0FFSlZIa0FJcVZlVUxCQlNpWUNET1Rqb3VEbDNlR1piSFIwZEFFQm1aaWFNamF2M1F1VG01a0toVU1EQXdFQzVyVjI3ZGxYK1dGcFpWU3h4blpLU2dvaUlDQlFVRk1ETHkwdTVYNkZRUUwvU29sVWlrYWpLREFzVEV4UGs1dVpXdWU2UUlVUFFyMTgvSER4NEVKczJiVUpHUmthdGY0dzVqc1B2di8rT1AvNzRBL0h4OFVoTVRJUmNMb2RVS2tWRVJBVGtjbm1WZUo3MjIyKy9JVFkyRnZ2Mzc0ZXBxV210N1o1WXNtUUpObTdjcU93dFdiTm1EVXhNVkE4aWZhS0RnejNBb01rRWdwYzd4WVFRUXNrQ0lmL3FxTUZCWWE2am95MXFaMjM5ek5hMnRyYmdPQTUzNzk2dDhSdjMvZnYzQVFDT2pvN0tiVS8zVmhRV0ZnS29XSEZSSnBQQjNOd2NtemR2cnRKR0lCRFVlcnhBSUtpeGhvR09qZzZtVEprQ0hSMGRiTnk0RVJNbVRJQmhEZlVpZHUzYWhVT0hEbUhjdUhGNDk5MTNrWldWaFVXTEZnR0E4cnlxQm5rYUd4c2pKaVlHb2FHaHNMT3JXZ1poN2RxMStPNjc3NnFNb2REVjFZV3VyaTZTazVOaFptYUd5NWN2WStmT25iV2V2N0oyVmxiUTBoSUxTNlZsRnJDeDBVUnNiRm1kRGlTRXZEQWFzMERJUDB3Y1N6VVpZTkhPMmdwaThiUEgwQmthR3NMTHl3djc5dTFEVmxaV2xYMVNxUlRidG0xRHg0NGRJWkZJbE52ajR1S3F6RWo0ODg4L0lSYUxZV0ZoQVNzcks2U2xwVUZIUndjV0ZoYktIek16c3pyRkw1ZkxxeVVPTmpZMllJeWh2THdjUUVXeXdmTzhjditsUzVjd2F0UW9qQnMzRHAwN2Q2NHl2c0Q2bjRUcDl1M2J0VjdUMWRVVkFRRUJXTDE2Tlc3ZXZLbmMvbVFjd3c4Ly9LQzg1ZkZFbno1OWNQRGdRWnc5ZXhZU2lhVE90U2kwdERSaGEyTURqdU1zMnBacjY5VHBJRUpJdmFCa2daQi9pUE41VFlDWk9kaldmWkhEK2ZQblEwdExDeDk5OUJHT0hEbUNHemR1NE1TSkUvRHg4VUZ1Ymk0V0wxNWNwWDFoWVNHV0xGbUM4UEJ3WExod0FWdTJiTUd3WWNPZ3A2ZUgzcjE3dzlEUUVQUG56MGRRVUJBaUlpS3daODhlWEx4NHNVNnhQSDc4R0dQSGpzWEpreWR4NTg0ZEJBWUdZdTNhdFhCMmRsYU9xekExTmNYMTY5Y1JIUjJOL1B4OEdCa1pJVEl5RW5LNUhJOGVQYW95emRQVTFCU0RCZzNDVjE5OWhYUG56aUU2T2hxblRwMUNURXhNbGVzT0dUSUU3Ny8vUHZ6OS9aWDdDZ29LbExkcG5qWnMyRERjdUhFRDMzMzNIZWJObTFmbjF4b0FPamphQTJCdGVDMEJKUXVFdkVSMEc0SzhsaHdkSFZ0cGFHZ0lpNHVMczJMcjJGMHRFNHRFWW80emFQbU1Ra3lWbVppWTRNQ0JBOWk1Y3ljT0hqeUluSndjR0JvYTRvMDMzc0NVS1ZPcURYNzA4UENBaFlVRlB2bmtFd0RBTysrOGcwOC8vUlJBeFhUTHpaczNZODJhTmZqa2swK2dxNnNMVjFkWDlPM2J0MDZ4TkcvZUhHWm1adGkxYXhkeWNuTFFva1VMdlBIR0c1ZzZkYXF5emJScDA3QjgrWEpNbkRnUisvZnZ4OXk1YzdGczJUSjRlWG5CeXNvS3c0WU53K3JWcTVYdC9mMzlvYTJ0amZYcjE2TzB0QlMydHJibzBxVkx0V3Y3K2ZraExpNE9NMmZPeElFREI1Q1FrRkJyajRGY0xvZSt2ajdTMHRKUVZ2WjhkeEphbVpxQ1l6QVVja3o4WEFjU1FzanJ6TTdPcnBtSGh3Zno4UEFZb2U1WVhpVWVIaDVmZW5oNDNISjNkOS9zNGVFeHhkbloyUjZBeW5zTGxwWU9yU1gycmltNzloNWdEV0hWcWxWcyt2VHBEWEx1eGlRNk9wb05IRGlRNWVmbnMrenNiTmF2WHorV2taSEJmSHg4MlBIang5bnc0Y1BaMTE5L3pZNGZQODU2OU9qQmR1M2F4VXBLU3VwMDd2MkhqaktKZzJ1U3ViVkQrNWYwdjFLVDVPenM3T3p1N2g3bjV1YjJtYnBqSVkwRDlTeVExeEpqVE1CeFhGZU80N29DS0JXSlJHbnU3dTZSakxGRENvVWlNRFEwTlBmcFl4U2FZb0dJZzQ2QmdYNE5aeVIxbFoyZGplSERoK1BhdFdzNGVQQWdQRDA5bGJORlFrTkRNWExrU09WVVRCc2JHNnhidHc1ZHVuU0JzN1B6TTg5dGFHZ0FqbkhhSXBGSStNekdoSkI2UThsQ0l5Y1VDaGtBOER6ZnFrT0hEamJxanVjVjBwejlNOWlQNHpodEFGWUFyRGlPZTBkRFE2UFEzZDM5SE1keFIrUnllYnhBSUNpNmYvOStJaStYQ1RtQmhrN2xxWXJrK1hsNmVpb0xWWGw3ZXl1Mzc5Ky92MXBiRHc4UEhENTh1TTduTmpBd0FPT1lEaE9ndVp1Ym0zSjZoMEtocUxVb0JzL3oxZmJWMXY1SjIyYk5tcWs4dnJaejFOYTJ0dTJObFZBb2JNRnhuSkQ5eDlWQ3lldUhrb1hHcnh3QU9JNWJLQmFMWjZzN21GZEk4OXAyTU1hYUFSakpHQnNwRW9ta2pMRjROemUzUFZLWkxGNnFnTmlnMGg4SzByZ1lHaGhBZzRPV2psaTBtZU5RREFBY3gzRUNnWUJqakQzNWc4ejk4NE4vS210eEFQRFAvaHIzQWFoeWZPVzJITWRWUHZiSjNaMzFBUUFBQ2poSlJFRlVvZHcvbFNvcnQ0VklKS3IxblBYN1NqUTRNUUFqeGxpYXVnTWhqUU1sQzQxY2VIaDR1WWVIeHlJQVZJam0rWGdDY0h2eW9ISjlncWUrTFdseEhPY0E0R01CeCswRkFJYUcrVGJsNysvZklPZHRTb1FDRGd6Z0FCYkhHTElBTU1ZWTR6aU9CNkQ4TDZ2NEpTdC9lSjVuSE1leGYvYnh0ZTE3Y3Z5VG55ZHRPWTVqUE04L2FmUGttbFcyY1J6SFYzck1QNzBQQUo3ZVhzUDFHVjh4dDFYNTc4cjdLcDFQZVN3QUpoQUllSVZDVVdXL1FxRmdITWZ4VHg3TDVYTEdjUndUQ0FSODVYYVZ0ajg5MnBSSnBkSjRFQUpLRmw0SjkrN2QrMUxkTWJ4cTNOM2RWNkpTc2xBNVFlQTRUczRZSytRNHJwQXhkb1huK1MzQndjRjMybGc3V21pS2hWOFdGUlcvRWlQdG82T2pZVzF0clZ5TG9Ta29LQ3lDbkVkWmRwbGllVXBrS0pWOEp1UWxhVHFmTW9RQUtSekgzV1dNL1FYZ3o3UzB0RHVwcWFuS2hSczRnWWhuUUduaEs1QXNwS1dsWWZMa3lkaTdkNit5WkxRcWl4WXRRbEJRa0xMMlFXSmlJcTVkdTRidDI3ZmozTGx6eXBMU3FhbXAyTE5uVDdWcWpJMUZma0Vod0tGVUtHZnlaN2NtaE5RWFNoYklhNnZTcllmTGpMR2pBb0hnZWxsWldmcURCdy95QVBCUHR4ZHB5QlJnNHRMQ29rS0RwL2MxSmp6UFk4bVNKU2dySzFQV2E2aXNwS1FFeGNYRnVIMzdOb1RDZnljTitQbjVLZGQ1Nk4rL3YzTDdwRW1UTUd6WU1PVy9HN1BDd2tLQW9WUXVGQ3JVSFFzaFRRa2xDK1MxeEJoN3lQUDhYSUZBY0Nnb0tDaXpMc2NJcEVLZWFhSzBxS2k0b2NON0lhdFdyWUtPamc0TURBeXdmUGx5ZE83Y1dia3ZJaUlDczJiTndzU0pFNnNrQ3ErTGdvSUNnT05LaFhJRjlTd1E4aEpSc2tCZVMvZnYzOS8xdk1lVWFaUXJ4TkFweU16S2JvaVFYaGpQOC9qNjY2K1JuSnlNVFpzMjRmNzkrd2dJQ01DTUdUTXdjT0JBSER0MkREdDM3c1NFQ1JQZzQrTlQ3ZmduQ3pzQkZZdERQU25KZk9USUVSdzhlQkJpc1JnRkJRV05Pc2xJejhnRXdQTGxQSk05c3pFaGhCQlMzNHp0N0pwWjJiditQR3JzeEJjcFlOaGdwRklwVzdWcUZTc3VMbFp1dTNIakJ2UDA5R1JlWGw2c1Y2OWVMQ1FrcE03bkd6eDRNRXRPVG1abFpXWE0xOWVYN2R1M3J5SENybGVqZkNZeWliM2JhWFB6RGticS92K0ZrS2JrVlp2N1MwZ0Q2cWdoY1ZCc2JHNWc4TW5kRzc5WFdScTZNWWlMaThQMTY5ZVJtcHFLbEpRVXhNYkdJaWNuQjBaR1JoZzJiQmdpSXlPUmxwWUdpVVFDWjJkbnRHblRCaFlXRm9pUGo4ZmF0V3VyblM4dExRMnRXclVDVUxGS1pHRmhvWElaNi8zNzl5dXJMallXQ29VQ0hYdjBSbDUrL3JlSjhtSS9XcUtha0plSGJrTVFvdlMzREx4cllsNSt2and4S1VWa0pXbXI3b0NxME5mWFIzbDVPVnhjWE9EdDdRMHJLeXVjTzNjT0lTRWhtRGh4b3JKZFdWa1pIajkrakl5TUREREc0T1hscFJ6WW1KR1JnVXVYTHVISWtTUFl2bjA3amgwN0JtMXRiVXlZTUtIS1V0cU5VV0pTTXZMekN4UUN4cElvVVNEazVhSmtnWkJLR01jbmMweFlIQndhYXREWWtnVmpZMk5ZV1ZsaDFhcFZ5bTJscGFWZ2pGVmJtVkpmWHg4blRwd0FBSHovL2ZlNGRlc1dZbUppd0hFYyt2VHBnNzE3OTZKbHk1Ym8yTEVqQWdNRHNXTEZDbVJrWk1EYzNCdzZPanFZUG4xNm5hWmt2a3hoRHlJQURtV001NUxVSFFzaFRRMGxDNFJVb21Bc2pCTWc3OWZmLzlBZi9PNEFybkxseDhhZ1Y2OWU2TmF0bS9MeHFGR2o0T2ZuaDQ0ZE95cTN4Y1hGSVNBZ1FQbll3Y0VCdi96eUN6UTBOTkNpUlF1RWhvWWlORFFVbXpkdnhvVUxGM0R1M0Rsd0hBZERRME5sTDBWajYyWGdlWVlyMTI4d2pxRkl3UXVvR0JNaEx4a2xDNFJVa2lMa0l5VThpdzhLRG1tYmtaa0YwNVltNmc2cENwRklwS3pZZU8zYU5aU1VsS0I3OSs1VlpqRElaTElxQ3lFNU96dkR6TXdNUTRZTVFZOGVQUUFBSTBhTUFNL3plUFRvRVhyMDZJSDMzbnNQUUVVdGhpNWR1cUN4SlVrWkdSa0lDWDBBQmhhZkZIcy9XdDN4RU5MVU5LNFJYSVNvVzNoNE9lTnhOcitna0F0OUVLN3VhR3FWbUppSXBVdVh3dC9mdjlwVXg3eThQT1ZBeGNwMGRIUmdhR2dJUTBQREtzbUF0cmEyY250akxSMGRFaGFPN093Y2ptZjhLUUJVWTRHUWw2eHhmaklRb2tZQ1lmbUowaEx1cTd0L0IybityMGQzaU1VYTZnNUppZWQ1WExod0FhdFhyOGJZc1dQUnAwOGZLQlFLNU9Ua3dNREFBQnpINGRkZmY2MnhYSFBsT2dzNU9Ubks3WHYyN01HUFAvNElvS0xjYzJNamw4dHg5MTRRS3lnb2tNbGxpcVBxam9lUXBvaVNCVUtlRWg4UmtTaXhjN3Y0KzVXcmc4YU1IQTV6Y3pOMWh3UUFrRXFsR0R0MkxPUnlPVmFzV0lHZVBYc3E5NzMzM251UVNxVVFDb1Z3Y25MQzNMbHpxeDFmdWR5enQ3YzNPSTZEVUNqRWhBa1Q4TUVISHdBQXBrNmQrbktlekhQSXk4L0g1VCt1Y1l5eFM2bHg0VFM0a1JCQ1NPTmdadHZCMWNyQnJYei9vYU5xTGtOVVZYUjBORk1vRkRYdVV5Z1V0ZTU3bFIzOS9nU3pjbkFyczdSeDcvYnMzeHdocENIUW1BVkNhbEF1WWc4WlErQ3VmUWRaWG42QnVzTlJhdCsrZmEzRm9nUUNRYU1ySlBXaTh2THpzWG5yRHNiQXppdWs1Vkhxam9lUXB1cjErbVFocEo1a2hvY1hBZnpKbEpUVXduMEhqNmc3bkNicjhMRWZrWnFXWHNvcGNESWw1VUd1dXVNaHBLbWlaSUdRV2hRTDVDY1lXTlMrUTBkdzkxNlF1c05wY3U3OGZROEhqaHdER0o5VWtzOU9BbURxam9tUXBvcVNCVUpxa1JrZVhxU1FzZkVGQlFYSjMrM1lnOHlzTEhXSDFHVGs1ZVZqNjQ2OXlNakllc1F4ZmtSNmVrampYamVja05kYzQxMkxscEJHb0NBM1BjUEF1RlhpbzlUSDd6Q2VhZmJzUVdQc1hvYU5XN2JqOU5uekJRcGVOanNoS3V4WGRjZERTRk5IeVFJaHo1Q2YxZUpoTXlPMENna042MVJXVnM1NWR1bjAyZzBrYkN4NG5zZjZ6ZDloeDU1OXZGd20zOEdWRld6T3k4dWpJa3lFcUJrbEM0UThVNmFpbVlGeEREak8rWDVJbUdWeGNUSFh3Y0VlMnRyYTZnN3N0WktmWDREMW03Wmc3OEVqdkZ3dXU4R1ZDZVluSkVSbXF6c3VRZ2dsQzRUVVNVRnVabzZlZ2ZGTmNKejRRWGlrYzN4aW9raEhXeHV0VzVrMjJoTEpyd3FwVklvYnQyN2p1eDI3Y2ZMMHoxSnBXZmwrWHNIN0pUNE1UbEIzYklTUUNvMXJ0UmhDR2p2SC83ZDMvNnBOaG1FWWgrKzNzVitMVHNaVlRKUVdORzJoZ201T25veUxnb3VMbytBZ3VJdUgweE1RcWFWMWlHbGE5MVp4eVorbXI2T0R1aFRocTNCZFIvQ2JIdTd0R1RTOTgrV25wWlJYcTAxemJXdHpJeStlUDh2REIvZmJMdnN2ZmR6ZHkrczNiN08zL3puVDZXUlNGM21aMmZkMzQvRjQwblliOEl1eEFCZlFYOS9lemxKOWtwTEhwYVMvT2JqWHJLK3Q1VTYvbDM3L1ZtNTB1MjBuWGtvbko2Y1pIeDNueStGaGhxUERmTnJibjlkYVIwbDI2bGw5ZnpUYy9kQjJJL0E3WXdFdWJ1bm0zYTJOSzZVOFNpM3JxYm1ka2w2U1hwTHI1Ykw5ZVc1WnJiV201RnRxT1U3cUtLVWVsU3dOejNLKzgvVmc5eURKb3UxRzRNOGNNL2dYQm9PbU81dXROc2xLSjFkWG11VjVKMWx0dStxU21XUTJYMTRzMHBuTzhtTjZra3d6SEU3YnJnSUFBQUFBQUFBQUFBQUFBQUFBQUFBQUFBQUFBQUFBQUFBQUFBQUFBQUFBQUFBQUFBQUFBQUFBQUFBQUFBQUFBQUFBQUFBQUFBQUFBQUFBQUFBQUFBQUFBQUFBQUFBQUFBQUFBQUFBQUFBQUFBQUFBQUFBQUFBQUFBQUFBQUFBQUFBQUFBQUFBQUFBQUFBQUFPQXZmZ0tTOVFaYnRhTlEwQUFBQUFCSlJVNUVya0pnZ2c9PSIsCgkiVGhlbWUiIDogIiIsCgkiVHlwZSIgOiAiZmxvdyIsCgkiVmVyc2lvbiIgOiAiMjIiCn0K"/>
    </extobj>
  </extobjs>
</s:customData>
</file>

<file path=customXml/itemProps55.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1368</Words>
  <Application>WPS 演示</Application>
  <PresentationFormat>宽屏</PresentationFormat>
  <Paragraphs>65</Paragraphs>
  <Slides>13</Slides>
  <Notes>3</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微软雅黑</vt:lpstr>
      <vt:lpstr>Arial</vt:lpstr>
      <vt:lpstr>黑体</vt:lpstr>
      <vt:lpstr>方正正中黑简体</vt:lpstr>
      <vt:lpstr>Arial Unicode MS</vt:lpstr>
      <vt:lpstr>Calibri</vt:lpstr>
      <vt:lpstr>Segoe UI</vt:lpstr>
      <vt:lpstr>Wingdings</vt:lpstr>
      <vt:lpstr>汉仪君黑-75简</vt:lpstr>
      <vt:lpstr>汉仪君黑-55W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kx1396848316</cp:lastModifiedBy>
  <cp:revision>168</cp:revision>
  <dcterms:created xsi:type="dcterms:W3CDTF">2019-06-09T06:58:00Z</dcterms:created>
  <dcterms:modified xsi:type="dcterms:W3CDTF">2024-01-11T03:01:09Z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465A26B51D154983919C9BB1E632E370_13</vt:lpwstr>
  </property>
  <property fmtid="{D5CDD505-2E9C-101B-9397-08002B2CF9AE}" pid="3" name="KSOProductBuildVer">
    <vt:lpwstr>2052-12.1.0.16120</vt:lpwstr>
  </property>
</Properties>
</file>