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96" r:id="rId3"/>
    <p:sldId id="312" r:id="rId5"/>
    <p:sldId id="294" r:id="rId6"/>
    <p:sldId id="380" r:id="rId7"/>
    <p:sldId id="410" r:id="rId8"/>
    <p:sldId id="411" r:id="rId9"/>
    <p:sldId id="412" r:id="rId10"/>
    <p:sldId id="416" r:id="rId11"/>
    <p:sldId id="308" r:id="rId12"/>
    <p:sldId id="332" r:id="rId13"/>
    <p:sldId id="333" r:id="rId14"/>
    <p:sldId id="415" r:id="rId15"/>
    <p:sldId id="414" r:id="rId16"/>
    <p:sldId id="426" r:id="rId17"/>
    <p:sldId id="413" r:id="rId18"/>
    <p:sldId id="310" r:id="rId19"/>
    <p:sldId id="354" r:id="rId20"/>
    <p:sldId id="35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8C60"/>
    <a:srgbClr val="157446"/>
    <a:srgbClr val="069244"/>
    <a:srgbClr val="FF9C25"/>
    <a:srgbClr val="FF7700"/>
    <a:srgbClr val="FF8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8" autoAdjust="0"/>
    <p:restoredTop sz="85959" autoAdjust="0"/>
  </p:normalViewPr>
  <p:slideViewPr>
    <p:cSldViewPr snapToGrid="0" showGuides="1">
      <p:cViewPr varScale="1">
        <p:scale>
          <a:sx n="70" d="100"/>
          <a:sy n="70" d="100"/>
        </p:scale>
        <p:origin x="-750" y="-108"/>
      </p:cViewPr>
      <p:guideLst>
        <p:guide orient="horz" pos="1137"/>
        <p:guide orient="horz" pos="3398"/>
        <p:guide orient="horz" pos="2392"/>
        <p:guide pos="3770"/>
        <p:guide pos="7015"/>
        <p:guide pos="681"/>
        <p:guide pos="4974"/>
        <p:guide pos="2722"/>
        <p:guide pos="5995"/>
        <p:guide pos="1685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39" d="100"/>
          <a:sy n="139" d="100"/>
        </p:scale>
        <p:origin x="37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F31C-699A-F24F-8E25-8797FAE7E5A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E89C4-841E-FA4D-8090-383D7BC1C01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DEFC0-500A-411F-99AB-58C42CE269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D0C9-73FA-49CD-A42F-C7E6961147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D0C9-73FA-49CD-A42F-C7E6961147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341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国外业务看重有没有经常做家长访谈，客户体验，口碑。</a:t>
            </a:r>
            <a:endParaRPr lang="zh-CN" altLang="en-US" dirty="0"/>
          </a:p>
        </p:txBody>
      </p:sp>
      <p:sp>
        <p:nvSpPr>
          <p:cNvPr id="273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384E4FC-A098-479B-8623-4D4A26631F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341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国外业务看重有没有经常做家长访谈，客户体验，口碑。</a:t>
            </a:r>
            <a:endParaRPr lang="zh-CN" altLang="en-US" dirty="0"/>
          </a:p>
        </p:txBody>
      </p:sp>
      <p:sp>
        <p:nvSpPr>
          <p:cNvPr id="273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384E4FC-A098-479B-8623-4D4A26631F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D0C9-73FA-49CD-A42F-C7E6961147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D0C9-73FA-49CD-A42F-C7E6961147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D0C9-73FA-49CD-A42F-C7E6961147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D0C9-73FA-49CD-A42F-C7E6961147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D0C9-73FA-49CD-A42F-C7E6961147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D0C9-73FA-49CD-A42F-C7E6961147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341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国外业务看重有没有经常做家长访谈，客户体验，口碑。</a:t>
            </a:r>
            <a:endParaRPr lang="zh-CN" altLang="en-US" dirty="0"/>
          </a:p>
        </p:txBody>
      </p:sp>
      <p:sp>
        <p:nvSpPr>
          <p:cNvPr id="273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384E4FC-A098-479B-8623-4D4A26631F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341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国外业务看重有没有经常做家长访谈，客户体验，口碑。</a:t>
            </a:r>
            <a:endParaRPr lang="zh-CN" altLang="en-US" dirty="0"/>
          </a:p>
        </p:txBody>
      </p:sp>
      <p:sp>
        <p:nvSpPr>
          <p:cNvPr id="273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384E4FC-A098-479B-8623-4D4A26631F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341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国外业务看重有没有经常做家长访谈，客户体验，口碑。</a:t>
            </a:r>
            <a:endParaRPr lang="zh-CN" altLang="en-US" dirty="0"/>
          </a:p>
        </p:txBody>
      </p:sp>
      <p:sp>
        <p:nvSpPr>
          <p:cNvPr id="273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384E4FC-A098-479B-8623-4D4A26631F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23C806-5F8B-474F-B06E-9128B0A2B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8A3BE-D51B-4E4D-B8FC-DA9C9218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2B8A78-D50D-41C7-ADB6-8B17A7A1E2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53A1-0230-4DDA-B517-E029B66508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063750" y="1990725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1"/>
          </p:nvPr>
        </p:nvSpPr>
        <p:spPr>
          <a:xfrm>
            <a:off x="2063750" y="3568672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2"/>
          </p:nvPr>
        </p:nvSpPr>
        <p:spPr>
          <a:xfrm>
            <a:off x="3876366" y="1990725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13"/>
          </p:nvPr>
        </p:nvSpPr>
        <p:spPr>
          <a:xfrm>
            <a:off x="3876366" y="3568672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14"/>
          </p:nvPr>
        </p:nvSpPr>
        <p:spPr>
          <a:xfrm>
            <a:off x="5688982" y="1990725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15"/>
          </p:nvPr>
        </p:nvSpPr>
        <p:spPr>
          <a:xfrm>
            <a:off x="5688982" y="3568672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9"/>
          <p:cNvSpPr>
            <a:spLocks noGrp="1"/>
          </p:cNvSpPr>
          <p:nvPr>
            <p:ph type="pic" sz="quarter" idx="16"/>
          </p:nvPr>
        </p:nvSpPr>
        <p:spPr>
          <a:xfrm>
            <a:off x="7501598" y="1990725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图片占位符 9"/>
          <p:cNvSpPr>
            <a:spLocks noGrp="1"/>
          </p:cNvSpPr>
          <p:nvPr>
            <p:ph type="pic" sz="quarter" idx="17"/>
          </p:nvPr>
        </p:nvSpPr>
        <p:spPr>
          <a:xfrm>
            <a:off x="7501598" y="3568672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23C806-5F8B-474F-B06E-9128B0A2B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8A3BE-D51B-4E4D-B8FC-DA9C9218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23C806-5F8B-474F-B06E-9128B0A2B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8A3BE-D51B-4E4D-B8FC-DA9C9218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23C806-5F8B-474F-B06E-9128B0A2B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8A3BE-D51B-4E4D-B8FC-DA9C9218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23C806-5F8B-474F-B06E-9128B0A2B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8A3BE-D51B-4E4D-B8FC-DA9C9218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23C806-5F8B-474F-B06E-9128B0A2B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8A3BE-D51B-4E4D-B8FC-DA9C9218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23C806-5F8B-474F-B06E-9128B0A2B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8A3BE-D51B-4E4D-B8FC-DA9C9218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12" cstate="print">
            <a:alphaModFix amt="30000"/>
          </a:blip>
          <a:srcRect/>
          <a:stretch>
            <a:fillRect/>
          </a:stretch>
        </p:blipFill>
        <p:spPr>
          <a:xfrm>
            <a:off x="0" y="887747"/>
            <a:ext cx="12192000" cy="597025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46816" y="6443823"/>
            <a:ext cx="1710680" cy="2407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968559" y="6369529"/>
            <a:ext cx="973069" cy="3893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1" y="5906319"/>
            <a:ext cx="846816" cy="9516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38735" y="-51435"/>
            <a:ext cx="12230100" cy="692340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 bwMode="auto">
          <a:xfrm>
            <a:off x="0" y="0"/>
            <a:ext cx="12192000" cy="78970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0800" y="1611717"/>
            <a:ext cx="9350649" cy="526025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-38735" y="-51435"/>
            <a:ext cx="12230735" cy="8413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645" y="141144"/>
            <a:ext cx="1288755" cy="515695"/>
          </a:xfrm>
          <a:prstGeom prst="rect">
            <a:avLst/>
          </a:prstGeom>
        </p:spPr>
      </p:pic>
      <p:sp>
        <p:nvSpPr>
          <p:cNvPr id="32" name="文本框 9"/>
          <p:cNvSpPr txBox="1">
            <a:spLocks noChangeArrowheads="1"/>
          </p:cNvSpPr>
          <p:nvPr/>
        </p:nvSpPr>
        <p:spPr bwMode="auto">
          <a:xfrm>
            <a:off x="2651760" y="1611630"/>
            <a:ext cx="4238625" cy="81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1" lang="en-US" sz="4700" b="1" spc="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GRE</a:t>
            </a:r>
            <a:r>
              <a:rPr kumimoji="1" lang="zh-CN" altLang="en-US" sz="4700" b="1" spc="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个人心得</a:t>
            </a:r>
            <a:endParaRPr kumimoji="1" lang="zh-CN" altLang="en-US" sz="4700" b="1" spc="1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10"/>
          <p:cNvSpPr txBox="1">
            <a:spLocks noChangeArrowheads="1"/>
          </p:cNvSpPr>
          <p:nvPr/>
        </p:nvSpPr>
        <p:spPr bwMode="auto">
          <a:xfrm>
            <a:off x="2544445" y="3550285"/>
            <a:ext cx="5511165" cy="179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sz="2000" b="1" spc="150" dirty="0" smtClean="0">
                <a:solidFill>
                  <a:srgbClr val="FFFFF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徐驰</a:t>
            </a:r>
            <a:endParaRPr kumimoji="1" lang="zh-CN" altLang="en-US" sz="2000" b="1" spc="150" dirty="0" smtClean="0">
              <a:solidFill>
                <a:srgbClr val="FFFFF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b="1" kern="1300" spc="170" dirty="0" smtClean="0">
                <a:solidFill>
                  <a:srgbClr val="FFFFF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2021.3.3</a:t>
            </a:r>
            <a:endParaRPr kumimoji="1" lang="en-US" b="1" kern="1300" spc="170" dirty="0" smtClean="0">
              <a:solidFill>
                <a:srgbClr val="FFFFF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b="1" kern="1300" spc="170" dirty="0" smtClean="0">
                <a:solidFill>
                  <a:srgbClr val="FFFFF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荔园一栋</a:t>
            </a:r>
            <a:r>
              <a:rPr kumimoji="1" lang="en-US" altLang="zh-CN" b="1" kern="1300" spc="170" dirty="0" smtClean="0">
                <a:solidFill>
                  <a:srgbClr val="FFFFF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102</a:t>
            </a:r>
            <a:endParaRPr kumimoji="1" lang="en-US" b="1" kern="1300" spc="170" dirty="0" smtClean="0">
              <a:solidFill>
                <a:srgbClr val="FFFFF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b="1" spc="150" dirty="0" smtClean="0">
                <a:solidFill>
                  <a:srgbClr val="FFFFF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xuc2019@mail.sustech.edu.cn</a:t>
            </a:r>
            <a:endParaRPr kumimoji="1" lang="en-US" b="1" spc="150" dirty="0" smtClean="0">
              <a:solidFill>
                <a:srgbClr val="FFFFF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2774" y="6311444"/>
            <a:ext cx="2258966" cy="31775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645" y="141144"/>
            <a:ext cx="1288755" cy="51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222363" y="195423"/>
            <a:ext cx="3097708" cy="554592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主题：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WHY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9500" y="1863090"/>
            <a:ext cx="9819640" cy="3221990"/>
          </a:xfrm>
          <a:prstGeom prst="rect">
            <a:avLst/>
          </a:prstGeom>
          <a:noFill/>
          <a:ln w="28575">
            <a:solidFill>
              <a:srgbClr val="088C60"/>
            </a:solidFill>
            <a:prstDash val="dash"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1. 申请国内外奖学金</a:t>
            </a:r>
            <a:endParaRPr lang="en-US" altLang="zh-CN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2. 申请名校 MBA 项目</a:t>
            </a:r>
            <a:endParaRPr lang="en-US" altLang="zh-CN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3. 参加中外名校合作项目</a:t>
            </a:r>
            <a:endParaRPr lang="en-US" altLang="zh-CN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4. 提升个人眼界与能力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1W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的单词量应该可以横扫之后的英语学习</a:t>
            </a:r>
            <a:endParaRPr lang="zh-CN" altLang="en-US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0" y="3453328"/>
            <a:ext cx="12192000" cy="3424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alphaModFix amt="30000"/>
          </a:blip>
          <a:srcRect/>
          <a:stretch>
            <a:fillRect/>
          </a:stretch>
        </p:blipFill>
        <p:spPr>
          <a:xfrm>
            <a:off x="182739" y="885629"/>
            <a:ext cx="12192000" cy="59723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3044268"/>
            <a:ext cx="12192000" cy="495504"/>
          </a:xfrm>
          <a:prstGeom prst="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34" charset="-128"/>
              <a:sym typeface="微软雅黑" panose="020B0503020204020204" pitchFamily="34" charset="-122"/>
            </a:endParaRPr>
          </a:p>
        </p:txBody>
      </p:sp>
      <p:pic>
        <p:nvPicPr>
          <p:cNvPr id="11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433763"/>
          </a:xfrm>
        </p:spPr>
      </p:pic>
      <p:sp>
        <p:nvSpPr>
          <p:cNvPr id="3" name="矩形 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3955214" y="4229438"/>
            <a:ext cx="4646295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tabLst>
                <a:tab pos="989965" algn="l"/>
              </a:tabLst>
            </a:pPr>
            <a:r>
              <a:rPr lang="en-US" sz="4000" dirty="0" smtClean="0">
                <a:ln w="12700" cmpd="sng">
                  <a:noFill/>
                  <a:prstDash val="solid"/>
                </a:ln>
                <a:solidFill>
                  <a:srgbClr val="088C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  <a:sym typeface="微软雅黑" panose="020B0503020204020204" pitchFamily="34" charset="-122"/>
              </a:rPr>
              <a:t>HOW TO PREPARE</a:t>
            </a:r>
            <a:endParaRPr lang="en-US" sz="4000" dirty="0">
              <a:ln w="12700" cmpd="sng">
                <a:noFill/>
                <a:prstDash val="solid"/>
              </a:ln>
              <a:solidFill>
                <a:srgbClr val="088C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  <a:sym typeface="微软雅黑" panose="020B0503020204020204" pitchFamily="34" charset="-122"/>
            </a:endParaRPr>
          </a:p>
        </p:txBody>
      </p:sp>
      <p:sp>
        <p:nvSpPr>
          <p:cNvPr id="4" name="圆角矩形 3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5314058" y="3207201"/>
            <a:ext cx="1610309" cy="452927"/>
          </a:xfrm>
          <a:prstGeom prst="roundRect">
            <a:avLst>
              <a:gd name="adj" fmla="val 50000"/>
            </a:avLst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THREE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Freeform 18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 bwMode="auto">
          <a:xfrm>
            <a:off x="6014699" y="6541294"/>
            <a:ext cx="167363" cy="61913"/>
          </a:xfrm>
          <a:custGeom>
            <a:avLst/>
            <a:gdLst>
              <a:gd name="T0" fmla="*/ 27 w 27"/>
              <a:gd name="T1" fmla="*/ 3 h 16"/>
              <a:gd name="T2" fmla="*/ 14 w 27"/>
              <a:gd name="T3" fmla="*/ 15 h 16"/>
              <a:gd name="T4" fmla="*/ 14 w 27"/>
              <a:gd name="T5" fmla="*/ 16 h 16"/>
              <a:gd name="T6" fmla="*/ 13 w 27"/>
              <a:gd name="T7" fmla="*/ 15 h 16"/>
              <a:gd name="T8" fmla="*/ 1 w 27"/>
              <a:gd name="T9" fmla="*/ 3 h 16"/>
              <a:gd name="T10" fmla="*/ 0 w 27"/>
              <a:gd name="T11" fmla="*/ 2 h 16"/>
              <a:gd name="T12" fmla="*/ 1 w 27"/>
              <a:gd name="T13" fmla="*/ 2 h 16"/>
              <a:gd name="T14" fmla="*/ 2 w 27"/>
              <a:gd name="T15" fmla="*/ 0 h 16"/>
              <a:gd name="T16" fmla="*/ 3 w 27"/>
              <a:gd name="T17" fmla="*/ 0 h 16"/>
              <a:gd name="T18" fmla="*/ 3 w 27"/>
              <a:gd name="T19" fmla="*/ 0 h 16"/>
              <a:gd name="T20" fmla="*/ 14 w 27"/>
              <a:gd name="T21" fmla="*/ 11 h 16"/>
              <a:gd name="T22" fmla="*/ 24 w 27"/>
              <a:gd name="T23" fmla="*/ 0 h 16"/>
              <a:gd name="T24" fmla="*/ 25 w 27"/>
              <a:gd name="T25" fmla="*/ 0 h 16"/>
              <a:gd name="T26" fmla="*/ 25 w 27"/>
              <a:gd name="T27" fmla="*/ 0 h 16"/>
              <a:gd name="T28" fmla="*/ 27 w 27"/>
              <a:gd name="T29" fmla="*/ 2 h 16"/>
              <a:gd name="T30" fmla="*/ 27 w 27"/>
              <a:gd name="T31" fmla="*/ 2 h 16"/>
              <a:gd name="T32" fmla="*/ 27 w 27"/>
              <a:gd name="T33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16">
                <a:moveTo>
                  <a:pt x="27" y="3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6"/>
                  <a:pt x="13" y="16"/>
                  <a:pt x="13" y="15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14" y="11"/>
                  <a:pt x="14" y="11"/>
                  <a:pt x="14" y="1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3"/>
                  <a:pt x="27" y="3"/>
                  <a:pt x="27" y="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e7d195523061f1c0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 hidden="1"/>
          <p:cNvSpPr txBox="1"/>
          <p:nvPr/>
        </p:nvSpPr>
        <p:spPr>
          <a:xfrm>
            <a:off x="-355600" y="1803400"/>
            <a:ext cx="30316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e7d195523061f1c0f0ec610a92cff745ee13794c7b8d98f8E73673273C9E8BE17CC3D63B9B1D6426C348A354AD505654C28F453CD7C8F90EADD06C08281DAED7140E5AAAED5880ECE414DFB6A93B82BE019406867034C3A8500A4827DCF3FBF74A471B736410707E336A01C9ADC9BE02ACCB8DF2121D81636A067B8AE80C6AB6F014154F4E7B7247</a:t>
            </a: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460" y="0"/>
            <a:ext cx="5655945" cy="3328035"/>
          </a:xfrm>
          <a:prstGeom prst="rect">
            <a:avLst/>
          </a:prstGeom>
        </p:spPr>
      </p:pic>
      <p:sp>
        <p:nvSpPr>
          <p:cNvPr id="3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222363" y="195423"/>
            <a:ext cx="3097708" cy="554592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主题：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HOW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7410" y="2193290"/>
            <a:ext cx="7209790" cy="3506470"/>
          </a:xfrm>
          <a:prstGeom prst="rect">
            <a:avLst/>
          </a:prstGeom>
          <a:noFill/>
          <a:ln w="28575">
            <a:solidFill>
              <a:srgbClr val="088C60"/>
            </a:solidFill>
            <a:prstDash val="dash"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一战：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2020.10.16		319+3.5</a:t>
            </a:r>
            <a:endParaRPr lang="en-US" altLang="zh-CN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V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152	Q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167		AW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3.5</a:t>
            </a:r>
            <a:endParaRPr lang="en-US" altLang="zh-CN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二战：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2021.2.26		329+3.5</a:t>
            </a:r>
            <a:endParaRPr lang="zh-CN" altLang="en-US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V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159	Q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170		AW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3.5</a:t>
            </a:r>
            <a:endParaRPr lang="en-US" altLang="zh-CN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lv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 </a:t>
            </a:r>
            <a:endParaRPr lang="en-US" altLang="zh-CN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35" y="749935"/>
            <a:ext cx="7687310" cy="5542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222363" y="195423"/>
            <a:ext cx="3097708" cy="554592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主题：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HOW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6345" y="852170"/>
            <a:ext cx="10338435" cy="5473065"/>
          </a:xfrm>
          <a:prstGeom prst="rect">
            <a:avLst/>
          </a:prstGeom>
          <a:noFill/>
          <a:ln w="28575">
            <a:solidFill>
              <a:srgbClr val="088C60"/>
            </a:solidFill>
            <a:prstDash val="dash"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新东方提供了大量了资源和真题机经，几乎涵盖市面上所有的材料</a:t>
            </a:r>
            <a:endParaRPr lang="zh-CN" altLang="en-US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lv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并且配备完整系统的解析（全干无水货，别全信某乎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 3000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单词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+2000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真题！</a:t>
            </a:r>
            <a:endParaRPr lang="en-US" altLang="zh-CN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新东方老师每年将会进行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GRE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测试，需大于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330</a:t>
            </a:r>
            <a:endParaRPr lang="en-US" altLang="zh-CN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3. 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由于</a:t>
            </a: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GRE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的出分因人而异且有时候还比较玄学，如果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有老师为同学</a:t>
            </a:r>
            <a:endParaRPr lang="zh-CN" altLang="en-US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lv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个人定制学习计划的话，将会起到事半功倍的效果。官方建议备考时间为</a:t>
            </a:r>
            <a:endParaRPr lang="zh-CN" altLang="en-US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lv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500</a:t>
            </a:r>
            <a:r>
              <a:rPr lang="zh-CN" altLang="en-US" sz="2400" dirty="0" smtClean="0"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小时，但实际上科学的方法将大大缩短大家时间！</a:t>
            </a:r>
            <a:endParaRPr lang="zh-CN" altLang="en-US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4. </a:t>
            </a:r>
            <a:r>
              <a:rPr lang="zh-CN" altLang="en-US" sz="2400" dirty="0" smtClean="0">
                <a:solidFill>
                  <a:schemeClr val="tx1"/>
                </a:solidFill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这里真心感谢各位老师在课后对于自己刷题时候的问题</a:t>
            </a:r>
            <a:r>
              <a:rPr lang="zh-CN" altLang="en-US" sz="2400" dirty="0" smtClean="0">
                <a:solidFill>
                  <a:schemeClr val="tx1"/>
                </a:solidFill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微软雅黑" panose="020B0503020204020204" pitchFamily="34" charset="-122"/>
              </a:rPr>
              <a:t>的细心解答！</a:t>
            </a:r>
            <a:endParaRPr lang="zh-CN" altLang="en-US" sz="2400" dirty="0" smtClean="0">
              <a:solidFill>
                <a:schemeClr val="tx1"/>
              </a:solidFill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  <a:p>
            <a:pPr lv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2400" dirty="0" smtClean="0">
              <a:solidFill>
                <a:schemeClr val="tx1"/>
              </a:solidFill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222363" y="195423"/>
            <a:ext cx="3097708" cy="554592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主题：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HOW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865" y="852170"/>
            <a:ext cx="11156315" cy="4405630"/>
          </a:xfrm>
          <a:prstGeom prst="rect">
            <a:avLst/>
          </a:prstGeom>
          <a:noFill/>
          <a:ln w="28575">
            <a:solidFill>
              <a:srgbClr val="088C60"/>
            </a:solidFill>
            <a:prstDash val="dash"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lv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2400" dirty="0" smtClean="0">
              <a:solidFill>
                <a:schemeClr val="tx1"/>
              </a:solidFill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2635" y="1440180"/>
            <a:ext cx="10897235" cy="322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222363" y="195423"/>
            <a:ext cx="3097708" cy="554592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主题：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HOW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9420" y="1186180"/>
            <a:ext cx="10963275" cy="4658995"/>
          </a:xfrm>
          <a:prstGeom prst="rect">
            <a:avLst/>
          </a:prstGeom>
          <a:noFill/>
          <a:ln w="28575">
            <a:solidFill>
              <a:srgbClr val="088C60"/>
            </a:solidFill>
            <a:prstDash val="dash"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285750" lvl="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400" dirty="0" smtClean="0"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 descr="v2-d777214dbd8f98633a0b08df8cc18268_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1358265"/>
            <a:ext cx="10058400" cy="4314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0" y="3453328"/>
            <a:ext cx="12192000" cy="3424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alphaModFix amt="30000"/>
          </a:blip>
          <a:srcRect/>
          <a:stretch>
            <a:fillRect/>
          </a:stretch>
        </p:blipFill>
        <p:spPr>
          <a:xfrm>
            <a:off x="0" y="885629"/>
            <a:ext cx="12192000" cy="59723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3044268"/>
            <a:ext cx="12192000" cy="495504"/>
          </a:xfrm>
          <a:prstGeom prst="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34" charset="-128"/>
              <a:sym typeface="微软雅黑" panose="020B0503020204020204" pitchFamily="34" charset="-122"/>
            </a:endParaRPr>
          </a:p>
        </p:txBody>
      </p:sp>
      <p:pic>
        <p:nvPicPr>
          <p:cNvPr id="11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433763"/>
          </a:xfrm>
        </p:spPr>
      </p:pic>
      <p:sp>
        <p:nvSpPr>
          <p:cNvPr id="3" name="矩形 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4765039" y="4191814"/>
            <a:ext cx="257302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tabLst>
                <a:tab pos="989965" algn="l"/>
              </a:tabLst>
            </a:pPr>
            <a:r>
              <a:rPr lang="en-US" altLang="en-SG" sz="4000" dirty="0" smtClean="0">
                <a:ln w="12700" cmpd="sng">
                  <a:noFill/>
                  <a:prstDash val="solid"/>
                </a:ln>
                <a:solidFill>
                  <a:srgbClr val="088C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  <a:sym typeface="微软雅黑" panose="020B0503020204020204" pitchFamily="34" charset="-122"/>
              </a:rPr>
              <a:t>CONTACT</a:t>
            </a:r>
            <a:endParaRPr lang="en-US" altLang="en-SG" sz="4000" dirty="0" smtClean="0">
              <a:ln w="12700" cmpd="sng">
                <a:noFill/>
                <a:prstDash val="solid"/>
              </a:ln>
              <a:solidFill>
                <a:srgbClr val="088C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  <a:sym typeface="微软雅黑" panose="020B0503020204020204" pitchFamily="34" charset="-122"/>
            </a:endParaRPr>
          </a:p>
        </p:txBody>
      </p:sp>
      <p:sp>
        <p:nvSpPr>
          <p:cNvPr id="4" name="圆角矩形 3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5314059" y="3207201"/>
            <a:ext cx="1563880" cy="452927"/>
          </a:xfrm>
          <a:prstGeom prst="roundRect">
            <a:avLst>
              <a:gd name="adj" fmla="val 50000"/>
            </a:avLst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FOUR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Freeform 18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 bwMode="auto">
          <a:xfrm>
            <a:off x="6014699" y="6541294"/>
            <a:ext cx="167363" cy="61913"/>
          </a:xfrm>
          <a:custGeom>
            <a:avLst/>
            <a:gdLst>
              <a:gd name="T0" fmla="*/ 27 w 27"/>
              <a:gd name="T1" fmla="*/ 3 h 16"/>
              <a:gd name="T2" fmla="*/ 14 w 27"/>
              <a:gd name="T3" fmla="*/ 15 h 16"/>
              <a:gd name="T4" fmla="*/ 14 w 27"/>
              <a:gd name="T5" fmla="*/ 16 h 16"/>
              <a:gd name="T6" fmla="*/ 13 w 27"/>
              <a:gd name="T7" fmla="*/ 15 h 16"/>
              <a:gd name="T8" fmla="*/ 1 w 27"/>
              <a:gd name="T9" fmla="*/ 3 h 16"/>
              <a:gd name="T10" fmla="*/ 0 w 27"/>
              <a:gd name="T11" fmla="*/ 2 h 16"/>
              <a:gd name="T12" fmla="*/ 1 w 27"/>
              <a:gd name="T13" fmla="*/ 2 h 16"/>
              <a:gd name="T14" fmla="*/ 2 w 27"/>
              <a:gd name="T15" fmla="*/ 0 h 16"/>
              <a:gd name="T16" fmla="*/ 3 w 27"/>
              <a:gd name="T17" fmla="*/ 0 h 16"/>
              <a:gd name="T18" fmla="*/ 3 w 27"/>
              <a:gd name="T19" fmla="*/ 0 h 16"/>
              <a:gd name="T20" fmla="*/ 14 w 27"/>
              <a:gd name="T21" fmla="*/ 11 h 16"/>
              <a:gd name="T22" fmla="*/ 24 w 27"/>
              <a:gd name="T23" fmla="*/ 0 h 16"/>
              <a:gd name="T24" fmla="*/ 25 w 27"/>
              <a:gd name="T25" fmla="*/ 0 h 16"/>
              <a:gd name="T26" fmla="*/ 25 w 27"/>
              <a:gd name="T27" fmla="*/ 0 h 16"/>
              <a:gd name="T28" fmla="*/ 27 w 27"/>
              <a:gd name="T29" fmla="*/ 2 h 16"/>
              <a:gd name="T30" fmla="*/ 27 w 27"/>
              <a:gd name="T31" fmla="*/ 2 h 16"/>
              <a:gd name="T32" fmla="*/ 27 w 27"/>
              <a:gd name="T33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16">
                <a:moveTo>
                  <a:pt x="27" y="3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6"/>
                  <a:pt x="13" y="16"/>
                  <a:pt x="13" y="15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14" y="11"/>
                  <a:pt x="14" y="11"/>
                  <a:pt x="14" y="1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3"/>
                  <a:pt x="27" y="3"/>
                  <a:pt x="27" y="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e7d195523061f1c0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 hidden="1"/>
          <p:cNvSpPr txBox="1"/>
          <p:nvPr/>
        </p:nvSpPr>
        <p:spPr>
          <a:xfrm>
            <a:off x="-355600" y="1803400"/>
            <a:ext cx="30316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e7d195523061f1c0f0ec610a92cff745ee13794c7b8d98f8E73673273C9E8BE17CC3D63B9B1D6426C348A354AD505654C28F453CD7C8F90EADD06C08281DAED7140E5AAAED5880ECE414DFB6A93B82BE019406867034C3A8500A4827DCF3FBF74A471B736410707E336A01C9ADC9BE02ACCB8DF2121D81636A067B8AE80C6AB6F014154F4E7B7247</a:t>
            </a: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222362" y="171940"/>
            <a:ext cx="3435237" cy="554592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主题：</a:t>
            </a:r>
            <a:r>
              <a:rPr 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PERSONAL INFORMATION</a:t>
            </a:r>
            <a:endParaRPr 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079484" y="1863285"/>
            <a:ext cx="9819574" cy="2354754"/>
          </a:xfrm>
          <a:prstGeom prst="rect">
            <a:avLst/>
          </a:prstGeom>
          <a:noFill/>
          <a:ln w="28575">
            <a:solidFill>
              <a:srgbClr val="088C60"/>
            </a:solidFill>
            <a:prstDash val="dash"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285750" lvl="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E-mail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xuc2019@mail.sustech.edu.cn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Wechat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xuchi2000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 bwMode="auto">
          <a:xfrm>
            <a:off x="0" y="0"/>
            <a:ext cx="12192000" cy="78970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e7d195523061f1c0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 hidden="1"/>
          <p:cNvSpPr txBox="1"/>
          <p:nvPr/>
        </p:nvSpPr>
        <p:spPr>
          <a:xfrm>
            <a:off x="-355600" y="1803400"/>
            <a:ext cx="30316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e7d195523061f1c0f0ec610a92cff745ee13794c7b8d98f8E73673273C9E8BE17CC3D63B9B1D6426C348A354AD505654C28F453CD7C8F90EADD06C08281DAED7140E5AAAED5880ECE414DFB6A93B82BE019406867034C3A8500A4827DCF3FBF74A471B736410707E336A01C9ADC9BE02ACCB8DF2121D81636A067B8AE80C6AB6F014154F4E7B7247</a:t>
            </a: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0" y="0"/>
            <a:ext cx="12192000" cy="78970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645" y="141144"/>
            <a:ext cx="1288755" cy="5156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645" y="141144"/>
            <a:ext cx="1288755" cy="5156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774" y="6311444"/>
            <a:ext cx="2258966" cy="31775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59043" y="2101439"/>
            <a:ext cx="6529476" cy="10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>
                <a:gradFill flip="none" rotWithShape="1">
                  <a:gsLst>
                    <a:gs pos="0">
                      <a:schemeClr val="accent1"/>
                    </a:gs>
                    <a:gs pos="66000">
                      <a:schemeClr val="accent3"/>
                    </a:gs>
                    <a:gs pos="33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r>
              <a:rPr lang="en-US" altLang="zh-CN" sz="63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  <a:sym typeface="微软雅黑" panose="020B0503020204020204" pitchFamily="34" charset="-122"/>
              </a:rPr>
              <a:t>THANK YOU</a:t>
            </a:r>
            <a:r>
              <a:rPr lang="zh-CN" altLang="en-US" sz="63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  <a:sym typeface="微软雅黑" panose="020B0503020204020204" pitchFamily="34" charset="-122"/>
              </a:rPr>
              <a:t>！</a:t>
            </a:r>
            <a:endParaRPr lang="zh-CN" altLang="en-US" sz="63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  <a:sym typeface="微软雅黑" panose="020B0503020204020204" pitchFamily="34" charset="-122"/>
            </a:endParaRPr>
          </a:p>
        </p:txBody>
      </p:sp>
      <p:pic>
        <p:nvPicPr>
          <p:cNvPr id="10" name="图片 9" descr="7497a8ca84c411c428639a4986ad6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25227" y="2975212"/>
            <a:ext cx="2009921" cy="2859206"/>
          </a:xfrm>
          <a:prstGeom prst="rect">
            <a:avLst/>
          </a:prstGeom>
        </p:spPr>
      </p:pic>
      <p:pic>
        <p:nvPicPr>
          <p:cNvPr id="12" name="图片 11" descr="92998426f6f294b2700ea0473a0096f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5628" y="2554431"/>
            <a:ext cx="2479565" cy="3416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81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3979896" y="1682307"/>
            <a:ext cx="9380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01</a:t>
            </a:r>
            <a:endParaRPr lang="en-US" sz="5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66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5093649" y="1929429"/>
            <a:ext cx="2151488" cy="460170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e7d195523061f1c0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 hidden="1"/>
          <p:cNvSpPr txBox="1"/>
          <p:nvPr/>
        </p:nvSpPr>
        <p:spPr>
          <a:xfrm>
            <a:off x="-355600" y="1803400"/>
            <a:ext cx="30316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e7d195523061f1c0f0ec610a92cff745ee13794c7b8d98f8E73673273C9E8BE17CC3D63B9B1D6426C348A354AD505654C28F453CD7C8F90EADD06C08281DAED7140E5AAAED5880ECE414DFB6A93B82BE019406867034C3A8500A4827DCF3FBF74A471B736410707E336A01C9ADC9BE02ACCB8DF2121D81636A067B8AE80C6AB6F014154F4E7B7247</a:t>
            </a: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TextBox 81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7836042" y="1682307"/>
            <a:ext cx="9380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02</a:t>
            </a:r>
            <a:endParaRPr lang="en-US" sz="5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7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8949795" y="1929429"/>
            <a:ext cx="2151488" cy="460170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WHY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TextBox 81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3979896" y="3686541"/>
            <a:ext cx="9380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03</a:t>
            </a:r>
            <a:endParaRPr lang="en-US" sz="5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0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5093649" y="3933663"/>
            <a:ext cx="2151488" cy="460170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HOW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8938" y="2849922"/>
            <a:ext cx="3097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rgbClr val="088C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4000" b="1" dirty="0">
              <a:solidFill>
                <a:srgbClr val="088C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0" y="0"/>
            <a:ext cx="12192000" cy="78970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81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7836042" y="3686541"/>
            <a:ext cx="9380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04</a:t>
            </a:r>
            <a:endParaRPr lang="en-US" sz="5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5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8949795" y="3933663"/>
            <a:ext cx="2151488" cy="460170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CONTACT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0" y="3453328"/>
            <a:ext cx="12192000" cy="3424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alphaModFix amt="30000"/>
          </a:blip>
          <a:srcRect/>
          <a:stretch>
            <a:fillRect/>
          </a:stretch>
        </p:blipFill>
        <p:spPr>
          <a:xfrm>
            <a:off x="0" y="824083"/>
            <a:ext cx="12192000" cy="59723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3044268"/>
            <a:ext cx="12192000" cy="495504"/>
          </a:xfrm>
          <a:prstGeom prst="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34" charset="-128"/>
              <a:sym typeface="微软雅黑" panose="020B0503020204020204" pitchFamily="34" charset="-122"/>
            </a:endParaRPr>
          </a:p>
        </p:txBody>
      </p:sp>
      <p:pic>
        <p:nvPicPr>
          <p:cNvPr id="11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433763"/>
          </a:xfrm>
        </p:spPr>
      </p:pic>
      <p:sp>
        <p:nvSpPr>
          <p:cNvPr id="3" name="矩形 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4381362" y="4358175"/>
            <a:ext cx="343408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tabLst>
                <a:tab pos="989965" algn="l"/>
              </a:tabLst>
            </a:pPr>
            <a:r>
              <a:rPr lang="en-US" altLang="en-SG" sz="4000" dirty="0" smtClean="0">
                <a:ln w="12700" cmpd="sng">
                  <a:noFill/>
                  <a:prstDash val="solid"/>
                </a:ln>
                <a:solidFill>
                  <a:srgbClr val="088C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  <a:sym typeface="微软雅黑" panose="020B0503020204020204" pitchFamily="34" charset="-122"/>
              </a:rPr>
              <a:t>WHAT IS GRE</a:t>
            </a:r>
            <a:endParaRPr lang="en-US" altLang="en-SG" sz="4000" dirty="0" smtClean="0">
              <a:ln w="12700" cmpd="sng">
                <a:noFill/>
                <a:prstDash val="solid"/>
              </a:ln>
              <a:solidFill>
                <a:srgbClr val="088C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  <a:sym typeface="微软雅黑" panose="020B0503020204020204" pitchFamily="34" charset="-122"/>
            </a:endParaRPr>
          </a:p>
        </p:txBody>
      </p:sp>
      <p:sp>
        <p:nvSpPr>
          <p:cNvPr id="4" name="圆角矩形 3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5314059" y="3207201"/>
            <a:ext cx="1563880" cy="452927"/>
          </a:xfrm>
          <a:prstGeom prst="roundRect">
            <a:avLst>
              <a:gd name="adj" fmla="val 50000"/>
            </a:avLst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Freeform 18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 bwMode="auto">
          <a:xfrm>
            <a:off x="6014699" y="6541294"/>
            <a:ext cx="167363" cy="61913"/>
          </a:xfrm>
          <a:custGeom>
            <a:avLst/>
            <a:gdLst>
              <a:gd name="T0" fmla="*/ 27 w 27"/>
              <a:gd name="T1" fmla="*/ 3 h 16"/>
              <a:gd name="T2" fmla="*/ 14 w 27"/>
              <a:gd name="T3" fmla="*/ 15 h 16"/>
              <a:gd name="T4" fmla="*/ 14 w 27"/>
              <a:gd name="T5" fmla="*/ 16 h 16"/>
              <a:gd name="T6" fmla="*/ 13 w 27"/>
              <a:gd name="T7" fmla="*/ 15 h 16"/>
              <a:gd name="T8" fmla="*/ 1 w 27"/>
              <a:gd name="T9" fmla="*/ 3 h 16"/>
              <a:gd name="T10" fmla="*/ 0 w 27"/>
              <a:gd name="T11" fmla="*/ 2 h 16"/>
              <a:gd name="T12" fmla="*/ 1 w 27"/>
              <a:gd name="T13" fmla="*/ 2 h 16"/>
              <a:gd name="T14" fmla="*/ 2 w 27"/>
              <a:gd name="T15" fmla="*/ 0 h 16"/>
              <a:gd name="T16" fmla="*/ 3 w 27"/>
              <a:gd name="T17" fmla="*/ 0 h 16"/>
              <a:gd name="T18" fmla="*/ 3 w 27"/>
              <a:gd name="T19" fmla="*/ 0 h 16"/>
              <a:gd name="T20" fmla="*/ 14 w 27"/>
              <a:gd name="T21" fmla="*/ 11 h 16"/>
              <a:gd name="T22" fmla="*/ 24 w 27"/>
              <a:gd name="T23" fmla="*/ 0 h 16"/>
              <a:gd name="T24" fmla="*/ 25 w 27"/>
              <a:gd name="T25" fmla="*/ 0 h 16"/>
              <a:gd name="T26" fmla="*/ 25 w 27"/>
              <a:gd name="T27" fmla="*/ 0 h 16"/>
              <a:gd name="T28" fmla="*/ 27 w 27"/>
              <a:gd name="T29" fmla="*/ 2 h 16"/>
              <a:gd name="T30" fmla="*/ 27 w 27"/>
              <a:gd name="T31" fmla="*/ 2 h 16"/>
              <a:gd name="T32" fmla="*/ 27 w 27"/>
              <a:gd name="T33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16">
                <a:moveTo>
                  <a:pt x="27" y="3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6"/>
                  <a:pt x="13" y="16"/>
                  <a:pt x="13" y="15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14" y="11"/>
                  <a:pt x="14" y="11"/>
                  <a:pt x="14" y="1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3"/>
                  <a:pt x="27" y="3"/>
                  <a:pt x="27" y="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e7d195523061f1c0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 hidden="1"/>
          <p:cNvSpPr txBox="1"/>
          <p:nvPr/>
        </p:nvSpPr>
        <p:spPr>
          <a:xfrm>
            <a:off x="-355600" y="1803400"/>
            <a:ext cx="30316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e7d195523061f1c0f0ec610a92cff745ee13794c7b8d98f8E73673273C9E8BE17CC3D63B9B1D6426C348A354AD505654C28F453CD7C8F90EADD06C08281DAED7140E5AAAED5880ECE414DFB6A93B82BE019406867034C3A8500A4827DCF3FBF74A471B736410707E336A01C9ADC9BE02ACCB8DF2121D81636A067B8AE80C6AB6F014154F4E7B7247</a:t>
            </a: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222362" y="230933"/>
            <a:ext cx="3435237" cy="554592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主题：</a:t>
            </a:r>
            <a:r>
              <a:rPr 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</a:t>
            </a:r>
            <a:endParaRPr 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6854" y="1392072"/>
            <a:ext cx="11000096" cy="4312692"/>
          </a:xfrm>
          <a:prstGeom prst="roundRect">
            <a:avLst/>
          </a:prstGeom>
          <a:noFill/>
          <a:ln w="28575">
            <a:solidFill>
              <a:srgbClr val="088C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4470" y="1656080"/>
            <a:ext cx="902144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首先需要明确的是：托福TOEFL是语言考试，测试目的是为了检测考生的英语能力，考试科目为听、说、读、写四大项，简单理解就是：看看你到了全英语环境中是否可以正常用英语交流和学习，你讲话别人能否听懂，别人讲话你是否可以听懂。</a:t>
            </a:r>
            <a:endParaRPr lang="zh-CN" altLang="en-US" sz="24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endParaRPr lang="zh-CN" altLang="en-US" sz="24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4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GRE考试和托福TOEFL考试有着本质区别，</a:t>
            </a:r>
            <a:r>
              <a:rPr lang="zh-CN" altLang="en-US" sz="2400">
                <a:solidFill>
                  <a:srgbClr val="FF0000"/>
                </a:solidFill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GRE测试的侧重点在于：学术逻辑能力</a:t>
            </a:r>
            <a:r>
              <a:rPr lang="zh-CN" altLang="en-US" sz="24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，全称为“研究生入学考试（Graduate Record Examination）”，这项考试并不是针对外国考生而设计的，就算是美国人、英国人、澳大利亚人等英语母语国家的人，在申请研究生和博士的时候，也必须提交GRE成绩。</a:t>
            </a:r>
            <a:endParaRPr lang="zh-CN" altLang="en-US" sz="24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222362" y="230933"/>
            <a:ext cx="3435237" cy="554592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主题：</a:t>
            </a:r>
            <a:r>
              <a:rPr 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</a:t>
            </a:r>
            <a:endParaRPr 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6854" y="1392072"/>
            <a:ext cx="11000096" cy="4312692"/>
          </a:xfrm>
          <a:prstGeom prst="roundRect">
            <a:avLst/>
          </a:prstGeom>
          <a:noFill/>
          <a:ln w="28575">
            <a:solidFill>
              <a:srgbClr val="088C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4470" y="1656080"/>
            <a:ext cx="902144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首先需要明确的是：托福TOEFL是语言考试，测试目的是为了检测考生的英语能力，考试科目为听、说、读、写四大项，简单理解就是：看看你到了全英语环境中是否可以正常用英语交流和学习，你讲话别人能否听懂，别人讲话你是否可以听懂。</a:t>
            </a:r>
            <a:endParaRPr lang="zh-CN" altLang="en-US" sz="24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endParaRPr lang="zh-CN" altLang="en-US" sz="24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4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GRE考试和托福TOEFL考试有着本质区别，</a:t>
            </a:r>
            <a:r>
              <a:rPr lang="zh-CN" altLang="en-US" sz="2400">
                <a:solidFill>
                  <a:srgbClr val="FF0000"/>
                </a:solidFill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GRE测试的侧重点在于：学术逻辑能力</a:t>
            </a:r>
            <a:r>
              <a:rPr lang="zh-CN" altLang="en-US" sz="24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，全称为“研究生入学考试（Graduate Record Examination）”，这项考试并不是针对外国考生而设计的，就算是美国人、英国人、澳大利亚人等英语母语国家的人，在申请研究生和博士的时候，也必须提交GRE成绩。</a:t>
            </a:r>
            <a:endParaRPr lang="zh-CN" altLang="en-US" sz="24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222362" y="230933"/>
            <a:ext cx="3435237" cy="554592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主题：</a:t>
            </a:r>
            <a:r>
              <a:rPr 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</a:t>
            </a:r>
            <a:endParaRPr 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6740" y="785495"/>
            <a:ext cx="11000105" cy="5285105"/>
          </a:xfrm>
          <a:prstGeom prst="roundRect">
            <a:avLst/>
          </a:prstGeom>
          <a:noFill/>
          <a:ln w="28575">
            <a:solidFill>
              <a:srgbClr val="088C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075" y="937895"/>
            <a:ext cx="1134808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Verbal: 130-170 Quanti</a:t>
            </a:r>
            <a:r>
              <a:rPr lang="en-US" altLang="zh-CN" sz="28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tative: 130-170 Analytical Writing: 0-6</a:t>
            </a:r>
            <a:endParaRPr lang="en-US" altLang="zh-CN" sz="28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en-US" altLang="zh-CN" sz="28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 </a:t>
            </a:r>
            <a:endParaRPr lang="en-US" altLang="zh-CN" sz="28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0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10点开始，10:00 - 10:30，issue写作，讨论一个statement</a:t>
            </a:r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0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10:30 - 11:00 argument写作，抬杠</a:t>
            </a:r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0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休息一分钟</a:t>
            </a:r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0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11:01 - 11:36 第二个section（quantative 35min，verbal 30min，假设第一个是quants）</a:t>
            </a:r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0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休息一分钟</a:t>
            </a:r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0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11:37 - 12:07 第三个section（30min）</a:t>
            </a:r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0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休息十分钟</a:t>
            </a:r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0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12:17 - 12:52 第四个section（35min）</a:t>
            </a:r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0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休息一分钟</a:t>
            </a:r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0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12:53 - 13:24 第五个section（30min）</a:t>
            </a:r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0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休息一分钟</a:t>
            </a:r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0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13:25 - 13:50 第六个section</a:t>
            </a:r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r>
              <a:rPr lang="zh-CN" altLang="en-US" sz="2000"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一般quants不会用完时间，所以基本上14:00能出考场，在考场时间越长越幸福4个小时，体力！</a:t>
            </a:r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endParaRPr lang="zh-CN" altLang="en-US" sz="2000"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222362" y="230933"/>
            <a:ext cx="3435237" cy="554592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主题：</a:t>
            </a:r>
            <a:r>
              <a:rPr 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</a:t>
            </a:r>
            <a:endParaRPr 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6740" y="785495"/>
            <a:ext cx="11000105" cy="5285105"/>
          </a:xfrm>
          <a:prstGeom prst="roundRect">
            <a:avLst/>
          </a:prstGeom>
          <a:noFill/>
          <a:ln w="28575">
            <a:solidFill>
              <a:srgbClr val="088C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1245235"/>
            <a:ext cx="10972165" cy="4056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222362" y="230933"/>
            <a:ext cx="3435237" cy="554592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主题：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VERBAL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6740" y="785495"/>
            <a:ext cx="11000105" cy="5285105"/>
          </a:xfrm>
          <a:prstGeom prst="roundRect">
            <a:avLst/>
          </a:prstGeom>
          <a:noFill/>
          <a:ln w="28575">
            <a:solidFill>
              <a:srgbClr val="088C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7085" y="785495"/>
            <a:ext cx="7779385" cy="5288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0" y="3453328"/>
            <a:ext cx="12192000" cy="3424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alphaModFix amt="30000"/>
          </a:blip>
          <a:srcRect/>
          <a:stretch>
            <a:fillRect/>
          </a:stretch>
        </p:blipFill>
        <p:spPr>
          <a:xfrm>
            <a:off x="0" y="885629"/>
            <a:ext cx="12192000" cy="59723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3044268"/>
            <a:ext cx="12192000" cy="495504"/>
          </a:xfrm>
          <a:prstGeom prst="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34" charset="-128"/>
              <a:sym typeface="微软雅黑" panose="020B0503020204020204" pitchFamily="34" charset="-122"/>
            </a:endParaRPr>
          </a:p>
        </p:txBody>
      </p:sp>
      <p:pic>
        <p:nvPicPr>
          <p:cNvPr id="11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433763"/>
          </a:xfrm>
        </p:spPr>
      </p:pic>
      <p:sp>
        <p:nvSpPr>
          <p:cNvPr id="3" name="矩形 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3442914" y="4316129"/>
            <a:ext cx="5733415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tabLst>
                <a:tab pos="989965" algn="l"/>
              </a:tabLst>
            </a:pPr>
            <a:r>
              <a:rPr lang="en-US" altLang="en-SG" sz="4000" dirty="0" smtClean="0">
                <a:ln w="12700" cmpd="sng">
                  <a:noFill/>
                  <a:prstDash val="solid"/>
                </a:ln>
                <a:solidFill>
                  <a:srgbClr val="088C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  <a:sym typeface="微软雅黑" panose="020B0503020204020204" pitchFamily="34" charset="-122"/>
              </a:rPr>
              <a:t>WHY IT IS IMPORTANT</a:t>
            </a:r>
            <a:endParaRPr lang="en-US" altLang="en-SG" sz="4000" dirty="0" smtClean="0">
              <a:ln w="12700" cmpd="sng">
                <a:noFill/>
                <a:prstDash val="solid"/>
              </a:ln>
              <a:solidFill>
                <a:srgbClr val="088C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  <a:sym typeface="微软雅黑" panose="020B0503020204020204" pitchFamily="34" charset="-122"/>
            </a:endParaRPr>
          </a:p>
        </p:txBody>
      </p:sp>
      <p:sp>
        <p:nvSpPr>
          <p:cNvPr id="4" name="圆角矩形 3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5314059" y="3207201"/>
            <a:ext cx="1563880" cy="452927"/>
          </a:xfrm>
          <a:prstGeom prst="roundRect">
            <a:avLst>
              <a:gd name="adj" fmla="val 50000"/>
            </a:avLst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TWO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Freeform 18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 bwMode="auto">
          <a:xfrm>
            <a:off x="6014699" y="6541294"/>
            <a:ext cx="167363" cy="61913"/>
          </a:xfrm>
          <a:custGeom>
            <a:avLst/>
            <a:gdLst>
              <a:gd name="T0" fmla="*/ 27 w 27"/>
              <a:gd name="T1" fmla="*/ 3 h 16"/>
              <a:gd name="T2" fmla="*/ 14 w 27"/>
              <a:gd name="T3" fmla="*/ 15 h 16"/>
              <a:gd name="T4" fmla="*/ 14 w 27"/>
              <a:gd name="T5" fmla="*/ 16 h 16"/>
              <a:gd name="T6" fmla="*/ 13 w 27"/>
              <a:gd name="T7" fmla="*/ 15 h 16"/>
              <a:gd name="T8" fmla="*/ 1 w 27"/>
              <a:gd name="T9" fmla="*/ 3 h 16"/>
              <a:gd name="T10" fmla="*/ 0 w 27"/>
              <a:gd name="T11" fmla="*/ 2 h 16"/>
              <a:gd name="T12" fmla="*/ 1 w 27"/>
              <a:gd name="T13" fmla="*/ 2 h 16"/>
              <a:gd name="T14" fmla="*/ 2 w 27"/>
              <a:gd name="T15" fmla="*/ 0 h 16"/>
              <a:gd name="T16" fmla="*/ 3 w 27"/>
              <a:gd name="T17" fmla="*/ 0 h 16"/>
              <a:gd name="T18" fmla="*/ 3 w 27"/>
              <a:gd name="T19" fmla="*/ 0 h 16"/>
              <a:gd name="T20" fmla="*/ 14 w 27"/>
              <a:gd name="T21" fmla="*/ 11 h 16"/>
              <a:gd name="T22" fmla="*/ 24 w 27"/>
              <a:gd name="T23" fmla="*/ 0 h 16"/>
              <a:gd name="T24" fmla="*/ 25 w 27"/>
              <a:gd name="T25" fmla="*/ 0 h 16"/>
              <a:gd name="T26" fmla="*/ 25 w 27"/>
              <a:gd name="T27" fmla="*/ 0 h 16"/>
              <a:gd name="T28" fmla="*/ 27 w 27"/>
              <a:gd name="T29" fmla="*/ 2 h 16"/>
              <a:gd name="T30" fmla="*/ 27 w 27"/>
              <a:gd name="T31" fmla="*/ 2 h 16"/>
              <a:gd name="T32" fmla="*/ 27 w 27"/>
              <a:gd name="T33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16">
                <a:moveTo>
                  <a:pt x="27" y="3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6"/>
                  <a:pt x="13" y="16"/>
                  <a:pt x="13" y="15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14" y="11"/>
                  <a:pt x="14" y="11"/>
                  <a:pt x="14" y="1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3"/>
                  <a:pt x="27" y="3"/>
                  <a:pt x="27" y="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e7d195523061f1c0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 hidden="1"/>
          <p:cNvSpPr txBox="1"/>
          <p:nvPr/>
        </p:nvSpPr>
        <p:spPr>
          <a:xfrm>
            <a:off x="-355600" y="1803400"/>
            <a:ext cx="30316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e7d195523061f1c0f0ec610a92cff745ee13794c7b8d98f8E73673273C9E8BE17CC3D63B9B1D6426C348A354AD505654C28F453CD7C8F90EADD06C08281DAED7140E5AAAED5880ECE414DFB6A93B82BE019406867034C3A8500A4827DCF3FBF74A471B736410707E336A01C9ADC9BE02ACCB8DF2121D81636A067B8AE80C6AB6F014154F4E7B7247</a:t>
            </a: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760,&quot;width&quot;:1269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3234</Words>
  <Application>WPS 演示</Application>
  <PresentationFormat>自定义</PresentationFormat>
  <Paragraphs>125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Open Sans</vt:lpstr>
      <vt:lpstr>Segoe Print</vt:lpstr>
      <vt:lpstr>Meiryo UI</vt:lpstr>
      <vt:lpstr>Yu Gothic UI</vt:lpstr>
      <vt:lpstr>华文黑体</vt:lpstr>
      <vt:lpstr>黑体</vt:lpstr>
      <vt:lpstr>方正柳公权楷书 简</vt:lpstr>
      <vt:lpstr>方正字迹-龙吟体 简</vt:lpstr>
      <vt:lpstr>Arial Black</vt:lpstr>
      <vt:lpstr>Arial Unicode MS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黎明</cp:lastModifiedBy>
  <cp:revision>759</cp:revision>
  <dcterms:created xsi:type="dcterms:W3CDTF">2016-06-15T09:34:00Z</dcterms:created>
  <dcterms:modified xsi:type="dcterms:W3CDTF">2021-03-07T08:13:11Z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