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2"/>
    <p:restoredTop sz="94720"/>
  </p:normalViewPr>
  <p:slideViewPr>
    <p:cSldViewPr snapToGrid="0">
      <p:cViewPr>
        <p:scale>
          <a:sx n="177" d="100"/>
          <a:sy n="177" d="100"/>
        </p:scale>
        <p:origin x="1000"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FC83D-348C-E94F-80D3-301FF89CC0C6}" type="datetimeFigureOut">
              <a:rPr lang="en-CN" smtClean="0"/>
              <a:t>2023/4/18</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5DB2C-76AC-1D47-A9AC-FB74E7061FF3}" type="slidenum">
              <a:rPr lang="en-CN" smtClean="0"/>
              <a:t>‹#›</a:t>
            </a:fld>
            <a:endParaRPr lang="en-CN"/>
          </a:p>
        </p:txBody>
      </p:sp>
    </p:spTree>
    <p:extLst>
      <p:ext uri="{BB962C8B-B14F-4D97-AF65-F5344CB8AC3E}">
        <p14:creationId xmlns:p14="http://schemas.microsoft.com/office/powerpoint/2010/main" val="342883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195DB2C-76AC-1D47-A9AC-FB74E7061FF3}" type="slidenum">
              <a:rPr lang="en-CN" smtClean="0"/>
              <a:t>6</a:t>
            </a:fld>
            <a:endParaRPr lang="en-CN"/>
          </a:p>
        </p:txBody>
      </p:sp>
    </p:spTree>
    <p:extLst>
      <p:ext uri="{BB962C8B-B14F-4D97-AF65-F5344CB8AC3E}">
        <p14:creationId xmlns:p14="http://schemas.microsoft.com/office/powerpoint/2010/main" val="283418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0684-4F5F-AC1C-662E-49B745C68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0D4C1FE3-683C-4960-417C-D6E05897F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AF93CF20-9325-5480-4965-49D5A55CAF2E}"/>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5" name="Footer Placeholder 4">
            <a:extLst>
              <a:ext uri="{FF2B5EF4-FFF2-40B4-BE49-F238E27FC236}">
                <a16:creationId xmlns:a16="http://schemas.microsoft.com/office/drawing/2014/main" id="{41FD0F1D-821A-ABF4-BE0F-480C3757BE8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BC152AF-8711-8ADC-3328-86A66F081CE3}"/>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69664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834C-2240-E108-E142-10B1125E6CCC}"/>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A7D1972-D107-1C7A-BA09-4ABD89BA2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E5CFEAC-2EFF-B582-6534-F45A50109DA1}"/>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5" name="Footer Placeholder 4">
            <a:extLst>
              <a:ext uri="{FF2B5EF4-FFF2-40B4-BE49-F238E27FC236}">
                <a16:creationId xmlns:a16="http://schemas.microsoft.com/office/drawing/2014/main" id="{E867F1EB-4D8D-3A17-8E7A-C8F366C42A1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2DAB7BE-0C52-B432-E6BC-B0B1779D2A08}"/>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29391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A664E-64B4-F290-FFBF-419973F886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20DAA0A7-B19A-7940-54B8-FA6CD092C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FB662DB-71DD-815C-CD17-C12C42A779AD}"/>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5" name="Footer Placeholder 4">
            <a:extLst>
              <a:ext uri="{FF2B5EF4-FFF2-40B4-BE49-F238E27FC236}">
                <a16:creationId xmlns:a16="http://schemas.microsoft.com/office/drawing/2014/main" id="{25318DAF-CB55-0EAC-4269-C00DA654758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64E2DF0-E95C-50A7-CE3A-DB50E044E4FF}"/>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334012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562B-5160-7B7B-0A27-AA626662E67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E3D6D450-CC17-82F9-5E5C-A7ED1BC6D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460F98D-BC42-81D0-EB6E-59B925D93385}"/>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5" name="Footer Placeholder 4">
            <a:extLst>
              <a:ext uri="{FF2B5EF4-FFF2-40B4-BE49-F238E27FC236}">
                <a16:creationId xmlns:a16="http://schemas.microsoft.com/office/drawing/2014/main" id="{26C6B200-9E58-0ACA-6248-70CC5168180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5B0A328-063E-8430-20AF-1B794F499EC0}"/>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399932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C98F-9236-EDBB-30F3-F5EB11CEC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74B8B2E5-3CC0-A00E-7A26-6D465765B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96CF8-4739-13E2-18E1-DE0C05DA568B}"/>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5" name="Footer Placeholder 4">
            <a:extLst>
              <a:ext uri="{FF2B5EF4-FFF2-40B4-BE49-F238E27FC236}">
                <a16:creationId xmlns:a16="http://schemas.microsoft.com/office/drawing/2014/main" id="{75CFE61E-C784-6B9E-57D7-FA54478A7AE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195E7D0-18B7-35C1-F588-A707BBFFDB98}"/>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115768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01B9-8E04-056D-109E-7606FCC3C53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0D98C7D-BC9C-CBFE-F69E-CB2A4771E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A7B5B8C-792D-4412-B29A-8A2552C10D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737A62F1-4354-612D-86DC-21D2C29CAE7C}"/>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6" name="Footer Placeholder 5">
            <a:extLst>
              <a:ext uri="{FF2B5EF4-FFF2-40B4-BE49-F238E27FC236}">
                <a16:creationId xmlns:a16="http://schemas.microsoft.com/office/drawing/2014/main" id="{6F65C607-C67C-15E9-A66B-9564A4E1B5F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4568C97-9918-80B9-4349-1287169E4A20}"/>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65045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0C18-5BAD-F27C-211A-C51820510793}"/>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4FFB4BC-DCCB-09E2-2E1B-0F4E0A163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7716E-ED46-F68E-9164-557548C1DA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7DF1CC5-9A32-CAB2-F72E-EA4629518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59366-0FF1-AC45-ACD4-D815DB6F2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96C0E09-9AE3-F4FC-B7D7-919C9D0199A9}"/>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8" name="Footer Placeholder 7">
            <a:extLst>
              <a:ext uri="{FF2B5EF4-FFF2-40B4-BE49-F238E27FC236}">
                <a16:creationId xmlns:a16="http://schemas.microsoft.com/office/drawing/2014/main" id="{3FBEC810-81CB-708E-4E8A-763997DB7CBE}"/>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3A17E923-ABB5-5F4A-83A5-93A166E8DF0E}"/>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3247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D6C6-A72C-B0A2-B4ED-8F01D9C597AA}"/>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CE63AA33-981F-F8E4-990A-DA16C27D7010}"/>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4" name="Footer Placeholder 3">
            <a:extLst>
              <a:ext uri="{FF2B5EF4-FFF2-40B4-BE49-F238E27FC236}">
                <a16:creationId xmlns:a16="http://schemas.microsoft.com/office/drawing/2014/main" id="{E370D81B-A6F1-0540-FCA1-CA3420EBCE69}"/>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BAE1BBF-661F-E372-218B-655451669287}"/>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368345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6D818-BB10-2785-AB46-686A2C63D522}"/>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3" name="Footer Placeholder 2">
            <a:extLst>
              <a:ext uri="{FF2B5EF4-FFF2-40B4-BE49-F238E27FC236}">
                <a16:creationId xmlns:a16="http://schemas.microsoft.com/office/drawing/2014/main" id="{DEAEA6C1-411B-5296-E87A-335AD3778479}"/>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E0F5F668-4685-273D-3CA6-2F8285DE0BC9}"/>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18990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9D60-C23E-EEDD-238B-22FB79745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C15D6169-3100-5A09-B04E-95763195C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D3A2559D-46DF-BE85-D35B-6138773B8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FCD42-C185-2E15-4CE5-B89B12980301}"/>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6" name="Footer Placeholder 5">
            <a:extLst>
              <a:ext uri="{FF2B5EF4-FFF2-40B4-BE49-F238E27FC236}">
                <a16:creationId xmlns:a16="http://schemas.microsoft.com/office/drawing/2014/main" id="{43592EF2-ED1A-A4E9-B8C7-EF9EF3B8636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A080848-250C-C169-D17B-C0FDC8DE0AC8}"/>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22657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6C0C-7357-5629-6AD7-550DEC427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4BBF2BF-E04E-B92E-A9AC-C3DD9C006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826BD8B-35A4-0290-FCB4-3834DE412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A8D46-C2EB-7C6C-9375-D59BC5FF455F}"/>
              </a:ext>
            </a:extLst>
          </p:cNvPr>
          <p:cNvSpPr>
            <a:spLocks noGrp="1"/>
          </p:cNvSpPr>
          <p:nvPr>
            <p:ph type="dt" sz="half" idx="10"/>
          </p:nvPr>
        </p:nvSpPr>
        <p:spPr/>
        <p:txBody>
          <a:bodyPr/>
          <a:lstStyle/>
          <a:p>
            <a:fld id="{9F9B004F-9C0C-0048-8AE3-8C6CF86E2792}" type="datetimeFigureOut">
              <a:rPr lang="en-CN" smtClean="0"/>
              <a:t>2023/4/18</a:t>
            </a:fld>
            <a:endParaRPr lang="en-CN"/>
          </a:p>
        </p:txBody>
      </p:sp>
      <p:sp>
        <p:nvSpPr>
          <p:cNvPr id="6" name="Footer Placeholder 5">
            <a:extLst>
              <a:ext uri="{FF2B5EF4-FFF2-40B4-BE49-F238E27FC236}">
                <a16:creationId xmlns:a16="http://schemas.microsoft.com/office/drawing/2014/main" id="{FBE2E453-C654-4CC4-6E36-906B7075F42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FB222E04-11BA-40D7-FEEE-EC01B500AEA3}"/>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6076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CB6ED-EA51-8F73-88E3-07E723050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4A9E2DC-0C68-950D-5C94-27E181762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0147A23-B80F-B90E-2035-470BF5BD8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B004F-9C0C-0048-8AE3-8C6CF86E2792}" type="datetimeFigureOut">
              <a:rPr lang="en-CN" smtClean="0"/>
              <a:t>2023/4/18</a:t>
            </a:fld>
            <a:endParaRPr lang="en-CN"/>
          </a:p>
        </p:txBody>
      </p:sp>
      <p:sp>
        <p:nvSpPr>
          <p:cNvPr id="5" name="Footer Placeholder 4">
            <a:extLst>
              <a:ext uri="{FF2B5EF4-FFF2-40B4-BE49-F238E27FC236}">
                <a16:creationId xmlns:a16="http://schemas.microsoft.com/office/drawing/2014/main" id="{A1530233-38EE-298E-8BF8-5ACD4285C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97E935D3-C74E-D3FF-0198-3EB04599D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52750-2C45-0B49-AA17-26F008A31EDE}" type="slidenum">
              <a:rPr lang="en-CN" smtClean="0"/>
              <a:t>‹#›</a:t>
            </a:fld>
            <a:endParaRPr lang="en-CN"/>
          </a:p>
        </p:txBody>
      </p:sp>
    </p:spTree>
    <p:extLst>
      <p:ext uri="{BB962C8B-B14F-4D97-AF65-F5344CB8AC3E}">
        <p14:creationId xmlns:p14="http://schemas.microsoft.com/office/powerpoint/2010/main" val="4038264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9"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21E2C4-F105-1F44-7841-94CD21FE5413}"/>
              </a:ext>
            </a:extLst>
          </p:cNvPr>
          <p:cNvSpPr txBox="1"/>
          <p:nvPr/>
        </p:nvSpPr>
        <p:spPr>
          <a:xfrm>
            <a:off x="0" y="155674"/>
            <a:ext cx="12192000" cy="295100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Another way to apply a CNOT gate to non-adjacent qubits in a multi-qubit system is to use permutation operations to reorder the qubits in the state vector. This approach can be simpler and more efficient than using SWAP gate insertion. </a:t>
            </a:r>
          </a:p>
          <a:p>
            <a:pPr>
              <a:lnSpc>
                <a:spcPct val="150000"/>
              </a:lnSpc>
            </a:pPr>
            <a:r>
              <a:rPr lang="en-US" dirty="0">
                <a:latin typeface="Times New Roman" panose="02020603050405020304" pitchFamily="18" charset="0"/>
                <a:cs typeface="Times New Roman" panose="02020603050405020304" pitchFamily="18" charset="0"/>
              </a:rPr>
              <a:t>	In this approach, we first permute the indices of the state vector so that the control and target qubits are next to each other. Then we apply the CNOT gate directly using its matrix representation. Finally, we apply the inverse permutation to the resulting state vector to restore the original order of the qubits. </a:t>
            </a:r>
          </a:p>
          <a:p>
            <a:pPr>
              <a:lnSpc>
                <a:spcPct val="150000"/>
              </a:lnSpc>
            </a:pPr>
            <a:r>
              <a:rPr lang="en-US" dirty="0">
                <a:latin typeface="Times New Roman" panose="02020603050405020304" pitchFamily="18" charset="0"/>
                <a:cs typeface="Times New Roman" panose="02020603050405020304" pitchFamily="18" charset="0"/>
              </a:rPr>
              <a:t>	Here’s an example of how this can be done in code for a three-qubit system where the control qubit is qubit 0 and the target qubit is qubit 2: </a:t>
            </a:r>
          </a:p>
        </p:txBody>
      </p:sp>
      <p:sp>
        <p:nvSpPr>
          <p:cNvPr id="7" name="TextBox 6">
            <a:extLst>
              <a:ext uri="{FF2B5EF4-FFF2-40B4-BE49-F238E27FC236}">
                <a16:creationId xmlns:a16="http://schemas.microsoft.com/office/drawing/2014/main" id="{C210B849-027A-2BCB-8DA8-CAE22DEA6D4B}"/>
              </a:ext>
            </a:extLst>
          </p:cNvPr>
          <p:cNvSpPr txBox="1"/>
          <p:nvPr/>
        </p:nvSpPr>
        <p:spPr>
          <a:xfrm>
            <a:off x="2007705" y="3429000"/>
            <a:ext cx="9819861" cy="2542363"/>
          </a:xfrm>
          <a:prstGeom prst="rect">
            <a:avLst/>
          </a:prstGeom>
          <a:noFill/>
        </p:spPr>
        <p:txBody>
          <a:bodyPr wrap="square">
            <a:spAutoFit/>
          </a:bodyPr>
          <a:lstStyle/>
          <a:p>
            <a:pPr>
              <a:lnSpc>
                <a:spcPct val="150000"/>
              </a:lnSpc>
            </a:pPr>
            <a:r>
              <a:rPr lang="en-US" dirty="0"/>
              <a:t>psi = </a:t>
            </a:r>
            <a:r>
              <a:rPr lang="en-US" dirty="0" err="1"/>
              <a:t>np.kron</a:t>
            </a:r>
            <a:r>
              <a:rPr lang="en-US" dirty="0"/>
              <a:t>(</a:t>
            </a:r>
            <a:r>
              <a:rPr lang="en-US" dirty="0" err="1"/>
              <a:t>np.array</a:t>
            </a:r>
            <a:r>
              <a:rPr lang="en-US" dirty="0"/>
              <a:t>([</a:t>
            </a:r>
            <a:r>
              <a:rPr lang="en-US" dirty="0">
                <a:solidFill>
                  <a:srgbClr val="1750EB"/>
                </a:solidFill>
                <a:effectLst/>
              </a:rPr>
              <a:t>0</a:t>
            </a:r>
            <a:r>
              <a:rPr lang="en-US" dirty="0"/>
              <a:t>, </a:t>
            </a:r>
            <a:r>
              <a:rPr lang="en-US" dirty="0">
                <a:solidFill>
                  <a:srgbClr val="1750EB"/>
                </a:solidFill>
                <a:effectLst/>
              </a:rPr>
              <a:t>1</a:t>
            </a:r>
            <a:r>
              <a:rPr lang="en-US" dirty="0"/>
              <a:t>]), </a:t>
            </a:r>
            <a:r>
              <a:rPr lang="en-US" dirty="0" err="1"/>
              <a:t>np.kron</a:t>
            </a:r>
            <a:r>
              <a:rPr lang="en-US" dirty="0"/>
              <a:t>(</a:t>
            </a:r>
            <a:r>
              <a:rPr lang="en-US" dirty="0" err="1"/>
              <a:t>np.array</a:t>
            </a:r>
            <a:r>
              <a:rPr lang="en-US" dirty="0"/>
              <a:t>([</a:t>
            </a:r>
            <a:r>
              <a:rPr lang="en-US" dirty="0">
                <a:solidFill>
                  <a:srgbClr val="1750EB"/>
                </a:solidFill>
                <a:effectLst/>
              </a:rPr>
              <a:t>1</a:t>
            </a:r>
            <a:r>
              <a:rPr lang="en-US" dirty="0"/>
              <a:t>, </a:t>
            </a:r>
            <a:r>
              <a:rPr lang="en-US" dirty="0">
                <a:solidFill>
                  <a:srgbClr val="1750EB"/>
                </a:solidFill>
                <a:effectLst/>
              </a:rPr>
              <a:t>0</a:t>
            </a:r>
            <a:r>
              <a:rPr lang="en-US" dirty="0"/>
              <a:t>]), </a:t>
            </a:r>
            <a:r>
              <a:rPr lang="en-US" dirty="0" err="1"/>
              <a:t>np.array</a:t>
            </a:r>
            <a:r>
              <a:rPr lang="en-US" dirty="0"/>
              <a:t>([</a:t>
            </a:r>
            <a:r>
              <a:rPr lang="en-US" dirty="0">
                <a:solidFill>
                  <a:srgbClr val="1750EB"/>
                </a:solidFill>
                <a:effectLst/>
              </a:rPr>
              <a:t>1</a:t>
            </a:r>
            <a:r>
              <a:rPr lang="en-US" dirty="0"/>
              <a:t>, </a:t>
            </a:r>
            <a:r>
              <a:rPr lang="en-US" dirty="0">
                <a:solidFill>
                  <a:srgbClr val="1750EB"/>
                </a:solidFill>
                <a:effectLst/>
              </a:rPr>
              <a:t>0</a:t>
            </a:r>
            <a:r>
              <a:rPr lang="en-US" dirty="0"/>
              <a:t>])))</a:t>
            </a:r>
            <a:br>
              <a:rPr lang="en-US" dirty="0"/>
            </a:br>
            <a:r>
              <a:rPr lang="en-US" i="1" dirty="0">
                <a:solidFill>
                  <a:srgbClr val="8C8C8C"/>
                </a:solidFill>
                <a:effectLst/>
              </a:rPr>
              <a:t># Define the CNOT gate</a:t>
            </a:r>
            <a:br>
              <a:rPr lang="en-US" i="1" dirty="0">
                <a:solidFill>
                  <a:srgbClr val="8C8C8C"/>
                </a:solidFill>
                <a:effectLst/>
              </a:rPr>
            </a:br>
            <a:r>
              <a:rPr lang="en-US" dirty="0"/>
              <a:t>CNOT = </a:t>
            </a:r>
            <a:r>
              <a:rPr lang="en-US" dirty="0" err="1"/>
              <a:t>np.array</a:t>
            </a:r>
            <a:r>
              <a:rPr lang="en-US" dirty="0"/>
              <a:t>([[</a:t>
            </a:r>
            <a:r>
              <a:rPr lang="en-US" dirty="0">
                <a:solidFill>
                  <a:srgbClr val="1750EB"/>
                </a:solidFill>
                <a:effectLst/>
              </a:rPr>
              <a:t>1</a:t>
            </a: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0</a:t>
            </a:r>
            <a:r>
              <a:rPr lang="en-US" dirty="0"/>
              <a:t>],</a:t>
            </a:r>
            <a:br>
              <a:rPr lang="en-US" dirty="0"/>
            </a:br>
            <a:r>
              <a:rPr lang="en-US" dirty="0"/>
              <a:t>                 [</a:t>
            </a:r>
            <a:r>
              <a:rPr lang="en-US" dirty="0">
                <a:solidFill>
                  <a:srgbClr val="1750EB"/>
                </a:solidFill>
                <a:effectLst/>
              </a:rPr>
              <a:t>0</a:t>
            </a:r>
            <a:r>
              <a:rPr lang="en-US" dirty="0"/>
              <a:t>, </a:t>
            </a:r>
            <a:r>
              <a:rPr lang="en-US" dirty="0">
                <a:solidFill>
                  <a:srgbClr val="1750EB"/>
                </a:solidFill>
                <a:effectLst/>
              </a:rPr>
              <a:t>1</a:t>
            </a:r>
            <a:r>
              <a:rPr lang="en-US" dirty="0"/>
              <a:t>, </a:t>
            </a:r>
            <a:r>
              <a:rPr lang="en-US" dirty="0">
                <a:solidFill>
                  <a:srgbClr val="1750EB"/>
                </a:solidFill>
                <a:effectLst/>
              </a:rPr>
              <a:t>0</a:t>
            </a:r>
            <a:r>
              <a:rPr lang="en-US" dirty="0"/>
              <a:t>, </a:t>
            </a:r>
            <a:r>
              <a:rPr lang="en-US" dirty="0">
                <a:solidFill>
                  <a:srgbClr val="1750EB"/>
                </a:solidFill>
                <a:effectLst/>
              </a:rPr>
              <a:t>0</a:t>
            </a:r>
            <a:r>
              <a:rPr lang="en-US" dirty="0"/>
              <a:t>],</a:t>
            </a:r>
            <a:br>
              <a:rPr lang="en-US" dirty="0"/>
            </a:b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1</a:t>
            </a:r>
            <a:r>
              <a:rPr lang="en-US" dirty="0"/>
              <a:t>],</a:t>
            </a:r>
            <a:br>
              <a:rPr lang="en-US" dirty="0"/>
            </a:b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1</a:t>
            </a:r>
            <a:r>
              <a:rPr lang="en-US" dirty="0"/>
              <a:t>, </a:t>
            </a:r>
            <a:r>
              <a:rPr lang="en-US" dirty="0">
                <a:solidFill>
                  <a:srgbClr val="1750EB"/>
                </a:solidFill>
                <a:effectLst/>
              </a:rPr>
              <a:t>0</a:t>
            </a:r>
            <a:r>
              <a:rPr lang="en-US" dirty="0"/>
              <a:t>]])</a:t>
            </a:r>
            <a:endParaRPr lang="en-CN" dirty="0"/>
          </a:p>
        </p:txBody>
      </p:sp>
    </p:spTree>
    <p:extLst>
      <p:ext uri="{BB962C8B-B14F-4D97-AF65-F5344CB8AC3E}">
        <p14:creationId xmlns:p14="http://schemas.microsoft.com/office/powerpoint/2010/main" val="249829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D2A991-39C9-A962-B4AD-E7C92380B517}"/>
              </a:ext>
            </a:extLst>
          </p:cNvPr>
          <p:cNvSpPr txBox="1"/>
          <p:nvPr/>
        </p:nvSpPr>
        <p:spPr>
          <a:xfrm>
            <a:off x="0" y="467139"/>
            <a:ext cx="12192000" cy="5632311"/>
          </a:xfrm>
          <a:prstGeom prst="rect">
            <a:avLst/>
          </a:prstGeom>
          <a:noFill/>
        </p:spPr>
        <p:txBody>
          <a:bodyPr wrap="square">
            <a:spAutoFit/>
          </a:bodyPr>
          <a:lstStyle/>
          <a:p>
            <a:r>
              <a:rPr lang="en-US" i="1" dirty="0">
                <a:solidFill>
                  <a:srgbClr val="8C8C8C"/>
                </a:solidFill>
                <a:effectLst/>
              </a:rPr>
              <a:t># Define the permutation that moves qubit 2 to position 1</a:t>
            </a:r>
            <a:br>
              <a:rPr lang="en-US" i="1" dirty="0">
                <a:solidFill>
                  <a:srgbClr val="8C8C8C"/>
                </a:solidFill>
                <a:effectLst/>
              </a:rPr>
            </a:br>
            <a:r>
              <a:rPr lang="en-US" dirty="0">
                <a:solidFill>
                  <a:srgbClr val="067D17"/>
                </a:solidFill>
                <a:effectLst/>
              </a:rPr>
              <a:t>"""</a:t>
            </a:r>
            <a:br>
              <a:rPr lang="en-US" dirty="0">
                <a:solidFill>
                  <a:srgbClr val="067D17"/>
                </a:solidFill>
                <a:effectLst/>
              </a:rPr>
            </a:br>
            <a:r>
              <a:rPr lang="zh-CN" altLang="en-US" dirty="0">
                <a:solidFill>
                  <a:srgbClr val="067D17"/>
                </a:solidFill>
                <a:effectLst/>
                <a:latin typeface="Menlo-Regular" panose="020B0609030804020204" pitchFamily="49" charset="0"/>
              </a:rPr>
              <a:t>说白了就是映射坐标轴</a:t>
            </a:r>
            <a:br>
              <a:rPr lang="zh-CN" altLang="en-US" dirty="0">
                <a:solidFill>
                  <a:srgbClr val="067D17"/>
                </a:solidFill>
                <a:effectLst/>
              </a:rPr>
            </a:br>
            <a:r>
              <a:rPr lang="en-US" dirty="0">
                <a:solidFill>
                  <a:srgbClr val="067D17"/>
                </a:solidFill>
                <a:effectLst/>
              </a:rPr>
              <a:t>x = </a:t>
            </a:r>
            <a:r>
              <a:rPr lang="en-US" dirty="0" err="1">
                <a:solidFill>
                  <a:srgbClr val="067D17"/>
                </a:solidFill>
                <a:effectLst/>
              </a:rPr>
              <a:t>np.arange</a:t>
            </a:r>
            <a:r>
              <a:rPr lang="en-US" dirty="0">
                <a:solidFill>
                  <a:srgbClr val="067D17"/>
                </a:solidFill>
                <a:effectLst/>
              </a:rPr>
              <a:t>(12).reshape((2, 3, 2))</a:t>
            </a:r>
            <a:br>
              <a:rPr lang="en-US" dirty="0">
                <a:solidFill>
                  <a:srgbClr val="067D17"/>
                </a:solidFill>
                <a:effectLst/>
              </a:rPr>
            </a:br>
            <a:r>
              <a:rPr lang="en-US" dirty="0" err="1">
                <a:solidFill>
                  <a:srgbClr val="067D17"/>
                </a:solidFill>
                <a:effectLst/>
              </a:rPr>
              <a:t>x.transpose</a:t>
            </a:r>
            <a:r>
              <a:rPr lang="en-US" dirty="0">
                <a:solidFill>
                  <a:srgbClr val="067D17"/>
                </a:solidFill>
                <a:effectLst/>
              </a:rPr>
              <a:t>(1, 2, 0)</a:t>
            </a:r>
            <a:r>
              <a:rPr lang="en-US" dirty="0">
                <a:solidFill>
                  <a:srgbClr val="067D17"/>
                </a:solidFill>
                <a:effectLst/>
                <a:latin typeface="Menlo-Regular" panose="020B0609030804020204" pitchFamily="49" charset="0"/>
              </a:rPr>
              <a:t>，</a:t>
            </a:r>
            <a:r>
              <a:rPr lang="zh-CN" altLang="en-US" dirty="0">
                <a:solidFill>
                  <a:srgbClr val="067D17"/>
                </a:solidFill>
                <a:effectLst/>
                <a:latin typeface="Menlo-Regular" panose="020B0609030804020204" pitchFamily="49" charset="0"/>
              </a:rPr>
              <a:t>其实就是将</a:t>
            </a:r>
            <a:r>
              <a:rPr lang="en-US" dirty="0">
                <a:solidFill>
                  <a:srgbClr val="067D17"/>
                </a:solidFill>
                <a:effectLst/>
              </a:rPr>
              <a:t>x</a:t>
            </a:r>
            <a:r>
              <a:rPr lang="zh-CN" altLang="en-US" dirty="0">
                <a:solidFill>
                  <a:srgbClr val="067D17"/>
                </a:solidFill>
                <a:effectLst/>
                <a:latin typeface="Menlo-Regular" panose="020B0609030804020204" pitchFamily="49" charset="0"/>
              </a:rPr>
              <a:t>第二维度挪到第一维上，第三维移到第二维上，原本的第一维移动到第三维上，最后的</a:t>
            </a:r>
            <a:r>
              <a:rPr lang="en-US" dirty="0">
                <a:solidFill>
                  <a:srgbClr val="067D17"/>
                </a:solidFill>
                <a:effectLst/>
              </a:rPr>
              <a:t>shape</a:t>
            </a:r>
            <a:r>
              <a:rPr lang="zh-CN" altLang="en-US" dirty="0">
                <a:solidFill>
                  <a:srgbClr val="067D17"/>
                </a:solidFill>
                <a:effectLst/>
                <a:latin typeface="Menlo-Regular" panose="020B0609030804020204" pitchFamily="49" charset="0"/>
              </a:rPr>
              <a:t>为：</a:t>
            </a:r>
            <a:r>
              <a:rPr lang="en-US" altLang="zh-CN" dirty="0">
                <a:solidFill>
                  <a:srgbClr val="067D17"/>
                </a:solidFill>
                <a:effectLst/>
              </a:rPr>
              <a:t>(3</a:t>
            </a:r>
            <a:r>
              <a:rPr lang="zh-CN" altLang="en-US" dirty="0">
                <a:solidFill>
                  <a:srgbClr val="067D17"/>
                </a:solidFill>
                <a:effectLst/>
                <a:latin typeface="Menlo-Regular" panose="020B0609030804020204" pitchFamily="49" charset="0"/>
              </a:rPr>
              <a:t>，</a:t>
            </a:r>
            <a:r>
              <a:rPr lang="en-US" altLang="zh-CN" dirty="0">
                <a:solidFill>
                  <a:srgbClr val="067D17"/>
                </a:solidFill>
                <a:effectLst/>
              </a:rPr>
              <a:t>2</a:t>
            </a:r>
            <a:r>
              <a:rPr lang="zh-CN" altLang="en-US" dirty="0">
                <a:solidFill>
                  <a:srgbClr val="067D17"/>
                </a:solidFill>
                <a:effectLst/>
                <a:latin typeface="Menlo-Regular" panose="020B0609030804020204" pitchFamily="49" charset="0"/>
              </a:rPr>
              <a:t>，</a:t>
            </a:r>
            <a:r>
              <a:rPr lang="en-US" altLang="zh-CN" dirty="0">
                <a:solidFill>
                  <a:srgbClr val="067D17"/>
                </a:solidFill>
                <a:effectLst/>
              </a:rPr>
              <a:t>2)</a:t>
            </a:r>
            <a:br>
              <a:rPr lang="en-US" altLang="zh-CN" dirty="0">
                <a:solidFill>
                  <a:srgbClr val="067D17"/>
                </a:solidFill>
                <a:effectLst/>
              </a:rPr>
            </a:br>
            <a:r>
              <a:rPr lang="en-US" altLang="zh-CN" dirty="0">
                <a:solidFill>
                  <a:srgbClr val="067D17"/>
                </a:solidFill>
                <a:effectLst/>
              </a:rPr>
              <a:t>"""</a:t>
            </a:r>
            <a:br>
              <a:rPr lang="en-US" altLang="zh-CN" dirty="0">
                <a:solidFill>
                  <a:srgbClr val="067D17"/>
                </a:solidFill>
                <a:effectLst/>
              </a:rPr>
            </a:br>
            <a:r>
              <a:rPr lang="en-US" dirty="0"/>
              <a:t>perm = [</a:t>
            </a:r>
            <a:r>
              <a:rPr lang="en-US" dirty="0">
                <a:solidFill>
                  <a:srgbClr val="1750EB"/>
                </a:solidFill>
                <a:effectLst/>
              </a:rPr>
              <a:t>0</a:t>
            </a:r>
            <a:r>
              <a:rPr lang="en-US" dirty="0"/>
              <a:t>, </a:t>
            </a:r>
            <a:r>
              <a:rPr lang="en-US" dirty="0">
                <a:solidFill>
                  <a:srgbClr val="1750EB"/>
                </a:solidFill>
                <a:effectLst/>
              </a:rPr>
              <a:t>2</a:t>
            </a:r>
            <a:r>
              <a:rPr lang="en-US" dirty="0"/>
              <a:t>, </a:t>
            </a:r>
            <a:r>
              <a:rPr lang="en-US" dirty="0">
                <a:solidFill>
                  <a:srgbClr val="1750EB"/>
                </a:solidFill>
                <a:effectLst/>
              </a:rPr>
              <a:t>1</a:t>
            </a:r>
            <a:r>
              <a:rPr lang="en-US" dirty="0"/>
              <a:t>]</a:t>
            </a:r>
            <a:br>
              <a:rPr lang="en-US" dirty="0"/>
            </a:br>
            <a:r>
              <a:rPr lang="en-US" dirty="0"/>
              <a:t>I = </a:t>
            </a:r>
            <a:r>
              <a:rPr lang="en-US" dirty="0" err="1"/>
              <a:t>np.eye</a:t>
            </a:r>
            <a:r>
              <a:rPr lang="en-US" dirty="0"/>
              <a:t>(</a:t>
            </a:r>
            <a:r>
              <a:rPr lang="en-US" dirty="0">
                <a:solidFill>
                  <a:srgbClr val="1750EB"/>
                </a:solidFill>
                <a:effectLst/>
              </a:rPr>
              <a:t>2</a:t>
            </a:r>
            <a:r>
              <a:rPr lang="en-US" dirty="0"/>
              <a:t>)</a:t>
            </a:r>
            <a:br>
              <a:rPr lang="en-US" dirty="0"/>
            </a:br>
            <a:r>
              <a:rPr lang="en-US" i="1" dirty="0">
                <a:solidFill>
                  <a:srgbClr val="8C8C8C"/>
                </a:solidFill>
                <a:effectLst/>
              </a:rPr>
              <a:t># Apply the permutation to a state vector</a:t>
            </a:r>
            <a:br>
              <a:rPr lang="en-US" i="1" dirty="0">
                <a:solidFill>
                  <a:srgbClr val="8C8C8C"/>
                </a:solidFill>
                <a:effectLst/>
              </a:rPr>
            </a:br>
            <a:r>
              <a:rPr lang="en-US" dirty="0" err="1"/>
              <a:t>psi_perm</a:t>
            </a:r>
            <a:r>
              <a:rPr lang="en-US" dirty="0"/>
              <a:t> = </a:t>
            </a:r>
            <a:r>
              <a:rPr lang="en-US" dirty="0" err="1"/>
              <a:t>np.reshape</a:t>
            </a:r>
            <a:r>
              <a:rPr lang="en-US" dirty="0"/>
              <a:t>(psi, (</a:t>
            </a:r>
            <a:r>
              <a:rPr lang="en-US" dirty="0">
                <a:solidFill>
                  <a:srgbClr val="1750EB"/>
                </a:solidFill>
                <a:effectLst/>
              </a:rPr>
              <a:t>2</a:t>
            </a:r>
            <a:r>
              <a:rPr lang="en-US" dirty="0"/>
              <a:t>, </a:t>
            </a:r>
            <a:r>
              <a:rPr lang="en-US" dirty="0">
                <a:solidFill>
                  <a:srgbClr val="1750EB"/>
                </a:solidFill>
                <a:effectLst/>
              </a:rPr>
              <a:t>2</a:t>
            </a:r>
            <a:r>
              <a:rPr lang="en-US" dirty="0"/>
              <a:t>, </a:t>
            </a:r>
            <a:r>
              <a:rPr lang="en-US" dirty="0">
                <a:solidFill>
                  <a:srgbClr val="1750EB"/>
                </a:solidFill>
                <a:effectLst/>
              </a:rPr>
              <a:t>2</a:t>
            </a:r>
            <a:r>
              <a:rPr lang="en-US" dirty="0"/>
              <a:t>))</a:t>
            </a:r>
            <a:br>
              <a:rPr lang="en-US" dirty="0"/>
            </a:br>
            <a:r>
              <a:rPr lang="en-US" dirty="0" err="1"/>
              <a:t>psi_perm</a:t>
            </a:r>
            <a:r>
              <a:rPr lang="en-US" dirty="0"/>
              <a:t> = </a:t>
            </a:r>
            <a:r>
              <a:rPr lang="en-US" dirty="0" err="1"/>
              <a:t>np.transpose</a:t>
            </a:r>
            <a:r>
              <a:rPr lang="en-US" dirty="0"/>
              <a:t>(</a:t>
            </a:r>
            <a:r>
              <a:rPr lang="en-US" dirty="0" err="1"/>
              <a:t>psi_perm</a:t>
            </a:r>
            <a:r>
              <a:rPr lang="en-US" dirty="0"/>
              <a:t>, perm)</a:t>
            </a:r>
            <a:br>
              <a:rPr lang="en-US" dirty="0"/>
            </a:br>
            <a:r>
              <a:rPr lang="en-US" dirty="0" err="1"/>
              <a:t>psi_perm</a:t>
            </a:r>
            <a:r>
              <a:rPr lang="en-US" dirty="0"/>
              <a:t> = </a:t>
            </a:r>
            <a:r>
              <a:rPr lang="en-US" dirty="0" err="1"/>
              <a:t>np.reshape</a:t>
            </a:r>
            <a:r>
              <a:rPr lang="en-US" dirty="0"/>
              <a:t>(</a:t>
            </a:r>
            <a:r>
              <a:rPr lang="en-US" dirty="0" err="1"/>
              <a:t>psi_perm</a:t>
            </a:r>
            <a:r>
              <a:rPr lang="en-US" dirty="0"/>
              <a:t>, (</a:t>
            </a:r>
            <a:r>
              <a:rPr lang="en-US" dirty="0">
                <a:solidFill>
                  <a:srgbClr val="1750EB"/>
                </a:solidFill>
                <a:effectLst/>
              </a:rPr>
              <a:t>8</a:t>
            </a:r>
            <a:r>
              <a:rPr lang="en-US" dirty="0"/>
              <a:t>,))</a:t>
            </a:r>
            <a:br>
              <a:rPr lang="en-US" dirty="0"/>
            </a:br>
            <a:r>
              <a:rPr lang="en-US" i="1" dirty="0">
                <a:solidFill>
                  <a:srgbClr val="8C8C8C"/>
                </a:solidFill>
                <a:effectLst/>
              </a:rPr>
              <a:t># Apply the CNOT gate to the permuted state vector</a:t>
            </a:r>
            <a:br>
              <a:rPr lang="en-US" i="1" dirty="0">
                <a:solidFill>
                  <a:srgbClr val="8C8C8C"/>
                </a:solidFill>
                <a:effectLst/>
              </a:rPr>
            </a:br>
            <a:r>
              <a:rPr lang="en-US" dirty="0" err="1"/>
              <a:t>psi_perm</a:t>
            </a:r>
            <a:r>
              <a:rPr lang="en-US" dirty="0"/>
              <a:t> = </a:t>
            </a:r>
            <a:r>
              <a:rPr lang="en-US" dirty="0" err="1"/>
              <a:t>np.kron</a:t>
            </a:r>
            <a:r>
              <a:rPr lang="en-US" dirty="0"/>
              <a:t>(CNOT, I) @ </a:t>
            </a:r>
            <a:r>
              <a:rPr lang="en-US" dirty="0" err="1"/>
              <a:t>psi_perm</a:t>
            </a:r>
            <a:br>
              <a:rPr lang="en-US" dirty="0"/>
            </a:br>
            <a:br>
              <a:rPr lang="en-US" dirty="0"/>
            </a:br>
            <a:r>
              <a:rPr lang="en-US" i="1" dirty="0">
                <a:solidFill>
                  <a:srgbClr val="8C8C8C"/>
                </a:solidFill>
                <a:effectLst/>
              </a:rPr>
              <a:t># Apply the inverse permutation to the resulting state vector</a:t>
            </a:r>
            <a:br>
              <a:rPr lang="en-US" i="1" dirty="0">
                <a:solidFill>
                  <a:srgbClr val="8C8C8C"/>
                </a:solidFill>
                <a:effectLst/>
              </a:rPr>
            </a:br>
            <a:r>
              <a:rPr lang="en-US" dirty="0" err="1"/>
              <a:t>psi_final</a:t>
            </a:r>
            <a:r>
              <a:rPr lang="en-US" dirty="0"/>
              <a:t> = </a:t>
            </a:r>
            <a:r>
              <a:rPr lang="en-US" dirty="0" err="1"/>
              <a:t>np.reshape</a:t>
            </a:r>
            <a:r>
              <a:rPr lang="en-US" dirty="0"/>
              <a:t>(</a:t>
            </a:r>
            <a:r>
              <a:rPr lang="en-US" dirty="0" err="1"/>
              <a:t>psi_perm</a:t>
            </a:r>
            <a:r>
              <a:rPr lang="en-US" dirty="0"/>
              <a:t>, (</a:t>
            </a:r>
            <a:r>
              <a:rPr lang="en-US" dirty="0">
                <a:solidFill>
                  <a:srgbClr val="1750EB"/>
                </a:solidFill>
                <a:effectLst/>
              </a:rPr>
              <a:t>2</a:t>
            </a:r>
            <a:r>
              <a:rPr lang="en-US" dirty="0"/>
              <a:t>, </a:t>
            </a:r>
            <a:r>
              <a:rPr lang="en-US" dirty="0">
                <a:solidFill>
                  <a:srgbClr val="1750EB"/>
                </a:solidFill>
                <a:effectLst/>
              </a:rPr>
              <a:t>2</a:t>
            </a:r>
            <a:r>
              <a:rPr lang="en-US" dirty="0"/>
              <a:t>, </a:t>
            </a:r>
            <a:r>
              <a:rPr lang="en-US" dirty="0">
                <a:solidFill>
                  <a:srgbClr val="1750EB"/>
                </a:solidFill>
                <a:effectLst/>
              </a:rPr>
              <a:t>2</a:t>
            </a:r>
            <a:r>
              <a:rPr lang="en-US" dirty="0"/>
              <a:t>))</a:t>
            </a:r>
            <a:br>
              <a:rPr lang="en-US" dirty="0"/>
            </a:br>
            <a:r>
              <a:rPr lang="en-US" dirty="0" err="1"/>
              <a:t>psi_final</a:t>
            </a:r>
            <a:r>
              <a:rPr lang="en-US" dirty="0"/>
              <a:t> = </a:t>
            </a:r>
            <a:r>
              <a:rPr lang="en-US" dirty="0" err="1"/>
              <a:t>np.transpose</a:t>
            </a:r>
            <a:r>
              <a:rPr lang="en-US" dirty="0"/>
              <a:t>(</a:t>
            </a:r>
            <a:r>
              <a:rPr lang="en-US" dirty="0" err="1"/>
              <a:t>psi_final</a:t>
            </a:r>
            <a:r>
              <a:rPr lang="en-US" dirty="0"/>
              <a:t>, </a:t>
            </a:r>
            <a:r>
              <a:rPr lang="en-US" dirty="0" err="1"/>
              <a:t>np.argsort</a:t>
            </a:r>
            <a:r>
              <a:rPr lang="en-US" dirty="0"/>
              <a:t>(perm))</a:t>
            </a:r>
            <a:br>
              <a:rPr lang="en-US" dirty="0"/>
            </a:br>
            <a:r>
              <a:rPr lang="en-US" dirty="0" err="1"/>
              <a:t>psi_final</a:t>
            </a:r>
            <a:r>
              <a:rPr lang="en-US" dirty="0"/>
              <a:t> = </a:t>
            </a:r>
            <a:r>
              <a:rPr lang="en-US" dirty="0" err="1"/>
              <a:t>np.reshape</a:t>
            </a:r>
            <a:r>
              <a:rPr lang="en-US" dirty="0"/>
              <a:t>(</a:t>
            </a:r>
            <a:r>
              <a:rPr lang="en-US" dirty="0" err="1"/>
              <a:t>psi_final</a:t>
            </a:r>
            <a:r>
              <a:rPr lang="en-US" dirty="0"/>
              <a:t>, (</a:t>
            </a:r>
            <a:r>
              <a:rPr lang="en-US" dirty="0">
                <a:solidFill>
                  <a:srgbClr val="1750EB"/>
                </a:solidFill>
                <a:effectLst/>
              </a:rPr>
              <a:t>8</a:t>
            </a:r>
            <a:r>
              <a:rPr lang="en-US" dirty="0"/>
              <a:t>,))</a:t>
            </a:r>
            <a:endParaRPr lang="en-CN" dirty="0"/>
          </a:p>
        </p:txBody>
      </p:sp>
    </p:spTree>
    <p:extLst>
      <p:ext uri="{BB962C8B-B14F-4D97-AF65-F5344CB8AC3E}">
        <p14:creationId xmlns:p14="http://schemas.microsoft.com/office/powerpoint/2010/main" val="289092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2BA3FB-80D7-C90A-FF0B-1CD6515E6F69}"/>
              </a:ext>
            </a:extLst>
          </p:cNvPr>
          <p:cNvSpPr txBox="1"/>
          <p:nvPr/>
        </p:nvSpPr>
        <p:spPr>
          <a:xfrm>
            <a:off x="0" y="1543232"/>
            <a:ext cx="12192000" cy="295100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This code defines the CNOT gate as a matrix and applies it to a state vector representing three qubits. The state vector is first reshaped into a rank-3 tensor and then transposed using the </a:t>
            </a:r>
            <a:r>
              <a:rPr lang="en-US" dirty="0" err="1">
                <a:latin typeface="Times New Roman" panose="02020603050405020304" pitchFamily="18" charset="0"/>
                <a:cs typeface="Times New Roman" panose="02020603050405020304" pitchFamily="18" charset="0"/>
              </a:rPr>
              <a:t>np.transpose</a:t>
            </a:r>
            <a:r>
              <a:rPr lang="en-US" dirty="0">
                <a:latin typeface="Times New Roman" panose="02020603050405020304" pitchFamily="18" charset="0"/>
                <a:cs typeface="Times New Roman" panose="02020603050405020304" pitchFamily="18" charset="0"/>
              </a:rPr>
              <a:t>() function to permute its indices. The CNOT gate is then applied to the permuted state vector using matrix multiplication. Finally, the inverse permutation is applied to restore the original order of the qubits.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mathematical principle behind this approach is that we can use tensor manipulations such as reshaping and transposing to reorder the indices of a state vector representing multiple qubits. By permuting the indices of the state vector in this way, we can move non-adjacent qubits next to each other and apply two-qubit gates directly using their matrix representations.</a:t>
            </a:r>
            <a:endParaRPr lang="en-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5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D8DE5D67-291E-3BDC-B656-B785B787854D}"/>
                  </a:ext>
                </a:extLst>
              </p:cNvPr>
              <p:cNvSpPr txBox="1"/>
              <p:nvPr/>
            </p:nvSpPr>
            <p:spPr>
              <a:xfrm>
                <a:off x="6687688" y="11237"/>
                <a:ext cx="4955314" cy="6835526"/>
              </a:xfrm>
              <a:prstGeom prst="rect">
                <a:avLst/>
              </a:prstGeom>
              <a:noFill/>
            </p:spPr>
            <p:txBody>
              <a:bodyPr wrap="square" rtlCol="0">
                <a:spAutoFit/>
              </a:bodyPr>
              <a:lstStyle/>
              <a:p>
                <a:r>
                  <a:rPr lang="en-CN" dirty="0">
                    <a:latin typeface="Times New Roman" panose="02020603050405020304" pitchFamily="18" charset="0"/>
                    <a:cs typeface="Times New Roman" panose="02020603050405020304" pitchFamily="18" charset="0"/>
                  </a:rPr>
                  <a:t>1. Do a local optimal approximation on inner indices by SVD, which is </a:t>
                </a:r>
                <a:endParaRPr lang="en-US"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𝜇</m:t>
                          </m:r>
                        </m:sub>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𝑈</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r>
                                <a:rPr lang="en-US" b="0" i="1" smtClean="0">
                                  <a:latin typeface="Cambria Math" panose="02040503050406030204" pitchFamily="18" charset="0"/>
                                </a:rPr>
                                <m:t>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𝜇</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𝜇</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ub>
                          </m:sSub>
                        </m:e>
                      </m:nary>
                    </m:oMath>
                  </m:oMathPara>
                </a14:m>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	</a:t>
                </a:r>
                <a:r>
                  <a:rPr lang="en-CN" dirty="0">
                    <a:solidFill>
                      <a:srgbClr val="C00000"/>
                    </a:solidFill>
                    <a:latin typeface="Times New Roman" panose="02020603050405020304" pitchFamily="18" charset="0"/>
                    <a:cs typeface="Times New Roman" panose="02020603050405020304" pitchFamily="18" charset="0"/>
                  </a:rPr>
                  <a:t>Keep </a:t>
                </a:r>
                <a14:m>
                  <m:oMath xmlns:m="http://schemas.openxmlformats.org/officeDocument/2006/math">
                    <m:r>
                      <a:rPr lang="en-US" b="0" i="1" smtClean="0">
                        <a:solidFill>
                          <a:srgbClr val="C00000"/>
                        </a:solidFill>
                        <a:latin typeface="Cambria Math" panose="02040503050406030204" pitchFamily="18" charset="0"/>
                        <a:cs typeface="Times New Roman" panose="02020603050405020304" pitchFamily="18" charset="0"/>
                      </a:rPr>
                      <m:t>𝜅</m:t>
                    </m:r>
                    <m:r>
                      <a:rPr lang="en-US" b="0" i="0" smtClean="0">
                        <a:solidFill>
                          <a:srgbClr val="C00000"/>
                        </a:solidFill>
                        <a:latin typeface="Cambria Math" panose="02040503050406030204" pitchFamily="18" charset="0"/>
                        <a:cs typeface="Times New Roman" panose="02020603050405020304" pitchFamily="18" charset="0"/>
                      </a:rPr>
                      <m:t> </m:t>
                    </m:r>
                  </m:oMath>
                </a14:m>
                <a:r>
                  <a:rPr lang="en-CN" dirty="0">
                    <a:solidFill>
                      <a:srgbClr val="C00000"/>
                    </a:solidFill>
                    <a:latin typeface="Times New Roman" panose="02020603050405020304" pitchFamily="18" charset="0"/>
                    <a:cs typeface="Times New Roman" panose="02020603050405020304" pitchFamily="18" charset="0"/>
                  </a:rPr>
                  <a:t>largest </a:t>
                </a:r>
                <a14:m>
                  <m:oMath xmlns:m="http://schemas.openxmlformats.org/officeDocument/2006/math">
                    <m:sSub>
                      <m:sSubPr>
                        <m:ctrlPr>
                          <a:rPr lang="en-US" b="0" i="1" smtClean="0">
                            <a:solidFill>
                              <a:srgbClr val="C00000"/>
                            </a:solidFill>
                            <a:latin typeface="Cambria Math" panose="02040503050406030204" pitchFamily="18" charset="0"/>
                            <a:cs typeface="Times New Roman" panose="02020603050405020304" pitchFamily="18" charset="0"/>
                          </a:rPr>
                        </m:ctrlPr>
                      </m:sSubPr>
                      <m:e>
                        <m:r>
                          <a:rPr lang="en-US" b="0" i="1" smtClean="0">
                            <a:solidFill>
                              <a:srgbClr val="C00000"/>
                            </a:solidFill>
                            <a:latin typeface="Cambria Math" panose="02040503050406030204" pitchFamily="18" charset="0"/>
                            <a:cs typeface="Times New Roman" panose="02020603050405020304" pitchFamily="18" charset="0"/>
                          </a:rPr>
                          <m:t>𝑆</m:t>
                        </m:r>
                      </m:e>
                      <m:sub>
                        <m:r>
                          <a:rPr lang="en-US" b="0" i="1" smtClean="0">
                            <a:solidFill>
                              <a:srgbClr val="C00000"/>
                            </a:solidFill>
                            <a:latin typeface="Cambria Math" panose="02040503050406030204" pitchFamily="18" charset="0"/>
                            <a:cs typeface="Times New Roman" panose="02020603050405020304" pitchFamily="18" charset="0"/>
                          </a:rPr>
                          <m:t>𝜇</m:t>
                        </m:r>
                      </m:sub>
                    </m:sSub>
                  </m:oMath>
                </a14:m>
                <a:r>
                  <a:rPr lang="en-CN" dirty="0">
                    <a:solidFill>
                      <a:srgbClr val="C00000"/>
                    </a:solidFill>
                    <a:latin typeface="Times New Roman" panose="02020603050405020304" pitchFamily="18" charset="0"/>
                    <a:cs typeface="Times New Roman" panose="02020603050405020304" pitchFamily="18" charset="0"/>
                  </a:rPr>
                  <a:t> after a layer of noise.</a:t>
                </a:r>
              </a:p>
              <a:p>
                <a:r>
                  <a:rPr lang="en-CN" dirty="0">
                    <a:latin typeface="Times New Roman" panose="02020603050405020304" pitchFamily="18" charset="0"/>
                    <a:cs typeface="Times New Roman" panose="02020603050405020304" pitchFamily="18" charset="0"/>
                  </a:rPr>
                  <a:t>2. Apply QR-decomposition on each Tensor from left to the right (which forms a canonical form of MPO), </a:t>
                </a:r>
              </a:p>
              <a:p>
                <a:r>
                  <a:rPr lang="en-C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𝜇</m:t>
                        </m:r>
                      </m:sub>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𝑄</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𝜇</m:t>
                            </m:r>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𝜇</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sub>
                        </m:sSub>
                      </m:e>
                    </m:nary>
                  </m:oMath>
                </a14:m>
                <a:endParaRPr lang="en-CN" dirty="0">
                  <a:latin typeface="Times New Roman" panose="02020603050405020304" pitchFamily="18" charset="0"/>
                  <a:cs typeface="Times New Roman" panose="02020603050405020304" pitchFamily="18" charset="0"/>
                </a:endParaRPr>
              </a:p>
              <a:p>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	</a:t>
                </a:r>
                <a:r>
                  <a:rPr lang="en-CN" dirty="0">
                    <a:solidFill>
                      <a:srgbClr val="C00000"/>
                    </a:solidFill>
                    <a:latin typeface="Times New Roman" panose="02020603050405020304" pitchFamily="18" charset="0"/>
                    <a:cs typeface="Times New Roman" panose="02020603050405020304" pitchFamily="18" charset="0"/>
                  </a:rPr>
                  <a:t>Except right tensor, all other tensors got orthogonalized.</a:t>
                </a:r>
              </a:p>
              <a:p>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3. Apply SVD from right to left to truncate each of the bond indices,</a:t>
                </a:r>
              </a:p>
              <a:p>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	</a:t>
                </a:r>
                <a14:m>
                  <m:oMath xmlns:m="http://schemas.openxmlformats.org/officeDocument/2006/math">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r>
                              <a:rPr lang="en-US" b="0" i="1" smtClean="0">
                                <a:latin typeface="Cambria Math" panose="02040503050406030204" pitchFamily="18" charset="0"/>
                              </a:rPr>
                              <m:t>+1</m:t>
                            </m:r>
                          </m:sub>
                        </m:sSub>
                      </m:sub>
                      <m:sup/>
                      <m:e>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𝑘</m:t>
                                </m:r>
                                <m:r>
                                  <a:rPr lang="en-US" b="0" i="1" smtClean="0">
                                    <a:latin typeface="Cambria Math" panose="02040503050406030204" pitchFamily="18" charset="0"/>
                                  </a:rPr>
                                  <m:t>+1</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r>
                                  <a:rPr lang="en-US" b="0" i="1" smtClean="0">
                                    <a:latin typeface="Cambria Math" panose="02040503050406030204" pitchFamily="18" charset="0"/>
                                  </a:rPr>
                                  <m:t>+1</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+1</m:t>
                                </m:r>
                              </m:sub>
                            </m:sSub>
                          </m:sup>
                        </m:sSubSup>
                      </m:e>
                    </m:nary>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𝜇</m:t>
                        </m:r>
                        <m:r>
                          <a:rPr lang="en-US" b="0" i="1" smtClean="0">
                            <a:latin typeface="Cambria Math" panose="02040503050406030204" pitchFamily="18" charset="0"/>
                          </a:rPr>
                          <m:t>=1</m:t>
                        </m:r>
                      </m:sub>
                      <m:sup>
                        <m:r>
                          <a:rPr lang="en-US" b="0" i="1" smtClean="0">
                            <a:latin typeface="Cambria Math" panose="02040503050406030204" pitchFamily="18" charset="0"/>
                          </a:rPr>
                          <m:t>𝜒</m:t>
                        </m:r>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𝑈</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𝜇</m:t>
                            </m:r>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𝜇</m:t>
                        </m:r>
                      </m:sub>
                    </m:sSub>
                    <m:sSubSup>
                      <m:sSubSupPr>
                        <m:ctrlPr>
                          <a:rPr lang="en-US" i="1">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𝜇</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r>
                              <a:rPr lang="en-US" b="0" i="1" smtClean="0">
                                <a:latin typeface="Cambria Math" panose="02040503050406030204" pitchFamily="18" charset="0"/>
                              </a:rPr>
                              <m:t>+1</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+1</m:t>
                            </m:r>
                          </m:sub>
                        </m:sSub>
                      </m:sup>
                    </m:sSubSup>
                  </m:oMath>
                </a14:m>
                <a:endParaRPr lang="en-CN" dirty="0">
                  <a:latin typeface="Times New Roman" panose="02020603050405020304" pitchFamily="18" charset="0"/>
                  <a:cs typeface="Times New Roman" panose="02020603050405020304" pitchFamily="18" charset="0"/>
                </a:endParaRPr>
              </a:p>
              <a:p>
                <a:endParaRPr lang="en-CN" dirty="0">
                  <a:solidFill>
                    <a:srgbClr val="C00000"/>
                  </a:solidFill>
                  <a:latin typeface="Times New Roman" panose="02020603050405020304" pitchFamily="18" charset="0"/>
                  <a:cs typeface="Times New Roman" panose="02020603050405020304" pitchFamily="18" charset="0"/>
                </a:endParaRPr>
              </a:p>
              <a:p>
                <a:r>
                  <a:rPr lang="en-CN" dirty="0">
                    <a:solidFill>
                      <a:srgbClr val="C00000"/>
                    </a:solidFill>
                    <a:latin typeface="Times New Roman" panose="02020603050405020304" pitchFamily="18" charset="0"/>
                    <a:cs typeface="Times New Roman" panose="02020603050405020304" pitchFamily="18" charset="0"/>
                  </a:rPr>
                  <a:t>Author emphasized that:</a:t>
                </a:r>
              </a:p>
              <a:p>
                <a:r>
                  <a:rPr lang="en-CN" i="1" dirty="0">
                    <a:solidFill>
                      <a:srgbClr val="C00000"/>
                    </a:solidFill>
                    <a:latin typeface="Times New Roman" panose="02020603050405020304" pitchFamily="18" charset="0"/>
                    <a:cs typeface="Times New Roman" panose="02020603050405020304" pitchFamily="18" charset="0"/>
                  </a:rPr>
                  <a:t>	the most economical way is first to complete a layer of two-qubit gates and noise, then to perform step 2&amp;3</a:t>
                </a:r>
                <a:r>
                  <a:rPr lang="en-CN" dirty="0">
                    <a:solidFill>
                      <a:srgbClr val="C00000"/>
                    </a:solidFill>
                    <a:latin typeface="Times New Roman" panose="02020603050405020304" pitchFamily="18" charset="0"/>
                    <a:cs typeface="Times New Roman" panose="02020603050405020304" pitchFamily="18" charset="0"/>
                  </a:rPr>
                  <a:t>.</a:t>
                </a:r>
              </a:p>
            </p:txBody>
          </p:sp>
        </mc:Choice>
        <mc:Fallback xmlns="">
          <p:sp>
            <p:nvSpPr>
              <p:cNvPr id="157" name="TextBox 156">
                <a:extLst>
                  <a:ext uri="{FF2B5EF4-FFF2-40B4-BE49-F238E27FC236}">
                    <a16:creationId xmlns:a16="http://schemas.microsoft.com/office/drawing/2014/main" id="{D8DE5D67-291E-3BDC-B656-B785B787854D}"/>
                  </a:ext>
                </a:extLst>
              </p:cNvPr>
              <p:cNvSpPr txBox="1">
                <a:spLocks noRot="1" noChangeAspect="1" noMove="1" noResize="1" noEditPoints="1" noAdjustHandles="1" noChangeArrowheads="1" noChangeShapeType="1" noTextEdit="1"/>
              </p:cNvSpPr>
              <p:nvPr/>
            </p:nvSpPr>
            <p:spPr>
              <a:xfrm>
                <a:off x="6687688" y="11237"/>
                <a:ext cx="4955314" cy="6835526"/>
              </a:xfrm>
              <a:prstGeom prst="rect">
                <a:avLst/>
              </a:prstGeom>
              <a:blipFill>
                <a:blip r:embed="rId7"/>
                <a:stretch>
                  <a:fillRect l="-1023" t="-5556" r="-512" b="-556"/>
                </a:stretch>
              </a:blipFill>
            </p:spPr>
            <p:txBody>
              <a:bodyPr/>
              <a:lstStyle/>
              <a:p>
                <a:r>
                  <a:rPr lang="en-CN">
                    <a:noFill/>
                  </a:rPr>
                  <a:t> </a:t>
                </a:r>
              </a:p>
            </p:txBody>
          </p:sp>
        </mc:Fallback>
      </mc:AlternateContent>
      <p:grpSp>
        <p:nvGrpSpPr>
          <p:cNvPr id="39" name="Group 38">
            <a:extLst>
              <a:ext uri="{FF2B5EF4-FFF2-40B4-BE49-F238E27FC236}">
                <a16:creationId xmlns:a16="http://schemas.microsoft.com/office/drawing/2014/main" id="{D8BDC336-02CC-DAAA-B8CF-97BCA2F876FD}"/>
              </a:ext>
            </a:extLst>
          </p:cNvPr>
          <p:cNvGrpSpPr/>
          <p:nvPr/>
        </p:nvGrpSpPr>
        <p:grpSpPr>
          <a:xfrm>
            <a:off x="204602" y="213691"/>
            <a:ext cx="5994681" cy="6430617"/>
            <a:chOff x="204602" y="213691"/>
            <a:chExt cx="5994681" cy="6430617"/>
          </a:xfrm>
        </p:grpSpPr>
        <p:grpSp>
          <p:nvGrpSpPr>
            <p:cNvPr id="53" name="Group 52">
              <a:extLst>
                <a:ext uri="{FF2B5EF4-FFF2-40B4-BE49-F238E27FC236}">
                  <a16:creationId xmlns:a16="http://schemas.microsoft.com/office/drawing/2014/main" id="{C0434AB9-1B24-20E8-4BA3-28C5FEB6C654}"/>
                </a:ext>
              </a:extLst>
            </p:cNvPr>
            <p:cNvGrpSpPr/>
            <p:nvPr/>
          </p:nvGrpSpPr>
          <p:grpSpPr>
            <a:xfrm>
              <a:off x="221751" y="213691"/>
              <a:ext cx="2782953" cy="6430617"/>
              <a:chOff x="536711" y="213691"/>
              <a:chExt cx="2782953" cy="6430617"/>
            </a:xfrm>
          </p:grpSpPr>
          <p:grpSp>
            <p:nvGrpSpPr>
              <p:cNvPr id="27" name="Group 26">
                <a:extLst>
                  <a:ext uri="{FF2B5EF4-FFF2-40B4-BE49-F238E27FC236}">
                    <a16:creationId xmlns:a16="http://schemas.microsoft.com/office/drawing/2014/main" id="{21CDD00F-A5E7-BFAF-B576-6A5341794131}"/>
                  </a:ext>
                </a:extLst>
              </p:cNvPr>
              <p:cNvGrpSpPr/>
              <p:nvPr/>
            </p:nvGrpSpPr>
            <p:grpSpPr>
              <a:xfrm>
                <a:off x="536711" y="213691"/>
                <a:ext cx="993912" cy="6430617"/>
                <a:chOff x="536711" y="213691"/>
                <a:chExt cx="993912" cy="6430617"/>
              </a:xfrm>
            </p:grpSpPr>
            <p:grpSp>
              <p:nvGrpSpPr>
                <p:cNvPr id="21" name="Group 20">
                  <a:extLst>
                    <a:ext uri="{FF2B5EF4-FFF2-40B4-BE49-F238E27FC236}">
                      <a16:creationId xmlns:a16="http://schemas.microsoft.com/office/drawing/2014/main" id="{FB2B8F14-F122-CE30-FDDD-CA35FE73938A}"/>
                    </a:ext>
                  </a:extLst>
                </p:cNvPr>
                <p:cNvGrpSpPr/>
                <p:nvPr/>
              </p:nvGrpSpPr>
              <p:grpSpPr>
                <a:xfrm>
                  <a:off x="536711" y="213691"/>
                  <a:ext cx="397565" cy="6430617"/>
                  <a:chOff x="1779103" y="427383"/>
                  <a:chExt cx="397565" cy="6430617"/>
                </a:xfrm>
              </p:grpSpPr>
              <p:sp>
                <p:nvSpPr>
                  <p:cNvPr id="4" name="Oval 3">
                    <a:extLst>
                      <a:ext uri="{FF2B5EF4-FFF2-40B4-BE49-F238E27FC236}">
                        <a16:creationId xmlns:a16="http://schemas.microsoft.com/office/drawing/2014/main" id="{9414A2B9-5A1A-70FF-5260-A4C7DB868193}"/>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58734D73-12C3-B765-AB65-B0A847C41E25}"/>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9F639992-4FF2-D7A9-4EC2-6E7EFD26D096}"/>
                      </a:ext>
                    </a:extLst>
                  </p:cNvPr>
                  <p:cNvCxnSpPr>
                    <a:cxnSpLocks/>
                    <a:stCxn id="4"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46E6BB-B6C1-6458-6067-2CA8B73AA165}"/>
                      </a:ext>
                    </a:extLst>
                  </p:cNvPr>
                  <p:cNvCxnSpPr>
                    <a:cxnSpLocks/>
                    <a:endCxn id="8"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CDC6E866-574E-16C7-421D-297E5F7AAF04}"/>
                    </a:ext>
                  </a:extLst>
                </p:cNvPr>
                <p:cNvGrpSpPr/>
                <p:nvPr/>
              </p:nvGrpSpPr>
              <p:grpSpPr>
                <a:xfrm>
                  <a:off x="1133058" y="213691"/>
                  <a:ext cx="397565" cy="6430617"/>
                  <a:chOff x="1779103" y="427383"/>
                  <a:chExt cx="397565" cy="6430617"/>
                </a:xfrm>
              </p:grpSpPr>
              <p:sp>
                <p:nvSpPr>
                  <p:cNvPr id="23" name="Oval 22">
                    <a:extLst>
                      <a:ext uri="{FF2B5EF4-FFF2-40B4-BE49-F238E27FC236}">
                        <a16:creationId xmlns:a16="http://schemas.microsoft.com/office/drawing/2014/main" id="{B5FC2631-DDB5-D54A-FF4A-1E16EBD66345}"/>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70296661-D355-2988-4A59-C4E1E3DA7509}"/>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2B1E3602-3013-D00E-B041-4D5CDAFEC8E9}"/>
                      </a:ext>
                    </a:extLst>
                  </p:cNvPr>
                  <p:cNvCxnSpPr>
                    <a:cxnSpLocks/>
                    <a:stCxn id="23"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A2478-D9FC-BD4B-C923-C6B404A4DF1A}"/>
                      </a:ext>
                    </a:extLst>
                  </p:cNvPr>
                  <p:cNvCxnSpPr>
                    <a:cxnSpLocks/>
                    <a:endCxn id="24"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EA868779-8CA2-46C6-B9CA-F6C367281152}"/>
                  </a:ext>
                </a:extLst>
              </p:cNvPr>
              <p:cNvGrpSpPr/>
              <p:nvPr/>
            </p:nvGrpSpPr>
            <p:grpSpPr>
              <a:xfrm>
                <a:off x="1729405" y="213691"/>
                <a:ext cx="993912" cy="6430617"/>
                <a:chOff x="536711" y="213691"/>
                <a:chExt cx="993912" cy="6430617"/>
              </a:xfrm>
            </p:grpSpPr>
            <p:grpSp>
              <p:nvGrpSpPr>
                <p:cNvPr id="29" name="Group 28">
                  <a:extLst>
                    <a:ext uri="{FF2B5EF4-FFF2-40B4-BE49-F238E27FC236}">
                      <a16:creationId xmlns:a16="http://schemas.microsoft.com/office/drawing/2014/main" id="{C729248B-C474-2C82-99D8-4C6C2324CB3F}"/>
                    </a:ext>
                  </a:extLst>
                </p:cNvPr>
                <p:cNvGrpSpPr/>
                <p:nvPr/>
              </p:nvGrpSpPr>
              <p:grpSpPr>
                <a:xfrm>
                  <a:off x="536711" y="213691"/>
                  <a:ext cx="397565" cy="6430617"/>
                  <a:chOff x="1779103" y="427383"/>
                  <a:chExt cx="397565" cy="6430617"/>
                </a:xfrm>
              </p:grpSpPr>
              <p:sp>
                <p:nvSpPr>
                  <p:cNvPr id="35" name="Oval 34">
                    <a:extLst>
                      <a:ext uri="{FF2B5EF4-FFF2-40B4-BE49-F238E27FC236}">
                        <a16:creationId xmlns:a16="http://schemas.microsoft.com/office/drawing/2014/main" id="{865E3C61-777F-6644-F75E-B122CDE7E888}"/>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5F327BD0-D6C0-83C3-FECB-B47B5DE41684}"/>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B8A2B32E-395F-BDAB-DBC0-E1620FA220CE}"/>
                      </a:ext>
                    </a:extLst>
                  </p:cNvPr>
                  <p:cNvCxnSpPr>
                    <a:cxnSpLocks/>
                    <a:stCxn id="35"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C82C3F5-EF77-C74A-88BF-954C1D459681}"/>
                      </a:ext>
                    </a:extLst>
                  </p:cNvPr>
                  <p:cNvCxnSpPr>
                    <a:cxnSpLocks/>
                    <a:endCxn id="36"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98FE22A2-CB1A-0F5D-6879-41316AD79E88}"/>
                    </a:ext>
                  </a:extLst>
                </p:cNvPr>
                <p:cNvGrpSpPr/>
                <p:nvPr/>
              </p:nvGrpSpPr>
              <p:grpSpPr>
                <a:xfrm>
                  <a:off x="1133058" y="213691"/>
                  <a:ext cx="397565" cy="6430617"/>
                  <a:chOff x="1779103" y="427383"/>
                  <a:chExt cx="397565" cy="6430617"/>
                </a:xfrm>
              </p:grpSpPr>
              <p:sp>
                <p:nvSpPr>
                  <p:cNvPr id="31" name="Oval 30">
                    <a:extLst>
                      <a:ext uri="{FF2B5EF4-FFF2-40B4-BE49-F238E27FC236}">
                        <a16:creationId xmlns:a16="http://schemas.microsoft.com/office/drawing/2014/main" id="{0CE3949E-0B56-1B71-2AD2-FBD4EA50B5E8}"/>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2EE622EA-E642-4833-8E58-56ED509F7775}"/>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3E55A920-E3B4-A87E-A63A-C04AA2B449A1}"/>
                      </a:ext>
                    </a:extLst>
                  </p:cNvPr>
                  <p:cNvCxnSpPr>
                    <a:cxnSpLocks/>
                    <a:stCxn id="31"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4BBBF8-E008-11B3-C8DE-148EB57204E8}"/>
                      </a:ext>
                    </a:extLst>
                  </p:cNvPr>
                  <p:cNvCxnSpPr>
                    <a:cxnSpLocks/>
                    <a:endCxn id="32"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5184B5D2-AA8F-8B03-9AD6-6A4D91962BD2}"/>
                  </a:ext>
                </a:extLst>
              </p:cNvPr>
              <p:cNvGrpSpPr/>
              <p:nvPr/>
            </p:nvGrpSpPr>
            <p:grpSpPr>
              <a:xfrm>
                <a:off x="2922099" y="213691"/>
                <a:ext cx="397565" cy="6430617"/>
                <a:chOff x="1779103" y="427383"/>
                <a:chExt cx="397565" cy="6430617"/>
              </a:xfrm>
            </p:grpSpPr>
            <p:sp>
              <p:nvSpPr>
                <p:cNvPr id="46" name="Oval 45">
                  <a:extLst>
                    <a:ext uri="{FF2B5EF4-FFF2-40B4-BE49-F238E27FC236}">
                      <a16:creationId xmlns:a16="http://schemas.microsoft.com/office/drawing/2014/main" id="{2D5AD08D-87AB-9625-2A13-DC49F75D457D}"/>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24D22201-12D1-818A-DEA7-825C1BEE3B3E}"/>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74FC6CFE-D96D-E803-940F-896AA687AAEA}"/>
                    </a:ext>
                  </a:extLst>
                </p:cNvPr>
                <p:cNvCxnSpPr>
                  <a:cxnSpLocks/>
                  <a:stCxn id="46"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CD238C-C10A-BCC0-FAF8-C4BD2E19CF58}"/>
                    </a:ext>
                  </a:extLst>
                </p:cNvPr>
                <p:cNvCxnSpPr>
                  <a:cxnSpLocks/>
                  <a:endCxn id="47"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Rounded Rectangle 49">
              <a:extLst>
                <a:ext uri="{FF2B5EF4-FFF2-40B4-BE49-F238E27FC236}">
                  <a16:creationId xmlns:a16="http://schemas.microsoft.com/office/drawing/2014/main" id="{B70EC7B6-CC56-A6FE-3FBD-055E96715360}"/>
                </a:ext>
              </a:extLst>
            </p:cNvPr>
            <p:cNvSpPr/>
            <p:nvPr/>
          </p:nvSpPr>
          <p:spPr>
            <a:xfrm>
              <a:off x="205352" y="2186961"/>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54" name="Rounded Rectangle 53">
              <a:extLst>
                <a:ext uri="{FF2B5EF4-FFF2-40B4-BE49-F238E27FC236}">
                  <a16:creationId xmlns:a16="http://schemas.microsoft.com/office/drawing/2014/main" id="{417291B1-7701-84B6-859A-42A59FB3CD6A}"/>
                </a:ext>
              </a:extLst>
            </p:cNvPr>
            <p:cNvSpPr/>
            <p:nvPr/>
          </p:nvSpPr>
          <p:spPr>
            <a:xfrm>
              <a:off x="1407518" y="2186961"/>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55" name="Rounded Rectangle 54">
              <a:extLst>
                <a:ext uri="{FF2B5EF4-FFF2-40B4-BE49-F238E27FC236}">
                  <a16:creationId xmlns:a16="http://schemas.microsoft.com/office/drawing/2014/main" id="{3C9EDE89-4732-A078-7D56-637EDC3CE118}"/>
                </a:ext>
              </a:extLst>
            </p:cNvPr>
            <p:cNvSpPr/>
            <p:nvPr/>
          </p:nvSpPr>
          <p:spPr>
            <a:xfrm>
              <a:off x="2003864" y="2186961"/>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59" name="Rounded Rectangle 58">
              <a:extLst>
                <a:ext uri="{FF2B5EF4-FFF2-40B4-BE49-F238E27FC236}">
                  <a16:creationId xmlns:a16="http://schemas.microsoft.com/office/drawing/2014/main" id="{3E5757CB-B242-0512-AEE5-631D99CC63C7}"/>
                </a:ext>
              </a:extLst>
            </p:cNvPr>
            <p:cNvSpPr/>
            <p:nvPr/>
          </p:nvSpPr>
          <p:spPr>
            <a:xfrm>
              <a:off x="210089" y="423904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61" name="Rounded Rectangle 60">
              <a:extLst>
                <a:ext uri="{FF2B5EF4-FFF2-40B4-BE49-F238E27FC236}">
                  <a16:creationId xmlns:a16="http://schemas.microsoft.com/office/drawing/2014/main" id="{3EBB1A74-4E2A-4EE7-BCD4-43A606FCE4D1}"/>
                </a:ext>
              </a:extLst>
            </p:cNvPr>
            <p:cNvSpPr/>
            <p:nvPr/>
          </p:nvSpPr>
          <p:spPr>
            <a:xfrm>
              <a:off x="1412255" y="423904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62" name="Rounded Rectangle 61">
              <a:extLst>
                <a:ext uri="{FF2B5EF4-FFF2-40B4-BE49-F238E27FC236}">
                  <a16:creationId xmlns:a16="http://schemas.microsoft.com/office/drawing/2014/main" id="{4185A48C-F12D-E18D-0CB3-782B7951EA52}"/>
                </a:ext>
              </a:extLst>
            </p:cNvPr>
            <p:cNvSpPr/>
            <p:nvPr/>
          </p:nvSpPr>
          <p:spPr>
            <a:xfrm>
              <a:off x="2008601" y="423904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grpSp>
          <p:nvGrpSpPr>
            <p:cNvPr id="113" name="Group 112">
              <a:extLst>
                <a:ext uri="{FF2B5EF4-FFF2-40B4-BE49-F238E27FC236}">
                  <a16:creationId xmlns:a16="http://schemas.microsoft.com/office/drawing/2014/main" id="{D70FD707-B0E4-6D24-8F68-E231D8BB1F77}"/>
                </a:ext>
              </a:extLst>
            </p:cNvPr>
            <p:cNvGrpSpPr/>
            <p:nvPr/>
          </p:nvGrpSpPr>
          <p:grpSpPr>
            <a:xfrm>
              <a:off x="420534" y="3016526"/>
              <a:ext cx="2385388" cy="768626"/>
              <a:chOff x="735494" y="3016526"/>
              <a:chExt cx="2385388" cy="768626"/>
            </a:xfrm>
          </p:grpSpPr>
          <p:cxnSp>
            <p:nvCxnSpPr>
              <p:cNvPr id="65" name="Straight Connector 64">
                <a:extLst>
                  <a:ext uri="{FF2B5EF4-FFF2-40B4-BE49-F238E27FC236}">
                    <a16:creationId xmlns:a16="http://schemas.microsoft.com/office/drawing/2014/main" id="{AA1C57F0-7D21-F14B-B787-39587BD71487}"/>
                  </a:ext>
                </a:extLst>
              </p:cNvPr>
              <p:cNvCxnSpPr>
                <a:cxnSpLocks/>
                <a:stCxn id="4" idx="4"/>
                <a:endCxn id="8" idx="0"/>
              </p:cNvCxnSpPr>
              <p:nvPr/>
            </p:nvCxnSpPr>
            <p:spPr>
              <a:xfrm>
                <a:off x="735494" y="3215308"/>
                <a:ext cx="0" cy="371061"/>
              </a:xfrm>
              <a:prstGeom prst="line">
                <a:avLst/>
              </a:prstGeom>
              <a:ln w="25400">
                <a:solidFill>
                  <a:srgbClr val="953FD7"/>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FB69913-285B-A541-A60A-B7D3D4437CA4}"/>
                  </a:ext>
                </a:extLst>
              </p:cNvPr>
              <p:cNvCxnSpPr>
                <a:cxnSpLocks/>
                <a:stCxn id="23" idx="4"/>
                <a:endCxn id="24" idx="0"/>
              </p:cNvCxnSpPr>
              <p:nvPr/>
            </p:nvCxnSpPr>
            <p:spPr>
              <a:xfrm>
                <a:off x="1331841" y="3215308"/>
                <a:ext cx="0" cy="371061"/>
              </a:xfrm>
              <a:prstGeom prst="line">
                <a:avLst/>
              </a:prstGeom>
              <a:ln w="25400">
                <a:solidFill>
                  <a:srgbClr val="953FD7"/>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C53067A-2904-56A9-7CB9-3BE00198CC2F}"/>
                  </a:ext>
                </a:extLst>
              </p:cNvPr>
              <p:cNvCxnSpPr>
                <a:stCxn id="35" idx="4"/>
                <a:endCxn id="36" idx="0"/>
              </p:cNvCxnSpPr>
              <p:nvPr/>
            </p:nvCxnSpPr>
            <p:spPr>
              <a:xfrm>
                <a:off x="1928188" y="3215308"/>
                <a:ext cx="0" cy="371061"/>
              </a:xfrm>
              <a:prstGeom prst="line">
                <a:avLst/>
              </a:prstGeom>
              <a:ln w="25400">
                <a:solidFill>
                  <a:srgbClr val="953FD7"/>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D137C9-5681-D9BC-04B1-6A01AFCF3952}"/>
                  </a:ext>
                </a:extLst>
              </p:cNvPr>
              <p:cNvCxnSpPr>
                <a:stCxn id="31" idx="4"/>
                <a:endCxn id="32" idx="0"/>
              </p:cNvCxnSpPr>
              <p:nvPr/>
            </p:nvCxnSpPr>
            <p:spPr>
              <a:xfrm>
                <a:off x="2524535" y="3215308"/>
                <a:ext cx="0" cy="371061"/>
              </a:xfrm>
              <a:prstGeom prst="line">
                <a:avLst/>
              </a:prstGeom>
              <a:ln w="25400">
                <a:solidFill>
                  <a:srgbClr val="953FD7"/>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935F71-3E77-0B58-A142-EF0231BE0B31}"/>
                  </a:ext>
                </a:extLst>
              </p:cNvPr>
              <p:cNvCxnSpPr>
                <a:stCxn id="46" idx="4"/>
                <a:endCxn id="47" idx="0"/>
              </p:cNvCxnSpPr>
              <p:nvPr/>
            </p:nvCxnSpPr>
            <p:spPr>
              <a:xfrm>
                <a:off x="3120882" y="3215308"/>
                <a:ext cx="0" cy="371061"/>
              </a:xfrm>
              <a:prstGeom prst="line">
                <a:avLst/>
              </a:prstGeom>
              <a:ln w="25400">
                <a:solidFill>
                  <a:srgbClr val="953FD7"/>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054AA08-B097-F24E-9A04-2B7157E9C094}"/>
                  </a:ext>
                </a:extLst>
              </p:cNvPr>
              <p:cNvCxnSpPr>
                <a:stCxn id="4" idx="6"/>
                <a:endCxn id="23" idx="2"/>
              </p:cNvCxnSpPr>
              <p:nvPr/>
            </p:nvCxnSpPr>
            <p:spPr>
              <a:xfrm>
                <a:off x="934276"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0D83D0D-4FDC-F2B8-ACE7-196AB1127CC0}"/>
                  </a:ext>
                </a:extLst>
              </p:cNvPr>
              <p:cNvCxnSpPr>
                <a:stCxn id="23" idx="6"/>
                <a:endCxn id="35" idx="2"/>
              </p:cNvCxnSpPr>
              <p:nvPr/>
            </p:nvCxnSpPr>
            <p:spPr>
              <a:xfrm>
                <a:off x="1530623"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C907010-A3F0-7334-8CB2-8B9110271A5F}"/>
                  </a:ext>
                </a:extLst>
              </p:cNvPr>
              <p:cNvCxnSpPr>
                <a:stCxn id="35" idx="6"/>
                <a:endCxn id="31" idx="2"/>
              </p:cNvCxnSpPr>
              <p:nvPr/>
            </p:nvCxnSpPr>
            <p:spPr>
              <a:xfrm>
                <a:off x="2126970"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ABE9278-011C-DCED-EA3B-7BA820AA558C}"/>
                  </a:ext>
                </a:extLst>
              </p:cNvPr>
              <p:cNvCxnSpPr>
                <a:stCxn id="31" idx="6"/>
                <a:endCxn id="46" idx="2"/>
              </p:cNvCxnSpPr>
              <p:nvPr/>
            </p:nvCxnSpPr>
            <p:spPr>
              <a:xfrm>
                <a:off x="2723317"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B42924-CD17-AF42-1DB6-C9D381EC7610}"/>
                  </a:ext>
                </a:extLst>
              </p:cNvPr>
              <p:cNvCxnSpPr>
                <a:stCxn id="8" idx="6"/>
                <a:endCxn id="24" idx="2"/>
              </p:cNvCxnSpPr>
              <p:nvPr/>
            </p:nvCxnSpPr>
            <p:spPr>
              <a:xfrm>
                <a:off x="934276"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5A83656-BCC1-BA47-5375-7152EE7221D2}"/>
                  </a:ext>
                </a:extLst>
              </p:cNvPr>
              <p:cNvCxnSpPr>
                <a:stCxn id="24" idx="6"/>
                <a:endCxn id="36" idx="2"/>
              </p:cNvCxnSpPr>
              <p:nvPr/>
            </p:nvCxnSpPr>
            <p:spPr>
              <a:xfrm>
                <a:off x="1530623"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D30A09-4512-22F8-6CFC-A9D659436B0E}"/>
                  </a:ext>
                </a:extLst>
              </p:cNvPr>
              <p:cNvCxnSpPr>
                <a:stCxn id="36" idx="6"/>
                <a:endCxn id="32" idx="2"/>
              </p:cNvCxnSpPr>
              <p:nvPr/>
            </p:nvCxnSpPr>
            <p:spPr>
              <a:xfrm>
                <a:off x="2126970"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683B82-EDDC-72AC-649A-B3440D5AF633}"/>
                  </a:ext>
                </a:extLst>
              </p:cNvPr>
              <p:cNvCxnSpPr>
                <a:stCxn id="32" idx="6"/>
                <a:endCxn id="47" idx="2"/>
              </p:cNvCxnSpPr>
              <p:nvPr/>
            </p:nvCxnSpPr>
            <p:spPr>
              <a:xfrm>
                <a:off x="2723317"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93" name="Rounded Rectangle 92">
              <a:extLst>
                <a:ext uri="{FF2B5EF4-FFF2-40B4-BE49-F238E27FC236}">
                  <a16:creationId xmlns:a16="http://schemas.microsoft.com/office/drawing/2014/main" id="{C6FA1018-101E-3E7C-C951-D183020AA533}"/>
                </a:ext>
              </a:extLst>
            </p:cNvPr>
            <p:cNvSpPr/>
            <p:nvPr/>
          </p:nvSpPr>
          <p:spPr>
            <a:xfrm>
              <a:off x="210315" y="1583978"/>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94" name="Rounded Rectangle 93">
              <a:extLst>
                <a:ext uri="{FF2B5EF4-FFF2-40B4-BE49-F238E27FC236}">
                  <a16:creationId xmlns:a16="http://schemas.microsoft.com/office/drawing/2014/main" id="{2A6C7FB6-8A42-CE99-01B7-98146F04FEA4}"/>
                </a:ext>
              </a:extLst>
            </p:cNvPr>
            <p:cNvSpPr/>
            <p:nvPr/>
          </p:nvSpPr>
          <p:spPr>
            <a:xfrm>
              <a:off x="818098" y="95319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5" name="Rounded Rectangle 94">
              <a:extLst>
                <a:ext uri="{FF2B5EF4-FFF2-40B4-BE49-F238E27FC236}">
                  <a16:creationId xmlns:a16="http://schemas.microsoft.com/office/drawing/2014/main" id="{038DAF12-895E-44D3-BCE6-FCF98D6FFD4A}"/>
                </a:ext>
              </a:extLst>
            </p:cNvPr>
            <p:cNvSpPr/>
            <p:nvPr/>
          </p:nvSpPr>
          <p:spPr>
            <a:xfrm>
              <a:off x="1430519" y="157866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6" name="Rounded Rectangle 95">
              <a:extLst>
                <a:ext uri="{FF2B5EF4-FFF2-40B4-BE49-F238E27FC236}">
                  <a16:creationId xmlns:a16="http://schemas.microsoft.com/office/drawing/2014/main" id="{C2608526-7BEC-CA8B-9757-FDD30733CAF1}"/>
                </a:ext>
              </a:extLst>
            </p:cNvPr>
            <p:cNvSpPr/>
            <p:nvPr/>
          </p:nvSpPr>
          <p:spPr>
            <a:xfrm>
              <a:off x="2022226" y="953372"/>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7" name="Rounded Rectangle 96">
              <a:extLst>
                <a:ext uri="{FF2B5EF4-FFF2-40B4-BE49-F238E27FC236}">
                  <a16:creationId xmlns:a16="http://schemas.microsoft.com/office/drawing/2014/main" id="{49FACC83-538D-DDCF-1786-0830A24A2CD6}"/>
                </a:ext>
              </a:extLst>
            </p:cNvPr>
            <p:cNvSpPr/>
            <p:nvPr/>
          </p:nvSpPr>
          <p:spPr>
            <a:xfrm>
              <a:off x="204602" y="479166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8" name="Rounded Rectangle 97">
              <a:extLst>
                <a:ext uri="{FF2B5EF4-FFF2-40B4-BE49-F238E27FC236}">
                  <a16:creationId xmlns:a16="http://schemas.microsoft.com/office/drawing/2014/main" id="{09D7D0FF-64F1-0224-19ED-F8784D524790}"/>
                </a:ext>
              </a:extLst>
            </p:cNvPr>
            <p:cNvSpPr/>
            <p:nvPr/>
          </p:nvSpPr>
          <p:spPr>
            <a:xfrm>
              <a:off x="1414445" y="479166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9" name="Rounded Rectangle 98">
              <a:extLst>
                <a:ext uri="{FF2B5EF4-FFF2-40B4-BE49-F238E27FC236}">
                  <a16:creationId xmlns:a16="http://schemas.microsoft.com/office/drawing/2014/main" id="{AE069D53-277B-54B6-16A3-4E9FD7EB48DF}"/>
                </a:ext>
              </a:extLst>
            </p:cNvPr>
            <p:cNvSpPr/>
            <p:nvPr/>
          </p:nvSpPr>
          <p:spPr>
            <a:xfrm>
              <a:off x="818098" y="5405231"/>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0" name="Rounded Rectangle 99">
              <a:extLst>
                <a:ext uri="{FF2B5EF4-FFF2-40B4-BE49-F238E27FC236}">
                  <a16:creationId xmlns:a16="http://schemas.microsoft.com/office/drawing/2014/main" id="{DB371D92-CDDD-26B1-FF36-E786ABDCDF14}"/>
                </a:ext>
              </a:extLst>
            </p:cNvPr>
            <p:cNvSpPr/>
            <p:nvPr/>
          </p:nvSpPr>
          <p:spPr>
            <a:xfrm>
              <a:off x="1999359" y="5405231"/>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3" name="Rounded Rectangle 102">
              <a:extLst>
                <a:ext uri="{FF2B5EF4-FFF2-40B4-BE49-F238E27FC236}">
                  <a16:creationId xmlns:a16="http://schemas.microsoft.com/office/drawing/2014/main" id="{04715E43-76B0-3328-7F34-6E511BB1E28D}"/>
                </a:ext>
              </a:extLst>
            </p:cNvPr>
            <p:cNvSpPr/>
            <p:nvPr/>
          </p:nvSpPr>
          <p:spPr>
            <a:xfrm>
              <a:off x="796144" y="602741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5" name="Rounded Rectangle 104">
              <a:extLst>
                <a:ext uri="{FF2B5EF4-FFF2-40B4-BE49-F238E27FC236}">
                  <a16:creationId xmlns:a16="http://schemas.microsoft.com/office/drawing/2014/main" id="{36978E7E-EFC3-8601-3CDC-52DD3DAC5F2D}"/>
                </a:ext>
              </a:extLst>
            </p:cNvPr>
            <p:cNvSpPr/>
            <p:nvPr/>
          </p:nvSpPr>
          <p:spPr>
            <a:xfrm>
              <a:off x="1998310" y="602741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6" name="Rounded Rectangle 105">
              <a:extLst>
                <a:ext uri="{FF2B5EF4-FFF2-40B4-BE49-F238E27FC236}">
                  <a16:creationId xmlns:a16="http://schemas.microsoft.com/office/drawing/2014/main" id="{726D9060-ACD2-F6A2-B717-E8BF88C5C26B}"/>
                </a:ext>
              </a:extLst>
            </p:cNvPr>
            <p:cNvSpPr/>
            <p:nvPr/>
          </p:nvSpPr>
          <p:spPr>
            <a:xfrm>
              <a:off x="2594656" y="602741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9" name="Rounded Rectangle 108">
              <a:extLst>
                <a:ext uri="{FF2B5EF4-FFF2-40B4-BE49-F238E27FC236}">
                  <a16:creationId xmlns:a16="http://schemas.microsoft.com/office/drawing/2014/main" id="{C00A1976-E5D6-3382-D73F-6574BF64072D}"/>
                </a:ext>
              </a:extLst>
            </p:cNvPr>
            <p:cNvSpPr/>
            <p:nvPr/>
          </p:nvSpPr>
          <p:spPr>
            <a:xfrm>
              <a:off x="796144" y="339589"/>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11" name="Rounded Rectangle 110">
              <a:extLst>
                <a:ext uri="{FF2B5EF4-FFF2-40B4-BE49-F238E27FC236}">
                  <a16:creationId xmlns:a16="http://schemas.microsoft.com/office/drawing/2014/main" id="{63856BAC-8386-180F-DCE9-9565C2E7EF65}"/>
                </a:ext>
              </a:extLst>
            </p:cNvPr>
            <p:cNvSpPr/>
            <p:nvPr/>
          </p:nvSpPr>
          <p:spPr>
            <a:xfrm>
              <a:off x="1998310" y="339589"/>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12" name="Rounded Rectangle 111">
              <a:extLst>
                <a:ext uri="{FF2B5EF4-FFF2-40B4-BE49-F238E27FC236}">
                  <a16:creationId xmlns:a16="http://schemas.microsoft.com/office/drawing/2014/main" id="{C2FCC97A-38DA-36E7-8B22-61CD1321F432}"/>
                </a:ext>
              </a:extLst>
            </p:cNvPr>
            <p:cNvSpPr/>
            <p:nvPr/>
          </p:nvSpPr>
          <p:spPr>
            <a:xfrm>
              <a:off x="2594656" y="339589"/>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E2E01061-C407-8A01-63AC-21874058133C}"/>
                </a:ext>
              </a:extLst>
            </p:cNvPr>
            <p:cNvSpPr txBox="1"/>
            <p:nvPr/>
          </p:nvSpPr>
          <p:spPr>
            <a:xfrm rot="2043685">
              <a:off x="3039871" y="370922"/>
              <a:ext cx="941283" cy="369332"/>
            </a:xfrm>
            <a:prstGeom prst="rect">
              <a:avLst/>
            </a:prstGeom>
            <a:noFill/>
          </p:spPr>
          <p:txBody>
            <a:bodyPr wrap="none" rtlCol="0">
              <a:spAutoFit/>
            </a:bodyPr>
            <a:lstStyle/>
            <a:p>
              <a:pPr algn="ctr"/>
              <a:r>
                <a:rPr lang="en-CN" dirty="0">
                  <a:latin typeface="Times New Roman" panose="02020603050405020304" pitchFamily="18" charset="0"/>
                  <a:cs typeface="Times New Roman" panose="02020603050405020304" pitchFamily="18" charset="0"/>
                </a:rPr>
                <a:t>Legend:</a:t>
              </a:r>
            </a:p>
          </p:txBody>
        </p:sp>
        <p:grpSp>
          <p:nvGrpSpPr>
            <p:cNvPr id="10" name="Group 9">
              <a:extLst>
                <a:ext uri="{FF2B5EF4-FFF2-40B4-BE49-F238E27FC236}">
                  <a16:creationId xmlns:a16="http://schemas.microsoft.com/office/drawing/2014/main" id="{5CA0288E-F3A7-EB6E-D58C-3723E7255E6D}"/>
                </a:ext>
              </a:extLst>
            </p:cNvPr>
            <p:cNvGrpSpPr/>
            <p:nvPr/>
          </p:nvGrpSpPr>
          <p:grpSpPr>
            <a:xfrm>
              <a:off x="3428524" y="1005083"/>
              <a:ext cx="2664270" cy="2590954"/>
              <a:chOff x="3522865" y="1447773"/>
              <a:chExt cx="2664270" cy="2590954"/>
            </a:xfrm>
          </p:grpSpPr>
          <p:grpSp>
            <p:nvGrpSpPr>
              <p:cNvPr id="6" name="Group 5">
                <a:extLst>
                  <a:ext uri="{FF2B5EF4-FFF2-40B4-BE49-F238E27FC236}">
                    <a16:creationId xmlns:a16="http://schemas.microsoft.com/office/drawing/2014/main" id="{3B3016C4-114C-1F9D-8A70-A164D7295979}"/>
                  </a:ext>
                </a:extLst>
              </p:cNvPr>
              <p:cNvGrpSpPr/>
              <p:nvPr/>
            </p:nvGrpSpPr>
            <p:grpSpPr>
              <a:xfrm>
                <a:off x="3522865" y="1447773"/>
                <a:ext cx="2664270" cy="1950037"/>
                <a:chOff x="3522865" y="1447773"/>
                <a:chExt cx="2664270" cy="1950037"/>
              </a:xfrm>
            </p:grpSpPr>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29A9FE54-CB17-29D5-D03D-7511F0F8E5E8}"/>
                        </a:ext>
                      </a:extLst>
                    </p:cNvPr>
                    <p:cNvSpPr txBox="1"/>
                    <p:nvPr/>
                  </p:nvSpPr>
                  <p:spPr>
                    <a:xfrm>
                      <a:off x="4400749" y="2849227"/>
                      <a:ext cx="1786386" cy="364331"/>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Rank-4 Tensor: </a:t>
                      </a:r>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𝑇</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𝑘</m:t>
                                  </m:r>
                                </m:sub>
                              </m:sSub>
                            </m:sub>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𝑘</m:t>
                                  </m:r>
                                </m:sub>
                              </m:sSub>
                            </m:sup>
                          </m:sSubSup>
                        </m:oMath>
                      </a14:m>
                      <a:endParaRPr lang="en-CN" sz="1400" dirty="0">
                        <a:latin typeface="Times New Roman" panose="02020603050405020304" pitchFamily="18" charset="0"/>
                        <a:cs typeface="Times New Roman" panose="02020603050405020304" pitchFamily="18" charset="0"/>
                      </a:endParaRPr>
                    </a:p>
                  </p:txBody>
                </p:sp>
              </mc:Choice>
              <mc:Fallback>
                <p:sp>
                  <p:nvSpPr>
                    <p:cNvPr id="119" name="TextBox 118">
                      <a:extLst>
                        <a:ext uri="{FF2B5EF4-FFF2-40B4-BE49-F238E27FC236}">
                          <a16:creationId xmlns:a16="http://schemas.microsoft.com/office/drawing/2014/main" id="{29A9FE54-CB17-29D5-D03D-7511F0F8E5E8}"/>
                        </a:ext>
                      </a:extLst>
                    </p:cNvPr>
                    <p:cNvSpPr txBox="1">
                      <a:spLocks noRot="1" noChangeAspect="1" noMove="1" noResize="1" noEditPoints="1" noAdjustHandles="1" noChangeArrowheads="1" noChangeShapeType="1" noTextEdit="1"/>
                    </p:cNvSpPr>
                    <p:nvPr/>
                  </p:nvSpPr>
                  <p:spPr>
                    <a:xfrm>
                      <a:off x="4400749" y="2849227"/>
                      <a:ext cx="1786386" cy="364331"/>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B22BA800-819C-F2F9-9B46-4B4B577DBBA8}"/>
                        </a:ext>
                      </a:extLst>
                    </p:cNvPr>
                    <p:cNvSpPr txBox="1"/>
                    <p:nvPr/>
                  </p:nvSpPr>
                  <p:spPr>
                    <a:xfrm>
                      <a:off x="3637228" y="2634902"/>
                      <a:ext cx="363689"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𝑠</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130" name="TextBox 129">
                      <a:extLst>
                        <a:ext uri="{FF2B5EF4-FFF2-40B4-BE49-F238E27FC236}">
                          <a16:creationId xmlns:a16="http://schemas.microsoft.com/office/drawing/2014/main" id="{B22BA800-819C-F2F9-9B46-4B4B577DBBA8}"/>
                        </a:ext>
                      </a:extLst>
                    </p:cNvPr>
                    <p:cNvSpPr txBox="1">
                      <a:spLocks noRot="1" noChangeAspect="1" noMove="1" noResize="1" noEditPoints="1" noAdjustHandles="1" noChangeArrowheads="1" noChangeShapeType="1" noTextEdit="1"/>
                    </p:cNvSpPr>
                    <p:nvPr/>
                  </p:nvSpPr>
                  <p:spPr>
                    <a:xfrm>
                      <a:off x="3637228" y="2634902"/>
                      <a:ext cx="363689" cy="276999"/>
                    </a:xfrm>
                    <a:prstGeom prst="rect">
                      <a:avLst/>
                    </a:prstGeom>
                    <a:blipFill>
                      <a:blip r:embed="rId9"/>
                      <a:stretch>
                        <a:fillRect/>
                      </a:stretch>
                    </a:blipFill>
                  </p:spPr>
                  <p:txBody>
                    <a:bodyPr/>
                    <a:lstStyle/>
                    <a:p>
                      <a:r>
                        <a:rPr lang="en-CN">
                          <a:noFill/>
                        </a:rPr>
                        <a:t> </a:t>
                      </a:r>
                    </a:p>
                  </p:txBody>
                </p:sp>
              </mc:Fallback>
            </mc:AlternateContent>
            <p:sp>
              <p:nvSpPr>
                <p:cNvPr id="135" name="Rounded Rectangle 134">
                  <a:extLst>
                    <a:ext uri="{FF2B5EF4-FFF2-40B4-BE49-F238E27FC236}">
                      <a16:creationId xmlns:a16="http://schemas.microsoft.com/office/drawing/2014/main" id="{B248928E-28C2-BFC9-E3E3-848971140580}"/>
                    </a:ext>
                  </a:extLst>
                </p:cNvPr>
                <p:cNvSpPr/>
                <p:nvPr/>
              </p:nvSpPr>
              <p:spPr>
                <a:xfrm>
                  <a:off x="3674585" y="1510601"/>
                  <a:ext cx="381895" cy="397565"/>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36" name="TextBox 135">
                  <a:extLst>
                    <a:ext uri="{FF2B5EF4-FFF2-40B4-BE49-F238E27FC236}">
                      <a16:creationId xmlns:a16="http://schemas.microsoft.com/office/drawing/2014/main" id="{3C842878-E4A4-C3EE-97C2-B4F03CCFCD57}"/>
                    </a:ext>
                  </a:extLst>
                </p:cNvPr>
                <p:cNvSpPr txBox="1"/>
                <p:nvPr/>
              </p:nvSpPr>
              <p:spPr>
                <a:xfrm>
                  <a:off x="4400749" y="1447773"/>
                  <a:ext cx="1455848" cy="523220"/>
                </a:xfrm>
                <a:prstGeom prst="rect">
                  <a:avLst/>
                </a:prstGeom>
                <a:noFill/>
              </p:spPr>
              <p:txBody>
                <a:bodyPr wrap="none" rtlCol="0">
                  <a:spAutoFit/>
                </a:bodyPr>
                <a:lstStyle/>
                <a:p>
                  <a:pPr algn="ctr"/>
                  <a:r>
                    <a:rPr lang="en-CN" sz="1400" dirty="0">
                      <a:latin typeface="Times New Roman" panose="02020603050405020304" pitchFamily="18" charset="0"/>
                      <a:cs typeface="Times New Roman" panose="02020603050405020304" pitchFamily="18" charset="0"/>
                    </a:rPr>
                    <a:t>Single-qubit Gate</a:t>
                  </a:r>
                </a:p>
                <a:p>
                  <a:pPr algn="ctr"/>
                  <a:r>
                    <a:rPr lang="en-CN" sz="1400" dirty="0">
                      <a:latin typeface="Times New Roman" panose="02020603050405020304" pitchFamily="18" charset="0"/>
                      <a:cs typeface="Times New Roman" panose="02020603050405020304" pitchFamily="18" charset="0"/>
                    </a:rPr>
                    <a:t>Rank-2 Tensor</a:t>
                  </a:r>
                </a:p>
              </p:txBody>
            </p:sp>
            <p:sp>
              <p:nvSpPr>
                <p:cNvPr id="137" name="Rounded Rectangle 136">
                  <a:extLst>
                    <a:ext uri="{FF2B5EF4-FFF2-40B4-BE49-F238E27FC236}">
                      <a16:creationId xmlns:a16="http://schemas.microsoft.com/office/drawing/2014/main" id="{B75DADFF-3365-9C52-91B4-98EFB5FB1C9E}"/>
                    </a:ext>
                  </a:extLst>
                </p:cNvPr>
                <p:cNvSpPr/>
                <p:nvPr/>
              </p:nvSpPr>
              <p:spPr>
                <a:xfrm>
                  <a:off x="3531898" y="2152200"/>
                  <a:ext cx="700470" cy="361453"/>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61656E1B-4D41-E144-5E18-20B36E04180F}"/>
                    </a:ext>
                  </a:extLst>
                </p:cNvPr>
                <p:cNvSpPr txBox="1"/>
                <p:nvPr/>
              </p:nvSpPr>
              <p:spPr>
                <a:xfrm>
                  <a:off x="4400749" y="2071316"/>
                  <a:ext cx="1313436" cy="523220"/>
                </a:xfrm>
                <a:prstGeom prst="rect">
                  <a:avLst/>
                </a:prstGeom>
                <a:noFill/>
              </p:spPr>
              <p:txBody>
                <a:bodyPr wrap="none" rtlCol="0">
                  <a:spAutoFit/>
                </a:bodyPr>
                <a:lstStyle/>
                <a:p>
                  <a:pPr algn="ctr"/>
                  <a:r>
                    <a:rPr lang="en-CN" sz="1400" dirty="0">
                      <a:latin typeface="Times New Roman" panose="02020603050405020304" pitchFamily="18" charset="0"/>
                      <a:cs typeface="Times New Roman" panose="02020603050405020304" pitchFamily="18" charset="0"/>
                    </a:rPr>
                    <a:t>Two-qubit Gate</a:t>
                  </a:r>
                </a:p>
                <a:p>
                  <a:pPr algn="ctr"/>
                  <a:r>
                    <a:rPr lang="en-CN" sz="1400" dirty="0">
                      <a:latin typeface="Times New Roman" panose="02020603050405020304" pitchFamily="18" charset="0"/>
                      <a:cs typeface="Times New Roman" panose="02020603050405020304" pitchFamily="18" charset="0"/>
                    </a:rPr>
                    <a:t>Rank-4 Tensor</a:t>
                  </a:r>
                </a:p>
              </p:txBody>
            </p:sp>
            <p:grpSp>
              <p:nvGrpSpPr>
                <p:cNvPr id="154" name="Group 153">
                  <a:extLst>
                    <a:ext uri="{FF2B5EF4-FFF2-40B4-BE49-F238E27FC236}">
                      <a16:creationId xmlns:a16="http://schemas.microsoft.com/office/drawing/2014/main" id="{E597A225-E93F-5BD1-7721-33EA29E58208}"/>
                    </a:ext>
                  </a:extLst>
                </p:cNvPr>
                <p:cNvGrpSpPr/>
                <p:nvPr/>
              </p:nvGrpSpPr>
              <p:grpSpPr>
                <a:xfrm>
                  <a:off x="3522865" y="2762370"/>
                  <a:ext cx="795625" cy="635440"/>
                  <a:chOff x="3837825" y="2762370"/>
                  <a:chExt cx="795625" cy="635440"/>
                </a:xfrm>
              </p:grpSpPr>
              <p:sp>
                <p:nvSpPr>
                  <p:cNvPr id="116" name="Oval 115">
                    <a:extLst>
                      <a:ext uri="{FF2B5EF4-FFF2-40B4-BE49-F238E27FC236}">
                        <a16:creationId xmlns:a16="http://schemas.microsoft.com/office/drawing/2014/main" id="{EA45648E-65F9-CCF9-9014-3B497425D86A}"/>
                      </a:ext>
                    </a:extLst>
                  </p:cNvPr>
                  <p:cNvSpPr/>
                  <p:nvPr/>
                </p:nvSpPr>
                <p:spPr>
                  <a:xfrm>
                    <a:off x="4068197" y="2889151"/>
                    <a:ext cx="288000" cy="2880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EA69D342-F5F3-DC6A-93E5-4CF70525204A}"/>
                          </a:ext>
                        </a:extLst>
                      </p:cNvPr>
                      <p:cNvSpPr txBox="1"/>
                      <p:nvPr/>
                    </p:nvSpPr>
                    <p:spPr>
                      <a:xfrm>
                        <a:off x="4162530" y="3120811"/>
                        <a:ext cx="381899"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𝑎</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131" name="TextBox 130">
                        <a:extLst>
                          <a:ext uri="{FF2B5EF4-FFF2-40B4-BE49-F238E27FC236}">
                            <a16:creationId xmlns:a16="http://schemas.microsoft.com/office/drawing/2014/main" id="{EA69D342-F5F3-DC6A-93E5-4CF70525204A}"/>
                          </a:ext>
                        </a:extLst>
                      </p:cNvPr>
                      <p:cNvSpPr txBox="1">
                        <a:spLocks noRot="1" noChangeAspect="1" noMove="1" noResize="1" noEditPoints="1" noAdjustHandles="1" noChangeArrowheads="1" noChangeShapeType="1" noTextEdit="1"/>
                      </p:cNvSpPr>
                      <p:nvPr/>
                    </p:nvSpPr>
                    <p:spPr>
                      <a:xfrm>
                        <a:off x="4162530" y="3120811"/>
                        <a:ext cx="381899" cy="276999"/>
                      </a:xfrm>
                      <a:prstGeom prst="rect">
                        <a:avLst/>
                      </a:prstGeom>
                      <a:blipFill>
                        <a:blip r:embed="rId4"/>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4083CA22-6088-7ACA-F2E9-1E4D6B3651F6}"/>
                          </a:ext>
                        </a:extLst>
                      </p:cNvPr>
                      <p:cNvSpPr txBox="1"/>
                      <p:nvPr/>
                    </p:nvSpPr>
                    <p:spPr>
                      <a:xfrm>
                        <a:off x="3837825" y="2986072"/>
                        <a:ext cx="345031"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𝑙</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132" name="TextBox 131">
                        <a:extLst>
                          <a:ext uri="{FF2B5EF4-FFF2-40B4-BE49-F238E27FC236}">
                            <a16:creationId xmlns:a16="http://schemas.microsoft.com/office/drawing/2014/main" id="{4083CA22-6088-7ACA-F2E9-1E4D6B3651F6}"/>
                          </a:ext>
                        </a:extLst>
                      </p:cNvPr>
                      <p:cNvSpPr txBox="1">
                        <a:spLocks noRot="1" noChangeAspect="1" noMove="1" noResize="1" noEditPoints="1" noAdjustHandles="1" noChangeArrowheads="1" noChangeShapeType="1" noTextEdit="1"/>
                      </p:cNvSpPr>
                      <p:nvPr/>
                    </p:nvSpPr>
                    <p:spPr>
                      <a:xfrm>
                        <a:off x="3837825" y="2986072"/>
                        <a:ext cx="345031" cy="276999"/>
                      </a:xfrm>
                      <a:prstGeom prst="rect">
                        <a:avLst/>
                      </a:prstGeom>
                      <a:blipFill>
                        <a:blip r:embed="rId5"/>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07139252-5160-CA05-1037-AE69E0BE9C1C}"/>
                          </a:ext>
                        </a:extLst>
                      </p:cNvPr>
                      <p:cNvSpPr txBox="1"/>
                      <p:nvPr/>
                    </p:nvSpPr>
                    <p:spPr>
                      <a:xfrm>
                        <a:off x="4279699" y="2769547"/>
                        <a:ext cx="353751"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𝑟</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133" name="TextBox 132">
                        <a:extLst>
                          <a:ext uri="{FF2B5EF4-FFF2-40B4-BE49-F238E27FC236}">
                            <a16:creationId xmlns:a16="http://schemas.microsoft.com/office/drawing/2014/main" id="{07139252-5160-CA05-1037-AE69E0BE9C1C}"/>
                          </a:ext>
                        </a:extLst>
                      </p:cNvPr>
                      <p:cNvSpPr txBox="1">
                        <a:spLocks noRot="1" noChangeAspect="1" noMove="1" noResize="1" noEditPoints="1" noAdjustHandles="1" noChangeArrowheads="1" noChangeShapeType="1" noTextEdit="1"/>
                      </p:cNvSpPr>
                      <p:nvPr/>
                    </p:nvSpPr>
                    <p:spPr>
                      <a:xfrm>
                        <a:off x="4279699" y="2769547"/>
                        <a:ext cx="353751" cy="276999"/>
                      </a:xfrm>
                      <a:prstGeom prst="rect">
                        <a:avLst/>
                      </a:prstGeom>
                      <a:blipFill>
                        <a:blip r:embed="rId6"/>
                        <a:stretch>
                          <a:fillRect/>
                        </a:stretch>
                      </a:blipFill>
                    </p:spPr>
                    <p:txBody>
                      <a:bodyPr/>
                      <a:lstStyle/>
                      <a:p>
                        <a:r>
                          <a:rPr lang="en-CN">
                            <a:noFill/>
                          </a:rPr>
                          <a:t> </a:t>
                        </a:r>
                      </a:p>
                    </p:txBody>
                  </p:sp>
                </mc:Fallback>
              </mc:AlternateContent>
              <p:cxnSp>
                <p:nvCxnSpPr>
                  <p:cNvPr id="146" name="Straight Connector 145">
                    <a:extLst>
                      <a:ext uri="{FF2B5EF4-FFF2-40B4-BE49-F238E27FC236}">
                        <a16:creationId xmlns:a16="http://schemas.microsoft.com/office/drawing/2014/main" id="{01DC6560-2D40-5BFE-08F6-015A9F91CADF}"/>
                      </a:ext>
                    </a:extLst>
                  </p:cNvPr>
                  <p:cNvCxnSpPr>
                    <a:cxnSpLocks/>
                  </p:cNvCxnSpPr>
                  <p:nvPr/>
                </p:nvCxnSpPr>
                <p:spPr>
                  <a:xfrm rot="10800000">
                    <a:off x="4212197" y="2762370"/>
                    <a:ext cx="0" cy="12599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DC08981-06C3-36F7-E325-63B4705B90B7}"/>
                      </a:ext>
                    </a:extLst>
                  </p:cNvPr>
                  <p:cNvCxnSpPr>
                    <a:cxnSpLocks/>
                    <a:stCxn id="116" idx="4"/>
                  </p:cNvCxnSpPr>
                  <p:nvPr/>
                </p:nvCxnSpPr>
                <p:spPr>
                  <a:xfrm>
                    <a:off x="4212197" y="3177152"/>
                    <a:ext cx="0" cy="12599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2BA50A6-2B02-47B3-10BD-A3D425E738F7}"/>
                      </a:ext>
                    </a:extLst>
                  </p:cNvPr>
                  <p:cNvCxnSpPr>
                    <a:cxnSpLocks/>
                  </p:cNvCxnSpPr>
                  <p:nvPr/>
                </p:nvCxnSpPr>
                <p:spPr>
                  <a:xfrm rot="10800000" flipH="1">
                    <a:off x="3941529" y="3033151"/>
                    <a:ext cx="125999"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37ABC8E-43BF-9D0C-7533-C4986C530244}"/>
                      </a:ext>
                    </a:extLst>
                  </p:cNvPr>
                  <p:cNvCxnSpPr>
                    <a:stCxn id="116" idx="6"/>
                  </p:cNvCxnSpPr>
                  <p:nvPr/>
                </p:nvCxnSpPr>
                <p:spPr>
                  <a:xfrm>
                    <a:off x="4356198" y="3033151"/>
                    <a:ext cx="125999"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DAF68B78-AD67-0CB0-EBAE-D94F7601CA3B}"/>
                  </a:ext>
                </a:extLst>
              </p:cNvPr>
              <p:cNvGrpSpPr/>
              <p:nvPr/>
            </p:nvGrpSpPr>
            <p:grpSpPr>
              <a:xfrm>
                <a:off x="3897171" y="3667666"/>
                <a:ext cx="1750442" cy="371061"/>
                <a:chOff x="3897171" y="3667666"/>
                <a:chExt cx="1750442" cy="371061"/>
              </a:xfrm>
            </p:grpSpPr>
            <p:cxnSp>
              <p:nvCxnSpPr>
                <p:cNvPr id="2" name="Straight Connector 1">
                  <a:extLst>
                    <a:ext uri="{FF2B5EF4-FFF2-40B4-BE49-F238E27FC236}">
                      <a16:creationId xmlns:a16="http://schemas.microsoft.com/office/drawing/2014/main" id="{86FEF403-0FA7-6A43-AEAC-65786911F725}"/>
                    </a:ext>
                  </a:extLst>
                </p:cNvPr>
                <p:cNvCxnSpPr>
                  <a:cxnSpLocks/>
                </p:cNvCxnSpPr>
                <p:nvPr/>
              </p:nvCxnSpPr>
              <p:spPr>
                <a:xfrm>
                  <a:off x="3897171" y="3667666"/>
                  <a:ext cx="0" cy="371061"/>
                </a:xfrm>
                <a:prstGeom prst="line">
                  <a:avLst/>
                </a:prstGeom>
                <a:ln w="25400">
                  <a:solidFill>
                    <a:srgbClr val="A44AE4"/>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1767C5-EA2A-0387-E141-05ADE8D22FC8}"/>
                    </a:ext>
                  </a:extLst>
                </p:cNvPr>
                <p:cNvSpPr txBox="1"/>
                <p:nvPr/>
              </p:nvSpPr>
              <p:spPr>
                <a:xfrm>
                  <a:off x="4398553" y="3676157"/>
                  <a:ext cx="1249060" cy="307777"/>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Noise Channel</a:t>
                  </a:r>
                  <a:endParaRPr lang="en-CN" sz="1400" dirty="0">
                    <a:latin typeface="Times New Roman" panose="02020603050405020304" pitchFamily="18" charset="0"/>
                    <a:cs typeface="Times New Roman" panose="02020603050405020304" pitchFamily="18" charset="0"/>
                  </a:endParaRPr>
                </a:p>
              </p:txBody>
            </p:sp>
          </p:grpSp>
        </p:grpSp>
        <p:grpSp>
          <p:nvGrpSpPr>
            <p:cNvPr id="19" name="Group 18">
              <a:extLst>
                <a:ext uri="{FF2B5EF4-FFF2-40B4-BE49-F238E27FC236}">
                  <a16:creationId xmlns:a16="http://schemas.microsoft.com/office/drawing/2014/main" id="{A8D9EAD4-3B7D-4881-B9C9-ADBB5A53F811}"/>
                </a:ext>
              </a:extLst>
            </p:cNvPr>
            <p:cNvGrpSpPr/>
            <p:nvPr/>
          </p:nvGrpSpPr>
          <p:grpSpPr>
            <a:xfrm>
              <a:off x="3612228" y="3869562"/>
              <a:ext cx="2587055" cy="483940"/>
              <a:chOff x="3612228" y="3869562"/>
              <a:chExt cx="2587055" cy="483940"/>
            </a:xfrm>
          </p:grpSpPr>
          <p:cxnSp>
            <p:nvCxnSpPr>
              <p:cNvPr id="139" name="Straight Connector 138">
                <a:extLst>
                  <a:ext uri="{FF2B5EF4-FFF2-40B4-BE49-F238E27FC236}">
                    <a16:creationId xmlns:a16="http://schemas.microsoft.com/office/drawing/2014/main" id="{9D10689E-371D-7F58-E105-C394DACC7060}"/>
                  </a:ext>
                </a:extLst>
              </p:cNvPr>
              <p:cNvCxnSpPr>
                <a:cxnSpLocks/>
              </p:cNvCxnSpPr>
              <p:nvPr/>
            </p:nvCxnSpPr>
            <p:spPr>
              <a:xfrm flipH="1">
                <a:off x="3612228" y="4020252"/>
                <a:ext cx="36000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C834102-8CED-F81D-FDE7-CCE9DC385254}"/>
                  </a:ext>
                </a:extLst>
              </p:cNvPr>
              <p:cNvSpPr txBox="1"/>
              <p:nvPr/>
            </p:nvSpPr>
            <p:spPr>
              <a:xfrm>
                <a:off x="4376057" y="3984170"/>
                <a:ext cx="184731" cy="369332"/>
              </a:xfrm>
              <a:prstGeom prst="rect">
                <a:avLst/>
              </a:prstGeom>
              <a:noFill/>
            </p:spPr>
            <p:txBody>
              <a:bodyPr wrap="none" rtlCol="0">
                <a:spAutoFit/>
              </a:bodyPr>
              <a:lstStyle/>
              <a:p>
                <a:endParaRPr lang="en-CN" dirty="0"/>
              </a:p>
            </p:txBody>
          </p:sp>
          <p:sp>
            <p:nvSpPr>
              <p:cNvPr id="15" name="TextBox 14">
                <a:extLst>
                  <a:ext uri="{FF2B5EF4-FFF2-40B4-BE49-F238E27FC236}">
                    <a16:creationId xmlns:a16="http://schemas.microsoft.com/office/drawing/2014/main" id="{D5F5CB76-45F9-1367-5C6B-30A6D06AB2BA}"/>
                  </a:ext>
                </a:extLst>
              </p:cNvPr>
              <p:cNvSpPr txBox="1"/>
              <p:nvPr/>
            </p:nvSpPr>
            <p:spPr>
              <a:xfrm>
                <a:off x="4304212" y="3869562"/>
                <a:ext cx="1895071" cy="307777"/>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Quantum Entanglement</a:t>
                </a:r>
                <a:endParaRPr lang="en-CN" sz="14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94299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E9CED81-A9C9-611C-AF92-1750E889C6FB}"/>
              </a:ext>
            </a:extLst>
          </p:cNvPr>
          <p:cNvGrpSpPr/>
          <p:nvPr/>
        </p:nvGrpSpPr>
        <p:grpSpPr>
          <a:xfrm>
            <a:off x="318302" y="342822"/>
            <a:ext cx="2186606" cy="2209878"/>
            <a:chOff x="221751" y="1376491"/>
            <a:chExt cx="2186606" cy="2209878"/>
          </a:xfrm>
        </p:grpSpPr>
        <p:sp>
          <p:nvSpPr>
            <p:cNvPr id="4" name="Oval 3">
              <a:extLst>
                <a:ext uri="{FF2B5EF4-FFF2-40B4-BE49-F238E27FC236}">
                  <a16:creationId xmlns:a16="http://schemas.microsoft.com/office/drawing/2014/main" id="{10259A79-77D1-404C-F4BC-CA9F9A5EA16E}"/>
                </a:ext>
              </a:extLst>
            </p:cNvPr>
            <p:cNvSpPr/>
            <p:nvPr/>
          </p:nvSpPr>
          <p:spPr>
            <a:xfrm>
              <a:off x="221751" y="281774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5C470C9-A1D3-E4D0-5FBE-41FC6E3C02BA}"/>
                </a:ext>
              </a:extLst>
            </p:cNvPr>
            <p:cNvCxnSpPr>
              <a:cxnSpLocks/>
            </p:cNvCxnSpPr>
            <p:nvPr/>
          </p:nvCxnSpPr>
          <p:spPr>
            <a:xfrm rot="10800000" flipV="1">
              <a:off x="420534" y="2276491"/>
              <a:ext cx="0" cy="5400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98959EB-282B-E16B-FBE1-718146D02F9E}"/>
                </a:ext>
              </a:extLst>
            </p:cNvPr>
            <p:cNvSpPr/>
            <p:nvPr/>
          </p:nvSpPr>
          <p:spPr>
            <a:xfrm>
              <a:off x="818098" y="281774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5CC23E91-598F-9886-4326-21C16B12A54C}"/>
                </a:ext>
              </a:extLst>
            </p:cNvPr>
            <p:cNvSpPr/>
            <p:nvPr/>
          </p:nvSpPr>
          <p:spPr>
            <a:xfrm>
              <a:off x="1414445" y="281774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BD0C6157-D9B8-1BF6-01A2-A5E61993099F}"/>
                </a:ext>
              </a:extLst>
            </p:cNvPr>
            <p:cNvCxnSpPr>
              <a:cxnSpLocks/>
            </p:cNvCxnSpPr>
            <p:nvPr/>
          </p:nvCxnSpPr>
          <p:spPr>
            <a:xfrm rot="10800000" flipV="1">
              <a:off x="1613228" y="1376491"/>
              <a:ext cx="0" cy="14400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F593E41-3A54-8D37-FB38-D8BF4AB1AA8C}"/>
                </a:ext>
              </a:extLst>
            </p:cNvPr>
            <p:cNvSpPr/>
            <p:nvPr/>
          </p:nvSpPr>
          <p:spPr>
            <a:xfrm>
              <a:off x="2010792" y="281774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D9D8F739-E128-6C8D-90D3-292370328F78}"/>
                </a:ext>
              </a:extLst>
            </p:cNvPr>
            <p:cNvCxnSpPr>
              <a:cxnSpLocks/>
            </p:cNvCxnSpPr>
            <p:nvPr/>
          </p:nvCxnSpPr>
          <p:spPr>
            <a:xfrm rot="10800000" flipV="1">
              <a:off x="2209575" y="2276491"/>
              <a:ext cx="0" cy="5400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CE7CF0-7E5E-3AD1-34B8-E58BBB1B8CC3}"/>
                </a:ext>
              </a:extLst>
            </p:cNvPr>
            <p:cNvCxnSpPr>
              <a:cxnSpLocks/>
              <a:stCxn id="4" idx="4"/>
            </p:cNvCxnSpPr>
            <p:nvPr/>
          </p:nvCxnSpPr>
          <p:spPr>
            <a:xfrm>
              <a:off x="420534" y="3215308"/>
              <a:ext cx="0" cy="371061"/>
            </a:xfrm>
            <a:prstGeom prst="line">
              <a:avLst/>
            </a:prstGeom>
            <a:ln w="25400">
              <a:solidFill>
                <a:srgbClr val="953FD7"/>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A56C28-213A-DC32-6D54-92C28BD992FE}"/>
                </a:ext>
              </a:extLst>
            </p:cNvPr>
            <p:cNvCxnSpPr>
              <a:cxnSpLocks/>
              <a:stCxn id="6" idx="4"/>
            </p:cNvCxnSpPr>
            <p:nvPr/>
          </p:nvCxnSpPr>
          <p:spPr>
            <a:xfrm>
              <a:off x="1016881" y="3215308"/>
              <a:ext cx="0" cy="371061"/>
            </a:xfrm>
            <a:prstGeom prst="line">
              <a:avLst/>
            </a:prstGeom>
            <a:ln w="25400">
              <a:solidFill>
                <a:srgbClr val="953FD7"/>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AFA0A9A-AA6C-29E4-0B09-6F393DB38576}"/>
                </a:ext>
              </a:extLst>
            </p:cNvPr>
            <p:cNvCxnSpPr>
              <a:stCxn id="7" idx="4"/>
            </p:cNvCxnSpPr>
            <p:nvPr/>
          </p:nvCxnSpPr>
          <p:spPr>
            <a:xfrm>
              <a:off x="1613228" y="3215308"/>
              <a:ext cx="0" cy="371061"/>
            </a:xfrm>
            <a:prstGeom prst="line">
              <a:avLst/>
            </a:prstGeom>
            <a:ln w="25400">
              <a:solidFill>
                <a:srgbClr val="953FD7"/>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63E9690-1268-2D09-9977-50D9C496A50E}"/>
                </a:ext>
              </a:extLst>
            </p:cNvPr>
            <p:cNvCxnSpPr>
              <a:stCxn id="9" idx="4"/>
            </p:cNvCxnSpPr>
            <p:nvPr/>
          </p:nvCxnSpPr>
          <p:spPr>
            <a:xfrm>
              <a:off x="2209575" y="3215308"/>
              <a:ext cx="0" cy="371061"/>
            </a:xfrm>
            <a:prstGeom prst="line">
              <a:avLst/>
            </a:prstGeom>
            <a:ln w="25400">
              <a:solidFill>
                <a:srgbClr val="953FD7"/>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3EC419-3A40-8C5E-E0A4-14F6D4915CEA}"/>
                </a:ext>
              </a:extLst>
            </p:cNvPr>
            <p:cNvCxnSpPr>
              <a:stCxn id="4" idx="6"/>
              <a:endCxn id="6" idx="2"/>
            </p:cNvCxnSpPr>
            <p:nvPr/>
          </p:nvCxnSpPr>
          <p:spPr>
            <a:xfrm>
              <a:off x="619316" y="3016526"/>
              <a:ext cx="198782" cy="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EA690B-6382-E4A0-B040-5ABEFDD244A6}"/>
                </a:ext>
              </a:extLst>
            </p:cNvPr>
            <p:cNvCxnSpPr>
              <a:stCxn id="6" idx="6"/>
              <a:endCxn id="7" idx="2"/>
            </p:cNvCxnSpPr>
            <p:nvPr/>
          </p:nvCxnSpPr>
          <p:spPr>
            <a:xfrm>
              <a:off x="1215663" y="3016526"/>
              <a:ext cx="198782" cy="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06CFA15-1DE4-9201-9EA5-CF559A0573DC}"/>
                </a:ext>
              </a:extLst>
            </p:cNvPr>
            <p:cNvCxnSpPr>
              <a:stCxn id="7" idx="6"/>
              <a:endCxn id="9" idx="2"/>
            </p:cNvCxnSpPr>
            <p:nvPr/>
          </p:nvCxnSpPr>
          <p:spPr>
            <a:xfrm>
              <a:off x="1812010" y="3016526"/>
              <a:ext cx="198782" cy="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F23369-9031-1101-5A7E-FDD553DAA619}"/>
                </a:ext>
              </a:extLst>
            </p:cNvPr>
            <p:cNvCxnSpPr>
              <a:cxnSpLocks/>
            </p:cNvCxnSpPr>
            <p:nvPr/>
          </p:nvCxnSpPr>
          <p:spPr>
            <a:xfrm rot="10800000" flipV="1">
              <a:off x="1016881" y="1376491"/>
              <a:ext cx="0" cy="14400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EE8D16D7-4A1A-5D2E-CBDF-5462514173D1}"/>
                </a:ext>
              </a:extLst>
            </p:cNvPr>
            <p:cNvSpPr/>
            <p:nvPr/>
          </p:nvSpPr>
          <p:spPr>
            <a:xfrm>
              <a:off x="812381" y="1958344"/>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grpSp>
      <p:cxnSp>
        <p:nvCxnSpPr>
          <p:cNvPr id="26" name="Straight Arrow Connector 25">
            <a:extLst>
              <a:ext uri="{FF2B5EF4-FFF2-40B4-BE49-F238E27FC236}">
                <a16:creationId xmlns:a16="http://schemas.microsoft.com/office/drawing/2014/main" id="{775965AC-3509-4D88-6A4C-C4FA016BD13E}"/>
              </a:ext>
            </a:extLst>
          </p:cNvPr>
          <p:cNvCxnSpPr>
            <a:cxnSpLocks/>
          </p:cNvCxnSpPr>
          <p:nvPr/>
        </p:nvCxnSpPr>
        <p:spPr>
          <a:xfrm flipH="1">
            <a:off x="2007952" y="587041"/>
            <a:ext cx="687220" cy="0"/>
          </a:xfrm>
          <a:prstGeom prst="straightConnector1">
            <a:avLst/>
          </a:prstGeom>
          <a:ln w="82550" cmpd="dbl">
            <a:solidFill>
              <a:srgbClr val="C00000"/>
            </a:solidFill>
            <a:headEnd w="sm" len="med"/>
            <a:tailEnd type="stealth"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03CBC1DE-29EA-8CCC-1C7F-3AFF1D8DAF16}"/>
                  </a:ext>
                </a:extLst>
              </p:cNvPr>
              <p:cNvSpPr txBox="1"/>
              <p:nvPr/>
            </p:nvSpPr>
            <p:spPr>
              <a:xfrm>
                <a:off x="2893954" y="342822"/>
                <a:ext cx="6040949" cy="1754326"/>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𝜒</m:t>
                    </m:r>
                  </m:oMath>
                </a14:m>
                <a:r>
                  <a:rPr lang="en-CN" dirty="0">
                    <a:latin typeface="Times New Roman" panose="02020603050405020304" pitchFamily="18" charset="0"/>
                    <a:cs typeface="Times New Roman" panose="02020603050405020304" pitchFamily="18" charset="0"/>
                  </a:rPr>
                  <a:t>-matrix, which can be </a:t>
                </a:r>
              </a:p>
              <a:p>
                <a:r>
                  <a:rPr lang="en-CN" dirty="0">
                    <a:latin typeface="Times New Roman" panose="02020603050405020304" pitchFamily="18" charset="0"/>
                    <a:cs typeface="Times New Roman" panose="02020603050405020304" pitchFamily="18" charset="0"/>
                  </a:rPr>
                  <a:t>	transformed into a set of </a:t>
                </a:r>
                <a:r>
                  <a:rPr lang="en-CN" i="1" dirty="0">
                    <a:latin typeface="Times New Roman" panose="02020603050405020304" pitchFamily="18" charset="0"/>
                    <a:cs typeface="Times New Roman" panose="02020603050405020304" pitchFamily="18" charset="0"/>
                  </a:rPr>
                  <a:t>Gates</a:t>
                </a:r>
                <a:r>
                  <a:rPr lang="en-CN" dirty="0">
                    <a:latin typeface="Times New Roman" panose="02020603050405020304" pitchFamily="18" charset="0"/>
                    <a:cs typeface="Times New Roman" panose="02020603050405020304" pitchFamily="18" charset="0"/>
                  </a:rPr>
                  <a:t>, I believed that there</a:t>
                </a:r>
              </a:p>
              <a:p>
                <a:r>
                  <a:rPr lang="en-US" dirty="0">
                    <a:latin typeface="Times New Roman" panose="02020603050405020304" pitchFamily="18" charset="0"/>
                    <a:cs typeface="Times New Roman" panose="02020603050405020304" pitchFamily="18" charset="0"/>
                  </a:rPr>
                  <a:t>E</a:t>
                </a:r>
                <a:r>
                  <a:rPr lang="en-CN" dirty="0">
                    <a:latin typeface="Times New Roman" panose="02020603050405020304" pitchFamily="18" charset="0"/>
                    <a:cs typeface="Times New Roman" panose="02020603050405020304" pitchFamily="18" charset="0"/>
                  </a:rPr>
                  <a:t>xists three situations:</a:t>
                </a:r>
              </a:p>
              <a:p>
                <a:r>
                  <a:rPr lang="en-CN" dirty="0">
                    <a:latin typeface="Times New Roman" panose="02020603050405020304" pitchFamily="18" charset="0"/>
                    <a:cs typeface="Times New Roman" panose="02020603050405020304" pitchFamily="18" charset="0"/>
                  </a:rPr>
                  <a:t>	1. Set of </a:t>
                </a:r>
                <a:r>
                  <a:rPr lang="en-CN" i="1" dirty="0">
                    <a:solidFill>
                      <a:srgbClr val="C00000"/>
                    </a:solidFill>
                    <a:latin typeface="Times New Roman" panose="02020603050405020304" pitchFamily="18" charset="0"/>
                    <a:cs typeface="Times New Roman" panose="02020603050405020304" pitchFamily="18" charset="0"/>
                  </a:rPr>
                  <a:t>Single-qubit Gates</a:t>
                </a:r>
                <a:r>
                  <a:rPr lang="en-CN" dirty="0">
                    <a:latin typeface="Times New Roman" panose="02020603050405020304" pitchFamily="18" charset="0"/>
                    <a:cs typeface="Times New Roman" panose="02020603050405020304" pitchFamily="18" charset="0"/>
                  </a:rPr>
                  <a:t>, like </a:t>
                </a:r>
                <a14:m>
                  <m:oMath xmlns:m="http://schemas.openxmlformats.org/officeDocument/2006/math">
                    <m:r>
                      <a:rPr lang="en-CN" i="1" dirty="0" smtClean="0">
                        <a:latin typeface="Cambria Math" panose="02040503050406030204" pitchFamily="18" charset="0"/>
                      </a:rPr>
                      <m:t>{</m:t>
                    </m:r>
                    <m:r>
                      <a:rPr lang="en-CN" i="1" dirty="0" smtClean="0">
                        <a:latin typeface="Cambria Math" panose="02040503050406030204" pitchFamily="18" charset="0"/>
                      </a:rPr>
                      <m:t>𝐼</m:t>
                    </m:r>
                    <m:r>
                      <a:rPr lang="en-CN" i="1" dirty="0" smtClean="0">
                        <a:latin typeface="Cambria Math" panose="02040503050406030204" pitchFamily="18" charset="0"/>
                      </a:rPr>
                      <m:t>, </m:t>
                    </m:r>
                    <m:r>
                      <a:rPr lang="en-CN" i="1" dirty="0" smtClean="0">
                        <a:latin typeface="Cambria Math" panose="02040503050406030204" pitchFamily="18" charset="0"/>
                      </a:rPr>
                      <m:t>𝑋</m:t>
                    </m:r>
                    <m:r>
                      <a:rPr lang="en-CN"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𝚤</m:t>
                    </m:r>
                    <m:r>
                      <a:rPr lang="en-CN" i="1" dirty="0" smtClean="0">
                        <a:latin typeface="Cambria Math" panose="02040503050406030204" pitchFamily="18" charset="0"/>
                      </a:rPr>
                      <m:t>𝑌</m:t>
                    </m:r>
                    <m:r>
                      <a:rPr lang="en-CN" i="1" dirty="0" smtClean="0">
                        <a:latin typeface="Cambria Math" panose="02040503050406030204" pitchFamily="18" charset="0"/>
                      </a:rPr>
                      <m:t>, </m:t>
                    </m:r>
                    <m:r>
                      <a:rPr lang="en-CN" i="1" dirty="0" smtClean="0">
                        <a:latin typeface="Cambria Math" panose="02040503050406030204" pitchFamily="18" charset="0"/>
                      </a:rPr>
                      <m:t>𝑍</m:t>
                    </m:r>
                    <m:r>
                      <a:rPr lang="en-CN" i="1" dirty="0" smtClean="0">
                        <a:latin typeface="Cambria Math" panose="02040503050406030204" pitchFamily="18" charset="0"/>
                      </a:rPr>
                      <m:t>}</m:t>
                    </m:r>
                  </m:oMath>
                </a14:m>
                <a:r>
                  <a:rPr lang="en-CN" dirty="0">
                    <a:latin typeface="Times New Roman" panose="02020603050405020304" pitchFamily="18" charset="0"/>
                    <a:cs typeface="Times New Roman" panose="02020603050405020304" pitchFamily="18" charset="0"/>
                  </a:rPr>
                  <a:t>;</a:t>
                </a:r>
              </a:p>
              <a:p>
                <a:r>
                  <a:rPr lang="en-CN" dirty="0">
                    <a:latin typeface="Times New Roman" panose="02020603050405020304" pitchFamily="18" charset="0"/>
                    <a:cs typeface="Times New Roman" panose="02020603050405020304" pitchFamily="18" charset="0"/>
                  </a:rPr>
                  <a:t>	2. Set of </a:t>
                </a:r>
                <a:r>
                  <a:rPr lang="en-CN" i="1" dirty="0">
                    <a:solidFill>
                      <a:srgbClr val="C00000"/>
                    </a:solidFill>
                    <a:latin typeface="Times New Roman" panose="02020603050405020304" pitchFamily="18" charset="0"/>
                    <a:cs typeface="Times New Roman" panose="02020603050405020304" pitchFamily="18" charset="0"/>
                  </a:rPr>
                  <a:t>Double-qubit Gates</a:t>
                </a:r>
                <a:r>
                  <a:rPr lang="en-CN" dirty="0">
                    <a:latin typeface="Times New Roman" panose="02020603050405020304" pitchFamily="18" charset="0"/>
                    <a:cs typeface="Times New Roman" panose="02020603050405020304" pitchFamily="18" charset="0"/>
                  </a:rPr>
                  <a:t>, like </a:t>
                </a:r>
                <a14:m>
                  <m:oMath xmlns:m="http://schemas.openxmlformats.org/officeDocument/2006/math">
                    <m:r>
                      <a:rPr lang="en-CN" i="1" dirty="0" smtClean="0">
                        <a:latin typeface="Cambria Math" panose="02040503050406030204" pitchFamily="18" charset="0"/>
                      </a:rPr>
                      <m:t>{</m:t>
                    </m:r>
                    <m:r>
                      <a:rPr lang="en-CN" i="1" dirty="0" smtClean="0">
                        <a:latin typeface="Cambria Math" panose="02040503050406030204" pitchFamily="18" charset="0"/>
                      </a:rPr>
                      <m:t>𝐶𝐼</m:t>
                    </m:r>
                    <m:r>
                      <a:rPr lang="en-CN" i="1" dirty="0" smtClean="0">
                        <a:latin typeface="Cambria Math" panose="02040503050406030204" pitchFamily="18" charset="0"/>
                      </a:rPr>
                      <m:t>, </m:t>
                    </m:r>
                    <m:r>
                      <a:rPr lang="en-CN" i="1" dirty="0" smtClean="0">
                        <a:latin typeface="Cambria Math" panose="02040503050406030204" pitchFamily="18" charset="0"/>
                      </a:rPr>
                      <m:t>𝐶𝑋</m:t>
                    </m:r>
                    <m:r>
                      <a:rPr lang="en-CN" i="1" dirty="0" smtClean="0">
                        <a:latin typeface="Cambria Math" panose="02040503050406030204" pitchFamily="18" charset="0"/>
                      </a:rPr>
                      <m:t>, </m:t>
                    </m:r>
                    <m:r>
                      <a:rPr lang="en-CN" i="1" dirty="0" smtClean="0">
                        <a:latin typeface="Cambria Math" panose="02040503050406030204" pitchFamily="18" charset="0"/>
                      </a:rPr>
                      <m:t>𝐶𝑌</m:t>
                    </m:r>
                    <m:r>
                      <a:rPr lang="en-CN" i="1" dirty="0" smtClean="0">
                        <a:latin typeface="Cambria Math" panose="02040503050406030204" pitchFamily="18" charset="0"/>
                      </a:rPr>
                      <m:t>, </m:t>
                    </m:r>
                    <m:r>
                      <a:rPr lang="en-CN" i="1" dirty="0" smtClean="0">
                        <a:latin typeface="Cambria Math" panose="02040503050406030204" pitchFamily="18" charset="0"/>
                      </a:rPr>
                      <m:t>𝐶𝑍</m:t>
                    </m:r>
                    <m:r>
                      <a:rPr lang="en-CN" i="1" dirty="0" smtClean="0">
                        <a:latin typeface="Cambria Math" panose="02040503050406030204" pitchFamily="18" charset="0"/>
                      </a:rPr>
                      <m:t>}</m:t>
                    </m:r>
                  </m:oMath>
                </a14:m>
                <a:r>
                  <a:rPr lang="en-CN" dirty="0">
                    <a:latin typeface="Times New Roman" panose="02020603050405020304" pitchFamily="18" charset="0"/>
                    <a:cs typeface="Times New Roman" panose="02020603050405020304" pitchFamily="18" charset="0"/>
                  </a:rPr>
                  <a:t>;</a:t>
                </a:r>
              </a:p>
              <a:p>
                <a:r>
                  <a:rPr lang="en-CN" dirty="0">
                    <a:latin typeface="Times New Roman" panose="02020603050405020304" pitchFamily="18" charset="0"/>
                    <a:cs typeface="Times New Roman" panose="02020603050405020304" pitchFamily="18" charset="0"/>
                  </a:rPr>
                  <a:t>	3. Set of </a:t>
                </a:r>
                <a:r>
                  <a:rPr lang="en-CN" i="1" dirty="0">
                    <a:solidFill>
                      <a:srgbClr val="C00000"/>
                    </a:solidFill>
                    <a:latin typeface="Times New Roman" panose="02020603050405020304" pitchFamily="18" charset="0"/>
                    <a:cs typeface="Times New Roman" panose="02020603050405020304" pitchFamily="18" charset="0"/>
                  </a:rPr>
                  <a:t>Mixer Gates</a:t>
                </a:r>
                <a:r>
                  <a:rPr lang="en-CN" dirty="0">
                    <a:latin typeface="Times New Roman" panose="02020603050405020304" pitchFamily="18" charset="0"/>
                    <a:cs typeface="Times New Roman" panose="02020603050405020304" pitchFamily="18" charset="0"/>
                  </a:rPr>
                  <a:t> from above to construct.</a:t>
                </a:r>
              </a:p>
            </p:txBody>
          </p:sp>
        </mc:Choice>
        <mc:Fallback>
          <p:sp>
            <p:nvSpPr>
              <p:cNvPr id="28" name="TextBox 27">
                <a:extLst>
                  <a:ext uri="{FF2B5EF4-FFF2-40B4-BE49-F238E27FC236}">
                    <a16:creationId xmlns:a16="http://schemas.microsoft.com/office/drawing/2014/main" id="{03CBC1DE-29EA-8CCC-1C7F-3AFF1D8DAF16}"/>
                  </a:ext>
                </a:extLst>
              </p:cNvPr>
              <p:cNvSpPr txBox="1">
                <a:spLocks noRot="1" noChangeAspect="1" noMove="1" noResize="1" noEditPoints="1" noAdjustHandles="1" noChangeArrowheads="1" noChangeShapeType="1" noTextEdit="1"/>
              </p:cNvSpPr>
              <p:nvPr/>
            </p:nvSpPr>
            <p:spPr>
              <a:xfrm>
                <a:off x="2893954" y="342822"/>
                <a:ext cx="6040949" cy="1754326"/>
              </a:xfrm>
              <a:prstGeom prst="rect">
                <a:avLst/>
              </a:prstGeom>
              <a:blipFill>
                <a:blip r:embed="rId2"/>
                <a:stretch>
                  <a:fillRect l="-1050" t="-1429" b="-3571"/>
                </a:stretch>
              </a:blipFill>
            </p:spPr>
            <p:txBody>
              <a:bodyPr/>
              <a:lstStyle/>
              <a:p>
                <a:r>
                  <a:rPr lang="en-CN">
                    <a:noFill/>
                  </a:rPr>
                  <a:t> </a:t>
                </a:r>
              </a:p>
            </p:txBody>
          </p:sp>
        </mc:Fallback>
      </mc:AlternateContent>
    </p:spTree>
    <p:extLst>
      <p:ext uri="{BB962C8B-B14F-4D97-AF65-F5344CB8AC3E}">
        <p14:creationId xmlns:p14="http://schemas.microsoft.com/office/powerpoint/2010/main" val="91009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6B1B68F-5595-92AD-F3F1-A4A41B4CDD30}"/>
              </a:ext>
            </a:extLst>
          </p:cNvPr>
          <p:cNvGrpSpPr/>
          <p:nvPr/>
        </p:nvGrpSpPr>
        <p:grpSpPr>
          <a:xfrm>
            <a:off x="3150456" y="1306789"/>
            <a:ext cx="3149735" cy="2122211"/>
            <a:chOff x="3150456" y="1306789"/>
            <a:chExt cx="3149735" cy="2122211"/>
          </a:xfrm>
        </p:grpSpPr>
        <p:grpSp>
          <p:nvGrpSpPr>
            <p:cNvPr id="7" name="Group 6">
              <a:extLst>
                <a:ext uri="{FF2B5EF4-FFF2-40B4-BE49-F238E27FC236}">
                  <a16:creationId xmlns:a16="http://schemas.microsoft.com/office/drawing/2014/main" id="{B2F05768-2338-6F30-11AD-E02DEDBA7042}"/>
                </a:ext>
              </a:extLst>
            </p:cNvPr>
            <p:cNvGrpSpPr/>
            <p:nvPr/>
          </p:nvGrpSpPr>
          <p:grpSpPr>
            <a:xfrm>
              <a:off x="4893104" y="1685393"/>
              <a:ext cx="1005345" cy="1440000"/>
              <a:chOff x="4893104" y="1685393"/>
              <a:chExt cx="1005345" cy="1440000"/>
            </a:xfrm>
          </p:grpSpPr>
          <p:cxnSp>
            <p:nvCxnSpPr>
              <p:cNvPr id="4" name="Straight Connector 3">
                <a:extLst>
                  <a:ext uri="{FF2B5EF4-FFF2-40B4-BE49-F238E27FC236}">
                    <a16:creationId xmlns:a16="http://schemas.microsoft.com/office/drawing/2014/main" id="{AB77E3D1-942A-AEA8-465B-FB2091EE6B92}"/>
                  </a:ext>
                </a:extLst>
              </p:cNvPr>
              <p:cNvCxnSpPr>
                <a:cxnSpLocks/>
              </p:cNvCxnSpPr>
              <p:nvPr/>
            </p:nvCxnSpPr>
            <p:spPr>
              <a:xfrm rot="10800000" flipV="1">
                <a:off x="5701208" y="1685393"/>
                <a:ext cx="0" cy="144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95DF1D-D3A3-441E-EA57-21615F1C8FAE}"/>
                  </a:ext>
                </a:extLst>
              </p:cNvPr>
              <p:cNvCxnSpPr>
                <a:cxnSpLocks/>
              </p:cNvCxnSpPr>
              <p:nvPr/>
            </p:nvCxnSpPr>
            <p:spPr>
              <a:xfrm rot="10800000" flipV="1">
                <a:off x="5104861" y="1685393"/>
                <a:ext cx="0" cy="144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C19CE136-1665-6BA1-C638-59B0E5A1FFF7}"/>
                  </a:ext>
                </a:extLst>
              </p:cNvPr>
              <p:cNvSpPr/>
              <p:nvPr/>
            </p:nvSpPr>
            <p:spPr>
              <a:xfrm>
                <a:off x="4893104" y="2187417"/>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A884F3B7-29D4-38AB-1BDB-28D40C9D47AC}"/>
                </a:ext>
              </a:extLst>
            </p:cNvPr>
            <p:cNvSpPr txBox="1"/>
            <p:nvPr/>
          </p:nvSpPr>
          <p:spPr>
            <a:xfrm>
              <a:off x="4676445" y="3121223"/>
              <a:ext cx="748923" cy="307777"/>
            </a:xfrm>
            <a:prstGeom prst="rect">
              <a:avLst/>
            </a:prstGeom>
            <a:noFill/>
          </p:spPr>
          <p:txBody>
            <a:bodyPr wrap="none" rtlCol="0">
              <a:spAutoFit/>
            </a:bodyPr>
            <a:lstStyle/>
            <a:p>
              <a:r>
                <a:rPr lang="en-US" sz="1400" dirty="0" err="1">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lang="en-CN"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nner_0</a:t>
              </a:r>
            </a:p>
          </p:txBody>
        </p:sp>
        <p:sp>
          <p:nvSpPr>
            <p:cNvPr id="10" name="TextBox 9">
              <a:extLst>
                <a:ext uri="{FF2B5EF4-FFF2-40B4-BE49-F238E27FC236}">
                  <a16:creationId xmlns:a16="http://schemas.microsoft.com/office/drawing/2014/main" id="{70F93E59-5A35-FAAD-942D-50F4F3FAB224}"/>
                </a:ext>
              </a:extLst>
            </p:cNvPr>
            <p:cNvSpPr txBox="1"/>
            <p:nvPr/>
          </p:nvSpPr>
          <p:spPr>
            <a:xfrm>
              <a:off x="5423196" y="3121223"/>
              <a:ext cx="732893" cy="307777"/>
            </a:xfrm>
            <a:prstGeom prst="rect">
              <a:avLst/>
            </a:prstGeom>
            <a:noFill/>
          </p:spPr>
          <p:txBody>
            <a:bodyPr wrap="none" rtlCol="0">
              <a:spAutoFit/>
            </a:bodyPr>
            <a:lstStyle/>
            <a:p>
              <a:r>
                <a:rPr lang="en-US" sz="1400" dirty="0" err="1">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lang="en-CN"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nner_1</a:t>
              </a:r>
            </a:p>
          </p:txBody>
        </p:sp>
        <p:sp>
          <p:nvSpPr>
            <p:cNvPr id="11" name="TextBox 10">
              <a:extLst>
                <a:ext uri="{FF2B5EF4-FFF2-40B4-BE49-F238E27FC236}">
                  <a16:creationId xmlns:a16="http://schemas.microsoft.com/office/drawing/2014/main" id="{6FAE6F15-8178-BC0B-6EBB-74E1159A92D0}"/>
                </a:ext>
              </a:extLst>
            </p:cNvPr>
            <p:cNvSpPr txBox="1"/>
            <p:nvPr/>
          </p:nvSpPr>
          <p:spPr>
            <a:xfrm>
              <a:off x="4518781" y="1311257"/>
              <a:ext cx="904415" cy="307777"/>
            </a:xfrm>
            <a:prstGeom prst="rect">
              <a:avLst/>
            </a:prstGeom>
            <a:noFill/>
          </p:spPr>
          <p:txBody>
            <a:bodyPr wrap="none" rtlCol="0">
              <a:spAutoFit/>
            </a:bodyPr>
            <a:lstStyle/>
            <a:p>
              <a:r>
                <a:rPr lang="en-US"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physics</a:t>
              </a:r>
              <a:r>
                <a:rPr lang="en-CN"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_0</a:t>
              </a:r>
            </a:p>
          </p:txBody>
        </p:sp>
        <p:sp>
          <p:nvSpPr>
            <p:cNvPr id="12" name="TextBox 11">
              <a:extLst>
                <a:ext uri="{FF2B5EF4-FFF2-40B4-BE49-F238E27FC236}">
                  <a16:creationId xmlns:a16="http://schemas.microsoft.com/office/drawing/2014/main" id="{30433CF8-7EEE-BA24-B79F-620BBB56E75B}"/>
                </a:ext>
              </a:extLst>
            </p:cNvPr>
            <p:cNvSpPr txBox="1"/>
            <p:nvPr/>
          </p:nvSpPr>
          <p:spPr>
            <a:xfrm>
              <a:off x="5395776" y="1311257"/>
              <a:ext cx="904415" cy="307777"/>
            </a:xfrm>
            <a:prstGeom prst="rect">
              <a:avLst/>
            </a:prstGeom>
            <a:noFill/>
          </p:spPr>
          <p:txBody>
            <a:bodyPr wrap="none" rtlCol="0">
              <a:spAutoFit/>
            </a:bodyPr>
            <a:lstStyle/>
            <a:p>
              <a:r>
                <a:rPr lang="en-US"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physics</a:t>
              </a:r>
              <a:r>
                <a:rPr lang="en-CN"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_1</a:t>
              </a:r>
            </a:p>
          </p:txBody>
        </p:sp>
        <p:cxnSp>
          <p:nvCxnSpPr>
            <p:cNvPr id="14" name="Straight Connector 13">
              <a:extLst>
                <a:ext uri="{FF2B5EF4-FFF2-40B4-BE49-F238E27FC236}">
                  <a16:creationId xmlns:a16="http://schemas.microsoft.com/office/drawing/2014/main" id="{D215F234-87C4-6308-0EB5-23040EDC81A9}"/>
                </a:ext>
              </a:extLst>
            </p:cNvPr>
            <p:cNvCxnSpPr>
              <a:cxnSpLocks/>
            </p:cNvCxnSpPr>
            <p:nvPr/>
          </p:nvCxnSpPr>
          <p:spPr>
            <a:xfrm rot="10800000" flipV="1">
              <a:off x="3515985" y="1702924"/>
              <a:ext cx="0" cy="144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735441DE-71AC-86C5-44B7-C2800627FCD7}"/>
                </a:ext>
              </a:extLst>
            </p:cNvPr>
            <p:cNvSpPr/>
            <p:nvPr/>
          </p:nvSpPr>
          <p:spPr>
            <a:xfrm>
              <a:off x="3296895" y="2187417"/>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B7F3047-9D6C-0B83-FB9C-49EB86249B88}"/>
                </a:ext>
              </a:extLst>
            </p:cNvPr>
            <p:cNvSpPr txBox="1"/>
            <p:nvPr/>
          </p:nvSpPr>
          <p:spPr>
            <a:xfrm>
              <a:off x="3150456" y="1306789"/>
              <a:ext cx="724878" cy="307777"/>
            </a:xfrm>
            <a:prstGeom prst="rect">
              <a:avLst/>
            </a:prstGeom>
            <a:noFill/>
          </p:spPr>
          <p:txBody>
            <a:bodyPr wrap="none" rtlCol="0">
              <a:spAutoFit/>
            </a:bodyPr>
            <a:lstStyle/>
            <a:p>
              <a:r>
                <a:rPr lang="en-US"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physics</a:t>
              </a:r>
              <a:endParaRPr lang="en-CN"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76479C0-327E-47BA-FA47-0BA62FA15CC3}"/>
                </a:ext>
              </a:extLst>
            </p:cNvPr>
            <p:cNvSpPr txBox="1"/>
            <p:nvPr/>
          </p:nvSpPr>
          <p:spPr>
            <a:xfrm>
              <a:off x="3236216" y="3121222"/>
              <a:ext cx="553357" cy="307777"/>
            </a:xfrm>
            <a:prstGeom prst="rect">
              <a:avLst/>
            </a:prstGeom>
            <a:noFill/>
          </p:spPr>
          <p:txBody>
            <a:bodyPr wrap="none" rtlCol="0">
              <a:spAutoFit/>
            </a:bodyPr>
            <a:lstStyle/>
            <a:p>
              <a:r>
                <a:rPr lang="en-US" sz="1400" dirty="0" err="1">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lang="en-CN" sz="14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nner</a:t>
              </a:r>
            </a:p>
          </p:txBody>
        </p:sp>
      </p:grpSp>
      <p:grpSp>
        <p:nvGrpSpPr>
          <p:cNvPr id="35" name="Group 34">
            <a:extLst>
              <a:ext uri="{FF2B5EF4-FFF2-40B4-BE49-F238E27FC236}">
                <a16:creationId xmlns:a16="http://schemas.microsoft.com/office/drawing/2014/main" id="{EF10CBCF-6AC5-576F-5BA4-28790504DED2}"/>
              </a:ext>
            </a:extLst>
          </p:cNvPr>
          <p:cNvGrpSpPr/>
          <p:nvPr/>
        </p:nvGrpSpPr>
        <p:grpSpPr>
          <a:xfrm>
            <a:off x="1108643" y="3793557"/>
            <a:ext cx="2404251" cy="1542955"/>
            <a:chOff x="149269" y="3789763"/>
            <a:chExt cx="2404251" cy="1542955"/>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0E06291-AF0A-C250-CC4D-3858E455C19B}"/>
                    </a:ext>
                  </a:extLst>
                </p:cNvPr>
                <p:cNvSpPr txBox="1"/>
                <p:nvPr/>
              </p:nvSpPr>
              <p:spPr>
                <a:xfrm>
                  <a:off x="1070560" y="4179335"/>
                  <a:ext cx="363689"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𝑠</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20" name="TextBox 19">
                  <a:extLst>
                    <a:ext uri="{FF2B5EF4-FFF2-40B4-BE49-F238E27FC236}">
                      <a16:creationId xmlns:a16="http://schemas.microsoft.com/office/drawing/2014/main" id="{40E06291-AF0A-C250-CC4D-3858E455C19B}"/>
                    </a:ext>
                  </a:extLst>
                </p:cNvPr>
                <p:cNvSpPr txBox="1">
                  <a:spLocks noRot="1" noChangeAspect="1" noMove="1" noResize="1" noEditPoints="1" noAdjustHandles="1" noChangeArrowheads="1" noChangeShapeType="1" noTextEdit="1"/>
                </p:cNvSpPr>
                <p:nvPr/>
              </p:nvSpPr>
              <p:spPr>
                <a:xfrm>
                  <a:off x="1070560" y="4179335"/>
                  <a:ext cx="363689" cy="276999"/>
                </a:xfrm>
                <a:prstGeom prst="rect">
                  <a:avLst/>
                </a:prstGeom>
                <a:blipFill>
                  <a:blip r:embed="rId3"/>
                  <a:stretch>
                    <a:fillRect/>
                  </a:stretch>
                </a:blipFill>
              </p:spPr>
              <p:txBody>
                <a:bodyPr/>
                <a:lstStyle/>
                <a:p>
                  <a:r>
                    <a:rPr lang="en-CN">
                      <a:noFill/>
                    </a:rPr>
                    <a:t> </a:t>
                  </a:r>
                </a:p>
              </p:txBody>
            </p:sp>
          </mc:Fallback>
        </mc:AlternateContent>
        <p:sp>
          <p:nvSpPr>
            <p:cNvPr id="21" name="Oval 20">
              <a:extLst>
                <a:ext uri="{FF2B5EF4-FFF2-40B4-BE49-F238E27FC236}">
                  <a16:creationId xmlns:a16="http://schemas.microsoft.com/office/drawing/2014/main" id="{820BD01F-29FC-AD21-9AB2-9806B46AF997}"/>
                </a:ext>
              </a:extLst>
            </p:cNvPr>
            <p:cNvSpPr/>
            <p:nvPr/>
          </p:nvSpPr>
          <p:spPr>
            <a:xfrm>
              <a:off x="1186569" y="4433584"/>
              <a:ext cx="288000" cy="2880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35FDB380-5376-C051-5B14-1C29DCFBA17A}"/>
                    </a:ext>
                  </a:extLst>
                </p:cNvPr>
                <p:cNvSpPr txBox="1"/>
                <p:nvPr/>
              </p:nvSpPr>
              <p:spPr>
                <a:xfrm>
                  <a:off x="1280902" y="4665244"/>
                  <a:ext cx="381899"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𝑎</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22" name="TextBox 21">
                  <a:extLst>
                    <a:ext uri="{FF2B5EF4-FFF2-40B4-BE49-F238E27FC236}">
                      <a16:creationId xmlns:a16="http://schemas.microsoft.com/office/drawing/2014/main" id="{35FDB380-5376-C051-5B14-1C29DCFBA17A}"/>
                    </a:ext>
                  </a:extLst>
                </p:cNvPr>
                <p:cNvSpPr txBox="1">
                  <a:spLocks noRot="1" noChangeAspect="1" noMove="1" noResize="1" noEditPoints="1" noAdjustHandles="1" noChangeArrowheads="1" noChangeShapeType="1" noTextEdit="1"/>
                </p:cNvSpPr>
                <p:nvPr/>
              </p:nvSpPr>
              <p:spPr>
                <a:xfrm>
                  <a:off x="1280902" y="4665244"/>
                  <a:ext cx="381899" cy="276999"/>
                </a:xfrm>
                <a:prstGeom prst="rect">
                  <a:avLst/>
                </a:prstGeom>
                <a:blipFill>
                  <a:blip r:embed="rId4"/>
                  <a:stretch>
                    <a:fillRect/>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CB2B9D5-C93C-85CE-8D57-B928579EF10D}"/>
                    </a:ext>
                  </a:extLst>
                </p:cNvPr>
                <p:cNvSpPr txBox="1"/>
                <p:nvPr/>
              </p:nvSpPr>
              <p:spPr>
                <a:xfrm>
                  <a:off x="956197" y="4530505"/>
                  <a:ext cx="345031"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𝑙</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23" name="TextBox 22">
                  <a:extLst>
                    <a:ext uri="{FF2B5EF4-FFF2-40B4-BE49-F238E27FC236}">
                      <a16:creationId xmlns:a16="http://schemas.microsoft.com/office/drawing/2014/main" id="{0CB2B9D5-C93C-85CE-8D57-B928579EF10D}"/>
                    </a:ext>
                  </a:extLst>
                </p:cNvPr>
                <p:cNvSpPr txBox="1">
                  <a:spLocks noRot="1" noChangeAspect="1" noMove="1" noResize="1" noEditPoints="1" noAdjustHandles="1" noChangeArrowheads="1" noChangeShapeType="1" noTextEdit="1"/>
                </p:cNvSpPr>
                <p:nvPr/>
              </p:nvSpPr>
              <p:spPr>
                <a:xfrm>
                  <a:off x="956197" y="4530505"/>
                  <a:ext cx="345031" cy="276999"/>
                </a:xfrm>
                <a:prstGeom prst="rect">
                  <a:avLst/>
                </a:prstGeom>
                <a:blipFill>
                  <a:blip r:embed="rId5"/>
                  <a:stretch>
                    <a:fillRect/>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7182789-CA63-C3F6-9B1A-271D9D5F0186}"/>
                    </a:ext>
                  </a:extLst>
                </p:cNvPr>
                <p:cNvSpPr txBox="1"/>
                <p:nvPr/>
              </p:nvSpPr>
              <p:spPr>
                <a:xfrm>
                  <a:off x="1398071" y="4313980"/>
                  <a:ext cx="353751"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𝑟</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24" name="TextBox 23">
                  <a:extLst>
                    <a:ext uri="{FF2B5EF4-FFF2-40B4-BE49-F238E27FC236}">
                      <a16:creationId xmlns:a16="http://schemas.microsoft.com/office/drawing/2014/main" id="{87182789-CA63-C3F6-9B1A-271D9D5F0186}"/>
                    </a:ext>
                  </a:extLst>
                </p:cNvPr>
                <p:cNvSpPr txBox="1">
                  <a:spLocks noRot="1" noChangeAspect="1" noMove="1" noResize="1" noEditPoints="1" noAdjustHandles="1" noChangeArrowheads="1" noChangeShapeType="1" noTextEdit="1"/>
                </p:cNvSpPr>
                <p:nvPr/>
              </p:nvSpPr>
              <p:spPr>
                <a:xfrm>
                  <a:off x="1398071" y="4313980"/>
                  <a:ext cx="353751" cy="276999"/>
                </a:xfrm>
                <a:prstGeom prst="rect">
                  <a:avLst/>
                </a:prstGeom>
                <a:blipFill>
                  <a:blip r:embed="rId6"/>
                  <a:stretch>
                    <a:fillRect/>
                  </a:stretch>
                </a:blipFill>
              </p:spPr>
              <p:txBody>
                <a:bodyPr/>
                <a:lstStyle/>
                <a:p>
                  <a:r>
                    <a:rPr lang="en-CN">
                      <a:noFill/>
                    </a:rPr>
                    <a:t> </a:t>
                  </a:r>
                </a:p>
              </p:txBody>
            </p:sp>
          </mc:Fallback>
        </mc:AlternateContent>
        <p:cxnSp>
          <p:nvCxnSpPr>
            <p:cNvPr id="25" name="Straight Connector 24">
              <a:extLst>
                <a:ext uri="{FF2B5EF4-FFF2-40B4-BE49-F238E27FC236}">
                  <a16:creationId xmlns:a16="http://schemas.microsoft.com/office/drawing/2014/main" id="{E4ABE0C0-336A-6A96-39D6-693EB31DE5CF}"/>
                </a:ext>
              </a:extLst>
            </p:cNvPr>
            <p:cNvCxnSpPr>
              <a:cxnSpLocks/>
            </p:cNvCxnSpPr>
            <p:nvPr/>
          </p:nvCxnSpPr>
          <p:spPr>
            <a:xfrm rot="10800000">
              <a:off x="1330569" y="4072802"/>
              <a:ext cx="0" cy="36000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42D05D6-7C38-EF97-61F2-DA355856CD7A}"/>
                </a:ext>
              </a:extLst>
            </p:cNvPr>
            <p:cNvCxnSpPr>
              <a:cxnSpLocks/>
              <a:stCxn id="21" idx="4"/>
            </p:cNvCxnSpPr>
            <p:nvPr/>
          </p:nvCxnSpPr>
          <p:spPr>
            <a:xfrm>
              <a:off x="1330569" y="4721584"/>
              <a:ext cx="0" cy="36000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31CCF7-8AC3-97D2-42C6-9EA9C4D052B5}"/>
                </a:ext>
              </a:extLst>
            </p:cNvPr>
            <p:cNvCxnSpPr>
              <a:cxnSpLocks/>
            </p:cNvCxnSpPr>
            <p:nvPr/>
          </p:nvCxnSpPr>
          <p:spPr>
            <a:xfrm rot="10800000" flipH="1">
              <a:off x="825900" y="4577584"/>
              <a:ext cx="360000"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591EBE-8FA1-A0BA-6BCB-3083EA1AE19D}"/>
                </a:ext>
              </a:extLst>
            </p:cNvPr>
            <p:cNvCxnSpPr>
              <a:stCxn id="21" idx="6"/>
            </p:cNvCxnSpPr>
            <p:nvPr/>
          </p:nvCxnSpPr>
          <p:spPr>
            <a:xfrm>
              <a:off x="1474569" y="4577584"/>
              <a:ext cx="360000"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9715FCE-AE01-CD48-3414-A2D77067BB65}"/>
                </a:ext>
              </a:extLst>
            </p:cNvPr>
            <p:cNvSpPr txBox="1"/>
            <p:nvPr/>
          </p:nvSpPr>
          <p:spPr>
            <a:xfrm>
              <a:off x="1144460" y="5071108"/>
              <a:ext cx="372218" cy="261610"/>
            </a:xfrm>
            <a:prstGeom prst="rect">
              <a:avLst/>
            </a:prstGeom>
            <a:noFill/>
          </p:spPr>
          <p:txBody>
            <a:bodyPr wrap="none" rtlCol="0">
              <a:spAutoFit/>
            </a:bodyPr>
            <a:lstStyle/>
            <a:p>
              <a:r>
                <a:rPr lang="en-US"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lang="en-CN"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_1</a:t>
              </a:r>
            </a:p>
          </p:txBody>
        </p:sp>
        <p:sp>
          <p:nvSpPr>
            <p:cNvPr id="32" name="TextBox 31">
              <a:extLst>
                <a:ext uri="{FF2B5EF4-FFF2-40B4-BE49-F238E27FC236}">
                  <a16:creationId xmlns:a16="http://schemas.microsoft.com/office/drawing/2014/main" id="{D3FBCE27-2FE4-8AEE-FA4A-A747C72795C5}"/>
                </a:ext>
              </a:extLst>
            </p:cNvPr>
            <p:cNvSpPr txBox="1"/>
            <p:nvPr/>
          </p:nvSpPr>
          <p:spPr>
            <a:xfrm>
              <a:off x="993346" y="3789763"/>
              <a:ext cx="747320" cy="261610"/>
            </a:xfrm>
            <a:prstGeom prst="rect">
              <a:avLst/>
            </a:prstGeom>
            <a:noFill/>
          </p:spPr>
          <p:txBody>
            <a:bodyPr wrap="none" rtlCol="0">
              <a:spAutoFit/>
            </a:bodyPr>
            <a:lstStyle/>
            <a:p>
              <a:r>
                <a:rPr lang="en-US"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physics</a:t>
              </a:r>
              <a:r>
                <a:rPr lang="en-CN"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_1</a:t>
              </a:r>
            </a:p>
          </p:txBody>
        </p:sp>
        <p:sp>
          <p:nvSpPr>
            <p:cNvPr id="33" name="TextBox 32">
              <a:extLst>
                <a:ext uri="{FF2B5EF4-FFF2-40B4-BE49-F238E27FC236}">
                  <a16:creationId xmlns:a16="http://schemas.microsoft.com/office/drawing/2014/main" id="{141FA97F-DCED-CAD9-27BB-D360C3A8CD49}"/>
                </a:ext>
              </a:extLst>
            </p:cNvPr>
            <p:cNvSpPr txBox="1"/>
            <p:nvPr/>
          </p:nvSpPr>
          <p:spPr>
            <a:xfrm>
              <a:off x="149269" y="4432802"/>
              <a:ext cx="748923" cy="261610"/>
            </a:xfrm>
            <a:prstGeom prst="rect">
              <a:avLst/>
            </a:prstGeom>
            <a:noFill/>
          </p:spPr>
          <p:txBody>
            <a:bodyPr wrap="none" rtlCol="0">
              <a:spAutoFit/>
            </a:bodyPr>
            <a:lstStyle/>
            <a:p>
              <a:r>
                <a:rPr lang="en-US"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bond</a:t>
              </a:r>
              <a:r>
                <a:rPr lang="en-CN"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_0_1</a:t>
              </a:r>
            </a:p>
          </p:txBody>
        </p:sp>
        <p:sp>
          <p:nvSpPr>
            <p:cNvPr id="34" name="TextBox 33">
              <a:extLst>
                <a:ext uri="{FF2B5EF4-FFF2-40B4-BE49-F238E27FC236}">
                  <a16:creationId xmlns:a16="http://schemas.microsoft.com/office/drawing/2014/main" id="{2D5384C0-6960-9443-1B0F-DDEBA55600AA}"/>
                </a:ext>
              </a:extLst>
            </p:cNvPr>
            <p:cNvSpPr txBox="1"/>
            <p:nvPr/>
          </p:nvSpPr>
          <p:spPr>
            <a:xfrm>
              <a:off x="1804597" y="4432802"/>
              <a:ext cx="748923" cy="261610"/>
            </a:xfrm>
            <a:prstGeom prst="rect">
              <a:avLst/>
            </a:prstGeom>
            <a:noFill/>
          </p:spPr>
          <p:txBody>
            <a:bodyPr wrap="none" rtlCol="0">
              <a:spAutoFit/>
            </a:bodyPr>
            <a:lstStyle/>
            <a:p>
              <a:r>
                <a:rPr lang="en-US"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bond</a:t>
              </a:r>
              <a:r>
                <a:rPr lang="en-CN" sz="1100" dirty="0">
                  <a:solidFill>
                    <a:srgbClr val="C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_1_2</a:t>
              </a:r>
            </a:p>
          </p:txBody>
        </p:sp>
      </p:grpSp>
      <p:grpSp>
        <p:nvGrpSpPr>
          <p:cNvPr id="86" name="Group 85">
            <a:extLst>
              <a:ext uri="{FF2B5EF4-FFF2-40B4-BE49-F238E27FC236}">
                <a16:creationId xmlns:a16="http://schemas.microsoft.com/office/drawing/2014/main" id="{66F2AA90-5A82-8748-FB6B-7C6A25AD0349}"/>
              </a:ext>
            </a:extLst>
          </p:cNvPr>
          <p:cNvGrpSpPr/>
          <p:nvPr/>
        </p:nvGrpSpPr>
        <p:grpSpPr>
          <a:xfrm>
            <a:off x="4343873" y="4076596"/>
            <a:ext cx="5168343" cy="1845167"/>
            <a:chOff x="4303004" y="4011780"/>
            <a:chExt cx="5168343" cy="1845167"/>
          </a:xfrm>
        </p:grpSpPr>
        <p:grpSp>
          <p:nvGrpSpPr>
            <p:cNvPr id="57" name="Group 56">
              <a:extLst>
                <a:ext uri="{FF2B5EF4-FFF2-40B4-BE49-F238E27FC236}">
                  <a16:creationId xmlns:a16="http://schemas.microsoft.com/office/drawing/2014/main" id="{87DF645C-0A6B-F9C1-4BB8-2EB883F5D085}"/>
                </a:ext>
              </a:extLst>
            </p:cNvPr>
            <p:cNvGrpSpPr/>
            <p:nvPr/>
          </p:nvGrpSpPr>
          <p:grpSpPr>
            <a:xfrm>
              <a:off x="4303004" y="4011780"/>
              <a:ext cx="2357990" cy="1838817"/>
              <a:chOff x="8191063" y="1503661"/>
              <a:chExt cx="2357990" cy="1838817"/>
            </a:xfrm>
          </p:grpSpPr>
          <p:sp>
            <p:nvSpPr>
              <p:cNvPr id="38" name="Oval 37">
                <a:extLst>
                  <a:ext uri="{FF2B5EF4-FFF2-40B4-BE49-F238E27FC236}">
                    <a16:creationId xmlns:a16="http://schemas.microsoft.com/office/drawing/2014/main" id="{65014A7A-7E44-5D34-1D94-F49E4CCE7E84}"/>
                  </a:ext>
                </a:extLst>
              </p:cNvPr>
              <p:cNvSpPr/>
              <p:nvPr/>
            </p:nvSpPr>
            <p:spPr>
              <a:xfrm>
                <a:off x="8191063" y="294491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8A3BD28-8BA9-4F25-EB3E-B7C65F02CFE4}"/>
                  </a:ext>
                </a:extLst>
              </p:cNvPr>
              <p:cNvCxnSpPr>
                <a:cxnSpLocks/>
              </p:cNvCxnSpPr>
              <p:nvPr/>
            </p:nvCxnSpPr>
            <p:spPr>
              <a:xfrm>
                <a:off x="8389846" y="2698595"/>
                <a:ext cx="0" cy="24506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1E1B555-C0BA-3244-F2B4-F4AA4AED03FA}"/>
                  </a:ext>
                </a:extLst>
              </p:cNvPr>
              <p:cNvSpPr/>
              <p:nvPr/>
            </p:nvSpPr>
            <p:spPr>
              <a:xfrm>
                <a:off x="8787410" y="294491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74E015A9-9E09-6E7C-5319-F0C4A115BF71}"/>
                  </a:ext>
                </a:extLst>
              </p:cNvPr>
              <p:cNvSpPr/>
              <p:nvPr/>
            </p:nvSpPr>
            <p:spPr>
              <a:xfrm>
                <a:off x="9383757" y="294491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8B8557E0-6678-06A7-5E52-82966661069B}"/>
                  </a:ext>
                </a:extLst>
              </p:cNvPr>
              <p:cNvCxnSpPr>
                <a:cxnSpLocks/>
              </p:cNvCxnSpPr>
              <p:nvPr/>
            </p:nvCxnSpPr>
            <p:spPr>
              <a:xfrm>
                <a:off x="9582540" y="2698595"/>
                <a:ext cx="0" cy="24506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5FE2232-7EEB-F00F-3825-F13F91DDCF8F}"/>
                  </a:ext>
                </a:extLst>
              </p:cNvPr>
              <p:cNvSpPr/>
              <p:nvPr/>
            </p:nvSpPr>
            <p:spPr>
              <a:xfrm>
                <a:off x="9980104" y="2944913"/>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44" name="Straight Connector 43">
                <a:extLst>
                  <a:ext uri="{FF2B5EF4-FFF2-40B4-BE49-F238E27FC236}">
                    <a16:creationId xmlns:a16="http://schemas.microsoft.com/office/drawing/2014/main" id="{70CA323D-9C4F-8063-3131-8A7DAE5E3345}"/>
                  </a:ext>
                </a:extLst>
              </p:cNvPr>
              <p:cNvCxnSpPr>
                <a:cxnSpLocks/>
              </p:cNvCxnSpPr>
              <p:nvPr/>
            </p:nvCxnSpPr>
            <p:spPr>
              <a:xfrm>
                <a:off x="10178887" y="1503661"/>
                <a:ext cx="0" cy="14400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83FA1-BC1B-2EAD-922B-FAE79914F99E}"/>
                  </a:ext>
                </a:extLst>
              </p:cNvPr>
              <p:cNvCxnSpPr>
                <a:cxnSpLocks/>
                <a:stCxn id="38" idx="6"/>
                <a:endCxn id="40" idx="2"/>
              </p:cNvCxnSpPr>
              <p:nvPr/>
            </p:nvCxnSpPr>
            <p:spPr>
              <a:xfrm>
                <a:off x="8588628" y="3143696"/>
                <a:ext cx="198782" cy="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90E905-05F2-849E-2812-57AE5C87C244}"/>
                  </a:ext>
                </a:extLst>
              </p:cNvPr>
              <p:cNvCxnSpPr>
                <a:cxnSpLocks/>
              </p:cNvCxnSpPr>
              <p:nvPr/>
            </p:nvCxnSpPr>
            <p:spPr>
              <a:xfrm rot="10800000" flipV="1">
                <a:off x="8986193" y="1503661"/>
                <a:ext cx="0" cy="14400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52F3D044-0A52-0F00-A56F-10B126CE0FF5}"/>
                  </a:ext>
                </a:extLst>
              </p:cNvPr>
              <p:cNvSpPr/>
              <p:nvPr/>
            </p:nvSpPr>
            <p:spPr>
              <a:xfrm>
                <a:off x="8781693" y="2085514"/>
                <a:ext cx="1767360"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grpSp>
        <p:grpSp>
          <p:nvGrpSpPr>
            <p:cNvPr id="82" name="Group 81">
              <a:extLst>
                <a:ext uri="{FF2B5EF4-FFF2-40B4-BE49-F238E27FC236}">
                  <a16:creationId xmlns:a16="http://schemas.microsoft.com/office/drawing/2014/main" id="{1BC9E933-2FAA-36BF-A3CD-A0DF96A2A725}"/>
                </a:ext>
              </a:extLst>
            </p:cNvPr>
            <p:cNvGrpSpPr/>
            <p:nvPr/>
          </p:nvGrpSpPr>
          <p:grpSpPr>
            <a:xfrm>
              <a:off x="7284741" y="5205707"/>
              <a:ext cx="2186606" cy="651240"/>
              <a:chOff x="6822431" y="5205707"/>
              <a:chExt cx="2186606" cy="651240"/>
            </a:xfrm>
          </p:grpSpPr>
          <p:sp>
            <p:nvSpPr>
              <p:cNvPr id="59" name="Oval 58">
                <a:extLst>
                  <a:ext uri="{FF2B5EF4-FFF2-40B4-BE49-F238E27FC236}">
                    <a16:creationId xmlns:a16="http://schemas.microsoft.com/office/drawing/2014/main" id="{755BDC65-5617-61EE-CD52-A14EA436B058}"/>
                  </a:ext>
                </a:extLst>
              </p:cNvPr>
              <p:cNvSpPr/>
              <p:nvPr/>
            </p:nvSpPr>
            <p:spPr>
              <a:xfrm>
                <a:off x="6822431" y="5453032"/>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60" name="Straight Connector 59">
                <a:extLst>
                  <a:ext uri="{FF2B5EF4-FFF2-40B4-BE49-F238E27FC236}">
                    <a16:creationId xmlns:a16="http://schemas.microsoft.com/office/drawing/2014/main" id="{1794F569-520B-242B-69B7-F2C87C45B9AB}"/>
                  </a:ext>
                </a:extLst>
              </p:cNvPr>
              <p:cNvCxnSpPr>
                <a:cxnSpLocks/>
              </p:cNvCxnSpPr>
              <p:nvPr/>
            </p:nvCxnSpPr>
            <p:spPr>
              <a:xfrm>
                <a:off x="7021214" y="5206714"/>
                <a:ext cx="0" cy="24506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A0CF8413-8EA4-70D1-F4FA-E42B7CBAF7A3}"/>
                  </a:ext>
                </a:extLst>
              </p:cNvPr>
              <p:cNvSpPr/>
              <p:nvPr/>
            </p:nvSpPr>
            <p:spPr>
              <a:xfrm>
                <a:off x="7418778" y="5453032"/>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9F062974-2EFD-B4FA-2C79-6F71730D74FF}"/>
                  </a:ext>
                </a:extLst>
              </p:cNvPr>
              <p:cNvSpPr/>
              <p:nvPr/>
            </p:nvSpPr>
            <p:spPr>
              <a:xfrm>
                <a:off x="8015125" y="5453032"/>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C46AA2D3-4DE8-C110-A433-19624C895B65}"/>
                  </a:ext>
                </a:extLst>
              </p:cNvPr>
              <p:cNvCxnSpPr>
                <a:cxnSpLocks/>
              </p:cNvCxnSpPr>
              <p:nvPr/>
            </p:nvCxnSpPr>
            <p:spPr>
              <a:xfrm>
                <a:off x="8213908" y="5206714"/>
                <a:ext cx="0" cy="24506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8E25D076-DCAD-4136-9922-0F6342097923}"/>
                  </a:ext>
                </a:extLst>
              </p:cNvPr>
              <p:cNvSpPr/>
              <p:nvPr/>
            </p:nvSpPr>
            <p:spPr>
              <a:xfrm>
                <a:off x="8611472" y="5453032"/>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E51C022C-01F4-9DFE-D244-308ECE52B420}"/>
                  </a:ext>
                </a:extLst>
              </p:cNvPr>
              <p:cNvCxnSpPr>
                <a:cxnSpLocks/>
              </p:cNvCxnSpPr>
              <p:nvPr/>
            </p:nvCxnSpPr>
            <p:spPr>
              <a:xfrm>
                <a:off x="8810255" y="5205707"/>
                <a:ext cx="0" cy="24607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AC024DF-01D5-D995-FAC6-A18579882423}"/>
                  </a:ext>
                </a:extLst>
              </p:cNvPr>
              <p:cNvCxnSpPr>
                <a:cxnSpLocks/>
                <a:stCxn id="59" idx="6"/>
                <a:endCxn id="61" idx="2"/>
              </p:cNvCxnSpPr>
              <p:nvPr/>
            </p:nvCxnSpPr>
            <p:spPr>
              <a:xfrm>
                <a:off x="7219996" y="5651815"/>
                <a:ext cx="198782" cy="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59E1A0C-002E-2B18-5CFD-29886DB87D75}"/>
                  </a:ext>
                </a:extLst>
              </p:cNvPr>
              <p:cNvCxnSpPr>
                <a:cxnSpLocks/>
              </p:cNvCxnSpPr>
              <p:nvPr/>
            </p:nvCxnSpPr>
            <p:spPr>
              <a:xfrm>
                <a:off x="7617560" y="5205707"/>
                <a:ext cx="1" cy="24607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807EA702-70F5-9D23-CB3A-B66858C68D90}"/>
                  </a:ext>
                </a:extLst>
              </p:cNvPr>
              <p:cNvCxnSpPr>
                <a:cxnSpLocks/>
                <a:stCxn id="61" idx="4"/>
                <a:endCxn id="64" idx="4"/>
              </p:cNvCxnSpPr>
              <p:nvPr/>
            </p:nvCxnSpPr>
            <p:spPr>
              <a:xfrm rot="16200000" flipH="1">
                <a:off x="8213908" y="5254250"/>
                <a:ext cx="12700" cy="1192694"/>
              </a:xfrm>
              <a:prstGeom prst="bentConnector3">
                <a:avLst>
                  <a:gd name="adj1" fmla="val 1800000"/>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a:extLst>
                <a:ext uri="{FF2B5EF4-FFF2-40B4-BE49-F238E27FC236}">
                  <a16:creationId xmlns:a16="http://schemas.microsoft.com/office/drawing/2014/main" id="{50CE3796-C714-E2D0-ADDB-D0EDD062CF97}"/>
                </a:ext>
              </a:extLst>
            </p:cNvPr>
            <p:cNvCxnSpPr>
              <a:cxnSpLocks/>
            </p:cNvCxnSpPr>
            <p:nvPr/>
          </p:nvCxnSpPr>
          <p:spPr>
            <a:xfrm>
              <a:off x="6701953" y="5651815"/>
              <a:ext cx="412396" cy="0"/>
            </a:xfrm>
            <a:prstGeom prst="straightConnector1">
              <a:avLst/>
            </a:prstGeom>
            <a:ln w="82550" cmpd="dbl">
              <a:solidFill>
                <a:srgbClr val="C00000"/>
              </a:solidFill>
              <a:headEnd w="sm"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5054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13228</TotalTime>
  <Words>873</Words>
  <Application>Microsoft Macintosh PowerPoint</Application>
  <PresentationFormat>Widescreen</PresentationFormat>
  <Paragraphs>53</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Menlo-Regular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Weiguo Ma</dc:creator>
  <cp:lastModifiedBy>Weiguo Ma</cp:lastModifiedBy>
  <cp:revision>5</cp:revision>
  <dcterms:created xsi:type="dcterms:W3CDTF">2023-04-04T03:15:57Z</dcterms:created>
  <dcterms:modified xsi:type="dcterms:W3CDTF">2023-04-18T12:26:23Z</dcterms:modified>
</cp:coreProperties>
</file>