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70"/>
    <p:restoredTop sz="94689"/>
  </p:normalViewPr>
  <p:slideViewPr>
    <p:cSldViewPr snapToGrid="0">
      <p:cViewPr>
        <p:scale>
          <a:sx n="131" d="100"/>
          <a:sy n="131" d="100"/>
        </p:scale>
        <p:origin x="28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0684-4F5F-AC1C-662E-49B745C68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0D4C1FE3-683C-4960-417C-D6E05897F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AF93CF20-9325-5480-4965-49D5A55CAF2E}"/>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5" name="Footer Placeholder 4">
            <a:extLst>
              <a:ext uri="{FF2B5EF4-FFF2-40B4-BE49-F238E27FC236}">
                <a16:creationId xmlns:a16="http://schemas.microsoft.com/office/drawing/2014/main" id="{41FD0F1D-821A-ABF4-BE0F-480C3757BE8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BC152AF-8711-8ADC-3328-86A66F081CE3}"/>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69664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834C-2240-E108-E142-10B1125E6CCC}"/>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A7D1972-D107-1C7A-BA09-4ABD89BA2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E5CFEAC-2EFF-B582-6534-F45A50109DA1}"/>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5" name="Footer Placeholder 4">
            <a:extLst>
              <a:ext uri="{FF2B5EF4-FFF2-40B4-BE49-F238E27FC236}">
                <a16:creationId xmlns:a16="http://schemas.microsoft.com/office/drawing/2014/main" id="{E867F1EB-4D8D-3A17-8E7A-C8F366C42A1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2DAB7BE-0C52-B432-E6BC-B0B1779D2A08}"/>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29391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A664E-64B4-F290-FFBF-419973F886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20DAA0A7-B19A-7940-54B8-FA6CD092C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DFB662DB-71DD-815C-CD17-C12C42A779AD}"/>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5" name="Footer Placeholder 4">
            <a:extLst>
              <a:ext uri="{FF2B5EF4-FFF2-40B4-BE49-F238E27FC236}">
                <a16:creationId xmlns:a16="http://schemas.microsoft.com/office/drawing/2014/main" id="{25318DAF-CB55-0EAC-4269-C00DA654758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64E2DF0-E95C-50A7-CE3A-DB50E044E4FF}"/>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334012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562B-5160-7B7B-0A27-AA626662E67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E3D6D450-CC17-82F9-5E5C-A7ED1BC6D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460F98D-BC42-81D0-EB6E-59B925D93385}"/>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5" name="Footer Placeholder 4">
            <a:extLst>
              <a:ext uri="{FF2B5EF4-FFF2-40B4-BE49-F238E27FC236}">
                <a16:creationId xmlns:a16="http://schemas.microsoft.com/office/drawing/2014/main" id="{26C6B200-9E58-0ACA-6248-70CC5168180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5B0A328-063E-8430-20AF-1B794F499EC0}"/>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399932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C98F-9236-EDBB-30F3-F5EB11CEC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74B8B2E5-3CC0-A00E-7A26-6D465765B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96CF8-4739-13E2-18E1-DE0C05DA568B}"/>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5" name="Footer Placeholder 4">
            <a:extLst>
              <a:ext uri="{FF2B5EF4-FFF2-40B4-BE49-F238E27FC236}">
                <a16:creationId xmlns:a16="http://schemas.microsoft.com/office/drawing/2014/main" id="{75CFE61E-C784-6B9E-57D7-FA54478A7AE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195E7D0-18B7-35C1-F588-A707BBFFDB98}"/>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115768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01B9-8E04-056D-109E-7606FCC3C53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0D98C7D-BC9C-CBFE-F69E-CB2A4771E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A7B5B8C-792D-4412-B29A-8A2552C10D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737A62F1-4354-612D-86DC-21D2C29CAE7C}"/>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6" name="Footer Placeholder 5">
            <a:extLst>
              <a:ext uri="{FF2B5EF4-FFF2-40B4-BE49-F238E27FC236}">
                <a16:creationId xmlns:a16="http://schemas.microsoft.com/office/drawing/2014/main" id="{6F65C607-C67C-15E9-A66B-9564A4E1B5F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4568C97-9918-80B9-4349-1287169E4A20}"/>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65045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0C18-5BAD-F27C-211A-C51820510793}"/>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74FFB4BC-DCCB-09E2-2E1B-0F4E0A163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7716E-ED46-F68E-9164-557548C1DA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7DF1CC5-9A32-CAB2-F72E-EA4629518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59366-0FF1-AC45-ACD4-D815DB6F2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C96C0E09-9AE3-F4FC-B7D7-919C9D0199A9}"/>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8" name="Footer Placeholder 7">
            <a:extLst>
              <a:ext uri="{FF2B5EF4-FFF2-40B4-BE49-F238E27FC236}">
                <a16:creationId xmlns:a16="http://schemas.microsoft.com/office/drawing/2014/main" id="{3FBEC810-81CB-708E-4E8A-763997DB7CBE}"/>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3A17E923-ABB5-5F4A-83A5-93A166E8DF0E}"/>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32477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D6C6-A72C-B0A2-B4ED-8F01D9C597AA}"/>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CE63AA33-981F-F8E4-990A-DA16C27D7010}"/>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4" name="Footer Placeholder 3">
            <a:extLst>
              <a:ext uri="{FF2B5EF4-FFF2-40B4-BE49-F238E27FC236}">
                <a16:creationId xmlns:a16="http://schemas.microsoft.com/office/drawing/2014/main" id="{E370D81B-A6F1-0540-FCA1-CA3420EBCE69}"/>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DBAE1BBF-661F-E372-218B-655451669287}"/>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368345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6D818-BB10-2785-AB46-686A2C63D522}"/>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3" name="Footer Placeholder 2">
            <a:extLst>
              <a:ext uri="{FF2B5EF4-FFF2-40B4-BE49-F238E27FC236}">
                <a16:creationId xmlns:a16="http://schemas.microsoft.com/office/drawing/2014/main" id="{DEAEA6C1-411B-5296-E87A-335AD3778479}"/>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E0F5F668-4685-273D-3CA6-2F8285DE0BC9}"/>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18990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9D60-C23E-EEDD-238B-22FB79745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C15D6169-3100-5A09-B04E-95763195C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D3A2559D-46DF-BE85-D35B-6138773B8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FCD42-C185-2E15-4CE5-B89B12980301}"/>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6" name="Footer Placeholder 5">
            <a:extLst>
              <a:ext uri="{FF2B5EF4-FFF2-40B4-BE49-F238E27FC236}">
                <a16:creationId xmlns:a16="http://schemas.microsoft.com/office/drawing/2014/main" id="{43592EF2-ED1A-A4E9-B8C7-EF9EF3B8636A}"/>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DA080848-250C-C169-D17B-C0FDC8DE0AC8}"/>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22657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6C0C-7357-5629-6AD7-550DEC427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4BBF2BF-E04E-B92E-A9AC-C3DD9C006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C826BD8B-35A4-0290-FCB4-3834DE412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A8D46-C2EB-7C6C-9375-D59BC5FF455F}"/>
              </a:ext>
            </a:extLst>
          </p:cNvPr>
          <p:cNvSpPr>
            <a:spLocks noGrp="1"/>
          </p:cNvSpPr>
          <p:nvPr>
            <p:ph type="dt" sz="half" idx="10"/>
          </p:nvPr>
        </p:nvSpPr>
        <p:spPr/>
        <p:txBody>
          <a:bodyPr/>
          <a:lstStyle/>
          <a:p>
            <a:fld id="{9F9B004F-9C0C-0048-8AE3-8C6CF86E2792}" type="datetimeFigureOut">
              <a:rPr lang="en-CN" smtClean="0"/>
              <a:t>2023/4/4</a:t>
            </a:fld>
            <a:endParaRPr lang="en-CN"/>
          </a:p>
        </p:txBody>
      </p:sp>
      <p:sp>
        <p:nvSpPr>
          <p:cNvPr id="6" name="Footer Placeholder 5">
            <a:extLst>
              <a:ext uri="{FF2B5EF4-FFF2-40B4-BE49-F238E27FC236}">
                <a16:creationId xmlns:a16="http://schemas.microsoft.com/office/drawing/2014/main" id="{FBE2E453-C654-4CC4-6E36-906B7075F42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FB222E04-11BA-40D7-FEEE-EC01B500AEA3}"/>
              </a:ext>
            </a:extLst>
          </p:cNvPr>
          <p:cNvSpPr>
            <a:spLocks noGrp="1"/>
          </p:cNvSpPr>
          <p:nvPr>
            <p:ph type="sldNum" sz="quarter" idx="12"/>
          </p:nvPr>
        </p:nvSpPr>
        <p:spPr/>
        <p:txBody>
          <a:bodyPr/>
          <a:lstStyle/>
          <a:p>
            <a:fld id="{11152750-2C45-0B49-AA17-26F008A31EDE}" type="slidenum">
              <a:rPr lang="en-CN" smtClean="0"/>
              <a:t>‹#›</a:t>
            </a:fld>
            <a:endParaRPr lang="en-CN"/>
          </a:p>
        </p:txBody>
      </p:sp>
    </p:spTree>
    <p:extLst>
      <p:ext uri="{BB962C8B-B14F-4D97-AF65-F5344CB8AC3E}">
        <p14:creationId xmlns:p14="http://schemas.microsoft.com/office/powerpoint/2010/main" val="26076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CB6ED-EA51-8F73-88E3-07E723050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4A9E2DC-0C68-950D-5C94-27E181762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0147A23-B80F-B90E-2035-470BF5BD8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B004F-9C0C-0048-8AE3-8C6CF86E2792}" type="datetimeFigureOut">
              <a:rPr lang="en-CN" smtClean="0"/>
              <a:t>2023/4/4</a:t>
            </a:fld>
            <a:endParaRPr lang="en-CN"/>
          </a:p>
        </p:txBody>
      </p:sp>
      <p:sp>
        <p:nvSpPr>
          <p:cNvPr id="5" name="Footer Placeholder 4">
            <a:extLst>
              <a:ext uri="{FF2B5EF4-FFF2-40B4-BE49-F238E27FC236}">
                <a16:creationId xmlns:a16="http://schemas.microsoft.com/office/drawing/2014/main" id="{A1530233-38EE-298E-8BF8-5ACD4285C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97E935D3-C74E-D3FF-0198-3EB04599D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52750-2C45-0B49-AA17-26F008A31EDE}" type="slidenum">
              <a:rPr lang="en-CN" smtClean="0"/>
              <a:t>‹#›</a:t>
            </a:fld>
            <a:endParaRPr lang="en-CN"/>
          </a:p>
        </p:txBody>
      </p:sp>
    </p:spTree>
    <p:extLst>
      <p:ext uri="{BB962C8B-B14F-4D97-AF65-F5344CB8AC3E}">
        <p14:creationId xmlns:p14="http://schemas.microsoft.com/office/powerpoint/2010/main" val="4038264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21E2C4-F105-1F44-7841-94CD21FE5413}"/>
              </a:ext>
            </a:extLst>
          </p:cNvPr>
          <p:cNvSpPr txBox="1"/>
          <p:nvPr/>
        </p:nvSpPr>
        <p:spPr>
          <a:xfrm>
            <a:off x="0" y="155674"/>
            <a:ext cx="12192000" cy="295100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Another way to apply a CNOT gate to non-adjacent qubits in a multi-qubit system is to use permutation operations to reorder the qubits in the state vector. This approach can be simpler and more efficient than using SWAP gate insertion. </a:t>
            </a:r>
          </a:p>
          <a:p>
            <a:pPr>
              <a:lnSpc>
                <a:spcPct val="150000"/>
              </a:lnSpc>
            </a:pPr>
            <a:r>
              <a:rPr lang="en-US" dirty="0">
                <a:latin typeface="Times New Roman" panose="02020603050405020304" pitchFamily="18" charset="0"/>
                <a:cs typeface="Times New Roman" panose="02020603050405020304" pitchFamily="18" charset="0"/>
              </a:rPr>
              <a:t>	In this approach, we first permute the indices of the state vector so that the control and target qubits are next to each other. Then we apply the CNOT gate directly using its matrix representation. Finally, we apply the inverse permutation to the resulting state vector to restore the original order of the qubits. </a:t>
            </a:r>
          </a:p>
          <a:p>
            <a:pPr>
              <a:lnSpc>
                <a:spcPct val="150000"/>
              </a:lnSpc>
            </a:pPr>
            <a:r>
              <a:rPr lang="en-US" dirty="0">
                <a:latin typeface="Times New Roman" panose="02020603050405020304" pitchFamily="18" charset="0"/>
                <a:cs typeface="Times New Roman" panose="02020603050405020304" pitchFamily="18" charset="0"/>
              </a:rPr>
              <a:t>	Here’s an example of how this can be done in code for a three-qubit system where the control qubit is qubit 0 and the target qubit is qubit 2: </a:t>
            </a:r>
          </a:p>
        </p:txBody>
      </p:sp>
      <p:sp>
        <p:nvSpPr>
          <p:cNvPr id="7" name="TextBox 6">
            <a:extLst>
              <a:ext uri="{FF2B5EF4-FFF2-40B4-BE49-F238E27FC236}">
                <a16:creationId xmlns:a16="http://schemas.microsoft.com/office/drawing/2014/main" id="{C210B849-027A-2BCB-8DA8-CAE22DEA6D4B}"/>
              </a:ext>
            </a:extLst>
          </p:cNvPr>
          <p:cNvSpPr txBox="1"/>
          <p:nvPr/>
        </p:nvSpPr>
        <p:spPr>
          <a:xfrm>
            <a:off x="2007705" y="3429000"/>
            <a:ext cx="9819861" cy="2542363"/>
          </a:xfrm>
          <a:prstGeom prst="rect">
            <a:avLst/>
          </a:prstGeom>
          <a:noFill/>
        </p:spPr>
        <p:txBody>
          <a:bodyPr wrap="square">
            <a:spAutoFit/>
          </a:bodyPr>
          <a:lstStyle/>
          <a:p>
            <a:pPr>
              <a:lnSpc>
                <a:spcPct val="150000"/>
              </a:lnSpc>
            </a:pPr>
            <a:r>
              <a:rPr lang="en-US" dirty="0"/>
              <a:t>psi = </a:t>
            </a:r>
            <a:r>
              <a:rPr lang="en-US" dirty="0" err="1"/>
              <a:t>np.kron</a:t>
            </a:r>
            <a:r>
              <a:rPr lang="en-US" dirty="0"/>
              <a:t>(</a:t>
            </a:r>
            <a:r>
              <a:rPr lang="en-US" dirty="0" err="1"/>
              <a:t>np.array</a:t>
            </a:r>
            <a:r>
              <a:rPr lang="en-US" dirty="0"/>
              <a:t>([</a:t>
            </a:r>
            <a:r>
              <a:rPr lang="en-US" dirty="0">
                <a:solidFill>
                  <a:srgbClr val="1750EB"/>
                </a:solidFill>
                <a:effectLst/>
              </a:rPr>
              <a:t>0</a:t>
            </a:r>
            <a:r>
              <a:rPr lang="en-US" dirty="0"/>
              <a:t>, </a:t>
            </a:r>
            <a:r>
              <a:rPr lang="en-US" dirty="0">
                <a:solidFill>
                  <a:srgbClr val="1750EB"/>
                </a:solidFill>
                <a:effectLst/>
              </a:rPr>
              <a:t>1</a:t>
            </a:r>
            <a:r>
              <a:rPr lang="en-US" dirty="0"/>
              <a:t>]), </a:t>
            </a:r>
            <a:r>
              <a:rPr lang="en-US" dirty="0" err="1"/>
              <a:t>np.kron</a:t>
            </a:r>
            <a:r>
              <a:rPr lang="en-US" dirty="0"/>
              <a:t>(</a:t>
            </a:r>
            <a:r>
              <a:rPr lang="en-US" dirty="0" err="1"/>
              <a:t>np.array</a:t>
            </a:r>
            <a:r>
              <a:rPr lang="en-US" dirty="0"/>
              <a:t>([</a:t>
            </a:r>
            <a:r>
              <a:rPr lang="en-US" dirty="0">
                <a:solidFill>
                  <a:srgbClr val="1750EB"/>
                </a:solidFill>
                <a:effectLst/>
              </a:rPr>
              <a:t>1</a:t>
            </a:r>
            <a:r>
              <a:rPr lang="en-US" dirty="0"/>
              <a:t>, </a:t>
            </a:r>
            <a:r>
              <a:rPr lang="en-US" dirty="0">
                <a:solidFill>
                  <a:srgbClr val="1750EB"/>
                </a:solidFill>
                <a:effectLst/>
              </a:rPr>
              <a:t>0</a:t>
            </a:r>
            <a:r>
              <a:rPr lang="en-US" dirty="0"/>
              <a:t>]), </a:t>
            </a:r>
            <a:r>
              <a:rPr lang="en-US" dirty="0" err="1"/>
              <a:t>np.array</a:t>
            </a:r>
            <a:r>
              <a:rPr lang="en-US" dirty="0"/>
              <a:t>([</a:t>
            </a:r>
            <a:r>
              <a:rPr lang="en-US" dirty="0">
                <a:solidFill>
                  <a:srgbClr val="1750EB"/>
                </a:solidFill>
                <a:effectLst/>
              </a:rPr>
              <a:t>1</a:t>
            </a:r>
            <a:r>
              <a:rPr lang="en-US" dirty="0"/>
              <a:t>, </a:t>
            </a:r>
            <a:r>
              <a:rPr lang="en-US" dirty="0">
                <a:solidFill>
                  <a:srgbClr val="1750EB"/>
                </a:solidFill>
                <a:effectLst/>
              </a:rPr>
              <a:t>0</a:t>
            </a:r>
            <a:r>
              <a:rPr lang="en-US" dirty="0"/>
              <a:t>])))</a:t>
            </a:r>
            <a:br>
              <a:rPr lang="en-US" dirty="0"/>
            </a:br>
            <a:r>
              <a:rPr lang="en-US" i="1" dirty="0">
                <a:solidFill>
                  <a:srgbClr val="8C8C8C"/>
                </a:solidFill>
                <a:effectLst/>
              </a:rPr>
              <a:t># Define the CNOT gate</a:t>
            </a:r>
            <a:br>
              <a:rPr lang="en-US" i="1" dirty="0">
                <a:solidFill>
                  <a:srgbClr val="8C8C8C"/>
                </a:solidFill>
                <a:effectLst/>
              </a:rPr>
            </a:br>
            <a:r>
              <a:rPr lang="en-US" dirty="0"/>
              <a:t>CNOT = </a:t>
            </a:r>
            <a:r>
              <a:rPr lang="en-US" dirty="0" err="1"/>
              <a:t>np.array</a:t>
            </a:r>
            <a:r>
              <a:rPr lang="en-US" dirty="0"/>
              <a:t>([[</a:t>
            </a:r>
            <a:r>
              <a:rPr lang="en-US" dirty="0">
                <a:solidFill>
                  <a:srgbClr val="1750EB"/>
                </a:solidFill>
                <a:effectLst/>
              </a:rPr>
              <a:t>1</a:t>
            </a:r>
            <a:r>
              <a:rPr lang="en-US" dirty="0"/>
              <a:t>, </a:t>
            </a:r>
            <a:r>
              <a:rPr lang="en-US" dirty="0">
                <a:solidFill>
                  <a:srgbClr val="1750EB"/>
                </a:solidFill>
                <a:effectLst/>
              </a:rPr>
              <a:t>0</a:t>
            </a:r>
            <a:r>
              <a:rPr lang="en-US" dirty="0"/>
              <a:t>, </a:t>
            </a:r>
            <a:r>
              <a:rPr lang="en-US" dirty="0">
                <a:solidFill>
                  <a:srgbClr val="1750EB"/>
                </a:solidFill>
                <a:effectLst/>
              </a:rPr>
              <a:t>0</a:t>
            </a:r>
            <a:r>
              <a:rPr lang="en-US" dirty="0"/>
              <a:t>, </a:t>
            </a:r>
            <a:r>
              <a:rPr lang="en-US" dirty="0">
                <a:solidFill>
                  <a:srgbClr val="1750EB"/>
                </a:solidFill>
                <a:effectLst/>
              </a:rPr>
              <a:t>0</a:t>
            </a:r>
            <a:r>
              <a:rPr lang="en-US" dirty="0"/>
              <a:t>],</a:t>
            </a:r>
            <a:br>
              <a:rPr lang="en-US" dirty="0"/>
            </a:br>
            <a:r>
              <a:rPr lang="en-US" dirty="0"/>
              <a:t>                 [</a:t>
            </a:r>
            <a:r>
              <a:rPr lang="en-US" dirty="0">
                <a:solidFill>
                  <a:srgbClr val="1750EB"/>
                </a:solidFill>
                <a:effectLst/>
              </a:rPr>
              <a:t>0</a:t>
            </a:r>
            <a:r>
              <a:rPr lang="en-US" dirty="0"/>
              <a:t>, </a:t>
            </a:r>
            <a:r>
              <a:rPr lang="en-US" dirty="0">
                <a:solidFill>
                  <a:srgbClr val="1750EB"/>
                </a:solidFill>
                <a:effectLst/>
              </a:rPr>
              <a:t>1</a:t>
            </a:r>
            <a:r>
              <a:rPr lang="en-US" dirty="0"/>
              <a:t>, </a:t>
            </a:r>
            <a:r>
              <a:rPr lang="en-US" dirty="0">
                <a:solidFill>
                  <a:srgbClr val="1750EB"/>
                </a:solidFill>
                <a:effectLst/>
              </a:rPr>
              <a:t>0</a:t>
            </a:r>
            <a:r>
              <a:rPr lang="en-US" dirty="0"/>
              <a:t>, </a:t>
            </a:r>
            <a:r>
              <a:rPr lang="en-US" dirty="0">
                <a:solidFill>
                  <a:srgbClr val="1750EB"/>
                </a:solidFill>
                <a:effectLst/>
              </a:rPr>
              <a:t>0</a:t>
            </a:r>
            <a:r>
              <a:rPr lang="en-US" dirty="0"/>
              <a:t>],</a:t>
            </a:r>
            <a:br>
              <a:rPr lang="en-US" dirty="0"/>
            </a:br>
            <a:r>
              <a:rPr lang="en-US" dirty="0"/>
              <a:t>                 [</a:t>
            </a:r>
            <a:r>
              <a:rPr lang="en-US" dirty="0">
                <a:solidFill>
                  <a:srgbClr val="1750EB"/>
                </a:solidFill>
                <a:effectLst/>
              </a:rPr>
              <a:t>0</a:t>
            </a:r>
            <a:r>
              <a:rPr lang="en-US" dirty="0"/>
              <a:t>, </a:t>
            </a:r>
            <a:r>
              <a:rPr lang="en-US" dirty="0">
                <a:solidFill>
                  <a:srgbClr val="1750EB"/>
                </a:solidFill>
                <a:effectLst/>
              </a:rPr>
              <a:t>0</a:t>
            </a:r>
            <a:r>
              <a:rPr lang="en-US" dirty="0"/>
              <a:t>, </a:t>
            </a:r>
            <a:r>
              <a:rPr lang="en-US" dirty="0">
                <a:solidFill>
                  <a:srgbClr val="1750EB"/>
                </a:solidFill>
                <a:effectLst/>
              </a:rPr>
              <a:t>0</a:t>
            </a:r>
            <a:r>
              <a:rPr lang="en-US" dirty="0"/>
              <a:t>, </a:t>
            </a:r>
            <a:r>
              <a:rPr lang="en-US" dirty="0">
                <a:solidFill>
                  <a:srgbClr val="1750EB"/>
                </a:solidFill>
                <a:effectLst/>
              </a:rPr>
              <a:t>1</a:t>
            </a:r>
            <a:r>
              <a:rPr lang="en-US" dirty="0"/>
              <a:t>],</a:t>
            </a:r>
            <a:br>
              <a:rPr lang="en-US" dirty="0"/>
            </a:br>
            <a:r>
              <a:rPr lang="en-US" dirty="0"/>
              <a:t>                 [</a:t>
            </a:r>
            <a:r>
              <a:rPr lang="en-US" dirty="0">
                <a:solidFill>
                  <a:srgbClr val="1750EB"/>
                </a:solidFill>
                <a:effectLst/>
              </a:rPr>
              <a:t>0</a:t>
            </a:r>
            <a:r>
              <a:rPr lang="en-US" dirty="0"/>
              <a:t>, </a:t>
            </a:r>
            <a:r>
              <a:rPr lang="en-US" dirty="0">
                <a:solidFill>
                  <a:srgbClr val="1750EB"/>
                </a:solidFill>
                <a:effectLst/>
              </a:rPr>
              <a:t>0</a:t>
            </a:r>
            <a:r>
              <a:rPr lang="en-US" dirty="0"/>
              <a:t>, </a:t>
            </a:r>
            <a:r>
              <a:rPr lang="en-US" dirty="0">
                <a:solidFill>
                  <a:srgbClr val="1750EB"/>
                </a:solidFill>
                <a:effectLst/>
              </a:rPr>
              <a:t>1</a:t>
            </a:r>
            <a:r>
              <a:rPr lang="en-US" dirty="0"/>
              <a:t>, </a:t>
            </a:r>
            <a:r>
              <a:rPr lang="en-US" dirty="0">
                <a:solidFill>
                  <a:srgbClr val="1750EB"/>
                </a:solidFill>
                <a:effectLst/>
              </a:rPr>
              <a:t>0</a:t>
            </a:r>
            <a:r>
              <a:rPr lang="en-US" dirty="0"/>
              <a:t>]])</a:t>
            </a:r>
            <a:endParaRPr lang="en-CN" dirty="0"/>
          </a:p>
        </p:txBody>
      </p:sp>
    </p:spTree>
    <p:extLst>
      <p:ext uri="{BB962C8B-B14F-4D97-AF65-F5344CB8AC3E}">
        <p14:creationId xmlns:p14="http://schemas.microsoft.com/office/powerpoint/2010/main" val="249829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D2A991-39C9-A962-B4AD-E7C92380B517}"/>
              </a:ext>
            </a:extLst>
          </p:cNvPr>
          <p:cNvSpPr txBox="1"/>
          <p:nvPr/>
        </p:nvSpPr>
        <p:spPr>
          <a:xfrm>
            <a:off x="0" y="467139"/>
            <a:ext cx="12192000" cy="5632311"/>
          </a:xfrm>
          <a:prstGeom prst="rect">
            <a:avLst/>
          </a:prstGeom>
          <a:noFill/>
        </p:spPr>
        <p:txBody>
          <a:bodyPr wrap="square">
            <a:spAutoFit/>
          </a:bodyPr>
          <a:lstStyle/>
          <a:p>
            <a:r>
              <a:rPr lang="en-US" i="1" dirty="0">
                <a:solidFill>
                  <a:srgbClr val="8C8C8C"/>
                </a:solidFill>
                <a:effectLst/>
              </a:rPr>
              <a:t># Define the permutation that moves qubit 2 to position 1</a:t>
            </a:r>
            <a:br>
              <a:rPr lang="en-US" i="1" dirty="0">
                <a:solidFill>
                  <a:srgbClr val="8C8C8C"/>
                </a:solidFill>
                <a:effectLst/>
              </a:rPr>
            </a:br>
            <a:r>
              <a:rPr lang="en-US" dirty="0">
                <a:solidFill>
                  <a:srgbClr val="067D17"/>
                </a:solidFill>
                <a:effectLst/>
              </a:rPr>
              <a:t>"""</a:t>
            </a:r>
            <a:br>
              <a:rPr lang="en-US" dirty="0">
                <a:solidFill>
                  <a:srgbClr val="067D17"/>
                </a:solidFill>
                <a:effectLst/>
              </a:rPr>
            </a:br>
            <a:r>
              <a:rPr lang="zh-CN" altLang="en-US" dirty="0">
                <a:solidFill>
                  <a:srgbClr val="067D17"/>
                </a:solidFill>
                <a:effectLst/>
                <a:latin typeface="Menlo-Regular" panose="020B0609030804020204" pitchFamily="49" charset="0"/>
              </a:rPr>
              <a:t>说白了就是映射坐标轴</a:t>
            </a:r>
            <a:br>
              <a:rPr lang="zh-CN" altLang="en-US" dirty="0">
                <a:solidFill>
                  <a:srgbClr val="067D17"/>
                </a:solidFill>
                <a:effectLst/>
              </a:rPr>
            </a:br>
            <a:r>
              <a:rPr lang="en-US" dirty="0">
                <a:solidFill>
                  <a:srgbClr val="067D17"/>
                </a:solidFill>
                <a:effectLst/>
              </a:rPr>
              <a:t>x = </a:t>
            </a:r>
            <a:r>
              <a:rPr lang="en-US" dirty="0" err="1">
                <a:solidFill>
                  <a:srgbClr val="067D17"/>
                </a:solidFill>
                <a:effectLst/>
              </a:rPr>
              <a:t>np.arange</a:t>
            </a:r>
            <a:r>
              <a:rPr lang="en-US" dirty="0">
                <a:solidFill>
                  <a:srgbClr val="067D17"/>
                </a:solidFill>
                <a:effectLst/>
              </a:rPr>
              <a:t>(12).reshape((2, 3, 2))</a:t>
            </a:r>
            <a:br>
              <a:rPr lang="en-US" dirty="0">
                <a:solidFill>
                  <a:srgbClr val="067D17"/>
                </a:solidFill>
                <a:effectLst/>
              </a:rPr>
            </a:br>
            <a:r>
              <a:rPr lang="en-US" dirty="0" err="1">
                <a:solidFill>
                  <a:srgbClr val="067D17"/>
                </a:solidFill>
                <a:effectLst/>
              </a:rPr>
              <a:t>x.transpose</a:t>
            </a:r>
            <a:r>
              <a:rPr lang="en-US" dirty="0">
                <a:solidFill>
                  <a:srgbClr val="067D17"/>
                </a:solidFill>
                <a:effectLst/>
              </a:rPr>
              <a:t>(1, 2, 0)</a:t>
            </a:r>
            <a:r>
              <a:rPr lang="en-US" dirty="0">
                <a:solidFill>
                  <a:srgbClr val="067D17"/>
                </a:solidFill>
                <a:effectLst/>
                <a:latin typeface="Menlo-Regular" panose="020B0609030804020204" pitchFamily="49" charset="0"/>
              </a:rPr>
              <a:t>，</a:t>
            </a:r>
            <a:r>
              <a:rPr lang="zh-CN" altLang="en-US" dirty="0">
                <a:solidFill>
                  <a:srgbClr val="067D17"/>
                </a:solidFill>
                <a:effectLst/>
                <a:latin typeface="Menlo-Regular" panose="020B0609030804020204" pitchFamily="49" charset="0"/>
              </a:rPr>
              <a:t>其实就是将</a:t>
            </a:r>
            <a:r>
              <a:rPr lang="en-US" dirty="0">
                <a:solidFill>
                  <a:srgbClr val="067D17"/>
                </a:solidFill>
                <a:effectLst/>
              </a:rPr>
              <a:t>x</a:t>
            </a:r>
            <a:r>
              <a:rPr lang="zh-CN" altLang="en-US" dirty="0">
                <a:solidFill>
                  <a:srgbClr val="067D17"/>
                </a:solidFill>
                <a:effectLst/>
                <a:latin typeface="Menlo-Regular" panose="020B0609030804020204" pitchFamily="49" charset="0"/>
              </a:rPr>
              <a:t>第二维度挪到第一维上，第三维移到第二维上，原本的第一维移动到第三维上，最后的</a:t>
            </a:r>
            <a:r>
              <a:rPr lang="en-US" dirty="0">
                <a:solidFill>
                  <a:srgbClr val="067D17"/>
                </a:solidFill>
                <a:effectLst/>
              </a:rPr>
              <a:t>shape</a:t>
            </a:r>
            <a:r>
              <a:rPr lang="zh-CN" altLang="en-US" dirty="0">
                <a:solidFill>
                  <a:srgbClr val="067D17"/>
                </a:solidFill>
                <a:effectLst/>
                <a:latin typeface="Menlo-Regular" panose="020B0609030804020204" pitchFamily="49" charset="0"/>
              </a:rPr>
              <a:t>为：</a:t>
            </a:r>
            <a:r>
              <a:rPr lang="en-US" altLang="zh-CN" dirty="0">
                <a:solidFill>
                  <a:srgbClr val="067D17"/>
                </a:solidFill>
                <a:effectLst/>
              </a:rPr>
              <a:t>(3</a:t>
            </a:r>
            <a:r>
              <a:rPr lang="zh-CN" altLang="en-US" dirty="0">
                <a:solidFill>
                  <a:srgbClr val="067D17"/>
                </a:solidFill>
                <a:effectLst/>
                <a:latin typeface="Menlo-Regular" panose="020B0609030804020204" pitchFamily="49" charset="0"/>
              </a:rPr>
              <a:t>，</a:t>
            </a:r>
            <a:r>
              <a:rPr lang="en-US" altLang="zh-CN" dirty="0">
                <a:solidFill>
                  <a:srgbClr val="067D17"/>
                </a:solidFill>
                <a:effectLst/>
              </a:rPr>
              <a:t>2</a:t>
            </a:r>
            <a:r>
              <a:rPr lang="zh-CN" altLang="en-US" dirty="0">
                <a:solidFill>
                  <a:srgbClr val="067D17"/>
                </a:solidFill>
                <a:effectLst/>
                <a:latin typeface="Menlo-Regular" panose="020B0609030804020204" pitchFamily="49" charset="0"/>
              </a:rPr>
              <a:t>，</a:t>
            </a:r>
            <a:r>
              <a:rPr lang="en-US" altLang="zh-CN" dirty="0">
                <a:solidFill>
                  <a:srgbClr val="067D17"/>
                </a:solidFill>
                <a:effectLst/>
              </a:rPr>
              <a:t>2)</a:t>
            </a:r>
            <a:br>
              <a:rPr lang="en-US" altLang="zh-CN" dirty="0">
                <a:solidFill>
                  <a:srgbClr val="067D17"/>
                </a:solidFill>
                <a:effectLst/>
              </a:rPr>
            </a:br>
            <a:r>
              <a:rPr lang="en-US" altLang="zh-CN" dirty="0">
                <a:solidFill>
                  <a:srgbClr val="067D17"/>
                </a:solidFill>
                <a:effectLst/>
              </a:rPr>
              <a:t>"""</a:t>
            </a:r>
            <a:br>
              <a:rPr lang="en-US" altLang="zh-CN" dirty="0">
                <a:solidFill>
                  <a:srgbClr val="067D17"/>
                </a:solidFill>
                <a:effectLst/>
              </a:rPr>
            </a:br>
            <a:r>
              <a:rPr lang="en-US" dirty="0"/>
              <a:t>perm = [</a:t>
            </a:r>
            <a:r>
              <a:rPr lang="en-US" dirty="0">
                <a:solidFill>
                  <a:srgbClr val="1750EB"/>
                </a:solidFill>
                <a:effectLst/>
              </a:rPr>
              <a:t>0</a:t>
            </a:r>
            <a:r>
              <a:rPr lang="en-US" dirty="0"/>
              <a:t>, </a:t>
            </a:r>
            <a:r>
              <a:rPr lang="en-US" dirty="0">
                <a:solidFill>
                  <a:srgbClr val="1750EB"/>
                </a:solidFill>
                <a:effectLst/>
              </a:rPr>
              <a:t>2</a:t>
            </a:r>
            <a:r>
              <a:rPr lang="en-US" dirty="0"/>
              <a:t>, </a:t>
            </a:r>
            <a:r>
              <a:rPr lang="en-US" dirty="0">
                <a:solidFill>
                  <a:srgbClr val="1750EB"/>
                </a:solidFill>
                <a:effectLst/>
              </a:rPr>
              <a:t>1</a:t>
            </a:r>
            <a:r>
              <a:rPr lang="en-US" dirty="0"/>
              <a:t>]</a:t>
            </a:r>
            <a:br>
              <a:rPr lang="en-US" dirty="0"/>
            </a:br>
            <a:r>
              <a:rPr lang="en-US" dirty="0"/>
              <a:t>I = </a:t>
            </a:r>
            <a:r>
              <a:rPr lang="en-US" dirty="0" err="1"/>
              <a:t>np.eye</a:t>
            </a:r>
            <a:r>
              <a:rPr lang="en-US" dirty="0"/>
              <a:t>(</a:t>
            </a:r>
            <a:r>
              <a:rPr lang="en-US" dirty="0">
                <a:solidFill>
                  <a:srgbClr val="1750EB"/>
                </a:solidFill>
                <a:effectLst/>
              </a:rPr>
              <a:t>2</a:t>
            </a:r>
            <a:r>
              <a:rPr lang="en-US" dirty="0"/>
              <a:t>)</a:t>
            </a:r>
            <a:br>
              <a:rPr lang="en-US" dirty="0"/>
            </a:br>
            <a:r>
              <a:rPr lang="en-US" i="1" dirty="0">
                <a:solidFill>
                  <a:srgbClr val="8C8C8C"/>
                </a:solidFill>
                <a:effectLst/>
              </a:rPr>
              <a:t># Apply the permutation to a state vector</a:t>
            </a:r>
            <a:br>
              <a:rPr lang="en-US" i="1" dirty="0">
                <a:solidFill>
                  <a:srgbClr val="8C8C8C"/>
                </a:solidFill>
                <a:effectLst/>
              </a:rPr>
            </a:br>
            <a:r>
              <a:rPr lang="en-US" dirty="0" err="1"/>
              <a:t>psi_perm</a:t>
            </a:r>
            <a:r>
              <a:rPr lang="en-US" dirty="0"/>
              <a:t> = </a:t>
            </a:r>
            <a:r>
              <a:rPr lang="en-US" dirty="0" err="1"/>
              <a:t>np.reshape</a:t>
            </a:r>
            <a:r>
              <a:rPr lang="en-US" dirty="0"/>
              <a:t>(psi, (</a:t>
            </a:r>
            <a:r>
              <a:rPr lang="en-US" dirty="0">
                <a:solidFill>
                  <a:srgbClr val="1750EB"/>
                </a:solidFill>
                <a:effectLst/>
              </a:rPr>
              <a:t>2</a:t>
            </a:r>
            <a:r>
              <a:rPr lang="en-US" dirty="0"/>
              <a:t>, </a:t>
            </a:r>
            <a:r>
              <a:rPr lang="en-US" dirty="0">
                <a:solidFill>
                  <a:srgbClr val="1750EB"/>
                </a:solidFill>
                <a:effectLst/>
              </a:rPr>
              <a:t>2</a:t>
            </a:r>
            <a:r>
              <a:rPr lang="en-US" dirty="0"/>
              <a:t>, </a:t>
            </a:r>
            <a:r>
              <a:rPr lang="en-US" dirty="0">
                <a:solidFill>
                  <a:srgbClr val="1750EB"/>
                </a:solidFill>
                <a:effectLst/>
              </a:rPr>
              <a:t>2</a:t>
            </a:r>
            <a:r>
              <a:rPr lang="en-US" dirty="0"/>
              <a:t>))</a:t>
            </a:r>
            <a:br>
              <a:rPr lang="en-US" dirty="0"/>
            </a:br>
            <a:r>
              <a:rPr lang="en-US" dirty="0" err="1"/>
              <a:t>psi_perm</a:t>
            </a:r>
            <a:r>
              <a:rPr lang="en-US" dirty="0"/>
              <a:t> = </a:t>
            </a:r>
            <a:r>
              <a:rPr lang="en-US" dirty="0" err="1"/>
              <a:t>np.transpose</a:t>
            </a:r>
            <a:r>
              <a:rPr lang="en-US" dirty="0"/>
              <a:t>(</a:t>
            </a:r>
            <a:r>
              <a:rPr lang="en-US" dirty="0" err="1"/>
              <a:t>psi_perm</a:t>
            </a:r>
            <a:r>
              <a:rPr lang="en-US" dirty="0"/>
              <a:t>, perm)</a:t>
            </a:r>
            <a:br>
              <a:rPr lang="en-US" dirty="0"/>
            </a:br>
            <a:r>
              <a:rPr lang="en-US" dirty="0" err="1"/>
              <a:t>psi_perm</a:t>
            </a:r>
            <a:r>
              <a:rPr lang="en-US" dirty="0"/>
              <a:t> = </a:t>
            </a:r>
            <a:r>
              <a:rPr lang="en-US" dirty="0" err="1"/>
              <a:t>np.reshape</a:t>
            </a:r>
            <a:r>
              <a:rPr lang="en-US" dirty="0"/>
              <a:t>(</a:t>
            </a:r>
            <a:r>
              <a:rPr lang="en-US" dirty="0" err="1"/>
              <a:t>psi_perm</a:t>
            </a:r>
            <a:r>
              <a:rPr lang="en-US" dirty="0"/>
              <a:t>, (</a:t>
            </a:r>
            <a:r>
              <a:rPr lang="en-US" dirty="0">
                <a:solidFill>
                  <a:srgbClr val="1750EB"/>
                </a:solidFill>
                <a:effectLst/>
              </a:rPr>
              <a:t>8</a:t>
            </a:r>
            <a:r>
              <a:rPr lang="en-US" dirty="0"/>
              <a:t>,))</a:t>
            </a:r>
            <a:br>
              <a:rPr lang="en-US" dirty="0"/>
            </a:br>
            <a:r>
              <a:rPr lang="en-US" i="1" dirty="0">
                <a:solidFill>
                  <a:srgbClr val="8C8C8C"/>
                </a:solidFill>
                <a:effectLst/>
              </a:rPr>
              <a:t># Apply the CNOT gate to the permuted state vector</a:t>
            </a:r>
            <a:br>
              <a:rPr lang="en-US" i="1" dirty="0">
                <a:solidFill>
                  <a:srgbClr val="8C8C8C"/>
                </a:solidFill>
                <a:effectLst/>
              </a:rPr>
            </a:br>
            <a:r>
              <a:rPr lang="en-US" dirty="0" err="1"/>
              <a:t>psi_perm</a:t>
            </a:r>
            <a:r>
              <a:rPr lang="en-US" dirty="0"/>
              <a:t> = </a:t>
            </a:r>
            <a:r>
              <a:rPr lang="en-US" dirty="0" err="1"/>
              <a:t>np.kron</a:t>
            </a:r>
            <a:r>
              <a:rPr lang="en-US" dirty="0"/>
              <a:t>(CNOT, I) @ </a:t>
            </a:r>
            <a:r>
              <a:rPr lang="en-US" dirty="0" err="1"/>
              <a:t>psi_perm</a:t>
            </a:r>
            <a:br>
              <a:rPr lang="en-US" dirty="0"/>
            </a:br>
            <a:br>
              <a:rPr lang="en-US" dirty="0"/>
            </a:br>
            <a:r>
              <a:rPr lang="en-US" i="1" dirty="0">
                <a:solidFill>
                  <a:srgbClr val="8C8C8C"/>
                </a:solidFill>
                <a:effectLst/>
              </a:rPr>
              <a:t># Apply the inverse permutation to the resulting state vector</a:t>
            </a:r>
            <a:br>
              <a:rPr lang="en-US" i="1" dirty="0">
                <a:solidFill>
                  <a:srgbClr val="8C8C8C"/>
                </a:solidFill>
                <a:effectLst/>
              </a:rPr>
            </a:br>
            <a:r>
              <a:rPr lang="en-US" dirty="0" err="1"/>
              <a:t>psi_final</a:t>
            </a:r>
            <a:r>
              <a:rPr lang="en-US" dirty="0"/>
              <a:t> = </a:t>
            </a:r>
            <a:r>
              <a:rPr lang="en-US" dirty="0" err="1"/>
              <a:t>np.reshape</a:t>
            </a:r>
            <a:r>
              <a:rPr lang="en-US" dirty="0"/>
              <a:t>(</a:t>
            </a:r>
            <a:r>
              <a:rPr lang="en-US" dirty="0" err="1"/>
              <a:t>psi_perm</a:t>
            </a:r>
            <a:r>
              <a:rPr lang="en-US" dirty="0"/>
              <a:t>, (</a:t>
            </a:r>
            <a:r>
              <a:rPr lang="en-US" dirty="0">
                <a:solidFill>
                  <a:srgbClr val="1750EB"/>
                </a:solidFill>
                <a:effectLst/>
              </a:rPr>
              <a:t>2</a:t>
            </a:r>
            <a:r>
              <a:rPr lang="en-US" dirty="0"/>
              <a:t>, </a:t>
            </a:r>
            <a:r>
              <a:rPr lang="en-US" dirty="0">
                <a:solidFill>
                  <a:srgbClr val="1750EB"/>
                </a:solidFill>
                <a:effectLst/>
              </a:rPr>
              <a:t>2</a:t>
            </a:r>
            <a:r>
              <a:rPr lang="en-US" dirty="0"/>
              <a:t>, </a:t>
            </a:r>
            <a:r>
              <a:rPr lang="en-US" dirty="0">
                <a:solidFill>
                  <a:srgbClr val="1750EB"/>
                </a:solidFill>
                <a:effectLst/>
              </a:rPr>
              <a:t>2</a:t>
            </a:r>
            <a:r>
              <a:rPr lang="en-US" dirty="0"/>
              <a:t>))</a:t>
            </a:r>
            <a:br>
              <a:rPr lang="en-US" dirty="0"/>
            </a:br>
            <a:r>
              <a:rPr lang="en-US" dirty="0" err="1"/>
              <a:t>psi_final</a:t>
            </a:r>
            <a:r>
              <a:rPr lang="en-US" dirty="0"/>
              <a:t> = </a:t>
            </a:r>
            <a:r>
              <a:rPr lang="en-US" dirty="0" err="1"/>
              <a:t>np.transpose</a:t>
            </a:r>
            <a:r>
              <a:rPr lang="en-US" dirty="0"/>
              <a:t>(</a:t>
            </a:r>
            <a:r>
              <a:rPr lang="en-US" dirty="0" err="1"/>
              <a:t>psi_final</a:t>
            </a:r>
            <a:r>
              <a:rPr lang="en-US" dirty="0"/>
              <a:t>, </a:t>
            </a:r>
            <a:r>
              <a:rPr lang="en-US" dirty="0" err="1"/>
              <a:t>np.argsort</a:t>
            </a:r>
            <a:r>
              <a:rPr lang="en-US" dirty="0"/>
              <a:t>(perm))</a:t>
            </a:r>
            <a:br>
              <a:rPr lang="en-US" dirty="0"/>
            </a:br>
            <a:r>
              <a:rPr lang="en-US" dirty="0" err="1"/>
              <a:t>psi_final</a:t>
            </a:r>
            <a:r>
              <a:rPr lang="en-US" dirty="0"/>
              <a:t> = </a:t>
            </a:r>
            <a:r>
              <a:rPr lang="en-US" dirty="0" err="1"/>
              <a:t>np.reshape</a:t>
            </a:r>
            <a:r>
              <a:rPr lang="en-US" dirty="0"/>
              <a:t>(</a:t>
            </a:r>
            <a:r>
              <a:rPr lang="en-US" dirty="0" err="1"/>
              <a:t>psi_final</a:t>
            </a:r>
            <a:r>
              <a:rPr lang="en-US" dirty="0"/>
              <a:t>, (</a:t>
            </a:r>
            <a:r>
              <a:rPr lang="en-US" dirty="0">
                <a:solidFill>
                  <a:srgbClr val="1750EB"/>
                </a:solidFill>
                <a:effectLst/>
              </a:rPr>
              <a:t>8</a:t>
            </a:r>
            <a:r>
              <a:rPr lang="en-US" dirty="0"/>
              <a:t>,))</a:t>
            </a:r>
            <a:endParaRPr lang="en-CN" dirty="0"/>
          </a:p>
        </p:txBody>
      </p:sp>
    </p:spTree>
    <p:extLst>
      <p:ext uri="{BB962C8B-B14F-4D97-AF65-F5344CB8AC3E}">
        <p14:creationId xmlns:p14="http://schemas.microsoft.com/office/powerpoint/2010/main" val="289092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2BA3FB-80D7-C90A-FF0B-1CD6515E6F69}"/>
              </a:ext>
            </a:extLst>
          </p:cNvPr>
          <p:cNvSpPr txBox="1"/>
          <p:nvPr/>
        </p:nvSpPr>
        <p:spPr>
          <a:xfrm>
            <a:off x="0" y="1543232"/>
            <a:ext cx="12192000" cy="295100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This code defines the CNOT gate as a matrix and applies it to a state vector representing three qubits. The state vector is first reshaped into a rank-3 tensor and then transposed using the </a:t>
            </a:r>
            <a:r>
              <a:rPr lang="en-US" dirty="0" err="1">
                <a:latin typeface="Times New Roman" panose="02020603050405020304" pitchFamily="18" charset="0"/>
                <a:cs typeface="Times New Roman" panose="02020603050405020304" pitchFamily="18" charset="0"/>
              </a:rPr>
              <a:t>np.transpose</a:t>
            </a:r>
            <a:r>
              <a:rPr lang="en-US" dirty="0">
                <a:latin typeface="Times New Roman" panose="02020603050405020304" pitchFamily="18" charset="0"/>
                <a:cs typeface="Times New Roman" panose="02020603050405020304" pitchFamily="18" charset="0"/>
              </a:rPr>
              <a:t>() function to permute its indices. The CNOT gate is then applied to the permuted state vector using matrix multiplication. Finally, the inverse permutation is applied to restore the original order of the qubits.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mathematical principle behind this approach is that we can use tensor manipulations such as reshaping and transposing to reorder the indices of a state vector representing multiple qubits. By permuting the indices of the state vector in this way, we can move non-adjacent qubits next to each other and apply two-qubit gates directly using their matrix representations.</a:t>
            </a:r>
            <a:endParaRPr lang="en-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5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8B87B3A0-3A82-44B9-37A0-C10BE843DC7A}"/>
              </a:ext>
            </a:extLst>
          </p:cNvPr>
          <p:cNvGrpSpPr/>
          <p:nvPr/>
        </p:nvGrpSpPr>
        <p:grpSpPr>
          <a:xfrm>
            <a:off x="204602" y="213691"/>
            <a:ext cx="6073584" cy="6430617"/>
            <a:chOff x="519562" y="213691"/>
            <a:chExt cx="6073584" cy="6430617"/>
          </a:xfrm>
        </p:grpSpPr>
        <p:grpSp>
          <p:nvGrpSpPr>
            <p:cNvPr id="53" name="Group 52">
              <a:extLst>
                <a:ext uri="{FF2B5EF4-FFF2-40B4-BE49-F238E27FC236}">
                  <a16:creationId xmlns:a16="http://schemas.microsoft.com/office/drawing/2014/main" id="{C0434AB9-1B24-20E8-4BA3-28C5FEB6C654}"/>
                </a:ext>
              </a:extLst>
            </p:cNvPr>
            <p:cNvGrpSpPr/>
            <p:nvPr/>
          </p:nvGrpSpPr>
          <p:grpSpPr>
            <a:xfrm>
              <a:off x="536711" y="213691"/>
              <a:ext cx="2782953" cy="6430617"/>
              <a:chOff x="536711" y="213691"/>
              <a:chExt cx="2782953" cy="6430617"/>
            </a:xfrm>
          </p:grpSpPr>
          <p:grpSp>
            <p:nvGrpSpPr>
              <p:cNvPr id="27" name="Group 26">
                <a:extLst>
                  <a:ext uri="{FF2B5EF4-FFF2-40B4-BE49-F238E27FC236}">
                    <a16:creationId xmlns:a16="http://schemas.microsoft.com/office/drawing/2014/main" id="{21CDD00F-A5E7-BFAF-B576-6A5341794131}"/>
                  </a:ext>
                </a:extLst>
              </p:cNvPr>
              <p:cNvGrpSpPr/>
              <p:nvPr/>
            </p:nvGrpSpPr>
            <p:grpSpPr>
              <a:xfrm>
                <a:off x="536711" y="213691"/>
                <a:ext cx="993912" cy="6430617"/>
                <a:chOff x="536711" y="213691"/>
                <a:chExt cx="993912" cy="6430617"/>
              </a:xfrm>
            </p:grpSpPr>
            <p:grpSp>
              <p:nvGrpSpPr>
                <p:cNvPr id="21" name="Group 20">
                  <a:extLst>
                    <a:ext uri="{FF2B5EF4-FFF2-40B4-BE49-F238E27FC236}">
                      <a16:creationId xmlns:a16="http://schemas.microsoft.com/office/drawing/2014/main" id="{FB2B8F14-F122-CE30-FDDD-CA35FE73938A}"/>
                    </a:ext>
                  </a:extLst>
                </p:cNvPr>
                <p:cNvGrpSpPr/>
                <p:nvPr/>
              </p:nvGrpSpPr>
              <p:grpSpPr>
                <a:xfrm>
                  <a:off x="536711" y="213691"/>
                  <a:ext cx="397565" cy="6430617"/>
                  <a:chOff x="1779103" y="427383"/>
                  <a:chExt cx="397565" cy="6430617"/>
                </a:xfrm>
              </p:grpSpPr>
              <p:sp>
                <p:nvSpPr>
                  <p:cNvPr id="4" name="Oval 3">
                    <a:extLst>
                      <a:ext uri="{FF2B5EF4-FFF2-40B4-BE49-F238E27FC236}">
                        <a16:creationId xmlns:a16="http://schemas.microsoft.com/office/drawing/2014/main" id="{9414A2B9-5A1A-70FF-5260-A4C7DB868193}"/>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58734D73-12C3-B765-AB65-B0A847C41E25}"/>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9F639992-4FF2-D7A9-4EC2-6E7EFD26D096}"/>
                      </a:ext>
                    </a:extLst>
                  </p:cNvPr>
                  <p:cNvCxnSpPr>
                    <a:cxnSpLocks/>
                    <a:stCxn id="4"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46E6BB-B6C1-6458-6067-2CA8B73AA165}"/>
                      </a:ext>
                    </a:extLst>
                  </p:cNvPr>
                  <p:cNvCxnSpPr>
                    <a:cxnSpLocks/>
                    <a:endCxn id="8"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CDC6E866-574E-16C7-421D-297E5F7AAF04}"/>
                    </a:ext>
                  </a:extLst>
                </p:cNvPr>
                <p:cNvGrpSpPr/>
                <p:nvPr/>
              </p:nvGrpSpPr>
              <p:grpSpPr>
                <a:xfrm>
                  <a:off x="1133058" y="213691"/>
                  <a:ext cx="397565" cy="6430617"/>
                  <a:chOff x="1779103" y="427383"/>
                  <a:chExt cx="397565" cy="6430617"/>
                </a:xfrm>
              </p:grpSpPr>
              <p:sp>
                <p:nvSpPr>
                  <p:cNvPr id="23" name="Oval 22">
                    <a:extLst>
                      <a:ext uri="{FF2B5EF4-FFF2-40B4-BE49-F238E27FC236}">
                        <a16:creationId xmlns:a16="http://schemas.microsoft.com/office/drawing/2014/main" id="{B5FC2631-DDB5-D54A-FF4A-1E16EBD66345}"/>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70296661-D355-2988-4A59-C4E1E3DA7509}"/>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2B1E3602-3013-D00E-B041-4D5CDAFEC8E9}"/>
                      </a:ext>
                    </a:extLst>
                  </p:cNvPr>
                  <p:cNvCxnSpPr>
                    <a:cxnSpLocks/>
                    <a:stCxn id="23"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A2478-D9FC-BD4B-C923-C6B404A4DF1A}"/>
                      </a:ext>
                    </a:extLst>
                  </p:cNvPr>
                  <p:cNvCxnSpPr>
                    <a:cxnSpLocks/>
                    <a:endCxn id="24"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EA868779-8CA2-46C6-B9CA-F6C367281152}"/>
                  </a:ext>
                </a:extLst>
              </p:cNvPr>
              <p:cNvGrpSpPr/>
              <p:nvPr/>
            </p:nvGrpSpPr>
            <p:grpSpPr>
              <a:xfrm>
                <a:off x="1729405" y="213691"/>
                <a:ext cx="993912" cy="6430617"/>
                <a:chOff x="536711" y="213691"/>
                <a:chExt cx="993912" cy="6430617"/>
              </a:xfrm>
            </p:grpSpPr>
            <p:grpSp>
              <p:nvGrpSpPr>
                <p:cNvPr id="29" name="Group 28">
                  <a:extLst>
                    <a:ext uri="{FF2B5EF4-FFF2-40B4-BE49-F238E27FC236}">
                      <a16:creationId xmlns:a16="http://schemas.microsoft.com/office/drawing/2014/main" id="{C729248B-C474-2C82-99D8-4C6C2324CB3F}"/>
                    </a:ext>
                  </a:extLst>
                </p:cNvPr>
                <p:cNvGrpSpPr/>
                <p:nvPr/>
              </p:nvGrpSpPr>
              <p:grpSpPr>
                <a:xfrm>
                  <a:off x="536711" y="213691"/>
                  <a:ext cx="397565" cy="6430617"/>
                  <a:chOff x="1779103" y="427383"/>
                  <a:chExt cx="397565" cy="6430617"/>
                </a:xfrm>
              </p:grpSpPr>
              <p:sp>
                <p:nvSpPr>
                  <p:cNvPr id="35" name="Oval 34">
                    <a:extLst>
                      <a:ext uri="{FF2B5EF4-FFF2-40B4-BE49-F238E27FC236}">
                        <a16:creationId xmlns:a16="http://schemas.microsoft.com/office/drawing/2014/main" id="{865E3C61-777F-6644-F75E-B122CDE7E888}"/>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5F327BD0-D6C0-83C3-FECB-B47B5DE41684}"/>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B8A2B32E-395F-BDAB-DBC0-E1620FA220CE}"/>
                      </a:ext>
                    </a:extLst>
                  </p:cNvPr>
                  <p:cNvCxnSpPr>
                    <a:cxnSpLocks/>
                    <a:stCxn id="35"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C82C3F5-EF77-C74A-88BF-954C1D459681}"/>
                      </a:ext>
                    </a:extLst>
                  </p:cNvPr>
                  <p:cNvCxnSpPr>
                    <a:cxnSpLocks/>
                    <a:endCxn id="36"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98FE22A2-CB1A-0F5D-6879-41316AD79E88}"/>
                    </a:ext>
                  </a:extLst>
                </p:cNvPr>
                <p:cNvGrpSpPr/>
                <p:nvPr/>
              </p:nvGrpSpPr>
              <p:grpSpPr>
                <a:xfrm>
                  <a:off x="1133058" y="213691"/>
                  <a:ext cx="397565" cy="6430617"/>
                  <a:chOff x="1779103" y="427383"/>
                  <a:chExt cx="397565" cy="6430617"/>
                </a:xfrm>
              </p:grpSpPr>
              <p:sp>
                <p:nvSpPr>
                  <p:cNvPr id="31" name="Oval 30">
                    <a:extLst>
                      <a:ext uri="{FF2B5EF4-FFF2-40B4-BE49-F238E27FC236}">
                        <a16:creationId xmlns:a16="http://schemas.microsoft.com/office/drawing/2014/main" id="{0CE3949E-0B56-1B71-2AD2-FBD4EA50B5E8}"/>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2EE622EA-E642-4833-8E58-56ED509F7775}"/>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3E55A920-E3B4-A87E-A63A-C04AA2B449A1}"/>
                      </a:ext>
                    </a:extLst>
                  </p:cNvPr>
                  <p:cNvCxnSpPr>
                    <a:cxnSpLocks/>
                    <a:stCxn id="31"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4BBBF8-E008-11B3-C8DE-148EB57204E8}"/>
                      </a:ext>
                    </a:extLst>
                  </p:cNvPr>
                  <p:cNvCxnSpPr>
                    <a:cxnSpLocks/>
                    <a:endCxn id="32"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5184B5D2-AA8F-8B03-9AD6-6A4D91962BD2}"/>
                  </a:ext>
                </a:extLst>
              </p:cNvPr>
              <p:cNvGrpSpPr/>
              <p:nvPr/>
            </p:nvGrpSpPr>
            <p:grpSpPr>
              <a:xfrm>
                <a:off x="2922099" y="213691"/>
                <a:ext cx="397565" cy="6430617"/>
                <a:chOff x="1779103" y="427383"/>
                <a:chExt cx="397565" cy="6430617"/>
              </a:xfrm>
            </p:grpSpPr>
            <p:sp>
              <p:nvSpPr>
                <p:cNvPr id="46" name="Oval 45">
                  <a:extLst>
                    <a:ext uri="{FF2B5EF4-FFF2-40B4-BE49-F238E27FC236}">
                      <a16:creationId xmlns:a16="http://schemas.microsoft.com/office/drawing/2014/main" id="{2D5AD08D-87AB-9625-2A13-DC49F75D457D}"/>
                    </a:ext>
                  </a:extLst>
                </p:cNvPr>
                <p:cNvSpPr/>
                <p:nvPr/>
              </p:nvSpPr>
              <p:spPr>
                <a:xfrm>
                  <a:off x="1779103" y="3031435"/>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24D22201-12D1-818A-DEA7-825C1BEE3B3E}"/>
                    </a:ext>
                  </a:extLst>
                </p:cNvPr>
                <p:cNvSpPr/>
                <p:nvPr/>
              </p:nvSpPr>
              <p:spPr>
                <a:xfrm>
                  <a:off x="1779103" y="3800061"/>
                  <a:ext cx="397565" cy="39756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74FC6CFE-D96D-E803-940F-896AA687AAEA}"/>
                    </a:ext>
                  </a:extLst>
                </p:cNvPr>
                <p:cNvCxnSpPr>
                  <a:cxnSpLocks/>
                  <a:stCxn id="46" idx="0"/>
                </p:cNvCxnSpPr>
                <p:nvPr/>
              </p:nvCxnSpPr>
              <p:spPr>
                <a:xfrm flipV="1">
                  <a:off x="1977886" y="427383"/>
                  <a:ext cx="0" cy="260405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DCD238C-C10A-BCC0-FAF8-C4BD2E19CF58}"/>
                    </a:ext>
                  </a:extLst>
                </p:cNvPr>
                <p:cNvCxnSpPr>
                  <a:cxnSpLocks/>
                  <a:endCxn id="47" idx="4"/>
                </p:cNvCxnSpPr>
                <p:nvPr/>
              </p:nvCxnSpPr>
              <p:spPr>
                <a:xfrm flipV="1">
                  <a:off x="1977885" y="4197626"/>
                  <a:ext cx="1" cy="266037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Rounded Rectangle 49">
              <a:extLst>
                <a:ext uri="{FF2B5EF4-FFF2-40B4-BE49-F238E27FC236}">
                  <a16:creationId xmlns:a16="http://schemas.microsoft.com/office/drawing/2014/main" id="{B70EC7B6-CC56-A6FE-3FBD-055E96715360}"/>
                </a:ext>
              </a:extLst>
            </p:cNvPr>
            <p:cNvSpPr/>
            <p:nvPr/>
          </p:nvSpPr>
          <p:spPr>
            <a:xfrm>
              <a:off x="520312" y="2186961"/>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54" name="Rounded Rectangle 53">
              <a:extLst>
                <a:ext uri="{FF2B5EF4-FFF2-40B4-BE49-F238E27FC236}">
                  <a16:creationId xmlns:a16="http://schemas.microsoft.com/office/drawing/2014/main" id="{417291B1-7701-84B6-859A-42A59FB3CD6A}"/>
                </a:ext>
              </a:extLst>
            </p:cNvPr>
            <p:cNvSpPr/>
            <p:nvPr/>
          </p:nvSpPr>
          <p:spPr>
            <a:xfrm>
              <a:off x="1722478" y="2186961"/>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55" name="Rounded Rectangle 54">
              <a:extLst>
                <a:ext uri="{FF2B5EF4-FFF2-40B4-BE49-F238E27FC236}">
                  <a16:creationId xmlns:a16="http://schemas.microsoft.com/office/drawing/2014/main" id="{3C9EDE89-4732-A078-7D56-637EDC3CE118}"/>
                </a:ext>
              </a:extLst>
            </p:cNvPr>
            <p:cNvSpPr/>
            <p:nvPr/>
          </p:nvSpPr>
          <p:spPr>
            <a:xfrm>
              <a:off x="2318824" y="2186961"/>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59" name="Rounded Rectangle 58">
              <a:extLst>
                <a:ext uri="{FF2B5EF4-FFF2-40B4-BE49-F238E27FC236}">
                  <a16:creationId xmlns:a16="http://schemas.microsoft.com/office/drawing/2014/main" id="{3E5757CB-B242-0512-AEE5-631D99CC63C7}"/>
                </a:ext>
              </a:extLst>
            </p:cNvPr>
            <p:cNvSpPr/>
            <p:nvPr/>
          </p:nvSpPr>
          <p:spPr>
            <a:xfrm>
              <a:off x="525049" y="423904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61" name="Rounded Rectangle 60">
              <a:extLst>
                <a:ext uri="{FF2B5EF4-FFF2-40B4-BE49-F238E27FC236}">
                  <a16:creationId xmlns:a16="http://schemas.microsoft.com/office/drawing/2014/main" id="{3EBB1A74-4E2A-4EE7-BCD4-43A606FCE4D1}"/>
                </a:ext>
              </a:extLst>
            </p:cNvPr>
            <p:cNvSpPr/>
            <p:nvPr/>
          </p:nvSpPr>
          <p:spPr>
            <a:xfrm>
              <a:off x="1727215" y="423904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62" name="Rounded Rectangle 61">
              <a:extLst>
                <a:ext uri="{FF2B5EF4-FFF2-40B4-BE49-F238E27FC236}">
                  <a16:creationId xmlns:a16="http://schemas.microsoft.com/office/drawing/2014/main" id="{4185A48C-F12D-E18D-0CB3-782B7951EA52}"/>
                </a:ext>
              </a:extLst>
            </p:cNvPr>
            <p:cNvSpPr/>
            <p:nvPr/>
          </p:nvSpPr>
          <p:spPr>
            <a:xfrm>
              <a:off x="2323561" y="423904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grpSp>
          <p:nvGrpSpPr>
            <p:cNvPr id="113" name="Group 112">
              <a:extLst>
                <a:ext uri="{FF2B5EF4-FFF2-40B4-BE49-F238E27FC236}">
                  <a16:creationId xmlns:a16="http://schemas.microsoft.com/office/drawing/2014/main" id="{D70FD707-B0E4-6D24-8F68-E231D8BB1F77}"/>
                </a:ext>
              </a:extLst>
            </p:cNvPr>
            <p:cNvGrpSpPr/>
            <p:nvPr/>
          </p:nvGrpSpPr>
          <p:grpSpPr>
            <a:xfrm>
              <a:off x="735494" y="3016526"/>
              <a:ext cx="2385388" cy="768626"/>
              <a:chOff x="735494" y="3016526"/>
              <a:chExt cx="2385388" cy="768626"/>
            </a:xfrm>
          </p:grpSpPr>
          <p:cxnSp>
            <p:nvCxnSpPr>
              <p:cNvPr id="65" name="Straight Connector 64">
                <a:extLst>
                  <a:ext uri="{FF2B5EF4-FFF2-40B4-BE49-F238E27FC236}">
                    <a16:creationId xmlns:a16="http://schemas.microsoft.com/office/drawing/2014/main" id="{AA1C57F0-7D21-F14B-B787-39587BD71487}"/>
                  </a:ext>
                </a:extLst>
              </p:cNvPr>
              <p:cNvCxnSpPr>
                <a:cxnSpLocks/>
                <a:stCxn id="4" idx="4"/>
                <a:endCxn id="8" idx="0"/>
              </p:cNvCxnSpPr>
              <p:nvPr/>
            </p:nvCxnSpPr>
            <p:spPr>
              <a:xfrm>
                <a:off x="735494" y="3215308"/>
                <a:ext cx="0" cy="371061"/>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FB69913-285B-A541-A60A-B7D3D4437CA4}"/>
                  </a:ext>
                </a:extLst>
              </p:cNvPr>
              <p:cNvCxnSpPr>
                <a:cxnSpLocks/>
                <a:stCxn id="23" idx="4"/>
                <a:endCxn id="24" idx="0"/>
              </p:cNvCxnSpPr>
              <p:nvPr/>
            </p:nvCxnSpPr>
            <p:spPr>
              <a:xfrm>
                <a:off x="1331841" y="3215308"/>
                <a:ext cx="0" cy="371061"/>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C53067A-2904-56A9-7CB9-3BE00198CC2F}"/>
                  </a:ext>
                </a:extLst>
              </p:cNvPr>
              <p:cNvCxnSpPr>
                <a:stCxn id="35" idx="4"/>
                <a:endCxn id="36" idx="0"/>
              </p:cNvCxnSpPr>
              <p:nvPr/>
            </p:nvCxnSpPr>
            <p:spPr>
              <a:xfrm>
                <a:off x="1928188" y="3215308"/>
                <a:ext cx="0" cy="371061"/>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8D137C9-5681-D9BC-04B1-6A01AFCF3952}"/>
                  </a:ext>
                </a:extLst>
              </p:cNvPr>
              <p:cNvCxnSpPr>
                <a:stCxn id="31" idx="4"/>
                <a:endCxn id="32" idx="0"/>
              </p:cNvCxnSpPr>
              <p:nvPr/>
            </p:nvCxnSpPr>
            <p:spPr>
              <a:xfrm>
                <a:off x="2524535" y="3215308"/>
                <a:ext cx="0" cy="371061"/>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F935F71-3E77-0B58-A142-EF0231BE0B31}"/>
                  </a:ext>
                </a:extLst>
              </p:cNvPr>
              <p:cNvCxnSpPr>
                <a:stCxn id="46" idx="4"/>
                <a:endCxn id="47" idx="0"/>
              </p:cNvCxnSpPr>
              <p:nvPr/>
            </p:nvCxnSpPr>
            <p:spPr>
              <a:xfrm>
                <a:off x="3120882" y="3215308"/>
                <a:ext cx="0" cy="371061"/>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054AA08-B097-F24E-9A04-2B7157E9C094}"/>
                  </a:ext>
                </a:extLst>
              </p:cNvPr>
              <p:cNvCxnSpPr>
                <a:stCxn id="4" idx="6"/>
                <a:endCxn id="23" idx="2"/>
              </p:cNvCxnSpPr>
              <p:nvPr/>
            </p:nvCxnSpPr>
            <p:spPr>
              <a:xfrm>
                <a:off x="934276" y="3016526"/>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0D83D0D-4FDC-F2B8-ACE7-196AB1127CC0}"/>
                  </a:ext>
                </a:extLst>
              </p:cNvPr>
              <p:cNvCxnSpPr>
                <a:stCxn id="23" idx="6"/>
                <a:endCxn id="35" idx="2"/>
              </p:cNvCxnSpPr>
              <p:nvPr/>
            </p:nvCxnSpPr>
            <p:spPr>
              <a:xfrm>
                <a:off x="1530623" y="3016526"/>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C907010-A3F0-7334-8CB2-8B9110271A5F}"/>
                  </a:ext>
                </a:extLst>
              </p:cNvPr>
              <p:cNvCxnSpPr>
                <a:stCxn id="35" idx="6"/>
                <a:endCxn id="31" idx="2"/>
              </p:cNvCxnSpPr>
              <p:nvPr/>
            </p:nvCxnSpPr>
            <p:spPr>
              <a:xfrm>
                <a:off x="2126970" y="3016526"/>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ABE9278-011C-DCED-EA3B-7BA820AA558C}"/>
                  </a:ext>
                </a:extLst>
              </p:cNvPr>
              <p:cNvCxnSpPr>
                <a:stCxn id="31" idx="6"/>
                <a:endCxn id="46" idx="2"/>
              </p:cNvCxnSpPr>
              <p:nvPr/>
            </p:nvCxnSpPr>
            <p:spPr>
              <a:xfrm>
                <a:off x="2723317" y="3016526"/>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B42924-CD17-AF42-1DB6-C9D381EC7610}"/>
                  </a:ext>
                </a:extLst>
              </p:cNvPr>
              <p:cNvCxnSpPr>
                <a:stCxn id="8" idx="6"/>
                <a:endCxn id="24" idx="2"/>
              </p:cNvCxnSpPr>
              <p:nvPr/>
            </p:nvCxnSpPr>
            <p:spPr>
              <a:xfrm>
                <a:off x="934276" y="3785152"/>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5A83656-BCC1-BA47-5375-7152EE7221D2}"/>
                  </a:ext>
                </a:extLst>
              </p:cNvPr>
              <p:cNvCxnSpPr>
                <a:stCxn id="24" idx="6"/>
                <a:endCxn id="36" idx="2"/>
              </p:cNvCxnSpPr>
              <p:nvPr/>
            </p:nvCxnSpPr>
            <p:spPr>
              <a:xfrm>
                <a:off x="1530623" y="3785152"/>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D30A09-4512-22F8-6CFC-A9D659436B0E}"/>
                  </a:ext>
                </a:extLst>
              </p:cNvPr>
              <p:cNvCxnSpPr>
                <a:stCxn id="36" idx="6"/>
                <a:endCxn id="32" idx="2"/>
              </p:cNvCxnSpPr>
              <p:nvPr/>
            </p:nvCxnSpPr>
            <p:spPr>
              <a:xfrm>
                <a:off x="2126970" y="3785152"/>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9683B82-EDDC-72AC-649A-B3440D5AF633}"/>
                  </a:ext>
                </a:extLst>
              </p:cNvPr>
              <p:cNvCxnSpPr>
                <a:stCxn id="32" idx="6"/>
                <a:endCxn id="47" idx="2"/>
              </p:cNvCxnSpPr>
              <p:nvPr/>
            </p:nvCxnSpPr>
            <p:spPr>
              <a:xfrm>
                <a:off x="2723317" y="3785152"/>
                <a:ext cx="19878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93" name="Rounded Rectangle 92">
              <a:extLst>
                <a:ext uri="{FF2B5EF4-FFF2-40B4-BE49-F238E27FC236}">
                  <a16:creationId xmlns:a16="http://schemas.microsoft.com/office/drawing/2014/main" id="{C6FA1018-101E-3E7C-C951-D183020AA533}"/>
                </a:ext>
              </a:extLst>
            </p:cNvPr>
            <p:cNvSpPr/>
            <p:nvPr/>
          </p:nvSpPr>
          <p:spPr>
            <a:xfrm>
              <a:off x="525275" y="1583978"/>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p:sp>
          <p:nvSpPr>
            <p:cNvPr id="94" name="Rounded Rectangle 93">
              <a:extLst>
                <a:ext uri="{FF2B5EF4-FFF2-40B4-BE49-F238E27FC236}">
                  <a16:creationId xmlns:a16="http://schemas.microsoft.com/office/drawing/2014/main" id="{2A6C7FB6-8A42-CE99-01B7-98146F04FEA4}"/>
                </a:ext>
              </a:extLst>
            </p:cNvPr>
            <p:cNvSpPr/>
            <p:nvPr/>
          </p:nvSpPr>
          <p:spPr>
            <a:xfrm>
              <a:off x="1133058" y="953196"/>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5" name="Rounded Rectangle 94">
              <a:extLst>
                <a:ext uri="{FF2B5EF4-FFF2-40B4-BE49-F238E27FC236}">
                  <a16:creationId xmlns:a16="http://schemas.microsoft.com/office/drawing/2014/main" id="{038DAF12-895E-44D3-BCE6-FCF98D6FFD4A}"/>
                </a:ext>
              </a:extLst>
            </p:cNvPr>
            <p:cNvSpPr/>
            <p:nvPr/>
          </p:nvSpPr>
          <p:spPr>
            <a:xfrm>
              <a:off x="1745479" y="1578666"/>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6" name="Rounded Rectangle 95">
              <a:extLst>
                <a:ext uri="{FF2B5EF4-FFF2-40B4-BE49-F238E27FC236}">
                  <a16:creationId xmlns:a16="http://schemas.microsoft.com/office/drawing/2014/main" id="{C2608526-7BEC-CA8B-9757-FDD30733CAF1}"/>
                </a:ext>
              </a:extLst>
            </p:cNvPr>
            <p:cNvSpPr/>
            <p:nvPr/>
          </p:nvSpPr>
          <p:spPr>
            <a:xfrm>
              <a:off x="2337186" y="953372"/>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7" name="Rounded Rectangle 96">
              <a:extLst>
                <a:ext uri="{FF2B5EF4-FFF2-40B4-BE49-F238E27FC236}">
                  <a16:creationId xmlns:a16="http://schemas.microsoft.com/office/drawing/2014/main" id="{49FACC83-538D-DDCF-1786-0830A24A2CD6}"/>
                </a:ext>
              </a:extLst>
            </p:cNvPr>
            <p:cNvSpPr/>
            <p:nvPr/>
          </p:nvSpPr>
          <p:spPr>
            <a:xfrm>
              <a:off x="519562" y="4791666"/>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8" name="Rounded Rectangle 97">
              <a:extLst>
                <a:ext uri="{FF2B5EF4-FFF2-40B4-BE49-F238E27FC236}">
                  <a16:creationId xmlns:a16="http://schemas.microsoft.com/office/drawing/2014/main" id="{09D7D0FF-64F1-0224-19ED-F8784D524790}"/>
                </a:ext>
              </a:extLst>
            </p:cNvPr>
            <p:cNvSpPr/>
            <p:nvPr/>
          </p:nvSpPr>
          <p:spPr>
            <a:xfrm>
              <a:off x="1729405" y="4791666"/>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99" name="Rounded Rectangle 98">
              <a:extLst>
                <a:ext uri="{FF2B5EF4-FFF2-40B4-BE49-F238E27FC236}">
                  <a16:creationId xmlns:a16="http://schemas.microsoft.com/office/drawing/2014/main" id="{AE069D53-277B-54B6-16A3-4E9FD7EB48DF}"/>
                </a:ext>
              </a:extLst>
            </p:cNvPr>
            <p:cNvSpPr/>
            <p:nvPr/>
          </p:nvSpPr>
          <p:spPr>
            <a:xfrm>
              <a:off x="1133058" y="5405231"/>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0" name="Rounded Rectangle 99">
              <a:extLst>
                <a:ext uri="{FF2B5EF4-FFF2-40B4-BE49-F238E27FC236}">
                  <a16:creationId xmlns:a16="http://schemas.microsoft.com/office/drawing/2014/main" id="{DB371D92-CDDD-26B1-FF36-E786ABDCDF14}"/>
                </a:ext>
              </a:extLst>
            </p:cNvPr>
            <p:cNvSpPr/>
            <p:nvPr/>
          </p:nvSpPr>
          <p:spPr>
            <a:xfrm>
              <a:off x="2314319" y="5405231"/>
              <a:ext cx="1005345" cy="432000"/>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3" name="Rounded Rectangle 102">
              <a:extLst>
                <a:ext uri="{FF2B5EF4-FFF2-40B4-BE49-F238E27FC236}">
                  <a16:creationId xmlns:a16="http://schemas.microsoft.com/office/drawing/2014/main" id="{04715E43-76B0-3328-7F34-6E511BB1E28D}"/>
                </a:ext>
              </a:extLst>
            </p:cNvPr>
            <p:cNvSpPr/>
            <p:nvPr/>
          </p:nvSpPr>
          <p:spPr>
            <a:xfrm>
              <a:off x="1111104" y="602741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5" name="Rounded Rectangle 104">
              <a:extLst>
                <a:ext uri="{FF2B5EF4-FFF2-40B4-BE49-F238E27FC236}">
                  <a16:creationId xmlns:a16="http://schemas.microsoft.com/office/drawing/2014/main" id="{36978E7E-EFC3-8601-3CDC-52DD3DAC5F2D}"/>
                </a:ext>
              </a:extLst>
            </p:cNvPr>
            <p:cNvSpPr/>
            <p:nvPr/>
          </p:nvSpPr>
          <p:spPr>
            <a:xfrm>
              <a:off x="2313270" y="602741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6" name="Rounded Rectangle 105">
              <a:extLst>
                <a:ext uri="{FF2B5EF4-FFF2-40B4-BE49-F238E27FC236}">
                  <a16:creationId xmlns:a16="http://schemas.microsoft.com/office/drawing/2014/main" id="{726D9060-ACD2-F6A2-B717-E8BF88C5C26B}"/>
                </a:ext>
              </a:extLst>
            </p:cNvPr>
            <p:cNvSpPr/>
            <p:nvPr/>
          </p:nvSpPr>
          <p:spPr>
            <a:xfrm>
              <a:off x="2909616" y="6027410"/>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09" name="Rounded Rectangle 108">
              <a:extLst>
                <a:ext uri="{FF2B5EF4-FFF2-40B4-BE49-F238E27FC236}">
                  <a16:creationId xmlns:a16="http://schemas.microsoft.com/office/drawing/2014/main" id="{C00A1976-E5D6-3382-D73F-6574BF64072D}"/>
                </a:ext>
              </a:extLst>
            </p:cNvPr>
            <p:cNvSpPr/>
            <p:nvPr/>
          </p:nvSpPr>
          <p:spPr>
            <a:xfrm>
              <a:off x="1111104" y="339589"/>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11" name="Rounded Rectangle 110">
              <a:extLst>
                <a:ext uri="{FF2B5EF4-FFF2-40B4-BE49-F238E27FC236}">
                  <a16:creationId xmlns:a16="http://schemas.microsoft.com/office/drawing/2014/main" id="{63856BAC-8386-180F-DCE9-9565C2E7EF65}"/>
                </a:ext>
              </a:extLst>
            </p:cNvPr>
            <p:cNvSpPr/>
            <p:nvPr/>
          </p:nvSpPr>
          <p:spPr>
            <a:xfrm>
              <a:off x="2313270" y="339589"/>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12" name="Rounded Rectangle 111">
              <a:extLst>
                <a:ext uri="{FF2B5EF4-FFF2-40B4-BE49-F238E27FC236}">
                  <a16:creationId xmlns:a16="http://schemas.microsoft.com/office/drawing/2014/main" id="{C2FCC97A-38DA-36E7-8B22-61CD1321F432}"/>
                </a:ext>
              </a:extLst>
            </p:cNvPr>
            <p:cNvSpPr/>
            <p:nvPr/>
          </p:nvSpPr>
          <p:spPr>
            <a:xfrm>
              <a:off x="2909616" y="339589"/>
              <a:ext cx="432000" cy="432000"/>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E2E01061-C407-8A01-63AC-21874058133C}"/>
                </a:ext>
              </a:extLst>
            </p:cNvPr>
            <p:cNvSpPr txBox="1"/>
            <p:nvPr/>
          </p:nvSpPr>
          <p:spPr>
            <a:xfrm rot="2121586">
              <a:off x="3361666" y="390083"/>
              <a:ext cx="941283" cy="369332"/>
            </a:xfrm>
            <a:prstGeom prst="rect">
              <a:avLst/>
            </a:prstGeom>
            <a:noFill/>
          </p:spPr>
          <p:txBody>
            <a:bodyPr wrap="none" rtlCol="0">
              <a:spAutoFit/>
            </a:bodyPr>
            <a:lstStyle/>
            <a:p>
              <a:pPr algn="ctr"/>
              <a:r>
                <a:rPr lang="en-CN" dirty="0">
                  <a:latin typeface="Times New Roman" panose="02020603050405020304" pitchFamily="18" charset="0"/>
                  <a:cs typeface="Times New Roman" panose="02020603050405020304" pitchFamily="18" charset="0"/>
                </a:rPr>
                <a:t>Legend:</a:t>
              </a:r>
            </a:p>
          </p:txBody>
        </p:sp>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29A9FE54-CB17-29D5-D03D-7511F0F8E5E8}"/>
                    </a:ext>
                  </a:extLst>
                </p:cNvPr>
                <p:cNvSpPr txBox="1"/>
                <p:nvPr/>
              </p:nvSpPr>
              <p:spPr>
                <a:xfrm>
                  <a:off x="4715709" y="2849227"/>
                  <a:ext cx="1786386" cy="364331"/>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Rank-4 Tensor: </a:t>
                  </a:r>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𝑇</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𝑘</m:t>
                              </m:r>
                            </m:sub>
                          </m:sSub>
                        </m:sub>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𝑘</m:t>
                              </m:r>
                            </m:sub>
                          </m:sSub>
                        </m:sup>
                      </m:sSubSup>
                    </m:oMath>
                  </a14:m>
                  <a:endParaRPr lang="en-CN" sz="1400" dirty="0">
                    <a:latin typeface="Times New Roman" panose="02020603050405020304" pitchFamily="18" charset="0"/>
                    <a:cs typeface="Times New Roman" panose="02020603050405020304" pitchFamily="18" charset="0"/>
                  </a:endParaRPr>
                </a:p>
              </p:txBody>
            </p:sp>
          </mc:Choice>
          <mc:Fallback>
            <p:sp>
              <p:nvSpPr>
                <p:cNvPr id="119" name="TextBox 118">
                  <a:extLst>
                    <a:ext uri="{FF2B5EF4-FFF2-40B4-BE49-F238E27FC236}">
                      <a16:creationId xmlns:a16="http://schemas.microsoft.com/office/drawing/2014/main" id="{29A9FE54-CB17-29D5-D03D-7511F0F8E5E8}"/>
                    </a:ext>
                  </a:extLst>
                </p:cNvPr>
                <p:cNvSpPr txBox="1">
                  <a:spLocks noRot="1" noChangeAspect="1" noMove="1" noResize="1" noEditPoints="1" noAdjustHandles="1" noChangeArrowheads="1" noChangeShapeType="1" noTextEdit="1"/>
                </p:cNvSpPr>
                <p:nvPr/>
              </p:nvSpPr>
              <p:spPr>
                <a:xfrm>
                  <a:off x="4715709" y="2849227"/>
                  <a:ext cx="1786386" cy="364331"/>
                </a:xfrm>
                <a:prstGeom prst="rect">
                  <a:avLst/>
                </a:prstGeom>
                <a:blipFill>
                  <a:blip r:embed="rId2"/>
                  <a:stretch>
                    <a:fillRect l="-704" b="-6897"/>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B22BA800-819C-F2F9-9B46-4B4B577DBBA8}"/>
                    </a:ext>
                  </a:extLst>
                </p:cNvPr>
                <p:cNvSpPr txBox="1"/>
                <p:nvPr/>
              </p:nvSpPr>
              <p:spPr>
                <a:xfrm>
                  <a:off x="3952188" y="2634902"/>
                  <a:ext cx="363689"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𝑠</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130" name="TextBox 129">
                  <a:extLst>
                    <a:ext uri="{FF2B5EF4-FFF2-40B4-BE49-F238E27FC236}">
                      <a16:creationId xmlns:a16="http://schemas.microsoft.com/office/drawing/2014/main" id="{B22BA800-819C-F2F9-9B46-4B4B577DBBA8}"/>
                    </a:ext>
                  </a:extLst>
                </p:cNvPr>
                <p:cNvSpPr txBox="1">
                  <a:spLocks noRot="1" noChangeAspect="1" noMove="1" noResize="1" noEditPoints="1" noAdjustHandles="1" noChangeArrowheads="1" noChangeShapeType="1" noTextEdit="1"/>
                </p:cNvSpPr>
                <p:nvPr/>
              </p:nvSpPr>
              <p:spPr>
                <a:xfrm>
                  <a:off x="3952188" y="2634902"/>
                  <a:ext cx="363689" cy="276999"/>
                </a:xfrm>
                <a:prstGeom prst="rect">
                  <a:avLst/>
                </a:prstGeom>
                <a:blipFill>
                  <a:blip r:embed="rId3"/>
                  <a:stretch>
                    <a:fillRect/>
                  </a:stretch>
                </a:blipFill>
              </p:spPr>
              <p:txBody>
                <a:bodyPr/>
                <a:lstStyle/>
                <a:p>
                  <a:r>
                    <a:rPr lang="en-CN">
                      <a:noFill/>
                    </a:rPr>
                    <a:t> </a:t>
                  </a:r>
                </a:p>
              </p:txBody>
            </p:sp>
          </mc:Fallback>
        </mc:AlternateContent>
        <p:sp>
          <p:nvSpPr>
            <p:cNvPr id="135" name="Rounded Rectangle 134">
              <a:extLst>
                <a:ext uri="{FF2B5EF4-FFF2-40B4-BE49-F238E27FC236}">
                  <a16:creationId xmlns:a16="http://schemas.microsoft.com/office/drawing/2014/main" id="{B248928E-28C2-BFC9-E3E3-848971140580}"/>
                </a:ext>
              </a:extLst>
            </p:cNvPr>
            <p:cNvSpPr/>
            <p:nvPr/>
          </p:nvSpPr>
          <p:spPr>
            <a:xfrm>
              <a:off x="3989545" y="1510601"/>
              <a:ext cx="381895" cy="397565"/>
            </a:xfrm>
            <a:prstGeom prst="round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36" name="TextBox 135">
              <a:extLst>
                <a:ext uri="{FF2B5EF4-FFF2-40B4-BE49-F238E27FC236}">
                  <a16:creationId xmlns:a16="http://schemas.microsoft.com/office/drawing/2014/main" id="{3C842878-E4A4-C3EE-97C2-B4F03CCFCD57}"/>
                </a:ext>
              </a:extLst>
            </p:cNvPr>
            <p:cNvSpPr txBox="1"/>
            <p:nvPr/>
          </p:nvSpPr>
          <p:spPr>
            <a:xfrm>
              <a:off x="4715709" y="1447773"/>
              <a:ext cx="1455848" cy="523220"/>
            </a:xfrm>
            <a:prstGeom prst="rect">
              <a:avLst/>
            </a:prstGeom>
            <a:noFill/>
          </p:spPr>
          <p:txBody>
            <a:bodyPr wrap="none" rtlCol="0">
              <a:spAutoFit/>
            </a:bodyPr>
            <a:lstStyle/>
            <a:p>
              <a:pPr algn="ctr"/>
              <a:r>
                <a:rPr lang="en-CN" sz="1400" dirty="0">
                  <a:latin typeface="Times New Roman" panose="02020603050405020304" pitchFamily="18" charset="0"/>
                  <a:cs typeface="Times New Roman" panose="02020603050405020304" pitchFamily="18" charset="0"/>
                </a:rPr>
                <a:t>Single-qubit Gate</a:t>
              </a:r>
            </a:p>
            <a:p>
              <a:pPr algn="ctr"/>
              <a:r>
                <a:rPr lang="en-CN" sz="1400" dirty="0">
                  <a:latin typeface="Times New Roman" panose="02020603050405020304" pitchFamily="18" charset="0"/>
                  <a:cs typeface="Times New Roman" panose="02020603050405020304" pitchFamily="18" charset="0"/>
                </a:rPr>
                <a:t>Rank-2 Tensor</a:t>
              </a:r>
            </a:p>
          </p:txBody>
        </p:sp>
        <p:sp>
          <p:nvSpPr>
            <p:cNvPr id="137" name="Rounded Rectangle 136">
              <a:extLst>
                <a:ext uri="{FF2B5EF4-FFF2-40B4-BE49-F238E27FC236}">
                  <a16:creationId xmlns:a16="http://schemas.microsoft.com/office/drawing/2014/main" id="{B75DADFF-3365-9C52-91B4-98EFB5FB1C9E}"/>
                </a:ext>
              </a:extLst>
            </p:cNvPr>
            <p:cNvSpPr/>
            <p:nvPr/>
          </p:nvSpPr>
          <p:spPr>
            <a:xfrm>
              <a:off x="3846858" y="2152200"/>
              <a:ext cx="700470" cy="361453"/>
            </a:xfrm>
            <a:prstGeom prst="roundRect">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61656E1B-4D41-E144-5E18-20B36E04180F}"/>
                </a:ext>
              </a:extLst>
            </p:cNvPr>
            <p:cNvSpPr txBox="1"/>
            <p:nvPr/>
          </p:nvSpPr>
          <p:spPr>
            <a:xfrm>
              <a:off x="4715709" y="2071316"/>
              <a:ext cx="1313436" cy="523220"/>
            </a:xfrm>
            <a:prstGeom prst="rect">
              <a:avLst/>
            </a:prstGeom>
            <a:noFill/>
          </p:spPr>
          <p:txBody>
            <a:bodyPr wrap="none" rtlCol="0">
              <a:spAutoFit/>
            </a:bodyPr>
            <a:lstStyle/>
            <a:p>
              <a:pPr algn="ctr"/>
              <a:r>
                <a:rPr lang="en-CN" sz="1400" dirty="0">
                  <a:latin typeface="Times New Roman" panose="02020603050405020304" pitchFamily="18" charset="0"/>
                  <a:cs typeface="Times New Roman" panose="02020603050405020304" pitchFamily="18" charset="0"/>
                </a:rPr>
                <a:t>Two-qubit Gate</a:t>
              </a:r>
            </a:p>
            <a:p>
              <a:pPr algn="ctr"/>
              <a:r>
                <a:rPr lang="en-CN" sz="1400" dirty="0">
                  <a:latin typeface="Times New Roman" panose="02020603050405020304" pitchFamily="18" charset="0"/>
                  <a:cs typeface="Times New Roman" panose="02020603050405020304" pitchFamily="18" charset="0"/>
                </a:rPr>
                <a:t>Rank-4 Tensor</a:t>
              </a:r>
            </a:p>
          </p:txBody>
        </p:sp>
        <p:cxnSp>
          <p:nvCxnSpPr>
            <p:cNvPr id="139" name="Straight Connector 138">
              <a:extLst>
                <a:ext uri="{FF2B5EF4-FFF2-40B4-BE49-F238E27FC236}">
                  <a16:creationId xmlns:a16="http://schemas.microsoft.com/office/drawing/2014/main" id="{9D10689E-371D-7F58-E105-C394DACC7060}"/>
                </a:ext>
              </a:extLst>
            </p:cNvPr>
            <p:cNvCxnSpPr>
              <a:cxnSpLocks/>
            </p:cNvCxnSpPr>
            <p:nvPr/>
          </p:nvCxnSpPr>
          <p:spPr>
            <a:xfrm flipH="1" flipV="1">
              <a:off x="3852900" y="1223688"/>
              <a:ext cx="605349" cy="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F7D8D7D3-E08C-C7EA-8739-F1972A7DEAFC}"/>
                </a:ext>
              </a:extLst>
            </p:cNvPr>
            <p:cNvSpPr txBox="1"/>
            <p:nvPr/>
          </p:nvSpPr>
          <p:spPr>
            <a:xfrm>
              <a:off x="4715709" y="1056179"/>
              <a:ext cx="1877437" cy="307777"/>
            </a:xfrm>
            <a:prstGeom prst="rect">
              <a:avLst/>
            </a:prstGeom>
            <a:noFill/>
          </p:spPr>
          <p:txBody>
            <a:bodyPr wrap="none" rtlCol="0">
              <a:spAutoFit/>
            </a:bodyPr>
            <a:lstStyle/>
            <a:p>
              <a:pPr algn="ctr"/>
              <a:r>
                <a:rPr lang="en-CN" sz="1400" dirty="0">
                  <a:latin typeface="Times New Roman" panose="02020603050405020304" pitchFamily="18" charset="0"/>
                  <a:cs typeface="Times New Roman" panose="02020603050405020304" pitchFamily="18" charset="0"/>
                </a:rPr>
                <a:t>Not yet been connected</a:t>
              </a:r>
            </a:p>
          </p:txBody>
        </p:sp>
        <p:grpSp>
          <p:nvGrpSpPr>
            <p:cNvPr id="154" name="Group 153">
              <a:extLst>
                <a:ext uri="{FF2B5EF4-FFF2-40B4-BE49-F238E27FC236}">
                  <a16:creationId xmlns:a16="http://schemas.microsoft.com/office/drawing/2014/main" id="{E597A225-E93F-5BD1-7721-33EA29E58208}"/>
                </a:ext>
              </a:extLst>
            </p:cNvPr>
            <p:cNvGrpSpPr/>
            <p:nvPr/>
          </p:nvGrpSpPr>
          <p:grpSpPr>
            <a:xfrm>
              <a:off x="3837825" y="2762370"/>
              <a:ext cx="795625" cy="635440"/>
              <a:chOff x="3837825" y="2762370"/>
              <a:chExt cx="795625" cy="635440"/>
            </a:xfrm>
          </p:grpSpPr>
          <p:sp>
            <p:nvSpPr>
              <p:cNvPr id="116" name="Oval 115">
                <a:extLst>
                  <a:ext uri="{FF2B5EF4-FFF2-40B4-BE49-F238E27FC236}">
                    <a16:creationId xmlns:a16="http://schemas.microsoft.com/office/drawing/2014/main" id="{EA45648E-65F9-CCF9-9014-3B497425D86A}"/>
                  </a:ext>
                </a:extLst>
              </p:cNvPr>
              <p:cNvSpPr/>
              <p:nvPr/>
            </p:nvSpPr>
            <p:spPr>
              <a:xfrm>
                <a:off x="4068197" y="2889151"/>
                <a:ext cx="288000" cy="2880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EA69D342-F5F3-DC6A-93E5-4CF70525204A}"/>
                      </a:ext>
                    </a:extLst>
                  </p:cNvPr>
                  <p:cNvSpPr txBox="1"/>
                  <p:nvPr/>
                </p:nvSpPr>
                <p:spPr>
                  <a:xfrm>
                    <a:off x="4162530" y="3120811"/>
                    <a:ext cx="381899"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𝑎</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131" name="TextBox 130">
                    <a:extLst>
                      <a:ext uri="{FF2B5EF4-FFF2-40B4-BE49-F238E27FC236}">
                        <a16:creationId xmlns:a16="http://schemas.microsoft.com/office/drawing/2014/main" id="{EA69D342-F5F3-DC6A-93E5-4CF70525204A}"/>
                      </a:ext>
                    </a:extLst>
                  </p:cNvPr>
                  <p:cNvSpPr txBox="1">
                    <a:spLocks noRot="1" noChangeAspect="1" noMove="1" noResize="1" noEditPoints="1" noAdjustHandles="1" noChangeArrowheads="1" noChangeShapeType="1" noTextEdit="1"/>
                  </p:cNvSpPr>
                  <p:nvPr/>
                </p:nvSpPr>
                <p:spPr>
                  <a:xfrm>
                    <a:off x="4162530" y="3120811"/>
                    <a:ext cx="381899" cy="276999"/>
                  </a:xfrm>
                  <a:prstGeom prst="rect">
                    <a:avLst/>
                  </a:prstGeom>
                  <a:blipFill>
                    <a:blip r:embed="rId4"/>
                    <a:stretch>
                      <a:fillRect/>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32" name="TextBox 131">
                    <a:extLst>
                      <a:ext uri="{FF2B5EF4-FFF2-40B4-BE49-F238E27FC236}">
                        <a16:creationId xmlns:a16="http://schemas.microsoft.com/office/drawing/2014/main" id="{4083CA22-6088-7ACA-F2E9-1E4D6B3651F6}"/>
                      </a:ext>
                    </a:extLst>
                  </p:cNvPr>
                  <p:cNvSpPr txBox="1"/>
                  <p:nvPr/>
                </p:nvSpPr>
                <p:spPr>
                  <a:xfrm>
                    <a:off x="3837825" y="2986072"/>
                    <a:ext cx="345031"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𝑙</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132" name="TextBox 131">
                    <a:extLst>
                      <a:ext uri="{FF2B5EF4-FFF2-40B4-BE49-F238E27FC236}">
                        <a16:creationId xmlns:a16="http://schemas.microsoft.com/office/drawing/2014/main" id="{4083CA22-6088-7ACA-F2E9-1E4D6B3651F6}"/>
                      </a:ext>
                    </a:extLst>
                  </p:cNvPr>
                  <p:cNvSpPr txBox="1">
                    <a:spLocks noRot="1" noChangeAspect="1" noMove="1" noResize="1" noEditPoints="1" noAdjustHandles="1" noChangeArrowheads="1" noChangeShapeType="1" noTextEdit="1"/>
                  </p:cNvSpPr>
                  <p:nvPr/>
                </p:nvSpPr>
                <p:spPr>
                  <a:xfrm>
                    <a:off x="3837825" y="2986072"/>
                    <a:ext cx="345031" cy="276999"/>
                  </a:xfrm>
                  <a:prstGeom prst="rect">
                    <a:avLst/>
                  </a:prstGeom>
                  <a:blipFill>
                    <a:blip r:embed="rId5"/>
                    <a:stretch>
                      <a:fillRect/>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07139252-5160-CA05-1037-AE69E0BE9C1C}"/>
                      </a:ext>
                    </a:extLst>
                  </p:cNvPr>
                  <p:cNvSpPr txBox="1"/>
                  <p:nvPr/>
                </p:nvSpPr>
                <p:spPr>
                  <a:xfrm>
                    <a:off x="4279699" y="2769547"/>
                    <a:ext cx="353751" cy="27699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solidFill>
                                    <a:schemeClr val="tx1">
                                      <a:lumMod val="50000"/>
                                      <a:lumOff val="50000"/>
                                    </a:schemeClr>
                                  </a:solidFill>
                                  <a:latin typeface="Cambria Math" panose="02040503050406030204" pitchFamily="18" charset="0"/>
                                </a:rPr>
                              </m:ctrlPr>
                            </m:sSubPr>
                            <m:e>
                              <m:r>
                                <a:rPr lang="en-US" sz="1200" b="0" i="1" smtClean="0">
                                  <a:solidFill>
                                    <a:schemeClr val="tx1">
                                      <a:lumMod val="50000"/>
                                      <a:lumOff val="50000"/>
                                    </a:schemeClr>
                                  </a:solidFill>
                                  <a:latin typeface="Cambria Math" panose="02040503050406030204" pitchFamily="18" charset="0"/>
                                </a:rPr>
                                <m:t>𝑟</m:t>
                              </m:r>
                            </m:e>
                            <m:sub>
                              <m:r>
                                <a:rPr lang="en-US" sz="1200" b="0" i="1" smtClean="0">
                                  <a:solidFill>
                                    <a:schemeClr val="tx1">
                                      <a:lumMod val="50000"/>
                                      <a:lumOff val="50000"/>
                                    </a:schemeClr>
                                  </a:solidFill>
                                  <a:latin typeface="Cambria Math" panose="02040503050406030204" pitchFamily="18" charset="0"/>
                                </a:rPr>
                                <m:t>𝑘</m:t>
                              </m:r>
                            </m:sub>
                          </m:sSub>
                        </m:oMath>
                      </m:oMathPara>
                    </a14:m>
                    <a:endParaRPr lang="en-CN" sz="1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133" name="TextBox 132">
                    <a:extLst>
                      <a:ext uri="{FF2B5EF4-FFF2-40B4-BE49-F238E27FC236}">
                        <a16:creationId xmlns:a16="http://schemas.microsoft.com/office/drawing/2014/main" id="{07139252-5160-CA05-1037-AE69E0BE9C1C}"/>
                      </a:ext>
                    </a:extLst>
                  </p:cNvPr>
                  <p:cNvSpPr txBox="1">
                    <a:spLocks noRot="1" noChangeAspect="1" noMove="1" noResize="1" noEditPoints="1" noAdjustHandles="1" noChangeArrowheads="1" noChangeShapeType="1" noTextEdit="1"/>
                  </p:cNvSpPr>
                  <p:nvPr/>
                </p:nvSpPr>
                <p:spPr>
                  <a:xfrm>
                    <a:off x="4279699" y="2769547"/>
                    <a:ext cx="353751" cy="276999"/>
                  </a:xfrm>
                  <a:prstGeom prst="rect">
                    <a:avLst/>
                  </a:prstGeom>
                  <a:blipFill>
                    <a:blip r:embed="rId6"/>
                    <a:stretch>
                      <a:fillRect/>
                    </a:stretch>
                  </a:blipFill>
                </p:spPr>
                <p:txBody>
                  <a:bodyPr/>
                  <a:lstStyle/>
                  <a:p>
                    <a:r>
                      <a:rPr lang="en-CN">
                        <a:noFill/>
                      </a:rPr>
                      <a:t> </a:t>
                    </a:r>
                  </a:p>
                </p:txBody>
              </p:sp>
            </mc:Fallback>
          </mc:AlternateContent>
          <p:cxnSp>
            <p:nvCxnSpPr>
              <p:cNvPr id="146" name="Straight Connector 145">
                <a:extLst>
                  <a:ext uri="{FF2B5EF4-FFF2-40B4-BE49-F238E27FC236}">
                    <a16:creationId xmlns:a16="http://schemas.microsoft.com/office/drawing/2014/main" id="{01DC6560-2D40-5BFE-08F6-015A9F91CADF}"/>
                  </a:ext>
                </a:extLst>
              </p:cNvPr>
              <p:cNvCxnSpPr>
                <a:cxnSpLocks/>
              </p:cNvCxnSpPr>
              <p:nvPr/>
            </p:nvCxnSpPr>
            <p:spPr>
              <a:xfrm rot="10800000">
                <a:off x="4212197" y="2762370"/>
                <a:ext cx="0" cy="12599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DC08981-06C3-36F7-E325-63B4705B90B7}"/>
                  </a:ext>
                </a:extLst>
              </p:cNvPr>
              <p:cNvCxnSpPr>
                <a:cxnSpLocks/>
                <a:stCxn id="116" idx="4"/>
              </p:cNvCxnSpPr>
              <p:nvPr/>
            </p:nvCxnSpPr>
            <p:spPr>
              <a:xfrm>
                <a:off x="4212197" y="3177152"/>
                <a:ext cx="0" cy="12599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2BA50A6-2B02-47B3-10BD-A3D425E738F7}"/>
                  </a:ext>
                </a:extLst>
              </p:cNvPr>
              <p:cNvCxnSpPr>
                <a:cxnSpLocks/>
              </p:cNvCxnSpPr>
              <p:nvPr/>
            </p:nvCxnSpPr>
            <p:spPr>
              <a:xfrm rot="10800000" flipH="1">
                <a:off x="3941529" y="3033151"/>
                <a:ext cx="125999"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37ABC8E-43BF-9D0C-7533-C4986C530244}"/>
                  </a:ext>
                </a:extLst>
              </p:cNvPr>
              <p:cNvCxnSpPr>
                <a:stCxn id="116" idx="6"/>
              </p:cNvCxnSpPr>
              <p:nvPr/>
            </p:nvCxnSpPr>
            <p:spPr>
              <a:xfrm>
                <a:off x="4356198" y="3033151"/>
                <a:ext cx="125999"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157" name="TextBox 156">
                <a:extLst>
                  <a:ext uri="{FF2B5EF4-FFF2-40B4-BE49-F238E27FC236}">
                    <a16:creationId xmlns:a16="http://schemas.microsoft.com/office/drawing/2014/main" id="{D8DE5D67-291E-3BDC-B656-B785B787854D}"/>
                  </a:ext>
                </a:extLst>
              </p:cNvPr>
              <p:cNvSpPr txBox="1"/>
              <p:nvPr/>
            </p:nvSpPr>
            <p:spPr>
              <a:xfrm>
                <a:off x="6687688" y="11237"/>
                <a:ext cx="4955314" cy="6835526"/>
              </a:xfrm>
              <a:prstGeom prst="rect">
                <a:avLst/>
              </a:prstGeom>
              <a:noFill/>
            </p:spPr>
            <p:txBody>
              <a:bodyPr wrap="square" rtlCol="0">
                <a:spAutoFit/>
              </a:bodyPr>
              <a:lstStyle/>
              <a:p>
                <a:r>
                  <a:rPr lang="en-CN" dirty="0">
                    <a:latin typeface="Times New Roman" panose="02020603050405020304" pitchFamily="18" charset="0"/>
                    <a:cs typeface="Times New Roman" panose="02020603050405020304" pitchFamily="18" charset="0"/>
                  </a:rPr>
                  <a:t>1. Do a local optimal approximation on inner indices by SVD, which is </a:t>
                </a:r>
                <a:endParaRPr lang="en-US"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𝜇</m:t>
                          </m:r>
                        </m:sub>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𝑈</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r>
                                <a:rPr lang="en-US" b="0" i="1" smtClean="0">
                                  <a:latin typeface="Cambria Math" panose="02040503050406030204" pitchFamily="18" charset="0"/>
                                </a:rPr>
                                <m:t>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𝜇</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𝜇</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ub>
                          </m:sSub>
                        </m:e>
                      </m:nary>
                    </m:oMath>
                  </m:oMathPara>
                </a14:m>
                <a:endParaRPr lang="en-CN" dirty="0">
                  <a:latin typeface="Times New Roman" panose="02020603050405020304" pitchFamily="18" charset="0"/>
                  <a:cs typeface="Times New Roman" panose="02020603050405020304" pitchFamily="18" charset="0"/>
                </a:endParaRPr>
              </a:p>
              <a:p>
                <a:r>
                  <a:rPr lang="en-CN" dirty="0">
                    <a:latin typeface="Times New Roman" panose="02020603050405020304" pitchFamily="18" charset="0"/>
                    <a:cs typeface="Times New Roman" panose="02020603050405020304" pitchFamily="18" charset="0"/>
                  </a:rPr>
                  <a:t>	</a:t>
                </a:r>
                <a:r>
                  <a:rPr lang="en-CN" dirty="0">
                    <a:solidFill>
                      <a:srgbClr val="C00000"/>
                    </a:solidFill>
                    <a:latin typeface="Times New Roman" panose="02020603050405020304" pitchFamily="18" charset="0"/>
                    <a:cs typeface="Times New Roman" panose="02020603050405020304" pitchFamily="18" charset="0"/>
                  </a:rPr>
                  <a:t>Keep </a:t>
                </a:r>
                <a14:m>
                  <m:oMath xmlns:m="http://schemas.openxmlformats.org/officeDocument/2006/math">
                    <m:r>
                      <a:rPr lang="en-US" b="0" i="1" smtClean="0">
                        <a:solidFill>
                          <a:srgbClr val="C00000"/>
                        </a:solidFill>
                        <a:latin typeface="Cambria Math" panose="02040503050406030204" pitchFamily="18" charset="0"/>
                        <a:cs typeface="Times New Roman" panose="02020603050405020304" pitchFamily="18" charset="0"/>
                      </a:rPr>
                      <m:t>𝜅</m:t>
                    </m:r>
                    <m:r>
                      <a:rPr lang="en-US" b="0" i="0" smtClean="0">
                        <a:solidFill>
                          <a:srgbClr val="C00000"/>
                        </a:solidFill>
                        <a:latin typeface="Cambria Math" panose="02040503050406030204" pitchFamily="18" charset="0"/>
                        <a:cs typeface="Times New Roman" panose="02020603050405020304" pitchFamily="18" charset="0"/>
                      </a:rPr>
                      <m:t> </m:t>
                    </m:r>
                  </m:oMath>
                </a14:m>
                <a:r>
                  <a:rPr lang="en-CN" dirty="0">
                    <a:solidFill>
                      <a:srgbClr val="C00000"/>
                    </a:solidFill>
                    <a:latin typeface="Times New Roman" panose="02020603050405020304" pitchFamily="18" charset="0"/>
                    <a:cs typeface="Times New Roman" panose="02020603050405020304" pitchFamily="18" charset="0"/>
                  </a:rPr>
                  <a:t>largest </a:t>
                </a:r>
                <a14:m>
                  <m:oMath xmlns:m="http://schemas.openxmlformats.org/officeDocument/2006/math">
                    <m:sSub>
                      <m:sSubPr>
                        <m:ctrlPr>
                          <a:rPr lang="en-US" b="0" i="1" smtClean="0">
                            <a:solidFill>
                              <a:srgbClr val="C00000"/>
                            </a:solidFill>
                            <a:latin typeface="Cambria Math" panose="02040503050406030204" pitchFamily="18" charset="0"/>
                            <a:cs typeface="Times New Roman" panose="02020603050405020304" pitchFamily="18" charset="0"/>
                          </a:rPr>
                        </m:ctrlPr>
                      </m:sSubPr>
                      <m:e>
                        <m:r>
                          <a:rPr lang="en-US" b="0" i="1" smtClean="0">
                            <a:solidFill>
                              <a:srgbClr val="C00000"/>
                            </a:solidFill>
                            <a:latin typeface="Cambria Math" panose="02040503050406030204" pitchFamily="18" charset="0"/>
                            <a:cs typeface="Times New Roman" panose="02020603050405020304" pitchFamily="18" charset="0"/>
                          </a:rPr>
                          <m:t>𝑆</m:t>
                        </m:r>
                      </m:e>
                      <m:sub>
                        <m:r>
                          <a:rPr lang="en-US" b="0" i="1" smtClean="0">
                            <a:solidFill>
                              <a:srgbClr val="C00000"/>
                            </a:solidFill>
                            <a:latin typeface="Cambria Math" panose="02040503050406030204" pitchFamily="18" charset="0"/>
                            <a:cs typeface="Times New Roman" panose="02020603050405020304" pitchFamily="18" charset="0"/>
                          </a:rPr>
                          <m:t>𝜇</m:t>
                        </m:r>
                      </m:sub>
                    </m:sSub>
                  </m:oMath>
                </a14:m>
                <a:r>
                  <a:rPr lang="en-CN" dirty="0">
                    <a:solidFill>
                      <a:srgbClr val="C00000"/>
                    </a:solidFill>
                    <a:latin typeface="Times New Roman" panose="02020603050405020304" pitchFamily="18" charset="0"/>
                    <a:cs typeface="Times New Roman" panose="02020603050405020304" pitchFamily="18" charset="0"/>
                  </a:rPr>
                  <a:t> after a layer of noise.</a:t>
                </a:r>
              </a:p>
              <a:p>
                <a:r>
                  <a:rPr lang="en-CN" dirty="0">
                    <a:latin typeface="Times New Roman" panose="02020603050405020304" pitchFamily="18" charset="0"/>
                    <a:cs typeface="Times New Roman" panose="02020603050405020304" pitchFamily="18" charset="0"/>
                  </a:rPr>
                  <a:t>2. Apply QR-decomposition on each Tensor from left to the right (which forms a canonical form of MPO), </a:t>
                </a:r>
              </a:p>
              <a:p>
                <a:r>
                  <a:rPr lang="en-C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𝜇</m:t>
                        </m:r>
                      </m:sub>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𝑄</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𝜇</m:t>
                            </m:r>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𝜇</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𝑘</m:t>
                                </m:r>
                              </m:sub>
                            </m:sSub>
                          </m:sub>
                        </m:sSub>
                      </m:e>
                    </m:nary>
                  </m:oMath>
                </a14:m>
                <a:endParaRPr lang="en-CN" dirty="0">
                  <a:latin typeface="Times New Roman" panose="02020603050405020304" pitchFamily="18" charset="0"/>
                  <a:cs typeface="Times New Roman" panose="02020603050405020304" pitchFamily="18" charset="0"/>
                </a:endParaRPr>
              </a:p>
              <a:p>
                <a:endParaRPr lang="en-CN" dirty="0">
                  <a:latin typeface="Times New Roman" panose="02020603050405020304" pitchFamily="18" charset="0"/>
                  <a:cs typeface="Times New Roman" panose="02020603050405020304" pitchFamily="18" charset="0"/>
                </a:endParaRPr>
              </a:p>
              <a:p>
                <a:r>
                  <a:rPr lang="en-CN" dirty="0">
                    <a:latin typeface="Times New Roman" panose="02020603050405020304" pitchFamily="18" charset="0"/>
                    <a:cs typeface="Times New Roman" panose="02020603050405020304" pitchFamily="18" charset="0"/>
                  </a:rPr>
                  <a:t>	</a:t>
                </a:r>
                <a:r>
                  <a:rPr lang="en-CN" dirty="0">
                    <a:solidFill>
                      <a:srgbClr val="C00000"/>
                    </a:solidFill>
                    <a:latin typeface="Times New Roman" panose="02020603050405020304" pitchFamily="18" charset="0"/>
                    <a:cs typeface="Times New Roman" panose="02020603050405020304" pitchFamily="18" charset="0"/>
                  </a:rPr>
                  <a:t>Except right tensor, all other tensors got orthogonalized.</a:t>
                </a:r>
              </a:p>
              <a:p>
                <a:endParaRPr lang="en-CN" dirty="0">
                  <a:latin typeface="Times New Roman" panose="02020603050405020304" pitchFamily="18" charset="0"/>
                  <a:cs typeface="Times New Roman" panose="02020603050405020304" pitchFamily="18" charset="0"/>
                </a:endParaRPr>
              </a:p>
              <a:p>
                <a:r>
                  <a:rPr lang="en-CN" dirty="0">
                    <a:latin typeface="Times New Roman" panose="02020603050405020304" pitchFamily="18" charset="0"/>
                    <a:cs typeface="Times New Roman" panose="02020603050405020304" pitchFamily="18" charset="0"/>
                  </a:rPr>
                  <a:t>3. Apply SVD from right to left to truncate each of the bond indices,</a:t>
                </a:r>
              </a:p>
              <a:p>
                <a:endParaRPr lang="en-CN" dirty="0">
                  <a:latin typeface="Times New Roman" panose="02020603050405020304" pitchFamily="18" charset="0"/>
                  <a:cs typeface="Times New Roman" panose="02020603050405020304" pitchFamily="18" charset="0"/>
                </a:endParaRPr>
              </a:p>
              <a:p>
                <a:r>
                  <a:rPr lang="en-CN" dirty="0">
                    <a:latin typeface="Times New Roman" panose="02020603050405020304" pitchFamily="18" charset="0"/>
                    <a:cs typeface="Times New Roman" panose="02020603050405020304" pitchFamily="18" charset="0"/>
                  </a:rPr>
                  <a:t>	</a:t>
                </a:r>
                <a14:m>
                  <m:oMath xmlns:m="http://schemas.openxmlformats.org/officeDocument/2006/math">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r>
                              <a:rPr lang="en-US" b="0" i="1" smtClean="0">
                                <a:latin typeface="Cambria Math" panose="02040503050406030204" pitchFamily="18" charset="0"/>
                              </a:rPr>
                              <m:t>+1</m:t>
                            </m:r>
                          </m:sub>
                        </m:sSub>
                      </m:sub>
                      <m:sup/>
                      <m:e>
                        <m:sSubSup>
                          <m:sSubSupPr>
                            <m:ctrlPr>
                              <a:rPr lang="en-US" i="1">
                                <a:latin typeface="Cambria Math" panose="02040503050406030204" pitchFamily="18" charset="0"/>
                              </a:rPr>
                            </m:ctrlPr>
                          </m:sSubSupPr>
                          <m:e>
                            <m:r>
                              <a:rPr lang="en-US" i="1">
                                <a:latin typeface="Cambria Math" panose="02040503050406030204" pitchFamily="18" charset="0"/>
                              </a:rPr>
                              <m:t>𝑇</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𝑘</m:t>
                                </m:r>
                                <m:r>
                                  <a:rPr lang="en-US" b="0" i="1" smtClean="0">
                                    <a:latin typeface="Cambria Math" panose="02040503050406030204" pitchFamily="18" charset="0"/>
                                  </a:rPr>
                                  <m:t>+1</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sSubSup>
                          <m:sSubSupPr>
                            <m:ctrlPr>
                              <a:rPr lang="en-US" i="1">
                                <a:latin typeface="Cambria Math" panose="02040503050406030204" pitchFamily="18" charset="0"/>
                              </a:rPr>
                            </m:ctrlPr>
                          </m:sSubSupPr>
                          <m:e>
                            <m:r>
                              <a:rPr lang="en-US" i="1">
                                <a:latin typeface="Cambria Math" panose="02040503050406030204" pitchFamily="18" charset="0"/>
                              </a:rPr>
                              <m:t>𝑇</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r>
                                  <a:rPr lang="en-US" b="0" i="1" smtClean="0">
                                    <a:latin typeface="Cambria Math" panose="02040503050406030204" pitchFamily="18" charset="0"/>
                                  </a:rPr>
                                  <m:t>+1</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+1</m:t>
                                </m:r>
                              </m:sub>
                            </m:sSub>
                          </m:sup>
                        </m:sSubSup>
                      </m:e>
                    </m:nary>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𝜇</m:t>
                        </m:r>
                        <m:r>
                          <a:rPr lang="en-US" b="0" i="1" smtClean="0">
                            <a:latin typeface="Cambria Math" panose="02040503050406030204" pitchFamily="18" charset="0"/>
                          </a:rPr>
                          <m:t>=1</m:t>
                        </m:r>
                      </m:sub>
                      <m:sup>
                        <m:r>
                          <a:rPr lang="en-US" b="0" i="1" smtClean="0">
                            <a:latin typeface="Cambria Math" panose="02040503050406030204" pitchFamily="18" charset="0"/>
                          </a:rPr>
                          <m:t>𝜒</m:t>
                        </m:r>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𝑈</m:t>
                            </m:r>
                          </m:e>
                          <m: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𝑘</m:t>
                                </m:r>
                              </m:sub>
                            </m:sSub>
                            <m:r>
                              <a:rPr lang="en-US" i="1">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𝜇</m:t>
                            </m:r>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up>
                        </m:sSubSup>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𝜇</m:t>
                        </m:r>
                      </m:sub>
                    </m:sSub>
                    <m:sSubSup>
                      <m:sSubSupPr>
                        <m:ctrlPr>
                          <a:rPr lang="en-US" i="1">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𝜇</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r>
                              <a:rPr lang="en-US" b="0" i="1" smtClean="0">
                                <a:latin typeface="Cambria Math" panose="02040503050406030204" pitchFamily="18" charset="0"/>
                              </a:rPr>
                              <m:t>+1</m:t>
                            </m:r>
                          </m:sub>
                        </m:sSub>
                      </m:sub>
                      <m:sup>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+1</m:t>
                            </m:r>
                          </m:sub>
                        </m:sSub>
                      </m:sup>
                    </m:sSubSup>
                  </m:oMath>
                </a14:m>
                <a:endParaRPr lang="en-CN" dirty="0">
                  <a:latin typeface="Times New Roman" panose="02020603050405020304" pitchFamily="18" charset="0"/>
                  <a:cs typeface="Times New Roman" panose="02020603050405020304" pitchFamily="18" charset="0"/>
                </a:endParaRPr>
              </a:p>
              <a:p>
                <a:endParaRPr lang="en-CN" dirty="0">
                  <a:solidFill>
                    <a:srgbClr val="C00000"/>
                  </a:solidFill>
                  <a:latin typeface="Times New Roman" panose="02020603050405020304" pitchFamily="18" charset="0"/>
                  <a:cs typeface="Times New Roman" panose="02020603050405020304" pitchFamily="18" charset="0"/>
                </a:endParaRPr>
              </a:p>
              <a:p>
                <a:r>
                  <a:rPr lang="en-CN" dirty="0">
                    <a:solidFill>
                      <a:srgbClr val="C00000"/>
                    </a:solidFill>
                    <a:latin typeface="Times New Roman" panose="02020603050405020304" pitchFamily="18" charset="0"/>
                    <a:cs typeface="Times New Roman" panose="02020603050405020304" pitchFamily="18" charset="0"/>
                  </a:rPr>
                  <a:t>Author emphasized that:</a:t>
                </a:r>
              </a:p>
              <a:p>
                <a:r>
                  <a:rPr lang="en-CN" i="1" dirty="0">
                    <a:solidFill>
                      <a:srgbClr val="C00000"/>
                    </a:solidFill>
                    <a:latin typeface="Times New Roman" panose="02020603050405020304" pitchFamily="18" charset="0"/>
                    <a:cs typeface="Times New Roman" panose="02020603050405020304" pitchFamily="18" charset="0"/>
                  </a:rPr>
                  <a:t>	the most economical way is first to complete a layer of two-qubit gates and noise, then to perform step 2&amp;3</a:t>
                </a:r>
                <a:r>
                  <a:rPr lang="en-CN" dirty="0">
                    <a:solidFill>
                      <a:srgbClr val="C00000"/>
                    </a:solidFill>
                    <a:latin typeface="Times New Roman" panose="02020603050405020304" pitchFamily="18" charset="0"/>
                    <a:cs typeface="Times New Roman" panose="02020603050405020304" pitchFamily="18" charset="0"/>
                  </a:rPr>
                  <a:t>.</a:t>
                </a:r>
              </a:p>
            </p:txBody>
          </p:sp>
        </mc:Choice>
        <mc:Fallback>
          <p:sp>
            <p:nvSpPr>
              <p:cNvPr id="157" name="TextBox 156">
                <a:extLst>
                  <a:ext uri="{FF2B5EF4-FFF2-40B4-BE49-F238E27FC236}">
                    <a16:creationId xmlns:a16="http://schemas.microsoft.com/office/drawing/2014/main" id="{D8DE5D67-291E-3BDC-B656-B785B787854D}"/>
                  </a:ext>
                </a:extLst>
              </p:cNvPr>
              <p:cNvSpPr txBox="1">
                <a:spLocks noRot="1" noChangeAspect="1" noMove="1" noResize="1" noEditPoints="1" noAdjustHandles="1" noChangeArrowheads="1" noChangeShapeType="1" noTextEdit="1"/>
              </p:cNvSpPr>
              <p:nvPr/>
            </p:nvSpPr>
            <p:spPr>
              <a:xfrm>
                <a:off x="6687688" y="11237"/>
                <a:ext cx="4955314" cy="6835526"/>
              </a:xfrm>
              <a:prstGeom prst="rect">
                <a:avLst/>
              </a:prstGeom>
              <a:blipFill>
                <a:blip r:embed="rId7"/>
                <a:stretch>
                  <a:fillRect l="-1023" t="-5556" r="-512" b="-556"/>
                </a:stretch>
              </a:blipFill>
            </p:spPr>
            <p:txBody>
              <a:bodyPr/>
              <a:lstStyle/>
              <a:p>
                <a:r>
                  <a:rPr lang="en-CN">
                    <a:noFill/>
                  </a:rPr>
                  <a:t> </a:t>
                </a:r>
              </a:p>
            </p:txBody>
          </p:sp>
        </mc:Fallback>
      </mc:AlternateContent>
    </p:spTree>
    <p:extLst>
      <p:ext uri="{BB962C8B-B14F-4D97-AF65-F5344CB8AC3E}">
        <p14:creationId xmlns:p14="http://schemas.microsoft.com/office/powerpoint/2010/main" val="942996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12836</TotalTime>
  <Words>765</Words>
  <Application>Microsoft Macintosh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Cambria Math</vt:lpstr>
      <vt:lpstr>Menlo-Regular</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Weiguo Ma</dc:creator>
  <cp:lastModifiedBy>Weiguo Ma</cp:lastModifiedBy>
  <cp:revision>4</cp:revision>
  <dcterms:created xsi:type="dcterms:W3CDTF">2023-04-04T03:15:57Z</dcterms:created>
  <dcterms:modified xsi:type="dcterms:W3CDTF">2023-04-13T01:12:54Z</dcterms:modified>
</cp:coreProperties>
</file>