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CD068A-BF00-4443-8DF8-8A649C4EC144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2"/>
            <p14:sldId id="271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53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A08F-E653-42B3-BAC3-7EB505635B6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6B57-91CE-4CC9-886E-B79B2904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67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7FA8-8932-4AAF-8FA5-5593D95D7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5515"/>
            <a:ext cx="9144000" cy="2387600"/>
          </a:xfrm>
        </p:spPr>
        <p:txBody>
          <a:bodyPr>
            <a:normAutofit fontScale="90000"/>
          </a:bodyPr>
          <a:lstStyle/>
          <a:p>
            <a:pPr rtl="1"/>
            <a:r>
              <a:rPr lang="fa-IR" sz="4000" b="1" dirty="0">
                <a:cs typeface="B Nazanin" panose="00000400000000000000" pitchFamily="2" charset="-78"/>
              </a:rPr>
              <a:t>به نام خدا</a:t>
            </a:r>
            <a:br>
              <a:rPr lang="fa-IR" sz="4400" b="1" dirty="0">
                <a:cs typeface="B Nazanin" panose="00000400000000000000" pitchFamily="2" charset="-78"/>
              </a:rPr>
            </a:b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دانشکده ریاضی و کامیپوتر خوانسار</a:t>
            </a:r>
            <a:br>
              <a:rPr lang="fa-IR" sz="3600" dirty="0">
                <a:cs typeface="B Nazanin" panose="00000400000000000000" pitchFamily="2" charset="-78"/>
              </a:rPr>
            </a:br>
            <a:br>
              <a:rPr lang="fa-IR" sz="3600" dirty="0">
                <a:cs typeface="B Nazanin" panose="00000400000000000000" pitchFamily="2" charset="-78"/>
              </a:rPr>
            </a:br>
            <a:r>
              <a:rPr lang="fa-IR" sz="3100" dirty="0">
                <a:cs typeface="B Nazanin" panose="00000400000000000000" pitchFamily="2" charset="-78"/>
              </a:rPr>
              <a:t>عنوان پروژه:</a:t>
            </a:r>
            <a:br>
              <a:rPr lang="fa-IR" sz="3100" dirty="0">
                <a:cs typeface="B Nazanin" panose="00000400000000000000" pitchFamily="2" charset="-78"/>
              </a:rPr>
            </a:br>
            <a:r>
              <a:rPr lang="fa-IR" sz="3100" b="1" dirty="0">
                <a:cs typeface="B Nazanin" panose="00000400000000000000" pitchFamily="2" charset="-78"/>
              </a:rPr>
              <a:t>تحلیل و طراحی سامانه هوشمند کنترل تردد وسایل نقلیه(ساهک)</a:t>
            </a:r>
            <a:br>
              <a:rPr lang="fa-IR" sz="3100" b="1" dirty="0">
                <a:cs typeface="B Nazanin" panose="00000400000000000000" pitchFamily="2" charset="-78"/>
              </a:rPr>
            </a:br>
            <a:br>
              <a:rPr lang="fa-IR" sz="3100" b="1" dirty="0">
                <a:cs typeface="B Nazanin" panose="00000400000000000000" pitchFamily="2" charset="-78"/>
              </a:rPr>
            </a:br>
            <a:r>
              <a:rPr lang="fa-IR" sz="3100" dirty="0">
                <a:cs typeface="B Nazanin" panose="00000400000000000000" pitchFamily="2" charset="-78"/>
              </a:rPr>
              <a:t>استاد:</a:t>
            </a:r>
            <a:br>
              <a:rPr lang="fa-IR" sz="3100" dirty="0">
                <a:cs typeface="B Nazanin" panose="00000400000000000000" pitchFamily="2" charset="-78"/>
              </a:rPr>
            </a:br>
            <a:r>
              <a:rPr lang="fa-IR" sz="3100" b="1" dirty="0">
                <a:cs typeface="B Nazanin" panose="00000400000000000000" pitchFamily="2" charset="-78"/>
              </a:rPr>
              <a:t>دکتر فضیلت حججی</a:t>
            </a:r>
            <a:br>
              <a:rPr lang="fa-IR" sz="3100" b="1" dirty="0">
                <a:cs typeface="B Nazanin" panose="00000400000000000000" pitchFamily="2" charset="-78"/>
              </a:rPr>
            </a:br>
            <a:br>
              <a:rPr lang="fa-IR" sz="3100" b="1" dirty="0">
                <a:cs typeface="B Nazanin" panose="00000400000000000000" pitchFamily="2" charset="-78"/>
              </a:rPr>
            </a:br>
            <a:r>
              <a:rPr lang="fa-IR" sz="3100" dirty="0">
                <a:cs typeface="B Nazanin" panose="00000400000000000000" pitchFamily="2" charset="-78"/>
              </a:rPr>
              <a:t>تهیه کنندگان:</a:t>
            </a:r>
            <a:br>
              <a:rPr lang="fa-IR" sz="3100" dirty="0">
                <a:cs typeface="B Nazanin" panose="00000400000000000000" pitchFamily="2" charset="-78"/>
              </a:rPr>
            </a:br>
            <a:r>
              <a:rPr lang="fa-IR" sz="3100" b="1" dirty="0">
                <a:cs typeface="B Nazanin" panose="00000400000000000000" pitchFamily="2" charset="-78"/>
              </a:rPr>
              <a:t>عرفان ریاحی، علی کشوری، محمدمهدی هاشمی</a:t>
            </a:r>
            <a:br>
              <a:rPr lang="fa-IR" sz="3100" b="1" dirty="0">
                <a:cs typeface="B Nazanin" panose="00000400000000000000" pitchFamily="2" charset="-78"/>
              </a:rPr>
            </a:br>
            <a:br>
              <a:rPr lang="fa-IR" sz="3100" b="1" dirty="0">
                <a:cs typeface="B Nazanin" panose="00000400000000000000" pitchFamily="2" charset="-78"/>
              </a:rPr>
            </a:br>
            <a:r>
              <a:rPr lang="fa-IR" sz="3100" dirty="0">
                <a:cs typeface="B Nazanin" panose="00000400000000000000" pitchFamily="2" charset="-78"/>
              </a:rPr>
              <a:t>سرگروه:</a:t>
            </a:r>
            <a:br>
              <a:rPr lang="fa-IR" sz="3100" dirty="0">
                <a:cs typeface="B Nazanin" panose="00000400000000000000" pitchFamily="2" charset="-78"/>
              </a:rPr>
            </a:br>
            <a:r>
              <a:rPr lang="fa-IR" sz="3100" b="1" dirty="0">
                <a:cs typeface="B Nazanin" panose="00000400000000000000" pitchFamily="2" charset="-78"/>
              </a:rPr>
              <a:t>عرفان ریاحی</a:t>
            </a:r>
            <a:br>
              <a:rPr lang="fa-IR" sz="3100" b="1" dirty="0">
                <a:cs typeface="B Nazanin" panose="00000400000000000000" pitchFamily="2" charset="-78"/>
              </a:rPr>
            </a:br>
            <a:endParaRPr lang="en-US" sz="3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468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A22-A728-42C2-A3A9-887E4F4F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fa-IR" dirty="0"/>
              <a:t>مورد کاربردهای گسترده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2062F-044A-4BD6-8224-DCC17169D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56" y="978592"/>
            <a:ext cx="8052440" cy="3632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DB1D0-D898-4344-A200-3FF4EA5B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82" y="4754711"/>
            <a:ext cx="7643387" cy="19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83D63-1D4C-486A-B100-E4EA133E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37" y="51814"/>
            <a:ext cx="7931768" cy="21782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877D1-8619-4812-99AF-D5CA6A0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1991792"/>
            <a:ext cx="7936870" cy="2548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8A2BD-5B3C-47C6-997C-027C4FF3E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4378817"/>
            <a:ext cx="7936870" cy="23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33F9-53D0-4E39-9041-F6E8878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259521"/>
            <a:ext cx="10353761" cy="132632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جدول سناریوها و نمودارهای توالی موردکاربردها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E6A1A-A9D1-44F9-8997-9A16ED509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3" y="3325969"/>
            <a:ext cx="6920914" cy="3374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BFD5B-7BAB-4FC7-A6C5-96DA73F7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43" y="752475"/>
            <a:ext cx="6910263" cy="24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4553B-5852-426D-B7C7-564BC840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59" y="165949"/>
            <a:ext cx="6245482" cy="2113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C6B0C-7EF7-46B2-A0DF-6DCA67E3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07" y="2458390"/>
            <a:ext cx="8102385" cy="41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70B76-4C1C-47C6-8F06-D36DBC24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78" y="151192"/>
            <a:ext cx="5700444" cy="2425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D06A5-A3EC-4737-8C29-9EF823A4B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5" y="2657720"/>
            <a:ext cx="9037050" cy="41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8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FAC-C060-467A-A970-8B9D28E5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نمودار کلاس طراحی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CCD97-0B45-44D8-A077-ACAC1C1FC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7" y="1457290"/>
            <a:ext cx="10071814" cy="4638709"/>
          </a:xfrm>
        </p:spPr>
      </p:pic>
    </p:spTree>
    <p:extLst>
      <p:ext uri="{BB962C8B-B14F-4D97-AF65-F5344CB8AC3E}">
        <p14:creationId xmlns:p14="http://schemas.microsoft.com/office/powerpoint/2010/main" val="374360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8A13-56D8-4A67-A92D-E70B1E28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دست‌آوردهای پروژه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EB94-2BDB-4D0D-BC23-C03CA4F6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0692"/>
            <a:ext cx="10353762" cy="3695136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توانستیم در این پروژه صبر و بردباری خود را بالا برده و با انجام پروژه به روش اسکرام (مکالمات تلفنی روزانه و هفتگی) پروژه را به نحوه احسن به پایان رسانیم.</a:t>
            </a:r>
          </a:p>
          <a:p>
            <a:pPr marL="0" indent="0" algn="r" rtl="1">
              <a:buNone/>
            </a:pP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با تهیه سند نیازمندی ها و استخراج مورد کاربردها قلمروی سیستم خود را مشخص کردیم و در نهایت با طراحی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معماری و نمودار های توالی و نمودار دامنه کلاس دید دقیق و قطعی تری نسبت به عملکرد سیستم پیدا کردیم.</a:t>
            </a:r>
          </a:p>
          <a:p>
            <a:pPr marL="0" indent="0" algn="r" rtl="1">
              <a:buNone/>
            </a:pP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نحوه کار با نرم افزارهای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paradigm </a:t>
            </a: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 و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TeXstudio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 در طی انجام پروژه آموختیم.</a:t>
            </a:r>
          </a:p>
          <a:p>
            <a:pPr marL="0" indent="0" algn="r" rtl="1">
              <a:buNone/>
            </a:pP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همچنین در طی انجام این پروژه آموختیم که برای انجام پروژه نیاز به حضور فیزیکی اعضا در کنار یکدیگر نیست و به روش مجازی هم می‌توان به سختی پروژه انجام داد.</a:t>
            </a:r>
          </a:p>
          <a:p>
            <a:pPr marL="0" indent="0" algn="r" rtl="1">
              <a:buNone/>
            </a:pPr>
            <a:r>
              <a:rPr lang="fa-IR" sz="2400" dirty="0">
                <a:latin typeface="Arial" panose="020B0604020202020204" pitchFamily="34" charset="0"/>
                <a:cs typeface="Arial" panose="020B0604020202020204" pitchFamily="34" charset="0"/>
              </a:rPr>
              <a:t>در حین انجام این پروژه به دفعات زیاد با پروژه های عملی بازار کار روبرو شدیم و توانستیم از این درس و پروژه با مشکلات متعددی که همراه بود سربلند بیرون بیاییم.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AAC-6C84-4A70-A0FD-74023FB5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90285"/>
            <a:ext cx="10353761" cy="1326321"/>
          </a:xfrm>
        </p:spPr>
        <p:txBody>
          <a:bodyPr/>
          <a:lstStyle/>
          <a:p>
            <a:r>
              <a:rPr lang="fa-IR" dirty="0"/>
              <a:t>واسطه‌های سخت افزاری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43E3-98D5-4832-B516-5F0A960D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16606"/>
            <a:ext cx="10353762" cy="4682107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برای شناسایی خودرو براساس پلاک از دوربین مخصوص استفاده می‌کنیم و این دوربین ها باید قابلیت دید در شب داشته باشند.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در ابتدای ورودی ها از دوربین‌های ثابت و در محوطه‌ی پارکینگ از دوربین‌های گردان استفاده می‌کنیم.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ساهک از مانیتور برای نشان دادن وضعیت پارکینگ استفاده می‌کند.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از سیستم اعلام و اطفای حریق استفاده می‌کند که برای شناسایی و اطفا حریق مورد استفاده قرار می‌گیرد.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از سنسور مادون قرمز برای اعلام وضعیت محل پارک موردنظر استفاده می‌کنیم.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از چراغ های مخصوص برای راهنمایی کاربران استفاده می‌شود.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گیت ورود و خروج افراد و ماشین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4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8FF-FDC5-4DAF-AE42-BE53AB59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fa-IR" dirty="0"/>
              <a:t>نیازمندی‌های کارکردی در سیستم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A506-F484-460D-BEE2-A2AC27D1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488376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/>
              <a:t>R.01</a:t>
            </a:r>
            <a:r>
              <a:rPr lang="fa-IR" dirty="0"/>
              <a:t>: سیستم باید کارت کاربر را خوانده و با تایید اطلاعات اجازه ورود بدهد.</a:t>
            </a:r>
          </a:p>
          <a:p>
            <a:pPr marL="0" indent="0" algn="r" rtl="1">
              <a:buNone/>
            </a:pPr>
            <a:r>
              <a:rPr lang="en-US" dirty="0"/>
              <a:t>R.02</a:t>
            </a:r>
            <a:r>
              <a:rPr lang="fa-IR" dirty="0"/>
              <a:t>: سیستم باید در صورت تایید اطلاعات هویتی شماره پلاک خودرو را ثبت کند.</a:t>
            </a:r>
          </a:p>
          <a:p>
            <a:pPr marL="0" indent="0" algn="r" rtl="1">
              <a:buNone/>
            </a:pPr>
            <a:r>
              <a:rPr lang="en-US" dirty="0"/>
              <a:t>R.04</a:t>
            </a:r>
            <a:r>
              <a:rPr lang="fa-IR" dirty="0"/>
              <a:t>: سیستم باید توانایی تشخیص وضعیت جای پارک را داشته باشد.</a:t>
            </a:r>
          </a:p>
          <a:p>
            <a:pPr marL="0" indent="0" algn="r" rtl="1">
              <a:buNone/>
            </a:pPr>
            <a:r>
              <a:rPr lang="en-US" dirty="0"/>
              <a:t>R.07</a:t>
            </a:r>
            <a:r>
              <a:rPr lang="fa-IR" dirty="0"/>
              <a:t>:</a:t>
            </a:r>
            <a:r>
              <a:rPr lang="en-US" dirty="0"/>
              <a:t> </a:t>
            </a:r>
            <a:r>
              <a:rPr lang="fa-IR" dirty="0"/>
              <a:t>سیستم باید توانایی رهگیری خودروها را داشته باشد.</a:t>
            </a:r>
          </a:p>
          <a:p>
            <a:pPr marL="0" indent="0" algn="r" rtl="1">
              <a:buNone/>
            </a:pPr>
            <a:r>
              <a:rPr lang="en-US" dirty="0"/>
              <a:t>R.08</a:t>
            </a:r>
            <a:r>
              <a:rPr lang="fa-IR" dirty="0"/>
              <a:t>: سیستم باید توانایی راهنمایی کاربران به محل های مورد نظرشان را داشته باشد.</a:t>
            </a:r>
          </a:p>
          <a:p>
            <a:pPr marL="0" indent="0" algn="r" rtl="1">
              <a:buNone/>
            </a:pPr>
            <a:r>
              <a:rPr lang="en-US" dirty="0"/>
              <a:t>R.10</a:t>
            </a:r>
            <a:r>
              <a:rPr lang="fa-IR" dirty="0"/>
              <a:t>: سیستم باید بتواند با استفاده از سیستم های اعلام حریق وقوع آتش سوزی را گزارش دهد.</a:t>
            </a:r>
          </a:p>
          <a:p>
            <a:pPr marL="0" indent="0" algn="r" rtl="1">
              <a:buNone/>
            </a:pPr>
            <a:r>
              <a:rPr lang="en-US" dirty="0"/>
              <a:t>R.15</a:t>
            </a:r>
            <a:r>
              <a:rPr lang="fa-IR" dirty="0"/>
              <a:t>: سیستم باید بتواند کاربران دارای جرایم را مورد بررسی قرار داده و اقدامات لازم را برای آنان عمل آورد.</a:t>
            </a:r>
          </a:p>
          <a:p>
            <a:pPr marL="0" indent="0" algn="r" rtl="1">
              <a:buNone/>
            </a:pPr>
            <a:r>
              <a:rPr lang="en-US" dirty="0"/>
              <a:t>R.16</a:t>
            </a:r>
            <a:r>
              <a:rPr lang="fa-IR" dirty="0"/>
              <a:t>: سیستم باید بتواند کاربران دارای جرایم را مورد بررسی قرار داده و اقدامات لازم را برای آنان عمل آورد.</a:t>
            </a:r>
          </a:p>
          <a:p>
            <a:pPr marL="0" indent="0" algn="r" rtl="1">
              <a:buNone/>
            </a:pPr>
            <a:r>
              <a:rPr lang="fa-IR" dirty="0"/>
              <a:t>.</a:t>
            </a:r>
          </a:p>
          <a:p>
            <a:pPr marL="0" indent="0" algn="r" rtl="1">
              <a:buNone/>
            </a:pPr>
            <a:r>
              <a:rPr lang="fa-I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19E0-28F9-41E9-83F5-1890C9F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بخشی از جدول دسته بندی نتایج طوفان فکری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FB27A8-E1AE-4C30-8E59-234A40C66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254909"/>
              </p:ext>
            </p:extLst>
          </p:nvPr>
        </p:nvGraphicFramePr>
        <p:xfrm>
          <a:off x="604789" y="1326321"/>
          <a:ext cx="5182118" cy="4791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1059">
                  <a:extLst>
                    <a:ext uri="{9D8B030D-6E8A-4147-A177-3AD203B41FA5}">
                      <a16:colId xmlns:a16="http://schemas.microsoft.com/office/drawing/2014/main" val="2630681522"/>
                    </a:ext>
                  </a:extLst>
                </a:gridCol>
                <a:gridCol w="2591059">
                  <a:extLst>
                    <a:ext uri="{9D8B030D-6E8A-4147-A177-3AD203B41FA5}">
                      <a16:colId xmlns:a16="http://schemas.microsoft.com/office/drawing/2014/main" val="1780154392"/>
                    </a:ext>
                  </a:extLst>
                </a:gridCol>
              </a:tblGrid>
              <a:tr h="368542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نتایج دسته بندی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فهرست طوفان فکری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96761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(C)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28213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نام 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174918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شناسه 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83044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دسترسی 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70475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(C)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58234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Plaque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پلاک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44621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نوع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41381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رنگ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7840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دسترسی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63460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(C) Smart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کارت هوشمند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93926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شماره سریال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5870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Validity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تاریخ اعتبار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03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DB0C2-9889-4165-BCA8-32BD830E7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35916"/>
              </p:ext>
            </p:extLst>
          </p:nvPr>
        </p:nvGraphicFramePr>
        <p:xfrm>
          <a:off x="6409388" y="1326321"/>
          <a:ext cx="5182118" cy="47910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1059">
                  <a:extLst>
                    <a:ext uri="{9D8B030D-6E8A-4147-A177-3AD203B41FA5}">
                      <a16:colId xmlns:a16="http://schemas.microsoft.com/office/drawing/2014/main" val="3315031051"/>
                    </a:ext>
                  </a:extLst>
                </a:gridCol>
                <a:gridCol w="2591059">
                  <a:extLst>
                    <a:ext uri="{9D8B030D-6E8A-4147-A177-3AD203B41FA5}">
                      <a16:colId xmlns:a16="http://schemas.microsoft.com/office/drawing/2014/main" val="3553417826"/>
                    </a:ext>
                  </a:extLst>
                </a:gridCol>
              </a:tblGrid>
              <a:tr h="368542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نتایج دسته بندی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فهرست طوفان فکری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72615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(C) 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39989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نام 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38043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I/O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شناسه 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79583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Card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دسترسی کاربر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04352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51420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(C) Parking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پلاک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73332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نوع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39726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(C) Communication 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رنگ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5294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دسترسی خودرو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41007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کارت هوشمند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01799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شماره سریال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48789"/>
                  </a:ext>
                </a:extLst>
              </a:tr>
              <a:tr h="368542"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dirty="0">
                          <a:cs typeface="B Nazanin" panose="00000400000000000000" pitchFamily="2" charset="-78"/>
                        </a:rPr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b="1" dirty="0">
                          <a:cs typeface="B Nazanin" panose="00000400000000000000" pitchFamily="2" charset="-78"/>
                        </a:rPr>
                        <a:t>تاریخ اعتبار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5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B5B4A-806D-4C82-9C42-6113ED19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0" y="775651"/>
            <a:ext cx="11165916" cy="58656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010297-564E-49BC-822A-B7B3B6D2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7" y="-266164"/>
            <a:ext cx="10353761" cy="1326321"/>
          </a:xfrm>
        </p:spPr>
        <p:txBody>
          <a:bodyPr/>
          <a:lstStyle/>
          <a:p>
            <a:r>
              <a:rPr lang="fa-IR" sz="3600" b="1" dirty="0">
                <a:cs typeface="B Nazanin" panose="00000400000000000000" pitchFamily="2" charset="-78"/>
              </a:rPr>
              <a:t>مدل دامنه سیستم ساهک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E38-7357-4AED-ABE9-D24753E2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193183"/>
            <a:ext cx="10353761" cy="132632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 سیستم ساهک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BDAFE9-33EB-4227-9ED3-06354B75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33" y="939994"/>
            <a:ext cx="6131284" cy="5620344"/>
          </a:xfrm>
        </p:spPr>
      </p:pic>
    </p:spTree>
    <p:extLst>
      <p:ext uri="{BB962C8B-B14F-4D97-AF65-F5344CB8AC3E}">
        <p14:creationId xmlns:p14="http://schemas.microsoft.com/office/powerpoint/2010/main" val="189800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06C2-1319-4506-828C-04157977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54547"/>
            <a:ext cx="10353761" cy="132632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نمودار موردکاربردها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F52A3-E426-4010-8C86-49C9BBB50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49" y="1002156"/>
            <a:ext cx="6956654" cy="5583032"/>
          </a:xfrm>
        </p:spPr>
      </p:pic>
    </p:spTree>
    <p:extLst>
      <p:ext uri="{BB962C8B-B14F-4D97-AF65-F5344CB8AC3E}">
        <p14:creationId xmlns:p14="http://schemas.microsoft.com/office/powerpoint/2010/main" val="293719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3569-AADC-4607-B12F-8372CF4E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fa-IR" dirty="0"/>
              <a:t>چند نمونه از موردکاربردهای سطح بالا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AE5566-D094-4D78-BF3F-5939FA18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92" y="1323804"/>
            <a:ext cx="5334932" cy="19527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EACA28-D227-40AA-AA4F-1D124377F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1" y="3788705"/>
            <a:ext cx="5348684" cy="1957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EF3B1-AD49-4119-A465-7C2DD45A1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1" y="1323804"/>
            <a:ext cx="5329967" cy="1952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792500-5674-4217-B006-1D7271380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88" y="3788705"/>
            <a:ext cx="5287436" cy="19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F46B1-EB63-4322-8E13-8B1A2BA8D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6" y="2452622"/>
            <a:ext cx="5585623" cy="1952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7A069-7057-4C44-8FE3-B6BED5371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6" y="232705"/>
            <a:ext cx="5585623" cy="1952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C910D-5EB0-436C-8184-4468381EF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3" y="232705"/>
            <a:ext cx="5482512" cy="195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182C6-9A65-4830-88E5-495970B75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3" y="2452621"/>
            <a:ext cx="5515811" cy="1952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D6C39-D518-4740-8822-8D8F1E5C3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9" y="4672538"/>
            <a:ext cx="6352041" cy="19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8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146</TotalTime>
  <Words>614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 Nazanin</vt:lpstr>
      <vt:lpstr>Bookman Old Style</vt:lpstr>
      <vt:lpstr>Rockwell</vt:lpstr>
      <vt:lpstr>Damask</vt:lpstr>
      <vt:lpstr>به نام خدا دانشکده ریاضی و کامیپوتر خوانسار  عنوان پروژه: تحلیل و طراحی سامانه هوشمند کنترل تردد وسایل نقلیه(ساهک)  استاد: دکتر فضیلت حججی  تهیه کنندگان: عرفان ریاحی، علی کشوری، محمدمهدی هاشمی  سرگروه: عرفان ریاحی </vt:lpstr>
      <vt:lpstr>واسطه‌های سخت افزاری</vt:lpstr>
      <vt:lpstr>نیازمندی‌های کارکردی در سیستم</vt:lpstr>
      <vt:lpstr>بخشی از جدول دسته بندی نتایج طوفان فکری</vt:lpstr>
      <vt:lpstr>مدل دامنه سیستم ساهک</vt:lpstr>
      <vt:lpstr>معماری سیستم ساهک</vt:lpstr>
      <vt:lpstr>نمودار موردکاربردها</vt:lpstr>
      <vt:lpstr>چند نمونه از موردکاربردهای سطح بالا</vt:lpstr>
      <vt:lpstr>PowerPoint Presentation</vt:lpstr>
      <vt:lpstr>مورد کاربردهای گسترده</vt:lpstr>
      <vt:lpstr>PowerPoint Presentation</vt:lpstr>
      <vt:lpstr>جدول سناریوها و نمودارهای توالی موردکاربردها</vt:lpstr>
      <vt:lpstr>PowerPoint Presentation</vt:lpstr>
      <vt:lpstr>PowerPoint Presentation</vt:lpstr>
      <vt:lpstr>نمودار کلاس طراحی</vt:lpstr>
      <vt:lpstr>دست‌آوردهای پروژه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دانشکده ریاضی و کامیپوتر خوانسار  عنوان پروژه: تحلیل و طراحی سامانه هوشمند کنترل تردد وسایل نقلیه(ساهک)  استاد: دکتر فضیلت حججی  تهیه کنندگان: عرفان ریاحی، علی کشوری، محمدمهدی هاشمی  سرگروه: عرفان ریاحی</dc:title>
  <dc:creator>Erfan R</dc:creator>
  <cp:lastModifiedBy>Erfan R</cp:lastModifiedBy>
  <cp:revision>16</cp:revision>
  <dcterms:created xsi:type="dcterms:W3CDTF">2021-01-07T11:05:59Z</dcterms:created>
  <dcterms:modified xsi:type="dcterms:W3CDTF">2021-01-09T15:05:30Z</dcterms:modified>
</cp:coreProperties>
</file>