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notesMasterIdLst>
    <p:notesMasterId r:id="rId5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94" r:id="rId11"/>
    <p:sldId id="264" r:id="rId12"/>
    <p:sldId id="265" r:id="rId13"/>
    <p:sldId id="266" r:id="rId14"/>
    <p:sldId id="267" r:id="rId15"/>
    <p:sldId id="268" r:id="rId16"/>
    <p:sldId id="269" r:id="rId17"/>
    <p:sldId id="295" r:id="rId18"/>
    <p:sldId id="270" r:id="rId19"/>
    <p:sldId id="271" r:id="rId20"/>
    <p:sldId id="296" r:id="rId21"/>
    <p:sldId id="297" r:id="rId22"/>
    <p:sldId id="298" r:id="rId23"/>
    <p:sldId id="300" r:id="rId24"/>
    <p:sldId id="299" r:id="rId25"/>
    <p:sldId id="301" r:id="rId26"/>
    <p:sldId id="302" r:id="rId27"/>
    <p:sldId id="303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5" r:id="rId40"/>
    <p:sldId id="284" r:id="rId41"/>
    <p:sldId id="286" r:id="rId42"/>
    <p:sldId id="287" r:id="rId43"/>
    <p:sldId id="288" r:id="rId44"/>
    <p:sldId id="289" r:id="rId45"/>
    <p:sldId id="290" r:id="rId46"/>
    <p:sldId id="293" r:id="rId47"/>
    <p:sldId id="291" r:id="rId48"/>
    <p:sldId id="292" r:id="rId4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6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222C8-A39D-4476-8E4C-CC304DEFCB42}" type="datetimeFigureOut">
              <a:rPr lang="es-MX" smtClean="0"/>
              <a:t>21/08/2015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AAB26-E562-4BAC-A4E8-D6BEEC06CF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490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 redondeado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0" name="19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F667DE-2F30-48F0-A506-EF691A555055}" type="datetimeFigureOut">
              <a:rPr lang="es-MX" smtClean="0"/>
              <a:t>21/08/2015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F89929-E367-4EA2-A503-F8B9D12DB09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F667DE-2F30-48F0-A506-EF691A555055}" type="datetimeFigureOut">
              <a:rPr lang="es-MX" smtClean="0"/>
              <a:t>21/08/2015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F89929-E367-4EA2-A503-F8B9D12DB09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F667DE-2F30-48F0-A506-EF691A555055}" type="datetimeFigureOut">
              <a:rPr lang="es-MX" smtClean="0"/>
              <a:t>21/08/2015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F89929-E367-4EA2-A503-F8B9D12DB09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67DE-2F30-48F0-A506-EF691A555055}" type="datetimeFigureOut">
              <a:rPr lang="es-MX" smtClean="0"/>
              <a:t>21/08/2015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9929-E367-4EA2-A503-F8B9D12DB094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67DE-2F30-48F0-A506-EF691A555055}" type="datetimeFigureOut">
              <a:rPr lang="es-MX" smtClean="0"/>
              <a:t>21/08/2015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9929-E367-4EA2-A503-F8B9D12DB09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67DE-2F30-48F0-A506-EF691A555055}" type="datetimeFigureOut">
              <a:rPr lang="es-MX" smtClean="0"/>
              <a:t>21/08/2015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9929-E367-4EA2-A503-F8B9D12DB094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67DE-2F30-48F0-A506-EF691A555055}" type="datetimeFigureOut">
              <a:rPr lang="es-MX" smtClean="0"/>
              <a:t>21/08/2015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9929-E367-4EA2-A503-F8B9D12DB09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67DE-2F30-48F0-A506-EF691A555055}" type="datetimeFigureOut">
              <a:rPr lang="es-MX" smtClean="0"/>
              <a:t>21/08/2015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9929-E367-4EA2-A503-F8B9D12DB09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67DE-2F30-48F0-A506-EF691A555055}" type="datetimeFigureOut">
              <a:rPr lang="es-MX" smtClean="0"/>
              <a:t>21/08/2015</a:t>
            </a:fld>
            <a:endParaRPr lang="es-MX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F89929-E367-4EA2-A503-F8B9D12DB094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67DE-2F30-48F0-A506-EF691A555055}" type="datetimeFigureOut">
              <a:rPr lang="es-MX" smtClean="0"/>
              <a:t>21/08/2015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9929-E367-4EA2-A503-F8B9D12DB09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67DE-2F30-48F0-A506-EF691A555055}" type="datetimeFigureOut">
              <a:rPr lang="es-MX" smtClean="0"/>
              <a:t>21/08/2015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1F89929-E367-4EA2-A503-F8B9D12DB09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F667DE-2F30-48F0-A506-EF691A555055}" type="datetimeFigureOut">
              <a:rPr lang="es-MX" smtClean="0"/>
              <a:t>21/08/2015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F89929-E367-4EA2-A503-F8B9D12DB09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AF667DE-2F30-48F0-A506-EF691A555055}" type="datetimeFigureOut">
              <a:rPr lang="es-MX" smtClean="0"/>
              <a:t>21/08/2015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9929-E367-4EA2-A503-F8B9D12DB09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67DE-2F30-48F0-A506-EF691A555055}" type="datetimeFigureOut">
              <a:rPr lang="es-MX" smtClean="0"/>
              <a:t>21/08/2015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9929-E367-4EA2-A503-F8B9D12DB09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67DE-2F30-48F0-A506-EF691A555055}" type="datetimeFigureOut">
              <a:rPr lang="es-MX" smtClean="0"/>
              <a:t>21/08/2015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9929-E367-4EA2-A503-F8B9D12DB09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 redondeado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F667DE-2F30-48F0-A506-EF691A555055}" type="datetimeFigureOut">
              <a:rPr lang="es-MX" smtClean="0"/>
              <a:t>21/08/2015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F89929-E367-4EA2-A503-F8B9D12DB09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F667DE-2F30-48F0-A506-EF691A555055}" type="datetimeFigureOut">
              <a:rPr lang="es-MX" smtClean="0"/>
              <a:t>21/08/2015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F89929-E367-4EA2-A503-F8B9D12DB09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F667DE-2F30-48F0-A506-EF691A555055}" type="datetimeFigureOut">
              <a:rPr lang="es-MX" smtClean="0"/>
              <a:t>21/08/2015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F89929-E367-4EA2-A503-F8B9D12DB09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F667DE-2F30-48F0-A506-EF691A555055}" type="datetimeFigureOut">
              <a:rPr lang="es-MX" smtClean="0"/>
              <a:t>21/08/2015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F89929-E367-4EA2-A503-F8B9D12DB09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F667DE-2F30-48F0-A506-EF691A555055}" type="datetimeFigureOut">
              <a:rPr lang="es-MX" smtClean="0"/>
              <a:t>21/08/2015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F89929-E367-4EA2-A503-F8B9D12DB09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F667DE-2F30-48F0-A506-EF691A555055}" type="datetimeFigureOut">
              <a:rPr lang="es-MX" smtClean="0"/>
              <a:t>21/08/2015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F89929-E367-4EA2-A503-F8B9D12DB09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dondear rectángulo de esquina sencilla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F667DE-2F30-48F0-A506-EF691A555055}" type="datetimeFigureOut">
              <a:rPr lang="es-MX" smtClean="0"/>
              <a:t>21/08/2015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F89929-E367-4EA2-A503-F8B9D12DB094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AF667DE-2F30-48F0-A506-EF691A555055}" type="datetimeFigureOut">
              <a:rPr lang="es-MX" smtClean="0"/>
              <a:t>21/08/2015</a:t>
            </a:fld>
            <a:endParaRPr lang="es-MX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1F89929-E367-4EA2-A503-F8B9D12DB094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AF667DE-2F30-48F0-A506-EF691A555055}" type="datetimeFigureOut">
              <a:rPr lang="es-MX" smtClean="0"/>
              <a:t>21/08/2015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1F89929-E367-4EA2-A503-F8B9D12DB094}" type="slidenum">
              <a:rPr lang="es-MX" smtClean="0"/>
              <a:t>‹Nº›</a:t>
            </a:fld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2.wdp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2.wdp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2.wdp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gif"/><Relationship Id="rId4" Type="http://schemas.openxmlformats.org/officeDocument/2006/relationships/image" Target="../media/image7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biblioteca.pucp.edu.pe/docs/elibros_pucp/alcocer_carlos/24_Alcocer_2000_Redes_Cap_24.pdf" TargetMode="External"/><Relationship Id="rId7" Type="http://schemas.openxmlformats.org/officeDocument/2006/relationships/hyperlink" Target="http://tiseguridad.com.mx/" TargetMode="External"/><Relationship Id="rId2" Type="http://schemas.openxmlformats.org/officeDocument/2006/relationships/hyperlink" Target="http://www.fayerwayer.com/2012/02/mexico-ocupa-el-ultimo-lugar-en-seguridad-informatica-de-la-ocde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itescam.edu.mx/principal/sylabus/fpdb/recursos/r52835.PDF" TargetMode="External"/><Relationship Id="rId5" Type="http://schemas.openxmlformats.org/officeDocument/2006/relationships/hyperlink" Target="http://www.informatica-juridica.com/legislacion/mexico.asp" TargetMode="External"/><Relationship Id="rId4" Type="http://schemas.openxmlformats.org/officeDocument/2006/relationships/hyperlink" Target="http://www.human.ula.ve/ceaa/temporal/fundamentos_de_seguridad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Relationship Id="rId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Relationship Id="rId5" Type="http://schemas.microsoft.com/office/2007/relationships/hdphoto" Target="../media/hdphoto7.wdp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Relationship Id="rId4" Type="http://schemas.microsoft.com/office/2007/relationships/hdphoto" Target="../media/hdphoto8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5 Marcador de contenido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6" y="0"/>
            <a:ext cx="9119974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83613" y="4149080"/>
            <a:ext cx="6400800" cy="1752600"/>
          </a:xfrm>
        </p:spPr>
        <p:txBody>
          <a:bodyPr>
            <a:normAutofit fontScale="92500" lnSpcReduction="10000"/>
          </a:bodyPr>
          <a:lstStyle/>
          <a:p>
            <a:r>
              <a:rPr lang="es-MX" sz="4400" b="1" u="sng" dirty="0" smtClean="0">
                <a:solidFill>
                  <a:schemeClr val="bg1"/>
                </a:solidFill>
              </a:rPr>
              <a:t>Seguridad de la información</a:t>
            </a:r>
            <a:endParaRPr lang="es-MX" sz="4400" b="1" u="sng" dirty="0" smtClean="0">
              <a:solidFill>
                <a:schemeClr val="bg1"/>
              </a:solidFill>
            </a:endParaRPr>
          </a:p>
          <a:p>
            <a:endParaRPr lang="es-MX" b="1" dirty="0" smtClean="0">
              <a:solidFill>
                <a:schemeClr val="bg1"/>
              </a:solidFill>
            </a:endParaRPr>
          </a:p>
          <a:p>
            <a:r>
              <a:rPr lang="es-MX" b="1" dirty="0" smtClean="0">
                <a:solidFill>
                  <a:schemeClr val="bg1"/>
                </a:solidFill>
              </a:rPr>
              <a:t>Enrique Hoyos Peña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5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13"/>
            <a:ext cx="9144000" cy="13952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68144" y="1340768"/>
            <a:ext cx="3178696" cy="1143000"/>
          </a:xfrm>
        </p:spPr>
        <p:txBody>
          <a:bodyPr>
            <a:normAutofit/>
          </a:bodyPr>
          <a:lstStyle/>
          <a:p>
            <a:r>
              <a:rPr lang="es-MX" sz="1800" b="1" dirty="0" smtClean="0"/>
              <a:t>Mecanismos de seguridad</a:t>
            </a:r>
            <a:endParaRPr lang="es-MX" sz="18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300514" y="1844824"/>
            <a:ext cx="4608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 existe un solo mecanismo que brinde todos los servicios de seguridad. Sin embargo, hay </a:t>
            </a:r>
            <a:r>
              <a:rPr lang="es-MX" dirty="0" smtClean="0"/>
              <a:t>unas técnicas </a:t>
            </a:r>
            <a:r>
              <a:rPr lang="es-MX" dirty="0"/>
              <a:t>particulares que se encuentran en la base de todos los mecanismos y que son las </a:t>
            </a:r>
            <a:r>
              <a:rPr lang="es-MX" b="1" dirty="0"/>
              <a:t>Técnicas</a:t>
            </a:r>
          </a:p>
          <a:p>
            <a:r>
              <a:rPr lang="es-MX" b="1" dirty="0"/>
              <a:t>de Encriptación </a:t>
            </a:r>
            <a:r>
              <a:rPr lang="es-MX" dirty="0"/>
              <a:t>que comprenden: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Criptografía</a:t>
            </a:r>
            <a:r>
              <a:rPr lang="es-MX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Criptografía </a:t>
            </a:r>
            <a:r>
              <a:rPr lang="es-MX" dirty="0"/>
              <a:t>de Claves Públicas.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00514" y="4395041"/>
            <a:ext cx="30963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Encriptación</a:t>
            </a:r>
            <a:r>
              <a:rPr lang="es-MX" dirty="0"/>
              <a:t>: Es el proceso de “cifrar” la información,</a:t>
            </a:r>
          </a:p>
          <a:p>
            <a:r>
              <a:rPr lang="es-MX" dirty="0"/>
              <a:t>sea datos, voz, fax, video o su combinación.</a:t>
            </a:r>
          </a:p>
          <a:p>
            <a:r>
              <a:rPr lang="es-MX" dirty="0"/>
              <a:t>Requiere un algoritmo de encriptación y</a:t>
            </a:r>
          </a:p>
          <a:p>
            <a:r>
              <a:rPr lang="es-MX" dirty="0"/>
              <a:t>un esquema de administración de claves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025" y="3363296"/>
            <a:ext cx="3278985" cy="2369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326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1412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43600" y="1340768"/>
            <a:ext cx="3600400" cy="1143000"/>
          </a:xfrm>
        </p:spPr>
        <p:txBody>
          <a:bodyPr>
            <a:normAutofit/>
          </a:bodyPr>
          <a:lstStyle/>
          <a:p>
            <a:r>
              <a:rPr lang="es-MX" sz="1800" b="1" dirty="0" smtClean="0"/>
              <a:t>Ataques ala seguridad</a:t>
            </a:r>
            <a:endParaRPr lang="es-MX" sz="1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708920"/>
            <a:ext cx="2160240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79512" y="2060848"/>
            <a:ext cx="43204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Interrupción</a:t>
            </a:r>
          </a:p>
          <a:p>
            <a:r>
              <a:rPr lang="es-MX" dirty="0"/>
              <a:t>Cuando se pierde una parte del sistema o no está disponible o no puede</a:t>
            </a:r>
          </a:p>
          <a:p>
            <a:r>
              <a:rPr lang="es-MX" dirty="0"/>
              <a:t>usarse</a:t>
            </a:r>
            <a:r>
              <a:rPr lang="es-MX" dirty="0" smtClean="0"/>
              <a:t>.</a:t>
            </a:r>
          </a:p>
          <a:p>
            <a:r>
              <a:rPr lang="es-MX" b="1" dirty="0"/>
              <a:t>Intercepción</a:t>
            </a:r>
          </a:p>
          <a:p>
            <a:r>
              <a:rPr lang="es-MX" dirty="0"/>
              <a:t>Cuando alguien no autorizado logra acceder al sistema. Puede tratarse de</a:t>
            </a:r>
          </a:p>
          <a:p>
            <a:r>
              <a:rPr lang="es-MX" dirty="0"/>
              <a:t>una persona, un programa o sistema de </a:t>
            </a:r>
            <a:r>
              <a:rPr lang="es-MX" dirty="0" smtClean="0"/>
              <a:t>computación</a:t>
            </a:r>
          </a:p>
          <a:p>
            <a:r>
              <a:rPr lang="es-MX" b="1" dirty="0"/>
              <a:t>Modificación</a:t>
            </a:r>
          </a:p>
          <a:p>
            <a:r>
              <a:rPr lang="es-MX" dirty="0"/>
              <a:t>Cuando alguien no autorizado accede a la información del sistema y la </a:t>
            </a:r>
            <a:r>
              <a:rPr lang="es-MX" dirty="0" smtClean="0"/>
              <a:t>modifica</a:t>
            </a:r>
          </a:p>
          <a:p>
            <a:r>
              <a:rPr lang="es-MX" b="1" dirty="0"/>
              <a:t>Fabricación</a:t>
            </a:r>
          </a:p>
          <a:p>
            <a:r>
              <a:rPr lang="es-MX" dirty="0"/>
              <a:t>Cuando alguien no autorizado crea y añade objetos a un sistema de cómputo</a:t>
            </a:r>
          </a:p>
        </p:txBody>
      </p:sp>
    </p:spTree>
    <p:extLst>
      <p:ext uri="{BB962C8B-B14F-4D97-AF65-F5344CB8AC3E}">
        <p14:creationId xmlns:p14="http://schemas.microsoft.com/office/powerpoint/2010/main" val="12136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76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11352" y="1412776"/>
            <a:ext cx="5832648" cy="1143000"/>
          </a:xfrm>
        </p:spPr>
        <p:txBody>
          <a:bodyPr>
            <a:normAutofit/>
          </a:bodyPr>
          <a:lstStyle/>
          <a:p>
            <a:r>
              <a:rPr lang="es-MX" sz="1800" b="1" dirty="0" smtClean="0"/>
              <a:t>Técnicas de criptografía</a:t>
            </a:r>
            <a:endParaRPr lang="es-MX" sz="18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636913"/>
            <a:ext cx="5944721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115616" y="4581128"/>
            <a:ext cx="7344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Los sistemas criptográficos se pueden clasificar en tres dimensiones independientes: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Tipo </a:t>
            </a:r>
            <a:r>
              <a:rPr lang="es-MX" dirty="0"/>
              <a:t>de operaciones para transformar el texto plano en texto cifrado.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Número </a:t>
            </a:r>
            <a:r>
              <a:rPr lang="es-MX" dirty="0"/>
              <a:t>de claves utilizado.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Forma </a:t>
            </a:r>
            <a:r>
              <a:rPr lang="es-MX" dirty="0"/>
              <a:t>de procesar el texto plano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95536" y="3133412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Proceso de encriptación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6150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41"/>
            <a:ext cx="9144000" cy="14007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700808"/>
            <a:ext cx="7467600" cy="1143000"/>
          </a:xfrm>
        </p:spPr>
        <p:txBody>
          <a:bodyPr>
            <a:normAutofit/>
          </a:bodyPr>
          <a:lstStyle/>
          <a:p>
            <a:r>
              <a:rPr lang="es-MX" sz="1800" b="1" dirty="0" smtClean="0"/>
              <a:t>Tipo de operaciones para transformar texto plano en cifrado</a:t>
            </a:r>
            <a:endParaRPr lang="es-MX" sz="18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2339752" y="2780928"/>
            <a:ext cx="60486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s-MX" b="1" dirty="0" smtClean="0"/>
              <a:t>Técnicas </a:t>
            </a:r>
            <a:r>
              <a:rPr lang="es-MX" b="1" dirty="0"/>
              <a:t>de </a:t>
            </a:r>
            <a:r>
              <a:rPr lang="es-MX" b="1" dirty="0" smtClean="0"/>
              <a:t>Sustitución</a:t>
            </a:r>
          </a:p>
          <a:p>
            <a:pPr marL="342900" indent="-342900">
              <a:buAutoNum type="alphaLcParenR"/>
            </a:pPr>
            <a:endParaRPr lang="es-MX" b="1" dirty="0"/>
          </a:p>
          <a:p>
            <a:r>
              <a:rPr lang="es-MX" dirty="0"/>
              <a:t>En estas técnicas cada elemento del texto plano (bit, letra, grupo de bits o letras) se mapea en otro</a:t>
            </a:r>
          </a:p>
          <a:p>
            <a:r>
              <a:rPr lang="es-MX" dirty="0"/>
              <a:t>elemento. Estos cifradores utilizan una palabra o número clave</a:t>
            </a:r>
            <a:r>
              <a:rPr lang="es-MX" dirty="0" smtClean="0"/>
              <a:t>.</a:t>
            </a:r>
          </a:p>
          <a:p>
            <a:r>
              <a:rPr lang="es-MX" dirty="0"/>
              <a:t>EJEMPLO:</a:t>
            </a:r>
          </a:p>
          <a:p>
            <a:r>
              <a:rPr lang="es-MX" dirty="0"/>
              <a:t>Para cifrar la palabra MES con la palabra clave CAB; M se convierte en O, ya que C es la tercera</a:t>
            </a:r>
          </a:p>
          <a:p>
            <a:r>
              <a:rPr lang="es-MX" dirty="0"/>
              <a:t>letra del alfabeto (3); E pasa a ser F, pues A es la primera letra (1), y S se convierte en U, pues B</a:t>
            </a:r>
          </a:p>
          <a:p>
            <a:r>
              <a:rPr lang="es-MX" dirty="0"/>
              <a:t>es la segunda letra del alfabeto (2). Así, MES queda codificada como OFU</a:t>
            </a:r>
            <a:r>
              <a:rPr lang="es-MX" dirty="0" smtClean="0"/>
              <a:t>. </a:t>
            </a:r>
            <a:r>
              <a:rPr lang="es-MX" dirty="0" smtClean="0">
                <a:solidFill>
                  <a:srgbClr val="FFFF00"/>
                </a:solidFill>
              </a:rPr>
              <a:t>E</a:t>
            </a:r>
            <a:endParaRPr lang="es-MX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0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3 Marcador de contenido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41"/>
            <a:ext cx="9144000" cy="14007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5 CuadroTexto"/>
          <p:cNvSpPr txBox="1"/>
          <p:nvPr/>
        </p:nvSpPr>
        <p:spPr>
          <a:xfrm>
            <a:off x="827584" y="1916832"/>
            <a:ext cx="74888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b) Técnicas de transposición</a:t>
            </a:r>
          </a:p>
          <a:p>
            <a:r>
              <a:rPr lang="es-MX" dirty="0"/>
              <a:t>En estas técnicas se reordenan los elementos del texto plano. Se logra un mapeo distinto con </a:t>
            </a:r>
            <a:r>
              <a:rPr lang="es-MX" dirty="0" smtClean="0"/>
              <a:t>algún tipo </a:t>
            </a:r>
            <a:r>
              <a:rPr lang="es-MX" dirty="0"/>
              <a:t>de permutación del texto plano. La técnica más simple es la “cerca del riel” (</a:t>
            </a:r>
            <a:r>
              <a:rPr lang="es-MX" i="1" dirty="0"/>
              <a:t>rail fence</a:t>
            </a:r>
            <a:r>
              <a:rPr lang="es-MX" dirty="0" smtClean="0"/>
              <a:t>), en </a:t>
            </a:r>
            <a:r>
              <a:rPr lang="es-MX" dirty="0"/>
              <a:t>que el texto plano se escribe en una secuencia de columnas y se lee como una secuencia de filas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/>
              <a:t>EJEMPLO</a:t>
            </a:r>
            <a:r>
              <a:rPr lang="es-MX" b="1" i="1" dirty="0"/>
              <a:t>:</a:t>
            </a:r>
          </a:p>
          <a:p>
            <a:r>
              <a:rPr lang="es-MX" dirty="0"/>
              <a:t>El mensaje “</a:t>
            </a:r>
            <a:r>
              <a:rPr lang="es-MX" i="1" dirty="0"/>
              <a:t>meet me </a:t>
            </a:r>
            <a:r>
              <a:rPr lang="es-MX" i="1" dirty="0" err="1"/>
              <a:t>after</a:t>
            </a:r>
            <a:r>
              <a:rPr lang="es-MX" i="1" dirty="0"/>
              <a:t> </a:t>
            </a:r>
            <a:r>
              <a:rPr lang="es-MX" i="1" dirty="0" err="1"/>
              <a:t>the</a:t>
            </a:r>
            <a:r>
              <a:rPr lang="es-MX" i="1" dirty="0"/>
              <a:t> toga </a:t>
            </a:r>
            <a:r>
              <a:rPr lang="es-MX" i="1" dirty="0" err="1"/>
              <a:t>party</a:t>
            </a:r>
            <a:r>
              <a:rPr lang="es-MX" dirty="0"/>
              <a:t>” en cerca de riel de profundidad = 2 puede escribirse así</a:t>
            </a:r>
            <a:r>
              <a:rPr lang="es-MX" dirty="0" smtClean="0"/>
              <a:t>:</a:t>
            </a:r>
          </a:p>
          <a:p>
            <a:r>
              <a:rPr lang="pt-BR" dirty="0"/>
              <a:t>m e m a t e o a </a:t>
            </a:r>
            <a:r>
              <a:rPr lang="pt-BR" dirty="0" err="1"/>
              <a:t>a</a:t>
            </a:r>
            <a:r>
              <a:rPr lang="pt-BR" dirty="0"/>
              <a:t> t</a:t>
            </a:r>
          </a:p>
          <a:p>
            <a:r>
              <a:rPr lang="es-MX" dirty="0"/>
              <a:t>e t e t h t g p r y</a:t>
            </a:r>
          </a:p>
          <a:p>
            <a:r>
              <a:rPr lang="es-MX" dirty="0"/>
              <a:t>El mensaje encriptado es</a:t>
            </a:r>
            <a:r>
              <a:rPr lang="es-MX" dirty="0" smtClean="0"/>
              <a:t>:</a:t>
            </a:r>
          </a:p>
          <a:p>
            <a:r>
              <a:rPr lang="pt-BR" dirty="0"/>
              <a:t>m e m a t e o a </a:t>
            </a:r>
            <a:r>
              <a:rPr lang="pt-BR" dirty="0" err="1"/>
              <a:t>a</a:t>
            </a:r>
            <a:r>
              <a:rPr lang="pt-BR" dirty="0"/>
              <a:t> t e t e t h t g p r </a:t>
            </a:r>
            <a:r>
              <a:rPr lang="pt-BR" dirty="0" smtClean="0"/>
              <a:t>y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E</a:t>
            </a:r>
            <a:endParaRPr lang="es-MX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6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3 Marcador de contenido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41"/>
            <a:ext cx="9144000" cy="14007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3 CuadroTexto"/>
          <p:cNvSpPr txBox="1"/>
          <p:nvPr/>
        </p:nvSpPr>
        <p:spPr>
          <a:xfrm>
            <a:off x="1156467" y="1954916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RELACIONES ENTRE CLAVES Y ALGORITMOS</a:t>
            </a:r>
          </a:p>
          <a:p>
            <a:endParaRPr lang="es-MX" b="1" dirty="0"/>
          </a:p>
          <a:p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1187624" y="2594521"/>
            <a:ext cx="662473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Las siguientes son las características más relevantes de las claves y los </a:t>
            </a:r>
            <a:r>
              <a:rPr lang="es-MX" dirty="0" smtClean="0"/>
              <a:t>algoritmos:</a:t>
            </a:r>
          </a:p>
          <a:p>
            <a:endParaRPr lang="es-MX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Los </a:t>
            </a:r>
            <a:r>
              <a:rPr lang="es-MX" dirty="0"/>
              <a:t>algoritmos especifican cómo convertir el texto plano en texto cifrado.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Como </a:t>
            </a:r>
            <a:r>
              <a:rPr lang="es-MX" dirty="0"/>
              <a:t>los algoritmos son fijos y no cambian, la única variable en el proceso son las claves.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 </a:t>
            </a:r>
            <a:r>
              <a:rPr lang="es-MX" dirty="0"/>
              <a:t>Cuanto más aleatorias sean las claves, más seguro es el sistema.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 </a:t>
            </a:r>
            <a:r>
              <a:rPr lang="es-MX" dirty="0"/>
              <a:t>Cuanto más grandes sean las claves, más seguro es el sistema.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 </a:t>
            </a:r>
            <a:r>
              <a:rPr lang="es-MX" dirty="0"/>
              <a:t>Cuanto más frecuentemente se cambien las claves, más seguro es el sistema.</a:t>
            </a:r>
          </a:p>
        </p:txBody>
      </p:sp>
    </p:spTree>
    <p:extLst>
      <p:ext uri="{BB962C8B-B14F-4D97-AF65-F5344CB8AC3E}">
        <p14:creationId xmlns:p14="http://schemas.microsoft.com/office/powerpoint/2010/main" val="78974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609724"/>
            <a:ext cx="4608512" cy="4483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3 Marcador de contenido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41"/>
            <a:ext cx="9144000" cy="14007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7732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3 Marcador de contenido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41"/>
            <a:ext cx="9144000" cy="14007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3 CuadroTexto"/>
          <p:cNvSpPr txBox="1"/>
          <p:nvPr/>
        </p:nvSpPr>
        <p:spPr>
          <a:xfrm>
            <a:off x="497810" y="2420888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NORMA DE ENCRIPTACIÓN DE DATOS</a:t>
            </a:r>
          </a:p>
          <a:p>
            <a:r>
              <a:rPr lang="es-MX" b="1" dirty="0"/>
              <a:t>(</a:t>
            </a:r>
            <a:r>
              <a:rPr lang="es-MX" b="1" i="1" dirty="0"/>
              <a:t>DATA ENCRYPTION STANDARD </a:t>
            </a:r>
            <a:r>
              <a:rPr lang="es-MX" b="1" dirty="0"/>
              <a:t>– DES</a:t>
            </a:r>
            <a:r>
              <a:rPr lang="es-MX" b="1" dirty="0" smtClean="0"/>
              <a:t>)</a:t>
            </a:r>
          </a:p>
          <a:p>
            <a:endParaRPr lang="es-MX" b="1" dirty="0"/>
          </a:p>
          <a:p>
            <a:r>
              <a:rPr lang="es-MX" dirty="0"/>
              <a:t>Este algoritmo, desarrollado originalmente por IBM, fue establecido en 1975 por el NBS (</a:t>
            </a:r>
            <a:r>
              <a:rPr lang="es-MX" i="1" dirty="0" err="1" smtClean="0"/>
              <a:t>National</a:t>
            </a:r>
            <a:r>
              <a:rPr lang="en-US" i="1" dirty="0" smtClean="0"/>
              <a:t>Bureau </a:t>
            </a:r>
            <a:r>
              <a:rPr lang="en-US" i="1" dirty="0"/>
              <a:t>of Standards</a:t>
            </a:r>
            <a:r>
              <a:rPr lang="en-US" dirty="0"/>
              <a:t>) –hoy en </a:t>
            </a:r>
            <a:r>
              <a:rPr lang="en-US" dirty="0" err="1"/>
              <a:t>día</a:t>
            </a:r>
            <a:r>
              <a:rPr lang="en-US" dirty="0"/>
              <a:t> NIST (</a:t>
            </a:r>
            <a:r>
              <a:rPr lang="en-US" i="1" dirty="0"/>
              <a:t>National Institute of Standards and Technology</a:t>
            </a:r>
            <a:r>
              <a:rPr lang="en-US" dirty="0" smtClean="0"/>
              <a:t>)–</a:t>
            </a:r>
            <a:r>
              <a:rPr lang="es-MX" dirty="0" smtClean="0"/>
              <a:t>como </a:t>
            </a:r>
            <a:r>
              <a:rPr lang="es-MX" dirty="0"/>
              <a:t>norma FIPS PUB 46 (</a:t>
            </a:r>
            <a:r>
              <a:rPr lang="es-MX" i="1" dirty="0"/>
              <a:t>Federal </a:t>
            </a:r>
            <a:r>
              <a:rPr lang="es-MX" i="1" dirty="0" err="1"/>
              <a:t>Information</a:t>
            </a:r>
            <a:r>
              <a:rPr lang="es-MX" i="1" dirty="0"/>
              <a:t> </a:t>
            </a:r>
            <a:r>
              <a:rPr lang="es-MX" i="1" dirty="0" err="1"/>
              <a:t>Processing</a:t>
            </a:r>
            <a:r>
              <a:rPr lang="es-MX" i="1" dirty="0"/>
              <a:t> </a:t>
            </a:r>
            <a:r>
              <a:rPr lang="es-MX" i="1" dirty="0" err="1"/>
              <a:t>Standards</a:t>
            </a:r>
            <a:r>
              <a:rPr lang="es-MX" dirty="0"/>
              <a:t>). En 1977, la ANSI y </a:t>
            </a:r>
            <a:r>
              <a:rPr lang="es-MX" dirty="0" smtClean="0"/>
              <a:t>el US </a:t>
            </a:r>
            <a:r>
              <a:rPr lang="es-MX" dirty="0" err="1"/>
              <a:t>Treasury</a:t>
            </a:r>
            <a:r>
              <a:rPr lang="es-MX" dirty="0"/>
              <a:t> la adoptaron como norma oficial en EE.UU.</a:t>
            </a:r>
          </a:p>
        </p:txBody>
      </p:sp>
    </p:spTree>
    <p:extLst>
      <p:ext uri="{BB962C8B-B14F-4D97-AF65-F5344CB8AC3E}">
        <p14:creationId xmlns:p14="http://schemas.microsoft.com/office/powerpoint/2010/main" val="344805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CuadroTexto"/>
          <p:cNvSpPr txBox="1"/>
          <p:nvPr/>
        </p:nvSpPr>
        <p:spPr>
          <a:xfrm>
            <a:off x="179512" y="1988840"/>
            <a:ext cx="43924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 texto en claro tiene una longitud de 64 bits y </a:t>
            </a:r>
            <a:r>
              <a:rPr lang="es-MX" dirty="0" smtClean="0"/>
              <a:t>la clave </a:t>
            </a:r>
            <a:r>
              <a:rPr lang="es-MX" dirty="0"/>
              <a:t>de 56; si el texto es mas largo se procesa </a:t>
            </a:r>
            <a:r>
              <a:rPr lang="es-MX" dirty="0" smtClean="0"/>
              <a:t>en bloques </a:t>
            </a:r>
            <a:r>
              <a:rPr lang="es-MX" dirty="0"/>
              <a:t>de 64 bits.</a:t>
            </a:r>
          </a:p>
          <a:p>
            <a:r>
              <a:rPr lang="es-MX" dirty="0" smtClean="0"/>
              <a:t>El </a:t>
            </a:r>
            <a:r>
              <a:rPr lang="es-MX" dirty="0"/>
              <a:t>cifrado y descifrado de cada bloque de 64 bits </a:t>
            </a:r>
            <a:r>
              <a:rPr lang="es-MX" dirty="0" smtClean="0"/>
              <a:t>es realizado mediante: </a:t>
            </a:r>
          </a:p>
          <a:p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Permutaciones </a:t>
            </a:r>
            <a:r>
              <a:rPr lang="es-MX" dirty="0"/>
              <a:t>de </a:t>
            </a:r>
            <a:r>
              <a:rPr lang="es-MX" dirty="0" smtClean="0"/>
              <a:t>bits.</a:t>
            </a:r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Sumas </a:t>
            </a:r>
            <a:r>
              <a:rPr lang="es-MX" dirty="0"/>
              <a:t>binarias tipo XOR entre los datos y la llave </a:t>
            </a:r>
            <a:r>
              <a:rPr lang="es-MX" dirty="0" smtClean="0"/>
              <a:t>secreta.</a:t>
            </a:r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Funciones </a:t>
            </a:r>
            <a:r>
              <a:rPr lang="es-MX" dirty="0"/>
              <a:t>de </a:t>
            </a:r>
            <a:r>
              <a:rPr lang="es-MX" dirty="0" smtClean="0"/>
              <a:t>sustitución </a:t>
            </a:r>
            <a:r>
              <a:rPr lang="es-MX" dirty="0"/>
              <a:t>que </a:t>
            </a:r>
            <a:r>
              <a:rPr lang="es-MX" dirty="0" smtClean="0"/>
              <a:t>mediante tablas fijas mapean </a:t>
            </a:r>
            <a:r>
              <a:rPr lang="es-MX" dirty="0"/>
              <a:t>un grupo de bits a un grupo de bits diferente</a:t>
            </a:r>
            <a:r>
              <a:rPr lang="es-MX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>
                <a:solidFill>
                  <a:srgbClr val="FFFF00"/>
                </a:solidFill>
              </a:rPr>
              <a:t>E</a:t>
            </a:r>
            <a:endParaRPr lang="es-MX" dirty="0">
              <a:solidFill>
                <a:srgbClr val="FFFF00"/>
              </a:solidFill>
            </a:endParaRPr>
          </a:p>
        </p:txBody>
      </p:sp>
      <p:pic>
        <p:nvPicPr>
          <p:cNvPr id="5" name="3 Marcador de contenido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41"/>
            <a:ext cx="9144000" cy="14007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218" y="1970259"/>
            <a:ext cx="453650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311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2874640"/>
            <a:ext cx="3106688" cy="2476872"/>
          </a:xfrm>
        </p:spPr>
        <p:txBody>
          <a:bodyPr>
            <a:normAutofit/>
          </a:bodyPr>
          <a:lstStyle/>
          <a:p>
            <a:r>
              <a:rPr lang="es-MX" sz="1800" dirty="0"/>
              <a:t>16 etapas de proceso.</a:t>
            </a:r>
          </a:p>
          <a:p>
            <a:r>
              <a:rPr lang="es-MX" sz="1800" dirty="0" smtClean="0"/>
              <a:t>Se </a:t>
            </a:r>
            <a:r>
              <a:rPr lang="es-MX" sz="1800" dirty="0"/>
              <a:t>generan </a:t>
            </a:r>
            <a:r>
              <a:rPr lang="es-MX" sz="1800" dirty="0" smtClean="0"/>
              <a:t>16 subclaves </a:t>
            </a:r>
            <a:r>
              <a:rPr lang="es-MX" sz="1800" dirty="0"/>
              <a:t>partiendo </a:t>
            </a:r>
            <a:r>
              <a:rPr lang="es-MX" sz="1800" dirty="0" smtClean="0"/>
              <a:t>de la </a:t>
            </a:r>
            <a:r>
              <a:rPr lang="es-MX" sz="1800" dirty="0"/>
              <a:t>clave original de </a:t>
            </a:r>
            <a:r>
              <a:rPr lang="es-MX" sz="1800" dirty="0" smtClean="0"/>
              <a:t>56 bits</a:t>
            </a:r>
            <a:r>
              <a:rPr lang="es-MX" sz="1800" dirty="0"/>
              <a:t>, una para </a:t>
            </a:r>
            <a:r>
              <a:rPr lang="es-MX" sz="1800" dirty="0" smtClean="0"/>
              <a:t>cada etapa.</a:t>
            </a:r>
            <a:endParaRPr lang="es-MX" sz="1800" dirty="0"/>
          </a:p>
        </p:txBody>
      </p:sp>
      <p:pic>
        <p:nvPicPr>
          <p:cNvPr id="4" name="3 Marcador de contenido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41"/>
            <a:ext cx="9144000" cy="14007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628800"/>
            <a:ext cx="3814043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54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008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4704959" cy="1138138"/>
          </a:xfrm>
        </p:spPr>
        <p:txBody>
          <a:bodyPr/>
          <a:lstStyle/>
          <a:p>
            <a:pPr algn="ctr"/>
            <a:r>
              <a:rPr lang="es-MX" dirty="0" smtClean="0"/>
              <a:t>TEMARIO</a:t>
            </a:r>
            <a:endParaRPr lang="es-MX" dirty="0"/>
          </a:p>
        </p:txBody>
      </p:sp>
      <p:sp>
        <p:nvSpPr>
          <p:cNvPr id="9" name="8 CuadroTexto"/>
          <p:cNvSpPr txBox="1"/>
          <p:nvPr/>
        </p:nvSpPr>
        <p:spPr>
          <a:xfrm>
            <a:off x="452977" y="1624899"/>
            <a:ext cx="842493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b="1" dirty="0"/>
              <a:t>1-SEGURIDAD DE REDES DE</a:t>
            </a:r>
          </a:p>
          <a:p>
            <a:pPr algn="just"/>
            <a:r>
              <a:rPr lang="es-MX" sz="1400" b="1" dirty="0"/>
              <a:t>COMPUTADORAS</a:t>
            </a:r>
          </a:p>
          <a:p>
            <a:pPr lvl="1" algn="just"/>
            <a:r>
              <a:rPr lang="es-MX" sz="1400" b="1" dirty="0"/>
              <a:t>ASPECTOS DE LA SEGURIDAD DE LA INFORMACIÓN</a:t>
            </a:r>
            <a:endParaRPr lang="es-MX" sz="1400" dirty="0"/>
          </a:p>
          <a:p>
            <a:pPr lvl="1" algn="just"/>
            <a:r>
              <a:rPr lang="es-MX" sz="1400" b="1" dirty="0"/>
              <a:t>MECANISMOS DE SEGURIDAD</a:t>
            </a:r>
            <a:endParaRPr lang="es-MX" sz="1400" dirty="0"/>
          </a:p>
          <a:p>
            <a:pPr lvl="1" algn="just"/>
            <a:r>
              <a:rPr lang="es-MX" sz="1400" b="1" dirty="0"/>
              <a:t>ATAQUES A LA SEGURIDAD</a:t>
            </a:r>
            <a:endParaRPr lang="es-MX" sz="1400" dirty="0"/>
          </a:p>
          <a:p>
            <a:pPr lvl="1" algn="just"/>
            <a:r>
              <a:rPr lang="es-MX" sz="1400" b="1" dirty="0"/>
              <a:t>TÉCNICAS DE CRIPTOGRAFÍA</a:t>
            </a:r>
            <a:endParaRPr lang="es-MX" sz="1400" dirty="0"/>
          </a:p>
          <a:p>
            <a:pPr lvl="1" algn="just"/>
            <a:r>
              <a:rPr lang="es-MX" sz="1400" b="1" dirty="0"/>
              <a:t>FIRMAS DIGITALES</a:t>
            </a:r>
            <a:endParaRPr lang="es-MX" sz="1400" dirty="0"/>
          </a:p>
          <a:p>
            <a:pPr lvl="1" algn="just"/>
            <a:r>
              <a:rPr lang="es-MX" sz="1400" b="1" dirty="0"/>
              <a:t>CONSIDERACIONES SOBRE LOS </a:t>
            </a:r>
            <a:r>
              <a:rPr lang="es-MX" sz="1400" b="1" i="1" dirty="0"/>
              <a:t>PASSWORDS</a:t>
            </a:r>
            <a:endParaRPr lang="es-MX" sz="1400" dirty="0"/>
          </a:p>
          <a:p>
            <a:pPr lvl="1" algn="just"/>
            <a:r>
              <a:rPr lang="es-MX" sz="1400" b="1" dirty="0"/>
              <a:t>CONTROL DE ACCESO</a:t>
            </a:r>
            <a:endParaRPr lang="es-MX" sz="1400" dirty="0"/>
          </a:p>
          <a:p>
            <a:pPr lvl="1" algn="just"/>
            <a:r>
              <a:rPr lang="es-MX" sz="1400" b="1" i="1" dirty="0"/>
              <a:t>FIREWALLS</a:t>
            </a:r>
            <a:endParaRPr lang="es-MX" sz="1400" dirty="0"/>
          </a:p>
          <a:p>
            <a:pPr lvl="1" algn="just"/>
            <a:r>
              <a:rPr lang="es-MX" sz="1400" b="1" dirty="0"/>
              <a:t>PROTOCOLOS DE AUTENTICACIÓN</a:t>
            </a:r>
            <a:endParaRPr lang="es-MX" sz="1400" dirty="0"/>
          </a:p>
          <a:p>
            <a:pPr lvl="1" algn="just"/>
            <a:r>
              <a:rPr lang="es-MX" sz="1400" b="1" dirty="0"/>
              <a:t>SEGURIDAD DE CORREO ELECTRÓNICO, WEB E INTERNET</a:t>
            </a:r>
            <a:endParaRPr lang="es-MX" sz="1400" dirty="0"/>
          </a:p>
          <a:p>
            <a:pPr algn="just"/>
            <a:r>
              <a:rPr lang="es-MX" sz="1400" b="1" dirty="0"/>
              <a:t> </a:t>
            </a:r>
            <a:endParaRPr lang="es-MX" sz="1400" dirty="0"/>
          </a:p>
          <a:p>
            <a:pPr lvl="0" algn="just"/>
            <a:r>
              <a:rPr lang="es-MX" sz="1400" b="1" dirty="0" smtClean="0"/>
              <a:t>2– </a:t>
            </a:r>
            <a:r>
              <a:rPr lang="es-MX" sz="1400" b="1" dirty="0"/>
              <a:t>LEYES EN MEXICO </a:t>
            </a:r>
            <a:endParaRPr lang="es-MX" sz="1400" dirty="0"/>
          </a:p>
          <a:p>
            <a:pPr lvl="1" algn="just"/>
            <a:r>
              <a:rPr lang="es-MX" sz="1400" b="1" dirty="0"/>
              <a:t>PROBLEMAS CON LEYES ACTUALES</a:t>
            </a:r>
            <a:endParaRPr lang="es-MX" sz="1400" dirty="0"/>
          </a:p>
          <a:p>
            <a:pPr lvl="1" algn="just"/>
            <a:r>
              <a:rPr lang="es-MX" sz="1400" b="1" dirty="0"/>
              <a:t>LEGISLACIÓN INFORMÁTICA EN MÉXICO</a:t>
            </a:r>
            <a:endParaRPr lang="es-MX" sz="1400" dirty="0"/>
          </a:p>
          <a:p>
            <a:pPr algn="just"/>
            <a:r>
              <a:rPr lang="es-MX" sz="1400" b="1" dirty="0"/>
              <a:t> </a:t>
            </a:r>
            <a:endParaRPr lang="es-MX" sz="1400" dirty="0"/>
          </a:p>
          <a:p>
            <a:pPr lvl="0" algn="just"/>
            <a:r>
              <a:rPr lang="es-MX" sz="1400" b="1" dirty="0"/>
              <a:t>  </a:t>
            </a:r>
            <a:r>
              <a:rPr lang="es-MX" sz="1400" b="1" dirty="0" smtClean="0"/>
              <a:t>3-SEGURIDAD </a:t>
            </a:r>
            <a:r>
              <a:rPr lang="es-MX" sz="1400" b="1" dirty="0"/>
              <a:t>EN  VoIP</a:t>
            </a:r>
            <a:endParaRPr lang="es-MX" sz="1400" dirty="0"/>
          </a:p>
          <a:p>
            <a:pPr lvl="1" algn="just"/>
            <a:r>
              <a:rPr lang="es-MX" sz="1400" b="1" dirty="0" smtClean="0"/>
              <a:t>ATAQUES</a:t>
            </a:r>
            <a:r>
              <a:rPr lang="es-MX" sz="1400" dirty="0" smtClean="0"/>
              <a:t>,</a:t>
            </a:r>
            <a:r>
              <a:rPr lang="es-MX" sz="1400" b="1" dirty="0" smtClean="0"/>
              <a:t>AMENAZAS</a:t>
            </a:r>
            <a:r>
              <a:rPr lang="es-MX" sz="1400" dirty="0" smtClean="0"/>
              <a:t>,</a:t>
            </a:r>
            <a:r>
              <a:rPr lang="es-MX" sz="1400" b="1" dirty="0" smtClean="0"/>
              <a:t>RIESGOS</a:t>
            </a:r>
          </a:p>
          <a:p>
            <a:pPr lvl="1" algn="just"/>
            <a:endParaRPr lang="es-MX" sz="1400" b="1" dirty="0" smtClean="0"/>
          </a:p>
          <a:p>
            <a:pPr lvl="0" algn="just"/>
            <a:r>
              <a:rPr lang="es-MX" sz="1400" b="1" dirty="0" smtClean="0"/>
              <a:t>4-SEGURIDAD </a:t>
            </a:r>
            <a:r>
              <a:rPr lang="es-MX" sz="1400" b="1" dirty="0"/>
              <a:t>TELEFONICA CELULAR</a:t>
            </a:r>
            <a:endParaRPr lang="es-MX" sz="1400" dirty="0"/>
          </a:p>
          <a:p>
            <a:pPr algn="just"/>
            <a:r>
              <a:rPr lang="es-MX" sz="1400" b="1" dirty="0"/>
              <a:t> </a:t>
            </a:r>
            <a:r>
              <a:rPr lang="es-MX" sz="1400" b="1" dirty="0" smtClean="0"/>
              <a:t>        COMPONENTES </a:t>
            </a:r>
            <a:r>
              <a:rPr lang="es-MX" sz="1400" b="1" dirty="0"/>
              <a:t>DE SEGURIDAD</a:t>
            </a:r>
            <a:endParaRPr lang="es-MX" sz="1400" dirty="0"/>
          </a:p>
          <a:p>
            <a:pPr lvl="1"/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419514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2420888"/>
            <a:ext cx="7467600" cy="3096344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s-MX" sz="1800" dirty="0"/>
              <a:t>Se engloba en dos aspectos:</a:t>
            </a:r>
          </a:p>
          <a:p>
            <a:r>
              <a:rPr lang="es-MX" sz="1800" dirty="0" smtClean="0"/>
              <a:t> </a:t>
            </a:r>
            <a:r>
              <a:rPr lang="es-MX" sz="1800" dirty="0"/>
              <a:t>Aspectos sobre el algoritmo mismo (nadie ha </a:t>
            </a:r>
            <a:r>
              <a:rPr lang="es-MX" sz="1800" dirty="0" smtClean="0"/>
              <a:t>conseguido descubrir </a:t>
            </a:r>
            <a:r>
              <a:rPr lang="es-MX" sz="1800" dirty="0"/>
              <a:t>ninguna debilidad grave en el DES)</a:t>
            </a:r>
          </a:p>
          <a:p>
            <a:r>
              <a:rPr lang="es-MX" sz="1800" dirty="0" smtClean="0"/>
              <a:t> </a:t>
            </a:r>
            <a:r>
              <a:rPr lang="es-MX" sz="1800" dirty="0"/>
              <a:t>Aspectos sobre el uso de una clave de 56 bits (con </a:t>
            </a:r>
            <a:r>
              <a:rPr lang="es-MX" sz="1800" dirty="0" smtClean="0"/>
              <a:t>dicha clave</a:t>
            </a:r>
            <a:r>
              <a:rPr lang="es-MX" sz="1800" dirty="0"/>
              <a:t>, existen 256 claves posibles, no parece practico </a:t>
            </a:r>
            <a:r>
              <a:rPr lang="es-MX" sz="1800" dirty="0" smtClean="0"/>
              <a:t>un ataque </a:t>
            </a:r>
            <a:r>
              <a:rPr lang="es-MX" sz="1800" dirty="0"/>
              <a:t>por fuerza bruta, ya que en promedio se intenta </a:t>
            </a:r>
            <a:r>
              <a:rPr lang="es-MX" sz="1800" dirty="0" smtClean="0"/>
              <a:t>la mitad </a:t>
            </a:r>
            <a:r>
              <a:rPr lang="es-MX" sz="1800" dirty="0"/>
              <a:t>del espacio de claves, una </a:t>
            </a:r>
            <a:r>
              <a:rPr lang="es-MX" sz="1800" dirty="0" smtClean="0"/>
              <a:t>única </a:t>
            </a:r>
            <a:r>
              <a:rPr lang="es-MX" sz="1800" dirty="0"/>
              <a:t>maquina </a:t>
            </a:r>
            <a:r>
              <a:rPr lang="es-MX" sz="1800" dirty="0" smtClean="0"/>
              <a:t>que realice </a:t>
            </a:r>
            <a:r>
              <a:rPr lang="es-MX" sz="1800" dirty="0"/>
              <a:t>un cifrado por microseg. </a:t>
            </a:r>
            <a:r>
              <a:rPr lang="es-MX" sz="1800" dirty="0" smtClean="0"/>
              <a:t>Tardaría </a:t>
            </a:r>
            <a:r>
              <a:rPr lang="es-MX" sz="1800" dirty="0"/>
              <a:t>mas de mil </a:t>
            </a:r>
            <a:r>
              <a:rPr lang="es-MX" sz="1800" dirty="0" smtClean="0"/>
              <a:t>anos en </a:t>
            </a:r>
            <a:r>
              <a:rPr lang="es-MX" sz="1800" dirty="0"/>
              <a:t>romper el cifrado)</a:t>
            </a:r>
          </a:p>
        </p:txBody>
      </p:sp>
      <p:pic>
        <p:nvPicPr>
          <p:cNvPr id="4" name="3 Marcador de contenido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41"/>
            <a:ext cx="9144000" cy="14007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1415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990096"/>
            <a:ext cx="7467600" cy="3805883"/>
          </a:xfrm>
        </p:spPr>
        <p:txBody>
          <a:bodyPr>
            <a:normAutofit/>
          </a:bodyPr>
          <a:lstStyle/>
          <a:p>
            <a:endParaRPr lang="es-MX" sz="1800" dirty="0" smtClean="0"/>
          </a:p>
          <a:p>
            <a:endParaRPr lang="es-MX" sz="1800" dirty="0"/>
          </a:p>
          <a:p>
            <a:pPr marL="36576" indent="0">
              <a:buNone/>
            </a:pPr>
            <a:r>
              <a:rPr lang="es-MX" sz="1800" dirty="0" smtClean="0"/>
              <a:t>El </a:t>
            </a:r>
            <a:r>
              <a:rPr lang="es-MX" sz="1800" dirty="0"/>
              <a:t>3DES usa tres claves y tres ejecuciones </a:t>
            </a:r>
            <a:r>
              <a:rPr lang="es-MX" sz="1800" dirty="0" smtClean="0"/>
              <a:t>del algoritmo </a:t>
            </a:r>
            <a:r>
              <a:rPr lang="es-MX" sz="1800" dirty="0"/>
              <a:t>DES. La </a:t>
            </a:r>
            <a:r>
              <a:rPr lang="es-MX" sz="1800" dirty="0" smtClean="0"/>
              <a:t>función </a:t>
            </a:r>
            <a:r>
              <a:rPr lang="es-MX" sz="1800" dirty="0"/>
              <a:t>sigue la secuencia </a:t>
            </a:r>
            <a:r>
              <a:rPr lang="es-MX" sz="1800" dirty="0" smtClean="0"/>
              <a:t>cifrar -descifrar-cifrar</a:t>
            </a:r>
            <a:r>
              <a:rPr lang="es-MX" sz="1800" dirty="0"/>
              <a:t>.</a:t>
            </a:r>
          </a:p>
          <a:p>
            <a:pPr marL="36576" indent="0">
              <a:buNone/>
            </a:pPr>
            <a:r>
              <a:rPr lang="es-MX" sz="1800" dirty="0"/>
              <a:t>C = EK3 [ DK2 [ EK1[P]]]</a:t>
            </a:r>
          </a:p>
          <a:p>
            <a:pPr marL="36576" indent="0">
              <a:buNone/>
            </a:pPr>
            <a:r>
              <a:rPr lang="es-MX" sz="1800" dirty="0"/>
              <a:t>Donde:</a:t>
            </a:r>
          </a:p>
          <a:p>
            <a:pPr marL="36576" indent="0">
              <a:buNone/>
            </a:pPr>
            <a:r>
              <a:rPr lang="es-MX" sz="1800" dirty="0"/>
              <a:t>C = texto cifrado</a:t>
            </a:r>
          </a:p>
          <a:p>
            <a:pPr marL="36576" indent="0">
              <a:buNone/>
            </a:pPr>
            <a:r>
              <a:rPr lang="es-MX" sz="1800" dirty="0"/>
              <a:t>P = texto claro</a:t>
            </a:r>
          </a:p>
          <a:p>
            <a:pPr marL="36576" indent="0">
              <a:buNone/>
            </a:pPr>
            <a:r>
              <a:rPr lang="es-MX" sz="1800" dirty="0"/>
              <a:t>EK[X] = cifrado de X usando la clave K</a:t>
            </a:r>
          </a:p>
          <a:p>
            <a:pPr marL="36576" indent="0">
              <a:buNone/>
            </a:pPr>
            <a:r>
              <a:rPr lang="es-MX" sz="1800" dirty="0"/>
              <a:t>DK[Y] = descifrado de Y usando la clave K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5868144" y="1805430"/>
            <a:ext cx="183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Triple DES</a:t>
            </a:r>
            <a:endParaRPr lang="es-MX" dirty="0"/>
          </a:p>
        </p:txBody>
      </p:sp>
      <p:pic>
        <p:nvPicPr>
          <p:cNvPr id="5" name="3 Marcador de contenido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41"/>
            <a:ext cx="9144000" cy="14007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6303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07704" y="1916833"/>
            <a:ext cx="5842992" cy="4104456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s-MX" sz="1800" dirty="0"/>
              <a:t>Con tres claves diferentes, el 3DES tiene una</a:t>
            </a:r>
          </a:p>
          <a:p>
            <a:pPr marL="36576" indent="0">
              <a:buNone/>
            </a:pPr>
            <a:r>
              <a:rPr lang="es-MX" sz="1800" dirty="0"/>
              <a:t>longitud efectiva de clave de 168 bits. </a:t>
            </a:r>
            <a:r>
              <a:rPr lang="es-MX" sz="1800" dirty="0" smtClean="0"/>
              <a:t>También </a:t>
            </a:r>
            <a:r>
              <a:rPr lang="es-MX" sz="1800" dirty="0"/>
              <a:t>se</a:t>
            </a:r>
          </a:p>
          <a:p>
            <a:pPr marL="36576" indent="0">
              <a:buNone/>
            </a:pPr>
            <a:r>
              <a:rPr lang="es-MX" sz="1800" dirty="0"/>
              <a:t>permite el uso de dos claves, con K1 = K3, lo que</a:t>
            </a:r>
          </a:p>
          <a:p>
            <a:pPr marL="36576" indent="0">
              <a:buNone/>
            </a:pPr>
            <a:r>
              <a:rPr lang="es-MX" sz="1800" dirty="0"/>
              <a:t>proporciona una longitud de clave de 112 bits</a:t>
            </a:r>
            <a:r>
              <a:rPr lang="es-MX" sz="1800" dirty="0" smtClean="0"/>
              <a:t>.</a:t>
            </a:r>
          </a:p>
          <a:p>
            <a:pPr marL="36576" indent="0">
              <a:buNone/>
            </a:pPr>
            <a:endParaRPr lang="es-MX" sz="1800" dirty="0"/>
          </a:p>
          <a:p>
            <a:pPr marL="36576" indent="0">
              <a:buNone/>
            </a:pPr>
            <a:r>
              <a:rPr lang="es-MX" sz="1800" dirty="0" smtClean="0"/>
              <a:t>Con </a:t>
            </a:r>
            <a:r>
              <a:rPr lang="es-MX" sz="1800" dirty="0"/>
              <a:t>una clave de 168 bits de longitud, los ataques</a:t>
            </a:r>
          </a:p>
          <a:p>
            <a:pPr marL="36576" indent="0">
              <a:buNone/>
            </a:pPr>
            <a:r>
              <a:rPr lang="es-MX" sz="1800" dirty="0"/>
              <a:t>de fuerza bruta son efectivamente </a:t>
            </a:r>
            <a:r>
              <a:rPr lang="es-MX" sz="1800" dirty="0" smtClean="0"/>
              <a:t>imposibles</a:t>
            </a:r>
          </a:p>
          <a:p>
            <a:pPr marL="36576" indent="0">
              <a:buNone/>
            </a:pPr>
            <a:endParaRPr lang="es-MX" sz="1800" dirty="0"/>
          </a:p>
          <a:p>
            <a:pPr marL="36576" indent="0">
              <a:buNone/>
            </a:pPr>
            <a:r>
              <a:rPr lang="es-MX" sz="1800" dirty="0" smtClean="0"/>
              <a:t>Único </a:t>
            </a:r>
            <a:r>
              <a:rPr lang="es-MX" sz="1800" dirty="0"/>
              <a:t>inconveniente es que tiene 3 veces mas</a:t>
            </a:r>
          </a:p>
          <a:p>
            <a:pPr marL="36576" indent="0">
              <a:buNone/>
            </a:pPr>
            <a:r>
              <a:rPr lang="es-MX" sz="1800" dirty="0"/>
              <a:t>etapas que el DES y por ello 3 veces mas lento.</a:t>
            </a:r>
          </a:p>
        </p:txBody>
      </p:sp>
      <p:pic>
        <p:nvPicPr>
          <p:cNvPr id="4" name="3 Marcador de contenido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41"/>
            <a:ext cx="9144000" cy="14007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7932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64904"/>
            <a:ext cx="6238875" cy="2160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3 Marcador de contenido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41"/>
            <a:ext cx="9144000" cy="14007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4171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67744" y="2708920"/>
            <a:ext cx="5328592" cy="3456384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s-MX" sz="1800" dirty="0"/>
              <a:t>Los algoritmos de clave publica </a:t>
            </a:r>
            <a:r>
              <a:rPr lang="es-MX" sz="1800" dirty="0" smtClean="0"/>
              <a:t>están</a:t>
            </a:r>
            <a:endParaRPr lang="es-MX" sz="1800" dirty="0"/>
          </a:p>
          <a:p>
            <a:pPr marL="36576" indent="0">
              <a:buNone/>
            </a:pPr>
            <a:r>
              <a:rPr lang="es-MX" sz="1800" dirty="0"/>
              <a:t>basados en funciones </a:t>
            </a:r>
            <a:r>
              <a:rPr lang="es-MX" sz="1800" dirty="0" smtClean="0"/>
              <a:t>matemáticas </a:t>
            </a:r>
            <a:r>
              <a:rPr lang="es-MX" sz="1800" dirty="0"/>
              <a:t>y no en</a:t>
            </a:r>
          </a:p>
          <a:p>
            <a:pPr marL="36576" indent="0">
              <a:buNone/>
            </a:pPr>
            <a:r>
              <a:rPr lang="es-MX" sz="1800" dirty="0"/>
              <a:t>simples operaciones sobre los patrones de</a:t>
            </a:r>
          </a:p>
          <a:p>
            <a:pPr marL="36576" indent="0">
              <a:buNone/>
            </a:pPr>
            <a:r>
              <a:rPr lang="es-MX" sz="1800" dirty="0"/>
              <a:t>bits.</a:t>
            </a:r>
          </a:p>
          <a:p>
            <a:pPr marL="36576" indent="0">
              <a:buNone/>
            </a:pPr>
            <a:r>
              <a:rPr lang="es-MX" sz="1800" dirty="0" smtClean="0"/>
              <a:t>Esta criptografía </a:t>
            </a:r>
            <a:r>
              <a:rPr lang="es-MX" sz="1800" dirty="0"/>
              <a:t>es </a:t>
            </a:r>
            <a:r>
              <a:rPr lang="es-MX" sz="1800" dirty="0" smtClean="0"/>
              <a:t>asimétrica, </a:t>
            </a:r>
            <a:r>
              <a:rPr lang="es-MX" sz="1800" dirty="0"/>
              <a:t>lo que</a:t>
            </a:r>
          </a:p>
          <a:p>
            <a:pPr marL="36576" indent="0">
              <a:buNone/>
            </a:pPr>
            <a:r>
              <a:rPr lang="es-MX" sz="1800" dirty="0"/>
              <a:t>implica el uso de dos claves separadas (una</a:t>
            </a:r>
          </a:p>
          <a:p>
            <a:pPr marL="36576" indent="0">
              <a:buNone/>
            </a:pPr>
            <a:r>
              <a:rPr lang="es-MX" sz="1800" dirty="0"/>
              <a:t>clave publica y otra privada) y no solo de</a:t>
            </a:r>
          </a:p>
          <a:p>
            <a:pPr marL="36576" indent="0">
              <a:buNone/>
            </a:pPr>
            <a:r>
              <a:rPr lang="es-MX" sz="1800" dirty="0"/>
              <a:t>una como en la </a:t>
            </a:r>
            <a:r>
              <a:rPr lang="es-MX" sz="1800" dirty="0" smtClean="0"/>
              <a:t>criptografía simétrica</a:t>
            </a:r>
            <a:endParaRPr lang="es-MX" sz="1800" dirty="0"/>
          </a:p>
        </p:txBody>
      </p:sp>
      <p:sp>
        <p:nvSpPr>
          <p:cNvPr id="4" name="3 CuadroTexto"/>
          <p:cNvSpPr txBox="1"/>
          <p:nvPr/>
        </p:nvSpPr>
        <p:spPr>
          <a:xfrm>
            <a:off x="4932040" y="1556792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CRIPTOGRAFIA DE LLAVES PUBLICAS.</a:t>
            </a:r>
            <a:endParaRPr lang="es-MX" dirty="0"/>
          </a:p>
        </p:txBody>
      </p:sp>
      <p:pic>
        <p:nvPicPr>
          <p:cNvPr id="5" name="3 Marcador de contenido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41"/>
            <a:ext cx="9144000" cy="14007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9252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657350"/>
            <a:ext cx="7277100" cy="465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3 Marcador de contenido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41"/>
            <a:ext cx="9144000" cy="14007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6556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Rectángulo"/>
          <p:cNvSpPr/>
          <p:nvPr/>
        </p:nvSpPr>
        <p:spPr>
          <a:xfrm>
            <a:off x="2286000" y="198884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Cada usuario genera un par de </a:t>
            </a:r>
            <a:r>
              <a:rPr lang="es-MX" dirty="0" smtClean="0"/>
              <a:t>llaves.</a:t>
            </a:r>
          </a:p>
          <a:p>
            <a:endParaRPr lang="es-MX" dirty="0"/>
          </a:p>
          <a:p>
            <a:r>
              <a:rPr lang="es-MX" dirty="0" smtClean="0"/>
              <a:t>Localiza </a:t>
            </a:r>
            <a:r>
              <a:rPr lang="es-MX" dirty="0"/>
              <a:t>una de las dos claves en un </a:t>
            </a:r>
            <a:r>
              <a:rPr lang="es-MX" dirty="0" smtClean="0"/>
              <a:t>registro</a:t>
            </a:r>
            <a:r>
              <a:rPr lang="es-MX" dirty="0"/>
              <a:t> </a:t>
            </a:r>
            <a:r>
              <a:rPr lang="es-MX" dirty="0" smtClean="0"/>
              <a:t>publico </a:t>
            </a:r>
            <a:r>
              <a:rPr lang="es-MX" dirty="0"/>
              <a:t>u otro archivo </a:t>
            </a:r>
            <a:r>
              <a:rPr lang="es-MX" dirty="0" smtClean="0"/>
              <a:t>accesible Esta </a:t>
            </a:r>
            <a:r>
              <a:rPr lang="es-MX" dirty="0"/>
              <a:t>es la </a:t>
            </a:r>
            <a:r>
              <a:rPr lang="es-MX" dirty="0" smtClean="0"/>
              <a:t>clave publica.</a:t>
            </a:r>
          </a:p>
          <a:p>
            <a:endParaRPr lang="es-MX" dirty="0"/>
          </a:p>
          <a:p>
            <a:r>
              <a:rPr lang="es-MX" dirty="0" smtClean="0"/>
              <a:t>Si </a:t>
            </a:r>
            <a:r>
              <a:rPr lang="es-MX" dirty="0"/>
              <a:t>Benito quiere enviar un mensaje privado a </a:t>
            </a:r>
            <a:r>
              <a:rPr lang="es-MX" dirty="0" smtClean="0"/>
              <a:t>Alicia, cifra </a:t>
            </a:r>
            <a:r>
              <a:rPr lang="es-MX" dirty="0"/>
              <a:t>el mensaje usando la clave publica de Alicia.</a:t>
            </a:r>
          </a:p>
          <a:p>
            <a:endParaRPr lang="es-MX" dirty="0" smtClean="0"/>
          </a:p>
          <a:p>
            <a:r>
              <a:rPr lang="es-MX" dirty="0" smtClean="0"/>
              <a:t>Cuando </a:t>
            </a:r>
            <a:r>
              <a:rPr lang="es-MX" dirty="0"/>
              <a:t>Alicia recibe el mensaje, lo descifra </a:t>
            </a:r>
            <a:r>
              <a:rPr lang="es-MX" dirty="0" smtClean="0"/>
              <a:t>usando su </a:t>
            </a:r>
            <a:r>
              <a:rPr lang="es-MX" dirty="0"/>
              <a:t>clave privada. </a:t>
            </a:r>
            <a:r>
              <a:rPr lang="es-MX" dirty="0" smtClean="0"/>
              <a:t>Ningún </a:t>
            </a:r>
            <a:r>
              <a:rPr lang="es-MX" dirty="0"/>
              <a:t>otro receptor </a:t>
            </a:r>
            <a:r>
              <a:rPr lang="es-MX" dirty="0" smtClean="0"/>
              <a:t>puede descifrar </a:t>
            </a:r>
            <a:r>
              <a:rPr lang="es-MX" dirty="0"/>
              <a:t>el mensaje porque solo Alicia conoce </a:t>
            </a:r>
            <a:r>
              <a:rPr lang="es-MX" dirty="0" smtClean="0"/>
              <a:t>su clave </a:t>
            </a:r>
            <a:r>
              <a:rPr lang="es-MX" dirty="0"/>
              <a:t>privada.</a:t>
            </a:r>
          </a:p>
        </p:txBody>
      </p:sp>
      <p:pic>
        <p:nvPicPr>
          <p:cNvPr id="5" name="3 Marcador de contenido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41"/>
            <a:ext cx="9144000" cy="14007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8054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1"/>
            <a:ext cx="9144000" cy="14782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4 CuadroTexto"/>
          <p:cNvSpPr txBox="1"/>
          <p:nvPr/>
        </p:nvSpPr>
        <p:spPr>
          <a:xfrm>
            <a:off x="4788024" y="184482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FIRMAS DIGITALES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40968"/>
            <a:ext cx="5965081" cy="3113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611560" y="1844824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Las firmas digitales son una aplicación de las claves públicas. Las describimos a continuación.</a:t>
            </a:r>
          </a:p>
        </p:txBody>
      </p:sp>
    </p:spTree>
    <p:extLst>
      <p:ext uri="{BB962C8B-B14F-4D97-AF65-F5344CB8AC3E}">
        <p14:creationId xmlns:p14="http://schemas.microsoft.com/office/powerpoint/2010/main" val="278664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14847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5 CuadroTexto"/>
          <p:cNvSpPr txBox="1"/>
          <p:nvPr/>
        </p:nvSpPr>
        <p:spPr>
          <a:xfrm>
            <a:off x="4932040" y="1556792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CONSIDERACIONES SOBRE LOS </a:t>
            </a:r>
            <a:r>
              <a:rPr lang="es-MX" b="1" i="1" dirty="0"/>
              <a:t>PASSWORDS</a:t>
            </a:r>
            <a:endParaRPr lang="es-MX" dirty="0"/>
          </a:p>
        </p:txBody>
      </p:sp>
      <p:sp>
        <p:nvSpPr>
          <p:cNvPr id="7" name="6 CuadroTexto"/>
          <p:cNvSpPr txBox="1"/>
          <p:nvPr/>
        </p:nvSpPr>
        <p:spPr>
          <a:xfrm>
            <a:off x="683568" y="2636912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endParaRPr lang="es-MX" b="1" dirty="0" smtClean="0"/>
          </a:p>
          <a:p>
            <a:r>
              <a:rPr lang="es-MX" b="1" dirty="0" smtClean="0"/>
              <a:t>Debilidades </a:t>
            </a:r>
            <a:r>
              <a:rPr lang="es-MX" b="1" dirty="0"/>
              <a:t>de los Sistemas basados en </a:t>
            </a:r>
            <a:r>
              <a:rPr lang="es-MX" b="1" i="1" dirty="0" err="1" smtClean="0"/>
              <a:t>passwords</a:t>
            </a:r>
            <a:endParaRPr lang="es-MX" b="1" i="1" dirty="0" smtClean="0"/>
          </a:p>
          <a:p>
            <a:pPr marL="342900" indent="-342900">
              <a:buAutoNum type="alphaLcParenR"/>
            </a:pPr>
            <a:endParaRPr lang="es-MX" b="1" i="1" dirty="0"/>
          </a:p>
          <a:p>
            <a:endParaRPr lang="es-MX" b="1" i="1" dirty="0" smtClean="0"/>
          </a:p>
          <a:p>
            <a:r>
              <a:rPr lang="es-MX" b="1" dirty="0"/>
              <a:t>a</a:t>
            </a:r>
            <a:r>
              <a:rPr lang="es-MX" b="1" dirty="0" smtClean="0"/>
              <a:t>) </a:t>
            </a:r>
            <a:r>
              <a:rPr lang="es-MX" b="1" dirty="0"/>
              <a:t>Ingeniería </a:t>
            </a:r>
            <a:r>
              <a:rPr lang="es-MX" b="1" dirty="0" smtClean="0"/>
              <a:t>Social</a:t>
            </a:r>
          </a:p>
          <a:p>
            <a:r>
              <a:rPr lang="es-MX" b="1" dirty="0"/>
              <a:t>b</a:t>
            </a:r>
            <a:r>
              <a:rPr lang="es-MX" b="1" dirty="0" smtClean="0"/>
              <a:t>) </a:t>
            </a:r>
            <a:r>
              <a:rPr lang="es-MX" b="1" dirty="0"/>
              <a:t>Almacenaje </a:t>
            </a:r>
            <a:r>
              <a:rPr lang="es-MX" b="1" dirty="0" smtClean="0"/>
              <a:t>indebido</a:t>
            </a:r>
          </a:p>
          <a:p>
            <a:r>
              <a:rPr lang="es-MX" b="1" dirty="0"/>
              <a:t>c</a:t>
            </a:r>
            <a:r>
              <a:rPr lang="es-MX" b="1" dirty="0" smtClean="0"/>
              <a:t>) </a:t>
            </a:r>
            <a:r>
              <a:rPr lang="es-MX" b="1" dirty="0"/>
              <a:t>Ataques por fuerza </a:t>
            </a:r>
            <a:r>
              <a:rPr lang="es-MX" b="1" dirty="0" smtClean="0"/>
              <a:t>bruta</a:t>
            </a:r>
          </a:p>
          <a:p>
            <a:r>
              <a:rPr lang="es-MX" b="1" dirty="0"/>
              <a:t>d</a:t>
            </a:r>
            <a:r>
              <a:rPr lang="es-MX" b="1" dirty="0" smtClean="0"/>
              <a:t>) </a:t>
            </a:r>
            <a:r>
              <a:rPr lang="es-MX" b="1" dirty="0"/>
              <a:t>Monitorización del </a:t>
            </a:r>
            <a:r>
              <a:rPr lang="es-MX" b="1" dirty="0" smtClean="0"/>
              <a:t>teclado</a:t>
            </a:r>
          </a:p>
          <a:p>
            <a:endParaRPr lang="es-MX" b="1" dirty="0"/>
          </a:p>
          <a:p>
            <a:r>
              <a:rPr lang="es-MX" b="1" dirty="0" smtClean="0">
                <a:solidFill>
                  <a:srgbClr val="FFFF0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7189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88"/>
            <a:ext cx="9144000" cy="13837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3 CuadroTexto"/>
          <p:cNvSpPr txBox="1"/>
          <p:nvPr/>
        </p:nvSpPr>
        <p:spPr>
          <a:xfrm>
            <a:off x="5076056" y="191683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CONTROL DE ACCESO</a:t>
            </a:r>
            <a:endParaRPr lang="es-MX" dirty="0"/>
          </a:p>
        </p:txBody>
      </p:sp>
      <p:sp>
        <p:nvSpPr>
          <p:cNvPr id="6" name="5 CuadroTexto"/>
          <p:cNvSpPr txBox="1"/>
          <p:nvPr/>
        </p:nvSpPr>
        <p:spPr>
          <a:xfrm>
            <a:off x="899592" y="2492896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Existen dos métodos para prevenir los accesos no autorizados:</a:t>
            </a:r>
          </a:p>
          <a:p>
            <a:pPr marL="342900" indent="-342900">
              <a:buAutoNum type="alphaLcParenR"/>
            </a:pPr>
            <a:r>
              <a:rPr lang="es-MX" b="1" dirty="0" smtClean="0"/>
              <a:t>Filtro </a:t>
            </a:r>
            <a:r>
              <a:rPr lang="es-MX" b="1" dirty="0"/>
              <a:t>de las solicitudes de </a:t>
            </a:r>
            <a:r>
              <a:rPr lang="es-MX" b="1" dirty="0" smtClean="0"/>
              <a:t>acceso</a:t>
            </a:r>
          </a:p>
          <a:p>
            <a:pPr marL="342900" indent="-342900">
              <a:buAutoNum type="alphaLcParenR"/>
            </a:pPr>
            <a:r>
              <a:rPr lang="es-MX" b="1" dirty="0" smtClean="0"/>
              <a:t> </a:t>
            </a:r>
            <a:r>
              <a:rPr lang="es-MX" b="1" dirty="0"/>
              <a:t>Separación</a:t>
            </a:r>
            <a:endParaRPr lang="es-MX" dirty="0"/>
          </a:p>
        </p:txBody>
      </p:sp>
      <p:sp>
        <p:nvSpPr>
          <p:cNvPr id="7" name="6 CuadroTexto"/>
          <p:cNvSpPr txBox="1"/>
          <p:nvPr/>
        </p:nvSpPr>
        <p:spPr>
          <a:xfrm>
            <a:off x="899592" y="3645024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POLÍTICAS DE CONTROL DE </a:t>
            </a:r>
            <a:r>
              <a:rPr lang="es-MX" b="1" dirty="0" smtClean="0"/>
              <a:t>ACCESO</a:t>
            </a:r>
          </a:p>
          <a:p>
            <a:endParaRPr lang="es-MX" dirty="0"/>
          </a:p>
        </p:txBody>
      </p:sp>
      <p:sp>
        <p:nvSpPr>
          <p:cNvPr id="8" name="7 CuadroTexto"/>
          <p:cNvSpPr txBox="1"/>
          <p:nvPr/>
        </p:nvSpPr>
        <p:spPr>
          <a:xfrm>
            <a:off x="1043608" y="4291355"/>
            <a:ext cx="2520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a)Control </a:t>
            </a:r>
            <a:r>
              <a:rPr lang="es-MX" b="1" dirty="0"/>
              <a:t>de acceso basado en la </a:t>
            </a:r>
            <a:r>
              <a:rPr lang="es-MX" b="1" dirty="0" smtClean="0"/>
              <a:t>identidad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b="1" dirty="0" smtClean="0"/>
              <a:t>Accesos individuales</a:t>
            </a:r>
            <a:endParaRPr lang="es-MX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MX" b="1" dirty="0"/>
              <a:t>Accesos </a:t>
            </a:r>
            <a:r>
              <a:rPr lang="es-MX" b="1" dirty="0" smtClean="0"/>
              <a:t>grupales</a:t>
            </a:r>
            <a:endParaRPr lang="es-MX" dirty="0"/>
          </a:p>
        </p:txBody>
      </p:sp>
      <p:sp>
        <p:nvSpPr>
          <p:cNvPr id="9" name="8 CuadroTexto"/>
          <p:cNvSpPr txBox="1"/>
          <p:nvPr/>
        </p:nvSpPr>
        <p:spPr>
          <a:xfrm>
            <a:off x="5570837" y="4291354"/>
            <a:ext cx="280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b) Control de acceso basado en </a:t>
            </a:r>
            <a:r>
              <a:rPr lang="es-MX" b="1" dirty="0" smtClean="0"/>
              <a:t>reglas</a:t>
            </a:r>
          </a:p>
          <a:p>
            <a:endParaRPr lang="es-MX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MX" b="1" dirty="0" smtClean="0"/>
              <a:t>Multinivel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b="1" dirty="0"/>
              <a:t>Control </a:t>
            </a:r>
            <a:r>
              <a:rPr lang="es-MX" b="1" dirty="0" smtClean="0"/>
              <a:t>multiusuario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210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2"/>
            <a:ext cx="9144000" cy="14118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1124744"/>
            <a:ext cx="7467600" cy="720080"/>
          </a:xfrm>
        </p:spPr>
        <p:txBody>
          <a:bodyPr>
            <a:normAutofit/>
          </a:bodyPr>
          <a:lstStyle/>
          <a:p>
            <a:pPr algn="ctr"/>
            <a:r>
              <a:rPr lang="es-MX" sz="1800" b="1" dirty="0" smtClean="0"/>
              <a:t>Aspectos de la seguridad</a:t>
            </a:r>
            <a:endParaRPr lang="es-MX" sz="1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521" y="2086922"/>
            <a:ext cx="3018725" cy="357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289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022121" y="175092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/>
              <a:t>FIREWALLS</a:t>
            </a:r>
            <a:endParaRPr lang="es-MX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847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5 CuadroTexto"/>
          <p:cNvSpPr txBox="1"/>
          <p:nvPr/>
        </p:nvSpPr>
        <p:spPr>
          <a:xfrm>
            <a:off x="1043607" y="2328633"/>
            <a:ext cx="72107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Cuando se conecta a Internet una compañía, se crea un punto de acceso de doble sentido </a:t>
            </a:r>
            <a:r>
              <a:rPr lang="es-MX" dirty="0" smtClean="0"/>
              <a:t>dentro de </a:t>
            </a:r>
            <a:r>
              <a:rPr lang="es-MX" dirty="0"/>
              <a:t>la información confidencial de ésta. Para prevenir el acceso no autorizado desde Internet a los</a:t>
            </a:r>
          </a:p>
          <a:p>
            <a:r>
              <a:rPr lang="es-MX" dirty="0"/>
              <a:t>datos de la compañía hay un </a:t>
            </a:r>
            <a:r>
              <a:rPr lang="es-MX" i="1" dirty="0"/>
              <a:t>software </a:t>
            </a:r>
            <a:r>
              <a:rPr lang="es-MX" dirty="0"/>
              <a:t>especializado llamado </a:t>
            </a:r>
            <a:r>
              <a:rPr lang="es-MX" i="1" dirty="0"/>
              <a:t>Firewall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r>
              <a:rPr lang="es-MX" i="1" dirty="0"/>
              <a:t>Firewall </a:t>
            </a:r>
            <a:r>
              <a:rPr lang="es-MX" dirty="0"/>
              <a:t>de filtro de paquetes.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i="1" dirty="0" err="1" smtClean="0"/>
              <a:t>Gateways</a:t>
            </a:r>
            <a:r>
              <a:rPr lang="es-MX" i="1" dirty="0" smtClean="0"/>
              <a:t> </a:t>
            </a:r>
            <a:r>
              <a:rPr lang="es-MX" dirty="0"/>
              <a:t>de aplicación.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i="1" dirty="0" smtClean="0"/>
              <a:t>Firewall </a:t>
            </a:r>
            <a:r>
              <a:rPr lang="es-MX" dirty="0"/>
              <a:t>de confianza (</a:t>
            </a:r>
            <a:r>
              <a:rPr lang="es-MX" i="1" dirty="0" err="1"/>
              <a:t>trusted</a:t>
            </a:r>
            <a:r>
              <a:rPr lang="es-MX" i="1" dirty="0"/>
              <a:t> </a:t>
            </a:r>
            <a:r>
              <a:rPr lang="es-MX" i="1" dirty="0" err="1"/>
              <a:t>gateway</a:t>
            </a:r>
            <a:r>
              <a:rPr lang="es-MX" dirty="0"/>
              <a:t>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i="1" dirty="0" smtClean="0"/>
              <a:t>Firewalls </a:t>
            </a:r>
            <a:r>
              <a:rPr lang="es-MX" dirty="0"/>
              <a:t>internos.</a:t>
            </a:r>
          </a:p>
        </p:txBody>
      </p:sp>
    </p:spTree>
    <p:extLst>
      <p:ext uri="{BB962C8B-B14F-4D97-AF65-F5344CB8AC3E}">
        <p14:creationId xmlns:p14="http://schemas.microsoft.com/office/powerpoint/2010/main" val="119411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869" y="1584970"/>
            <a:ext cx="6418261" cy="29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847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25144"/>
            <a:ext cx="76581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079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127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3 CuadroTexto"/>
          <p:cNvSpPr txBox="1"/>
          <p:nvPr/>
        </p:nvSpPr>
        <p:spPr>
          <a:xfrm>
            <a:off x="5364088" y="1772816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PROTOCOLOS DE AUTENTICACIÓN</a:t>
            </a:r>
            <a:endParaRPr lang="es-MX" dirty="0"/>
          </a:p>
        </p:txBody>
      </p:sp>
      <p:sp>
        <p:nvSpPr>
          <p:cNvPr id="6" name="5 CuadroTexto"/>
          <p:cNvSpPr txBox="1"/>
          <p:nvPr/>
        </p:nvSpPr>
        <p:spPr>
          <a:xfrm>
            <a:off x="611560" y="2419147"/>
            <a:ext cx="792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err="1"/>
              <a:t>Autenticador</a:t>
            </a:r>
            <a:r>
              <a:rPr lang="es-MX" dirty="0"/>
              <a:t>: Equipo final encargado de realizar la autenticación. Especifica el </a:t>
            </a:r>
            <a:r>
              <a:rPr lang="es-MX" dirty="0" smtClean="0"/>
              <a:t>protocolo que </a:t>
            </a:r>
            <a:r>
              <a:rPr lang="es-MX" dirty="0"/>
              <a:t>ha de emplearse en la fase de establecimiento del enlace.</a:t>
            </a:r>
          </a:p>
          <a:p>
            <a:r>
              <a:rPr lang="es-MX" dirty="0" smtClean="0"/>
              <a:t> </a:t>
            </a:r>
            <a:r>
              <a:rPr lang="es-MX" b="1" dirty="0"/>
              <a:t>Par </a:t>
            </a:r>
            <a:r>
              <a:rPr lang="es-MX" dirty="0"/>
              <a:t>o </a:t>
            </a:r>
            <a:r>
              <a:rPr lang="es-MX" b="1" i="1" dirty="0"/>
              <a:t>Peer</a:t>
            </a:r>
            <a:r>
              <a:rPr lang="es-MX" dirty="0"/>
              <a:t>: Corresponde a la otra parte final del enlace punto a punto. Es la parte del </a:t>
            </a:r>
            <a:r>
              <a:rPr lang="es-MX" dirty="0" smtClean="0"/>
              <a:t>protocolo cuya </a:t>
            </a:r>
            <a:r>
              <a:rPr lang="es-MX" dirty="0"/>
              <a:t>identidad será autenticada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 smtClean="0"/>
              <a:t> </a:t>
            </a:r>
            <a:r>
              <a:rPr lang="es-MX" b="1" i="1" dirty="0" err="1"/>
              <a:t>Challenge</a:t>
            </a:r>
            <a:r>
              <a:rPr lang="es-MX" dirty="0"/>
              <a:t>: Valor no repetitivo (NRV) que se transmitirá, usado en el proceso de autenticación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727471"/>
            <a:ext cx="413385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913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127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5 CuadroTexto"/>
          <p:cNvSpPr txBox="1"/>
          <p:nvPr/>
        </p:nvSpPr>
        <p:spPr>
          <a:xfrm>
            <a:off x="683568" y="1988840"/>
            <a:ext cx="79208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AUTENTICACIÓN POR </a:t>
            </a:r>
            <a:r>
              <a:rPr lang="es-MX" b="1" i="1" dirty="0"/>
              <a:t>PASSWORD </a:t>
            </a:r>
            <a:r>
              <a:rPr lang="es-MX" b="1" dirty="0"/>
              <a:t>– </a:t>
            </a:r>
            <a:r>
              <a:rPr lang="es-MX" b="1" dirty="0" smtClean="0"/>
              <a:t>PAP</a:t>
            </a:r>
          </a:p>
          <a:p>
            <a:r>
              <a:rPr lang="es-MX" dirty="0"/>
              <a:t>El Protocolo de Autenticación por </a:t>
            </a:r>
            <a:r>
              <a:rPr lang="es-MX" i="1" dirty="0" err="1"/>
              <a:t>Password</a:t>
            </a:r>
            <a:r>
              <a:rPr lang="es-MX" i="1" dirty="0"/>
              <a:t> </a:t>
            </a:r>
            <a:r>
              <a:rPr lang="es-MX" dirty="0"/>
              <a:t>(</a:t>
            </a:r>
            <a:r>
              <a:rPr lang="es-MX" i="1" dirty="0" err="1"/>
              <a:t>Password</a:t>
            </a:r>
            <a:r>
              <a:rPr lang="es-MX" i="1" dirty="0"/>
              <a:t> </a:t>
            </a:r>
            <a:r>
              <a:rPr lang="es-MX" i="1" dirty="0" err="1"/>
              <a:t>Authentication</a:t>
            </a:r>
            <a:r>
              <a:rPr lang="es-MX" i="1" dirty="0"/>
              <a:t> </a:t>
            </a:r>
            <a:r>
              <a:rPr lang="es-MX" i="1" dirty="0" err="1"/>
              <a:t>Protocol</a:t>
            </a:r>
            <a:r>
              <a:rPr lang="es-MX" dirty="0"/>
              <a:t>–PAP), </a:t>
            </a:r>
            <a:r>
              <a:rPr lang="es-MX" dirty="0" smtClean="0"/>
              <a:t>definido en </a:t>
            </a:r>
            <a:r>
              <a:rPr lang="es-MX" dirty="0"/>
              <a:t>la RFC 1334, provee un modo sencillo para que un </a:t>
            </a:r>
            <a:r>
              <a:rPr lang="es-MX" b="1" dirty="0"/>
              <a:t>par </a:t>
            </a:r>
            <a:r>
              <a:rPr lang="es-MX" dirty="0"/>
              <a:t>establezca su identidad recurriendo </a:t>
            </a:r>
            <a:r>
              <a:rPr lang="es-MX" dirty="0" smtClean="0"/>
              <a:t>a un </a:t>
            </a:r>
            <a:r>
              <a:rPr lang="es-MX" dirty="0"/>
              <a:t>intercambio de información de dos </a:t>
            </a:r>
            <a:r>
              <a:rPr lang="es-MX" dirty="0" smtClean="0"/>
              <a:t>pasos</a:t>
            </a:r>
          </a:p>
          <a:p>
            <a:endParaRPr lang="es-MX" dirty="0"/>
          </a:p>
          <a:p>
            <a:r>
              <a:rPr lang="es-MX" b="1" dirty="0"/>
              <a:t>AUTENTICACION POR</a:t>
            </a:r>
          </a:p>
          <a:p>
            <a:r>
              <a:rPr lang="es-MX" b="1" dirty="0"/>
              <a:t>CONFIRMACION DE RETO</a:t>
            </a:r>
          </a:p>
          <a:p>
            <a:r>
              <a:rPr lang="es-MX" b="1" dirty="0"/>
              <a:t>(CHAP</a:t>
            </a:r>
            <a:r>
              <a:rPr lang="es-MX" b="1" dirty="0" smtClean="0"/>
              <a:t>)</a:t>
            </a:r>
          </a:p>
          <a:p>
            <a:endParaRPr lang="es-MX" b="1" dirty="0"/>
          </a:p>
          <a:p>
            <a:r>
              <a:rPr lang="es-MX" dirty="0"/>
              <a:t>El CHAP, a diferencia del PAP, protege contra intentos de accesos mediante </a:t>
            </a:r>
            <a:r>
              <a:rPr lang="es-MX" dirty="0" smtClean="0"/>
              <a:t>grabaciones de </a:t>
            </a:r>
            <a:r>
              <a:rPr lang="es-MX" dirty="0"/>
              <a:t>accesos anteriores a través del cambio frecuente de identificadores y de retos</a:t>
            </a:r>
          </a:p>
        </p:txBody>
      </p:sp>
    </p:spTree>
    <p:extLst>
      <p:ext uri="{BB962C8B-B14F-4D97-AF65-F5344CB8AC3E}">
        <p14:creationId xmlns:p14="http://schemas.microsoft.com/office/powerpoint/2010/main" val="344783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CuadroTexto"/>
          <p:cNvSpPr txBox="1"/>
          <p:nvPr/>
        </p:nvSpPr>
        <p:spPr>
          <a:xfrm>
            <a:off x="755576" y="2780928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AUTENTICACIÓN POR </a:t>
            </a:r>
            <a:r>
              <a:rPr lang="es-MX" b="1" i="1" dirty="0"/>
              <a:t>TOKEN </a:t>
            </a:r>
            <a:r>
              <a:rPr lang="es-MX" b="1" dirty="0"/>
              <a:t>SINCRONIZADO EN EL </a:t>
            </a:r>
            <a:r>
              <a:rPr lang="es-MX" b="1" dirty="0" smtClean="0"/>
              <a:t>TIEMPO</a:t>
            </a:r>
          </a:p>
          <a:p>
            <a:endParaRPr lang="es-MX" b="1" dirty="0"/>
          </a:p>
          <a:p>
            <a:r>
              <a:rPr lang="es-MX" dirty="0"/>
              <a:t>Este enfoque usa una tecnología ligeramente más complicada para simplificar en algo el </a:t>
            </a:r>
            <a:r>
              <a:rPr lang="es-MX" dirty="0" smtClean="0"/>
              <a:t>procedimiento de </a:t>
            </a:r>
            <a:r>
              <a:rPr lang="es-MX" dirty="0"/>
              <a:t>reto–respuesta (</a:t>
            </a:r>
            <a:r>
              <a:rPr lang="es-MX" i="1" dirty="0" err="1"/>
              <a:t>challenge</a:t>
            </a:r>
            <a:r>
              <a:rPr lang="es-MX" i="1" dirty="0"/>
              <a:t> response</a:t>
            </a:r>
            <a:r>
              <a:rPr lang="es-MX" dirty="0"/>
              <a:t>). El resultado es que en la autenticación por </a:t>
            </a:r>
            <a:r>
              <a:rPr lang="es-MX" dirty="0" smtClean="0"/>
              <a:t>sincronización en </a:t>
            </a:r>
            <a:r>
              <a:rPr lang="es-MX" dirty="0"/>
              <a:t>tiempo de </a:t>
            </a:r>
            <a:r>
              <a:rPr lang="es-MX" i="1" dirty="0" err="1"/>
              <a:t>Token</a:t>
            </a:r>
            <a:r>
              <a:rPr lang="es-MX" i="1" dirty="0"/>
              <a:t> </a:t>
            </a:r>
            <a:r>
              <a:rPr lang="es-MX" dirty="0"/>
              <a:t>no hay el paso de reto de servidor a cliente.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127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7444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827584" y="2492896"/>
            <a:ext cx="78488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SEGURIDAD DE CORREO ELECTRÓNICO, WEB E </a:t>
            </a:r>
            <a:r>
              <a:rPr lang="es-MX" b="1" dirty="0" smtClean="0"/>
              <a:t>INTERNET</a:t>
            </a:r>
          </a:p>
          <a:p>
            <a:endParaRPr lang="es-MX" b="1" dirty="0"/>
          </a:p>
          <a:p>
            <a:r>
              <a:rPr lang="es-MX" dirty="0"/>
              <a:t>Las principales normas para encriptar tráfico sobre Internet son</a:t>
            </a:r>
            <a:r>
              <a:rPr lang="es-MX" dirty="0" smtClean="0"/>
              <a:t>:</a:t>
            </a:r>
          </a:p>
          <a:p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 </a:t>
            </a:r>
            <a:r>
              <a:rPr lang="es-MX" dirty="0"/>
              <a:t>S-HTTP (</a:t>
            </a:r>
            <a:r>
              <a:rPr lang="es-MX" i="1" dirty="0" err="1"/>
              <a:t>Secure</a:t>
            </a:r>
            <a:r>
              <a:rPr lang="es-MX" i="1" dirty="0"/>
              <a:t> </a:t>
            </a:r>
            <a:r>
              <a:rPr lang="es-MX" i="1" dirty="0" err="1"/>
              <a:t>Hypertext</a:t>
            </a:r>
            <a:r>
              <a:rPr lang="es-MX" i="1" dirty="0"/>
              <a:t> </a:t>
            </a:r>
            <a:r>
              <a:rPr lang="es-MX" i="1" dirty="0" err="1"/>
              <a:t>Transport</a:t>
            </a:r>
            <a:r>
              <a:rPr lang="es-MX" i="1" dirty="0"/>
              <a:t> </a:t>
            </a:r>
            <a:r>
              <a:rPr lang="es-MX" i="1" dirty="0" err="1"/>
              <a:t>Protocol</a:t>
            </a:r>
            <a:r>
              <a:rPr lang="es-MX" dirty="0"/>
              <a:t>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SSL (</a:t>
            </a:r>
            <a:r>
              <a:rPr lang="en-US" i="1" dirty="0"/>
              <a:t>Secure Sockets Layer</a:t>
            </a:r>
            <a:r>
              <a:rPr lang="en-US" dirty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 </a:t>
            </a:r>
            <a:r>
              <a:rPr lang="es-MX" dirty="0"/>
              <a:t>PCT –</a:t>
            </a:r>
            <a:r>
              <a:rPr lang="es-MX" i="1" dirty="0" err="1"/>
              <a:t>Private</a:t>
            </a:r>
            <a:r>
              <a:rPr lang="es-MX" i="1" dirty="0"/>
              <a:t> </a:t>
            </a:r>
            <a:r>
              <a:rPr lang="es-MX" i="1" dirty="0" err="1"/>
              <a:t>Communication</a:t>
            </a:r>
            <a:r>
              <a:rPr lang="es-MX" i="1" dirty="0"/>
              <a:t> </a:t>
            </a:r>
            <a:r>
              <a:rPr lang="es-MX" i="1" dirty="0" err="1"/>
              <a:t>Technology</a:t>
            </a:r>
            <a:endParaRPr lang="es-MX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SET –</a:t>
            </a:r>
            <a:r>
              <a:rPr lang="en-US" i="1" dirty="0"/>
              <a:t>Secure Electronic Transaction.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S-MIME </a:t>
            </a:r>
            <a:r>
              <a:rPr lang="es-MX" dirty="0"/>
              <a:t>–</a:t>
            </a:r>
            <a:r>
              <a:rPr lang="es-MX" i="1" dirty="0" err="1"/>
              <a:t>Secure</a:t>
            </a:r>
            <a:r>
              <a:rPr lang="es-MX" i="1" dirty="0"/>
              <a:t> </a:t>
            </a:r>
            <a:r>
              <a:rPr lang="es-MX" i="1" dirty="0" err="1"/>
              <a:t>Multiporpose</a:t>
            </a:r>
            <a:r>
              <a:rPr lang="es-MX" i="1" dirty="0"/>
              <a:t> Internet Mail </a:t>
            </a:r>
            <a:r>
              <a:rPr lang="es-MX" i="1" dirty="0" err="1"/>
              <a:t>Extension</a:t>
            </a:r>
            <a:r>
              <a:rPr lang="es-MX" i="1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s-MX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s-MX" i="1" dirty="0" smtClean="0">
                <a:solidFill>
                  <a:srgbClr val="FFFF00"/>
                </a:solidFill>
              </a:rPr>
              <a:t>T</a:t>
            </a:r>
            <a:endParaRPr lang="es-MX" dirty="0">
              <a:solidFill>
                <a:srgbClr val="FFFF00"/>
              </a:solidFill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127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8496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14127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3 CuadroTexto"/>
          <p:cNvSpPr txBox="1"/>
          <p:nvPr/>
        </p:nvSpPr>
        <p:spPr>
          <a:xfrm>
            <a:off x="5652120" y="1844823"/>
            <a:ext cx="28083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MX" sz="1400" b="1" dirty="0"/>
              <a:t>PROBLEMAS CON LEYES ACTUALES</a:t>
            </a:r>
            <a:endParaRPr lang="es-MX" sz="1400" dirty="0"/>
          </a:p>
          <a:p>
            <a:endParaRPr lang="es-MX" dirty="0"/>
          </a:p>
        </p:txBody>
      </p:sp>
      <p:sp>
        <p:nvSpPr>
          <p:cNvPr id="5" name="4 CuadroTexto"/>
          <p:cNvSpPr txBox="1"/>
          <p:nvPr/>
        </p:nvSpPr>
        <p:spPr>
          <a:xfrm>
            <a:off x="611560" y="2485512"/>
            <a:ext cx="78488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Instituto de Investigaciones Jurídicas de la UNAM, dio a conocer en un comunicado que México ocupa el </a:t>
            </a:r>
            <a:r>
              <a:rPr lang="es-MX" b="1" dirty="0"/>
              <a:t>último lugar en </a:t>
            </a:r>
            <a:r>
              <a:rPr lang="es-MX" b="1" dirty="0" smtClean="0"/>
              <a:t>ciber seguridad</a:t>
            </a:r>
            <a:r>
              <a:rPr lang="es-MX" dirty="0"/>
              <a:t> entre los países integrantes de la Organización para la Cooperación y el Desarrollo Económicos (OCDE</a:t>
            </a:r>
            <a:r>
              <a:rPr lang="es-MX" dirty="0" smtClean="0"/>
              <a:t>).</a:t>
            </a:r>
          </a:p>
          <a:p>
            <a:endParaRPr lang="es-MX" dirty="0"/>
          </a:p>
          <a:p>
            <a:r>
              <a:rPr lang="es-MX" b="1" dirty="0"/>
              <a:t>El problema de fondo es que una buena parte de los delitos informáticos permanecen en la impunidad.</a:t>
            </a:r>
            <a:r>
              <a:rPr lang="es-MX" dirty="0"/>
              <a:t> Hasta el momento, fue tipificado en el código penal del Distrito Federal, el Estado de México y en Colima la usurpación de identidad</a:t>
            </a:r>
          </a:p>
        </p:txBody>
      </p:sp>
    </p:spTree>
    <p:extLst>
      <p:ext uri="{BB962C8B-B14F-4D97-AF65-F5344CB8AC3E}">
        <p14:creationId xmlns:p14="http://schemas.microsoft.com/office/powerpoint/2010/main" val="40205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CuadroTexto"/>
          <p:cNvSpPr txBox="1"/>
          <p:nvPr/>
        </p:nvSpPr>
        <p:spPr>
          <a:xfrm>
            <a:off x="755576" y="2276872"/>
            <a:ext cx="79928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Los principales “delitos </a:t>
            </a:r>
            <a:r>
              <a:rPr lang="es-MX" dirty="0" smtClean="0"/>
              <a:t>informáticos en México” </a:t>
            </a:r>
            <a:r>
              <a:rPr lang="es-MX" dirty="0"/>
              <a:t>son</a:t>
            </a:r>
            <a:r>
              <a:rPr lang="es-MX" dirty="0" smtClean="0"/>
              <a:t>:</a:t>
            </a:r>
          </a:p>
          <a:p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Fraude </a:t>
            </a:r>
            <a:r>
              <a:rPr lang="es-MX" dirty="0"/>
              <a:t>mediante el uso de la computadora y la manipulación de la</a:t>
            </a:r>
          </a:p>
          <a:p>
            <a:r>
              <a:rPr lang="es-MX" dirty="0" smtClean="0"/>
              <a:t>      información </a:t>
            </a:r>
            <a:r>
              <a:rPr lang="es-MX" dirty="0"/>
              <a:t>que éstas contienen. </a:t>
            </a:r>
            <a:endParaRPr lang="es-MX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MX" dirty="0"/>
              <a:t> </a:t>
            </a:r>
            <a:r>
              <a:rPr lang="es-MX" dirty="0" smtClean="0"/>
              <a:t>Acceso </a:t>
            </a:r>
            <a:r>
              <a:rPr lang="es-MX" dirty="0"/>
              <a:t>no autorizado a sistemas o servicios. (caballo de </a:t>
            </a:r>
            <a:r>
              <a:rPr lang="es-MX" dirty="0" err="1"/>
              <a:t>troya</a:t>
            </a:r>
            <a:r>
              <a:rPr lang="es-MX" dirty="0"/>
              <a:t>, back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 </a:t>
            </a:r>
            <a:r>
              <a:rPr lang="es-MX" dirty="0" err="1" smtClean="0"/>
              <a:t>doors</a:t>
            </a:r>
            <a:r>
              <a:rPr lang="es-MX" dirty="0"/>
              <a:t>, etc.)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 </a:t>
            </a:r>
            <a:r>
              <a:rPr lang="es-MX" dirty="0"/>
              <a:t>Destrucción de programas o datos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 </a:t>
            </a:r>
            <a:r>
              <a:rPr lang="es-MX" dirty="0"/>
              <a:t>Reproducción no autorizada de programas informáticos.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 </a:t>
            </a:r>
            <a:r>
              <a:rPr lang="es-MX" dirty="0"/>
              <a:t>Uso no autorizado de programas y de datos.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 </a:t>
            </a:r>
            <a:r>
              <a:rPr lang="es-MX" dirty="0"/>
              <a:t>Intervención de correo electrónico.</a:t>
            </a:r>
            <a:endParaRPr lang="es-MX" dirty="0" smtClean="0"/>
          </a:p>
          <a:p>
            <a:endParaRPr lang="es-MX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14127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4323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CuadroTexto"/>
          <p:cNvSpPr txBox="1"/>
          <p:nvPr/>
        </p:nvSpPr>
        <p:spPr>
          <a:xfrm>
            <a:off x="5724128" y="1628800"/>
            <a:ext cx="28083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MX" sz="1400" b="1" dirty="0"/>
              <a:t>LEGISLACIÓN INFORMÁTICA EN MÉXICO</a:t>
            </a:r>
            <a:endParaRPr lang="es-MX" sz="1400" dirty="0"/>
          </a:p>
          <a:p>
            <a:endParaRPr lang="es-MX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14127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5 CuadroTexto"/>
          <p:cNvSpPr txBox="1"/>
          <p:nvPr/>
        </p:nvSpPr>
        <p:spPr>
          <a:xfrm>
            <a:off x="539552" y="2276872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 </a:t>
            </a:r>
            <a:r>
              <a:rPr lang="es-MX" dirty="0">
                <a:solidFill>
                  <a:srgbClr val="00B0F0"/>
                </a:solidFill>
              </a:rPr>
              <a:t>artículo 230 </a:t>
            </a:r>
            <a:r>
              <a:rPr lang="es-MX" dirty="0"/>
              <a:t>del Código Penal para el Distrito Federal, regula el delito</a:t>
            </a:r>
          </a:p>
          <a:p>
            <a:r>
              <a:rPr lang="es-MX" dirty="0"/>
              <a:t>de </a:t>
            </a:r>
            <a:r>
              <a:rPr lang="es-MX" dirty="0" smtClean="0"/>
              <a:t>fraude.</a:t>
            </a:r>
          </a:p>
          <a:p>
            <a:r>
              <a:rPr lang="es-MX" dirty="0">
                <a:solidFill>
                  <a:srgbClr val="00B0F0"/>
                </a:solidFill>
              </a:rPr>
              <a:t>artículo 231 </a:t>
            </a:r>
            <a:r>
              <a:rPr lang="es-MX" dirty="0"/>
              <a:t>dispone: “Se impondrán las penas previstas en el</a:t>
            </a:r>
          </a:p>
          <a:p>
            <a:r>
              <a:rPr lang="es-MX" dirty="0"/>
              <a:t>artículo anterior, a quien: ... XIV. Para obtener algún beneficio para sí o</a:t>
            </a:r>
          </a:p>
          <a:p>
            <a:r>
              <a:rPr lang="es-MX" dirty="0"/>
              <a:t>para un tercero, por cualquier medio </a:t>
            </a:r>
            <a:r>
              <a:rPr lang="es-MX" dirty="0" smtClean="0"/>
              <a:t>accede, </a:t>
            </a:r>
            <a:r>
              <a:rPr lang="es-MX" dirty="0"/>
              <a:t>entre o se introduzca a los</a:t>
            </a:r>
          </a:p>
          <a:p>
            <a:r>
              <a:rPr lang="es-MX" dirty="0"/>
              <a:t>sistemas o programas de informática del sistema financiero e</a:t>
            </a:r>
          </a:p>
          <a:p>
            <a:r>
              <a:rPr lang="es-MX" dirty="0"/>
              <a:t>indebidamente realice operaciones, transferencias o movimientos de</a:t>
            </a:r>
          </a:p>
          <a:p>
            <a:r>
              <a:rPr lang="es-MX" dirty="0"/>
              <a:t>dinero o valores, independientemente de que los recursos no salgan de la</a:t>
            </a:r>
          </a:p>
          <a:p>
            <a:r>
              <a:rPr lang="es-MX" dirty="0"/>
              <a:t>Institución</a:t>
            </a:r>
            <a:r>
              <a:rPr lang="es-MX" dirty="0" smtClean="0"/>
              <a:t>.</a:t>
            </a:r>
          </a:p>
          <a:p>
            <a:r>
              <a:rPr lang="es-MX" dirty="0"/>
              <a:t>Acceso no autorizado a sistemas o servicios y destrucción de</a:t>
            </a:r>
          </a:p>
          <a:p>
            <a:r>
              <a:rPr lang="es-MX" dirty="0"/>
              <a:t>programas o datos.- Ésta conducta se encuentra regulada en el Código</a:t>
            </a:r>
          </a:p>
          <a:p>
            <a:r>
              <a:rPr lang="es-MX" dirty="0"/>
              <a:t>Penal Federal, </a:t>
            </a:r>
            <a:r>
              <a:rPr lang="es-MX" dirty="0">
                <a:solidFill>
                  <a:srgbClr val="00B0F0"/>
                </a:solidFill>
              </a:rPr>
              <a:t>artículos 211 bis 1 a 211 bis </a:t>
            </a:r>
            <a:r>
              <a:rPr lang="es-MX" dirty="0" smtClean="0">
                <a:solidFill>
                  <a:srgbClr val="00B0F0"/>
                </a:solidFill>
              </a:rPr>
              <a:t>7</a:t>
            </a:r>
            <a:r>
              <a:rPr lang="es-MX" dirty="0"/>
              <a:t>.</a:t>
            </a:r>
            <a:endParaRPr lang="es-MX" dirty="0" smtClean="0"/>
          </a:p>
          <a:p>
            <a:r>
              <a:rPr lang="es-MX" dirty="0"/>
              <a:t>Reproducción no autorizada de programas informáticos.- Regulada en</a:t>
            </a:r>
          </a:p>
          <a:p>
            <a:r>
              <a:rPr lang="es-MX" dirty="0"/>
              <a:t>la Ley Federal del Derecho de Autor, </a:t>
            </a:r>
            <a:r>
              <a:rPr lang="es-MX" dirty="0">
                <a:solidFill>
                  <a:srgbClr val="00B0F0"/>
                </a:solidFill>
              </a:rPr>
              <a:t>artículo </a:t>
            </a:r>
            <a:r>
              <a:rPr lang="es-MX" dirty="0" smtClean="0">
                <a:solidFill>
                  <a:srgbClr val="00B0F0"/>
                </a:solidFill>
              </a:rPr>
              <a:t>11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1694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5580112" y="1628800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MX" b="1" dirty="0"/>
              <a:t>3-SEGURIDAD EN  </a:t>
            </a:r>
            <a:r>
              <a:rPr lang="es-MX" b="1" dirty="0" err="1"/>
              <a:t>VoIP</a:t>
            </a:r>
            <a:endParaRPr lang="es-MX" dirty="0"/>
          </a:p>
          <a:p>
            <a:endParaRPr lang="es-MX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127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6 CuadroTexto"/>
          <p:cNvSpPr txBox="1"/>
          <p:nvPr/>
        </p:nvSpPr>
        <p:spPr>
          <a:xfrm>
            <a:off x="755576" y="3013795"/>
            <a:ext cx="763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VoIP</a:t>
            </a:r>
            <a:r>
              <a:rPr lang="es-MX" dirty="0"/>
              <a:t> es el acrónimo de “</a:t>
            </a:r>
            <a:r>
              <a:rPr lang="es-MX" dirty="0" err="1"/>
              <a:t>Voice</a:t>
            </a:r>
            <a:r>
              <a:rPr lang="es-MX" dirty="0"/>
              <a:t> </a:t>
            </a:r>
            <a:r>
              <a:rPr lang="es-MX" dirty="0" err="1"/>
              <a:t>Over</a:t>
            </a:r>
            <a:r>
              <a:rPr lang="es-MX" dirty="0"/>
              <a:t> Internet </a:t>
            </a:r>
            <a:r>
              <a:rPr lang="es-MX" dirty="0" err="1"/>
              <a:t>Protocol</a:t>
            </a:r>
            <a:r>
              <a:rPr lang="es-MX" dirty="0"/>
              <a:t>”, que tal y como el término </a:t>
            </a:r>
            <a:r>
              <a:rPr lang="es-MX" dirty="0" smtClean="0"/>
              <a:t>dice, hace </a:t>
            </a:r>
            <a:r>
              <a:rPr lang="es-MX" dirty="0"/>
              <a:t>referencia a la emisión de voz en paquetes IP sobre redes de datos como puede </a:t>
            </a:r>
            <a:r>
              <a:rPr lang="es-MX" dirty="0" smtClean="0"/>
              <a:t>ser </a:t>
            </a:r>
            <a:r>
              <a:rPr lang="es-MX" b="1" dirty="0" smtClean="0"/>
              <a:t>Internet</a:t>
            </a:r>
            <a:r>
              <a:rPr lang="es-MX" dirty="0"/>
              <a:t>. Llegados a este punto se unen dos mundos que hasta entonces habían </a:t>
            </a:r>
            <a:r>
              <a:rPr lang="es-MX" dirty="0" smtClean="0"/>
              <a:t>convivido separados</a:t>
            </a:r>
            <a:r>
              <a:rPr lang="es-MX" dirty="0"/>
              <a:t>: la transmisión de voz y la de datos.</a:t>
            </a:r>
          </a:p>
        </p:txBody>
      </p:sp>
    </p:spTree>
    <p:extLst>
      <p:ext uri="{BB962C8B-B14F-4D97-AF65-F5344CB8AC3E}">
        <p14:creationId xmlns:p14="http://schemas.microsoft.com/office/powerpoint/2010/main" val="461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14491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61248" y="1163489"/>
            <a:ext cx="3682752" cy="1143000"/>
          </a:xfrm>
        </p:spPr>
        <p:txBody>
          <a:bodyPr>
            <a:normAutofit/>
          </a:bodyPr>
          <a:lstStyle/>
          <a:p>
            <a:r>
              <a:rPr lang="es-MX" sz="1800" b="1" dirty="0" smtClean="0"/>
              <a:t>Autentificación</a:t>
            </a:r>
            <a:endParaRPr lang="es-MX" sz="18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539552" y="1844824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Existen dos casos:</a:t>
            </a:r>
          </a:p>
          <a:p>
            <a:r>
              <a:rPr lang="es-MX" dirty="0" smtClean="0"/>
              <a:t> </a:t>
            </a:r>
            <a:r>
              <a:rPr lang="es-MX" dirty="0"/>
              <a:t>Autenticación de un mensaje único</a:t>
            </a:r>
          </a:p>
          <a:p>
            <a:r>
              <a:rPr lang="es-MX" dirty="0" smtClean="0"/>
              <a:t> </a:t>
            </a:r>
            <a:r>
              <a:rPr lang="es-MX" dirty="0"/>
              <a:t>Autenticación de una serie de mensajes que forman una comunicación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034119"/>
            <a:ext cx="3168352" cy="3020914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994329"/>
            <a:ext cx="3312368" cy="304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6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7" y="1484784"/>
            <a:ext cx="5343525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127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5904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69" y="2132856"/>
            <a:ext cx="5904656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127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0278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337" y="2708920"/>
            <a:ext cx="6524625" cy="2397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127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3 CuadroTexto"/>
          <p:cNvSpPr txBox="1"/>
          <p:nvPr/>
        </p:nvSpPr>
        <p:spPr>
          <a:xfrm>
            <a:off x="5004048" y="1628800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MX" sz="1400" b="1" dirty="0"/>
              <a:t>ATAQUES</a:t>
            </a:r>
            <a:r>
              <a:rPr lang="es-MX" sz="1400" dirty="0"/>
              <a:t>,</a:t>
            </a:r>
            <a:r>
              <a:rPr lang="es-MX" sz="1400" b="1" dirty="0"/>
              <a:t>AMENAZAS</a:t>
            </a:r>
            <a:r>
              <a:rPr lang="es-MX" sz="1400" dirty="0"/>
              <a:t>,</a:t>
            </a:r>
            <a:r>
              <a:rPr lang="es-MX" sz="1400" b="1" dirty="0"/>
              <a:t>RIESGOS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258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127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4 CuadroTexto"/>
          <p:cNvSpPr txBox="1"/>
          <p:nvPr/>
        </p:nvSpPr>
        <p:spPr>
          <a:xfrm>
            <a:off x="4788024" y="159366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Asegurando la red </a:t>
            </a:r>
            <a:r>
              <a:rPr lang="es-MX" b="1" dirty="0" err="1"/>
              <a:t>VoIP</a:t>
            </a:r>
            <a:endParaRPr lang="es-MX" dirty="0"/>
          </a:p>
        </p:txBody>
      </p:sp>
      <p:sp>
        <p:nvSpPr>
          <p:cNvPr id="6" name="5 CuadroTexto"/>
          <p:cNvSpPr txBox="1"/>
          <p:nvPr/>
        </p:nvSpPr>
        <p:spPr>
          <a:xfrm>
            <a:off x="755576" y="2276872"/>
            <a:ext cx="76328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 primera regla de oro: </a:t>
            </a:r>
            <a:r>
              <a:rPr lang="es-MX" b="1" dirty="0"/>
              <a:t>Mantener los sistemas actualizados y parcheados</a:t>
            </a:r>
            <a:r>
              <a:rPr lang="es-MX" dirty="0"/>
              <a:t>. </a:t>
            </a:r>
            <a:r>
              <a:rPr lang="es-MX" dirty="0" smtClean="0"/>
              <a:t>Es totalmente </a:t>
            </a:r>
            <a:r>
              <a:rPr lang="es-MX" dirty="0"/>
              <a:t>imprescindible, y ya no solo en infraestructura </a:t>
            </a:r>
            <a:r>
              <a:rPr lang="es-MX" dirty="0" err="1"/>
              <a:t>VoIP</a:t>
            </a:r>
            <a:r>
              <a:rPr lang="es-MX" dirty="0"/>
              <a:t>, que el administrador de </a:t>
            </a:r>
            <a:r>
              <a:rPr lang="es-MX" dirty="0" smtClean="0"/>
              <a:t>la red </a:t>
            </a:r>
            <a:r>
              <a:rPr lang="es-MX" dirty="0"/>
              <a:t>esté al corriente de los nuevo parches y actualizaciones y los aplique en sus </a:t>
            </a:r>
            <a:r>
              <a:rPr lang="es-MX" dirty="0" smtClean="0"/>
              <a:t>sistemas.</a:t>
            </a:r>
          </a:p>
          <a:p>
            <a:endParaRPr lang="es-MX" dirty="0" smtClean="0"/>
          </a:p>
          <a:p>
            <a:r>
              <a:rPr lang="es-MX" dirty="0"/>
              <a:t>Es esencial que </a:t>
            </a:r>
            <a:r>
              <a:rPr lang="es-MX" dirty="0" err="1"/>
              <a:t>VoIP</a:t>
            </a:r>
            <a:r>
              <a:rPr lang="es-MX" dirty="0"/>
              <a:t> se asiente sobre una infraestructura de red segura, protegidas </a:t>
            </a:r>
            <a:r>
              <a:rPr lang="es-MX" dirty="0" smtClean="0"/>
              <a:t>por </a:t>
            </a:r>
            <a:r>
              <a:rPr lang="es-MX" b="1" dirty="0" smtClean="0"/>
              <a:t>cortafuegos </a:t>
            </a:r>
            <a:r>
              <a:rPr lang="es-MX" dirty="0"/>
              <a:t>bien administrador. Es muy recomendable </a:t>
            </a:r>
            <a:r>
              <a:rPr lang="es-MX" dirty="0" smtClean="0"/>
              <a:t>la existencia </a:t>
            </a:r>
            <a:r>
              <a:rPr lang="es-MX" dirty="0"/>
              <a:t>en la red de </a:t>
            </a:r>
            <a:r>
              <a:rPr lang="es-MX" dirty="0" smtClean="0"/>
              <a:t>sistemas de </a:t>
            </a:r>
            <a:r>
              <a:rPr lang="es-MX" b="1" dirty="0"/>
              <a:t>antivirus </a:t>
            </a:r>
            <a:r>
              <a:rPr lang="es-MX" dirty="0"/>
              <a:t>actualizados que la protejan de ataques de virus, gusanos y troyanos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/>
              <a:t>Es conveniente modificar los protocolos y configurar dispositivos para que </a:t>
            </a:r>
            <a:r>
              <a:rPr lang="es-MX" dirty="0" smtClean="0"/>
              <a:t>utilicen </a:t>
            </a:r>
            <a:r>
              <a:rPr lang="es-MX" b="1" dirty="0" smtClean="0"/>
              <a:t>autenticación </a:t>
            </a:r>
            <a:r>
              <a:rPr lang="es-MX" dirty="0"/>
              <a:t>en todos los mensajes que se intercambia.</a:t>
            </a:r>
          </a:p>
        </p:txBody>
      </p:sp>
    </p:spTree>
    <p:extLst>
      <p:ext uri="{BB962C8B-B14F-4D97-AF65-F5344CB8AC3E}">
        <p14:creationId xmlns:p14="http://schemas.microsoft.com/office/powerpoint/2010/main" val="195531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CuadroTexto"/>
          <p:cNvSpPr txBox="1"/>
          <p:nvPr/>
        </p:nvSpPr>
        <p:spPr>
          <a:xfrm>
            <a:off x="3779912" y="1665674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MX" b="1" dirty="0" smtClean="0"/>
              <a:t>SEGURIDAD </a:t>
            </a:r>
            <a:r>
              <a:rPr lang="es-MX" b="1" dirty="0"/>
              <a:t>TELEFONICA CELULAR</a:t>
            </a:r>
            <a:endParaRPr lang="es-MX" dirty="0"/>
          </a:p>
          <a:p>
            <a:endParaRPr lang="es-MX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127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6 CuadroTexto"/>
          <p:cNvSpPr txBox="1"/>
          <p:nvPr/>
        </p:nvSpPr>
        <p:spPr>
          <a:xfrm>
            <a:off x="683568" y="2780928"/>
            <a:ext cx="77768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Componentes de seguridad de la telefonía celular:</a:t>
            </a:r>
          </a:p>
          <a:p>
            <a:endParaRPr lang="es-MX" dirty="0"/>
          </a:p>
          <a:p>
            <a:r>
              <a:rPr lang="es-MX" b="1" dirty="0" smtClean="0"/>
              <a:t>Autenticación</a:t>
            </a:r>
          </a:p>
          <a:p>
            <a:r>
              <a:rPr lang="es-MX" b="1" dirty="0" err="1"/>
              <a:t>Accounting</a:t>
            </a:r>
            <a:r>
              <a:rPr lang="es-MX" b="1" dirty="0"/>
              <a:t> </a:t>
            </a:r>
            <a:r>
              <a:rPr lang="es-MX" dirty="0"/>
              <a:t>(</a:t>
            </a:r>
            <a:r>
              <a:rPr lang="es-MX" b="1" dirty="0"/>
              <a:t>Servicio de no repudio</a:t>
            </a:r>
            <a:r>
              <a:rPr lang="es-MX" b="1" dirty="0" smtClean="0"/>
              <a:t>)</a:t>
            </a:r>
            <a:r>
              <a:rPr lang="es-MX" dirty="0" smtClean="0"/>
              <a:t>.</a:t>
            </a:r>
          </a:p>
          <a:p>
            <a:r>
              <a:rPr lang="es-MX" b="1" dirty="0"/>
              <a:t>Principio de Confidencialidad de Datos</a:t>
            </a:r>
            <a:r>
              <a:rPr lang="es-MX" dirty="0" smtClean="0"/>
              <a:t>.</a:t>
            </a:r>
          </a:p>
          <a:p>
            <a:r>
              <a:rPr lang="es-MX" b="1" dirty="0"/>
              <a:t>Principio de Integridad de Datos</a:t>
            </a:r>
            <a:r>
              <a:rPr lang="es-MX" b="1" dirty="0" smtClean="0"/>
              <a:t>.</a:t>
            </a:r>
          </a:p>
          <a:p>
            <a:r>
              <a:rPr lang="es-MX" b="1" dirty="0"/>
              <a:t>Principio de disponibilidad</a:t>
            </a:r>
            <a:r>
              <a:rPr lang="es-MX" dirty="0" smtClean="0"/>
              <a:t>.</a:t>
            </a:r>
          </a:p>
          <a:p>
            <a:r>
              <a:rPr lang="es-MX" b="1" dirty="0"/>
              <a:t>Prevención de </a:t>
            </a:r>
            <a:r>
              <a:rPr lang="es-MX" b="1" dirty="0" err="1"/>
              <a:t>Pishhing</a:t>
            </a:r>
            <a:r>
              <a:rPr lang="es-MX" dirty="0" smtClean="0"/>
              <a:t>.</a:t>
            </a:r>
          </a:p>
          <a:p>
            <a:r>
              <a:rPr lang="es-MX" b="1" dirty="0"/>
              <a:t>Prevención de malware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088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345" y="0"/>
            <a:ext cx="925252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630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243408"/>
            <a:ext cx="9324528" cy="7101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206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Bibliografía</a:t>
            </a:r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539552" y="1412776"/>
            <a:ext cx="8064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hlinkClick r:id="rId2"/>
              </a:rPr>
              <a:t>http://www.fayerwayer.com/2012/02/mexico-ocupa-el-ultimo-lugar-en-seguridad-informatica-de-la-ocde</a:t>
            </a:r>
            <a:r>
              <a:rPr lang="es-MX" dirty="0" smtClean="0">
                <a:hlinkClick r:id="rId2"/>
              </a:rPr>
              <a:t>/</a:t>
            </a:r>
            <a:endParaRPr lang="es-MX" dirty="0" smtClean="0"/>
          </a:p>
          <a:p>
            <a:endParaRPr lang="es-MX" dirty="0"/>
          </a:p>
          <a:p>
            <a:r>
              <a:rPr lang="es-MX" dirty="0">
                <a:hlinkClick r:id="rId3"/>
              </a:rPr>
              <a:t>http://</a:t>
            </a:r>
            <a:r>
              <a:rPr lang="es-MX" dirty="0" smtClean="0">
                <a:hlinkClick r:id="rId3"/>
              </a:rPr>
              <a:t>biblioteca.pucp.edu.pe/docs/elibros_pucp/alcocer_carlos/24_Alcocer_2000_Redes_Cap_24.pdf</a:t>
            </a:r>
            <a:endParaRPr lang="es-MX" dirty="0" smtClean="0"/>
          </a:p>
          <a:p>
            <a:endParaRPr lang="es-MX" dirty="0"/>
          </a:p>
          <a:p>
            <a:r>
              <a:rPr lang="es-MX" dirty="0">
                <a:hlinkClick r:id="rId4"/>
              </a:rPr>
              <a:t>http://</a:t>
            </a:r>
            <a:r>
              <a:rPr lang="es-MX" dirty="0" smtClean="0">
                <a:hlinkClick r:id="rId4"/>
              </a:rPr>
              <a:t>www.human.ula.ve/ceaa/temporal/fundamentos_de_seguridad.pdf</a:t>
            </a:r>
            <a:endParaRPr lang="es-MX" dirty="0" smtClean="0"/>
          </a:p>
          <a:p>
            <a:endParaRPr lang="es-MX" dirty="0"/>
          </a:p>
          <a:p>
            <a:r>
              <a:rPr lang="es-MX" dirty="0">
                <a:hlinkClick r:id="rId5"/>
              </a:rPr>
              <a:t>http://</a:t>
            </a:r>
            <a:r>
              <a:rPr lang="es-MX" dirty="0" smtClean="0">
                <a:hlinkClick r:id="rId5"/>
              </a:rPr>
              <a:t>www.informatica-juridica.com/legislacion/mexico.asp</a:t>
            </a:r>
            <a:endParaRPr lang="es-MX" dirty="0" smtClean="0"/>
          </a:p>
          <a:p>
            <a:endParaRPr lang="es-MX" dirty="0"/>
          </a:p>
          <a:p>
            <a:r>
              <a:rPr lang="es-MX" dirty="0">
                <a:hlinkClick r:id="rId6"/>
              </a:rPr>
              <a:t>http://</a:t>
            </a:r>
            <a:r>
              <a:rPr lang="es-MX" dirty="0" smtClean="0">
                <a:hlinkClick r:id="rId6"/>
              </a:rPr>
              <a:t>www.itescam.edu.mx/principal/sylabus/fpdb/recursos/r52835.PDF</a:t>
            </a:r>
            <a:endParaRPr lang="es-MX" dirty="0" smtClean="0"/>
          </a:p>
          <a:p>
            <a:endParaRPr lang="es-MX" dirty="0"/>
          </a:p>
          <a:p>
            <a:r>
              <a:rPr lang="es-MX" dirty="0">
                <a:hlinkClick r:id="rId7"/>
              </a:rPr>
              <a:t>http://tiseguridad.com.mx</a:t>
            </a:r>
            <a:r>
              <a:rPr lang="es-MX" dirty="0" smtClean="0">
                <a:hlinkClick r:id="rId7"/>
              </a:rPr>
              <a:t>/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4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95400"/>
          </a:xfr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27984" y="1124744"/>
            <a:ext cx="4546848" cy="868958"/>
          </a:xfrm>
        </p:spPr>
        <p:txBody>
          <a:bodyPr>
            <a:normAutofit/>
          </a:bodyPr>
          <a:lstStyle/>
          <a:p>
            <a:r>
              <a:rPr lang="es-MX" sz="1800" b="1" dirty="0" smtClean="0"/>
              <a:t>Control de acceso</a:t>
            </a:r>
            <a:endParaRPr lang="es-MX" sz="18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683568" y="2132856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Es la habilidad de limitar y controlar el acceso a los computadores y aplicaciones a </a:t>
            </a:r>
            <a:r>
              <a:rPr lang="es-MX" dirty="0" smtClean="0"/>
              <a:t>través de </a:t>
            </a:r>
            <a:r>
              <a:rPr lang="es-MX" dirty="0"/>
              <a:t>los enlaces de comunicaciones. Para lograr este control, cada entidad que intente ganar </a:t>
            </a:r>
            <a:r>
              <a:rPr lang="es-MX" dirty="0" smtClean="0"/>
              <a:t>acceso  primero </a:t>
            </a:r>
            <a:r>
              <a:rPr lang="es-MX" dirty="0"/>
              <a:t>se identificará o será autenticada para acceder a derechos hechos a su medida.</a:t>
            </a:r>
          </a:p>
        </p:txBody>
      </p:sp>
      <p:sp>
        <p:nvSpPr>
          <p:cNvPr id="6" name="5 Flecha abajo"/>
          <p:cNvSpPr/>
          <p:nvPr/>
        </p:nvSpPr>
        <p:spPr>
          <a:xfrm>
            <a:off x="4067944" y="3887182"/>
            <a:ext cx="792088" cy="11980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346" y="5301208"/>
            <a:ext cx="3219450" cy="10287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25048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12776"/>
          </a:xfr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82239" y="1412776"/>
            <a:ext cx="4042792" cy="1143000"/>
          </a:xfrm>
        </p:spPr>
        <p:txBody>
          <a:bodyPr>
            <a:normAutofit/>
          </a:bodyPr>
          <a:lstStyle/>
          <a:p>
            <a:r>
              <a:rPr lang="es-MX" sz="1800" b="1" dirty="0" smtClean="0"/>
              <a:t>Confidencialidad </a:t>
            </a:r>
            <a:br>
              <a:rPr lang="es-MX" sz="1800" b="1" dirty="0" smtClean="0"/>
            </a:br>
            <a:r>
              <a:rPr lang="es-MX" sz="1800" b="1" dirty="0" smtClean="0"/>
              <a:t>e Integridad</a:t>
            </a:r>
            <a:endParaRPr lang="es-MX" sz="18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251520" y="2348880"/>
            <a:ext cx="46085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Confidencialidad</a:t>
            </a:r>
            <a:r>
              <a:rPr lang="es-MX" dirty="0" smtClean="0"/>
              <a:t> : Significa </a:t>
            </a:r>
            <a:r>
              <a:rPr lang="es-MX" dirty="0"/>
              <a:t>asegurar que la información no se revele a personas no autorizadas y que se proteja </a:t>
            </a:r>
            <a:r>
              <a:rPr lang="es-MX" dirty="0" smtClean="0"/>
              <a:t>los datos </a:t>
            </a:r>
            <a:r>
              <a:rPr lang="es-MX" dirty="0"/>
              <a:t>transmitidos contra ataques pasivos, como la intercepción. Garantiza que los datos no </a:t>
            </a:r>
            <a:r>
              <a:rPr lang="es-MX" dirty="0" smtClean="0"/>
              <a:t>hayan sido </a:t>
            </a:r>
            <a:r>
              <a:rPr lang="es-MX" dirty="0"/>
              <a:t>alterados </a:t>
            </a:r>
            <a:r>
              <a:rPr lang="es-MX" dirty="0" smtClean="0"/>
              <a:t>interna o externamente </a:t>
            </a:r>
            <a:r>
              <a:rPr lang="es-MX" dirty="0"/>
              <a:t>en el sistema</a:t>
            </a:r>
            <a:r>
              <a:rPr lang="es-MX" dirty="0" smtClean="0"/>
              <a:t>.</a:t>
            </a:r>
          </a:p>
          <a:p>
            <a:r>
              <a:rPr lang="es-MX" b="1" dirty="0" smtClean="0"/>
              <a:t>Integridad</a:t>
            </a:r>
            <a:r>
              <a:rPr lang="es-MX" dirty="0" smtClean="0"/>
              <a:t> :es proteger los datos evitando que sean modificados, alterados o borrados por personas sin autorización.</a:t>
            </a:r>
            <a:endParaRPr lang="es-MX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145825"/>
            <a:ext cx="17430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6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381125"/>
          </a:xfr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220072" y="1484784"/>
            <a:ext cx="3754760" cy="1012974"/>
          </a:xfrm>
        </p:spPr>
        <p:txBody>
          <a:bodyPr>
            <a:normAutofit/>
          </a:bodyPr>
          <a:lstStyle/>
          <a:p>
            <a:r>
              <a:rPr lang="es-MX" sz="1800" b="1" dirty="0" smtClean="0"/>
              <a:t>No repudiación </a:t>
            </a:r>
            <a:endParaRPr lang="es-MX" sz="18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611560" y="2636912"/>
            <a:ext cx="36724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Es el proceso con el que se obtiene una prueba irrefutable de la identidad del emisor, así como </a:t>
            </a:r>
            <a:r>
              <a:rPr lang="es-MX" dirty="0" smtClean="0"/>
              <a:t>de la </a:t>
            </a:r>
            <a:r>
              <a:rPr lang="es-MX" dirty="0"/>
              <a:t>integridad de los datos recibidos y/o enviados. Con este servicio ni el transmisor ni el </a:t>
            </a:r>
            <a:r>
              <a:rPr lang="es-MX" dirty="0" smtClean="0"/>
              <a:t>receptor del </a:t>
            </a:r>
            <a:r>
              <a:rPr lang="es-MX" dirty="0"/>
              <a:t>mensaje serán capaces de negar su transferencia.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340" y="307911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8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08"/>
            <a:ext cx="9144000" cy="146037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80112" y="1628800"/>
            <a:ext cx="2746648" cy="1143000"/>
          </a:xfrm>
        </p:spPr>
        <p:txBody>
          <a:bodyPr>
            <a:normAutofit/>
          </a:bodyPr>
          <a:lstStyle/>
          <a:p>
            <a:r>
              <a:rPr lang="es-MX" sz="2000" b="1" dirty="0" smtClean="0"/>
              <a:t>Criptografía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456892"/>
            <a:ext cx="3466728" cy="3816424"/>
          </a:xfrm>
        </p:spPr>
        <p:txBody>
          <a:bodyPr>
            <a:normAutofit/>
          </a:bodyPr>
          <a:lstStyle/>
          <a:p>
            <a:r>
              <a:rPr lang="es-MX" sz="1800" dirty="0"/>
              <a:t>la </a:t>
            </a:r>
            <a:r>
              <a:rPr lang="es-MX" sz="1800" dirty="0" smtClean="0"/>
              <a:t>criptografía que </a:t>
            </a:r>
            <a:r>
              <a:rPr lang="es-MX" sz="1800" dirty="0"/>
              <a:t>se ocupa de las técnicas, bien sea aplicadas al </a:t>
            </a:r>
            <a:r>
              <a:rPr lang="es-MX" sz="1800" dirty="0" smtClean="0"/>
              <a:t>arte</a:t>
            </a:r>
            <a:r>
              <a:rPr lang="es-MX" sz="1800" dirty="0"/>
              <a:t> o la </a:t>
            </a:r>
            <a:r>
              <a:rPr lang="es-MX" sz="1800" dirty="0" smtClean="0"/>
              <a:t>ciencia, </a:t>
            </a:r>
            <a:r>
              <a:rPr lang="es-MX" sz="1800" dirty="0"/>
              <a:t>que alteran las representaciones </a:t>
            </a:r>
            <a:r>
              <a:rPr lang="es-MX" sz="1800" dirty="0" smtClean="0"/>
              <a:t>lingüísticas</a:t>
            </a:r>
            <a:r>
              <a:rPr lang="es-MX" sz="1800" dirty="0"/>
              <a:t> de mensajes, mediante técnicas de cifrado o codificado, para hacerlos </a:t>
            </a:r>
            <a:r>
              <a:rPr lang="es-MX" sz="1800" dirty="0" smtClean="0"/>
              <a:t>inelegibles </a:t>
            </a:r>
            <a:r>
              <a:rPr lang="es-MX" sz="1800" dirty="0"/>
              <a:t>a intrusos (lectores no autorizados) que intercepten esos mensajes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852936"/>
            <a:ext cx="3024336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1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2996952"/>
            <a:ext cx="7467600" cy="2304256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s-MX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criptografia proviene del griego kryptos</a:t>
            </a:r>
            <a:r>
              <a:rPr lang="es-MX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"</a:t>
            </a:r>
            <a:r>
              <a:rPr lang="es-MX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ocultar", y grafos: "escribir". Es </a:t>
            </a:r>
            <a:r>
              <a:rPr lang="es-MX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decir, significa </a:t>
            </a:r>
            <a:r>
              <a:rPr lang="es-MX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"escritura oculta". Como </a:t>
            </a:r>
            <a:r>
              <a:rPr lang="es-MX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concepto son </a:t>
            </a:r>
            <a:r>
              <a:rPr lang="es-MX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</a:t>
            </a:r>
            <a:r>
              <a:rPr lang="es-MX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técnicas </a:t>
            </a:r>
            <a:r>
              <a:rPr lang="es-MX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utilizadas para cifrar </a:t>
            </a:r>
            <a:r>
              <a:rPr lang="es-MX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descifrar información </a:t>
            </a:r>
            <a:r>
              <a:rPr lang="es-MX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utilizando </a:t>
            </a:r>
            <a:r>
              <a:rPr lang="es-MX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técnicas matemáticas </a:t>
            </a:r>
            <a:r>
              <a:rPr lang="es-MX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hagan posible </a:t>
            </a:r>
            <a:r>
              <a:rPr lang="es-MX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intercambio </a:t>
            </a:r>
            <a:r>
              <a:rPr lang="es-MX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mensajes de manera </a:t>
            </a:r>
            <a:r>
              <a:rPr lang="es-MX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solo </a:t>
            </a:r>
            <a:r>
              <a:rPr lang="es-MX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puedan ser </a:t>
            </a:r>
            <a:r>
              <a:rPr lang="es-MX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leídos </a:t>
            </a:r>
            <a:r>
              <a:rPr lang="es-MX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las personas </a:t>
            </a:r>
            <a:r>
              <a:rPr lang="es-MX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quienes </a:t>
            </a:r>
            <a:r>
              <a:rPr lang="es-MX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van dirigidos.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08"/>
            <a:ext cx="9144000" cy="146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1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2322</TotalTime>
  <Words>2302</Words>
  <Application>Microsoft Office PowerPoint</Application>
  <PresentationFormat>Presentación en pantalla (4:3)</PresentationFormat>
  <Paragraphs>267</Paragraphs>
  <Slides>47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47</vt:i4>
      </vt:variant>
    </vt:vector>
  </HeadingPairs>
  <TitlesOfParts>
    <vt:vector size="54" baseType="lpstr">
      <vt:lpstr>Arial</vt:lpstr>
      <vt:lpstr>Calibri</vt:lpstr>
      <vt:lpstr>Franklin Gothic Book</vt:lpstr>
      <vt:lpstr>Verdana</vt:lpstr>
      <vt:lpstr>Wingdings 2</vt:lpstr>
      <vt:lpstr>Aspecto</vt:lpstr>
      <vt:lpstr>Técnico</vt:lpstr>
      <vt:lpstr>Presentación de PowerPoint</vt:lpstr>
      <vt:lpstr>TEMARIO</vt:lpstr>
      <vt:lpstr>Aspectos de la seguridad</vt:lpstr>
      <vt:lpstr>Autentificación</vt:lpstr>
      <vt:lpstr>Control de acceso</vt:lpstr>
      <vt:lpstr>Confidencialidad  e Integridad</vt:lpstr>
      <vt:lpstr>No repudiación </vt:lpstr>
      <vt:lpstr>Criptografía </vt:lpstr>
      <vt:lpstr>Presentación de PowerPoint</vt:lpstr>
      <vt:lpstr>Mecanismos de seguridad</vt:lpstr>
      <vt:lpstr>Ataques ala seguridad</vt:lpstr>
      <vt:lpstr>Técnicas de criptografía</vt:lpstr>
      <vt:lpstr>Tipo de operaciones para transformar texto plano en cifrado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Bibliografía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Tópicos avanzados de telecomunicaciones</dc:title>
  <dc:creator>Kike</dc:creator>
  <cp:lastModifiedBy>Prestamo</cp:lastModifiedBy>
  <cp:revision>109</cp:revision>
  <dcterms:created xsi:type="dcterms:W3CDTF">2014-05-20T17:41:32Z</dcterms:created>
  <dcterms:modified xsi:type="dcterms:W3CDTF">2015-08-21T14:33:45Z</dcterms:modified>
</cp:coreProperties>
</file>