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57" r:id="rId4"/>
    <p:sldId id="264" r:id="rId5"/>
    <p:sldId id="273" r:id="rId6"/>
    <p:sldId id="258" r:id="rId7"/>
    <p:sldId id="271" r:id="rId8"/>
    <p:sldId id="278" r:id="rId9"/>
    <p:sldId id="276" r:id="rId10"/>
    <p:sldId id="277" r:id="rId11"/>
    <p:sldId id="260" r:id="rId12"/>
    <p:sldId id="281" r:id="rId13"/>
    <p:sldId id="261" r:id="rId14"/>
    <p:sldId id="267" r:id="rId15"/>
    <p:sldId id="268" r:id="rId16"/>
    <p:sldId id="266" r:id="rId17"/>
    <p:sldId id="279" r:id="rId18"/>
    <p:sldId id="269" r:id="rId19"/>
    <p:sldId id="274" r:id="rId20"/>
    <p:sldId id="275" r:id="rId21"/>
    <p:sldId id="280" r:id="rId22"/>
    <p:sldId id="25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2B38-B040-4094-A38E-21B431A0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44EAC-8620-481A-A285-9CF264F7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F504-8F96-4BAC-9522-2675C2A3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F6FA-2DFC-4C51-80EB-D121FBEA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B0DB-D75D-425D-9BCE-520312B6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9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A98F-E99A-445E-8F73-C4365422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FECCD-253A-4948-A1D0-9B2E1783A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0DE6-39EB-4189-A047-B9DB33F8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827B8-3161-4AF2-A5CF-D5CFC16C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3F70-A2F3-4878-852E-110BBCC2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8115D-EE9B-410B-8588-51ECB0DCF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E8D87-4A98-4B8A-B3D6-E99AA7E5D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702B8-6929-4794-8752-8DC072A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AAD3A-D92C-4533-B646-FC0BB1FE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F37F9-6BAA-40F0-8B65-A8777EC3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5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6F78-8575-4394-ABE5-D740EC53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9C09-8754-4D57-AD15-005675B3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E002-32A2-4914-967D-BC7DC876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711A-E8BC-48AB-BB3C-9DD5A003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84E3D-18DC-48DB-AAF4-A09E8029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7543-14D5-41AD-BD87-FAAD0E24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FD547-6FB1-4267-983E-56249C37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7E32-3546-4035-9352-23511BF3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9FA5-2738-447A-98BB-8BD4F39E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93720-6A12-4053-8A0E-4D022510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A83D-9CF8-4901-AC9D-449C3769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36B1-66FD-456E-990C-60EB3C2FD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6F28E-56FE-4301-86E3-DB4C6845F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AC649-3635-474A-8FC8-654A458B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DDC1C-6C98-4C6D-AFC4-4D0BB77C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1AEAA-E4A7-4AEC-9A6A-B2FBE83C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A5A8-0BBC-49B0-A5C9-66F9AA15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55B32-9E9C-40D2-96DF-0173AC68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9D401-C105-4895-9F42-511EDA059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8B437-2E5C-4FEF-A807-36C33A9B6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53489-E6EC-4FDB-96C5-601910608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C4026-EA13-4030-AE96-57E4E6BC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B37AD-E819-4FAA-B3CB-244B400F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F8B52-2DAD-4030-A575-8123A742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55F6-1BEB-46C7-94D5-66487842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B4703-1ACC-45AE-9DD0-4AAE78EA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C5772-1BF4-45B2-9F1E-904BE03C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A4AB1-3840-43D5-911C-8FDC83E1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6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CCE50-EF51-4A7C-A639-814B1A32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4FD0F-7FEF-4CB7-95F3-A25869E8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260D0-3436-4130-84E5-CFA53EFB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24A5-CE20-4294-871A-5D561394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CA0B-F326-4CEE-B6E9-C7505418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07082-8DD0-4351-B98F-F0D12365A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CC167-4940-4738-9DC4-ED2B004E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F019D-5DA9-41A2-B770-7A450A01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5A85-DE51-4D7B-BF36-547723CD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22F3-57D8-49CC-A17D-32F022FA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6B354-DF28-4A4E-B357-710CF7714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EBF35-C572-41D2-B517-A608A22AE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BC63A-5717-4805-A14B-D64CDC75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8AF31-B05F-4865-B88C-A0B1C693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D6E3D-7A3D-4A52-AA0B-DC16413F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5CEF0-7A5D-4C45-8683-9FC35BB5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90E32-9F96-4FA6-9080-A172BD43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8E28-A6B1-4E3D-8388-54EECD22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FA50-5596-4026-B625-4A0202262A1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EE594-AB7C-483C-974E-3073C4888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13DA-70E6-4853-B2CA-E096DD403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08B5-2EAB-448D-AEE7-78ACDDBF3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Hosting applications in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D3352-DC38-47A1-B5D8-3F48DA372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and deploy scalable systems with 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D77D-4C3A-4B66-84CE-9B062D14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dockerignore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342D-28AE-48F1-92F9-DB97BE6F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context</a:t>
            </a:r>
          </a:p>
          <a:p>
            <a:pPr lvl="1"/>
            <a:r>
              <a:rPr lang="en-US" dirty="0" err="1"/>
              <a:t>Dockerfile</a:t>
            </a:r>
            <a:r>
              <a:rPr lang="en-US" dirty="0"/>
              <a:t> is part of it</a:t>
            </a:r>
          </a:p>
          <a:p>
            <a:pPr lvl="1"/>
            <a:r>
              <a:rPr lang="en-US" dirty="0"/>
              <a:t>can be defined recursively</a:t>
            </a:r>
          </a:p>
          <a:p>
            <a:pPr lvl="1"/>
            <a:r>
              <a:rPr lang="en-US" dirty="0"/>
              <a:t>is sent to Docker daemon </a:t>
            </a:r>
            <a:r>
              <a:rPr lang="en-US" sz="2000" i="1" dirty="0"/>
              <a:t>“Sending build context to Docker daemon  35.33kB”</a:t>
            </a:r>
          </a:p>
          <a:p>
            <a:r>
              <a:rPr lang="en-US" dirty="0"/>
              <a:t>.</a:t>
            </a:r>
            <a:r>
              <a:rPr lang="en-US" dirty="0" err="1"/>
              <a:t>dockerignore</a:t>
            </a:r>
            <a:r>
              <a:rPr lang="en-US" dirty="0"/>
              <a:t> file excludes files that are not relevant for build</a:t>
            </a:r>
          </a:p>
          <a:p>
            <a:pPr lvl="1"/>
            <a:r>
              <a:rPr lang="en-US" dirty="0"/>
              <a:t>similar syntax as .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D77D-4C3A-4B66-84CE-9B062D14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342D-28AE-48F1-92F9-DB97BE6F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and run multi-container Docker applications</a:t>
            </a:r>
          </a:p>
          <a:p>
            <a:r>
              <a:rPr lang="en-US" dirty="0"/>
              <a:t>yam configuration</a:t>
            </a:r>
          </a:p>
          <a:p>
            <a:pPr lvl="1"/>
            <a:r>
              <a:rPr lang="en-US" dirty="0"/>
              <a:t>list of services</a:t>
            </a:r>
          </a:p>
          <a:p>
            <a:pPr lvl="1"/>
            <a:r>
              <a:rPr lang="en-US" dirty="0"/>
              <a:t>configuration how to build images for these services (can contain path to service docker file)</a:t>
            </a:r>
          </a:p>
        </p:txBody>
      </p:sp>
    </p:spTree>
    <p:extLst>
      <p:ext uri="{BB962C8B-B14F-4D97-AF65-F5344CB8AC3E}">
        <p14:creationId xmlns:p14="http://schemas.microsoft.com/office/powerpoint/2010/main" val="354079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.NET Core 2.0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F8156-3B86-422D-8C6F-DE4F8DDFCBFD}"/>
              </a:ext>
            </a:extLst>
          </p:cNvPr>
          <p:cNvSpPr txBox="1"/>
          <p:nvPr/>
        </p:nvSpPr>
        <p:spPr>
          <a:xfrm>
            <a:off x="-8389" y="6211232"/>
            <a:ext cx="911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build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compose-up</a:t>
            </a:r>
          </a:p>
        </p:txBody>
      </p:sp>
    </p:spTree>
    <p:extLst>
      <p:ext uri="{BB962C8B-B14F-4D97-AF65-F5344CB8AC3E}">
        <p14:creationId xmlns:p14="http://schemas.microsoft.com/office/powerpoint/2010/main" val="93120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AF21-89C3-4B42-8559-00B68132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layers (images and containers)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2FB8-5DE7-42C1-896B-126454FC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consist of layers</a:t>
            </a:r>
          </a:p>
          <a:p>
            <a:r>
              <a:rPr lang="en-US" dirty="0"/>
              <a:t>Layers can be reused</a:t>
            </a:r>
          </a:p>
          <a:p>
            <a:r>
              <a:rPr lang="en-US" dirty="0"/>
              <a:t>Containers are top R/W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4C847-CC7D-4277-86BD-3AF7855FC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602" y="1709605"/>
            <a:ext cx="6660667" cy="45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6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0555-4385-4FB6-AFB7-64E8E37A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storage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4D27-EC9C-4D9B-9467-EB646BB7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how images and containers are stored (important)</a:t>
            </a:r>
          </a:p>
          <a:p>
            <a:r>
              <a:rPr lang="en-US" dirty="0"/>
              <a:t>More than one is supported</a:t>
            </a:r>
          </a:p>
          <a:p>
            <a:r>
              <a:rPr lang="en-US" dirty="0"/>
              <a:t>overlay 2 , </a:t>
            </a:r>
            <a:r>
              <a:rPr lang="en-US" dirty="0" err="1"/>
              <a:t>aufs</a:t>
            </a:r>
            <a:r>
              <a:rPr lang="en-US" dirty="0"/>
              <a:t>, </a:t>
            </a:r>
            <a:r>
              <a:rPr lang="en-US" dirty="0" err="1"/>
              <a:t>devicemapper</a:t>
            </a:r>
            <a:r>
              <a:rPr lang="en-US" dirty="0"/>
              <a:t>, </a:t>
            </a:r>
            <a:r>
              <a:rPr lang="en-US" dirty="0" err="1"/>
              <a:t>vfs</a:t>
            </a:r>
            <a:r>
              <a:rPr lang="en-US" dirty="0"/>
              <a:t>, </a:t>
            </a:r>
            <a:r>
              <a:rPr lang="en-US" dirty="0" err="1"/>
              <a:t>zfs</a:t>
            </a:r>
            <a:r>
              <a:rPr lang="en-US" dirty="0"/>
              <a:t>, </a:t>
            </a:r>
            <a:r>
              <a:rPr lang="en-US" dirty="0" err="1"/>
              <a:t>brtfs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Priority list – depend also on </a:t>
            </a:r>
            <a:r>
              <a:rPr lang="en-US" dirty="0" err="1"/>
              <a:t>linux</a:t>
            </a:r>
            <a:r>
              <a:rPr lang="en-US" dirty="0"/>
              <a:t> distribution (Ubuntu vs. Fedora)</a:t>
            </a:r>
          </a:p>
          <a:p>
            <a:pPr lvl="1"/>
            <a:r>
              <a:rPr lang="en-US" dirty="0"/>
              <a:t>Can be modified (except for Windows and Mac)</a:t>
            </a:r>
          </a:p>
          <a:p>
            <a:pPr lvl="1"/>
            <a:r>
              <a:rPr lang="en-US" dirty="0"/>
              <a:t>File level (</a:t>
            </a:r>
            <a:r>
              <a:rPr lang="en-US" dirty="0" err="1"/>
              <a:t>aufs</a:t>
            </a:r>
            <a:r>
              <a:rPr lang="en-US" dirty="0"/>
              <a:t>, overlay 2, …) vs. Block level (</a:t>
            </a:r>
            <a:r>
              <a:rPr lang="en-US" dirty="0" err="1"/>
              <a:t>brtfs</a:t>
            </a:r>
            <a:r>
              <a:rPr lang="en-US" dirty="0"/>
              <a:t>, </a:t>
            </a:r>
            <a:r>
              <a:rPr lang="en-US" dirty="0" err="1"/>
              <a:t>zfs</a:t>
            </a:r>
            <a:r>
              <a:rPr lang="en-US" dirty="0"/>
              <a:t>, …)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6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709F-AA0C-4631-9258-FE9EBED3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application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C25C-A151-4E2F-9DAD-C0964E88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Volumes</a:t>
            </a:r>
          </a:p>
          <a:p>
            <a:pPr lvl="1"/>
            <a:r>
              <a:rPr lang="en-US" dirty="0"/>
              <a:t>file/directory on host machine is mounted into a container</a:t>
            </a:r>
          </a:p>
          <a:p>
            <a:pPr lvl="1"/>
            <a:r>
              <a:rPr lang="en-US" dirty="0"/>
              <a:t>best choice for data storing</a:t>
            </a:r>
          </a:p>
          <a:p>
            <a:r>
              <a:rPr lang="en-US" dirty="0"/>
              <a:t>Bind mounts</a:t>
            </a:r>
          </a:p>
          <a:p>
            <a:pPr lvl="1"/>
            <a:r>
              <a:rPr lang="en-US" dirty="0"/>
              <a:t>file/directory on host machine is mounted into a container</a:t>
            </a:r>
          </a:p>
          <a:p>
            <a:pPr lvl="1"/>
            <a:r>
              <a:rPr lang="en-US" dirty="0"/>
              <a:t>Docker CLI cannot be used to manage bind-mounts</a:t>
            </a:r>
          </a:p>
          <a:p>
            <a:r>
              <a:rPr lang="en-US" dirty="0" err="1"/>
              <a:t>tmpfs</a:t>
            </a:r>
            <a:r>
              <a:rPr lang="en-US" dirty="0"/>
              <a:t> mounts</a:t>
            </a:r>
          </a:p>
          <a:p>
            <a:pPr lvl="1"/>
            <a:r>
              <a:rPr lang="en-US" dirty="0"/>
              <a:t>stored in memory/swap (nor container R/W layer, nor host filesystem)</a:t>
            </a:r>
          </a:p>
          <a:p>
            <a:pPr lvl="1"/>
            <a:r>
              <a:rPr lang="en-US" dirty="0"/>
              <a:t>cleared when container is stopped</a:t>
            </a:r>
          </a:p>
        </p:txBody>
      </p:sp>
    </p:spTree>
    <p:extLst>
      <p:ext uri="{BB962C8B-B14F-4D97-AF65-F5344CB8AC3E}">
        <p14:creationId xmlns:p14="http://schemas.microsoft.com/office/powerpoint/2010/main" val="3692977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8D90-C595-4221-9910-97011CA3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DF23-793A-4C4C-93ED-F1508EF1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storage for writing data</a:t>
            </a:r>
          </a:p>
          <a:p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/lib/docker/volumes/</a:t>
            </a:r>
          </a:p>
          <a:p>
            <a:r>
              <a:rPr lang="en-US" dirty="0"/>
              <a:t>Persistent</a:t>
            </a:r>
          </a:p>
          <a:p>
            <a:r>
              <a:rPr lang="en-US" dirty="0"/>
              <a:t>Shared between containers</a:t>
            </a:r>
          </a:p>
          <a:p>
            <a:r>
              <a:rPr lang="en-US" dirty="0"/>
              <a:t>Management through Docker CLI</a:t>
            </a:r>
          </a:p>
          <a:p>
            <a:r>
              <a:rPr lang="en-US" dirty="0"/>
              <a:t>Usages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4575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MariaDB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2DF29-AB33-496B-BAE8-521C2E7569EF}"/>
              </a:ext>
            </a:extLst>
          </p:cNvPr>
          <p:cNvSpPr txBox="1"/>
          <p:nvPr/>
        </p:nvSpPr>
        <p:spPr>
          <a:xfrm>
            <a:off x="0" y="5666384"/>
            <a:ext cx="9118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inspect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--mount source=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volume_name,target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=/path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volume create</a:t>
            </a:r>
          </a:p>
        </p:txBody>
      </p:sp>
    </p:spTree>
    <p:extLst>
      <p:ext uri="{BB962C8B-B14F-4D97-AF65-F5344CB8AC3E}">
        <p14:creationId xmlns:p14="http://schemas.microsoft.com/office/powerpoint/2010/main" val="3335794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9279-F437-4036-A51B-F9F9F285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5A2C-3CF7-4815-8D6B-8FAA55FC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drivers</a:t>
            </a:r>
          </a:p>
          <a:p>
            <a:pPr lvl="1"/>
            <a:r>
              <a:rPr lang="en-US" dirty="0"/>
              <a:t>bridge (default)</a:t>
            </a:r>
          </a:p>
          <a:p>
            <a:pPr lvl="1"/>
            <a:r>
              <a:rPr lang="en-US" dirty="0"/>
              <a:t>overlay</a:t>
            </a:r>
          </a:p>
          <a:p>
            <a:pPr lvl="2"/>
            <a:r>
              <a:rPr lang="en-US" dirty="0"/>
              <a:t>connect multiple docker daemons</a:t>
            </a:r>
          </a:p>
          <a:p>
            <a:pPr lvl="1"/>
            <a:r>
              <a:rPr lang="en-US" dirty="0"/>
              <a:t>host</a:t>
            </a:r>
          </a:p>
          <a:p>
            <a:pPr lvl="2"/>
            <a:r>
              <a:rPr lang="en-US" dirty="0"/>
              <a:t>host’s network is used directly</a:t>
            </a:r>
          </a:p>
          <a:p>
            <a:pPr lvl="2"/>
            <a:r>
              <a:rPr lang="en-US" dirty="0"/>
              <a:t>available for swarm services</a:t>
            </a:r>
          </a:p>
          <a:p>
            <a:pPr lvl="1"/>
            <a:r>
              <a:rPr lang="en-US" dirty="0" err="1"/>
              <a:t>macvlan</a:t>
            </a:r>
            <a:endParaRPr lang="en-US" dirty="0"/>
          </a:p>
          <a:p>
            <a:pPr lvl="2"/>
            <a:r>
              <a:rPr lang="en-US" dirty="0"/>
              <a:t>container is assigned MAC address</a:t>
            </a:r>
          </a:p>
          <a:p>
            <a:pPr lvl="2"/>
            <a:r>
              <a:rPr lang="en-US" dirty="0"/>
              <a:t>for legacy reasons</a:t>
            </a:r>
          </a:p>
          <a:p>
            <a:pPr lvl="1"/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0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01F-AAE0-4BA1-9E4A-89D64DEC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4938-CA3E-4EF4-B8A3-CCAA1470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containers on the same docker host</a:t>
            </a:r>
          </a:p>
          <a:p>
            <a:r>
              <a:rPr lang="en-US" dirty="0"/>
              <a:t>default bridge network</a:t>
            </a:r>
          </a:p>
          <a:p>
            <a:pPr lvl="1"/>
            <a:r>
              <a:rPr lang="en-US" dirty="0"/>
              <a:t>created automatically (all container connect to it unless specified otherwise)</a:t>
            </a:r>
          </a:p>
          <a:p>
            <a:pPr lvl="1"/>
            <a:r>
              <a:rPr lang="en-US" dirty="0"/>
              <a:t>communication via IP address</a:t>
            </a:r>
          </a:p>
          <a:p>
            <a:pPr lvl="1"/>
            <a:endParaRPr lang="en-US" dirty="0"/>
          </a:p>
          <a:p>
            <a:r>
              <a:rPr lang="en-US" dirty="0"/>
              <a:t>User defined bridge networks</a:t>
            </a:r>
          </a:p>
          <a:p>
            <a:pPr lvl="1"/>
            <a:r>
              <a:rPr lang="en-US" dirty="0"/>
              <a:t>containers expose all ports to each other</a:t>
            </a:r>
          </a:p>
          <a:p>
            <a:pPr lvl="1"/>
            <a:r>
              <a:rPr lang="en-US" dirty="0"/>
              <a:t>no ports are exposed to the outside world</a:t>
            </a:r>
          </a:p>
          <a:p>
            <a:pPr lvl="1"/>
            <a:r>
              <a:rPr lang="en-US" dirty="0"/>
              <a:t>communication via container name</a:t>
            </a:r>
          </a:p>
          <a:p>
            <a:pPr lvl="1"/>
            <a:r>
              <a:rPr lang="en-US" dirty="0"/>
              <a:t>can connect/disconnect on fly</a:t>
            </a:r>
          </a:p>
        </p:txBody>
      </p:sp>
    </p:spTree>
    <p:extLst>
      <p:ext uri="{BB962C8B-B14F-4D97-AF65-F5344CB8AC3E}">
        <p14:creationId xmlns:p14="http://schemas.microsoft.com/office/powerpoint/2010/main" val="76554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5014-274B-4C1E-B4B5-91BB1D14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BA94-7E20-4BC9-8779-0619157E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hosting applications </a:t>
            </a:r>
          </a:p>
          <a:p>
            <a:r>
              <a:rPr lang="en-US" dirty="0"/>
              <a:t>Isolated environments</a:t>
            </a:r>
          </a:p>
          <a:p>
            <a:r>
              <a:rPr lang="en-US" dirty="0"/>
              <a:t>Separation of concerns</a:t>
            </a:r>
          </a:p>
          <a:p>
            <a:pPr lvl="1"/>
            <a:r>
              <a:rPr lang="en-US" dirty="0"/>
              <a:t>Developers create software and manage dependencies</a:t>
            </a:r>
          </a:p>
          <a:p>
            <a:pPr lvl="1"/>
            <a:r>
              <a:rPr lang="en-US" dirty="0"/>
              <a:t>IT operations focus on deployment</a:t>
            </a:r>
          </a:p>
          <a:p>
            <a:pPr marL="0" indent="0">
              <a:buNone/>
            </a:pPr>
            <a:r>
              <a:rPr lang="en-US" dirty="0"/>
              <a:t>Benefits:</a:t>
            </a:r>
          </a:p>
          <a:p>
            <a:r>
              <a:rPr lang="en-US" dirty="0"/>
              <a:t>Consistent environment</a:t>
            </a:r>
          </a:p>
          <a:p>
            <a:r>
              <a:rPr lang="en-US" dirty="0"/>
              <a:t>Run anywhere (portability)</a:t>
            </a:r>
          </a:p>
          <a:p>
            <a:r>
              <a:rPr lang="en-US" dirty="0"/>
              <a:t>Isolation (cleanup, uncontrolled resource usage, …)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7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4F56-94C2-49D0-9A26-CBAFAF8A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6A56-9A6B-458A-BBD3-A327BD17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have their own IPs (not accessible from outside)</a:t>
            </a:r>
          </a:p>
          <a:p>
            <a:pPr lvl="1"/>
            <a:r>
              <a:rPr lang="en-US" dirty="0"/>
              <a:t>outgoing connections are allowed</a:t>
            </a:r>
          </a:p>
          <a:p>
            <a:r>
              <a:rPr lang="en-US" dirty="0"/>
              <a:t>Container MAC address is generated from its IP</a:t>
            </a:r>
          </a:p>
          <a:p>
            <a:r>
              <a:rPr lang="en-US" dirty="0"/>
              <a:t>DNS is the same as host uses</a:t>
            </a:r>
          </a:p>
          <a:p>
            <a:r>
              <a:rPr lang="en-US" dirty="0"/>
              <a:t>Docker host has IP (can be accessed from outside)</a:t>
            </a:r>
          </a:p>
          <a:p>
            <a:endParaRPr lang="en-US" dirty="0"/>
          </a:p>
          <a:p>
            <a:r>
              <a:rPr lang="en-US" dirty="0"/>
              <a:t>Port binding (port forwarding)</a:t>
            </a:r>
          </a:p>
          <a:p>
            <a:pPr lvl="1"/>
            <a:r>
              <a:rPr lang="en-US" dirty="0"/>
              <a:t>must be set during creation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1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MariaDB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FF586-EB8B-4FCB-B32C-5ED37D449B20}"/>
              </a:ext>
            </a:extLst>
          </p:cNvPr>
          <p:cNvSpPr txBox="1"/>
          <p:nvPr/>
        </p:nvSpPr>
        <p:spPr>
          <a:xfrm>
            <a:off x="0" y="4852653"/>
            <a:ext cx="9118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network create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network inspect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network connect</a:t>
            </a:r>
          </a:p>
          <a:p>
            <a:r>
              <a:rPr lang="en-US" i="1">
                <a:solidFill>
                  <a:schemeClr val="accent2">
                    <a:lumMod val="75000"/>
                  </a:schemeClr>
                </a:solidFill>
              </a:rPr>
              <a:t>docker -p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:8080:80</a:t>
            </a:r>
          </a:p>
        </p:txBody>
      </p:sp>
    </p:spTree>
    <p:extLst>
      <p:ext uri="{BB962C8B-B14F-4D97-AF65-F5344CB8AC3E}">
        <p14:creationId xmlns:p14="http://schemas.microsoft.com/office/powerpoint/2010/main" val="956687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5101-30B7-4B6D-A099-F4519FB2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328A-6CF9-4C4B-9C98-529A3D72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exec</a:t>
            </a:r>
          </a:p>
          <a:p>
            <a:r>
              <a:rPr lang="en-US" dirty="0"/>
              <a:t>docker attach</a:t>
            </a:r>
          </a:p>
          <a:p>
            <a:r>
              <a:rPr lang="en-US" dirty="0"/>
              <a:t>docker commit</a:t>
            </a:r>
          </a:p>
        </p:txBody>
      </p:sp>
    </p:spTree>
    <p:extLst>
      <p:ext uri="{BB962C8B-B14F-4D97-AF65-F5344CB8AC3E}">
        <p14:creationId xmlns:p14="http://schemas.microsoft.com/office/powerpoint/2010/main" val="4128457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7BB9-FCCD-4590-8A50-ECC4E97B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88A4-DA84-4C33-BA2F-2E035B09B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Cluster of docker engines (pool of docker hosts becomes one)</a:t>
            </a:r>
          </a:p>
          <a:p>
            <a:r>
              <a:rPr lang="en-US" dirty="0"/>
              <a:t>Node</a:t>
            </a:r>
          </a:p>
          <a:p>
            <a:pPr lvl="1"/>
            <a:r>
              <a:rPr lang="en-US" dirty="0"/>
              <a:t>physical or virtual machine running docker engine</a:t>
            </a:r>
          </a:p>
          <a:p>
            <a:pPr lvl="1"/>
            <a:r>
              <a:rPr lang="en-US" dirty="0"/>
              <a:t>manager (scheduling, cluster state maintenance, …)</a:t>
            </a:r>
          </a:p>
          <a:p>
            <a:pPr lvl="1"/>
            <a:r>
              <a:rPr lang="en-US" dirty="0"/>
              <a:t>worker</a:t>
            </a:r>
          </a:p>
          <a:p>
            <a:r>
              <a:rPr lang="en-US" dirty="0"/>
              <a:t>Define state -&gt; docker maintains it</a:t>
            </a:r>
          </a:p>
          <a:p>
            <a:r>
              <a:rPr lang="en-US" dirty="0"/>
              <a:t>Service</a:t>
            </a:r>
          </a:p>
          <a:p>
            <a:pPr lvl="1"/>
            <a:r>
              <a:rPr lang="en-US" dirty="0"/>
              <a:t>image representing microservice</a:t>
            </a:r>
          </a:p>
          <a:p>
            <a:pPr lvl="1"/>
            <a:r>
              <a:rPr lang="en-US" dirty="0"/>
              <a:t>deployed to swarm (after service creation/update orchestrator schedules tasks)</a:t>
            </a:r>
          </a:p>
          <a:p>
            <a:pPr lvl="1"/>
            <a:r>
              <a:rPr lang="en-US" dirty="0"/>
              <a:t>Replicated/global services</a:t>
            </a:r>
          </a:p>
        </p:txBody>
      </p:sp>
    </p:spTree>
    <p:extLst>
      <p:ext uri="{BB962C8B-B14F-4D97-AF65-F5344CB8AC3E}">
        <p14:creationId xmlns:p14="http://schemas.microsoft.com/office/powerpoint/2010/main" val="365179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BAC-35C9-4DA3-9A5D-C0850106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933F-EAF0-4F1C-911D-18CBA60EC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OS vs one OS</a:t>
            </a:r>
          </a:p>
          <a:p>
            <a:r>
              <a:rPr lang="en-US" dirty="0"/>
              <a:t>Resource consumption</a:t>
            </a:r>
          </a:p>
          <a:p>
            <a:r>
              <a:rPr lang="en-US" dirty="0"/>
              <a:t>Application startup</a:t>
            </a:r>
          </a:p>
          <a:p>
            <a:r>
              <a:rPr lang="en-US" dirty="0"/>
              <a:t>Isolation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Containers are more lightweight</a:t>
            </a:r>
          </a:p>
          <a:p>
            <a:endParaRPr lang="en-US" dirty="0"/>
          </a:p>
        </p:txBody>
      </p:sp>
      <p:pic>
        <p:nvPicPr>
          <p:cNvPr id="1026" name="Picture 2" descr="Containers vs. VMs">
            <a:extLst>
              <a:ext uri="{FF2B5EF4-FFF2-40B4-BE49-F238E27FC236}">
                <a16:creationId xmlns:a16="http://schemas.microsoft.com/office/drawing/2014/main" id="{AFF5453A-1CDB-4747-9651-800FBA915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13" y="1349409"/>
            <a:ext cx="6867792" cy="386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10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41C9-7918-40B4-A0C6-B37A327C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containers and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9A2A-7836-4F12-82B0-2915084D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(VMs are good place where to run your container)</a:t>
            </a:r>
          </a:p>
          <a:p>
            <a:r>
              <a:rPr lang="en-US" dirty="0"/>
              <a:t>Better utilization of hardware</a:t>
            </a:r>
          </a:p>
        </p:txBody>
      </p:sp>
    </p:spTree>
    <p:extLst>
      <p:ext uri="{BB962C8B-B14F-4D97-AF65-F5344CB8AC3E}">
        <p14:creationId xmlns:p14="http://schemas.microsoft.com/office/powerpoint/2010/main" val="137113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B7C3-7320-4648-B449-9802F33D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946D-8420-44B8-BFB3-92D9A492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Docker</a:t>
            </a:r>
            <a:r>
              <a:rPr lang="en-US" dirty="0"/>
              <a:t> (main focus today)</a:t>
            </a:r>
          </a:p>
          <a:p>
            <a:r>
              <a:rPr lang="en-US" dirty="0" err="1"/>
              <a:t>Rkt</a:t>
            </a:r>
            <a:endParaRPr lang="en-US" dirty="0"/>
          </a:p>
          <a:p>
            <a:pPr lvl="1"/>
            <a:r>
              <a:rPr lang="en-US" dirty="0"/>
              <a:t>Biggest docker competitor</a:t>
            </a:r>
          </a:p>
          <a:p>
            <a:pPr lvl="1"/>
            <a:r>
              <a:rPr lang="en-US" dirty="0"/>
              <a:t>Runs on Linux</a:t>
            </a:r>
          </a:p>
          <a:p>
            <a:r>
              <a:rPr lang="en-US" dirty="0"/>
              <a:t>LXC</a:t>
            </a:r>
          </a:p>
          <a:p>
            <a:pPr lvl="1"/>
            <a:r>
              <a:rPr lang="en-US" dirty="0"/>
              <a:t>Earlier </a:t>
            </a:r>
            <a:r>
              <a:rPr lang="en-US"/>
              <a:t>Docker version </a:t>
            </a:r>
            <a:r>
              <a:rPr lang="en-US" dirty="0"/>
              <a:t>was build on it</a:t>
            </a:r>
          </a:p>
          <a:p>
            <a:r>
              <a:rPr lang="en-US" dirty="0"/>
              <a:t>LXD</a:t>
            </a:r>
          </a:p>
          <a:p>
            <a:pPr lvl="1"/>
            <a:r>
              <a:rPr lang="en-US" dirty="0"/>
              <a:t>+System hosting</a:t>
            </a:r>
          </a:p>
          <a:p>
            <a:r>
              <a:rPr lang="en-US" dirty="0" err="1"/>
              <a:t>OpenVZ</a:t>
            </a:r>
            <a:endParaRPr lang="en-US" dirty="0"/>
          </a:p>
          <a:p>
            <a:pPr lvl="1"/>
            <a:r>
              <a:rPr lang="en-US" dirty="0"/>
              <a:t>+System hosting</a:t>
            </a:r>
          </a:p>
          <a:p>
            <a:pPr lvl="1"/>
            <a:r>
              <a:rPr lang="en-US" dirty="0"/>
              <a:t>Quite old</a:t>
            </a:r>
          </a:p>
        </p:txBody>
      </p:sp>
    </p:spTree>
    <p:extLst>
      <p:ext uri="{BB962C8B-B14F-4D97-AF65-F5344CB8AC3E}">
        <p14:creationId xmlns:p14="http://schemas.microsoft.com/office/powerpoint/2010/main" val="273018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33C0-444A-4EDC-A5F0-9A5CE632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AF78-4C53-470F-A75D-522FF9F3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container platform</a:t>
            </a:r>
          </a:p>
          <a:p>
            <a:r>
              <a:rPr lang="en-US" dirty="0"/>
              <a:t>Meant for application hosting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It runs on Linux. (you can run it on Windows and OS X but via a Linux virtual machine)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53BC-A1C4-4694-8A75-F7606078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73A9-D070-48AB-BA9C-9E764BA9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Docker client – talks to the docker daemon</a:t>
            </a:r>
          </a:p>
          <a:p>
            <a:r>
              <a:rPr lang="en-US" dirty="0"/>
              <a:t>Docker engine (client-server)</a:t>
            </a:r>
          </a:p>
          <a:p>
            <a:pPr lvl="1"/>
            <a:r>
              <a:rPr lang="en-US" dirty="0"/>
              <a:t>Docker daemon (server)</a:t>
            </a:r>
          </a:p>
          <a:p>
            <a:pPr lvl="1"/>
            <a:r>
              <a:rPr lang="en-US" dirty="0"/>
              <a:t>REST API</a:t>
            </a:r>
          </a:p>
          <a:p>
            <a:pPr lvl="1"/>
            <a:r>
              <a:rPr lang="en-US" dirty="0"/>
              <a:t>CLI</a:t>
            </a:r>
          </a:p>
          <a:p>
            <a:r>
              <a:rPr lang="en-US" dirty="0"/>
              <a:t>Image</a:t>
            </a:r>
          </a:p>
          <a:p>
            <a:pPr lvl="1"/>
            <a:r>
              <a:rPr lang="en-US" dirty="0"/>
              <a:t>“snapshot” of container, immutable</a:t>
            </a:r>
          </a:p>
          <a:p>
            <a:pPr lvl="1"/>
            <a:r>
              <a:rPr lang="en-US" dirty="0"/>
              <a:t>build from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Instance of image</a:t>
            </a:r>
          </a:p>
          <a:p>
            <a:r>
              <a:rPr lang="en-US" dirty="0"/>
              <a:t>Image repositories (Docker Hub, Docker Cloud)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3F648-62DB-4EEC-8ADE-1F939A53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537" y="2198513"/>
            <a:ext cx="6343007" cy="33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3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MariaDB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F8156-3B86-422D-8C6F-DE4F8DDFCBFD}"/>
              </a:ext>
            </a:extLst>
          </p:cNvPr>
          <p:cNvSpPr txBox="1"/>
          <p:nvPr/>
        </p:nvSpPr>
        <p:spPr>
          <a:xfrm>
            <a:off x="0" y="4826675"/>
            <a:ext cx="91188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pull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images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ps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(-a)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run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start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stop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rm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162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9F3-461B-4265-9B1D-4037824C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C1B4-72B6-4993-AAF4-ED9C2791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how to build docker image</a:t>
            </a:r>
          </a:p>
          <a:p>
            <a:r>
              <a:rPr lang="en-US" dirty="0"/>
              <a:t>Parent image</a:t>
            </a:r>
          </a:p>
          <a:p>
            <a:pPr lvl="1"/>
            <a:r>
              <a:rPr lang="en-US" dirty="0"/>
              <a:t>Common starting point (.NET core, Ubuntu, database)</a:t>
            </a:r>
          </a:p>
          <a:p>
            <a:pPr lvl="1"/>
            <a:r>
              <a:rPr lang="en-US" dirty="0"/>
              <a:t>FROM is always first instruction</a:t>
            </a:r>
          </a:p>
          <a:p>
            <a:r>
              <a:rPr lang="en-US" dirty="0"/>
              <a:t>Base image</a:t>
            </a:r>
          </a:p>
          <a:p>
            <a:pPr lvl="1"/>
            <a:r>
              <a:rPr lang="en-US" dirty="0"/>
              <a:t>scratch (minimal image)</a:t>
            </a:r>
          </a:p>
          <a:p>
            <a:pPr lvl="1"/>
            <a:r>
              <a:rPr lang="en-US" dirty="0"/>
              <a:t>no FROM or FROM scratch</a:t>
            </a:r>
          </a:p>
          <a:p>
            <a:r>
              <a:rPr lang="en-US" dirty="0"/>
              <a:t>Build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1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5321</TotalTime>
  <Words>779</Words>
  <Application>Microsoft Office PowerPoint</Application>
  <PresentationFormat>Widescreen</PresentationFormat>
  <Paragraphs>185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Hosting applications in containers</vt:lpstr>
      <vt:lpstr>Containers</vt:lpstr>
      <vt:lpstr>Containers vs VMs</vt:lpstr>
      <vt:lpstr>Combining containers and VMs</vt:lpstr>
      <vt:lpstr>Container platforms</vt:lpstr>
      <vt:lpstr>Docker</vt:lpstr>
      <vt:lpstr>Docker architecture</vt:lpstr>
      <vt:lpstr>PowerPoint Presentation</vt:lpstr>
      <vt:lpstr>Dockerfile</vt:lpstr>
      <vt:lpstr>.dockerignore</vt:lpstr>
      <vt:lpstr>docker-compose</vt:lpstr>
      <vt:lpstr>PowerPoint Presentation</vt:lpstr>
      <vt:lpstr>Docker layers (images and containers)</vt:lpstr>
      <vt:lpstr>Docker - storage drivers</vt:lpstr>
      <vt:lpstr>Docker – application data</vt:lpstr>
      <vt:lpstr>Docker volumes</vt:lpstr>
      <vt:lpstr>PowerPoint Presentation</vt:lpstr>
      <vt:lpstr>Docker – Networking</vt:lpstr>
      <vt:lpstr>Bridge network</vt:lpstr>
      <vt:lpstr>Docker networking</vt:lpstr>
      <vt:lpstr>PowerPoint Presentation</vt:lpstr>
      <vt:lpstr>Docker commands</vt:lpstr>
      <vt:lpstr>Swarm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Kučečka Tomáš (ERNI)</dc:creator>
  <cp:lastModifiedBy>Kučečka Tomáš (ERNI)</cp:lastModifiedBy>
  <cp:revision>276</cp:revision>
  <dcterms:created xsi:type="dcterms:W3CDTF">2018-03-03T16:35:00Z</dcterms:created>
  <dcterms:modified xsi:type="dcterms:W3CDTF">2018-03-12T08:50:46Z</dcterms:modified>
</cp:coreProperties>
</file>