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3" r:id="rId4"/>
    <p:sldId id="257" r:id="rId5"/>
    <p:sldId id="264" r:id="rId6"/>
    <p:sldId id="273" r:id="rId7"/>
    <p:sldId id="258" r:id="rId8"/>
    <p:sldId id="271" r:id="rId9"/>
    <p:sldId id="278" r:id="rId10"/>
    <p:sldId id="276" r:id="rId11"/>
    <p:sldId id="277" r:id="rId12"/>
    <p:sldId id="260" r:id="rId13"/>
    <p:sldId id="281" r:id="rId14"/>
    <p:sldId id="261" r:id="rId15"/>
    <p:sldId id="267" r:id="rId16"/>
    <p:sldId id="268" r:id="rId17"/>
    <p:sldId id="266" r:id="rId18"/>
    <p:sldId id="279" r:id="rId19"/>
    <p:sldId id="275" r:id="rId20"/>
    <p:sldId id="269" r:id="rId21"/>
    <p:sldId id="274" r:id="rId22"/>
    <p:sldId id="280" r:id="rId23"/>
    <p:sldId id="259" r:id="rId24"/>
    <p:sldId id="27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2B38-B040-4094-A38E-21B431A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4EAC-8620-481A-A285-9CF264F7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F504-8F96-4BAC-9522-2675C2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F6FA-2DFC-4C51-80EB-D121FBEA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0DB-D75D-425D-9BCE-520312B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98F-E99A-445E-8F73-C436542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CCD-253A-4948-A1D0-9B2E1783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DE6-39EB-4189-A047-B9DB33F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27B8-3161-4AF2-A5CF-D5CFC1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F70-A2F3-4878-852E-110BBCC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115D-EE9B-410B-8588-51ECB0DC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8D87-4A98-4B8A-B3D6-E99AA7E5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02B8-6929-4794-8752-8DC072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AD3A-D92C-4533-B646-FC0BB1F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7F9-6BAA-40F0-8B65-A8777EC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F78-8575-4394-ABE5-D740EC5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C09-8754-4D57-AD15-005675B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002-32A2-4914-967D-BC7DC87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711A-E8BC-48AB-BB3C-9DD5A00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E3D-18DC-48DB-AAF4-A09E802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543-14D5-41AD-BD87-FAAD0E2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D547-6FB1-4267-983E-56249C37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7E32-3546-4035-9352-23511BF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FA5-2738-447A-98BB-8BD4F39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720-6A12-4053-8A0E-4D02251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A83D-9CF8-4901-AC9D-449C37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36B1-66FD-456E-990C-60EB3C2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F28E-56FE-4301-86E3-DB4C6845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C649-3635-474A-8FC8-654A458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DC1C-6C98-4C6D-AFC4-4D0BB77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AEAA-E4A7-4AEC-9A6A-B2FBE8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5A8-0BBC-49B0-A5C9-66F9AA1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5B32-9E9C-40D2-96DF-0173AC6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D401-C105-4895-9F42-511EDA05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8B437-2E5C-4FEF-A807-36C33A9B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3489-E6EC-4FDB-96C5-60191060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4026-EA13-4030-AE96-57E4E6B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37AD-E819-4FAA-B3CB-244B400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8B52-2DAD-4030-A575-8123A74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5F6-1BEB-46C7-94D5-6648784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703-1ACC-45AE-9DD0-4AAE78E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5772-1BF4-45B2-9F1E-904BE03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4AB1-3840-43D5-911C-8FDC83E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CE50-EF51-4A7C-A639-814B1A3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D0F-7FEF-4CB7-95F3-A25869E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60D0-3436-4130-84E5-CFA53EF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4A5-CE20-4294-871A-5D5613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CA0B-F326-4CEE-B6E9-C750541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7082-8DD0-4351-B98F-F0D12365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C167-4940-4738-9DC4-ED2B004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019D-5DA9-41A2-B770-7A450A0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A85-DE51-4D7B-BF36-547723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22F3-57D8-49CC-A17D-32F022F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354-DF28-4A4E-B357-710CF771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BF35-C572-41D2-B517-A608A22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C63A-5717-4805-A14B-D64CDC7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F31-B05F-4865-B88C-A0B1C6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6E3D-7A3D-4A52-AA0B-DC16413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CEF0-7A5D-4C45-8683-9FC35BB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0E32-9F96-4FA6-9080-A172BD4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8E28-A6B1-4E3D-8388-54EECD22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FA50-5596-4026-B625-4A0202262A1E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594-AB7C-483C-974E-3073C488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13DA-70E6-4853-B2CA-E096DD4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8B5-2EAB-448D-AEE7-78ACDDBF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applications in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3352-DC38-47A1-B5D8-3F48DA37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and deploy scalable systems with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9F3-461B-4265-9B1D-4037824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1B4-72B6-4993-AAF4-ED9C2791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how to build docker image</a:t>
            </a:r>
          </a:p>
          <a:p>
            <a:r>
              <a:rPr lang="en-US" dirty="0"/>
              <a:t>Parent image</a:t>
            </a:r>
          </a:p>
          <a:p>
            <a:pPr lvl="1"/>
            <a:r>
              <a:rPr lang="en-US" dirty="0"/>
              <a:t>Common starting point (.NET core, Ubuntu, database)</a:t>
            </a:r>
          </a:p>
          <a:p>
            <a:pPr lvl="1"/>
            <a:r>
              <a:rPr lang="en-US" dirty="0"/>
              <a:t>FROM is always first instruction</a:t>
            </a:r>
          </a:p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no parent - scratch (minimal image)</a:t>
            </a:r>
          </a:p>
          <a:p>
            <a:pPr lvl="1"/>
            <a:r>
              <a:rPr lang="en-US" dirty="0"/>
              <a:t>no FROM or FROM scratch</a:t>
            </a:r>
          </a:p>
          <a:p>
            <a:r>
              <a:rPr lang="en-US" dirty="0"/>
              <a:t>Build context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61BB3-4A80-4859-A930-E1030234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907" y="2102014"/>
            <a:ext cx="1753309" cy="8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1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context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is part of it</a:t>
            </a:r>
          </a:p>
          <a:p>
            <a:pPr lvl="1"/>
            <a:r>
              <a:rPr lang="en-US" dirty="0"/>
              <a:t>can be defined recursively</a:t>
            </a:r>
          </a:p>
          <a:p>
            <a:pPr lvl="1"/>
            <a:r>
              <a:rPr lang="en-US" dirty="0"/>
              <a:t>is sent to Docker daemon </a:t>
            </a:r>
            <a:r>
              <a:rPr lang="en-US" sz="2000" i="1" dirty="0"/>
              <a:t>“Sending build context to Docker daemon  35.33kB”</a:t>
            </a:r>
          </a:p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 excludes files that are not relevant for build</a:t>
            </a:r>
          </a:p>
          <a:p>
            <a:pPr lvl="1"/>
            <a:r>
              <a:rPr lang="en-US" dirty="0"/>
              <a:t>similar syntax as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defining and running multi-container Docker applications</a:t>
            </a:r>
          </a:p>
          <a:p>
            <a:r>
              <a:rPr lang="en-US" dirty="0" err="1"/>
              <a:t>yaml</a:t>
            </a:r>
            <a:r>
              <a:rPr lang="en-US" dirty="0"/>
              <a:t> configuration</a:t>
            </a:r>
          </a:p>
          <a:p>
            <a:pPr lvl="1"/>
            <a:r>
              <a:rPr lang="en-US" dirty="0"/>
              <a:t>list of services</a:t>
            </a:r>
          </a:p>
          <a:p>
            <a:pPr lvl="1"/>
            <a:r>
              <a:rPr lang="en-US" dirty="0"/>
              <a:t>configuration how to build images for these services (can contain path to service docker file)</a:t>
            </a:r>
          </a:p>
        </p:txBody>
      </p:sp>
    </p:spTree>
    <p:extLst>
      <p:ext uri="{BB962C8B-B14F-4D97-AF65-F5344CB8AC3E}">
        <p14:creationId xmlns:p14="http://schemas.microsoft.com/office/powerpoint/2010/main" val="354079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.NET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5387965"/>
            <a:ext cx="9118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build -t (can target git repository)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docker-compose build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93120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AF21-89C3-4B42-8559-00B6813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 (images and containers)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2FB8-5DE7-42C1-896B-126454F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Images consist of layers</a:t>
            </a:r>
          </a:p>
          <a:p>
            <a:r>
              <a:rPr lang="en-US" dirty="0"/>
              <a:t>Layers can be reused</a:t>
            </a:r>
          </a:p>
          <a:p>
            <a:r>
              <a:rPr lang="en-US" dirty="0"/>
              <a:t>Containers are top R/W layer</a:t>
            </a:r>
          </a:p>
          <a:p>
            <a:pPr lvl="1"/>
            <a:r>
              <a:rPr lang="en-US" dirty="0"/>
              <a:t>not persistent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layer is set of differences compared to previous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847-CC7D-4277-86BD-3AF7855F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41" y="1586440"/>
            <a:ext cx="5545923" cy="381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2E3D1-1DA8-44C7-BFC0-46435B33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907" y="2102014"/>
            <a:ext cx="1753309" cy="8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555-4385-4FB6-AFB7-64E8E37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storage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D27-EC9C-4D9B-9467-EB646BB7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how images and containers are stored and managed</a:t>
            </a:r>
          </a:p>
          <a:p>
            <a:r>
              <a:rPr lang="en-US" dirty="0"/>
              <a:t>More than one is supported</a:t>
            </a:r>
          </a:p>
          <a:p>
            <a:r>
              <a:rPr lang="en-US" dirty="0"/>
              <a:t>overlay 2 , </a:t>
            </a:r>
            <a:r>
              <a:rPr lang="en-US" dirty="0" err="1"/>
              <a:t>aufs</a:t>
            </a:r>
            <a:r>
              <a:rPr lang="en-US" dirty="0"/>
              <a:t>, </a:t>
            </a:r>
            <a:r>
              <a:rPr lang="en-US" dirty="0" err="1"/>
              <a:t>devicemapper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brtfs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Priority list – depend also on </a:t>
            </a:r>
            <a:r>
              <a:rPr lang="en-US" dirty="0" err="1"/>
              <a:t>linux</a:t>
            </a:r>
            <a:r>
              <a:rPr lang="en-US" dirty="0"/>
              <a:t> distribution (Ubuntu vs. Fedora)</a:t>
            </a:r>
          </a:p>
          <a:p>
            <a:pPr lvl="1"/>
            <a:r>
              <a:rPr lang="en-US" dirty="0"/>
              <a:t>Can be modified (except for Windows and Mac)</a:t>
            </a:r>
          </a:p>
          <a:p>
            <a:pPr lvl="1"/>
            <a:r>
              <a:rPr lang="en-US" dirty="0"/>
              <a:t>File level (</a:t>
            </a:r>
            <a:r>
              <a:rPr lang="en-US" dirty="0" err="1"/>
              <a:t>aufs</a:t>
            </a:r>
            <a:r>
              <a:rPr lang="en-US" dirty="0"/>
              <a:t>, overlay 2, …) vs. Block level (</a:t>
            </a:r>
            <a:r>
              <a:rPr lang="en-US" dirty="0" err="1"/>
              <a:t>brtfs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you change storage drive?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709F-AA0C-4631-9258-FE9EBED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25C-A151-4E2F-9DAD-C0964E8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best choice for data storing</a:t>
            </a:r>
          </a:p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Docker CLI cannot be used to manage bind-mounts</a:t>
            </a:r>
          </a:p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  <a:p>
            <a:pPr lvl="1"/>
            <a:r>
              <a:rPr lang="en-US" dirty="0"/>
              <a:t>stored in memory/swap (nor container R/W layer, nor host filesystem)</a:t>
            </a:r>
          </a:p>
          <a:p>
            <a:pPr lvl="1"/>
            <a:r>
              <a:rPr lang="en-US" dirty="0"/>
              <a:t>cleared when container is stopped</a:t>
            </a:r>
          </a:p>
        </p:txBody>
      </p:sp>
    </p:spTree>
    <p:extLst>
      <p:ext uri="{BB962C8B-B14F-4D97-AF65-F5344CB8AC3E}">
        <p14:creationId xmlns:p14="http://schemas.microsoft.com/office/powerpoint/2010/main" val="369297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D90-C595-4221-9910-97011CA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DF23-793A-4C4C-93ED-F1508EF1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storage for writing data</a:t>
            </a:r>
          </a:p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/lib/docker/volumes/</a:t>
            </a:r>
          </a:p>
          <a:p>
            <a:r>
              <a:rPr lang="en-US" dirty="0"/>
              <a:t>Persistent</a:t>
            </a:r>
          </a:p>
          <a:p>
            <a:r>
              <a:rPr lang="en-US" dirty="0"/>
              <a:t>Shared between containers</a:t>
            </a:r>
          </a:p>
          <a:p>
            <a:r>
              <a:rPr lang="en-US" dirty="0"/>
              <a:t>Management through Docker CLI</a:t>
            </a:r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575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DF29-AB33-496B-BAE8-521C2E7569EF}"/>
              </a:ext>
            </a:extLst>
          </p:cNvPr>
          <p:cNvSpPr txBox="1"/>
          <p:nvPr/>
        </p:nvSpPr>
        <p:spPr>
          <a:xfrm>
            <a:off x="0" y="5666384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--mount source=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volume_name,target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=/path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 create</a:t>
            </a:r>
          </a:p>
        </p:txBody>
      </p:sp>
    </p:spTree>
    <p:extLst>
      <p:ext uri="{BB962C8B-B14F-4D97-AF65-F5344CB8AC3E}">
        <p14:creationId xmlns:p14="http://schemas.microsoft.com/office/powerpoint/2010/main" val="333579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F56-94C2-49D0-9A26-CBAFAF8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A56-9A6B-458A-BBD3-A327BD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have their own IPs (not accessible from outside)</a:t>
            </a:r>
          </a:p>
          <a:p>
            <a:pPr lvl="1"/>
            <a:r>
              <a:rPr lang="en-US" dirty="0"/>
              <a:t>outgoing connections are allowed</a:t>
            </a:r>
          </a:p>
          <a:p>
            <a:r>
              <a:rPr lang="en-US" dirty="0"/>
              <a:t>Container MAC address is generated from its IP</a:t>
            </a:r>
          </a:p>
          <a:p>
            <a:r>
              <a:rPr lang="en-US" dirty="0"/>
              <a:t>DNS is the same as host uses</a:t>
            </a:r>
          </a:p>
          <a:p>
            <a:r>
              <a:rPr lang="en-US" dirty="0"/>
              <a:t>Docker host has IP (can be accessed from outside)</a:t>
            </a:r>
          </a:p>
          <a:p>
            <a:endParaRPr lang="en-US" dirty="0"/>
          </a:p>
          <a:p>
            <a:r>
              <a:rPr lang="en-US" dirty="0"/>
              <a:t>Port binding (port forwarding)</a:t>
            </a:r>
          </a:p>
          <a:p>
            <a:pPr lvl="1"/>
            <a:r>
              <a:rPr lang="en-US" dirty="0"/>
              <a:t>must be set during creation</a:t>
            </a:r>
          </a:p>
          <a:p>
            <a:pPr lvl="1"/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014-274B-4C1E-B4B5-91BB1D1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BA94-7E20-4BC9-8779-0619157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Executable package with software + “everything needed”</a:t>
            </a:r>
          </a:p>
          <a:p>
            <a:r>
              <a:rPr lang="en-US" dirty="0"/>
              <a:t>Isolated environment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Developers create software and manage dependencies</a:t>
            </a:r>
          </a:p>
          <a:p>
            <a:pPr lvl="1"/>
            <a:r>
              <a:rPr lang="en-US" dirty="0"/>
              <a:t>IT operations focus on deployment</a:t>
            </a:r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sz="2200" dirty="0"/>
              <a:t>Resource usage</a:t>
            </a:r>
          </a:p>
          <a:p>
            <a:r>
              <a:rPr lang="en-US" sz="2200" dirty="0"/>
              <a:t>Consistent environment</a:t>
            </a:r>
          </a:p>
          <a:p>
            <a:r>
              <a:rPr lang="en-US" sz="2200" dirty="0"/>
              <a:t>Scaling</a:t>
            </a:r>
          </a:p>
          <a:p>
            <a:r>
              <a:rPr lang="en-US" sz="2200" dirty="0"/>
              <a:t>Platform independence (portability; testing, staging, production </a:t>
            </a:r>
            <a:r>
              <a:rPr lang="en-US" sz="2200" dirty="0" err="1"/>
              <a:t>env</a:t>
            </a:r>
            <a:r>
              <a:rPr lang="en-US" sz="2200" dirty="0"/>
              <a:t>.)</a:t>
            </a:r>
          </a:p>
          <a:p>
            <a:r>
              <a:rPr lang="en-US" sz="2200" dirty="0"/>
              <a:t>Isolation (cleanup, uncontrolled resource usage,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279-F437-4036-A51B-F9F9F2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A2C-3CF7-4815-8D6B-8FAA55FC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  <a:p>
            <a:pPr lvl="1"/>
            <a:r>
              <a:rPr lang="en-US" dirty="0"/>
              <a:t>bridge (default)</a:t>
            </a:r>
          </a:p>
          <a:p>
            <a:pPr lvl="1"/>
            <a:r>
              <a:rPr lang="en-US" dirty="0"/>
              <a:t>overlay</a:t>
            </a:r>
          </a:p>
          <a:p>
            <a:pPr lvl="2"/>
            <a:r>
              <a:rPr lang="en-US" dirty="0"/>
              <a:t>connect multiple docker daemons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host’s network is used directly (</a:t>
            </a:r>
            <a:r>
              <a:rPr lang="en-US"/>
              <a:t>no isolation)</a:t>
            </a:r>
            <a:endParaRPr lang="en-US" dirty="0"/>
          </a:p>
          <a:p>
            <a:pPr lvl="2"/>
            <a:r>
              <a:rPr lang="en-US" dirty="0"/>
              <a:t>available for swarm services</a:t>
            </a:r>
          </a:p>
          <a:p>
            <a:pPr lvl="1"/>
            <a:r>
              <a:rPr lang="en-US" dirty="0" err="1"/>
              <a:t>macvlan</a:t>
            </a:r>
            <a:endParaRPr lang="en-US" dirty="0"/>
          </a:p>
          <a:p>
            <a:pPr lvl="2"/>
            <a:r>
              <a:rPr lang="en-US" dirty="0"/>
              <a:t>container is assigned MAC address</a:t>
            </a:r>
          </a:p>
          <a:p>
            <a:pPr lvl="2"/>
            <a:r>
              <a:rPr lang="en-US" dirty="0"/>
              <a:t>for legacy reasons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1F-AAE0-4BA1-9E4A-89D64D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4938-CA3E-4EF4-B8A3-CCAA147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containers on the same docker host</a:t>
            </a:r>
          </a:p>
          <a:p>
            <a:r>
              <a:rPr lang="en-US" dirty="0"/>
              <a:t>default bridge network</a:t>
            </a:r>
          </a:p>
          <a:p>
            <a:pPr lvl="1"/>
            <a:r>
              <a:rPr lang="en-US" dirty="0"/>
              <a:t>created automatically (all container connect to it unless specified otherwise)</a:t>
            </a:r>
          </a:p>
          <a:p>
            <a:pPr lvl="1"/>
            <a:r>
              <a:rPr lang="en-US" dirty="0"/>
              <a:t>communication via IP address</a:t>
            </a:r>
          </a:p>
          <a:p>
            <a:pPr lvl="1"/>
            <a:endParaRPr lang="en-US" dirty="0"/>
          </a:p>
          <a:p>
            <a:r>
              <a:rPr lang="en-US" dirty="0"/>
              <a:t>User defined bridge networks</a:t>
            </a:r>
          </a:p>
          <a:p>
            <a:pPr lvl="1"/>
            <a:r>
              <a:rPr lang="en-US" dirty="0"/>
              <a:t>containers expose all ports to each other</a:t>
            </a:r>
          </a:p>
          <a:p>
            <a:pPr lvl="1"/>
            <a:r>
              <a:rPr lang="en-US" dirty="0"/>
              <a:t>no ports are exposed to the outside world</a:t>
            </a:r>
          </a:p>
          <a:p>
            <a:pPr lvl="1"/>
            <a:r>
              <a:rPr lang="en-US" dirty="0"/>
              <a:t>communication via container name</a:t>
            </a:r>
          </a:p>
          <a:p>
            <a:pPr lvl="1"/>
            <a:r>
              <a:rPr lang="en-US" dirty="0"/>
              <a:t>can connect/disconnect on fly</a:t>
            </a:r>
          </a:p>
        </p:txBody>
      </p:sp>
    </p:spTree>
    <p:extLst>
      <p:ext uri="{BB962C8B-B14F-4D97-AF65-F5344CB8AC3E}">
        <p14:creationId xmlns:p14="http://schemas.microsoft.com/office/powerpoint/2010/main" val="76554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phpMyAdmin + MariaDB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FF586-EB8B-4FCB-B32C-5ED37D449B20}"/>
              </a:ext>
            </a:extLst>
          </p:cNvPr>
          <p:cNvSpPr txBox="1"/>
          <p:nvPr/>
        </p:nvSpPr>
        <p:spPr>
          <a:xfrm>
            <a:off x="0" y="5657671"/>
            <a:ext cx="9118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create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inspect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connect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-p:8080:80</a:t>
            </a:r>
          </a:p>
        </p:txBody>
      </p:sp>
    </p:spTree>
    <p:extLst>
      <p:ext uri="{BB962C8B-B14F-4D97-AF65-F5344CB8AC3E}">
        <p14:creationId xmlns:p14="http://schemas.microsoft.com/office/powerpoint/2010/main" val="95668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101-30B7-4B6D-A099-F4519FB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28A-6CF9-4C4B-9C98-529A3D72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</a:t>
            </a:r>
          </a:p>
          <a:p>
            <a:r>
              <a:rPr lang="en-US" dirty="0"/>
              <a:t>docker attach</a:t>
            </a:r>
          </a:p>
          <a:p>
            <a:r>
              <a:rPr lang="en-US" dirty="0"/>
              <a:t>docker commit</a:t>
            </a:r>
          </a:p>
          <a:p>
            <a:r>
              <a:rPr lang="en-US" dirty="0"/>
              <a:t> docker exec -it [</a:t>
            </a:r>
            <a:r>
              <a:rPr lang="en-US" dirty="0" err="1"/>
              <a:t>container_id</a:t>
            </a:r>
            <a:r>
              <a:rPr lang="en-US" dirty="0"/>
              <a:t>] ./bin/bash</a:t>
            </a:r>
          </a:p>
        </p:txBody>
      </p:sp>
    </p:spTree>
    <p:extLst>
      <p:ext uri="{BB962C8B-B14F-4D97-AF65-F5344CB8AC3E}">
        <p14:creationId xmlns:p14="http://schemas.microsoft.com/office/powerpoint/2010/main" val="412845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7BB9-FCCD-4590-8A50-ECC4E97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88A4-DA84-4C33-BA2F-2E035B09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Cluster of docker engines (pool of docker hosts becomes one)</a:t>
            </a:r>
          </a:p>
          <a:p>
            <a:r>
              <a:rPr lang="en-US" dirty="0"/>
              <a:t>Node</a:t>
            </a:r>
          </a:p>
          <a:p>
            <a:pPr lvl="1"/>
            <a:r>
              <a:rPr lang="en-US" dirty="0"/>
              <a:t>physical or virtual machine running docker engine</a:t>
            </a:r>
          </a:p>
          <a:p>
            <a:pPr lvl="1"/>
            <a:r>
              <a:rPr lang="en-US" dirty="0"/>
              <a:t>manager - scheduling, cluster state maintenance, … (Kubernetes)</a:t>
            </a:r>
          </a:p>
          <a:p>
            <a:pPr lvl="1"/>
            <a:r>
              <a:rPr lang="en-US" dirty="0"/>
              <a:t>worker</a:t>
            </a:r>
          </a:p>
          <a:p>
            <a:r>
              <a:rPr lang="en-US" dirty="0"/>
              <a:t>Define state -&gt; docker maintains it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image representing microservice</a:t>
            </a:r>
          </a:p>
          <a:p>
            <a:pPr lvl="1"/>
            <a:r>
              <a:rPr lang="en-US" dirty="0"/>
              <a:t>deployed to swarm (after service creation/update orchestrator schedules tasks)</a:t>
            </a:r>
          </a:p>
          <a:p>
            <a:pPr lvl="1"/>
            <a:r>
              <a:rPr lang="en-US" dirty="0"/>
              <a:t>Replicated/global services</a:t>
            </a:r>
          </a:p>
        </p:txBody>
      </p:sp>
    </p:spTree>
    <p:extLst>
      <p:ext uri="{BB962C8B-B14F-4D97-AF65-F5344CB8AC3E}">
        <p14:creationId xmlns:p14="http://schemas.microsoft.com/office/powerpoint/2010/main" val="365179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6C9-CE7A-4477-953E-205BA0E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76B0-1C36-4D9E-8E3B-E5915708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A85B-988E-4295-B536-37C4159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7BE8-52F7-4571-A0FD-184E0E34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3FD3-564F-4660-B12B-20871137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92" y="1165898"/>
            <a:ext cx="5355215" cy="45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BAC-35C9-4DA3-9A5D-C08501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933F-EAF0-4F1C-911D-18CBA60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OS vs one OS</a:t>
            </a:r>
          </a:p>
          <a:p>
            <a:r>
              <a:rPr lang="en-US" dirty="0"/>
              <a:t>Resource consumption</a:t>
            </a:r>
          </a:p>
          <a:p>
            <a:r>
              <a:rPr lang="en-US" dirty="0"/>
              <a:t>Application startup</a:t>
            </a:r>
          </a:p>
          <a:p>
            <a:r>
              <a:rPr lang="en-US" dirty="0"/>
              <a:t>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Containers are more lightweight</a:t>
            </a:r>
          </a:p>
          <a:p>
            <a:endParaRPr lang="en-US" dirty="0"/>
          </a:p>
        </p:txBody>
      </p:sp>
      <p:pic>
        <p:nvPicPr>
          <p:cNvPr id="1026" name="Picture 2" descr="Containers vs. VMs">
            <a:extLst>
              <a:ext uri="{FF2B5EF4-FFF2-40B4-BE49-F238E27FC236}">
                <a16:creationId xmlns:a16="http://schemas.microsoft.com/office/drawing/2014/main" id="{AFF5453A-1CDB-4747-9651-800FBA91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3" y="1349409"/>
            <a:ext cx="6867792" cy="38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0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1C9-7918-40B4-A0C6-B37A32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A2A-7836-4F12-82B0-2915084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(VMs are good place where to run your container)</a:t>
            </a:r>
          </a:p>
          <a:p>
            <a:r>
              <a:rPr lang="en-US" dirty="0"/>
              <a:t>Better utilization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37113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C3-7320-4648-B449-9802F33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46D-8420-44B8-BFB3-92D9A492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(main focus today)</a:t>
            </a:r>
          </a:p>
          <a:p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Biggest docker competitor</a:t>
            </a:r>
          </a:p>
          <a:p>
            <a:pPr lvl="1"/>
            <a:r>
              <a:rPr lang="en-US" dirty="0"/>
              <a:t>Runs on Linux</a:t>
            </a:r>
          </a:p>
          <a:p>
            <a:r>
              <a:rPr lang="en-US" dirty="0"/>
              <a:t>LXC</a:t>
            </a:r>
          </a:p>
          <a:p>
            <a:pPr lvl="1"/>
            <a:r>
              <a:rPr lang="en-US" dirty="0"/>
              <a:t>Earlier </a:t>
            </a:r>
            <a:r>
              <a:rPr lang="en-US"/>
              <a:t>Docker version </a:t>
            </a:r>
            <a:r>
              <a:rPr lang="en-US" dirty="0"/>
              <a:t>was build on it</a:t>
            </a:r>
          </a:p>
          <a:p>
            <a:r>
              <a:rPr lang="en-US" dirty="0"/>
              <a:t>LXD</a:t>
            </a:r>
          </a:p>
          <a:p>
            <a:pPr lvl="1"/>
            <a:r>
              <a:rPr lang="en-US" dirty="0"/>
              <a:t>+System hosting</a:t>
            </a:r>
          </a:p>
          <a:p>
            <a:r>
              <a:rPr lang="en-US" dirty="0" err="1"/>
              <a:t>OpenVZ</a:t>
            </a:r>
            <a:endParaRPr lang="en-US" dirty="0"/>
          </a:p>
          <a:p>
            <a:pPr lvl="1"/>
            <a:r>
              <a:rPr lang="en-US" dirty="0"/>
              <a:t>+System hosting</a:t>
            </a:r>
          </a:p>
          <a:p>
            <a:pPr lvl="1"/>
            <a:r>
              <a:rPr lang="en-US" dirty="0"/>
              <a:t>Quite old</a:t>
            </a:r>
          </a:p>
        </p:txBody>
      </p:sp>
    </p:spTree>
    <p:extLst>
      <p:ext uri="{BB962C8B-B14F-4D97-AF65-F5344CB8AC3E}">
        <p14:creationId xmlns:p14="http://schemas.microsoft.com/office/powerpoint/2010/main" val="27301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3C0-444A-4EDC-A5F0-9A5CE63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78-4C53-470F-A75D-522FF9F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container platform</a:t>
            </a:r>
          </a:p>
          <a:p>
            <a:r>
              <a:rPr lang="en-US" dirty="0"/>
              <a:t>Meant for application hosting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It runs on Linux. (you can run it on Windows and OS X but via a Linux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3BC-A1C4-4694-8A75-F7606078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3A9-D070-48AB-BA9C-9E764BA9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client – talks to the docker daemon</a:t>
            </a:r>
          </a:p>
          <a:p>
            <a:r>
              <a:rPr lang="en-US" dirty="0"/>
              <a:t>Docker engine (client-server)</a:t>
            </a:r>
          </a:p>
          <a:p>
            <a:pPr lvl="1"/>
            <a:r>
              <a:rPr lang="en-US" dirty="0"/>
              <a:t>Docker daemon (server)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“snapshot” of container, immutable</a:t>
            </a:r>
          </a:p>
          <a:p>
            <a:pPr lvl="1"/>
            <a:r>
              <a:rPr lang="en-US" dirty="0"/>
              <a:t>build from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Instance of image</a:t>
            </a:r>
          </a:p>
          <a:p>
            <a:r>
              <a:rPr lang="en-US" dirty="0"/>
              <a:t>Image repositories (Docker Hub, Docker Cloud)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F648-62DB-4EEC-8ADE-1F939A5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47" y="2299181"/>
            <a:ext cx="6343007" cy="3303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DE87E-1791-4181-99B2-96609C5F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104" y="0"/>
            <a:ext cx="3429133" cy="24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4826675"/>
            <a:ext cx="9118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pull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images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(-a)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run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start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stop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62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</TotalTime>
  <Words>854</Words>
  <Application>Microsoft Office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Hosting applications in containers</vt:lpstr>
      <vt:lpstr>Containers</vt:lpstr>
      <vt:lpstr>PowerPoint Presentation</vt:lpstr>
      <vt:lpstr>Containers vs VMs</vt:lpstr>
      <vt:lpstr>Combining containers and VMs</vt:lpstr>
      <vt:lpstr>Container platforms</vt:lpstr>
      <vt:lpstr>Docker</vt:lpstr>
      <vt:lpstr>Docker architecture</vt:lpstr>
      <vt:lpstr>PowerPoint Presentation</vt:lpstr>
      <vt:lpstr>Dockerfile</vt:lpstr>
      <vt:lpstr>.dockerignore</vt:lpstr>
      <vt:lpstr>docker-compose</vt:lpstr>
      <vt:lpstr>PowerPoint Presentation</vt:lpstr>
      <vt:lpstr>Docker layers (images and containers)</vt:lpstr>
      <vt:lpstr>Docker - storage drivers</vt:lpstr>
      <vt:lpstr>Docker – application data</vt:lpstr>
      <vt:lpstr>Docker volumes</vt:lpstr>
      <vt:lpstr>PowerPoint Presentation</vt:lpstr>
      <vt:lpstr>Docker - Networking</vt:lpstr>
      <vt:lpstr>Docker – Networking</vt:lpstr>
      <vt:lpstr>Bridge network</vt:lpstr>
      <vt:lpstr>PowerPoint Presentation</vt:lpstr>
      <vt:lpstr>Docker commands</vt:lpstr>
      <vt:lpstr>Swarm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Kučečka Tomáš (ERNI)</dc:creator>
  <cp:lastModifiedBy>Kučečka Tomáš (ERNI)</cp:lastModifiedBy>
  <cp:revision>321</cp:revision>
  <dcterms:created xsi:type="dcterms:W3CDTF">2018-03-03T16:35:00Z</dcterms:created>
  <dcterms:modified xsi:type="dcterms:W3CDTF">2018-03-14T13:12:18Z</dcterms:modified>
</cp:coreProperties>
</file>