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5E45-4174-4029-A6D9-46CEFE0287E1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4760-F806-4089-913A-A49C9F89E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51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5E45-4174-4029-A6D9-46CEFE0287E1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4760-F806-4089-913A-A49C9F89E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45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5E45-4174-4029-A6D9-46CEFE0287E1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4760-F806-4089-913A-A49C9F89E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5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5E45-4174-4029-A6D9-46CEFE0287E1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4760-F806-4089-913A-A49C9F89E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52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5E45-4174-4029-A6D9-46CEFE0287E1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4760-F806-4089-913A-A49C9F89E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29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5E45-4174-4029-A6D9-46CEFE0287E1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4760-F806-4089-913A-A49C9F89E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37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5E45-4174-4029-A6D9-46CEFE0287E1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4760-F806-4089-913A-A49C9F89E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80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5E45-4174-4029-A6D9-46CEFE0287E1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4760-F806-4089-913A-A49C9F89E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36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5E45-4174-4029-A6D9-46CEFE0287E1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4760-F806-4089-913A-A49C9F89E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35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5E45-4174-4029-A6D9-46CEFE0287E1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4760-F806-4089-913A-A49C9F89E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06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5E45-4174-4029-A6D9-46CEFE0287E1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4760-F806-4089-913A-A49C9F89E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77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75E45-4174-4029-A6D9-46CEFE0287E1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F4760-F806-4089-913A-A49C9F89E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36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803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5300" dirty="0" err="1" smtClean="0"/>
              <a:t>CloudFormation</a:t>
            </a:r>
            <a:r>
              <a:rPr lang="en-US" sz="5300" dirty="0" smtClean="0"/>
              <a:t> : (AWS only)</a:t>
            </a:r>
          </a:p>
          <a:p>
            <a:pPr marL="0" indent="0">
              <a:buNone/>
            </a:pPr>
            <a:r>
              <a:rPr lang="en-US" sz="5300" dirty="0" smtClean="0"/>
              <a:t>                Infrastructure as code, works with almost all of AWS resources.</a:t>
            </a:r>
          </a:p>
          <a:p>
            <a:pPr marL="0" indent="0">
              <a:buNone/>
            </a:pPr>
            <a:r>
              <a:rPr lang="en-US" sz="5300" dirty="0" smtClean="0"/>
              <a:t>                Repeat across regions &amp; accounts.</a:t>
            </a:r>
          </a:p>
          <a:p>
            <a:r>
              <a:rPr lang="en-US" sz="5300" dirty="0" smtClean="0"/>
              <a:t>Beanstalk : </a:t>
            </a:r>
          </a:p>
          <a:p>
            <a:pPr marL="0" indent="0">
              <a:buNone/>
            </a:pPr>
            <a:r>
              <a:rPr lang="en-US" sz="5300" dirty="0" smtClean="0"/>
              <a:t>           Platform as a service(</a:t>
            </a:r>
            <a:r>
              <a:rPr lang="en-US" sz="5300" dirty="0" err="1" smtClean="0"/>
              <a:t>PaaS</a:t>
            </a:r>
            <a:r>
              <a:rPr lang="en-US" sz="5300" dirty="0" smtClean="0"/>
              <a:t>), limited to certain programming </a:t>
            </a:r>
          </a:p>
          <a:p>
            <a:pPr marL="0" indent="0">
              <a:buNone/>
            </a:pPr>
            <a:r>
              <a:rPr lang="en-US" sz="5300" dirty="0" smtClean="0"/>
              <a:t>           languages or </a:t>
            </a:r>
            <a:r>
              <a:rPr lang="en-US" sz="5300" dirty="0" err="1" smtClean="0"/>
              <a:t>docker</a:t>
            </a:r>
            <a:r>
              <a:rPr lang="en-US" sz="5300" dirty="0" smtClean="0"/>
              <a:t>.</a:t>
            </a:r>
          </a:p>
          <a:p>
            <a:pPr marL="0" indent="0">
              <a:buNone/>
            </a:pPr>
            <a:r>
              <a:rPr lang="en-US" sz="5300" dirty="0" smtClean="0"/>
              <a:t>           Deploy code consistently with a known architecture ex- ALB + ELB </a:t>
            </a:r>
          </a:p>
          <a:p>
            <a:pPr marL="0" indent="0">
              <a:buNone/>
            </a:pPr>
            <a:r>
              <a:rPr lang="en-US" sz="5300" dirty="0" smtClean="0"/>
              <a:t>           +RDS</a:t>
            </a:r>
          </a:p>
          <a:p>
            <a:r>
              <a:rPr lang="en-US" sz="5300" dirty="0" err="1" smtClean="0"/>
              <a:t>CodeDeploy</a:t>
            </a:r>
            <a:r>
              <a:rPr lang="en-US" sz="5300" dirty="0" smtClean="0"/>
              <a:t> (hybrid) : deploy &amp; upgrade any application onto servers.</a:t>
            </a:r>
          </a:p>
          <a:p>
            <a:r>
              <a:rPr lang="en-US" sz="5300" dirty="0" smtClean="0"/>
              <a:t>System Manager (hybrid) : patch, configure and run commands at scale.</a:t>
            </a:r>
          </a:p>
          <a:p>
            <a:r>
              <a:rPr lang="en-US" sz="5300" dirty="0" err="1" smtClean="0"/>
              <a:t>OpsWorks</a:t>
            </a:r>
            <a:r>
              <a:rPr lang="en-US" sz="5300" dirty="0" smtClean="0"/>
              <a:t> (hybrid) : managed Chef and Puppet in AWS.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082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Services 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 dirty="0" smtClean="0"/>
              <a:t>Code Commit : store code In private </a:t>
            </a:r>
            <a:r>
              <a:rPr lang="en-US" sz="2300" dirty="0" err="1" smtClean="0"/>
              <a:t>git</a:t>
            </a:r>
            <a:r>
              <a:rPr lang="en-US" sz="2300" dirty="0" smtClean="0"/>
              <a:t> </a:t>
            </a:r>
            <a:r>
              <a:rPr lang="en-US" sz="2300" dirty="0" err="1" smtClean="0"/>
              <a:t>repositor</a:t>
            </a:r>
            <a:r>
              <a:rPr lang="en-US" sz="2300" dirty="0" smtClean="0"/>
              <a:t> (version controlled).</a:t>
            </a:r>
          </a:p>
          <a:p>
            <a:r>
              <a:rPr lang="en-US" sz="2300" dirty="0" err="1" smtClean="0"/>
              <a:t>CodeBuild</a:t>
            </a:r>
            <a:r>
              <a:rPr lang="en-US" sz="2300" dirty="0" smtClean="0"/>
              <a:t> : build &amp; test in AWS.</a:t>
            </a:r>
          </a:p>
          <a:p>
            <a:r>
              <a:rPr lang="en-US" sz="2300" dirty="0" err="1" smtClean="0"/>
              <a:t>CodeDeply</a:t>
            </a:r>
            <a:r>
              <a:rPr lang="en-US" sz="2300" dirty="0" smtClean="0"/>
              <a:t> : deploy code onto servers.</a:t>
            </a:r>
          </a:p>
          <a:p>
            <a:r>
              <a:rPr lang="en-US" sz="2300" dirty="0" err="1" smtClean="0"/>
              <a:t>CodePipeline</a:t>
            </a:r>
            <a:r>
              <a:rPr lang="en-US" sz="2300" dirty="0" smtClean="0"/>
              <a:t> : orchestration on pipeline (fro code to build to </a:t>
            </a:r>
            <a:r>
              <a:rPr lang="en-US" sz="2300" dirty="0" err="1" smtClean="0"/>
              <a:t>deplpy</a:t>
            </a:r>
            <a:r>
              <a:rPr lang="en-US" sz="2300" dirty="0" smtClean="0"/>
              <a:t>).</a:t>
            </a:r>
          </a:p>
          <a:p>
            <a:r>
              <a:rPr lang="en-US" sz="2300" dirty="0" err="1" smtClean="0"/>
              <a:t>CodeArtifact</a:t>
            </a:r>
            <a:r>
              <a:rPr lang="en-US" sz="2300" dirty="0" smtClean="0"/>
              <a:t> : store software packages or dependencies on AWS.</a:t>
            </a:r>
          </a:p>
          <a:p>
            <a:r>
              <a:rPr lang="en-US" sz="2300" dirty="0" err="1" smtClean="0"/>
              <a:t>CloudStar</a:t>
            </a:r>
            <a:r>
              <a:rPr lang="en-US" sz="2300" dirty="0" smtClean="0"/>
              <a:t> : unified view for allowing developers to do CICD and code.</a:t>
            </a:r>
          </a:p>
          <a:p>
            <a:r>
              <a:rPr lang="en-US" sz="2300" dirty="0" smtClean="0"/>
              <a:t>Cloud9  : cloud IDE(Integrated development environment) with </a:t>
            </a:r>
            <a:r>
              <a:rPr lang="en-US" sz="2300" dirty="0" err="1" smtClean="0"/>
              <a:t>collab</a:t>
            </a:r>
            <a:r>
              <a:rPr lang="en-US" sz="2300" dirty="0" smtClean="0"/>
              <a:t>.</a:t>
            </a:r>
          </a:p>
          <a:p>
            <a:r>
              <a:rPr lang="en-US" sz="2300" dirty="0" smtClean="0"/>
              <a:t>AWS CDK : Define your cloud infrastructure using  a programming language. 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34598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Global Application in AWS 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50" dirty="0" smtClean="0"/>
              <a:t>Global DNS : Route 53</a:t>
            </a:r>
          </a:p>
          <a:p>
            <a:pPr marL="0" indent="0">
              <a:buNone/>
            </a:pPr>
            <a:r>
              <a:rPr lang="en-US" sz="2250" dirty="0" smtClean="0"/>
              <a:t>                  Great to route users to the closest deployment with least </a:t>
            </a:r>
          </a:p>
          <a:p>
            <a:pPr marL="0" indent="0">
              <a:buNone/>
            </a:pPr>
            <a:r>
              <a:rPr lang="en-US" sz="2250" dirty="0" smtClean="0"/>
              <a:t>                  latency.</a:t>
            </a:r>
          </a:p>
          <a:p>
            <a:pPr marL="0" indent="0">
              <a:buNone/>
            </a:pPr>
            <a:r>
              <a:rPr lang="en-US" sz="2250" dirty="0" smtClean="0"/>
              <a:t>                  Great fro disaster recovery strategies.</a:t>
            </a:r>
          </a:p>
          <a:p>
            <a:r>
              <a:rPr lang="en-US" sz="2250" dirty="0" smtClean="0"/>
              <a:t>Global Content Delivery Network(CDN) : </a:t>
            </a:r>
            <a:r>
              <a:rPr lang="en-US" sz="2250" dirty="0" err="1" smtClean="0"/>
              <a:t>CloudFront</a:t>
            </a:r>
            <a:endParaRPr lang="en-US" sz="2250" dirty="0" smtClean="0"/>
          </a:p>
          <a:p>
            <a:pPr marL="0" indent="0">
              <a:buNone/>
            </a:pPr>
            <a:r>
              <a:rPr lang="en-US" sz="2250" dirty="0" smtClean="0"/>
              <a:t>                 Replicate part of your application to AWS edge locations- </a:t>
            </a:r>
          </a:p>
          <a:p>
            <a:pPr marL="0" indent="0">
              <a:buNone/>
            </a:pPr>
            <a:r>
              <a:rPr lang="en-US" sz="2250" dirty="0" smtClean="0"/>
              <a:t>                 decrease latency.</a:t>
            </a:r>
          </a:p>
          <a:p>
            <a:pPr marL="0" indent="0">
              <a:buNone/>
            </a:pPr>
            <a:r>
              <a:rPr lang="en-US" sz="2250" dirty="0" smtClean="0"/>
              <a:t>                 Cache common requests- improved user experience and </a:t>
            </a:r>
          </a:p>
          <a:p>
            <a:pPr marL="0" indent="0">
              <a:buNone/>
            </a:pPr>
            <a:r>
              <a:rPr lang="en-US" sz="2250" dirty="0" smtClean="0"/>
              <a:t>                 decrease latency.</a:t>
            </a:r>
          </a:p>
          <a:p>
            <a:r>
              <a:rPr lang="en-US" sz="2250" dirty="0" smtClean="0"/>
              <a:t>S3 Transfer Acceleration : accelerate global uploads &amp; downloads into amazon S3.</a:t>
            </a:r>
          </a:p>
          <a:p>
            <a:r>
              <a:rPr lang="en-US" sz="2250" dirty="0" smtClean="0"/>
              <a:t>AWS Global Acceleration : improve global application availability and performance using the AWS global network.</a:t>
            </a:r>
            <a:endParaRPr lang="en-IN" sz="2250" dirty="0"/>
          </a:p>
        </p:txBody>
      </p:sp>
    </p:spTree>
    <p:extLst>
      <p:ext uri="{BB962C8B-B14F-4D97-AF65-F5344CB8AC3E}">
        <p14:creationId xmlns:p14="http://schemas.microsoft.com/office/powerpoint/2010/main" val="43661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Global Application in AWS Summary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AWS Outposts :</a:t>
            </a:r>
            <a:r>
              <a:rPr lang="en-IN" sz="2400" dirty="0" smtClean="0"/>
              <a:t> Deploy outposts racks in your own data </a:t>
            </a:r>
            <a:r>
              <a:rPr lang="en-IN" sz="2400" dirty="0" err="1" smtClean="0"/>
              <a:t>centers</a:t>
            </a:r>
            <a:r>
              <a:rPr lang="en-IN" sz="2400" dirty="0" smtClean="0"/>
              <a:t> to extend AWS services.</a:t>
            </a:r>
          </a:p>
          <a:p>
            <a:r>
              <a:rPr lang="en-US" sz="2400" dirty="0" smtClean="0"/>
              <a:t>AWS Wavelength : </a:t>
            </a:r>
          </a:p>
          <a:p>
            <a:pPr marL="0" indent="0">
              <a:buNone/>
            </a:pPr>
            <a:r>
              <a:rPr lang="en-US" sz="2400" dirty="0" smtClean="0"/>
              <a:t>              Brings AWS services to the edge of the 5G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networks.</a:t>
            </a:r>
          </a:p>
          <a:p>
            <a:pPr marL="0" indent="0">
              <a:buNone/>
            </a:pPr>
            <a:r>
              <a:rPr lang="en-US" sz="2400" dirty="0" smtClean="0"/>
              <a:t>             Ultra-low latency application.</a:t>
            </a:r>
          </a:p>
          <a:p>
            <a:r>
              <a:rPr lang="en-US" sz="2400" dirty="0" smtClean="0"/>
              <a:t>AWS Local Zones : </a:t>
            </a:r>
          </a:p>
          <a:p>
            <a:pPr marL="0" indent="0">
              <a:buNone/>
            </a:pPr>
            <a:r>
              <a:rPr lang="en-US" sz="2400" dirty="0" smtClean="0"/>
              <a:t>             Bring AWS resources(compute, database,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storage,….)closer to your users.</a:t>
            </a:r>
          </a:p>
          <a:p>
            <a:pPr marL="0" indent="0">
              <a:buNone/>
            </a:pPr>
            <a:r>
              <a:rPr lang="en-US" sz="2400" dirty="0" smtClean="0"/>
              <a:t>             Good for late latency-sensitive application.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3453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Section 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SQS : </a:t>
            </a:r>
          </a:p>
          <a:p>
            <a:pPr marL="0" indent="0">
              <a:buNone/>
            </a:pPr>
            <a:r>
              <a:rPr lang="en-US" dirty="0" smtClean="0"/>
              <a:t>Queue service in AWS.</a:t>
            </a:r>
          </a:p>
          <a:p>
            <a:pPr marL="0" indent="0" algn="ctr">
              <a:buNone/>
            </a:pPr>
            <a:r>
              <a:rPr lang="en-US" dirty="0" smtClean="0"/>
              <a:t>Multiple producers, messages are kept </a:t>
            </a:r>
            <a:r>
              <a:rPr lang="en-US" dirty="0" err="1" smtClean="0"/>
              <a:t>upto</a:t>
            </a:r>
            <a:r>
              <a:rPr lang="en-US" dirty="0" smtClean="0"/>
              <a:t> 14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days.</a:t>
            </a:r>
          </a:p>
          <a:p>
            <a:pPr marL="0" indent="0">
              <a:buNone/>
            </a:pPr>
            <a:r>
              <a:rPr lang="en-US" dirty="0" smtClean="0"/>
              <a:t>     Multiple consumers share the read and delete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messages when done.</a:t>
            </a:r>
          </a:p>
          <a:p>
            <a:pPr marL="0" indent="0">
              <a:buNone/>
            </a:pPr>
            <a:r>
              <a:rPr lang="en-US" dirty="0" smtClean="0"/>
              <a:t>     Used to decouple application in AWS.</a:t>
            </a:r>
          </a:p>
          <a:p>
            <a:r>
              <a:rPr lang="en-US" dirty="0" smtClean="0"/>
              <a:t>SNS :</a:t>
            </a:r>
          </a:p>
          <a:p>
            <a:pPr marL="0" indent="0">
              <a:buNone/>
            </a:pPr>
            <a:r>
              <a:rPr lang="en-US" dirty="0" smtClean="0"/>
              <a:t>     Notification services in AWS.</a:t>
            </a:r>
          </a:p>
          <a:p>
            <a:pPr marL="0" indent="0">
              <a:buNone/>
            </a:pPr>
            <a:r>
              <a:rPr lang="en-US" dirty="0" smtClean="0"/>
              <a:t>     Subscribers: email, lambda, SQS, HTTP, mobile,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Multiple subscribers, Send all messages to all of them </a:t>
            </a:r>
          </a:p>
          <a:p>
            <a:pPr marL="0" indent="0">
              <a:buNone/>
            </a:pPr>
            <a:r>
              <a:rPr lang="en-US" dirty="0" smtClean="0"/>
              <a:t>     No messages retention.</a:t>
            </a:r>
          </a:p>
          <a:p>
            <a:r>
              <a:rPr lang="en-US" dirty="0" smtClean="0"/>
              <a:t>Kinesis : real-time data streaming, persistence and analysis.</a:t>
            </a:r>
          </a:p>
          <a:p>
            <a:r>
              <a:rPr lang="en-US" dirty="0" smtClean="0"/>
              <a:t>Amazon MQ : managed apache MQ in the  cloud(MQTT, </a:t>
            </a:r>
            <a:r>
              <a:rPr lang="en-US" dirty="0" err="1" smtClean="0"/>
              <a:t>AMQP..Protocols</a:t>
            </a:r>
            <a:r>
              <a:rPr lang="en-US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66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CloudWatch</a:t>
            </a:r>
            <a:r>
              <a:rPr lang="en-US" dirty="0" smtClean="0"/>
              <a:t> : </a:t>
            </a:r>
          </a:p>
          <a:p>
            <a:pPr marL="0" indent="0">
              <a:buNone/>
            </a:pPr>
            <a:r>
              <a:rPr lang="en-US" u="sng" dirty="0" smtClean="0"/>
              <a:t>Metrics</a:t>
            </a:r>
            <a:r>
              <a:rPr lang="en-US" dirty="0" smtClean="0"/>
              <a:t> : monitor the performance of AWS services and billing metrics.</a:t>
            </a:r>
          </a:p>
          <a:p>
            <a:pPr marL="0" indent="0">
              <a:buNone/>
            </a:pPr>
            <a:r>
              <a:rPr lang="en-US" u="sng" dirty="0" smtClean="0"/>
              <a:t>Alarms</a:t>
            </a:r>
            <a:r>
              <a:rPr lang="en-US" dirty="0" smtClean="0"/>
              <a:t> : automate notification, perform EC2 action, notify to SNS based on metric.</a:t>
            </a:r>
          </a:p>
          <a:p>
            <a:pPr marL="0" indent="0">
              <a:buNone/>
            </a:pPr>
            <a:r>
              <a:rPr lang="en-US" u="sng" dirty="0" smtClean="0"/>
              <a:t>Logs</a:t>
            </a:r>
            <a:r>
              <a:rPr lang="en-US" dirty="0" smtClean="0"/>
              <a:t> : collect log files from EC2 instances, servers, lambda function,…</a:t>
            </a:r>
          </a:p>
          <a:p>
            <a:pPr marL="0" indent="0">
              <a:buNone/>
            </a:pPr>
            <a:r>
              <a:rPr lang="en-US" u="sng" dirty="0" smtClean="0"/>
              <a:t>Events(or </a:t>
            </a:r>
            <a:r>
              <a:rPr lang="en-US" u="sng" dirty="0" err="1" smtClean="0"/>
              <a:t>EventBridge</a:t>
            </a:r>
            <a:r>
              <a:rPr lang="en-US" u="sng" dirty="0" smtClean="0"/>
              <a:t>)</a:t>
            </a:r>
            <a:r>
              <a:rPr lang="en-US" dirty="0" smtClean="0"/>
              <a:t> : react to events in AWS or trigger a rule on a schedule.</a:t>
            </a:r>
          </a:p>
          <a:p>
            <a:r>
              <a:rPr lang="en-US" dirty="0" err="1" smtClean="0"/>
              <a:t>CloudTrail</a:t>
            </a:r>
            <a:r>
              <a:rPr lang="en-US" dirty="0" smtClean="0"/>
              <a:t> : audits API calls made within AWS account.</a:t>
            </a:r>
          </a:p>
          <a:p>
            <a:r>
              <a:rPr lang="en-US" dirty="0" err="1" smtClean="0"/>
              <a:t>CloudTrail</a:t>
            </a:r>
            <a:r>
              <a:rPr lang="en-US" dirty="0" smtClean="0"/>
              <a:t> Insights : automated analysis of your cloud </a:t>
            </a:r>
            <a:r>
              <a:rPr lang="en-US" dirty="0" err="1" smtClean="0"/>
              <a:t>CloudTrail</a:t>
            </a:r>
            <a:r>
              <a:rPr lang="en-US" dirty="0" smtClean="0"/>
              <a:t> Events.</a:t>
            </a:r>
          </a:p>
          <a:p>
            <a:r>
              <a:rPr lang="en-US" dirty="0" smtClean="0"/>
              <a:t>X-Ray : trace requests made through your distributed applications.</a:t>
            </a:r>
          </a:p>
          <a:p>
            <a:r>
              <a:rPr lang="en-US" dirty="0" smtClean="0"/>
              <a:t>Service Health Dashboard : status of all AWS services across all regions. </a:t>
            </a:r>
          </a:p>
          <a:p>
            <a:r>
              <a:rPr lang="en-US" dirty="0" smtClean="0"/>
              <a:t>Personal Health Dashboard : AWS events that impact your infrastructure.</a:t>
            </a:r>
          </a:p>
          <a:p>
            <a:r>
              <a:rPr lang="en-US" dirty="0" smtClean="0"/>
              <a:t>Amazon </a:t>
            </a:r>
            <a:r>
              <a:rPr lang="en-US" dirty="0" err="1" smtClean="0"/>
              <a:t>CodeGuru</a:t>
            </a:r>
            <a:r>
              <a:rPr lang="en-US" dirty="0" smtClean="0"/>
              <a:t> : automated code reviews and application performance recommendations.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31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Cloud Comments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VPC : virtual private cloud.</a:t>
            </a:r>
          </a:p>
          <a:p>
            <a:r>
              <a:rPr lang="en-US" dirty="0" smtClean="0"/>
              <a:t>Subnets : tied to an AZ, network partition of the VPC.</a:t>
            </a:r>
          </a:p>
          <a:p>
            <a:r>
              <a:rPr lang="en-US" dirty="0" smtClean="0"/>
              <a:t>Internet Gateway : at the VPC level, provide internet access.</a:t>
            </a:r>
          </a:p>
          <a:p>
            <a:r>
              <a:rPr lang="en-US" dirty="0" smtClean="0"/>
              <a:t>NAT Gateway/Instances : give internet access to private subnets.</a:t>
            </a:r>
          </a:p>
          <a:p>
            <a:r>
              <a:rPr lang="en-US" dirty="0" smtClean="0"/>
              <a:t>NACL : stateless, subnet rules for inbound and outbound.</a:t>
            </a:r>
          </a:p>
          <a:p>
            <a:r>
              <a:rPr lang="en-US" dirty="0" smtClean="0"/>
              <a:t>Security Groups : </a:t>
            </a:r>
            <a:r>
              <a:rPr lang="en-US" dirty="0" err="1" smtClean="0"/>
              <a:t>stateful</a:t>
            </a:r>
            <a:r>
              <a:rPr lang="en-US" dirty="0" smtClean="0"/>
              <a:t>, operate at the EC2 instance level or ENI.</a:t>
            </a:r>
          </a:p>
          <a:p>
            <a:r>
              <a:rPr lang="en-US" dirty="0" smtClean="0"/>
              <a:t>VPC Peering : Connect two VPC with non overlapping IP ranges, </a:t>
            </a:r>
            <a:r>
              <a:rPr lang="en-US" dirty="0" err="1" smtClean="0"/>
              <a:t>nontransitive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VPC Endpoints : provide private access to AWS services within VPC.</a:t>
            </a:r>
          </a:p>
          <a:p>
            <a:r>
              <a:rPr lang="en-US" dirty="0" smtClean="0"/>
              <a:t>VPC Flow Logs : Network traffic logs.</a:t>
            </a:r>
          </a:p>
          <a:p>
            <a:r>
              <a:rPr lang="en-US" dirty="0" smtClean="0"/>
              <a:t>Site-to-Site VPN : VPN over public internet between on-premises DC and AWS.</a:t>
            </a:r>
          </a:p>
          <a:p>
            <a:r>
              <a:rPr lang="en-US" dirty="0" smtClean="0"/>
              <a:t>Direct Connect : Direct private connection to AWS.</a:t>
            </a:r>
          </a:p>
          <a:p>
            <a:r>
              <a:rPr lang="en-US" dirty="0" smtClean="0"/>
              <a:t>Transit Gateway : Connect thousands of VPC and on-premises networks together.</a:t>
            </a:r>
          </a:p>
        </p:txBody>
      </p:sp>
    </p:spTree>
    <p:extLst>
      <p:ext uri="{BB962C8B-B14F-4D97-AF65-F5344CB8AC3E}">
        <p14:creationId xmlns:p14="http://schemas.microsoft.com/office/powerpoint/2010/main" val="116712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Summary : Security &amp; Compliance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200" dirty="0" smtClean="0"/>
              <a:t>Shared responsibility on AWS</a:t>
            </a:r>
          </a:p>
          <a:p>
            <a:r>
              <a:rPr lang="en-US" sz="4200" dirty="0" smtClean="0"/>
              <a:t>Shield : automated </a:t>
            </a:r>
            <a:r>
              <a:rPr lang="en-US" sz="4200" dirty="0" err="1" smtClean="0"/>
              <a:t>DDoS</a:t>
            </a:r>
            <a:r>
              <a:rPr lang="en-US" sz="4200" dirty="0" smtClean="0"/>
              <a:t> protection </a:t>
            </a:r>
            <a:r>
              <a:rPr lang="en-IN" sz="4200" dirty="0" smtClean="0"/>
              <a:t>+ 24/7 support for advanced.</a:t>
            </a:r>
          </a:p>
          <a:p>
            <a:r>
              <a:rPr lang="en-US" sz="4200" dirty="0" smtClean="0"/>
              <a:t>WAF : firewall to filter incoming requests based on rules.</a:t>
            </a:r>
          </a:p>
          <a:p>
            <a:r>
              <a:rPr lang="en-US" sz="4200" dirty="0" smtClean="0"/>
              <a:t>KMS : Encryption keys managed by AWS.</a:t>
            </a:r>
          </a:p>
          <a:p>
            <a:r>
              <a:rPr lang="en-US" sz="4200" dirty="0" err="1" smtClean="0"/>
              <a:t>CloudHSM</a:t>
            </a:r>
            <a:r>
              <a:rPr lang="en-US" sz="4200" dirty="0" smtClean="0"/>
              <a:t> : Hardware encryption, we manage encryption keys.</a:t>
            </a:r>
          </a:p>
          <a:p>
            <a:r>
              <a:rPr lang="en-US" sz="4200" dirty="0" smtClean="0"/>
              <a:t>AWS certificate manager : provision, manage and deploy SSL/TLS Certificates.</a:t>
            </a:r>
          </a:p>
          <a:p>
            <a:r>
              <a:rPr lang="en-US" sz="4200" dirty="0" smtClean="0"/>
              <a:t>Artifact : get access to compliance reports such as PCI, ISO, etc…</a:t>
            </a:r>
          </a:p>
          <a:p>
            <a:r>
              <a:rPr lang="en-US" sz="4200" dirty="0" smtClean="0"/>
              <a:t>Guard Duty : find malicious behavior with VPC, DNS &amp; </a:t>
            </a:r>
            <a:r>
              <a:rPr lang="en-US" sz="4200" dirty="0" err="1" smtClean="0"/>
              <a:t>CloudTrail</a:t>
            </a:r>
            <a:r>
              <a:rPr lang="en-US" sz="4200" dirty="0" smtClean="0"/>
              <a:t> logs.</a:t>
            </a:r>
          </a:p>
          <a:p>
            <a:r>
              <a:rPr lang="en-US" sz="4200" dirty="0" smtClean="0"/>
              <a:t>Inspector : for EC2 only, install agent and find vulnerabilities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554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Summary : Security &amp; Compliance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: track </a:t>
            </a:r>
            <a:r>
              <a:rPr lang="en-US" dirty="0" err="1" smtClean="0"/>
              <a:t>config</a:t>
            </a:r>
            <a:r>
              <a:rPr lang="en-US" dirty="0" smtClean="0"/>
              <a:t> changes and compliance against rules.</a:t>
            </a:r>
          </a:p>
          <a:p>
            <a:r>
              <a:rPr lang="en-US" dirty="0" err="1" smtClean="0"/>
              <a:t>Macie</a:t>
            </a:r>
            <a:r>
              <a:rPr lang="en-US" dirty="0" smtClean="0"/>
              <a:t> :find sensitive data(ex PII data) in amazon S3 buckets.</a:t>
            </a:r>
          </a:p>
          <a:p>
            <a:r>
              <a:rPr lang="en-US" dirty="0" err="1" smtClean="0"/>
              <a:t>CloudTrail</a:t>
            </a:r>
            <a:r>
              <a:rPr lang="en-US" dirty="0" smtClean="0"/>
              <a:t> : track API calls made by users within account.</a:t>
            </a:r>
          </a:p>
          <a:p>
            <a:r>
              <a:rPr lang="en-US" dirty="0" smtClean="0"/>
              <a:t>AWS Security Hub : gather security findings from multiple AWS accounts.</a:t>
            </a:r>
          </a:p>
          <a:p>
            <a:r>
              <a:rPr lang="en-US" dirty="0" smtClean="0"/>
              <a:t>Amazon Detective : find the root cause of security issues or suspicious activities. </a:t>
            </a:r>
          </a:p>
          <a:p>
            <a:r>
              <a:rPr lang="en-US" dirty="0" smtClean="0"/>
              <a:t>AWS Abuse : report AWS resources used for abusive or illegal purposes.</a:t>
            </a:r>
          </a:p>
          <a:p>
            <a:r>
              <a:rPr lang="en-US" dirty="0" smtClean="0"/>
              <a:t>Root user privileges :</a:t>
            </a:r>
          </a:p>
          <a:p>
            <a:pPr marL="0" indent="0">
              <a:buNone/>
            </a:pPr>
            <a:r>
              <a:rPr lang="en-US" dirty="0" smtClean="0"/>
              <a:t>Change account settings.</a:t>
            </a:r>
          </a:p>
          <a:p>
            <a:pPr marL="0" indent="0">
              <a:buNone/>
            </a:pPr>
            <a:r>
              <a:rPr lang="en-US" dirty="0" smtClean="0"/>
              <a:t>Close your AWS account.</a:t>
            </a:r>
          </a:p>
          <a:p>
            <a:pPr marL="0" indent="0">
              <a:buNone/>
            </a:pPr>
            <a:r>
              <a:rPr lang="en-US" dirty="0" smtClean="0"/>
              <a:t>Change or cancel your AWS support plan.</a:t>
            </a:r>
          </a:p>
          <a:p>
            <a:pPr marL="0" indent="0">
              <a:buNone/>
            </a:pPr>
            <a:r>
              <a:rPr lang="en-US" dirty="0" smtClean="0"/>
              <a:t>Register as a seller in the reserved instance marketplace.</a:t>
            </a:r>
          </a:p>
        </p:txBody>
      </p:sp>
    </p:spTree>
    <p:extLst>
      <p:ext uri="{BB962C8B-B14F-4D97-AF65-F5344CB8AC3E}">
        <p14:creationId xmlns:p14="http://schemas.microsoft.com/office/powerpoint/2010/main" val="169236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Machine Learning 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Rekognition</a:t>
            </a:r>
            <a:r>
              <a:rPr lang="en-US" dirty="0" smtClean="0"/>
              <a:t> : face detection, labeling, celebrity recognition.</a:t>
            </a:r>
          </a:p>
          <a:p>
            <a:r>
              <a:rPr lang="en-US" dirty="0" smtClean="0"/>
              <a:t>Transcribe : audio to text(ex: subtitles)</a:t>
            </a:r>
          </a:p>
          <a:p>
            <a:r>
              <a:rPr lang="en-US" dirty="0" smtClean="0"/>
              <a:t>Polly : text to audio.</a:t>
            </a:r>
          </a:p>
          <a:p>
            <a:r>
              <a:rPr lang="en-US" dirty="0" smtClean="0"/>
              <a:t>Translate : translation.</a:t>
            </a:r>
          </a:p>
          <a:p>
            <a:r>
              <a:rPr lang="en-US" dirty="0" err="1" smtClean="0"/>
              <a:t>Lex</a:t>
            </a:r>
            <a:r>
              <a:rPr lang="en-US" dirty="0" smtClean="0"/>
              <a:t> : build conversational bots like </a:t>
            </a:r>
            <a:r>
              <a:rPr lang="en-US" dirty="0" err="1" smtClean="0"/>
              <a:t>chatbots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Connect : cloud contact center.</a:t>
            </a:r>
          </a:p>
          <a:p>
            <a:r>
              <a:rPr lang="en-US" dirty="0" smtClean="0"/>
              <a:t>Comprehend : natural language processing.</a:t>
            </a:r>
          </a:p>
          <a:p>
            <a:r>
              <a:rPr lang="en-US" dirty="0" err="1" smtClean="0"/>
              <a:t>SageMaker</a:t>
            </a:r>
            <a:r>
              <a:rPr lang="en-US" dirty="0" smtClean="0"/>
              <a:t> : machine learning for every developer and data scientist.</a:t>
            </a:r>
          </a:p>
          <a:p>
            <a:r>
              <a:rPr lang="en-US" dirty="0" smtClean="0"/>
              <a:t>Forecast : build highly accurate forecasts.</a:t>
            </a:r>
          </a:p>
          <a:p>
            <a:r>
              <a:rPr lang="en-US" dirty="0" smtClean="0"/>
              <a:t>Kendra : ML-powered search engine.</a:t>
            </a:r>
          </a:p>
          <a:p>
            <a:r>
              <a:rPr lang="en-US" dirty="0" smtClean="0"/>
              <a:t>Personalize : real-time personalized recommendations.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102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 Section 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 dirty="0" smtClean="0"/>
              <a:t>Users : mapped to a physical user, has a password for AWS Console.</a:t>
            </a:r>
          </a:p>
          <a:p>
            <a:r>
              <a:rPr lang="en-US" sz="2300" dirty="0" smtClean="0"/>
              <a:t>Groups : contains users only.</a:t>
            </a:r>
          </a:p>
          <a:p>
            <a:r>
              <a:rPr lang="en-US" sz="2300" dirty="0" smtClean="0"/>
              <a:t>Groups : JSON document that outlines permissions for users or groups.</a:t>
            </a:r>
          </a:p>
          <a:p>
            <a:r>
              <a:rPr lang="en-US" sz="2300" dirty="0" smtClean="0"/>
              <a:t>Roles : for EC2 instances or AWS services.</a:t>
            </a:r>
            <a:endParaRPr lang="en-IN" sz="2300" dirty="0"/>
          </a:p>
          <a:p>
            <a:r>
              <a:rPr lang="en-US" sz="2300" dirty="0" smtClean="0"/>
              <a:t>Security : MFA + Password policy. </a:t>
            </a:r>
          </a:p>
          <a:p>
            <a:r>
              <a:rPr lang="en-US" sz="2300" dirty="0" smtClean="0"/>
              <a:t>AWS CLI </a:t>
            </a:r>
            <a:r>
              <a:rPr lang="en-IN" sz="2300" dirty="0" smtClean="0"/>
              <a:t>: manage your AWS services using the command-line.</a:t>
            </a:r>
          </a:p>
          <a:p>
            <a:r>
              <a:rPr lang="en-US" sz="2300" dirty="0" smtClean="0"/>
              <a:t>AWS SDK : manage your AWS services using a programming language.</a:t>
            </a:r>
          </a:p>
          <a:p>
            <a:r>
              <a:rPr lang="en-US" sz="2300" dirty="0" smtClean="0"/>
              <a:t>Access Key : access AWS using the CLI OR SDK.</a:t>
            </a:r>
          </a:p>
          <a:p>
            <a:r>
              <a:rPr lang="en-US" sz="2300" dirty="0" smtClean="0"/>
              <a:t>Audit : IAM Credential Reports &amp; IAM Access Advisor.</a:t>
            </a:r>
          </a:p>
        </p:txBody>
      </p:sp>
    </p:spTree>
    <p:extLst>
      <p:ext uri="{BB962C8B-B14F-4D97-AF65-F5344CB8AC3E}">
        <p14:creationId xmlns:p14="http://schemas.microsoft.com/office/powerpoint/2010/main" val="3837243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Best Practices 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100" dirty="0" smtClean="0"/>
              <a:t>Operate multiple accounts using Organizations</a:t>
            </a:r>
          </a:p>
          <a:p>
            <a:r>
              <a:rPr lang="en-US" sz="2100" dirty="0" smtClean="0"/>
              <a:t>Use </a:t>
            </a:r>
            <a:r>
              <a:rPr lang="en-US" sz="2100" u="sng" dirty="0" smtClean="0"/>
              <a:t>SCP(service control polices</a:t>
            </a:r>
            <a:r>
              <a:rPr lang="en-US" sz="2100" dirty="0" smtClean="0"/>
              <a:t>)to restrict account power.</a:t>
            </a:r>
          </a:p>
          <a:p>
            <a:r>
              <a:rPr lang="en-US" sz="2100" dirty="0" smtClean="0"/>
              <a:t>Easily setup multiple accounts with best-practices with </a:t>
            </a:r>
            <a:r>
              <a:rPr lang="en-US" sz="2100" u="sng" dirty="0" smtClean="0"/>
              <a:t>AWS Control Tower</a:t>
            </a:r>
            <a:r>
              <a:rPr lang="en-US" sz="2100" dirty="0" smtClean="0"/>
              <a:t>.</a:t>
            </a:r>
          </a:p>
          <a:p>
            <a:r>
              <a:rPr lang="en-US" sz="2100" u="sng" dirty="0" smtClean="0"/>
              <a:t>Use tags &amp; cost allocation tags </a:t>
            </a:r>
            <a:r>
              <a:rPr lang="en-US" sz="2100" dirty="0" smtClean="0"/>
              <a:t>for easy management &amp; billing.</a:t>
            </a:r>
          </a:p>
          <a:p>
            <a:r>
              <a:rPr lang="en-US" sz="2100" u="sng" dirty="0" smtClean="0"/>
              <a:t>IAM guidelines </a:t>
            </a:r>
            <a:r>
              <a:rPr lang="en-US" sz="2100" dirty="0" smtClean="0"/>
              <a:t>: MFA, least-privilege, password policy, password rotation.</a:t>
            </a:r>
          </a:p>
          <a:p>
            <a:r>
              <a:rPr lang="en-US" sz="2100" u="sng" dirty="0" err="1" smtClean="0"/>
              <a:t>Config</a:t>
            </a:r>
            <a:r>
              <a:rPr lang="en-US" sz="2100" dirty="0" smtClean="0"/>
              <a:t> to record all resources configurations &amp; compliance over time.</a:t>
            </a:r>
          </a:p>
          <a:p>
            <a:r>
              <a:rPr lang="en-US" sz="2100" u="sng" dirty="0" err="1" smtClean="0"/>
              <a:t>CloudFromation</a:t>
            </a:r>
            <a:r>
              <a:rPr lang="en-US" sz="2100" dirty="0" smtClean="0"/>
              <a:t>  to deploy stacks across accounts and regions.</a:t>
            </a:r>
          </a:p>
          <a:p>
            <a:r>
              <a:rPr lang="en-US" sz="2100" u="sng" dirty="0" smtClean="0"/>
              <a:t>Trust Advisor </a:t>
            </a:r>
            <a:r>
              <a:rPr lang="en-US" sz="2100" dirty="0" smtClean="0"/>
              <a:t>to get insights, 	support plan adapted to your needs.</a:t>
            </a:r>
          </a:p>
          <a:p>
            <a:r>
              <a:rPr lang="en-US" sz="2100" dirty="0" smtClean="0"/>
              <a:t>Send service logs and access logs to </a:t>
            </a:r>
            <a:r>
              <a:rPr lang="en-US" sz="2100" u="sng" dirty="0" smtClean="0"/>
              <a:t>S3 or Cloud Watch Logs.</a:t>
            </a:r>
          </a:p>
          <a:p>
            <a:r>
              <a:rPr lang="en-US" sz="2100" u="sng" dirty="0" err="1" smtClean="0"/>
              <a:t>CloudTrail</a:t>
            </a:r>
            <a:r>
              <a:rPr lang="en-US" sz="2100" dirty="0" smtClean="0"/>
              <a:t> to record API calls made within your account.</a:t>
            </a:r>
          </a:p>
          <a:p>
            <a:r>
              <a:rPr lang="en-US" sz="2100" u="sng" dirty="0" smtClean="0"/>
              <a:t>If your account is compromised </a:t>
            </a:r>
            <a:r>
              <a:rPr lang="en-US" sz="2100" dirty="0" smtClean="0"/>
              <a:t>: changes the root password, delete and rotate all passwords/keys, contact the AWS support. </a:t>
            </a: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294747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Billing and Costing Tool 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Compute optimizer : recommends resources configurations to reduce cost .</a:t>
            </a:r>
          </a:p>
          <a:p>
            <a:r>
              <a:rPr lang="en-US" dirty="0" smtClean="0"/>
              <a:t>TCO(total cost of ownership)Calculator : from on-premises to AWS.</a:t>
            </a:r>
          </a:p>
          <a:p>
            <a:r>
              <a:rPr lang="en-US" dirty="0" smtClean="0"/>
              <a:t>Billing dashboard : high level overview + free tier dashboard.</a:t>
            </a:r>
          </a:p>
          <a:p>
            <a:r>
              <a:rPr lang="en-US" dirty="0" smtClean="0"/>
              <a:t>Simple monthly Calculator/Pricing Calculator : cost of services on AWS.</a:t>
            </a:r>
          </a:p>
          <a:p>
            <a:r>
              <a:rPr lang="en-US" dirty="0" smtClean="0"/>
              <a:t>Cost Allocation tags :</a:t>
            </a:r>
            <a:r>
              <a:rPr lang="en-IN" dirty="0" smtClean="0"/>
              <a:t> tag resources to create detailed reports.</a:t>
            </a:r>
          </a:p>
          <a:p>
            <a:r>
              <a:rPr lang="en-US" dirty="0" smtClean="0"/>
              <a:t>Cost and Usage reports : most comprehensive billing dataset.</a:t>
            </a:r>
          </a:p>
          <a:p>
            <a:r>
              <a:rPr lang="en-US" dirty="0" smtClean="0"/>
              <a:t>Cost Explorer : view current usage(detailed ) and forecast usage.</a:t>
            </a:r>
          </a:p>
          <a:p>
            <a:r>
              <a:rPr lang="en-US" dirty="0" smtClean="0"/>
              <a:t>Billing alarms : in us-east-l track overall and per-service billing.</a:t>
            </a:r>
          </a:p>
          <a:p>
            <a:r>
              <a:rPr lang="en-US" dirty="0" smtClean="0"/>
              <a:t>Budgets : more advanced – track usage, costs, Reserved Instance and get alerts.</a:t>
            </a:r>
          </a:p>
          <a:p>
            <a:r>
              <a:rPr lang="en-US" dirty="0" smtClean="0"/>
              <a:t>Saving plan : easy way to save based on long-term usage of AWS. </a:t>
            </a:r>
          </a:p>
        </p:txBody>
      </p:sp>
    </p:spTree>
    <p:extLst>
      <p:ext uri="{BB962C8B-B14F-4D97-AF65-F5344CB8AC3E}">
        <p14:creationId xmlns:p14="http://schemas.microsoft.com/office/powerpoint/2010/main" val="115835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Directory 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6800" dirty="0" smtClean="0"/>
              <a:t>AWS Managed Microsoft AD(Active Directory)</a:t>
            </a:r>
          </a:p>
          <a:p>
            <a:pPr marL="0" indent="0">
              <a:buNone/>
            </a:pPr>
            <a:r>
              <a:rPr lang="en-US" sz="6800" dirty="0" smtClean="0"/>
              <a:t>Create your own AD in AWS, manage users locally support MFA(multi-factor authentication)</a:t>
            </a:r>
          </a:p>
          <a:p>
            <a:pPr marL="0" indent="0">
              <a:buNone/>
            </a:pPr>
            <a:r>
              <a:rPr lang="en-US" sz="6800" dirty="0" smtClean="0"/>
              <a:t>Establish “trust” connections with your on-premise AD.</a:t>
            </a:r>
          </a:p>
          <a:p>
            <a:r>
              <a:rPr lang="en-US" sz="6800" dirty="0" smtClean="0"/>
              <a:t>AD Connector</a:t>
            </a:r>
          </a:p>
          <a:p>
            <a:pPr marL="0" indent="0">
              <a:buNone/>
            </a:pPr>
            <a:r>
              <a:rPr lang="en-US" sz="6800" dirty="0" smtClean="0"/>
              <a:t>Directory gateway(proxy) to redirect to on-premise</a:t>
            </a:r>
          </a:p>
          <a:p>
            <a:pPr marL="0" indent="0">
              <a:buNone/>
            </a:pPr>
            <a:r>
              <a:rPr lang="en-US" sz="6800" dirty="0" smtClean="0"/>
              <a:t>AD.</a:t>
            </a:r>
          </a:p>
          <a:p>
            <a:pPr marL="0" indent="0">
              <a:buNone/>
            </a:pPr>
            <a:r>
              <a:rPr lang="en-US" sz="6800" dirty="0" smtClean="0"/>
              <a:t>Users are managed on the on-premise AD.</a:t>
            </a:r>
          </a:p>
          <a:p>
            <a:r>
              <a:rPr lang="en-US" sz="6800" dirty="0" smtClean="0"/>
              <a:t>Simple AD</a:t>
            </a:r>
          </a:p>
          <a:p>
            <a:pPr marL="0" indent="0">
              <a:buNone/>
            </a:pPr>
            <a:r>
              <a:rPr lang="en-US" sz="6800" dirty="0" smtClean="0"/>
              <a:t>AD-compatible managed directory on AWS.</a:t>
            </a:r>
          </a:p>
          <a:p>
            <a:pPr marL="0" indent="0">
              <a:buNone/>
            </a:pPr>
            <a:r>
              <a:rPr lang="en-US" sz="6800" dirty="0" smtClean="0"/>
              <a:t>Cannot be joined with on-premise AD.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405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Identity 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IAM(amazon identity and access management)</a:t>
            </a:r>
          </a:p>
          <a:p>
            <a:pPr marL="0" indent="0">
              <a:buNone/>
            </a:pPr>
            <a:r>
              <a:rPr lang="en-US" dirty="0" smtClean="0"/>
              <a:t>Identity </a:t>
            </a:r>
            <a:r>
              <a:rPr lang="en-US" dirty="0" smtClean="0"/>
              <a:t>and access management inside your AWS account.</a:t>
            </a:r>
          </a:p>
          <a:p>
            <a:pPr marL="0" indent="0">
              <a:buNone/>
            </a:pPr>
            <a:r>
              <a:rPr lang="en-US" dirty="0" smtClean="0"/>
              <a:t>For users that you trust and belong to your computer.</a:t>
            </a:r>
          </a:p>
          <a:p>
            <a:r>
              <a:rPr lang="en-US" dirty="0" smtClean="0"/>
              <a:t>Organizations : manage multiple AWS accounts.</a:t>
            </a:r>
          </a:p>
          <a:p>
            <a:r>
              <a:rPr lang="en-US" dirty="0" smtClean="0"/>
              <a:t>S T S(STS) : temporary, limited-</a:t>
            </a:r>
            <a:r>
              <a:rPr lang="en-US" dirty="0" err="1" smtClean="0"/>
              <a:t>priviliges</a:t>
            </a:r>
            <a:r>
              <a:rPr lang="en-US" dirty="0"/>
              <a:t> </a:t>
            </a:r>
            <a:r>
              <a:rPr lang="en-US" dirty="0" smtClean="0"/>
              <a:t>credentials to access AWS services.</a:t>
            </a:r>
          </a:p>
          <a:p>
            <a:r>
              <a:rPr lang="en-US" dirty="0" err="1" smtClean="0"/>
              <a:t>Cognito</a:t>
            </a:r>
            <a:r>
              <a:rPr lang="en-US" dirty="0" smtClean="0"/>
              <a:t> : create a database of users for your mobile &amp; web application.</a:t>
            </a:r>
          </a:p>
          <a:p>
            <a:r>
              <a:rPr lang="en-US" dirty="0" smtClean="0"/>
              <a:t>Directory Services : integrate Microsoft Active </a:t>
            </a:r>
            <a:r>
              <a:rPr lang="en-US" dirty="0"/>
              <a:t>D</a:t>
            </a:r>
            <a:r>
              <a:rPr lang="en-US" dirty="0" smtClean="0"/>
              <a:t>irectory n AWS. </a:t>
            </a:r>
          </a:p>
          <a:p>
            <a:r>
              <a:rPr lang="en-US" dirty="0" smtClean="0"/>
              <a:t>Single Sign-On(SSO) : one login for multiple AWS accounts </a:t>
            </a:r>
            <a:r>
              <a:rPr lang="en-US" smtClean="0"/>
              <a:t>&amp;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87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Section 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EC2 instance : AMI(OS) + Instance size(CPU+RAM) + Storage + Security groups + EC2 User Data.</a:t>
            </a:r>
          </a:p>
          <a:p>
            <a:r>
              <a:rPr lang="en-US" sz="2400" dirty="0" smtClean="0"/>
              <a:t>Security Groups : Firewall attaches to the EC2 instance.</a:t>
            </a:r>
          </a:p>
          <a:p>
            <a:r>
              <a:rPr lang="en-US" sz="2400" dirty="0" smtClean="0"/>
              <a:t>EC2 User Data : script launched at the first start of an instance.</a:t>
            </a:r>
          </a:p>
          <a:p>
            <a:r>
              <a:rPr lang="en-US" sz="2400" dirty="0" smtClean="0"/>
              <a:t>SSH : start a terminal into Our EC2 instance(port 22).</a:t>
            </a:r>
          </a:p>
          <a:p>
            <a:r>
              <a:rPr lang="en-US" sz="2400" dirty="0" smtClean="0"/>
              <a:t>EC2 Instance Role : lint to IAM roles. </a:t>
            </a:r>
          </a:p>
          <a:p>
            <a:r>
              <a:rPr lang="en-US" sz="2400" dirty="0" smtClean="0"/>
              <a:t>Purchasing Options : On-Demand, Spot, Reserved (Standard + Convertible + Scheduled), Dedicated Host, Dedicated Instance.</a:t>
            </a:r>
          </a:p>
        </p:txBody>
      </p:sp>
    </p:spTree>
    <p:extLst>
      <p:ext uri="{BB962C8B-B14F-4D97-AF65-F5344CB8AC3E}">
        <p14:creationId xmlns:p14="http://schemas.microsoft.com/office/powerpoint/2010/main" val="325065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EC2 Instance Storage 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6400" dirty="0" smtClean="0"/>
              <a:t>EBS Volume : Network drives attached to one EC2 instance at a time.</a:t>
            </a:r>
          </a:p>
          <a:p>
            <a:pPr marL="0" indent="0">
              <a:buNone/>
            </a:pPr>
            <a:r>
              <a:rPr lang="en-US" sz="6400" dirty="0" smtClean="0"/>
              <a:t>                               Mapped to a Availability Zones.</a:t>
            </a:r>
          </a:p>
          <a:p>
            <a:pPr marL="0" indent="0" algn="just">
              <a:buNone/>
            </a:pPr>
            <a:r>
              <a:rPr lang="en-US" sz="6400" dirty="0" smtClean="0"/>
              <a:t>                               Can use EBS Snapshots for backups/transferring EBS </a:t>
            </a:r>
          </a:p>
          <a:p>
            <a:pPr marL="0" indent="0" algn="just">
              <a:buNone/>
            </a:pPr>
            <a:r>
              <a:rPr lang="en-US" sz="6400" dirty="0"/>
              <a:t> </a:t>
            </a:r>
            <a:r>
              <a:rPr lang="en-US" sz="6400" dirty="0" smtClean="0"/>
              <a:t>                              Volume access AZ.</a:t>
            </a:r>
          </a:p>
          <a:p>
            <a:r>
              <a:rPr lang="en-US" sz="6400" dirty="0" smtClean="0"/>
              <a:t>AMI : Create ready-to-use EC2 instance with our customizations.</a:t>
            </a:r>
          </a:p>
          <a:p>
            <a:r>
              <a:rPr lang="en-US" sz="6400" dirty="0" smtClean="0"/>
              <a:t>EC2 Image Builder : Automatically built, test and distribute AMIs.</a:t>
            </a:r>
          </a:p>
          <a:p>
            <a:r>
              <a:rPr lang="en-US" sz="6400" dirty="0" smtClean="0"/>
              <a:t>EC2 Instance Store : High performance hardware disk attached to our                       </a:t>
            </a:r>
          </a:p>
          <a:p>
            <a:pPr marL="0" indent="0">
              <a:buNone/>
            </a:pPr>
            <a:r>
              <a:rPr lang="en-US" sz="6400" dirty="0"/>
              <a:t> </a:t>
            </a:r>
            <a:r>
              <a:rPr lang="en-US" sz="6400" dirty="0" smtClean="0"/>
              <a:t>                                         EC2 instance.</a:t>
            </a:r>
          </a:p>
          <a:p>
            <a:pPr marL="0" indent="0">
              <a:buNone/>
            </a:pPr>
            <a:r>
              <a:rPr lang="en-US" sz="6400" dirty="0" smtClean="0"/>
              <a:t>                                          Lost if our instance is stopped or terminated.</a:t>
            </a:r>
          </a:p>
          <a:p>
            <a:r>
              <a:rPr lang="en-US" sz="6400" dirty="0" smtClean="0"/>
              <a:t>EFS : Network file system, can be attached to 100s of instance in a region.</a:t>
            </a:r>
          </a:p>
          <a:p>
            <a:r>
              <a:rPr lang="en-US" sz="6400" dirty="0" smtClean="0"/>
              <a:t>EFS-IA : Cost-optimized storage class for infrequent accessed files.</a:t>
            </a:r>
          </a:p>
          <a:p>
            <a:r>
              <a:rPr lang="en-US" sz="6400" dirty="0" err="1" smtClean="0"/>
              <a:t>FSx</a:t>
            </a:r>
            <a:r>
              <a:rPr lang="en-US" sz="6400" dirty="0" smtClean="0"/>
              <a:t> for Windows :Network File System for Windows Servers.</a:t>
            </a:r>
          </a:p>
          <a:p>
            <a:r>
              <a:rPr lang="en-US" sz="6400" dirty="0" err="1" smtClean="0"/>
              <a:t>FSx</a:t>
            </a:r>
            <a:r>
              <a:rPr lang="en-US" sz="6400" dirty="0" smtClean="0"/>
              <a:t> for </a:t>
            </a:r>
            <a:r>
              <a:rPr lang="en-US" sz="6400" dirty="0" err="1" smtClean="0"/>
              <a:t>Lustre</a:t>
            </a:r>
            <a:r>
              <a:rPr lang="en-US" sz="6400" dirty="0" smtClean="0"/>
              <a:t> : High Performance Computing Linux file System</a:t>
            </a:r>
            <a:r>
              <a:rPr lang="en-US" dirty="0" smtClean="0"/>
              <a:t>.</a:t>
            </a:r>
          </a:p>
        </p:txBody>
      </p:sp>
      <p:pic>
        <p:nvPicPr>
          <p:cNvPr id="1026" name="Picture 2" descr="C:\Program Files (x86)\Microsoft Office\MEDIA\OFFICE14\Bullets\BD14655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060848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gram Files (x86)\Microsoft Office\MEDIA\OFFICE14\Bullets\BD14655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887" y="234888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ogram Files (x86)\Microsoft Office\MEDIA\OFFICE14\Bullets\BD14655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50" y="4293096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07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 &amp; ASG 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 dirty="0" smtClean="0"/>
              <a:t>High Availability </a:t>
            </a:r>
            <a:r>
              <a:rPr lang="en-US" sz="2300" dirty="0" err="1" smtClean="0"/>
              <a:t>vs</a:t>
            </a:r>
            <a:r>
              <a:rPr lang="en-US" sz="2300" dirty="0" smtClean="0"/>
              <a:t> Scalability(vertical and horizontal ) </a:t>
            </a:r>
            <a:r>
              <a:rPr lang="en-US" sz="2300" dirty="0" err="1" smtClean="0"/>
              <a:t>vs</a:t>
            </a:r>
            <a:r>
              <a:rPr lang="en-US" sz="2300" dirty="0" smtClean="0"/>
              <a:t> Elasticity </a:t>
            </a:r>
            <a:r>
              <a:rPr lang="en-US" sz="2300" dirty="0" err="1" smtClean="0"/>
              <a:t>vs</a:t>
            </a:r>
            <a:r>
              <a:rPr lang="en-US" sz="2300" dirty="0" smtClean="0"/>
              <a:t> Agility in the Cloud.</a:t>
            </a:r>
          </a:p>
          <a:p>
            <a:r>
              <a:rPr lang="en-US" sz="2300" dirty="0" smtClean="0"/>
              <a:t>Elastic Load Balance(ELB)</a:t>
            </a:r>
          </a:p>
          <a:p>
            <a:pPr marL="0" indent="0" algn="ctr">
              <a:buNone/>
            </a:pPr>
            <a:r>
              <a:rPr lang="en-US" sz="2300" dirty="0" smtClean="0"/>
              <a:t>Distribute traffic across backend EC2 instance, can be Multi-AZ.</a:t>
            </a:r>
          </a:p>
          <a:p>
            <a:pPr marL="0" indent="0">
              <a:buNone/>
            </a:pPr>
            <a:r>
              <a:rPr lang="en-US" sz="2300" dirty="0" smtClean="0"/>
              <a:t>       Support health checks.</a:t>
            </a:r>
          </a:p>
          <a:p>
            <a:pPr marL="0" indent="0">
              <a:buNone/>
            </a:pPr>
            <a:r>
              <a:rPr lang="en-US" sz="2300" dirty="0" smtClean="0"/>
              <a:t>       3 types Application LB(HTTP-L7),Network LB(TCP-L4),Classic     </a:t>
            </a:r>
          </a:p>
          <a:p>
            <a:pPr marL="0" indent="0">
              <a:buNone/>
            </a:pPr>
            <a:r>
              <a:rPr lang="en-US" sz="2300" dirty="0"/>
              <a:t> </a:t>
            </a:r>
            <a:r>
              <a:rPr lang="en-US" sz="2300" dirty="0" smtClean="0"/>
              <a:t>      LB(old).</a:t>
            </a:r>
          </a:p>
          <a:p>
            <a:r>
              <a:rPr lang="en-US" sz="2300" dirty="0" smtClean="0"/>
              <a:t>Auto scaling Groups(ASG)</a:t>
            </a:r>
          </a:p>
          <a:p>
            <a:pPr marL="0" indent="0">
              <a:buNone/>
            </a:pPr>
            <a:r>
              <a:rPr lang="en-US" sz="2300" dirty="0" smtClean="0"/>
              <a:t>       Implement Elasticity for your application across multiple AZ.</a:t>
            </a:r>
          </a:p>
          <a:p>
            <a:pPr marL="0" indent="0">
              <a:buNone/>
            </a:pPr>
            <a:r>
              <a:rPr lang="en-US" sz="2300" dirty="0" smtClean="0"/>
              <a:t>       Scale EC2 instance based on the demand on your system, replace </a:t>
            </a:r>
          </a:p>
          <a:p>
            <a:pPr marL="0" indent="0">
              <a:buNone/>
            </a:pPr>
            <a:r>
              <a:rPr lang="en-US" sz="2300" dirty="0"/>
              <a:t> </a:t>
            </a:r>
            <a:r>
              <a:rPr lang="en-US" sz="2300" dirty="0" smtClean="0"/>
              <a:t>      unhealthy.</a:t>
            </a:r>
          </a:p>
          <a:p>
            <a:pPr marL="0" indent="0">
              <a:buNone/>
            </a:pPr>
            <a:r>
              <a:rPr lang="en-US" sz="2300" dirty="0"/>
              <a:t> </a:t>
            </a:r>
            <a:r>
              <a:rPr lang="en-US" sz="2300" dirty="0" smtClean="0"/>
              <a:t>       Integrated with the ELB.</a:t>
            </a:r>
          </a:p>
        </p:txBody>
      </p:sp>
    </p:spTree>
    <p:extLst>
      <p:ext uri="{BB962C8B-B14F-4D97-AF65-F5344CB8AC3E}">
        <p14:creationId xmlns:p14="http://schemas.microsoft.com/office/powerpoint/2010/main" val="28915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S3 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5300" dirty="0" smtClean="0"/>
              <a:t>Buckets </a:t>
            </a:r>
            <a:r>
              <a:rPr lang="en-US" sz="5300" dirty="0" err="1" smtClean="0"/>
              <a:t>vs</a:t>
            </a:r>
            <a:r>
              <a:rPr lang="en-US" sz="5300" dirty="0" smtClean="0"/>
              <a:t> Objects : global unique name, tied to a region.</a:t>
            </a:r>
          </a:p>
          <a:p>
            <a:r>
              <a:rPr lang="en-US" sz="5300" dirty="0" smtClean="0"/>
              <a:t>S3 Security : IAM policy, S3 Bucket policy(public access), S3 Encryption.</a:t>
            </a:r>
          </a:p>
          <a:p>
            <a:r>
              <a:rPr lang="en-US" sz="5300" dirty="0" smtClean="0"/>
              <a:t>S3 Websites : host  a static website on Amazon S3.</a:t>
            </a:r>
          </a:p>
          <a:p>
            <a:r>
              <a:rPr lang="en-US" sz="5300" dirty="0" smtClean="0"/>
              <a:t>S3 Versioning : multiple versions for files, prevent accidental deletes.</a:t>
            </a:r>
          </a:p>
          <a:p>
            <a:r>
              <a:rPr lang="en-US" sz="5300" dirty="0" smtClean="0"/>
              <a:t>S3 Access Logs : log requests made within your S3 bucket.</a:t>
            </a:r>
          </a:p>
          <a:p>
            <a:r>
              <a:rPr lang="en-US" sz="5300" dirty="0" smtClean="0"/>
              <a:t>S3 Replication : same-region or cross-region must enable versioning.</a:t>
            </a:r>
          </a:p>
          <a:p>
            <a:r>
              <a:rPr lang="en-US" sz="5300" dirty="0" smtClean="0"/>
              <a:t>S3 Storage Class : Standard, IA, IZ-IA, Intelligent, Glacier, Glacier Deep Archive.</a:t>
            </a:r>
          </a:p>
          <a:p>
            <a:r>
              <a:rPr lang="en-US" sz="5300" dirty="0" smtClean="0"/>
              <a:t>S3 Lifecycle Rules : transition objects between classes.</a:t>
            </a:r>
          </a:p>
          <a:p>
            <a:r>
              <a:rPr lang="en-US" sz="5300" dirty="0" smtClean="0"/>
              <a:t>S3 Glacier Vault Lock/S3 Object Lock : WORM(write once read many)</a:t>
            </a:r>
          </a:p>
          <a:p>
            <a:r>
              <a:rPr lang="en-US" sz="5300" dirty="0" smtClean="0"/>
              <a:t>Snow Family : import data onto S3 through a physical device, edge computing.</a:t>
            </a:r>
          </a:p>
          <a:p>
            <a:r>
              <a:rPr lang="en-US" sz="5300" dirty="0" err="1" smtClean="0"/>
              <a:t>OpsHub</a:t>
            </a:r>
            <a:r>
              <a:rPr lang="en-US" sz="5300" dirty="0" smtClean="0"/>
              <a:t> : desktop application to manage Snow Family devices.</a:t>
            </a:r>
          </a:p>
          <a:p>
            <a:r>
              <a:rPr lang="en-US" sz="5300" dirty="0" smtClean="0"/>
              <a:t>Storage Gateway : hybrid solution to extend on-premises storage to S3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27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Databases &amp; Analytics Summary in AWS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Relational Databases-OLTP : RDS &amp; Aurora(SQL).</a:t>
            </a:r>
          </a:p>
          <a:p>
            <a:r>
              <a:rPr lang="en-US" sz="1800" dirty="0" smtClean="0"/>
              <a:t>Differences between Multi-AZ, Read Replicas, Multi-Region</a:t>
            </a:r>
          </a:p>
          <a:p>
            <a:r>
              <a:rPr lang="en-US" sz="1800" dirty="0" smtClean="0"/>
              <a:t>In-memory Database : </a:t>
            </a:r>
            <a:r>
              <a:rPr lang="en-US" sz="1800" dirty="0" err="1" smtClean="0"/>
              <a:t>ElastiCache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Key/Value Database : </a:t>
            </a:r>
            <a:r>
              <a:rPr lang="en-US" sz="1800" dirty="0" err="1" smtClean="0"/>
              <a:t>DynamoDB</a:t>
            </a:r>
            <a:r>
              <a:rPr lang="en-US" sz="1800" dirty="0" smtClean="0"/>
              <a:t>(</a:t>
            </a:r>
            <a:r>
              <a:rPr lang="en-US" sz="1800" dirty="0" err="1" smtClean="0"/>
              <a:t>serverless</a:t>
            </a:r>
            <a:r>
              <a:rPr lang="en-US" sz="1800" dirty="0" smtClean="0"/>
              <a:t>) &amp; DAX(cache for </a:t>
            </a:r>
            <a:r>
              <a:rPr lang="en-US" sz="1800" dirty="0" err="1" smtClean="0"/>
              <a:t>DynamoDB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Warehouse-OLAP : Redshift(SQL).</a:t>
            </a:r>
          </a:p>
          <a:p>
            <a:r>
              <a:rPr lang="en-US" sz="1800" dirty="0" err="1" smtClean="0"/>
              <a:t>Hadoop</a:t>
            </a:r>
            <a:r>
              <a:rPr lang="en-US" sz="1800" dirty="0" smtClean="0"/>
              <a:t> </a:t>
            </a:r>
            <a:r>
              <a:rPr lang="en-US" sz="1800" dirty="0" err="1" smtClean="0"/>
              <a:t>Clustter</a:t>
            </a:r>
            <a:r>
              <a:rPr lang="en-US" sz="1800" dirty="0" smtClean="0"/>
              <a:t> : EMR.</a:t>
            </a:r>
          </a:p>
          <a:p>
            <a:r>
              <a:rPr lang="en-US" sz="1800" dirty="0" smtClean="0"/>
              <a:t>Athena : query on Amazon S3(</a:t>
            </a:r>
            <a:r>
              <a:rPr lang="en-US" sz="1800" dirty="0" err="1" smtClean="0"/>
              <a:t>serverless</a:t>
            </a:r>
            <a:r>
              <a:rPr lang="en-US" sz="1800" dirty="0" smtClean="0"/>
              <a:t> and SQL).</a:t>
            </a:r>
          </a:p>
          <a:p>
            <a:r>
              <a:rPr lang="en-US" sz="1800" dirty="0" err="1" smtClean="0"/>
              <a:t>QuickSight</a:t>
            </a:r>
            <a:r>
              <a:rPr lang="en-US" sz="1800" dirty="0" smtClean="0"/>
              <a:t> : dashboard on your data(</a:t>
            </a:r>
            <a:r>
              <a:rPr lang="en-US" sz="1800" dirty="0" err="1" smtClean="0"/>
              <a:t>serverless</a:t>
            </a:r>
            <a:r>
              <a:rPr lang="en-US" sz="1800" dirty="0" smtClean="0"/>
              <a:t>).</a:t>
            </a:r>
          </a:p>
          <a:p>
            <a:r>
              <a:rPr lang="en-US" sz="1800" dirty="0" err="1" smtClean="0"/>
              <a:t>DocumentDB</a:t>
            </a:r>
            <a:r>
              <a:rPr lang="en-US" sz="1800" dirty="0" smtClean="0"/>
              <a:t> : Aurora for </a:t>
            </a:r>
            <a:r>
              <a:rPr lang="en-US" sz="1800" dirty="0" err="1" smtClean="0"/>
              <a:t>MongoDB</a:t>
            </a:r>
            <a:r>
              <a:rPr lang="en-US" sz="1800" dirty="0" smtClean="0"/>
              <a:t>(JSON-</a:t>
            </a:r>
            <a:r>
              <a:rPr lang="en-US" sz="1800" dirty="0" err="1" smtClean="0"/>
              <a:t>NoSQLdatabase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Amazon QLDB : financial transaction ledger(immutable journal, cryptographically verifiable)</a:t>
            </a:r>
          </a:p>
          <a:p>
            <a:r>
              <a:rPr lang="en-US" sz="1800" dirty="0" smtClean="0"/>
              <a:t>Amazon Managed </a:t>
            </a:r>
            <a:r>
              <a:rPr lang="en-US" sz="1800" dirty="0" err="1" smtClean="0"/>
              <a:t>Blockchain</a:t>
            </a:r>
            <a:r>
              <a:rPr lang="en-US" sz="1800" dirty="0" smtClean="0"/>
              <a:t> : managed </a:t>
            </a:r>
            <a:r>
              <a:rPr lang="en-US" sz="1800" dirty="0" err="1" smtClean="0"/>
              <a:t>hyperledger</a:t>
            </a:r>
            <a:r>
              <a:rPr lang="en-US" sz="1800" dirty="0" smtClean="0"/>
              <a:t> </a:t>
            </a:r>
            <a:r>
              <a:rPr lang="en-US" sz="1800" dirty="0" err="1" smtClean="0"/>
              <a:t>fabic</a:t>
            </a:r>
            <a:r>
              <a:rPr lang="en-US" sz="1800" dirty="0" smtClean="0"/>
              <a:t> &amp; </a:t>
            </a:r>
            <a:r>
              <a:rPr lang="en-US" sz="1800" dirty="0" err="1" smtClean="0"/>
              <a:t>ethereum</a:t>
            </a:r>
            <a:r>
              <a:rPr lang="en-US" sz="1800" dirty="0" smtClean="0"/>
              <a:t> </a:t>
            </a:r>
            <a:r>
              <a:rPr lang="en-US" sz="1800" dirty="0" err="1" smtClean="0"/>
              <a:t>blockchains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Glue : managed ETL(extract transform load) and data catalog service.</a:t>
            </a:r>
          </a:p>
          <a:p>
            <a:r>
              <a:rPr lang="en-US" sz="1800" dirty="0" smtClean="0"/>
              <a:t>Database </a:t>
            </a:r>
            <a:r>
              <a:rPr lang="en-IN" sz="1800" dirty="0" smtClean="0"/>
              <a:t>Migration : DMS</a:t>
            </a:r>
          </a:p>
          <a:p>
            <a:r>
              <a:rPr lang="en-US" sz="1800" dirty="0" smtClean="0"/>
              <a:t>Neptune : graph database.</a:t>
            </a: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422728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Other Compute Summary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: container technology to run application.</a:t>
            </a:r>
          </a:p>
          <a:p>
            <a:r>
              <a:rPr lang="en-US" dirty="0" smtClean="0"/>
              <a:t>ECS : run </a:t>
            </a:r>
            <a:r>
              <a:rPr lang="en-US" dirty="0" err="1" smtClean="0"/>
              <a:t>docker</a:t>
            </a:r>
            <a:r>
              <a:rPr lang="en-US" dirty="0" smtClean="0"/>
              <a:t> containers on EC2 instance.</a:t>
            </a:r>
          </a:p>
          <a:p>
            <a:r>
              <a:rPr lang="en-US" dirty="0" err="1" smtClean="0"/>
              <a:t>Fargate</a:t>
            </a:r>
            <a:r>
              <a:rPr lang="en-US" dirty="0" smtClean="0"/>
              <a:t> :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             Run </a:t>
            </a:r>
            <a:r>
              <a:rPr lang="en-US" dirty="0" err="1" smtClean="0"/>
              <a:t>docker</a:t>
            </a:r>
            <a:r>
              <a:rPr lang="en-US" dirty="0" smtClean="0"/>
              <a:t> containers without provisioning the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infrastructure.</a:t>
            </a:r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Serverless</a:t>
            </a:r>
            <a:r>
              <a:rPr lang="en-US" dirty="0" smtClean="0"/>
              <a:t> offering(no EC2 instances)</a:t>
            </a:r>
          </a:p>
          <a:p>
            <a:r>
              <a:rPr lang="en-US" dirty="0" smtClean="0"/>
              <a:t>ECR : private </a:t>
            </a:r>
            <a:r>
              <a:rPr lang="en-US" dirty="0" err="1" smtClean="0"/>
              <a:t>docker</a:t>
            </a:r>
            <a:r>
              <a:rPr lang="en-US" dirty="0" smtClean="0"/>
              <a:t> image repository.</a:t>
            </a:r>
          </a:p>
          <a:p>
            <a:r>
              <a:rPr lang="en-US" dirty="0" smtClean="0"/>
              <a:t>Batch : run batch jobs on AWS across managed EC2 instances.</a:t>
            </a:r>
          </a:p>
          <a:p>
            <a:r>
              <a:rPr lang="en-US" dirty="0" err="1" smtClean="0"/>
              <a:t>Lightsail</a:t>
            </a:r>
            <a:r>
              <a:rPr lang="en-US" dirty="0" smtClean="0"/>
              <a:t> : predicable &amp; low pricing application &amp; Database stacks.</a:t>
            </a:r>
          </a:p>
        </p:txBody>
      </p:sp>
    </p:spTree>
    <p:extLst>
      <p:ext uri="{BB962C8B-B14F-4D97-AF65-F5344CB8AC3E}">
        <p14:creationId xmlns:p14="http://schemas.microsoft.com/office/powerpoint/2010/main" val="238491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Summary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Lambda is </a:t>
            </a:r>
            <a:r>
              <a:rPr lang="en-US" dirty="0" err="1" smtClean="0"/>
              <a:t>Serverless</a:t>
            </a:r>
            <a:r>
              <a:rPr lang="en-US" dirty="0" smtClean="0"/>
              <a:t>, Function as a service, seamless scaling , reactive.</a:t>
            </a:r>
          </a:p>
          <a:p>
            <a:r>
              <a:rPr lang="en-US" dirty="0" smtClean="0"/>
              <a:t>Lambda Billing :</a:t>
            </a:r>
          </a:p>
          <a:p>
            <a:pPr marL="0" indent="0">
              <a:buNone/>
            </a:pPr>
            <a:r>
              <a:rPr lang="en-US" dirty="0" smtClean="0"/>
              <a:t>                    By the time run x by the RAM provisioned.</a:t>
            </a:r>
          </a:p>
          <a:p>
            <a:pPr marL="0" indent="0">
              <a:buNone/>
            </a:pPr>
            <a:r>
              <a:rPr lang="en-US" dirty="0" smtClean="0"/>
              <a:t>                    By the number of invocations.</a:t>
            </a:r>
          </a:p>
          <a:p>
            <a:r>
              <a:rPr lang="en-US" dirty="0" smtClean="0"/>
              <a:t>Language Support : many programming languages except(arbitrary) </a:t>
            </a:r>
            <a:r>
              <a:rPr lang="en-US" dirty="0" err="1" smtClean="0"/>
              <a:t>docker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Invocation Time : up to 15 minutes.</a:t>
            </a:r>
          </a:p>
          <a:p>
            <a:r>
              <a:rPr lang="en-US" dirty="0" smtClean="0"/>
              <a:t>Uses Cases :</a:t>
            </a:r>
          </a:p>
          <a:p>
            <a:pPr marL="0" indent="0">
              <a:buNone/>
            </a:pPr>
            <a:r>
              <a:rPr lang="en-US" dirty="0" smtClean="0"/>
              <a:t>              Create Thumbnails for images uploaded onto S3.</a:t>
            </a:r>
          </a:p>
          <a:p>
            <a:pPr marL="0" indent="0">
              <a:buNone/>
            </a:pPr>
            <a:r>
              <a:rPr lang="en-US" dirty="0" smtClean="0"/>
              <a:t>              Run a </a:t>
            </a:r>
            <a:r>
              <a:rPr lang="en-US" dirty="0" err="1" smtClean="0"/>
              <a:t>serverless</a:t>
            </a:r>
            <a:r>
              <a:rPr lang="en-US" dirty="0" smtClean="0"/>
              <a:t> </a:t>
            </a:r>
            <a:r>
              <a:rPr lang="en-US" dirty="0" err="1" smtClean="0"/>
              <a:t>cron</a:t>
            </a:r>
            <a:r>
              <a:rPr lang="en-US" dirty="0" smtClean="0"/>
              <a:t> jobs.</a:t>
            </a:r>
          </a:p>
          <a:p>
            <a:r>
              <a:rPr lang="en-US" dirty="0" smtClean="0"/>
              <a:t>API Gateway : expose Lambda functions as HTTP API.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02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2184</Words>
  <Application>Microsoft Office PowerPoint</Application>
  <PresentationFormat>On-screen Show (4:3)</PresentationFormat>
  <Paragraphs>253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AWS</vt:lpstr>
      <vt:lpstr>IAM Section Summary</vt:lpstr>
      <vt:lpstr>EC2 Section Summary</vt:lpstr>
      <vt:lpstr>EC2 Instance Storage Summary</vt:lpstr>
      <vt:lpstr>ELB &amp; ASG Summary</vt:lpstr>
      <vt:lpstr>Amazon S3 Summary</vt:lpstr>
      <vt:lpstr>Databases &amp; Analytics Summary in AWS</vt:lpstr>
      <vt:lpstr> Other Compute Summary </vt:lpstr>
      <vt:lpstr>Lambda Summary </vt:lpstr>
      <vt:lpstr>Deployment Summary</vt:lpstr>
      <vt:lpstr>Developer Services Summary</vt:lpstr>
      <vt:lpstr>Global Application in AWS Summary</vt:lpstr>
      <vt:lpstr>Global Application in AWS Summary </vt:lpstr>
      <vt:lpstr>Integration Section Summary</vt:lpstr>
      <vt:lpstr>Monitoring Summary</vt:lpstr>
      <vt:lpstr>VPC Cloud Comments</vt:lpstr>
      <vt:lpstr>Section Summary : Security &amp; Compliance</vt:lpstr>
      <vt:lpstr>Section Summary : Security &amp; Compliance</vt:lpstr>
      <vt:lpstr>AWS Machine Learning Summary</vt:lpstr>
      <vt:lpstr>Account Best Practices Summary</vt:lpstr>
      <vt:lpstr>Billing and Costing Tool Summary</vt:lpstr>
      <vt:lpstr>AWS Directory Services</vt:lpstr>
      <vt:lpstr>Advanced Identity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</dc:title>
  <dc:creator>Admin</dc:creator>
  <cp:lastModifiedBy>Admin</cp:lastModifiedBy>
  <cp:revision>23</cp:revision>
  <dcterms:created xsi:type="dcterms:W3CDTF">2023-07-19T06:17:44Z</dcterms:created>
  <dcterms:modified xsi:type="dcterms:W3CDTF">2023-07-19T13:41:49Z</dcterms:modified>
</cp:coreProperties>
</file>