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358" r:id="rId4"/>
    <p:sldId id="360" r:id="rId5"/>
    <p:sldId id="289" r:id="rId6"/>
    <p:sldId id="258" r:id="rId7"/>
    <p:sldId id="259" r:id="rId8"/>
    <p:sldId id="290" r:id="rId9"/>
    <p:sldId id="291" r:id="rId10"/>
    <p:sldId id="292" r:id="rId11"/>
    <p:sldId id="293" r:id="rId12"/>
    <p:sldId id="294" r:id="rId13"/>
    <p:sldId id="296" r:id="rId14"/>
    <p:sldId id="295" r:id="rId15"/>
    <p:sldId id="297" r:id="rId16"/>
    <p:sldId id="298" r:id="rId17"/>
    <p:sldId id="299" r:id="rId18"/>
    <p:sldId id="300" r:id="rId19"/>
    <p:sldId id="301" r:id="rId20"/>
    <p:sldId id="302" r:id="rId21"/>
    <p:sldId id="333" r:id="rId22"/>
    <p:sldId id="303" r:id="rId23"/>
    <p:sldId id="304" r:id="rId24"/>
    <p:sldId id="305" r:id="rId25"/>
    <p:sldId id="307" r:id="rId26"/>
    <p:sldId id="308" r:id="rId27"/>
    <p:sldId id="306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1" r:id="rId40"/>
    <p:sldId id="322" r:id="rId41"/>
    <p:sldId id="323" r:id="rId42"/>
    <p:sldId id="325" r:id="rId43"/>
    <p:sldId id="324" r:id="rId44"/>
    <p:sldId id="326" r:id="rId45"/>
    <p:sldId id="327" r:id="rId46"/>
    <p:sldId id="329" r:id="rId47"/>
    <p:sldId id="330" r:id="rId48"/>
    <p:sldId id="328" r:id="rId49"/>
    <p:sldId id="331" r:id="rId50"/>
    <p:sldId id="332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3" r:id="rId60"/>
    <p:sldId id="342" r:id="rId61"/>
    <p:sldId id="344" r:id="rId62"/>
    <p:sldId id="345" r:id="rId63"/>
    <p:sldId id="346" r:id="rId64"/>
    <p:sldId id="347" r:id="rId65"/>
    <p:sldId id="355" r:id="rId66"/>
    <p:sldId id="348" r:id="rId67"/>
    <p:sldId id="349" r:id="rId68"/>
    <p:sldId id="350" r:id="rId69"/>
    <p:sldId id="351" r:id="rId70"/>
    <p:sldId id="352" r:id="rId71"/>
    <p:sldId id="353" r:id="rId72"/>
    <p:sldId id="361" r:id="rId73"/>
    <p:sldId id="362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4" r:id="rId86"/>
    <p:sldId id="375" r:id="rId87"/>
    <p:sldId id="376" r:id="rId88"/>
    <p:sldId id="377" r:id="rId89"/>
    <p:sldId id="378" r:id="rId90"/>
    <p:sldId id="379" r:id="rId91"/>
    <p:sldId id="380" r:id="rId92"/>
    <p:sldId id="282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23" autoAdjust="0"/>
  </p:normalViewPr>
  <p:slideViewPr>
    <p:cSldViewPr snapToGrid="0">
      <p:cViewPr varScale="1">
        <p:scale>
          <a:sx n="68" d="100"/>
          <a:sy n="68" d="100"/>
        </p:scale>
        <p:origin x="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5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BD1B6-1A11-4A6F-8F16-CCA581CCD50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5796A-5E03-471D-B714-AE15253CB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4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53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7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8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2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5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1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56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69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37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7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30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03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1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22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27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22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12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2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183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96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58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00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2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39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692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67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53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36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062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137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54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3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34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732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63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160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69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65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9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89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97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75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1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150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817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27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69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176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119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416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34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85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60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323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087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92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65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458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569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538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19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40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164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97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aa8df35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aa8df354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4aa8df354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61797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a8df354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a8df354d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4aa8df354d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5150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aa8df354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aa8df354d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4aa8df354d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10024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a8df354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a8df354d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4aa8df354d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4716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aa8df354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aa8df354d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4aa8df354d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774464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a8df354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a8df354d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4aa8df354d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432688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a8df354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a8df354d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4aa8df354d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65874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a8df354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a8df354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4aa8df354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530146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a8df354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aa8df354d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4aa8df354d_0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51933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aa8df354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aa8df354d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4aa8df354d_0_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485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7895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aa8df354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aa8df354d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4aa8df354d_0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65157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aa8df354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aa8df354d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4aa8df354d_0_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29147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aa8df354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aa8df354d_0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4aa8df354d_0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181175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aa8df354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aa8df354d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4aa8df354d_0_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796900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aa8df354d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aa8df354d_0_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4aa8df354d_0_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954357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aa8df354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aa8df354d_0_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4aa8df354d_0_1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94952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aa8df354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aa8df354d_0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4aa8df354d_0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46046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aa8df354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aa8df354d_0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4aa8df354d_0_2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4978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aa8df354d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aa8df354d_0_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4aa8df354d_0_2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24902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aa8df354d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aa8df354d_0_2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4aa8df354d_0_2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426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903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5796A-5E03-471D-B714-AE15253CB9C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2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BA89-A778-4282-AEBB-5845F857FFC3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317AADAE-BEA8-4761-9289-77A15DF9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2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8619-354F-4916-81F6-E5FC51565529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317AADAE-BEA8-4761-9289-77A15DF9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4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F7DD-F557-4EDA-83D0-0F999B9BA416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317AADAE-BEA8-4761-9289-77A15DF9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8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27D3-1AF7-434A-9D38-0A474CBCE6E7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317AADAE-BEA8-4761-9289-77A15DF9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8009-C0D9-409D-9867-3D1DB04A45A5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317AADAE-BEA8-4761-9289-77A15DF9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8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1B18-7035-4D95-A250-C3C5CA997A77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317AADAE-BEA8-4761-9289-77A15DF9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8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3446-FE9E-4652-BCB9-6859EC47BDBA}" type="datetime1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317AADAE-BEA8-4761-9289-77A15DF9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5FE-8037-41B8-9A19-B742E4B170F9}" type="datetime1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317AADAE-BEA8-4761-9289-77A15DF9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5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96F3-1C84-47E9-95B7-1B2A37E04142}" type="datetime1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317AADAE-BEA8-4761-9289-77A15DF9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7980-03B2-4F28-A507-18EE8CE5C22A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317AADAE-BEA8-4761-9289-77A15DF9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3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B7D5-823F-4A1A-96DA-BE80ABFCE8B0}" type="datetime1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317AADAE-BEA8-4761-9289-77A15DF9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thanhnl0697@gmail.com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FB332-9346-419B-A417-A839F73A7328}" type="datetime1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10528"/>
            <a:ext cx="12192000" cy="3474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baseline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– Hệ thống quản lý mua bán điện thoại – </a:t>
            </a:r>
            <a:r>
              <a:rPr lang="en-US" baseline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baseline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baseline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baseline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4"/>
              </a:rPr>
              <a:t>thanhnl0697@gmail.com</a:t>
            </a:r>
            <a:r>
              <a:rPr lang="en-US" baseline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baseline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baseline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baseline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aseline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4928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17AADAE-BEA8-4761-9289-77A15DF9BE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026140" y="6492875"/>
            <a:ext cx="92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Trang: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6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altoday.v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sjnbinguyen@gmail.com" TargetMode="External"/><Relationship Id="rId3" Type="http://schemas.openxmlformats.org/officeDocument/2006/relationships/hyperlink" Target="mailto:thanhnl0697@gmail.com" TargetMode="External"/><Relationship Id="rId7" Type="http://schemas.openxmlformats.org/officeDocument/2006/relationships/hyperlink" Target="mailto:tranvinhphuc1997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peterdinh018@gmail.com" TargetMode="External"/><Relationship Id="rId5" Type="http://schemas.openxmlformats.org/officeDocument/2006/relationships/hyperlink" Target="mailto:Minhhungak97@gmail.com" TargetMode="External"/><Relationship Id="rId4" Type="http://schemas.openxmlformats.org/officeDocument/2006/relationships/hyperlink" Target="mailto:thaontp160897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bletplaza.vn/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8599"/>
            <a:ext cx="9144000" cy="1092201"/>
          </a:xfrm>
        </p:spPr>
        <p:txBody>
          <a:bodyPr>
            <a:normAutofit/>
          </a:bodyPr>
          <a:lstStyle/>
          <a:p>
            <a:r>
              <a:rPr lang="vi-VN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Sài Gòn</a:t>
            </a:r>
            <a:br>
              <a:rPr lang="vi-VN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3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  <a:endParaRPr lang="en-US"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54650"/>
            <a:ext cx="9144000" cy="1219200"/>
          </a:xfrm>
        </p:spPr>
        <p:txBody>
          <a:bodyPr>
            <a:noAutofit/>
          </a:bodyPr>
          <a:lstStyle/>
          <a:p>
            <a:r>
              <a:rPr lang="en-US" sz="380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3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80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38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HỆ THỐNG</a:t>
            </a:r>
            <a:br>
              <a:rPr lang="en-US" sz="3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MUA BÁN ĐIỆN THOẠI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0"/>
            <a:ext cx="1645920" cy="1645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86386" y="4293494"/>
            <a:ext cx="4775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thực hiện: Nhóm 3</a:t>
            </a:r>
          </a:p>
          <a:p>
            <a:endParaRPr lang="en-US" sz="2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GVHD: Nguyễn Thị Uyên Nhi</a:t>
            </a:r>
            <a:endParaRPr lang="en-US" sz="2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0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50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 về yêu cầu của hệ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235200"/>
            <a:ext cx="51435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963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5000"/>
              </a:lnSpc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yêu cầu của hệ thống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 startAt="2"/>
            </a:pP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17.png"/>
          <p:cNvPicPr preferRelativeResize="0"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0249" y="2271269"/>
            <a:ext cx="10611501" cy="393192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790249" y="5341257"/>
            <a:ext cx="399922" cy="86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6286" y="5225143"/>
            <a:ext cx="522514" cy="97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5664200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yêu cầu của hệ thống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i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</a:t>
            </a:r>
            <a:r>
              <a:rPr lang="en-US" sz="24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mua hàng</a:t>
            </a:r>
            <a:r>
              <a:rPr lang="en-US" sz="2400" i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400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v"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 tìm kiếm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v"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Liệt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 danh sách sản phẩm.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v"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 chi tiết sản phẩm.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v"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giỏ hàng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2400" y="3154043"/>
            <a:ext cx="4633686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-342900">
              <a:lnSpc>
                <a:spcPct val="15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v"/>
            </a:pP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ký, đăng nhập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v"/>
            </a:pP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Thanh toán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v"/>
            </a:pP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 xét, đánh giá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v"/>
            </a:pP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đơn hàng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1175"/>
            <a:ext cx="10515600" cy="542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yêu cầu của hệ thống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i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</a:t>
            </a:r>
            <a:r>
              <a:rPr lang="en-US" sz="24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</a:t>
            </a:r>
            <a:r>
              <a:rPr lang="en-US" sz="2400" i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 </a:t>
            </a:r>
            <a:r>
              <a:rPr lang="en-US" sz="24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hàng: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 bán hàng, đăng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nhập.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gói tin.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tin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đơn hàng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kê, báo cáo.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SzPct val="70000"/>
              <a:buNone/>
            </a:pP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yêu cầu của hệ thống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i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</a:t>
            </a:r>
            <a:r>
              <a:rPr lang="en-US" sz="24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quảng cáo: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ký, đăng nhập.</a:t>
            </a: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v"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 quảng cáo.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v"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hợp đồng: ( Quản trị viên </a:t>
            </a: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v"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</a:t>
            </a: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kê quảng cáo đang </a:t>
            </a: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ạ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y.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SzPct val="70000"/>
              <a:buNone/>
            </a:pP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yêu cầu của hệ thống</a:t>
            </a:r>
          </a:p>
          <a:p>
            <a:pPr lvl="2">
              <a:lnSpc>
                <a:spcPct val="150000"/>
              </a:lnSpc>
              <a:spcBef>
                <a:spcPts val="1000"/>
              </a:spcBef>
            </a:pPr>
            <a:r>
              <a:rPr lang="en-US" sz="2400" i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</a:t>
            </a:r>
            <a:r>
              <a:rPr lang="en-US" sz="24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 thống kê báo </a:t>
            </a:r>
            <a:r>
              <a:rPr lang="en-US" sz="2400" i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cáo: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 doanh </a:t>
            </a: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 người </a:t>
            </a: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 người </a:t>
            </a: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 truy </a:t>
            </a:r>
            <a:r>
              <a:rPr lang="vi-VN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SzPct val="70000"/>
              <a:buNone/>
            </a:pP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yêu cầu của hệ thống</a:t>
            </a:r>
          </a:p>
          <a:p>
            <a:pPr lvl="2">
              <a:lnSpc>
                <a:spcPct val="150000"/>
              </a:lnSpc>
              <a:spcBef>
                <a:spcPts val="1000"/>
              </a:spcBef>
            </a:pPr>
            <a:r>
              <a:rPr lang="en-US" sz="2400" i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tài khoản người dùng: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Cấp tài khoản mới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quyền tài khoản</a:t>
            </a: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 tài khoản</a:t>
            </a:r>
          </a:p>
        </p:txBody>
      </p:sp>
    </p:spTree>
    <p:extLst>
      <p:ext uri="{BB962C8B-B14F-4D97-AF65-F5344CB8AC3E}">
        <p14:creationId xmlns:p14="http://schemas.microsoft.com/office/powerpoint/2010/main" val="39664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1000"/>
              </a:spcBef>
              <a:buFont typeface="+mj-lt"/>
              <a:buAutoNum type="arabicPeriod" startAt="3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tượng người dùng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bán: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khoảng 200 - 500 người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mua: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khoảng 500 - 1000 người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 hàng thuê quảng cáo: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 50 - 100 người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trị viên: 2-5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 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503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4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 buộc tổng thể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 cứng: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laptop để sử dụng quản lý hệ thống. </a:t>
            </a:r>
          </a:p>
          <a:p>
            <a:pPr marL="1165860" lvl="2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 hình máy: Phần cứng RAM 8GB, CPU Intel Core i5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5200U, HDD 1TB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65860" lvl="2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q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bị: Máy in, Scan.  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 mềm: Hệ điều hành: Win 7 64bit, Win 10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64bit.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liệu: Đã có Server riêng – 2TB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Mạng: Viettel – 100Mbp - Băng thông quốc tế 2.0 Mbp. 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người: </a:t>
            </a:r>
            <a:r>
              <a:rPr lang="vi-V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 tuổi 18-35 tuổi. Có bộ phận chuyên về IT.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20000"/>
              </a:lnSpc>
              <a:spcBef>
                <a:spcPts val="500"/>
              </a:spcBef>
            </a:pP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5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về giao diện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Màu chủ đạo: cam, kết hợp với màu phụ là trắng, đen, xanh đen, đỏ.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Xây dựng giống với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https://dealtoday.vn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6451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063"/>
            <a:ext cx="9144000" cy="1023937"/>
          </a:xfrm>
        </p:spPr>
        <p:txBody>
          <a:bodyPr>
            <a:normAutofit/>
          </a:bodyPr>
          <a:lstStyle/>
          <a:p>
            <a:r>
              <a:rPr lang="en-US" sz="5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 viên nhóm</a:t>
            </a:r>
            <a:endParaRPr lang="en-US" sz="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150" y="2171700"/>
            <a:ext cx="10553700" cy="32893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19292"/>
              </p:ext>
            </p:extLst>
          </p:nvPr>
        </p:nvGraphicFramePr>
        <p:xfrm>
          <a:off x="819151" y="2171700"/>
          <a:ext cx="10553699" cy="3772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9969"/>
                <a:gridCol w="3956594"/>
                <a:gridCol w="3027136"/>
              </a:tblGrid>
              <a:tr h="535891">
                <a:tc>
                  <a:txBody>
                    <a:bodyPr/>
                    <a:lstStyle/>
                    <a:p>
                      <a:r>
                        <a:rPr lang="en-US" sz="26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Họ</a:t>
                      </a:r>
                      <a:r>
                        <a:rPr lang="en-US" sz="26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và tên</a:t>
                      </a:r>
                      <a:endParaRPr lang="en-US" sz="2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Email</a:t>
                      </a:r>
                      <a:endParaRPr lang="en-US" sz="2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Chức</a:t>
                      </a:r>
                      <a:r>
                        <a:rPr lang="en-US" sz="26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vụ</a:t>
                      </a:r>
                      <a:endParaRPr lang="en-US" sz="2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Lý Thành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3"/>
                        </a:rPr>
                        <a:t>thanhnl0697@gmail.com</a:t>
                      </a:r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Front End (NT)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Thị Phương Thảo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4"/>
                        </a:rPr>
                        <a:t>thaontp160897@gmail.com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Product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Owner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Thái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Minh Hưng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smtClean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5"/>
                        </a:rPr>
                        <a:t>Minhhungak97@gmail.com</a:t>
                      </a:r>
                      <a:r>
                        <a:rPr lang="en-US" sz="2200" kern="1200" smtClean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2200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Product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Owner</a:t>
                      </a:r>
                      <a:endParaRPr lang="en-US" sz="220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Đinh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Quan Trưởng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smtClean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6"/>
                        </a:rPr>
                        <a:t>peterdinh018@gmail.com</a:t>
                      </a:r>
                      <a:r>
                        <a:rPr lang="en-US" sz="2200" kern="1200" smtClean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2200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Back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End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Trần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Vĩnh Phúc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smtClean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7"/>
                        </a:rPr>
                        <a:t>tranvinhphuc1997@gmail.com</a:t>
                      </a:r>
                      <a:r>
                        <a:rPr lang="en-US" sz="2200" kern="1200" smtClean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2200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Back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End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 Tăng Đào Nguyên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smtClean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hlinkClick r:id="rId8"/>
                        </a:rPr>
                        <a:t>sjnbinguyen@gmail.com</a:t>
                      </a:r>
                      <a:r>
                        <a:rPr lang="en-US" sz="2200" kern="1200" smtClean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2200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Database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482600"/>
            <a:ext cx="108711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21</a:t>
            </a:fld>
            <a:endParaRPr lang="en-US"/>
          </a:p>
        </p:txBody>
      </p:sp>
      <p:pic>
        <p:nvPicPr>
          <p:cNvPr id="7" name="image2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201" y="365125"/>
            <a:ext cx="10661542" cy="589618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921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 descr="https://scontent.fsgn2-2.fna.fbcdn.net/v/t1.15752-9/45325770_2268755949866542_1230462573585891328_n.png?_nc_cat=102&amp;_nc_ht=scontent.fsgn2-2.fna&amp;oh=4183aa6f1f0fd8bb48933321ee41dfb8&amp;oe=5C86309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193" y="482600"/>
            <a:ext cx="10845554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https://scontent.fsgn2-3.fna.fbcdn.net/v/t1.15752-9/45589464_2258518437554090_466025709920321536_n.png?_nc_cat=106&amp;_nc_ht=scontent.fsgn2-3.fna&amp;oh=1ba0bf4483bf688ed4be583e980f8bf6&amp;oe=5C41A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2187" y="365125"/>
            <a:ext cx="10987626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5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 descr="https://scontent.fsgn2-4.fna.fbcdn.net/v/t1.15752-9/45379043_913572632166604_8890478974396792832_n.png?_nc_cat=111&amp;_nc_ht=scontent.fsgn2-4.fna&amp;oh=dd3c84eebf03b4851d16b840ff05b96c&amp;oe=5C73F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05633" y="2302369"/>
            <a:ext cx="9580728" cy="2194560"/>
          </a:xfrm>
          <a:prstGeom prst="rect">
            <a:avLst/>
          </a:prstGeom>
        </p:spPr>
      </p:pic>
      <p:pic>
        <p:nvPicPr>
          <p:cNvPr id="9" name="Picture 8" descr="https://scontent.fsgn2-2.fna.fbcdn.net/v/t1.15752-9/45331776_1943615005933140_8634515832841437184_n.png?_nc_cat=103&amp;_nc_ht=scontent.fsgn2-2.fna&amp;oh=6279c1ef134030e4e94012f76c8a2b56&amp;oe=5C7E45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006986" y="1085250"/>
            <a:ext cx="1017802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https://scontent.fsgn2-1.fna.fbcdn.net/v/t1.15752-9/45395860_1260365010771743_2372160044453068800_n.png?_nc_cat=107&amp;_nc_ht=scontent.fsgn2-1.fna&amp;oh=663e1f5640c7a5c2c21c960dc42be836&amp;oe=5C7216B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252" y="2489028"/>
            <a:ext cx="10745495" cy="1828800"/>
          </a:xfrm>
          <a:prstGeom prst="rect">
            <a:avLst/>
          </a:prstGeom>
        </p:spPr>
      </p:pic>
      <p:pic>
        <p:nvPicPr>
          <p:cNvPr id="8" name="Picture 7" descr="https://scontent.fsgn2-4.fna.fbcdn.net/v/t1.15752-9/45464930_322729345188038_3863249110530260992_n.png?_nc_cat=109&amp;_nc_ht=scontent.fsgn2-4.fna&amp;oh=71143143c610aa7963382f442437e83b&amp;oe=5C47EAF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96866" y="381399"/>
            <a:ext cx="1070287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4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 descr="https://scontent.fsgn2-3.fna.fbcdn.net/v/t1.15752-9/45288668_302583903680537_1925676431434579968_n.png?_nc_cat=108&amp;_nc_ht=scontent.fsgn2-3.fna&amp;oh=14881db3f61fd0cd33c495480489fcc2&amp;oe=5C3CA09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880" y="490064"/>
            <a:ext cx="11064240" cy="566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 descr="https://scontent.fsgn2-1.fna.fbcdn.net/v/t1.15752-9/45241073_1066380763540908_3074978601460826112_n.png?_nc_cat=107&amp;_nc_ht=scontent.fsgn2-1.fna&amp;oh=e1fbaaee1aa4dd85f026927f7b3841b0&amp;oe=5C3E47B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07755" y="365125"/>
            <a:ext cx="10838481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https://scontent.fsgn2-3.fna.fbcdn.net/v/t1.15752-9/45359180_398531130685477_1207945490277072896_n.png?_nc_cat=106&amp;_nc_ht=scontent.fsgn2-3.fna&amp;oh=d8ebbee19d799ba30ce3d41fdb1ec955&amp;oe=5C862E88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14765" y="365125"/>
            <a:ext cx="11024461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4477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êu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 về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nghệ, tài chính, thời gian của hệ thống.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công nghệ: </a:t>
            </a: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Tốc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 tải trang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 dễ sử dụng, bảo trì, nâng cấp. Có khả năng tái sử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 thông tin người dùng.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chính: 40.000.000 VNĐ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 gian: 12 tuần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3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063"/>
            <a:ext cx="9144000" cy="1023937"/>
          </a:xfrm>
        </p:spPr>
        <p:txBody>
          <a:bodyPr>
            <a:normAutofit/>
          </a:bodyPr>
          <a:lstStyle/>
          <a:p>
            <a:r>
              <a:rPr lang="en-US" sz="5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công công việc</a:t>
            </a:r>
            <a:endParaRPr lang="en-US" sz="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150" y="2171700"/>
            <a:ext cx="10553700" cy="32893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85753"/>
              </p:ext>
            </p:extLst>
          </p:nvPr>
        </p:nvGraphicFramePr>
        <p:xfrm>
          <a:off x="819150" y="2171700"/>
          <a:ext cx="10553700" cy="3724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024"/>
                <a:gridCol w="5738539"/>
                <a:gridCol w="3027137"/>
              </a:tblGrid>
              <a:tr h="175602">
                <a:tc>
                  <a:txBody>
                    <a:bodyPr/>
                    <a:lstStyle/>
                    <a:p>
                      <a:r>
                        <a:rPr lang="en-US" sz="26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Tuần</a:t>
                      </a:r>
                      <a:endParaRPr lang="en-US" sz="2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Công</a:t>
                      </a:r>
                      <a:r>
                        <a:rPr lang="en-US" sz="26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việc</a:t>
                      </a:r>
                      <a:endParaRPr lang="en-US" sz="2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Thực</a:t>
                      </a:r>
                      <a:r>
                        <a:rPr lang="en-US" sz="26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hiện</a:t>
                      </a:r>
                      <a:endParaRPr lang="en-US" sz="2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Tuần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Lấy yêu cầu dự án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Thảo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Tuần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2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Phân tích yêu cầu dự án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Hưng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Tuần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3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Thiết lập mô hình cho dự án</a:t>
                      </a:r>
                      <a:endParaRPr lang="en-US" sz="2200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Thảo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Hưng</a:t>
                      </a:r>
                      <a:endParaRPr lang="en-US" sz="220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Tuần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4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Phân tích và xây dựng CSDL</a:t>
                      </a:r>
                      <a:endParaRPr lang="en-US" sz="2200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Nguyên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Tuần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5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Front end</a:t>
                      </a:r>
                      <a:endParaRPr lang="en-US" sz="2200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Tuần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6-9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Back end</a:t>
                      </a:r>
                      <a:endParaRPr lang="en-US" sz="2200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Phúc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– Trưởng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7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3923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 định tính khả thi của hệ thống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 thi về công nghệ: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Django Framework, HTML, CSS, Javascript, Bootstrap v3.3.4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Môi trường lập trình: Python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Tái sử dụng server, mạng và công nghệ hiện tại đáp ứng được nhu cầu tốc độ tải trang 3s.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5031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 định tính khả thi của hệ thống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 thi về thời gian và tài chính</a:t>
            </a:r>
            <a:r>
              <a:rPr lang="en-US" smtClean="0"/>
              <a:t>: </a:t>
            </a:r>
            <a:endParaRPr lang="en-US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1: Lấy yêu cầu dự án: 2.000.000 VNĐ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2: Phân tích yêu cầu dự án: 4.000.000 VNĐ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3: Thiết lập mô hình cho dự án: 4.000.000 VNĐ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4: Phân tích và xây dựng CSDL: 4.000.000 VNĐ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5: Front ends: 4.000.000 VNĐ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6-9: Back ends: 4.000.000 VNĐ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10: Kiểm thử phần mềm: 4.000.000 VNĐ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11: Kiểm định chất lượng phần mềm: 4.000.000 VNĐ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 12: Nghiệm thu dự án: 3.000.000 VNĐ</a:t>
            </a:r>
          </a:p>
          <a:p>
            <a:pPr lvl="1">
              <a:lnSpc>
                <a:spcPct val="120000"/>
              </a:lnSpc>
              <a:spcBef>
                <a:spcPts val="500"/>
              </a:spcBef>
            </a:pP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chức năng chung hệ thống</a:t>
            </a: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dữ liệu hệ thống</a:t>
            </a: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chức năng theo người dùng hệ thống</a:t>
            </a: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chức năng khác của hệ thống</a:t>
            </a:r>
          </a:p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chức năng chung hệ thống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20000"/>
              </a:lnSpc>
              <a:spcBef>
                <a:spcPts val="500"/>
              </a:spcBef>
            </a:pP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17.png"/>
          <p:cNvPicPr preferRelativeResize="0"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42299" y="2387383"/>
            <a:ext cx="10611501" cy="3931920"/>
          </a:xfrm>
          <a:prstGeom prst="rect">
            <a:avLst/>
          </a:prstGeom>
          <a:ln/>
        </p:spPr>
      </p:pic>
      <p:sp>
        <p:nvSpPr>
          <p:cNvPr id="7" name="Rectangle 6"/>
          <p:cNvSpPr/>
          <p:nvPr/>
        </p:nvSpPr>
        <p:spPr>
          <a:xfrm>
            <a:off x="742299" y="5457371"/>
            <a:ext cx="399922" cy="86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8336" y="5341257"/>
            <a:ext cx="522514" cy="97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chức năng chung hệ thống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chức năng 1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299" y="5457371"/>
            <a:ext cx="399922" cy="86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8336" y="5341257"/>
            <a:ext cx="522514" cy="97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95884" y="1808163"/>
            <a:ext cx="2452915" cy="45111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286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chức năng chung hệ thống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chức năng 2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299" y="5457371"/>
            <a:ext cx="399922" cy="86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8336" y="5341257"/>
            <a:ext cx="522514" cy="97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482599"/>
            <a:ext cx="10515600" cy="583670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99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chức năng chung hệ thống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chức năng 3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299" y="5457371"/>
            <a:ext cx="399922" cy="86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8336" y="5341257"/>
            <a:ext cx="522514" cy="97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3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199" y="365125"/>
            <a:ext cx="10715171" cy="595417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5339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chức năng chung hệ thống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chức năng 4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299" y="5457371"/>
            <a:ext cx="399922" cy="86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8336" y="5341257"/>
            <a:ext cx="522514" cy="97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2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199" y="365125"/>
            <a:ext cx="10700657" cy="595417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2593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chức năng chung hệ thống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chức năng 5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299" y="5457371"/>
            <a:ext cx="399922" cy="86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8336" y="5341257"/>
            <a:ext cx="522514" cy="97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2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08600" y="2355641"/>
            <a:ext cx="4400550" cy="36877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590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dữ liệu của hệ thống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dữ liệu đầu vào, đầu ra cùng các tác nhân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2299" y="5457371"/>
            <a:ext cx="399922" cy="86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8336" y="5341257"/>
            <a:ext cx="522514" cy="97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1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2299" y="365125"/>
            <a:ext cx="10985244" cy="61277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579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063"/>
            <a:ext cx="9144000" cy="1023937"/>
          </a:xfrm>
        </p:spPr>
        <p:txBody>
          <a:bodyPr>
            <a:normAutofit/>
          </a:bodyPr>
          <a:lstStyle/>
          <a:p>
            <a:r>
              <a:rPr lang="en-US" sz="5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công công việc</a:t>
            </a:r>
            <a:endParaRPr lang="en-US" sz="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150" y="2171700"/>
            <a:ext cx="10553700" cy="32893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endParaRPr lang="en-US"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601"/>
              </p:ext>
            </p:extLst>
          </p:nvPr>
        </p:nvGraphicFramePr>
        <p:xfrm>
          <a:off x="819150" y="2162908"/>
          <a:ext cx="10553700" cy="215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024"/>
                <a:gridCol w="5738539"/>
                <a:gridCol w="3027137"/>
              </a:tblGrid>
              <a:tr h="535891">
                <a:tc>
                  <a:txBody>
                    <a:bodyPr/>
                    <a:lstStyle/>
                    <a:p>
                      <a:r>
                        <a:rPr lang="en-US" sz="26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Tuần</a:t>
                      </a:r>
                      <a:endParaRPr lang="en-US" sz="2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Công</a:t>
                      </a:r>
                      <a:r>
                        <a:rPr lang="en-US" sz="26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việc</a:t>
                      </a:r>
                      <a:endParaRPr lang="en-US" sz="2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Thực</a:t>
                      </a:r>
                      <a:r>
                        <a:rPr lang="en-US" sz="26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hiện</a:t>
                      </a:r>
                      <a:endParaRPr lang="en-US" sz="26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Tuần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10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Kiểm thử phần mềm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Hưng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Tuần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11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Kiểm định chất lượng phần mềm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Nguyên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539496"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Tuần</a:t>
                      </a:r>
                      <a:r>
                        <a:rPr lang="en-US" sz="22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12</a:t>
                      </a:r>
                      <a:endParaRPr lang="en-US" sz="22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Nghiệm thu dự án</a:t>
                      </a:r>
                      <a:endParaRPr lang="en-US" sz="2200" kern="120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48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dữ liệu của hệ thống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kho dữ liệu của hệ thống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2299" y="5457371"/>
            <a:ext cx="399922" cy="86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8336" y="5341257"/>
            <a:ext cx="522514" cy="97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2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2299" y="365125"/>
            <a:ext cx="10999758" cy="61277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11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dữ liệu của hệ thống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sơ đồ từng chức năng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2299" y="5457371"/>
            <a:ext cx="399922" cy="86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8336" y="5341257"/>
            <a:ext cx="522514" cy="97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3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2298" y="547995"/>
            <a:ext cx="10811073" cy="59178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05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dữ liệu của hệ thống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sơ đồ từng chức năng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2299" y="5457371"/>
            <a:ext cx="399922" cy="86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8336" y="5341257"/>
            <a:ext cx="522514" cy="97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2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482599"/>
            <a:ext cx="10787744" cy="583670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868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dữ liệu của hệ thống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sơ đồ từng chức năng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2299" y="5457371"/>
            <a:ext cx="399922" cy="86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8336" y="5341257"/>
            <a:ext cx="522514" cy="97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3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199" y="365125"/>
            <a:ext cx="10773229" cy="61277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2307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dữ liệu của hệ thống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sơ đồ từng chức năng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2299" y="5457371"/>
            <a:ext cx="399922" cy="86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8336" y="5341257"/>
            <a:ext cx="522514" cy="97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199" y="365124"/>
            <a:ext cx="10686143" cy="58324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3394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48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3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chức năng theo người dùng hệ thống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299" y="5457371"/>
            <a:ext cx="399922" cy="86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8336" y="5341257"/>
            <a:ext cx="522514" cy="97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2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42298" y="426753"/>
            <a:ext cx="10927187" cy="589254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355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411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10000"/>
              </a:lnSpc>
              <a:spcBef>
                <a:spcPts val="500"/>
              </a:spcBef>
              <a:buFont typeface="+mj-lt"/>
              <a:buAutoNum type="arabicPeriod" startAt="4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khác của hệ thống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 về hiệu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suất:</a:t>
            </a:r>
          </a:p>
          <a:p>
            <a:pPr marL="1257300" lvl="2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Tốc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 tải trang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3s: Có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 thi đáp ứng được, do hệ thống sẵn có dữ liệu mạng, server, phần cứng tốt.</a:t>
            </a:r>
          </a:p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buộc thiết kế</a:t>
            </a:r>
          </a:p>
          <a:p>
            <a:pPr marL="1257300" lvl="2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giao diện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 được thiết kế giống với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sẵn có https://www.dealtoday.vn.</a:t>
            </a:r>
          </a:p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còn ràng buộc nào khác, do hệ thống được xây dựng mới.</a:t>
            </a:r>
          </a:p>
          <a:p>
            <a:pPr lvl="1">
              <a:lnSpc>
                <a:spcPct val="110000"/>
              </a:lnSpc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 ngữ lập trình Python3, Cơ sở dữ liệu PostgresSQL, Công nghệ Django Framework 2.1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</a:t>
            </a: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hệ thống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456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10000"/>
              </a:lnSpc>
              <a:spcBef>
                <a:spcPts val="500"/>
              </a:spcBef>
              <a:buFont typeface="+mj-lt"/>
              <a:buAutoNum type="arabicPeriod" startAt="4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yêu cầu khác của hệ thống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 về tính bảo mật và thiết kế</a:t>
            </a:r>
          </a:p>
          <a:p>
            <a:pPr marL="1257300" lvl="2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 mật thông tin người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dùng.</a:t>
            </a:r>
          </a:p>
          <a:p>
            <a:pPr marL="1257300" lvl="2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back up and restore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 về bảo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</a:p>
          <a:p>
            <a:pPr marL="1257300" lvl="2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 mua, bán hàng và quản lý dễ sử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dụng.</a:t>
            </a:r>
          </a:p>
          <a:p>
            <a:pPr marL="1257300" lvl="2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 trong sáng, dễ chỉnh sửa, thay đổi và nâng cấp. </a:t>
            </a: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 thân thiện với người dùng.</a:t>
            </a:r>
          </a:p>
          <a:p>
            <a:pPr marL="800100" lvl="1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 điện dự phòng cho server phòng khi mất điện đột xuất</a:t>
            </a: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48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cơ sở dữ liệu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299" y="5457371"/>
            <a:ext cx="399922" cy="86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8336" y="5341257"/>
            <a:ext cx="522514" cy="97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1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954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48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cơ sở dữ liệu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299" y="5457371"/>
            <a:ext cx="399922" cy="861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78336" y="5341257"/>
            <a:ext cx="522514" cy="97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7929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178" y="1727200"/>
            <a:ext cx="10553700" cy="4557485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dự án: Xây dựng hệ thống quản lý mua bán điện thoại</a:t>
            </a:r>
          </a:p>
          <a:p>
            <a:pPr marL="457200" indent="-457200" algn="l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 tài trợ: Tablet Plaza</a:t>
            </a:r>
          </a:p>
          <a:p>
            <a:pPr marL="457200" indent="-457200" algn="l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 thực hiện: Nhóm 3</a:t>
            </a:r>
          </a:p>
          <a:p>
            <a:pPr marL="457200" indent="-457200" algn="l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Ngân sách dự án: 40.000.000 VNĐ</a:t>
            </a:r>
          </a:p>
          <a:p>
            <a:pPr marL="457200" indent="-457200" algn="l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 gian triển khai: 24/9/2018 – 17/12/2018 ( 12 tuần)</a:t>
            </a:r>
          </a:p>
          <a:p>
            <a:pPr marL="457200" indent="-457200" algn="l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 viên tư vấn: Nguyễn Thị Uyên Nhi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84600" y="611422"/>
            <a:ext cx="46808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 tin dự án</a:t>
            </a:r>
            <a:endParaRPr lang="en-US" sz="4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`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giao diện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quản lý mua hàng</a:t>
            </a:r>
          </a:p>
        </p:txBody>
      </p:sp>
    </p:spTree>
    <p:extLst>
      <p:ext uri="{BB962C8B-B14F-4D97-AF65-F5344CB8AC3E}">
        <p14:creationId xmlns:p14="http://schemas.microsoft.com/office/powerpoint/2010/main" val="10379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365125"/>
            <a:ext cx="1087110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5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52</a:t>
            </a:fld>
            <a:endParaRPr lang="en-US"/>
          </a:p>
        </p:txBody>
      </p:sp>
      <p:pic>
        <p:nvPicPr>
          <p:cNvPr id="6" name="image2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482600"/>
            <a:ext cx="10661542" cy="589618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587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 descr="https://scontent.fsgn2-2.fna.fbcdn.net/v/t1.15752-9/45325770_2268755949866542_1230462573585891328_n.png?_nc_cat=102&amp;_nc_ht=scontent.fsgn2-2.fna&amp;oh=4183aa6f1f0fd8bb48933321ee41dfb8&amp;oe=5C86309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482600"/>
            <a:ext cx="10845554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5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54</a:t>
            </a:fld>
            <a:endParaRPr lang="en-US"/>
          </a:p>
        </p:txBody>
      </p:sp>
      <p:pic>
        <p:nvPicPr>
          <p:cNvPr id="7" name="Picture 6" descr="https://scontent.fsgn2-3.fna.fbcdn.net/v/t1.15752-9/45589464_2258518437554090_466025709920321536_n.png?_nc_cat=106&amp;_nc_ht=scontent.fsgn2-3.fna&amp;oh=1ba0bf4483bf688ed4be583e980f8bf6&amp;oe=5C41A3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378304"/>
            <a:ext cx="10700403" cy="340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55</a:t>
            </a:fld>
            <a:endParaRPr lang="en-US"/>
          </a:p>
        </p:txBody>
      </p:sp>
      <p:pic>
        <p:nvPicPr>
          <p:cNvPr id="7" name="Picture 6" descr="https://scontent.fsgn2-4.fna.fbcdn.net/v/t1.15752-9/45379043_913572632166604_8890478974396792832_n.png?_nc_cat=111&amp;_nc_ht=scontent.fsgn2-4.fna&amp;oh=dd3c84eebf03b4851d16b840ff05b96c&amp;oe=5C73F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05633" y="2302369"/>
            <a:ext cx="9580728" cy="2194560"/>
          </a:xfrm>
          <a:prstGeom prst="rect">
            <a:avLst/>
          </a:prstGeom>
        </p:spPr>
      </p:pic>
      <p:pic>
        <p:nvPicPr>
          <p:cNvPr id="9" name="Picture 8" descr="https://scontent.fsgn2-2.fna.fbcdn.net/v/t1.15752-9/45331776_1943615005933140_8634515832841437184_n.png?_nc_cat=103&amp;_nc_ht=scontent.fsgn2-2.fna&amp;oh=6279c1ef134030e4e94012f76c8a2b56&amp;oe=5C7E4579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93559" y="521368"/>
            <a:ext cx="10760241" cy="597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9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 descr="https://scontent.fsgn2-1.fna.fbcdn.net/v/t1.15752-9/45395860_1260365010771743_2372160044453068800_n.png?_nc_cat=107&amp;_nc_ht=scontent.fsgn2-1.fna&amp;oh=663e1f5640c7a5c2c21c960dc42be836&amp;oe=5C7216B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252" y="2489028"/>
            <a:ext cx="10745495" cy="1828800"/>
          </a:xfrm>
          <a:prstGeom prst="rect">
            <a:avLst/>
          </a:prstGeom>
        </p:spPr>
      </p:pic>
      <p:pic>
        <p:nvPicPr>
          <p:cNvPr id="8" name="Picture 7" descr="https://scontent.fsgn2-4.fna.fbcdn.net/v/t1.15752-9/45464930_322729345188038_3863249110530260992_n.png?_nc_cat=109&amp;_nc_ht=scontent.fsgn2-4.fna&amp;oh=71143143c610aa7963382f442437e83b&amp;oe=5C47EAF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38200" y="365125"/>
            <a:ext cx="1070287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3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17AADAE-BEA8-4761-9289-77A15DF9BE95}" type="slidenum">
              <a:rPr lang="en-US" smtClean="0"/>
              <a:t>57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`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giao diện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quản lý bán hàng</a:t>
            </a:r>
          </a:p>
        </p:txBody>
      </p:sp>
      <p:pic>
        <p:nvPicPr>
          <p:cNvPr id="21" name="image1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58554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17AADAE-BEA8-4761-9289-77A15DF9BE95}" type="slidenum">
              <a:rPr lang="en-US" smtClean="0"/>
              <a:t>58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`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giao diện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quản lý bán hàng</a:t>
            </a:r>
          </a:p>
        </p:txBody>
      </p:sp>
      <p:pic>
        <p:nvPicPr>
          <p:cNvPr id="8" name="image1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467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17AADAE-BEA8-4761-9289-77A15DF9BE95}" type="slidenum">
              <a:rPr lang="en-US" smtClean="0"/>
              <a:t>59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`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giao diện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quản lý bán hàng</a:t>
            </a:r>
          </a:p>
        </p:txBody>
      </p:sp>
      <p:pic>
        <p:nvPicPr>
          <p:cNvPr id="9" name="image1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530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4665" y="1914636"/>
            <a:ext cx="7841974" cy="6147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Giới thiệu chung</a:t>
            </a:r>
            <a:endParaRPr 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74665" y="2648466"/>
            <a:ext cx="7841974" cy="6147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74665" y="3402125"/>
            <a:ext cx="7841974" cy="6147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Phân tích yêu cầu hệ thống</a:t>
            </a:r>
            <a:endParaRPr 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4665" y="4136231"/>
            <a:ext cx="7841974" cy="6147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  <a:endParaRPr 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74665" y="4885929"/>
            <a:ext cx="7841974" cy="6147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V. Tổng kết</a:t>
            </a:r>
            <a:endParaRPr 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4665" y="5620035"/>
            <a:ext cx="7841974" cy="6147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VI. Hướng dẫn sử dụng</a:t>
            </a:r>
            <a:endParaRPr 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17AADAE-BEA8-4761-9289-77A15DF9BE95}" type="slidenum">
              <a:rPr lang="en-US" smtClean="0"/>
              <a:t>60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`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giao diện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quản lý bán hàng</a:t>
            </a:r>
          </a:p>
        </p:txBody>
      </p:sp>
      <p:pic>
        <p:nvPicPr>
          <p:cNvPr id="9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855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17AADAE-BEA8-4761-9289-77A15DF9BE95}" type="slidenum">
              <a:rPr lang="en-US" smtClean="0"/>
              <a:t>61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`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giao diện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quản lý bán hàng</a:t>
            </a:r>
          </a:p>
        </p:txBody>
      </p:sp>
      <p:pic>
        <p:nvPicPr>
          <p:cNvPr id="8" name="image5.png" descr="https://scontent.fsgn2-3.fna.fbcdn.net/v/t1.15752-9/45359180_398531130685477_1207945490277072896_n.png?_nc_cat=106&amp;_nc_ht=scontent.fsgn2-3.fna&amp;oh=d8ebbee19d799ba30ce3d41fdb1ec955&amp;oe=5C862E88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54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17AADAE-BEA8-4761-9289-77A15DF9BE95}" type="slidenum">
              <a:rPr lang="en-US" smtClean="0"/>
              <a:t>62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`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giao diện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người dùng</a:t>
            </a:r>
          </a:p>
        </p:txBody>
      </p:sp>
      <p:pic>
        <p:nvPicPr>
          <p:cNvPr id="9" name="image15.png" descr="https://scontent.fsgn2-2.fna.fbcdn.net/v/t1.15752-9/45325770_2268755949866542_1230462573585891328_n.png?_nc_cat=102&amp;_nc_ht=scontent.fsgn2-2.fna&amp;oh=4183aa6f1f0fd8bb48933321ee41dfb8&amp;oe=5C86309D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1755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17AADAE-BEA8-4761-9289-77A15DF9BE95}" type="slidenum">
              <a:rPr lang="en-US" smtClean="0"/>
              <a:t>63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`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1789567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giao diện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người dùng</a:t>
            </a:r>
          </a:p>
        </p:txBody>
      </p:sp>
      <p:pic>
        <p:nvPicPr>
          <p:cNvPr id="8" name="image18.png" descr="https://scontent.fsgn2-3.fna.fbcdn.net/v/t1.15752-9/45288668_302583903680537_1925676431434579968_n.png?_nc_cat=108&amp;_nc_ht=scontent.fsgn2-3.fna&amp;oh=14881db3f61fd0cd33c495480489fcc2&amp;oe=5C3CA093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07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17AADAE-BEA8-4761-9289-77A15DF9BE95}" type="slidenum">
              <a:rPr lang="en-US" smtClean="0"/>
              <a:t>64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`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1781175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giao diện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thuê quảng cáo</a:t>
            </a:r>
          </a:p>
        </p:txBody>
      </p:sp>
      <p:pic>
        <p:nvPicPr>
          <p:cNvPr id="9" name="image2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85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068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17AADAE-BEA8-4761-9289-77A15DF9BE95}" type="slidenum">
              <a:rPr lang="en-US" smtClean="0"/>
              <a:t>66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`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1781175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giao diện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thuê quảng cáo</a:t>
            </a:r>
          </a:p>
        </p:txBody>
      </p:sp>
      <p:pic>
        <p:nvPicPr>
          <p:cNvPr id="8" name="image1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8385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17AADAE-BEA8-4761-9289-77A15DF9BE95}" type="slidenum">
              <a:rPr lang="en-US" smtClean="0"/>
              <a:t>67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`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1781175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giao diện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thuê quảng cáo</a:t>
            </a:r>
          </a:p>
        </p:txBody>
      </p:sp>
      <p:pic>
        <p:nvPicPr>
          <p:cNvPr id="9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9295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17AADAE-BEA8-4761-9289-77A15DF9BE95}" type="slidenum">
              <a:rPr lang="en-US" smtClean="0"/>
              <a:t>68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`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Thiết kế hệ thống thông tin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1781175"/>
            <a:ext cx="10515600" cy="104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giao diện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 thuê quảng cáo</a:t>
            </a:r>
          </a:p>
        </p:txBody>
      </p:sp>
      <p:pic>
        <p:nvPicPr>
          <p:cNvPr id="8" name="image5.png" descr="https://scontent.fsgn2-3.fna.fbcdn.net/v/t1.15752-9/45359180_398531130685477_1207945490277072896_n.png?_nc_cat=106&amp;_nc_ht=scontent.fsgn2-3.fna&amp;oh=d8ebbee19d799ba30ce3d41fdb1ec955&amp;oe=5C862E88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782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17AADAE-BEA8-4761-9289-77A15DF9BE95}" type="slidenum">
              <a:rPr lang="en-US" smtClean="0"/>
              <a:t>69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`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V. Tổng kết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1781175"/>
            <a:ext cx="10515600" cy="3958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 điểm của hệ thống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chạy tương đối ổn định, đáp ứng được hầu hết các chức năng.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xây dựng back up database cho hệ thống.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thiết kế đúng yêu cầu.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các tính năng bảo mật mã hoá thông tin, xác nhận mail, lập lịch quảng cáo theo yêu cầu, tự động hoá quảng cáo.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xây dựng thêm chatbot hỗ trợ trong hệ thống cho customer.</a:t>
            </a:r>
          </a:p>
        </p:txBody>
      </p:sp>
    </p:spTree>
    <p:extLst>
      <p:ext uri="{BB962C8B-B14F-4D97-AF65-F5344CB8AC3E}">
        <p14:creationId xmlns:p14="http://schemas.microsoft.com/office/powerpoint/2010/main" val="14196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Giới thiệu chung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63721"/>
            <a:ext cx="54864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3229" y="2774626"/>
            <a:ext cx="54827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trụ sở và 4 chi nhánh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Website: </a:t>
            </a:r>
            <a:r>
              <a:rPr lang="en-US" sz="2600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https://tabletplaza.vn/</a:t>
            </a:r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B2C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 bán sản phẩm tại chỗ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6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17AADAE-BEA8-4761-9289-77A15DF9BE95}" type="slidenum">
              <a:rPr lang="en-US" smtClean="0"/>
              <a:t>70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`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V. Tổng kết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1781175"/>
            <a:ext cx="10515600" cy="199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2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 vấn đề chưa làm được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 chức năng đã chạy nhưng vẫn có thể phát sinh lỗi do thời gian không đủ để kiểm thử và chỉnh sửa tất cả.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2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17AADAE-BEA8-4761-9289-77A15DF9BE95}" type="slidenum">
              <a:rPr lang="en-US" smtClean="0"/>
              <a:t>71</a:t>
            </a:fld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`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V. Tổng kết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1781175"/>
            <a:ext cx="10515600" cy="3958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500"/>
              </a:spcBef>
              <a:buFont typeface="+mj-lt"/>
              <a:buAutoNum type="arabicPeriod" startAt="3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xuất cho hệ thống trong tương lai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 cấp thêm chức năng thanh toán Online bằng thẻ ngân hàng.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 cấp thêm chatbot AI – hỗ trợ như một hệ thống CRM. 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 cấp hệ thống quản lý quảng cáo – cho thuê vị trí quảng cáo theo hình thức mới – một vị trí cho nhiều người thuê cùng một lúc – tăng lợi nhuận.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thêm hệ thống shipper ( nếu có thể ) tăng thêm lợi nhuận.</a:t>
            </a:r>
          </a:p>
          <a:p>
            <a:pPr marL="800100" lvl="1" indent="-342900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endParaRPr lang="en-US" sz="240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838200" y="2570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838200" y="1862201"/>
            <a:ext cx="10515600" cy="456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3600"/>
              <a:buChar char="❖"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 ngữ lập trình hệ thống: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573" y="2666548"/>
            <a:ext cx="2326500" cy="23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9000" y="2545025"/>
            <a:ext cx="2326500" cy="23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4932750" y="3239550"/>
            <a:ext cx="2326500" cy="118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925025" y="4932350"/>
            <a:ext cx="110025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lang="en-US" sz="28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Biện dịch nhẹ, thư viện hỗ trợ phong phú.</a:t>
            </a:r>
            <a:endParaRPr sz="280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lang="en-US" sz="28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 trúc viết theo mô hình 3 lớp MVT (Model, View, Template)</a:t>
            </a:r>
            <a:endParaRPr sz="280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lang="en-US" sz="28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 trợ Restful API</a:t>
            </a:r>
            <a:endParaRPr sz="28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2486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69900" algn="l" rtl="0">
              <a:spcBef>
                <a:spcPts val="1000"/>
              </a:spcBef>
              <a:spcAft>
                <a:spcPts val="0"/>
              </a:spcAft>
              <a:buSzPts val="3800"/>
              <a:buChar char="•"/>
            </a:pPr>
            <a:r>
              <a:rPr lang="en-US" sz="3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sz="3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250" y="2183888"/>
            <a:ext cx="2668099" cy="249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925025" y="4932350"/>
            <a:ext cx="110025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lang="en-US" sz="2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 nguồn mở, không mất thêm chi phí mua bản quyền</a:t>
            </a:r>
            <a:endParaRPr sz="28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lang="en-US" sz="28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 buộc dữ liệu mạnh mẽ</a:t>
            </a:r>
            <a:endParaRPr sz="28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Google Shape;9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66111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3600"/>
              <a:buChar char="❖"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triển khai hệ thống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linux (ubuntu) 16GB Ram, 1 TB  HDD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Domain name 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Sockets Layer (SSL)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6" name="Google Shape;9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95373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3600"/>
              <a:buChar char="❖"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bước triển khai: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ngôn ngữ lập trình và database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mã nguồn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Webserver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Network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➢"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SSL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sp>
        <p:nvSpPr>
          <p:cNvPr id="7" name="Google Shape;9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70704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500"/>
              </a:spcBef>
              <a:spcAft>
                <a:spcPts val="0"/>
              </a:spcAft>
              <a:buSzPts val="3600"/>
              <a:buAutoNum type="arabicParenR"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ngôn ngữ lập trình và database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1128550" y="2580775"/>
            <a:ext cx="9778200" cy="3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"Mở Terminal của Ubuntu"</a:t>
            </a:r>
            <a:endParaRPr sz="2400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 b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Python3.x</a:t>
            </a:r>
            <a:endParaRPr sz="3000" b="1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apt-get update</a:t>
            </a:r>
            <a:endParaRPr sz="2400">
              <a:solidFill>
                <a:srgbClr val="3A3A3A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apt-get install python3-pip python3-dev libpq-dev</a:t>
            </a:r>
            <a:endParaRPr sz="2400">
              <a:solidFill>
                <a:srgbClr val="3A3A3A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A3A3A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9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7927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500"/>
              </a:spcBef>
              <a:spcAft>
                <a:spcPts val="0"/>
              </a:spcAft>
              <a:buSzPts val="3600"/>
              <a:buAutoNum type="arabicParenR"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ngôn ngữ lập trình và database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1000300" y="2767650"/>
            <a:ext cx="10515600" cy="25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Postgres:</a:t>
            </a:r>
            <a:endParaRPr sz="3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apt-get update</a:t>
            </a:r>
            <a:endParaRPr sz="2400">
              <a:solidFill>
                <a:srgbClr val="3A3A3A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apt-get install postgresql postgresql-contrib</a:t>
            </a:r>
            <a:endParaRPr sz="2400">
              <a:solidFill>
                <a:srgbClr val="3A3A3A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A3A3A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A3A3A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3A3A3A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91;p13"/>
          <p:cNvSpPr txBox="1">
            <a:spLocks/>
          </p:cNvSpPr>
          <p:nvPr/>
        </p:nvSpPr>
        <p:spPr>
          <a:xfrm>
            <a:off x="838200" y="257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</a:pPr>
            <a:endParaRPr lang="vi-VN"/>
          </a:p>
        </p:txBody>
      </p:sp>
      <p:sp>
        <p:nvSpPr>
          <p:cNvPr id="8" name="Google Shape;9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94002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500"/>
              </a:spcBef>
              <a:spcAft>
                <a:spcPts val="0"/>
              </a:spcAft>
              <a:buSzPts val="3600"/>
              <a:buAutoNum type="arabicParenR"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ngôn ngữ lập trình và database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595100" y="2624825"/>
            <a:ext cx="11679900" cy="3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database và cấp quyền</a:t>
            </a:r>
            <a:endParaRPr sz="3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Courier New"/>
              <a:buChar char="❖"/>
            </a:pP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-u postgres psql</a:t>
            </a:r>
            <a:endParaRPr sz="18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❖"/>
            </a:pP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CREATE DATABASE </a:t>
            </a:r>
            <a:r>
              <a:rPr lang="en-US" sz="18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myproject</a:t>
            </a: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;</a:t>
            </a:r>
            <a:endParaRPr sz="18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❖"/>
            </a:pP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CREATE USER </a:t>
            </a:r>
            <a:r>
              <a:rPr lang="en-US" sz="18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myprojectuser</a:t>
            </a: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 WITH PASSWORD '</a:t>
            </a:r>
            <a:r>
              <a:rPr lang="en-US" sz="18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password</a:t>
            </a: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';</a:t>
            </a:r>
            <a:endParaRPr sz="18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❖"/>
            </a:pP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ALTER ROLE </a:t>
            </a:r>
            <a:r>
              <a:rPr lang="en-US" sz="18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myprojectuser</a:t>
            </a: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 SET client_encoding TO 'utf8';</a:t>
            </a:r>
            <a:endParaRPr sz="18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❖"/>
            </a:pP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ALTER ROLE </a:t>
            </a:r>
            <a:r>
              <a:rPr lang="en-US" sz="18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myprojectuser</a:t>
            </a: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 SET default_transaction_isolation TO 'read committed';</a:t>
            </a:r>
            <a:endParaRPr sz="18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❖"/>
            </a:pP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ALTER ROLE </a:t>
            </a:r>
            <a:r>
              <a:rPr lang="en-US" sz="18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myprojectuser</a:t>
            </a: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 SET timezone TO 'UTC';</a:t>
            </a:r>
            <a:endParaRPr sz="18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❖"/>
            </a:pP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GRANT ALL PRIVILEGES ON DATABASE </a:t>
            </a:r>
            <a:r>
              <a:rPr lang="en-US" sz="18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myproject</a:t>
            </a: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 TO </a:t>
            </a:r>
            <a:r>
              <a:rPr lang="en-US" sz="18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myprojectuser</a:t>
            </a: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;</a:t>
            </a:r>
            <a:endParaRPr sz="18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Courier New"/>
              <a:buChar char="❖"/>
            </a:pP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\q</a:t>
            </a:r>
            <a:endParaRPr sz="18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A3A3A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A3A3A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A3A3A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9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22085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Cài đặt mã nguồn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838200" y="2624825"/>
            <a:ext cx="11679900" cy="3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</a:t>
            </a:r>
            <a:r>
              <a:rPr lang="en-US" sz="3000" b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virtualenv</a:t>
            </a:r>
            <a:endParaRPr sz="3000" b="1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-H pip3 install --upgrade pip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-H pip3 install virtualenv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cd ~/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virtualenv </a:t>
            </a:r>
            <a:r>
              <a:rPr lang="en-US" sz="24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lab_erp_env</a:t>
            </a:r>
            <a:endParaRPr sz="2400">
              <a:solidFill>
                <a:srgbClr val="E9484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source </a:t>
            </a:r>
            <a:r>
              <a:rPr lang="en-US" sz="24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lab_erp_env</a:t>
            </a: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/bin/activate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pip install django gunicorn psycopg2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A3A3A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Google Shape;9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767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Giới thiệu chung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8</a:t>
            </a:fld>
            <a:endParaRPr lang="en-US"/>
          </a:p>
        </p:txBody>
      </p:sp>
      <p:pic>
        <p:nvPicPr>
          <p:cNvPr id="8" name="Image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38200" y="1781176"/>
            <a:ext cx="10515600" cy="47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Cài đặt mã nguồn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838200" y="2468550"/>
            <a:ext cx="10672800" cy="4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 mã nguồn và cài đặt:</a:t>
            </a:r>
            <a:endParaRPr sz="3000" b="1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git clone https://github.com/ERPGroup/lab_erp.git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git checkout master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git pull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cd lab_erp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pip install -r req.txt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Tại file /lab_erp/setting.py sửa lại tên database và user được cấp quyền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A3A3A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Google Shape;9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51695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Cài đặt mã nguồn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838200" y="2624825"/>
            <a:ext cx="11679900" cy="3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 mẫu:</a:t>
            </a:r>
            <a:endParaRPr sz="3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muốn sử dụng dữ liệu có sẵn ta sẽ import file backup.sql</a:t>
            </a:r>
            <a:endParaRPr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psql dbname &lt; backup.sql</a:t>
            </a:r>
            <a:endParaRPr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muốn tạo mới database ta chạy câu lệnh sau</a:t>
            </a:r>
            <a:endParaRPr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python manage.py migrate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■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python manage.py shell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■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from website.models import *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■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Copy các dòng dữ liệu trong file cmd và khởi chạy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A3A3A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9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26629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/>
              <a:t>2) Cài đặt mã nguồn</a:t>
            </a:r>
            <a:endParaRPr sz="3600"/>
          </a:p>
        </p:txBody>
      </p:sp>
      <p:sp>
        <p:nvSpPr>
          <p:cNvPr id="185" name="Google Shape;185;p23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838200" y="2624825"/>
            <a:ext cx="10699800" cy="3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demo:</a:t>
            </a:r>
            <a:endParaRPr sz="3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python manage.py runserver 0.0.0.0:8000</a:t>
            </a:r>
            <a:endParaRPr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A3A3A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 b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Lúc này bạn có thể xem website bằng cách gõ:</a:t>
            </a:r>
            <a:endParaRPr sz="3000" b="1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http://domain_or_ip_public:8000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 cho phép truy cập cổng 8000, nếu chưa thì cần chạy câu lệnh sau:</a:t>
            </a:r>
            <a:endParaRPr sz="2400" b="1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ufw allow 8000</a:t>
            </a:r>
            <a:endParaRPr sz="2400" b="1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Google Shape;9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82333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Cài đặt webserver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4" name="Google Shape;194;p24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1128550" y="2580775"/>
            <a:ext cx="9778200" cy="3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sử dụng Nginx để chạy webserver</a:t>
            </a:r>
            <a:endParaRPr sz="3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apt-get update</a:t>
            </a:r>
            <a:endParaRPr sz="2400">
              <a:solidFill>
                <a:srgbClr val="3A3A3A"/>
              </a:solidFill>
              <a:highlight>
                <a:srgbClr val="00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❖"/>
            </a:pPr>
            <a:r>
              <a:rPr lang="en-US" sz="2400">
                <a:solidFill>
                  <a:srgbClr val="3A3A3A"/>
                </a:solidFill>
                <a:highlight>
                  <a:srgbClr val="00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apt-get install nginx</a:t>
            </a:r>
            <a:endParaRPr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9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10347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Cài đặt webserver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1128550" y="2580775"/>
            <a:ext cx="9778200" cy="29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service trong ubuntu</a:t>
            </a:r>
            <a:endParaRPr sz="2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nano /etc/systemd/system/gunicorn.service</a:t>
            </a:r>
            <a:endParaRPr sz="22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mở file /etc/systemd/system/gunicorn.service copy đoạn mã sau:</a:t>
            </a:r>
            <a:endParaRPr sz="22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[Unit]</a:t>
            </a:r>
            <a:br>
              <a:rPr lang="en-US" sz="22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</a:br>
            <a:r>
              <a:rPr lang="en-US" sz="22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Description=gunicorn daemon</a:t>
            </a:r>
            <a:br>
              <a:rPr lang="en-US" sz="22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</a:br>
            <a:r>
              <a:rPr lang="en-US" sz="22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After=network.target</a:t>
            </a:r>
            <a:endParaRPr sz="2200">
              <a:solidFill>
                <a:srgbClr val="3A3A3A"/>
              </a:solidFill>
              <a:highlight>
                <a:srgbClr val="D9D9D9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Google Shape;9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11291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Cài đặt webserver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1128550" y="2580775"/>
            <a:ext cx="9778200" cy="3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service trong ubuntu</a:t>
            </a:r>
            <a:endParaRPr sz="1800">
              <a:solidFill>
                <a:srgbClr val="3A3A3A"/>
              </a:solidFill>
              <a:highlight>
                <a:srgbClr val="EFEFE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Tiếp tục Copy thêm đoạn mã sau:</a:t>
            </a:r>
            <a:endParaRPr sz="20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[Service]</a:t>
            </a:r>
            <a:b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</a:br>
            <a: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User=</a:t>
            </a:r>
            <a:r>
              <a:rPr lang="en-US" sz="2000">
                <a:solidFill>
                  <a:srgbClr val="E94849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sammy</a:t>
            </a:r>
            <a: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/>
            </a:r>
            <a:b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</a:br>
            <a: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Group=www-data</a:t>
            </a:r>
            <a:b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</a:br>
            <a: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WorkingDirectory=/home/</a:t>
            </a:r>
            <a:r>
              <a:rPr lang="en-US" sz="2000">
                <a:solidFill>
                  <a:srgbClr val="E94849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sammy</a:t>
            </a:r>
            <a: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/</a:t>
            </a:r>
            <a:r>
              <a:rPr lang="en-US" sz="2000">
                <a:solidFill>
                  <a:srgbClr val="E94849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lab_erp</a:t>
            </a:r>
            <a: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/>
            </a:r>
            <a:b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</a:br>
            <a: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ExecStart=/home/</a:t>
            </a:r>
            <a:r>
              <a:rPr lang="en-US" sz="2000">
                <a:solidFill>
                  <a:srgbClr val="E94849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sammy</a:t>
            </a:r>
            <a: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/</a:t>
            </a:r>
            <a:r>
              <a:rPr lang="en-US" sz="2000">
                <a:solidFill>
                  <a:srgbClr val="E94849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lab_erp_env</a:t>
            </a:r>
            <a: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/bin/gunicorn --access-logfile - --workers 3 --bind unix:/home/</a:t>
            </a:r>
            <a:r>
              <a:rPr lang="en-US" sz="2000">
                <a:solidFill>
                  <a:srgbClr val="E94849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sammy</a:t>
            </a:r>
            <a: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/</a:t>
            </a:r>
            <a:r>
              <a:rPr lang="en-US" sz="2000">
                <a:solidFill>
                  <a:srgbClr val="E94849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lab_erp</a:t>
            </a:r>
            <a: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/</a:t>
            </a:r>
            <a:r>
              <a:rPr lang="en-US" sz="2000">
                <a:solidFill>
                  <a:srgbClr val="E94849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lab_erp</a:t>
            </a:r>
            <a: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.sock lab_erp.wsgi:application</a:t>
            </a:r>
            <a:endParaRPr sz="2000">
              <a:solidFill>
                <a:srgbClr val="3A3A3A"/>
              </a:solidFill>
              <a:highlight>
                <a:srgbClr val="D9D9D9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[Install]</a:t>
            </a:r>
            <a:b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</a:br>
            <a: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WantedBy=multi-user.target</a:t>
            </a:r>
            <a:br>
              <a:rPr lang="en-US" sz="2000">
                <a:solidFill>
                  <a:srgbClr val="3A3A3A"/>
                </a:solidFill>
                <a:highlight>
                  <a:srgbClr val="D9D9D9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</a:br>
            <a:endParaRPr sz="2000">
              <a:solidFill>
                <a:srgbClr val="3A3A3A"/>
              </a:solidFill>
              <a:highlight>
                <a:srgbClr val="D9D9D9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452120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9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4741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Cài đặt webserver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1128550" y="2580775"/>
            <a:ext cx="10515600" cy="30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 service:</a:t>
            </a:r>
            <a:endParaRPr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systemctl start gunicorn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systemctl enable gunicorn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Lúc này chúng ta sẽ cài đặt service chạy trên nginx</a:t>
            </a:r>
            <a:endParaRPr sz="2400" b="1">
              <a:solidFill>
                <a:srgbClr val="FF0000"/>
              </a:solidFill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Google Shape;9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1277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Cài đặt webserver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1128550" y="2580775"/>
            <a:ext cx="10515600" cy="3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webserver</a:t>
            </a:r>
            <a:endParaRPr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nano /etc/nginx/sites-available/</a:t>
            </a:r>
            <a:r>
              <a:rPr lang="en-US" sz="24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myproject</a:t>
            </a:r>
            <a:endParaRPr sz="2400">
              <a:solidFill>
                <a:srgbClr val="E9484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	</a:t>
            </a: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đoạn mã sau: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{</a:t>
            </a:r>
            <a:b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	listen 80;</a:t>
            </a:r>
            <a:b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		server_name </a:t>
            </a:r>
            <a:r>
              <a:rPr lang="en-US" sz="24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server_domain_or_IP</a:t>
            </a: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}</a:t>
            </a:r>
            <a:endParaRPr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144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1"/>
          </p:nvPr>
        </p:nvSpPr>
        <p:spPr>
          <a:xfrm>
            <a:off x="838200" y="16037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Cài đặt webserver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925000" y="2563425"/>
            <a:ext cx="4005900" cy="18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webserver</a:t>
            </a:r>
            <a:endParaRPr sz="2400">
              <a:solidFill>
                <a:srgbClr val="E9484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	</a:t>
            </a: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thêm đoạn mã sau: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4687850" y="2207900"/>
            <a:ext cx="7847400" cy="49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{</a:t>
            </a:r>
            <a:b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listen 80;</a:t>
            </a:r>
            <a:b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server_name </a:t>
            </a:r>
            <a:r>
              <a:rPr lang="en-US" sz="18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server_domain_or_IP</a:t>
            </a: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location = /favicon.ico { access_log off; log_not_found off; }</a:t>
            </a:r>
            <a:b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location /static/ {</a:t>
            </a:r>
            <a:b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root /home/</a:t>
            </a:r>
            <a:r>
              <a:rPr lang="en-US" sz="18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sammy</a:t>
            </a: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8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lab_erp</a:t>
            </a: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b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  <a:b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location / {</a:t>
            </a:r>
            <a:b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include proxy_params;</a:t>
            </a:r>
            <a:b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proxy_pass  http://unix:/home/</a:t>
            </a:r>
            <a:r>
              <a:rPr lang="en-US" sz="18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sammy</a:t>
            </a: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8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lab_erp</a:t>
            </a: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8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lab_erp</a:t>
            </a: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.sock;</a:t>
            </a:r>
            <a:b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  <a:b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sz="1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38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3) Cài đặt webserver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sp>
        <p:nvSpPr>
          <p:cNvPr id="250" name="Google Shape;250;p30"/>
          <p:cNvSpPr txBox="1"/>
          <p:nvPr/>
        </p:nvSpPr>
        <p:spPr>
          <a:xfrm>
            <a:off x="1128550" y="2580775"/>
            <a:ext cx="10515600" cy="3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 nginx</a:t>
            </a:r>
            <a:endParaRPr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ln -s /etc/nginx/sites-available/</a:t>
            </a:r>
            <a:r>
              <a:rPr lang="en-US" sz="24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myproject</a:t>
            </a: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 /etc/nginx/sites-enabled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●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nginx -t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●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systemctl restart nginx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7537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482600"/>
            <a:ext cx="10515600" cy="1181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Mô tả chung về hệ thống</a:t>
            </a:r>
            <a:endParaRPr lang="en-US" sz="44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78956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quan về yêu cầu của hệ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 yêu cầu của hệ thống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 người dùng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buộc tổng thể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về giao diện (cho các đối tượng người dùng)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 </a:t>
            </a: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 Công nghệ, tài chính, thời gian của hệ thống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 định tính khả thi của hệ thống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xuất thêm dành cho hệ thống 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kết yêu cầu của hệ thống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4) Cài đặt Network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8" name="Google Shape;258;p31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1128550" y="2580775"/>
            <a:ext cx="10515600" cy="3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khi chạy website xuất hiện thông báo lỗi</a:t>
            </a:r>
            <a:endParaRPr sz="3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domain_ip_public</a:t>
            </a:r>
            <a:r>
              <a:rPr lang="en-US" sz="2400">
                <a:solidFill>
                  <a:srgbClr val="646464"/>
                </a:solidFill>
                <a:highlight>
                  <a:srgbClr val="FF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’s server IP address could not be found.</a:t>
            </a:r>
            <a:endParaRPr sz="2400">
              <a:solidFill>
                <a:srgbClr val="646464"/>
              </a:solidFill>
              <a:highlight>
                <a:srgbClr val="FFFFFF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nghĩa server đã không cho phép truy cập qua cổng :80</a:t>
            </a:r>
            <a:endParaRPr sz="300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tắt tường lửa và cho phép sử dụng cổng :80</a:t>
            </a:r>
            <a:endParaRPr sz="300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ufw delete allow 8000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ufw allow 'Nginx Full'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815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VI. Hướng dẫn sử dụng</a:t>
            </a: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5) Cài đặt SSL</a:t>
            </a:r>
            <a:endParaRPr sz="3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7" name="Google Shape;267;p32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711875" y="2580575"/>
            <a:ext cx="11233200" cy="4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sử dụng </a:t>
            </a:r>
            <a:r>
              <a:rPr lang="en-US" sz="300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Encrypt để tạo miễn phí SSL</a:t>
            </a:r>
            <a:endParaRPr sz="300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●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add-apt-repository ppa:certbot/certbot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●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apt-get update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Courier New"/>
              <a:buChar char="●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apt-get install python-certbot-nginx</a:t>
            </a:r>
            <a:endParaRPr sz="2400">
              <a:solidFill>
                <a:srgbClr val="3A3A3A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 đặt tên miền cần SSL</a:t>
            </a:r>
            <a:endParaRPr sz="300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sudo certbot --nginx -d </a:t>
            </a:r>
            <a:r>
              <a:rPr lang="en-US" sz="24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example.com</a:t>
            </a:r>
            <a:r>
              <a:rPr lang="en-US" sz="2400">
                <a:solidFill>
                  <a:srgbClr val="3A3A3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 -d </a:t>
            </a:r>
            <a:r>
              <a:rPr lang="en-US" sz="2400">
                <a:solidFill>
                  <a:srgbClr val="E9484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ourier New"/>
              </a:rPr>
              <a:t>www.example.com</a:t>
            </a:r>
            <a:endParaRPr sz="2400">
              <a:solidFill>
                <a:srgbClr val="E9484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Certbot sẽ tự động tạo mới private key trên hệ thống và các thiết lập giao thức trên nginx</a:t>
            </a:r>
            <a:endParaRPr sz="300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82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ADAE-BEA8-4761-9289-77A15DF9BE95}" type="slidenum">
              <a:rPr lang="en-US" smtClean="0"/>
              <a:t>92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54" y="532723"/>
            <a:ext cx="7672946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2926</Words>
  <Application>Microsoft Office PowerPoint</Application>
  <PresentationFormat>Widescreen</PresentationFormat>
  <Paragraphs>658</Paragraphs>
  <Slides>92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Trường Đại học Sài Gòn KHOA CÔNG NGHỆ THÔNG TIN</vt:lpstr>
      <vt:lpstr>Thành viên nhóm</vt:lpstr>
      <vt:lpstr>Phân công công việc</vt:lpstr>
      <vt:lpstr>Phân công công việc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`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VI. Hướng dẫn sử dụng</vt:lpstr>
      <vt:lpstr>VI. Hướng dẫn sử dụng</vt:lpstr>
      <vt:lpstr>VI. Hướng dẫn sử dụng</vt:lpstr>
      <vt:lpstr>VI. Hướng dẫn sử dụng</vt:lpstr>
      <vt:lpstr>VI. Hướng dẫn sử dụng</vt:lpstr>
      <vt:lpstr>VI. Hướng dẫn sử dụng</vt:lpstr>
      <vt:lpstr>VI. Hướng dẫn sử dụng</vt:lpstr>
      <vt:lpstr>VI. Hướng dẫn sử dụng</vt:lpstr>
      <vt:lpstr>VI. Hướng dẫn sử dụng</vt:lpstr>
      <vt:lpstr>VI. Hướng dẫn sử dụng</vt:lpstr>
      <vt:lpstr>VI. Hướng dẫn sử dụng</vt:lpstr>
      <vt:lpstr>VI. Hướng dẫn sử dụng</vt:lpstr>
      <vt:lpstr>VI. Hướng dẫn sử dụng</vt:lpstr>
      <vt:lpstr>VI. Hướng dẫn sử dụng</vt:lpstr>
      <vt:lpstr>VI. Hướng dẫn sử dụng</vt:lpstr>
      <vt:lpstr>VI. Hướng dẫn sử dụng</vt:lpstr>
      <vt:lpstr>VI. Hướng dẫn sử dụng</vt:lpstr>
      <vt:lpstr>VI. Hướng dẫn sử dụng</vt:lpstr>
      <vt:lpstr>VI. Hướng dẫn sử dụng</vt:lpstr>
      <vt:lpstr>VI. Hướng dẫn sử dụng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Deftnt</dc:creator>
  <cp:lastModifiedBy>Deftnt</cp:lastModifiedBy>
  <cp:revision>102</cp:revision>
  <dcterms:created xsi:type="dcterms:W3CDTF">2018-12-06T17:10:21Z</dcterms:created>
  <dcterms:modified xsi:type="dcterms:W3CDTF">2018-12-20T22:35:43Z</dcterms:modified>
</cp:coreProperties>
</file>