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72" r:id="rId13"/>
    <p:sldId id="267" r:id="rId14"/>
    <p:sldId id="268" r:id="rId15"/>
    <p:sldId id="269" r:id="rId16"/>
    <p:sldId id="271" r:id="rId17"/>
    <p:sldId id="270" r:id="rId18"/>
    <p:sldId id="274" r:id="rId19"/>
  </p:sldIdLst>
  <p:sldSz cx="9144000" cy="6858000" type="screen4x3"/>
  <p:notesSz cx="9234488" cy="6953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50000"/>
  </p:normalViewPr>
  <p:slideViewPr>
    <p:cSldViewPr>
      <p:cViewPr varScale="1">
        <p:scale>
          <a:sx n="24" d="100"/>
          <a:sy n="24" d="100"/>
        </p:scale>
        <p:origin x="13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1611" cy="347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770" y="0"/>
            <a:ext cx="4001611" cy="347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913C1-AD9E-4EEE-9846-D3510E7F9DF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04213"/>
            <a:ext cx="4001611" cy="347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770" y="6604213"/>
            <a:ext cx="4001611" cy="347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380A-F6DC-4762-BDC3-4F64F0CFA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5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1611" cy="347662"/>
          </a:xfrm>
          <a:prstGeom prst="rect">
            <a:avLst/>
          </a:prstGeom>
        </p:spPr>
        <p:txBody>
          <a:bodyPr vert="horz" lIns="92501" tIns="46250" rIns="92501" bIns="462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0741" y="0"/>
            <a:ext cx="4001611" cy="347662"/>
          </a:xfrm>
          <a:prstGeom prst="rect">
            <a:avLst/>
          </a:prstGeom>
        </p:spPr>
        <p:txBody>
          <a:bodyPr vert="horz" lIns="92501" tIns="46250" rIns="92501" bIns="46250" rtlCol="0"/>
          <a:lstStyle>
            <a:lvl1pPr algn="r">
              <a:defRPr sz="1200"/>
            </a:lvl1pPr>
          </a:lstStyle>
          <a:p>
            <a:fld id="{60A80771-2186-4647-9090-D2A886E3A9C1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8138" y="520700"/>
            <a:ext cx="3478212" cy="2608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0" rIns="92501" bIns="462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449" y="3302794"/>
            <a:ext cx="7387590" cy="3128963"/>
          </a:xfrm>
          <a:prstGeom prst="rect">
            <a:avLst/>
          </a:prstGeom>
        </p:spPr>
        <p:txBody>
          <a:bodyPr vert="horz" lIns="92501" tIns="46250" rIns="92501" bIns="462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04381"/>
            <a:ext cx="4001611" cy="347662"/>
          </a:xfrm>
          <a:prstGeom prst="rect">
            <a:avLst/>
          </a:prstGeom>
        </p:spPr>
        <p:txBody>
          <a:bodyPr vert="horz" lIns="92501" tIns="46250" rIns="92501" bIns="462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0741" y="6604381"/>
            <a:ext cx="4001611" cy="347662"/>
          </a:xfrm>
          <a:prstGeom prst="rect">
            <a:avLst/>
          </a:prstGeom>
        </p:spPr>
        <p:txBody>
          <a:bodyPr vert="horz" lIns="92501" tIns="46250" rIns="92501" bIns="46250" rtlCol="0" anchor="b"/>
          <a:lstStyle>
            <a:lvl1pPr algn="r">
              <a:defRPr sz="1200"/>
            </a:lvl1pPr>
          </a:lstStyle>
          <a:p>
            <a:fld id="{7D549D45-4905-4E31-9655-7C6BE984E5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4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FF1-CD83-4881-80EA-304CF92B07A8}" type="datetime1">
              <a:rPr lang="en-US" smtClean="0"/>
              <a:t>11/5/18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CF89-A0CF-4B7E-AD91-686E843AD048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D1BD-3252-464D-B47E-E4F384D104D6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CED-3200-4658-8F40-62BD0039A6A6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019-EB01-4F89-B99A-5BD5A4B4C5DA}" type="datetime1">
              <a:rPr lang="en-US" smtClean="0"/>
              <a:t>11/5/18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C31BE39-B69B-4F4E-B385-0937EB203166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792D-5587-48D4-8E36-8828ED4B130D}" type="datetime1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97CD-87F7-427B-988D-319C73EAA72B}" type="datetime1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AB47-D0C4-4E18-A183-5AFAA86FE5BB}" type="datetime1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2F58-1793-4DF9-AD91-20B1C0DBA366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2CDED60-D382-46CB-829B-6E0DC629AF9D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F531C4-ECAD-4674-B971-80763B0ECC56}" type="datetime1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676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BÀI TẬP ỨNG DỤNG</a:t>
            </a:r>
            <a:endParaRPr lang="en-US" sz="440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 THỐNG THÔNG TIN DOANH NGHIỆP</a:t>
            </a:r>
            <a:endParaRPr lang="en-US" sz="44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1371600" y="-762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BÀI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GIẢNG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/>
          <a:lstStyle/>
          <a:p>
            <a:pPr algn="just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Thiệt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hại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hội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kì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vọng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EOL(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=1)= 0,5.0 + 0,5.2000 = 1000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EOL(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=2)=0,5.2000 + 0,5.9000 = 1450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EOL(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=3)=0,5.5000 + 0,5.0 = 2500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chuẩn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MinEOL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just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MinEOL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 = Min (1000,1450,2500) = 1000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toàn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DN.</a:t>
            </a: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u="sng" dirty="0" err="1" smtClean="0">
                <a:solidFill>
                  <a:schemeClr val="bg2">
                    <a:lumMod val="10000"/>
                  </a:schemeClr>
                </a:solidFill>
              </a:rPr>
              <a:t>Bước</a:t>
            </a:r>
            <a:r>
              <a:rPr lang="en-US" u="sng" dirty="0" smtClean="0">
                <a:solidFill>
                  <a:schemeClr val="bg2">
                    <a:lumMod val="10000"/>
                  </a:schemeClr>
                </a:solidFill>
              </a:rPr>
              <a:t> 6: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just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Xét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hai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chuẩn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vọng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MaxEMV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thiệt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hại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vọng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MinEOL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thấy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 –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lợi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nhuận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chi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phí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khấu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trừ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mang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vọng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 – HTTT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cũng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thấy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thiệt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hại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nhỏ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kiện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rủi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XD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cộng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hay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Vì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lựa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toàn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304801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Bà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H.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đang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dự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định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xây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dựng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bệnh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viện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(BV)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tư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tại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tỉnh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ở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miền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Trung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đứng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trước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hai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phương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án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Bệnh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viện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lớn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bệnh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viện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nhỏ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Nếu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dân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tục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tăng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, BV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lớn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sẽ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lợi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nhuận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hàng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năm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150000$, BV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nhỏ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sẽ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lợi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nhuận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60000$.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trường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dân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tăng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, BV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lớn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sẽ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lỗ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mỗi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năm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85000$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BV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nhỏ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sẽ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lỗ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45000$.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Tiếc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rằng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bà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Hằng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thông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tin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về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dân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tương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lai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Biết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rằng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xác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suất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xảy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ra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ở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cả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hai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trường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dân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tang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tăng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nhau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.</a:t>
            </a:r>
            <a:endParaRPr lang="en-US" sz="2800" dirty="0">
              <a:solidFill>
                <a:srgbClr val="000000"/>
              </a:solidFill>
              <a:latin typeface="Calibri" charset="0"/>
              <a:ea typeface="Times New Roman" charset="0"/>
              <a:cs typeface="Calibri" charset="0"/>
            </a:endParaRPr>
          </a:p>
          <a:p>
            <a:pPr algn="just"/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Hãy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đưa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ra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mô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hình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toán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học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giúp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bà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H.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ra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quyết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định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Calibri" charset="0"/>
              </a:rPr>
              <a:t>.</a:t>
            </a:r>
            <a:endParaRPr lang="en-US" sz="2800" dirty="0">
              <a:solidFill>
                <a:srgbClr val="000000"/>
              </a:solidFill>
              <a:effectLst/>
              <a:latin typeface="Calibri" charset="0"/>
              <a:ea typeface="Times New Roman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152400"/>
            <a:ext cx="8534400" cy="75895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2-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Dạng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tập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Ra QĐ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nhiều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yếu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tố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458200" cy="4876800"/>
          </a:xfrm>
        </p:spPr>
        <p:txBody>
          <a:bodyPr>
            <a:normAutofit/>
          </a:bodyPr>
          <a:lstStyle/>
          <a:p>
            <a:pPr algn="just">
              <a:lnSpc>
                <a:spcPts val="2400"/>
              </a:lnSpc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DN X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sẽ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toàn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DN. Ở GĐ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đầu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tiên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dự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, DN X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cần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đầu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tư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sở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tầng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mà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trước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hết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hệ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thống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máy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tính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3 NCC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đứng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đấu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thầu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dự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667000"/>
          <a:ext cx="8229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952"/>
                <a:gridCol w="2150076"/>
                <a:gridCol w="2298356"/>
                <a:gridCol w="2224216"/>
              </a:tblGrid>
              <a:tr h="1371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B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Giá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mỗi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máy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8,3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triệu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8,5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triệu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8,7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triệu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Cấu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trúc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máy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Acer X480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Intel Core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Duo E7400 (2,8 GHz, 3MB L2), RAM 2GB, HDD 320 GB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CMS  VC53-30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Intel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Core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i3-530 (2,93GHz, 4MB L2), RAM 2GB, HDD 320 GB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Dell </a:t>
                      </a:r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Vostro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230</a:t>
                      </a:r>
                      <a:endParaRPr lang="en-US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Intel Core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2Duo E7500 (2,93 GHz, 3MB L2), RAM 2GB, HDD 320 GB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Bảo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hành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năm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năm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bảo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trì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miễn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phí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1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năm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năm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bảo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hành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tận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nơi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Dịch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vụ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khác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Tặng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kèm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mềm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diệt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virus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Giao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hàng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tận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nơi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lắp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đặt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và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hướng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dẫn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sử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dụng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miễn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phí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Tặng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kèm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mềm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diệt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virus,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hàng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tận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nơi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152400"/>
            <a:ext cx="8534400" cy="75895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2-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Dạng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tập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2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458200" cy="4876800"/>
          </a:xfrm>
        </p:spPr>
        <p:txBody>
          <a:bodyPr>
            <a:normAutofit/>
          </a:bodyPr>
          <a:lstStyle/>
          <a:p>
            <a:pPr algn="just">
              <a:lnSpc>
                <a:spcPts val="24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đốc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cần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phải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nên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chọn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NCC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nào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phù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hợp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yêu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cầu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DN.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đánh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quan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trọng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tiêu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chí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Cấu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trúc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máy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&gt;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Bảo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hành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&gt;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cả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&gt;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dịch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vụ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khác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cả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theo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yêu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cầu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DN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7,5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triệu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Hãy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tính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toán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để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tìm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nào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tối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ưu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nhất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để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giúp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152400"/>
            <a:ext cx="8534400" cy="75895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vấn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458200" cy="4876800"/>
          </a:xfrm>
        </p:spPr>
        <p:txBody>
          <a:bodyPr>
            <a:normAutofit/>
          </a:bodyPr>
          <a:lstStyle/>
          <a:p>
            <a:pPr algn="just">
              <a:lnSpc>
                <a:spcPts val="2400"/>
              </a:lnSpc>
              <a:buNone/>
            </a:pP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Bước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 1: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nêu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vấn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nên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chọn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nhà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cung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cấp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nào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phù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hợp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tiêu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chí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DN.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Bước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 2: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3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để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lựa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chọn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A (j=1),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B (j=2), 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C (j=3).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Bước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 3: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tiêu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chí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lựa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chọn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Cấu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trúc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máy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&gt;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Bảo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hành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&gt;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cả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&gt;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dịch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vụ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khác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tiêu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chí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trọng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số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FW(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):</a:t>
            </a: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191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tiêu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chí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Trọng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số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FWi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Giá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cả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Cấu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trúc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máy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=2)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0,4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Bảo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hành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=3)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0,3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dịch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khác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=4)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152400"/>
            <a:ext cx="8534400" cy="75895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vấn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458200" cy="4876800"/>
          </a:xfrm>
        </p:spPr>
        <p:txBody>
          <a:bodyPr>
            <a:normAutofit/>
          </a:bodyPr>
          <a:lstStyle/>
          <a:p>
            <a:pPr algn="just">
              <a:lnSpc>
                <a:spcPts val="2400"/>
              </a:lnSpc>
              <a:buNone/>
            </a:pP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Bước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 4: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lượng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theo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yếu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tố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FEij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Trong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399" y="2133600"/>
          <a:ext cx="807720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1"/>
                <a:gridCol w="1524000"/>
                <a:gridCol w="1676400"/>
                <a:gridCol w="1558048"/>
                <a:gridCol w="1718554"/>
              </a:tblGrid>
              <a:tr h="1371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Trọng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số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FWi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Giá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mỗi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máy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0,9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0,88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0,86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Cấu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trúc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máy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0,6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0,9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0,8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0,4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Bảo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hành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0,9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0,8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0,3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Dịch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khác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0,6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0,9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0,7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09600" y="4648200"/>
          <a:ext cx="73025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3" imgW="3276360" imgH="419040" progId="Equation.DSMT4">
                  <p:embed/>
                </p:oleObj>
              </mc:Choice>
              <mc:Fallback>
                <p:oleObj name="Equation" r:id="rId3" imgW="327636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73025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152400"/>
            <a:ext cx="8534400" cy="75895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vấn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458200" cy="4876800"/>
          </a:xfrm>
        </p:spPr>
        <p:txBody>
          <a:bodyPr>
            <a:normAutofit/>
          </a:bodyPr>
          <a:lstStyle/>
          <a:p>
            <a:pPr algn="just">
              <a:lnSpc>
                <a:spcPts val="2400"/>
              </a:lnSpc>
              <a:buNone/>
            </a:pP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Bước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 5: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Sử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MFEP,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tính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tổng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lượng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trọng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số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TWE(j)</a:t>
            </a: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TWE(A) = 0,9.0,2 + 0,6.0,4 + 0,5.0,3 + 0,6.0,1 = 0,63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TWE(B) = 0,88.0,2 + 0,9.0,4 + 0,9.0,3 + 0,9.0,1 = 0,9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TWE(C) = 0,86.0,2 + 0,8.0,4 + 0,8.0,3 + 0,7.0,1 = 0,8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Bước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 6: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Ta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MaxTWE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(j) = Max(0,63;0,8;0,9) = 0,9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kết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quả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đốc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nên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chọn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B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cung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cấp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hệ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thống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máy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tính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doanh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nghiệp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mình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ts val="2400"/>
              </a:lnSpc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3124200" y="2286000"/>
          <a:ext cx="3160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422360" imgH="342720" progId="Equation.DSMT4">
                  <p:embed/>
                </p:oleObj>
              </mc:Choice>
              <mc:Fallback>
                <p:oleObj name="Equation" r:id="rId3" imgW="1422360" imgH="342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3160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228601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Khi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phân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tích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các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chức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năng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để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xây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dựng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HTTT,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công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ty A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đề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xuất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các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hướng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để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xây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dựng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hệ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thống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thông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tin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tích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hợp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cho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doanh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nghiệp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X: CRM, SCM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hoặc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ERP.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Trong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quá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trình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nghiên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cứu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trị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thường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,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công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ty A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đưa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ra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các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dự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báo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như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sau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: 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37525"/>
              </p:ext>
            </p:extLst>
          </p:nvPr>
        </p:nvGraphicFramePr>
        <p:xfrm>
          <a:off x="304800" y="1820704"/>
          <a:ext cx="8534400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2133600"/>
                <a:gridCol w="2133600"/>
                <a:gridCol w="2133600"/>
                <a:gridCol w="2133600"/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CRM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SCM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ERP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Giá</a:t>
                      </a:r>
                      <a:r>
                        <a:rPr lang="en-US" sz="1600" b="1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thành</a:t>
                      </a:r>
                      <a:r>
                        <a:rPr lang="en-US" sz="1600" b="1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đầu</a:t>
                      </a:r>
                      <a:r>
                        <a:rPr lang="en-US" sz="1600" b="1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tư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22000$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28000$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50000$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Lợi nhuận thêm mỗi năm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4500$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4800$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7000$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Thời gian hoàn thành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5 tháng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8 </a:t>
                      </a:r>
                      <a:r>
                        <a:rPr lang="en-US" sz="1600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tháng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1 năm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Khả năng chuyển đổi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Dễ dàng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Dễ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dàng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Phức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tạp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4130038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Biết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rằng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,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doanh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nghiệp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X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đánh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giá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các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tiêu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chí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: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giá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thành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đầu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tư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&gt;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Lợi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nhuận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mỗi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năm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&gt;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Thời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gian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hoàn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thành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&gt;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Khả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năng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chuyển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  <a:cs typeface="Times New Roman" charset="0"/>
              </a:rPr>
              <a:t>đổi</a:t>
            </a:r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.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000" dirty="0" err="1">
                <a:latin typeface="Times New Roman" charset="0"/>
                <a:ea typeface="Calibri" charset="0"/>
              </a:rPr>
              <a:t>Doanh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nghiệp</a:t>
            </a:r>
            <a:r>
              <a:rPr lang="en-US" sz="2000" dirty="0">
                <a:latin typeface="Times New Roman" charset="0"/>
                <a:ea typeface="Calibri" charset="0"/>
              </a:rPr>
              <a:t> X </a:t>
            </a:r>
            <a:r>
              <a:rPr lang="en-US" sz="2000" dirty="0" err="1">
                <a:latin typeface="Times New Roman" charset="0"/>
                <a:ea typeface="Calibri" charset="0"/>
              </a:rPr>
              <a:t>dự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định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đầu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tư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khoảng</a:t>
            </a:r>
            <a:r>
              <a:rPr lang="en-US" sz="2000" dirty="0">
                <a:latin typeface="Times New Roman" charset="0"/>
                <a:ea typeface="Calibri" charset="0"/>
              </a:rPr>
              <a:t> 20000$ </a:t>
            </a:r>
            <a:r>
              <a:rPr lang="en-US" sz="2000" dirty="0" err="1">
                <a:latin typeface="Times New Roman" charset="0"/>
                <a:ea typeface="Calibri" charset="0"/>
              </a:rPr>
              <a:t>để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xây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dựng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hệ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thống</a:t>
            </a:r>
            <a:r>
              <a:rPr lang="en-US" sz="2000" dirty="0">
                <a:latin typeface="Times New Roman" charset="0"/>
                <a:ea typeface="Calibri" charset="0"/>
              </a:rPr>
              <a:t>, </a:t>
            </a:r>
            <a:r>
              <a:rPr lang="en-US" sz="2000" dirty="0" err="1">
                <a:latin typeface="Times New Roman" charset="0"/>
                <a:ea typeface="Calibri" charset="0"/>
              </a:rPr>
              <a:t>với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mong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muốn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lợi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nhuận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mà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hệ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thống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mang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lại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mỗi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năm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khoảng</a:t>
            </a:r>
            <a:r>
              <a:rPr lang="en-US" sz="2000" dirty="0">
                <a:latin typeface="Times New Roman" charset="0"/>
                <a:ea typeface="Calibri" charset="0"/>
              </a:rPr>
              <a:t> 7500$ </a:t>
            </a:r>
            <a:r>
              <a:rPr lang="en-US" sz="2000" dirty="0" err="1">
                <a:latin typeface="Times New Roman" charset="0"/>
                <a:ea typeface="Calibri" charset="0"/>
              </a:rPr>
              <a:t>và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xây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dựng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hệ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thống</a:t>
            </a:r>
            <a:r>
              <a:rPr lang="en-US" sz="2000" dirty="0">
                <a:latin typeface="Times New Roman" charset="0"/>
                <a:ea typeface="Calibri" charset="0"/>
              </a:rPr>
              <a:t> </a:t>
            </a:r>
            <a:r>
              <a:rPr lang="en-US" sz="2000" dirty="0" err="1">
                <a:latin typeface="Times New Roman" charset="0"/>
                <a:ea typeface="Calibri" charset="0"/>
              </a:rPr>
              <a:t>trong</a:t>
            </a:r>
            <a:r>
              <a:rPr lang="en-US" sz="2000" dirty="0">
                <a:latin typeface="Times New Roman" charset="0"/>
                <a:ea typeface="Calibri" charset="0"/>
              </a:rPr>
              <a:t> 3 </a:t>
            </a:r>
            <a:r>
              <a:rPr lang="en-US" sz="2000" dirty="0" err="1">
                <a:latin typeface="Times New Roman" charset="0"/>
                <a:ea typeface="Calibri" charset="0"/>
              </a:rPr>
              <a:t>tháng</a:t>
            </a:r>
            <a:r>
              <a:rPr lang="en-US" sz="2000" dirty="0">
                <a:latin typeface="Times New Roman" charset="0"/>
                <a:ea typeface="Calibri" charset="0"/>
              </a:rPr>
              <a:t>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Mục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tiêu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học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tập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458200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toán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để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bài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tập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doanh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nghiệp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việc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thiết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lập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những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đinh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đưa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những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phân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tích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trên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cơ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sở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những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đó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1-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Dạng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tập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Ra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trong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ĐK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rủi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ro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58200" cy="4876800"/>
          </a:xfrm>
        </p:spPr>
        <p:txBody>
          <a:bodyPr>
            <a:normAutofit fontScale="92500"/>
          </a:bodyPr>
          <a:lstStyle/>
          <a:p>
            <a:pPr algn="just">
              <a:lnSpc>
                <a:spcPts val="2400"/>
              </a:lnSpc>
              <a:buNone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DN </a:t>
            </a:r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chiến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lược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XD HTTT.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Y,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tư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cách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giám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đốc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DN,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sẽ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trong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việc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nên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hay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không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HTTT.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đã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như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toàn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DN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hoặc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nhỏ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chức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năng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từng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bộ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phận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hoặc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không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làm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gì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Lúc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này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hai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tình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huống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sẽ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xảy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lvl="1" algn="just">
              <a:lnSpc>
                <a:spcPts val="24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Nếu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nghĩa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hỗ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trợ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KD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DN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tốt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thì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sẽ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lợi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nhuận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5000$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mỗi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năm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trong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khi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nhỏ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2000$. </a:t>
            </a:r>
          </a:p>
          <a:p>
            <a:pPr lvl="1" algn="just">
              <a:lnSpc>
                <a:spcPts val="24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Ngược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lại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nếu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không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thì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dẫn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đến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thua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lỗ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khoảng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3000$,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nhỏ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900$.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Cho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rằng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tỉ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lệ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không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như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nhau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ts val="2400"/>
              </a:lnSpc>
              <a:buNone/>
            </a:pP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Hãy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tính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toán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nào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hợp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lý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nhất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để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thể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đưa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 DN </a:t>
            </a:r>
            <a:r>
              <a:rPr lang="en-US" sz="2600" dirty="0" err="1" smtClean="0">
                <a:solidFill>
                  <a:schemeClr val="bg2">
                    <a:lumMod val="10000"/>
                  </a:schemeClr>
                </a:solidFill>
              </a:rPr>
              <a:t>mình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algn="just">
              <a:lnSpc>
                <a:spcPts val="2400"/>
              </a:lnSpc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vấn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582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sz="2400" u="sng" dirty="0" smtClean="0">
                <a:solidFill>
                  <a:schemeClr val="bg2">
                    <a:lumMod val="10000"/>
                  </a:schemeClr>
                </a:solidFill>
              </a:rPr>
              <a:t>Bước 1: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 Ông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Y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 nêu vấn đề có nên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để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hỗ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trợ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kinh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doanh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DN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không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algn="just">
              <a:buFont typeface="Wingdings" pitchFamily="2" charset="2"/>
              <a:buChar char="v"/>
            </a:pPr>
            <a:r>
              <a:rPr lang="vi-VN" sz="2400" u="sng" dirty="0" smtClean="0">
                <a:solidFill>
                  <a:schemeClr val="bg2">
                    <a:lumMod val="10000"/>
                  </a:schemeClr>
                </a:solidFill>
              </a:rPr>
              <a:t>Bước 2: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 Ông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Y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 cho rằng có 3 phương án là :</a:t>
            </a:r>
          </a:p>
          <a:p>
            <a:pPr lvl="1" algn="just">
              <a:buFont typeface="Wingdings" pitchFamily="2" charset="2"/>
              <a:buChar char="v"/>
            </a:pPr>
            <a:r>
              <a:rPr lang="vi-VN" sz="2000" dirty="0" smtClean="0">
                <a:solidFill>
                  <a:schemeClr val="bg2">
                    <a:lumMod val="10000"/>
                  </a:schemeClr>
                </a:solidFill>
              </a:rPr>
              <a:t>Phương án 1: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XD HTTT</a:t>
            </a:r>
            <a:r>
              <a:rPr lang="vi-VN" sz="2000" dirty="0" smtClean="0">
                <a:solidFill>
                  <a:schemeClr val="bg2">
                    <a:lumMod val="10000"/>
                  </a:schemeClr>
                </a:solidFill>
              </a:rPr>
              <a:t> có qui mô lớn.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=1)</a:t>
            </a:r>
            <a:endParaRPr lang="vi-VN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algn="just">
              <a:buFont typeface="Wingdings" pitchFamily="2" charset="2"/>
              <a:buChar char="v"/>
            </a:pPr>
            <a:r>
              <a:rPr lang="vi-VN" sz="2000" dirty="0" smtClean="0">
                <a:solidFill>
                  <a:schemeClr val="bg2">
                    <a:lumMod val="10000"/>
                  </a:schemeClr>
                </a:solidFill>
              </a:rPr>
              <a:t>Phương án 2: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XD</a:t>
            </a:r>
            <a:r>
              <a:rPr lang="vi-VN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HTTT </a:t>
            </a:r>
            <a:r>
              <a:rPr lang="vi-VN" sz="2000" dirty="0" smtClean="0">
                <a:solidFill>
                  <a:schemeClr val="bg2">
                    <a:lumMod val="10000"/>
                  </a:schemeClr>
                </a:solidFill>
              </a:rPr>
              <a:t>có qui mô nhỏ.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=2)</a:t>
            </a:r>
            <a:endParaRPr lang="vi-VN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algn="just">
              <a:buFont typeface="Wingdings" pitchFamily="2" charset="2"/>
              <a:buChar char="v"/>
            </a:pPr>
            <a:r>
              <a:rPr lang="vi-VN" sz="2000" dirty="0" smtClean="0">
                <a:solidFill>
                  <a:schemeClr val="bg2">
                    <a:lumMod val="10000"/>
                  </a:schemeClr>
                </a:solidFill>
              </a:rPr>
              <a:t>Phương án 3: không làm gì cả .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=3)</a:t>
            </a:r>
            <a:endParaRPr lang="vi-VN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z="2400" u="sng" dirty="0" smtClean="0">
                <a:solidFill>
                  <a:schemeClr val="bg2">
                    <a:lumMod val="10000"/>
                  </a:schemeClr>
                </a:solidFill>
              </a:rPr>
              <a:t>Bước 3: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 Ông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Y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 cho rằng có 2 tình huống sẽ xảy ra là 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XD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vi-VN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XD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không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vi-VN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vấn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đề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4582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sz="2400" u="sng" dirty="0" smtClean="0">
                <a:solidFill>
                  <a:schemeClr val="bg2">
                    <a:lumMod val="10000"/>
                  </a:schemeClr>
                </a:solidFill>
              </a:rPr>
              <a:t>Bước 4: 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Ông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Y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 ước lượng lợi nhuận của các phương án ứng với các tình huống: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algn="just">
              <a:buFont typeface="Wingdings" pitchFamily="2" charset="2"/>
              <a:buChar char="v"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sz="24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sz="24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z="2400" u="sng" dirty="0" smtClean="0">
                <a:solidFill>
                  <a:schemeClr val="bg2">
                    <a:lumMod val="10000"/>
                  </a:schemeClr>
                </a:solidFill>
              </a:rPr>
              <a:t>Bước 5 : 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Chọn mô hình toán học trong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hệ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hỗ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trợ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DSS 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để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áp</a:t>
            </a:r>
            <a:r>
              <a:rPr lang="vi-VN" sz="2400" dirty="0" smtClean="0">
                <a:solidFill>
                  <a:schemeClr val="bg2">
                    <a:lumMod val="10000"/>
                  </a:schemeClr>
                </a:solidFill>
              </a:rPr>
              <a:t> dụng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vào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bài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toán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này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514600"/>
          <a:ext cx="7086600" cy="248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2362200"/>
                <a:gridCol w="2362200"/>
              </a:tblGrid>
              <a:tr h="318052">
                <a:tc rowSpan="2"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Phương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án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Trạng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thái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4240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Thành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Không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thành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HTTT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quy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lớn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-2000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HTTT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quy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nhỏ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-900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Không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làm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gì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suất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MaxEMV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just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kì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vọng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:</a:t>
            </a: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EMV(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=1)=0,5x5000 + 0,5x(-2000)=1500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EMV(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=2)=0,5x3000 + 0,5x(-900)= 1050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EMV(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=3)= 0</a:t>
            </a:r>
          </a:p>
          <a:p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48000" y="2667000"/>
          <a:ext cx="31130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396800" imgH="444240" progId="Equation.DSMT4">
                  <p:embed/>
                </p:oleObj>
              </mc:Choice>
              <mc:Fallback>
                <p:oleObj name="Equation" r:id="rId3" imgW="13968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31130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458200" cy="4876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Ta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bảng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kết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quả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tương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just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Ra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theo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tiêu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chuẩn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MaxEMV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Khi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EMV(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)&gt;0 =&gt;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lợi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MaxEMV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)= EMV(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=1) = 1500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=&gt;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Chọn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án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xây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dựng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HTTT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mô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toàn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DN)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057400"/>
          <a:ext cx="8001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800"/>
                <a:gridCol w="2044700"/>
                <a:gridCol w="2222500"/>
                <a:gridCol w="1778000"/>
              </a:tblGrid>
              <a:tr h="353060">
                <a:tc rowSpan="2"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Phương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án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Trạng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thái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EMV(</a:t>
                      </a:r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</a:t>
                      </a:r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0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Thành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Không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thành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HTTT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quy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lớn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-2000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HTTT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quy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nhỏ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-900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1050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Không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làm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gì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suất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MinEOL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thiệt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hại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vọng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943600" y="2052638"/>
          <a:ext cx="26606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193760" imgH="241200" progId="Equation.DSMT4">
                  <p:embed/>
                </p:oleObj>
              </mc:Choice>
              <mc:Fallback>
                <p:oleObj name="Equation" r:id="rId3" imgW="11937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52638"/>
                        <a:ext cx="26606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47800" y="2667000"/>
          <a:ext cx="3735387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676160" imgH="1371600" progId="Equation.DSMT4">
                  <p:embed/>
                </p:oleObj>
              </mc:Choice>
              <mc:Fallback>
                <p:oleObj name="Equation" r:id="rId5" imgW="1676160" imgH="1371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3735387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bảng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thiệt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hại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hội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08495"/>
              </p:ext>
            </p:extLst>
          </p:nvPr>
        </p:nvGraphicFramePr>
        <p:xfrm>
          <a:off x="1143000" y="2133600"/>
          <a:ext cx="67818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1423"/>
                <a:gridCol w="2228305"/>
                <a:gridCol w="2422072"/>
              </a:tblGrid>
              <a:tr h="304800">
                <a:tc rowSpan="2"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Phương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án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Trạng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thái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Thành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Không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thành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công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HTTT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lớn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HTTT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nhỏ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Không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làm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gì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suất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0,5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Uyên Nhi - Khoa CNTT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Welcome">
      <a:dk1>
        <a:sysClr val="windowText" lastClr="000000"/>
      </a:dk1>
      <a:lt1>
        <a:sysClr val="window" lastClr="FFFFFF"/>
      </a:lt1>
      <a:dk2>
        <a:srgbClr val="00272B"/>
      </a:dk2>
      <a:lt2>
        <a:srgbClr val="F7F7FF"/>
      </a:lt2>
      <a:accent1>
        <a:srgbClr val="006AED"/>
      </a:accent1>
      <a:accent2>
        <a:srgbClr val="0087BF"/>
      </a:accent2>
      <a:accent3>
        <a:srgbClr val="5D974B"/>
      </a:accent3>
      <a:accent4>
        <a:srgbClr val="9DBB3F"/>
      </a:accent4>
      <a:accent5>
        <a:srgbClr val="C77CC7"/>
      </a:accent5>
      <a:accent6>
        <a:srgbClr val="996699"/>
      </a:accent6>
      <a:hlink>
        <a:srgbClr val="E78707"/>
      </a:hlink>
      <a:folHlink>
        <a:srgbClr val="C618BA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3874</TotalTime>
  <Words>1806</Words>
  <Application>Microsoft Macintosh PowerPoint</Application>
  <PresentationFormat>On-screen Show (4:3)</PresentationFormat>
  <Paragraphs>304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Times New Roman</vt:lpstr>
      <vt:lpstr>Wingdings</vt:lpstr>
      <vt:lpstr>Wingdings 2</vt:lpstr>
      <vt:lpstr>Civic</vt:lpstr>
      <vt:lpstr>Equation</vt:lpstr>
      <vt:lpstr>HỆ THỐNG THÔNG TIN DOANH NGHIỆP</vt:lpstr>
      <vt:lpstr>Mục tiêu học tập</vt:lpstr>
      <vt:lpstr>1- Dạng bài tập Ra quyết định trong ĐK rủi ro</vt:lpstr>
      <vt:lpstr>Giải quyết vấn đề</vt:lpstr>
      <vt:lpstr>Giải quyết vấn đề</vt:lpstr>
      <vt:lpstr>Phương pháp giải quyết</vt:lpstr>
      <vt:lpstr>Phương pháp giải quyết</vt:lpstr>
      <vt:lpstr>Phương pháp giải quyết</vt:lpstr>
      <vt:lpstr>Phương pháp giải quyết</vt:lpstr>
      <vt:lpstr>Phương pháp giải quyết</vt:lpstr>
      <vt:lpstr>Phương pháp giải quyết</vt:lpstr>
      <vt:lpstr>PowerPoint Presentation</vt:lpstr>
      <vt:lpstr>2- Dạng bài tập Ra QĐ nhiều yếu tố</vt:lpstr>
      <vt:lpstr>2- Dạng bài tập 2</vt:lpstr>
      <vt:lpstr>Giải quyết vấn đề</vt:lpstr>
      <vt:lpstr>Phương pháp giải quyết vấn đề</vt:lpstr>
      <vt:lpstr>Giải quyết vấn đề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HỆ THỐNG THÔNG TIN DOANH NGHIỆP</dc:title>
  <dc:creator>namity</dc:creator>
  <cp:lastModifiedBy>Microsoft Office User</cp:lastModifiedBy>
  <cp:revision>53</cp:revision>
  <cp:lastPrinted>2014-09-05T04:13:33Z</cp:lastPrinted>
  <dcterms:created xsi:type="dcterms:W3CDTF">2006-08-16T00:00:00Z</dcterms:created>
  <dcterms:modified xsi:type="dcterms:W3CDTF">2018-11-05T04:40:47Z</dcterms:modified>
</cp:coreProperties>
</file>