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88" r:id="rId4"/>
    <p:sldId id="268" r:id="rId5"/>
    <p:sldId id="289" r:id="rId6"/>
    <p:sldId id="283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B8E1"/>
    <a:srgbClr val="4098D4"/>
    <a:srgbClr val="2980B9"/>
    <a:srgbClr val="1F608B"/>
    <a:srgbClr val="8FADC3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E0F8E-0144-4D2E-BB4A-1BFE014E186E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1DDD0-9BEE-4DF6-BFC5-DBA82716B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7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256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754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22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783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605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830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61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95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01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99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88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66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78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07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07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77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38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587F-DF9B-4025-8A29-602EB4D2A1EF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7469273" y="4721823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论坛：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www.1ppt.cn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5083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slide" Target="slide3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Relationship Id="rId6" Type="http://schemas.openxmlformats.org/officeDocument/2006/relationships/slide" Target="slide4.xml"/><Relationship Id="rId5" Type="http://schemas.openxmlformats.org/officeDocument/2006/relationships/slide" Target="slide5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hyperlink" Target="&#38382;&#39064;&#25552;&#20132;&#21457;&#21453;&#39304;&#27969;&#31243;.vsdx" TargetMode="External"/><Relationship Id="rId4" Type="http://schemas.openxmlformats.org/officeDocument/2006/relationships/hyperlink" Target="&#38382;&#39064;&#36319;&#36394;&#35760;&#24405;&#34920;-&#20840;&#37096;.xl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669490" y="2435444"/>
            <a:ext cx="6258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spc="600" dirty="0">
                <a:cs typeface="+mn-ea"/>
                <a:sym typeface="+mn-lt"/>
              </a:rPr>
              <a:t>信息化工作回顾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69490" y="4524356"/>
            <a:ext cx="3439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cs typeface="+mn-ea"/>
                <a:sym typeface="+mn-lt"/>
              </a:rPr>
              <a:t>          强胜服务项目组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69490" y="4976164"/>
            <a:ext cx="206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cs typeface="+mn-ea"/>
                <a:sym typeface="+mn-lt"/>
              </a:rPr>
              <a:t>2018</a:t>
            </a:r>
            <a:r>
              <a:rPr lang="zh-CN" altLang="en-US" sz="1600" dirty="0">
                <a:cs typeface="+mn-ea"/>
                <a:sym typeface="+mn-lt"/>
              </a:rPr>
              <a:t>年</a:t>
            </a:r>
            <a:r>
              <a:rPr lang="en-US" altLang="zh-CN" sz="1600" dirty="0">
                <a:cs typeface="+mn-ea"/>
                <a:sym typeface="+mn-lt"/>
              </a:rPr>
              <a:t>3</a:t>
            </a:r>
            <a:r>
              <a:rPr lang="zh-CN" altLang="en-US" sz="1600" dirty="0">
                <a:cs typeface="+mn-ea"/>
                <a:sym typeface="+mn-lt"/>
              </a:rPr>
              <a:t>月</a:t>
            </a:r>
            <a:r>
              <a:rPr lang="en-US" altLang="zh-CN" sz="1600" dirty="0">
                <a:cs typeface="+mn-ea"/>
                <a:sym typeface="+mn-lt"/>
              </a:rPr>
              <a:t>1</a:t>
            </a:r>
            <a:r>
              <a:rPr lang="zh-CN" altLang="en-US" sz="1600" dirty="0">
                <a:cs typeface="+mn-ea"/>
                <a:sym typeface="+mn-lt"/>
              </a:rPr>
              <a:t>日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6AF775B-8C13-4928-AD90-7115A00671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701" y="4379746"/>
            <a:ext cx="536287" cy="539791"/>
          </a:xfrm>
          <a:prstGeom prst="rect">
            <a:avLst/>
          </a:prstGeom>
        </p:spPr>
      </p:pic>
      <p:pic>
        <p:nvPicPr>
          <p:cNvPr id="7" name="图片 6" descr="D:\用户目录\我的文档\Tencent Files\39609249\Image\C2C\3I`AHVBT4WLP55B}MW(KIJR.jpg">
            <a:extLst>
              <a:ext uri="{FF2B5EF4-FFF2-40B4-BE49-F238E27FC236}">
                <a16:creationId xmlns:a16="http://schemas.microsoft.com/office/drawing/2014/main" id="{783F0C78-DC2A-42FD-B569-A38046498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" y="1367692"/>
            <a:ext cx="4144557" cy="954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414347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600" dirty="0">
                  <a:cs typeface="+mn-ea"/>
                  <a:sym typeface="+mn-lt"/>
                </a:rPr>
                <a:t>里程碑回顾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PA_00e6aa4c-33c1-4c4c-8d0d-59f2d3a7bcb8">
            <a:extLst>
              <a:ext uri="{FF2B5EF4-FFF2-40B4-BE49-F238E27FC236}">
                <a16:creationId xmlns:a16="http://schemas.microsoft.com/office/drawing/2014/main" id="{04E0AD60-20B8-455A-B6E4-9A3D9D7105EF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946840" y="1874873"/>
            <a:ext cx="10298320" cy="3549004"/>
            <a:chOff x="1070860" y="1826746"/>
            <a:chExt cx="10298320" cy="3549004"/>
          </a:xfrm>
        </p:grpSpPr>
        <p:cxnSp>
          <p:nvCxnSpPr>
            <p:cNvPr id="13" name="直接连接符 12"/>
            <p:cNvCxnSpPr>
              <a:cxnSpLocks/>
            </p:cNvCxnSpPr>
            <p:nvPr/>
          </p:nvCxnSpPr>
          <p:spPr>
            <a:xfrm rot="18900000">
              <a:off x="3778822" y="4448489"/>
              <a:ext cx="1296144" cy="0"/>
            </a:xfrm>
            <a:prstGeom prst="line">
              <a:avLst/>
            </a:prstGeom>
            <a:ln w="1905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cxnSpLocks/>
            </p:cNvCxnSpPr>
            <p:nvPr/>
          </p:nvCxnSpPr>
          <p:spPr>
            <a:xfrm>
              <a:off x="4890458" y="3982484"/>
              <a:ext cx="1296144" cy="0"/>
            </a:xfrm>
            <a:prstGeom prst="line">
              <a:avLst/>
            </a:prstGeom>
            <a:ln w="1905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cxnSpLocks/>
            </p:cNvCxnSpPr>
            <p:nvPr/>
          </p:nvCxnSpPr>
          <p:spPr>
            <a:xfrm>
              <a:off x="7096370" y="3061260"/>
              <a:ext cx="1296144" cy="0"/>
            </a:xfrm>
            <a:prstGeom prst="line">
              <a:avLst/>
            </a:prstGeom>
            <a:ln w="1905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cxnSpLocks/>
            </p:cNvCxnSpPr>
            <p:nvPr/>
          </p:nvCxnSpPr>
          <p:spPr>
            <a:xfrm rot="18900000">
              <a:off x="5990042" y="3524227"/>
              <a:ext cx="1296144" cy="0"/>
            </a:xfrm>
            <a:prstGeom prst="line">
              <a:avLst/>
            </a:prstGeom>
            <a:ln w="1905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cxnSpLocks/>
            </p:cNvCxnSpPr>
            <p:nvPr/>
          </p:nvCxnSpPr>
          <p:spPr>
            <a:xfrm flipV="1">
              <a:off x="8400256" y="1916832"/>
              <a:ext cx="1130464" cy="1130464"/>
            </a:xfrm>
            <a:prstGeom prst="line">
              <a:avLst/>
            </a:prstGeom>
            <a:ln w="190500" cap="rnd">
              <a:solidFill>
                <a:schemeClr val="accent6">
                  <a:lumMod val="60000"/>
                  <a:lumOff val="40000"/>
                </a:schemeClr>
              </a:solidFill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/>
            <p:cNvGrpSpPr>
              <a:grpSpLocks/>
            </p:cNvGrpSpPr>
            <p:nvPr/>
          </p:nvGrpSpPr>
          <p:grpSpPr>
            <a:xfrm>
              <a:off x="4533016" y="3655582"/>
              <a:ext cx="653802" cy="653803"/>
              <a:chOff x="5675954" y="2249137"/>
              <a:chExt cx="648072" cy="648072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5675954" y="2249137"/>
                <a:ext cx="648072" cy="648072"/>
              </a:xfrm>
              <a:prstGeom prst="ellipse">
                <a:avLst/>
              </a:prstGeom>
              <a:solidFill>
                <a:schemeClr val="accent5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任意多边形: 形状 15"/>
              <p:cNvSpPr>
                <a:spLocks/>
              </p:cNvSpPr>
              <p:nvPr/>
            </p:nvSpPr>
            <p:spPr bwMode="auto">
              <a:xfrm>
                <a:off x="5809844" y="2390028"/>
                <a:ext cx="380293" cy="366291"/>
              </a:xfrm>
              <a:custGeom>
                <a:avLst/>
                <a:gdLst>
                  <a:gd name="connsiteX0" fmla="*/ 297615 w 597921"/>
                  <a:gd name="connsiteY0" fmla="*/ 96957 h 598324"/>
                  <a:gd name="connsiteX1" fmla="*/ 323434 w 597921"/>
                  <a:gd name="connsiteY1" fmla="*/ 122740 h 598324"/>
                  <a:gd name="connsiteX2" fmla="*/ 323434 w 597921"/>
                  <a:gd name="connsiteY2" fmla="*/ 289852 h 598324"/>
                  <a:gd name="connsiteX3" fmla="*/ 462572 w 597921"/>
                  <a:gd name="connsiteY3" fmla="*/ 289852 h 598324"/>
                  <a:gd name="connsiteX4" fmla="*/ 487913 w 597921"/>
                  <a:gd name="connsiteY4" fmla="*/ 315157 h 598324"/>
                  <a:gd name="connsiteX5" fmla="*/ 462572 w 597921"/>
                  <a:gd name="connsiteY5" fmla="*/ 340463 h 598324"/>
                  <a:gd name="connsiteX6" fmla="*/ 297615 w 597921"/>
                  <a:gd name="connsiteY6" fmla="*/ 340463 h 598324"/>
                  <a:gd name="connsiteX7" fmla="*/ 272274 w 597921"/>
                  <a:gd name="connsiteY7" fmla="*/ 315157 h 598324"/>
                  <a:gd name="connsiteX8" fmla="*/ 272274 w 597921"/>
                  <a:gd name="connsiteY8" fmla="*/ 122740 h 598324"/>
                  <a:gd name="connsiteX9" fmla="*/ 297615 w 597921"/>
                  <a:gd name="connsiteY9" fmla="*/ 96957 h 598324"/>
                  <a:gd name="connsiteX10" fmla="*/ 298127 w 597921"/>
                  <a:gd name="connsiteY10" fmla="*/ 0 h 598324"/>
                  <a:gd name="connsiteX11" fmla="*/ 597921 w 597921"/>
                  <a:gd name="connsiteY11" fmla="*/ 299401 h 598324"/>
                  <a:gd name="connsiteX12" fmla="*/ 298127 w 597921"/>
                  <a:gd name="connsiteY12" fmla="*/ 598324 h 598324"/>
                  <a:gd name="connsiteX13" fmla="*/ 35150 w 597921"/>
                  <a:gd name="connsiteY13" fmla="*/ 442177 h 598324"/>
                  <a:gd name="connsiteX14" fmla="*/ 34194 w 597921"/>
                  <a:gd name="connsiteY14" fmla="*/ 432149 h 598324"/>
                  <a:gd name="connsiteX15" fmla="*/ 40410 w 597921"/>
                  <a:gd name="connsiteY15" fmla="*/ 424509 h 598324"/>
                  <a:gd name="connsiteX16" fmla="*/ 74836 w 597921"/>
                  <a:gd name="connsiteY16" fmla="*/ 407796 h 598324"/>
                  <a:gd name="connsiteX17" fmla="*/ 91571 w 597921"/>
                  <a:gd name="connsiteY17" fmla="*/ 413049 h 598324"/>
                  <a:gd name="connsiteX18" fmla="*/ 298127 w 597921"/>
                  <a:gd name="connsiteY18" fmla="*/ 534815 h 598324"/>
                  <a:gd name="connsiteX19" fmla="*/ 534328 w 597921"/>
                  <a:gd name="connsiteY19" fmla="*/ 299401 h 598324"/>
                  <a:gd name="connsiteX20" fmla="*/ 298127 w 597921"/>
                  <a:gd name="connsiteY20" fmla="*/ 63509 h 598324"/>
                  <a:gd name="connsiteX21" fmla="*/ 145123 w 597921"/>
                  <a:gd name="connsiteY21" fmla="*/ 120333 h 598324"/>
                  <a:gd name="connsiteX22" fmla="*/ 200587 w 597921"/>
                  <a:gd name="connsiteY22" fmla="*/ 142299 h 598324"/>
                  <a:gd name="connsiteX23" fmla="*/ 208237 w 597921"/>
                  <a:gd name="connsiteY23" fmla="*/ 152327 h 598324"/>
                  <a:gd name="connsiteX24" fmla="*/ 203456 w 597921"/>
                  <a:gd name="connsiteY24" fmla="*/ 164265 h 598324"/>
                  <a:gd name="connsiteX25" fmla="*/ 48060 w 597921"/>
                  <a:gd name="connsiteY25" fmla="*/ 285553 h 598324"/>
                  <a:gd name="connsiteX26" fmla="*/ 35150 w 597921"/>
                  <a:gd name="connsiteY26" fmla="*/ 287463 h 598324"/>
                  <a:gd name="connsiteX27" fmla="*/ 27500 w 597921"/>
                  <a:gd name="connsiteY27" fmla="*/ 277435 h 598324"/>
                  <a:gd name="connsiteX28" fmla="*/ 246 w 597921"/>
                  <a:gd name="connsiteY28" fmla="*/ 82132 h 598324"/>
                  <a:gd name="connsiteX29" fmla="*/ 4550 w 597921"/>
                  <a:gd name="connsiteY29" fmla="*/ 70194 h 598324"/>
                  <a:gd name="connsiteX30" fmla="*/ 17459 w 597921"/>
                  <a:gd name="connsiteY30" fmla="*/ 68762 h 598324"/>
                  <a:gd name="connsiteX31" fmla="*/ 80574 w 597921"/>
                  <a:gd name="connsiteY31" fmla="*/ 94070 h 598324"/>
                  <a:gd name="connsiteX32" fmla="*/ 298127 w 597921"/>
                  <a:gd name="connsiteY32" fmla="*/ 0 h 598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97921" h="598324">
                    <a:moveTo>
                      <a:pt x="297615" y="96957"/>
                    </a:moveTo>
                    <a:cubicBezTo>
                      <a:pt x="311959" y="96957"/>
                      <a:pt x="323434" y="108416"/>
                      <a:pt x="323434" y="122740"/>
                    </a:cubicBezTo>
                    <a:lnTo>
                      <a:pt x="323434" y="289852"/>
                    </a:lnTo>
                    <a:lnTo>
                      <a:pt x="462572" y="289852"/>
                    </a:lnTo>
                    <a:cubicBezTo>
                      <a:pt x="476438" y="289852"/>
                      <a:pt x="487913" y="301311"/>
                      <a:pt x="487913" y="315157"/>
                    </a:cubicBezTo>
                    <a:cubicBezTo>
                      <a:pt x="487913" y="329004"/>
                      <a:pt x="476438" y="340463"/>
                      <a:pt x="462572" y="340463"/>
                    </a:cubicBezTo>
                    <a:lnTo>
                      <a:pt x="297615" y="340463"/>
                    </a:lnTo>
                    <a:cubicBezTo>
                      <a:pt x="283749" y="340463"/>
                      <a:pt x="272274" y="329004"/>
                      <a:pt x="272274" y="315157"/>
                    </a:cubicBezTo>
                    <a:lnTo>
                      <a:pt x="272274" y="122740"/>
                    </a:lnTo>
                    <a:cubicBezTo>
                      <a:pt x="272274" y="108416"/>
                      <a:pt x="283749" y="96957"/>
                      <a:pt x="297615" y="96957"/>
                    </a:cubicBezTo>
                    <a:close/>
                    <a:moveTo>
                      <a:pt x="298127" y="0"/>
                    </a:moveTo>
                    <a:cubicBezTo>
                      <a:pt x="463564" y="0"/>
                      <a:pt x="597921" y="134181"/>
                      <a:pt x="597921" y="299401"/>
                    </a:cubicBezTo>
                    <a:cubicBezTo>
                      <a:pt x="597921" y="464143"/>
                      <a:pt x="463564" y="598324"/>
                      <a:pt x="298127" y="598324"/>
                    </a:cubicBezTo>
                    <a:cubicBezTo>
                      <a:pt x="188155" y="598324"/>
                      <a:pt x="87268" y="538635"/>
                      <a:pt x="35150" y="442177"/>
                    </a:cubicBezTo>
                    <a:cubicBezTo>
                      <a:pt x="33238" y="438835"/>
                      <a:pt x="32760" y="435492"/>
                      <a:pt x="34194" y="432149"/>
                    </a:cubicBezTo>
                    <a:cubicBezTo>
                      <a:pt x="35150" y="428807"/>
                      <a:pt x="37541" y="425942"/>
                      <a:pt x="40410" y="424509"/>
                    </a:cubicBezTo>
                    <a:lnTo>
                      <a:pt x="74836" y="407796"/>
                    </a:lnTo>
                    <a:cubicBezTo>
                      <a:pt x="81052" y="404931"/>
                      <a:pt x="88702" y="407319"/>
                      <a:pt x="91571" y="413049"/>
                    </a:cubicBezTo>
                    <a:cubicBezTo>
                      <a:pt x="133169" y="488018"/>
                      <a:pt x="212540" y="534815"/>
                      <a:pt x="298127" y="534815"/>
                    </a:cubicBezTo>
                    <a:cubicBezTo>
                      <a:pt x="428181" y="534815"/>
                      <a:pt x="534328" y="429284"/>
                      <a:pt x="534328" y="299401"/>
                    </a:cubicBezTo>
                    <a:cubicBezTo>
                      <a:pt x="534328" y="169517"/>
                      <a:pt x="428181" y="63509"/>
                      <a:pt x="298127" y="63509"/>
                    </a:cubicBezTo>
                    <a:cubicBezTo>
                      <a:pt x="242185" y="63509"/>
                      <a:pt x="187677" y="83565"/>
                      <a:pt x="145123" y="120333"/>
                    </a:cubicBezTo>
                    <a:lnTo>
                      <a:pt x="200587" y="142299"/>
                    </a:lnTo>
                    <a:cubicBezTo>
                      <a:pt x="204890" y="144209"/>
                      <a:pt x="207759" y="148029"/>
                      <a:pt x="208237" y="152327"/>
                    </a:cubicBezTo>
                    <a:cubicBezTo>
                      <a:pt x="208715" y="157102"/>
                      <a:pt x="207281" y="161399"/>
                      <a:pt x="203456" y="164265"/>
                    </a:cubicBezTo>
                    <a:lnTo>
                      <a:pt x="48060" y="285553"/>
                    </a:lnTo>
                    <a:cubicBezTo>
                      <a:pt x="44235" y="288418"/>
                      <a:pt x="39454" y="289373"/>
                      <a:pt x="35150" y="287463"/>
                    </a:cubicBezTo>
                    <a:cubicBezTo>
                      <a:pt x="31325" y="285553"/>
                      <a:pt x="27978" y="281733"/>
                      <a:pt x="27500" y="277435"/>
                    </a:cubicBezTo>
                    <a:lnTo>
                      <a:pt x="246" y="82132"/>
                    </a:lnTo>
                    <a:cubicBezTo>
                      <a:pt x="-710" y="77835"/>
                      <a:pt x="1203" y="73060"/>
                      <a:pt x="4550" y="70194"/>
                    </a:cubicBezTo>
                    <a:cubicBezTo>
                      <a:pt x="8375" y="67807"/>
                      <a:pt x="13156" y="66852"/>
                      <a:pt x="17459" y="68762"/>
                    </a:cubicBezTo>
                    <a:lnTo>
                      <a:pt x="80574" y="94070"/>
                    </a:lnTo>
                    <a:cubicBezTo>
                      <a:pt x="137472" y="33426"/>
                      <a:pt x="214931" y="0"/>
                      <a:pt x="2981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组合 18"/>
            <p:cNvGrpSpPr>
              <a:grpSpLocks/>
            </p:cNvGrpSpPr>
            <p:nvPr/>
          </p:nvGrpSpPr>
          <p:grpSpPr>
            <a:xfrm>
              <a:off x="6719417" y="2739332"/>
              <a:ext cx="653802" cy="653803"/>
              <a:chOff x="7442747" y="2249137"/>
              <a:chExt cx="648072" cy="648072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442747" y="2249137"/>
                <a:ext cx="648072" cy="648072"/>
              </a:xfrm>
              <a:prstGeom prst="ellipse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任意多边形: 形状 18"/>
              <p:cNvSpPr>
                <a:spLocks/>
              </p:cNvSpPr>
              <p:nvPr/>
            </p:nvSpPr>
            <p:spPr bwMode="auto">
              <a:xfrm>
                <a:off x="7576637" y="2390028"/>
                <a:ext cx="380293" cy="366291"/>
              </a:xfrm>
              <a:custGeom>
                <a:avLst/>
                <a:gdLst>
                  <a:gd name="connsiteX0" fmla="*/ 304701 w 609473"/>
                  <a:gd name="connsiteY0" fmla="*/ 381618 h 587034"/>
                  <a:gd name="connsiteX1" fmla="*/ 325879 w 609473"/>
                  <a:gd name="connsiteY1" fmla="*/ 394101 h 587034"/>
                  <a:gd name="connsiteX2" fmla="*/ 309542 w 609473"/>
                  <a:gd name="connsiteY2" fmla="*/ 410914 h 587034"/>
                  <a:gd name="connsiteX3" fmla="*/ 331022 w 609473"/>
                  <a:gd name="connsiteY3" fmla="*/ 433867 h 587034"/>
                  <a:gd name="connsiteX4" fmla="*/ 312466 w 609473"/>
                  <a:gd name="connsiteY4" fmla="*/ 468800 h 587034"/>
                  <a:gd name="connsiteX5" fmla="*/ 294112 w 609473"/>
                  <a:gd name="connsiteY5" fmla="*/ 468096 h 587034"/>
                  <a:gd name="connsiteX6" fmla="*/ 278380 w 609473"/>
                  <a:gd name="connsiteY6" fmla="*/ 432055 h 587034"/>
                  <a:gd name="connsiteX7" fmla="*/ 299861 w 609473"/>
                  <a:gd name="connsiteY7" fmla="*/ 410612 h 587034"/>
                  <a:gd name="connsiteX8" fmla="*/ 284028 w 609473"/>
                  <a:gd name="connsiteY8" fmla="*/ 393397 h 587034"/>
                  <a:gd name="connsiteX9" fmla="*/ 224835 w 609473"/>
                  <a:gd name="connsiteY9" fmla="*/ 380559 h 587034"/>
                  <a:gd name="connsiteX10" fmla="*/ 283211 w 609473"/>
                  <a:gd name="connsiteY10" fmla="*/ 483344 h 587034"/>
                  <a:gd name="connsiteX11" fmla="*/ 305190 w 609473"/>
                  <a:gd name="connsiteY11" fmla="*/ 499753 h 587034"/>
                  <a:gd name="connsiteX12" fmla="*/ 327069 w 609473"/>
                  <a:gd name="connsiteY12" fmla="*/ 483646 h 587034"/>
                  <a:gd name="connsiteX13" fmla="*/ 387865 w 609473"/>
                  <a:gd name="connsiteY13" fmla="*/ 380861 h 587034"/>
                  <a:gd name="connsiteX14" fmla="*/ 498972 w 609473"/>
                  <a:gd name="connsiteY14" fmla="*/ 386700 h 587034"/>
                  <a:gd name="connsiteX15" fmla="*/ 581344 w 609473"/>
                  <a:gd name="connsiteY15" fmla="*/ 414485 h 587034"/>
                  <a:gd name="connsiteX16" fmla="*/ 609473 w 609473"/>
                  <a:gd name="connsiteY16" fmla="*/ 494820 h 587034"/>
                  <a:gd name="connsiteX17" fmla="*/ 609473 w 609473"/>
                  <a:gd name="connsiteY17" fmla="*/ 529048 h 587034"/>
                  <a:gd name="connsiteX18" fmla="*/ 551399 w 609473"/>
                  <a:gd name="connsiteY18" fmla="*/ 587034 h 587034"/>
                  <a:gd name="connsiteX19" fmla="*/ 58074 w 609473"/>
                  <a:gd name="connsiteY19" fmla="*/ 587034 h 587034"/>
                  <a:gd name="connsiteX20" fmla="*/ 0 w 609473"/>
                  <a:gd name="connsiteY20" fmla="*/ 529048 h 587034"/>
                  <a:gd name="connsiteX21" fmla="*/ 0 w 609473"/>
                  <a:gd name="connsiteY21" fmla="*/ 494820 h 587034"/>
                  <a:gd name="connsiteX22" fmla="*/ 28129 w 609473"/>
                  <a:gd name="connsiteY22" fmla="*/ 414485 h 587034"/>
                  <a:gd name="connsiteX23" fmla="*/ 110501 w 609473"/>
                  <a:gd name="connsiteY23" fmla="*/ 386700 h 587034"/>
                  <a:gd name="connsiteX24" fmla="*/ 316407 w 609473"/>
                  <a:gd name="connsiteY24" fmla="*/ 206077 h 587034"/>
                  <a:gd name="connsiteX25" fmla="*/ 316407 w 609473"/>
                  <a:gd name="connsiteY25" fmla="*/ 272924 h 587034"/>
                  <a:gd name="connsiteX26" fmla="*/ 335965 w 609473"/>
                  <a:gd name="connsiteY26" fmla="*/ 266783 h 587034"/>
                  <a:gd name="connsiteX27" fmla="*/ 346551 w 609473"/>
                  <a:gd name="connsiteY27" fmla="*/ 239602 h 587034"/>
                  <a:gd name="connsiteX28" fmla="*/ 336570 w 609473"/>
                  <a:gd name="connsiteY28" fmla="*/ 216346 h 587034"/>
                  <a:gd name="connsiteX29" fmla="*/ 316407 w 609473"/>
                  <a:gd name="connsiteY29" fmla="*/ 206077 h 587034"/>
                  <a:gd name="connsiteX30" fmla="*/ 299872 w 609473"/>
                  <a:gd name="connsiteY30" fmla="*/ 94230 h 587034"/>
                  <a:gd name="connsiteX31" fmla="*/ 277793 w 609473"/>
                  <a:gd name="connsiteY31" fmla="*/ 102183 h 587034"/>
                  <a:gd name="connsiteX32" fmla="*/ 270534 w 609473"/>
                  <a:gd name="connsiteY32" fmla="*/ 122922 h 587034"/>
                  <a:gd name="connsiteX33" fmla="*/ 281322 w 609473"/>
                  <a:gd name="connsiteY33" fmla="*/ 145674 h 587034"/>
                  <a:gd name="connsiteX34" fmla="*/ 299872 w 609473"/>
                  <a:gd name="connsiteY34" fmla="*/ 154231 h 587034"/>
                  <a:gd name="connsiteX35" fmla="*/ 316407 w 609473"/>
                  <a:gd name="connsiteY35" fmla="*/ 42585 h 587034"/>
                  <a:gd name="connsiteX36" fmla="*/ 316407 w 609473"/>
                  <a:gd name="connsiteY36" fmla="*/ 56478 h 587034"/>
                  <a:gd name="connsiteX37" fmla="*/ 360061 w 609473"/>
                  <a:gd name="connsiteY37" fmla="*/ 70169 h 587034"/>
                  <a:gd name="connsiteX38" fmla="*/ 389904 w 609473"/>
                  <a:gd name="connsiteY38" fmla="*/ 129465 h 587034"/>
                  <a:gd name="connsiteX39" fmla="*/ 344837 w 609473"/>
                  <a:gd name="connsiteY39" fmla="*/ 129465 h 587034"/>
                  <a:gd name="connsiteX40" fmla="*/ 339797 w 609473"/>
                  <a:gd name="connsiteY40" fmla="*/ 107217 h 587034"/>
                  <a:gd name="connsiteX41" fmla="*/ 316407 w 609473"/>
                  <a:gd name="connsiteY41" fmla="*/ 93928 h 587034"/>
                  <a:gd name="connsiteX42" fmla="*/ 316407 w 609473"/>
                  <a:gd name="connsiteY42" fmla="*/ 159063 h 587034"/>
                  <a:gd name="connsiteX43" fmla="*/ 371050 w 609473"/>
                  <a:gd name="connsiteY43" fmla="*/ 183829 h 587034"/>
                  <a:gd name="connsiteX44" fmla="*/ 394037 w 609473"/>
                  <a:gd name="connsiteY44" fmla="*/ 234467 h 587034"/>
                  <a:gd name="connsiteX45" fmla="*/ 362380 w 609473"/>
                  <a:gd name="connsiteY45" fmla="*/ 297086 h 587034"/>
                  <a:gd name="connsiteX46" fmla="*/ 316407 w 609473"/>
                  <a:gd name="connsiteY46" fmla="*/ 311079 h 587034"/>
                  <a:gd name="connsiteX47" fmla="*/ 316407 w 609473"/>
                  <a:gd name="connsiteY47" fmla="*/ 318328 h 587034"/>
                  <a:gd name="connsiteX48" fmla="*/ 445959 w 609473"/>
                  <a:gd name="connsiteY48" fmla="*/ 180507 h 587034"/>
                  <a:gd name="connsiteX49" fmla="*/ 316407 w 609473"/>
                  <a:gd name="connsiteY49" fmla="*/ 42585 h 587034"/>
                  <a:gd name="connsiteX50" fmla="*/ 299872 w 609473"/>
                  <a:gd name="connsiteY50" fmla="*/ 42484 h 587034"/>
                  <a:gd name="connsiteX51" fmla="*/ 168808 w 609473"/>
                  <a:gd name="connsiteY51" fmla="*/ 180507 h 587034"/>
                  <a:gd name="connsiteX52" fmla="*/ 299872 w 609473"/>
                  <a:gd name="connsiteY52" fmla="*/ 318428 h 587034"/>
                  <a:gd name="connsiteX53" fmla="*/ 299872 w 609473"/>
                  <a:gd name="connsiteY53" fmla="*/ 311381 h 587034"/>
                  <a:gd name="connsiteX54" fmla="*/ 249564 w 609473"/>
                  <a:gd name="connsiteY54" fmla="*/ 296683 h 587034"/>
                  <a:gd name="connsiteX55" fmla="*/ 220729 w 609473"/>
                  <a:gd name="connsiteY55" fmla="*/ 229635 h 587034"/>
                  <a:gd name="connsiteX56" fmla="*/ 266904 w 609473"/>
                  <a:gd name="connsiteY56" fmla="*/ 229635 h 587034"/>
                  <a:gd name="connsiteX57" fmla="*/ 273659 w 609473"/>
                  <a:gd name="connsiteY57" fmla="*/ 258528 h 587034"/>
                  <a:gd name="connsiteX58" fmla="*/ 299872 w 609473"/>
                  <a:gd name="connsiteY58" fmla="*/ 273428 h 587034"/>
                  <a:gd name="connsiteX59" fmla="*/ 299872 w 609473"/>
                  <a:gd name="connsiteY59" fmla="*/ 200440 h 587034"/>
                  <a:gd name="connsiteX60" fmla="*/ 285959 w 609473"/>
                  <a:gd name="connsiteY60" fmla="*/ 196312 h 587034"/>
                  <a:gd name="connsiteX61" fmla="*/ 239784 w 609473"/>
                  <a:gd name="connsiteY61" fmla="*/ 169634 h 587034"/>
                  <a:gd name="connsiteX62" fmla="*/ 226375 w 609473"/>
                  <a:gd name="connsiteY62" fmla="*/ 128459 h 587034"/>
                  <a:gd name="connsiteX63" fmla="*/ 231618 w 609473"/>
                  <a:gd name="connsiteY63" fmla="*/ 99566 h 587034"/>
                  <a:gd name="connsiteX64" fmla="*/ 246237 w 609473"/>
                  <a:gd name="connsiteY64" fmla="*/ 77115 h 587034"/>
                  <a:gd name="connsiteX65" fmla="*/ 273256 w 609473"/>
                  <a:gd name="connsiteY65" fmla="*/ 60404 h 587034"/>
                  <a:gd name="connsiteX66" fmla="*/ 299872 w 609473"/>
                  <a:gd name="connsiteY66" fmla="*/ 56075 h 587034"/>
                  <a:gd name="connsiteX67" fmla="*/ 307333 w 609473"/>
                  <a:gd name="connsiteY67" fmla="*/ 0 h 587034"/>
                  <a:gd name="connsiteX68" fmla="*/ 488101 w 609473"/>
                  <a:gd name="connsiteY68" fmla="*/ 180507 h 587034"/>
                  <a:gd name="connsiteX69" fmla="*/ 307333 w 609473"/>
                  <a:gd name="connsiteY69" fmla="*/ 361013 h 587034"/>
                  <a:gd name="connsiteX70" fmla="*/ 126665 w 609473"/>
                  <a:gd name="connsiteY70" fmla="*/ 180507 h 587034"/>
                  <a:gd name="connsiteX71" fmla="*/ 307333 w 609473"/>
                  <a:gd name="connsiteY71" fmla="*/ 0 h 587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609473" h="587034">
                    <a:moveTo>
                      <a:pt x="304701" y="381618"/>
                    </a:moveTo>
                    <a:lnTo>
                      <a:pt x="325879" y="394101"/>
                    </a:lnTo>
                    <a:lnTo>
                      <a:pt x="309542" y="410914"/>
                    </a:lnTo>
                    <a:lnTo>
                      <a:pt x="331022" y="433867"/>
                    </a:lnTo>
                    <a:lnTo>
                      <a:pt x="312466" y="468800"/>
                    </a:lnTo>
                    <a:cubicBezTo>
                      <a:pt x="307021" y="479069"/>
                      <a:pt x="298751" y="478767"/>
                      <a:pt x="294112" y="468096"/>
                    </a:cubicBezTo>
                    <a:lnTo>
                      <a:pt x="278380" y="432055"/>
                    </a:lnTo>
                    <a:lnTo>
                      <a:pt x="299861" y="410612"/>
                    </a:lnTo>
                    <a:lnTo>
                      <a:pt x="284028" y="393397"/>
                    </a:lnTo>
                    <a:close/>
                    <a:moveTo>
                      <a:pt x="224835" y="380559"/>
                    </a:moveTo>
                    <a:lnTo>
                      <a:pt x="283211" y="483344"/>
                    </a:lnTo>
                    <a:cubicBezTo>
                      <a:pt x="289260" y="493914"/>
                      <a:pt x="297024" y="499753"/>
                      <a:pt x="305190" y="499753"/>
                    </a:cubicBezTo>
                    <a:cubicBezTo>
                      <a:pt x="313155" y="499753"/>
                      <a:pt x="320919" y="494015"/>
                      <a:pt x="327069" y="483646"/>
                    </a:cubicBezTo>
                    <a:lnTo>
                      <a:pt x="387865" y="380861"/>
                    </a:lnTo>
                    <a:lnTo>
                      <a:pt x="498972" y="386700"/>
                    </a:lnTo>
                    <a:cubicBezTo>
                      <a:pt x="529521" y="388311"/>
                      <a:pt x="565716" y="400492"/>
                      <a:pt x="581344" y="414485"/>
                    </a:cubicBezTo>
                    <a:cubicBezTo>
                      <a:pt x="597072" y="428679"/>
                      <a:pt x="609473" y="464015"/>
                      <a:pt x="609473" y="494820"/>
                    </a:cubicBezTo>
                    <a:lnTo>
                      <a:pt x="609473" y="529048"/>
                    </a:lnTo>
                    <a:cubicBezTo>
                      <a:pt x="609473" y="561061"/>
                      <a:pt x="583360" y="587034"/>
                      <a:pt x="551399" y="587034"/>
                    </a:cubicBezTo>
                    <a:lnTo>
                      <a:pt x="58074" y="587034"/>
                    </a:lnTo>
                    <a:cubicBezTo>
                      <a:pt x="26012" y="587034"/>
                      <a:pt x="0" y="561061"/>
                      <a:pt x="0" y="529048"/>
                    </a:cubicBezTo>
                    <a:lnTo>
                      <a:pt x="0" y="494820"/>
                    </a:lnTo>
                    <a:cubicBezTo>
                      <a:pt x="0" y="464015"/>
                      <a:pt x="12401" y="428679"/>
                      <a:pt x="28129" y="414485"/>
                    </a:cubicBezTo>
                    <a:cubicBezTo>
                      <a:pt x="43757" y="400492"/>
                      <a:pt x="79851" y="388311"/>
                      <a:pt x="110501" y="386700"/>
                    </a:cubicBezTo>
                    <a:close/>
                    <a:moveTo>
                      <a:pt x="316407" y="206077"/>
                    </a:moveTo>
                    <a:lnTo>
                      <a:pt x="316407" y="272924"/>
                    </a:lnTo>
                    <a:cubicBezTo>
                      <a:pt x="325379" y="271817"/>
                      <a:pt x="331832" y="269703"/>
                      <a:pt x="335965" y="266783"/>
                    </a:cubicBezTo>
                    <a:cubicBezTo>
                      <a:pt x="343023" y="261548"/>
                      <a:pt x="346551" y="252488"/>
                      <a:pt x="346551" y="239602"/>
                    </a:cubicBezTo>
                    <a:cubicBezTo>
                      <a:pt x="346551" y="229736"/>
                      <a:pt x="343224" y="222084"/>
                      <a:pt x="336570" y="216346"/>
                    </a:cubicBezTo>
                    <a:cubicBezTo>
                      <a:pt x="332638" y="213024"/>
                      <a:pt x="325884" y="209601"/>
                      <a:pt x="316407" y="206077"/>
                    </a:cubicBezTo>
                    <a:close/>
                    <a:moveTo>
                      <a:pt x="299872" y="94230"/>
                    </a:moveTo>
                    <a:cubicBezTo>
                      <a:pt x="289891" y="94431"/>
                      <a:pt x="282531" y="97149"/>
                      <a:pt x="277793" y="102183"/>
                    </a:cubicBezTo>
                    <a:cubicBezTo>
                      <a:pt x="272954" y="107317"/>
                      <a:pt x="270534" y="114163"/>
                      <a:pt x="270534" y="122922"/>
                    </a:cubicBezTo>
                    <a:cubicBezTo>
                      <a:pt x="270534" y="132586"/>
                      <a:pt x="274163" y="140137"/>
                      <a:pt x="281322" y="145674"/>
                    </a:cubicBezTo>
                    <a:cubicBezTo>
                      <a:pt x="285354" y="148795"/>
                      <a:pt x="291504" y="151613"/>
                      <a:pt x="299872" y="154231"/>
                    </a:cubicBezTo>
                    <a:close/>
                    <a:moveTo>
                      <a:pt x="316407" y="42585"/>
                    </a:moveTo>
                    <a:lnTo>
                      <a:pt x="316407" y="56478"/>
                    </a:lnTo>
                    <a:cubicBezTo>
                      <a:pt x="334957" y="57887"/>
                      <a:pt x="349576" y="62518"/>
                      <a:pt x="360061" y="70169"/>
                    </a:cubicBezTo>
                    <a:cubicBezTo>
                      <a:pt x="379318" y="82350"/>
                      <a:pt x="389198" y="102082"/>
                      <a:pt x="389904" y="129465"/>
                    </a:cubicBezTo>
                    <a:lnTo>
                      <a:pt x="344837" y="129465"/>
                    </a:lnTo>
                    <a:cubicBezTo>
                      <a:pt x="344031" y="119297"/>
                      <a:pt x="342317" y="111948"/>
                      <a:pt x="339797" y="107217"/>
                    </a:cubicBezTo>
                    <a:cubicBezTo>
                      <a:pt x="335562" y="99163"/>
                      <a:pt x="327698" y="94733"/>
                      <a:pt x="316407" y="93928"/>
                    </a:cubicBezTo>
                    <a:lnTo>
                      <a:pt x="316407" y="159063"/>
                    </a:lnTo>
                    <a:cubicBezTo>
                      <a:pt x="343527" y="168426"/>
                      <a:pt x="361674" y="176681"/>
                      <a:pt x="371050" y="183829"/>
                    </a:cubicBezTo>
                    <a:cubicBezTo>
                      <a:pt x="386375" y="195809"/>
                      <a:pt x="394037" y="212722"/>
                      <a:pt x="394037" y="234467"/>
                    </a:cubicBezTo>
                    <a:cubicBezTo>
                      <a:pt x="394037" y="263159"/>
                      <a:pt x="383451" y="284099"/>
                      <a:pt x="362380" y="297086"/>
                    </a:cubicBezTo>
                    <a:cubicBezTo>
                      <a:pt x="349475" y="305039"/>
                      <a:pt x="334151" y="309670"/>
                      <a:pt x="316407" y="311079"/>
                    </a:cubicBezTo>
                    <a:lnTo>
                      <a:pt x="316407" y="318328"/>
                    </a:lnTo>
                    <a:cubicBezTo>
                      <a:pt x="388593" y="313697"/>
                      <a:pt x="445959" y="253696"/>
                      <a:pt x="445959" y="180507"/>
                    </a:cubicBezTo>
                    <a:cubicBezTo>
                      <a:pt x="445959" y="107217"/>
                      <a:pt x="388593" y="47316"/>
                      <a:pt x="316407" y="42585"/>
                    </a:cubicBezTo>
                    <a:close/>
                    <a:moveTo>
                      <a:pt x="299872" y="42484"/>
                    </a:moveTo>
                    <a:cubicBezTo>
                      <a:pt x="226980" y="46410"/>
                      <a:pt x="168808" y="106713"/>
                      <a:pt x="168808" y="180507"/>
                    </a:cubicBezTo>
                    <a:cubicBezTo>
                      <a:pt x="168808" y="254199"/>
                      <a:pt x="226980" y="314502"/>
                      <a:pt x="299872" y="318428"/>
                    </a:cubicBezTo>
                    <a:lnTo>
                      <a:pt x="299872" y="311381"/>
                    </a:lnTo>
                    <a:cubicBezTo>
                      <a:pt x="277390" y="308864"/>
                      <a:pt x="260553" y="303931"/>
                      <a:pt x="249564" y="296683"/>
                    </a:cubicBezTo>
                    <a:cubicBezTo>
                      <a:pt x="230005" y="283596"/>
                      <a:pt x="220427" y="261246"/>
                      <a:pt x="220729" y="229635"/>
                    </a:cubicBezTo>
                    <a:lnTo>
                      <a:pt x="266904" y="229635"/>
                    </a:lnTo>
                    <a:cubicBezTo>
                      <a:pt x="268518" y="244031"/>
                      <a:pt x="270736" y="253696"/>
                      <a:pt x="273659" y="258528"/>
                    </a:cubicBezTo>
                    <a:cubicBezTo>
                      <a:pt x="278095" y="266179"/>
                      <a:pt x="286867" y="271112"/>
                      <a:pt x="299872" y="273428"/>
                    </a:cubicBezTo>
                    <a:lnTo>
                      <a:pt x="299872" y="200440"/>
                    </a:lnTo>
                    <a:lnTo>
                      <a:pt x="285959" y="196312"/>
                    </a:lnTo>
                    <a:cubicBezTo>
                      <a:pt x="264182" y="189970"/>
                      <a:pt x="248757" y="181010"/>
                      <a:pt x="239784" y="169634"/>
                    </a:cubicBezTo>
                    <a:cubicBezTo>
                      <a:pt x="230811" y="158258"/>
                      <a:pt x="226375" y="144466"/>
                      <a:pt x="226375" y="128459"/>
                    </a:cubicBezTo>
                    <a:cubicBezTo>
                      <a:pt x="226375" y="117787"/>
                      <a:pt x="228089" y="108223"/>
                      <a:pt x="231618" y="99566"/>
                    </a:cubicBezTo>
                    <a:cubicBezTo>
                      <a:pt x="235046" y="90908"/>
                      <a:pt x="239986" y="83357"/>
                      <a:pt x="246237" y="77115"/>
                    </a:cubicBezTo>
                    <a:cubicBezTo>
                      <a:pt x="254302" y="69062"/>
                      <a:pt x="263376" y="63424"/>
                      <a:pt x="273256" y="60404"/>
                    </a:cubicBezTo>
                    <a:cubicBezTo>
                      <a:pt x="279406" y="58390"/>
                      <a:pt x="288177" y="56981"/>
                      <a:pt x="299872" y="56075"/>
                    </a:cubicBezTo>
                    <a:close/>
                    <a:moveTo>
                      <a:pt x="307333" y="0"/>
                    </a:moveTo>
                    <a:cubicBezTo>
                      <a:pt x="407043" y="0"/>
                      <a:pt x="488101" y="80941"/>
                      <a:pt x="488101" y="180507"/>
                    </a:cubicBezTo>
                    <a:cubicBezTo>
                      <a:pt x="488101" y="279971"/>
                      <a:pt x="407043" y="361013"/>
                      <a:pt x="307333" y="361013"/>
                    </a:cubicBezTo>
                    <a:cubicBezTo>
                      <a:pt x="207724" y="361013"/>
                      <a:pt x="126665" y="279971"/>
                      <a:pt x="126665" y="180507"/>
                    </a:cubicBezTo>
                    <a:cubicBezTo>
                      <a:pt x="126665" y="80941"/>
                      <a:pt x="207724" y="0"/>
                      <a:pt x="30733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/>
            <p:cNvGrpSpPr>
              <a:grpSpLocks/>
            </p:cNvGrpSpPr>
            <p:nvPr/>
          </p:nvGrpSpPr>
          <p:grpSpPr>
            <a:xfrm>
              <a:off x="8109954" y="2739332"/>
              <a:ext cx="653802" cy="653803"/>
              <a:chOff x="4792557" y="2249137"/>
              <a:chExt cx="648072" cy="648072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4792557" y="2249137"/>
                <a:ext cx="648072" cy="648072"/>
              </a:xfrm>
              <a:prstGeom prst="ellipse">
                <a:avLst/>
              </a:prstGeom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任意多边形: 形状 21"/>
              <p:cNvSpPr>
                <a:spLocks/>
              </p:cNvSpPr>
              <p:nvPr/>
            </p:nvSpPr>
            <p:spPr bwMode="auto">
              <a:xfrm>
                <a:off x="4926447" y="2390028"/>
                <a:ext cx="380293" cy="366291"/>
              </a:xfrm>
              <a:custGeom>
                <a:avLst/>
                <a:gdLst>
                  <a:gd name="T0" fmla="*/ 4096 w 6827"/>
                  <a:gd name="T1" fmla="*/ 4551 h 6827"/>
                  <a:gd name="T2" fmla="*/ 6258 w 6827"/>
                  <a:gd name="T3" fmla="*/ 4096 h 6827"/>
                  <a:gd name="T4" fmla="*/ 2348 w 6827"/>
                  <a:gd name="T5" fmla="*/ 4911 h 6827"/>
                  <a:gd name="T6" fmla="*/ 569 w 6827"/>
                  <a:gd name="T7" fmla="*/ 4551 h 6827"/>
                  <a:gd name="T8" fmla="*/ 569 w 6827"/>
                  <a:gd name="T9" fmla="*/ 3982 h 6827"/>
                  <a:gd name="T10" fmla="*/ 1707 w 6827"/>
                  <a:gd name="T11" fmla="*/ 2503 h 6827"/>
                  <a:gd name="T12" fmla="*/ 3868 w 6827"/>
                  <a:gd name="T13" fmla="*/ 2731 h 6827"/>
                  <a:gd name="T14" fmla="*/ 5827 w 6827"/>
                  <a:gd name="T15" fmla="*/ 2004 h 6827"/>
                  <a:gd name="T16" fmla="*/ 6258 w 6827"/>
                  <a:gd name="T17" fmla="*/ 1820 h 6827"/>
                  <a:gd name="T18" fmla="*/ 4779 w 6827"/>
                  <a:gd name="T19" fmla="*/ 0 h 6827"/>
                  <a:gd name="T20" fmla="*/ 2854 w 6827"/>
                  <a:gd name="T21" fmla="*/ 2381 h 6827"/>
                  <a:gd name="T22" fmla="*/ 1239 w 6827"/>
                  <a:gd name="T23" fmla="*/ 2257 h 6827"/>
                  <a:gd name="T24" fmla="*/ 569 w 6827"/>
                  <a:gd name="T25" fmla="*/ 2844 h 6827"/>
                  <a:gd name="T26" fmla="*/ 569 w 6827"/>
                  <a:gd name="T27" fmla="*/ 2276 h 6827"/>
                  <a:gd name="T28" fmla="*/ 569 w 6827"/>
                  <a:gd name="T29" fmla="*/ 1707 h 6827"/>
                  <a:gd name="T30" fmla="*/ 569 w 6827"/>
                  <a:gd name="T31" fmla="*/ 1138 h 6827"/>
                  <a:gd name="T32" fmla="*/ 569 w 6827"/>
                  <a:gd name="T33" fmla="*/ 569 h 6827"/>
                  <a:gd name="T34" fmla="*/ 341 w 6827"/>
                  <a:gd name="T35" fmla="*/ 0 h 6827"/>
                  <a:gd name="T36" fmla="*/ 114 w 6827"/>
                  <a:gd name="T37" fmla="*/ 569 h 6827"/>
                  <a:gd name="T38" fmla="*/ 114 w 6827"/>
                  <a:gd name="T39" fmla="*/ 1138 h 6827"/>
                  <a:gd name="T40" fmla="*/ 114 w 6827"/>
                  <a:gd name="T41" fmla="*/ 1707 h 6827"/>
                  <a:gd name="T42" fmla="*/ 114 w 6827"/>
                  <a:gd name="T43" fmla="*/ 2276 h 6827"/>
                  <a:gd name="T44" fmla="*/ 114 w 6827"/>
                  <a:gd name="T45" fmla="*/ 2844 h 6827"/>
                  <a:gd name="T46" fmla="*/ 114 w 6827"/>
                  <a:gd name="T47" fmla="*/ 3413 h 6827"/>
                  <a:gd name="T48" fmla="*/ 114 w 6827"/>
                  <a:gd name="T49" fmla="*/ 3982 h 6827"/>
                  <a:gd name="T50" fmla="*/ 114 w 6827"/>
                  <a:gd name="T51" fmla="*/ 4551 h 6827"/>
                  <a:gd name="T52" fmla="*/ 114 w 6827"/>
                  <a:gd name="T53" fmla="*/ 5120 h 6827"/>
                  <a:gd name="T54" fmla="*/ 114 w 6827"/>
                  <a:gd name="T55" fmla="*/ 5689 h 6827"/>
                  <a:gd name="T56" fmla="*/ 114 w 6827"/>
                  <a:gd name="T57" fmla="*/ 6258 h 6827"/>
                  <a:gd name="T58" fmla="*/ 683 w 6827"/>
                  <a:gd name="T59" fmla="*/ 6713 h 6827"/>
                  <a:gd name="T60" fmla="*/ 1252 w 6827"/>
                  <a:gd name="T61" fmla="*/ 6713 h 6827"/>
                  <a:gd name="T62" fmla="*/ 1820 w 6827"/>
                  <a:gd name="T63" fmla="*/ 6713 h 6827"/>
                  <a:gd name="T64" fmla="*/ 2389 w 6827"/>
                  <a:gd name="T65" fmla="*/ 6713 h 6827"/>
                  <a:gd name="T66" fmla="*/ 2958 w 6827"/>
                  <a:gd name="T67" fmla="*/ 6713 h 6827"/>
                  <a:gd name="T68" fmla="*/ 3527 w 6827"/>
                  <a:gd name="T69" fmla="*/ 6713 h 6827"/>
                  <a:gd name="T70" fmla="*/ 4096 w 6827"/>
                  <a:gd name="T71" fmla="*/ 6713 h 6827"/>
                  <a:gd name="T72" fmla="*/ 4665 w 6827"/>
                  <a:gd name="T73" fmla="*/ 6713 h 6827"/>
                  <a:gd name="T74" fmla="*/ 5234 w 6827"/>
                  <a:gd name="T75" fmla="*/ 6713 h 6827"/>
                  <a:gd name="T76" fmla="*/ 5803 w 6827"/>
                  <a:gd name="T77" fmla="*/ 6713 h 6827"/>
                  <a:gd name="T78" fmla="*/ 6371 w 6827"/>
                  <a:gd name="T79" fmla="*/ 6713 h 6827"/>
                  <a:gd name="T80" fmla="*/ 6827 w 6827"/>
                  <a:gd name="T81" fmla="*/ 6485 h 6827"/>
                  <a:gd name="T82" fmla="*/ 6371 w 6827"/>
                  <a:gd name="T83" fmla="*/ 6258 h 6827"/>
                  <a:gd name="T84" fmla="*/ 5803 w 6827"/>
                  <a:gd name="T85" fmla="*/ 6258 h 6827"/>
                  <a:gd name="T86" fmla="*/ 5234 w 6827"/>
                  <a:gd name="T87" fmla="*/ 6258 h 6827"/>
                  <a:gd name="T88" fmla="*/ 4665 w 6827"/>
                  <a:gd name="T89" fmla="*/ 6258 h 6827"/>
                  <a:gd name="T90" fmla="*/ 4096 w 6827"/>
                  <a:gd name="T91" fmla="*/ 6258 h 6827"/>
                  <a:gd name="T92" fmla="*/ 3527 w 6827"/>
                  <a:gd name="T93" fmla="*/ 6258 h 6827"/>
                  <a:gd name="T94" fmla="*/ 2958 w 6827"/>
                  <a:gd name="T95" fmla="*/ 6258 h 6827"/>
                  <a:gd name="T96" fmla="*/ 2389 w 6827"/>
                  <a:gd name="T97" fmla="*/ 6258 h 6827"/>
                  <a:gd name="T98" fmla="*/ 1820 w 6827"/>
                  <a:gd name="T99" fmla="*/ 6258 h 6827"/>
                  <a:gd name="T100" fmla="*/ 1252 w 6827"/>
                  <a:gd name="T101" fmla="*/ 6258 h 6827"/>
                  <a:gd name="T102" fmla="*/ 683 w 6827"/>
                  <a:gd name="T103" fmla="*/ 6258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827" h="6827">
                    <a:moveTo>
                      <a:pt x="1263" y="5234"/>
                    </a:moveTo>
                    <a:cubicBezTo>
                      <a:pt x="1316" y="5493"/>
                      <a:pt x="1546" y="5689"/>
                      <a:pt x="1820" y="5689"/>
                    </a:cubicBezTo>
                    <a:cubicBezTo>
                      <a:pt x="2114" y="5689"/>
                      <a:pt x="2354" y="5464"/>
                      <a:pt x="2383" y="5178"/>
                    </a:cubicBezTo>
                    <a:lnTo>
                      <a:pt x="3568" y="4191"/>
                    </a:lnTo>
                    <a:cubicBezTo>
                      <a:pt x="3652" y="4401"/>
                      <a:pt x="3856" y="4551"/>
                      <a:pt x="4096" y="4551"/>
                    </a:cubicBezTo>
                    <a:cubicBezTo>
                      <a:pt x="4348" y="4551"/>
                      <a:pt x="4560" y="4385"/>
                      <a:pt x="4635" y="4157"/>
                    </a:cubicBezTo>
                    <a:lnTo>
                      <a:pt x="5696" y="4736"/>
                    </a:lnTo>
                    <a:cubicBezTo>
                      <a:pt x="5732" y="5016"/>
                      <a:pt x="5969" y="5234"/>
                      <a:pt x="6258" y="5234"/>
                    </a:cubicBezTo>
                    <a:cubicBezTo>
                      <a:pt x="6571" y="5234"/>
                      <a:pt x="6827" y="4979"/>
                      <a:pt x="6827" y="4665"/>
                    </a:cubicBezTo>
                    <a:cubicBezTo>
                      <a:pt x="6827" y="4351"/>
                      <a:pt x="6571" y="4096"/>
                      <a:pt x="6258" y="4096"/>
                    </a:cubicBezTo>
                    <a:cubicBezTo>
                      <a:pt x="6006" y="4096"/>
                      <a:pt x="5794" y="4262"/>
                      <a:pt x="5719" y="4490"/>
                    </a:cubicBezTo>
                    <a:lnTo>
                      <a:pt x="4658" y="3911"/>
                    </a:lnTo>
                    <a:cubicBezTo>
                      <a:pt x="4622" y="3631"/>
                      <a:pt x="4385" y="3413"/>
                      <a:pt x="4096" y="3413"/>
                    </a:cubicBezTo>
                    <a:cubicBezTo>
                      <a:pt x="3802" y="3413"/>
                      <a:pt x="3563" y="3638"/>
                      <a:pt x="3533" y="3924"/>
                    </a:cubicBezTo>
                    <a:lnTo>
                      <a:pt x="2348" y="4911"/>
                    </a:lnTo>
                    <a:cubicBezTo>
                      <a:pt x="2265" y="4701"/>
                      <a:pt x="2060" y="4551"/>
                      <a:pt x="1820" y="4551"/>
                    </a:cubicBezTo>
                    <a:cubicBezTo>
                      <a:pt x="1546" y="4551"/>
                      <a:pt x="1316" y="4747"/>
                      <a:pt x="1263" y="5006"/>
                    </a:cubicBezTo>
                    <a:lnTo>
                      <a:pt x="455" y="5006"/>
                    </a:lnTo>
                    <a:lnTo>
                      <a:pt x="455" y="4551"/>
                    </a:lnTo>
                    <a:lnTo>
                      <a:pt x="569" y="4551"/>
                    </a:lnTo>
                    <a:cubicBezTo>
                      <a:pt x="632" y="4551"/>
                      <a:pt x="683" y="4500"/>
                      <a:pt x="683" y="4437"/>
                    </a:cubicBezTo>
                    <a:cubicBezTo>
                      <a:pt x="683" y="4374"/>
                      <a:pt x="632" y="4324"/>
                      <a:pt x="569" y="4324"/>
                    </a:cubicBezTo>
                    <a:lnTo>
                      <a:pt x="455" y="4324"/>
                    </a:lnTo>
                    <a:lnTo>
                      <a:pt x="455" y="3982"/>
                    </a:lnTo>
                    <a:lnTo>
                      <a:pt x="569" y="3982"/>
                    </a:lnTo>
                    <a:cubicBezTo>
                      <a:pt x="632" y="3982"/>
                      <a:pt x="683" y="3931"/>
                      <a:pt x="683" y="3868"/>
                    </a:cubicBezTo>
                    <a:cubicBezTo>
                      <a:pt x="683" y="3806"/>
                      <a:pt x="632" y="3755"/>
                      <a:pt x="569" y="3755"/>
                    </a:cubicBezTo>
                    <a:lnTo>
                      <a:pt x="480" y="3755"/>
                    </a:lnTo>
                    <a:lnTo>
                      <a:pt x="1407" y="2416"/>
                    </a:lnTo>
                    <a:cubicBezTo>
                      <a:pt x="1494" y="2470"/>
                      <a:pt x="1596" y="2503"/>
                      <a:pt x="1707" y="2503"/>
                    </a:cubicBezTo>
                    <a:cubicBezTo>
                      <a:pt x="1888" y="2503"/>
                      <a:pt x="2048" y="2416"/>
                      <a:pt x="2152" y="2284"/>
                    </a:cubicBezTo>
                    <a:lnTo>
                      <a:pt x="2752" y="2584"/>
                    </a:lnTo>
                    <a:cubicBezTo>
                      <a:pt x="2740" y="2631"/>
                      <a:pt x="2731" y="2680"/>
                      <a:pt x="2731" y="2731"/>
                    </a:cubicBezTo>
                    <a:cubicBezTo>
                      <a:pt x="2731" y="3044"/>
                      <a:pt x="2986" y="3300"/>
                      <a:pt x="3300" y="3300"/>
                    </a:cubicBezTo>
                    <a:cubicBezTo>
                      <a:pt x="3613" y="3300"/>
                      <a:pt x="3868" y="3044"/>
                      <a:pt x="3868" y="2731"/>
                    </a:cubicBezTo>
                    <a:cubicBezTo>
                      <a:pt x="3868" y="2608"/>
                      <a:pt x="3829" y="2496"/>
                      <a:pt x="3763" y="2403"/>
                    </a:cubicBezTo>
                    <a:lnTo>
                      <a:pt x="4488" y="1055"/>
                    </a:lnTo>
                    <a:cubicBezTo>
                      <a:pt x="4574" y="1107"/>
                      <a:pt x="4672" y="1138"/>
                      <a:pt x="4779" y="1138"/>
                    </a:cubicBezTo>
                    <a:cubicBezTo>
                      <a:pt x="4891" y="1138"/>
                      <a:pt x="4995" y="1104"/>
                      <a:pt x="5083" y="1048"/>
                    </a:cubicBezTo>
                    <a:lnTo>
                      <a:pt x="5827" y="2004"/>
                    </a:lnTo>
                    <a:cubicBezTo>
                      <a:pt x="5829" y="2007"/>
                      <a:pt x="5833" y="2009"/>
                      <a:pt x="5836" y="2011"/>
                    </a:cubicBezTo>
                    <a:cubicBezTo>
                      <a:pt x="5745" y="2112"/>
                      <a:pt x="5689" y="2244"/>
                      <a:pt x="5689" y="2389"/>
                    </a:cubicBezTo>
                    <a:cubicBezTo>
                      <a:pt x="5689" y="2703"/>
                      <a:pt x="5944" y="2958"/>
                      <a:pt x="6258" y="2958"/>
                    </a:cubicBezTo>
                    <a:cubicBezTo>
                      <a:pt x="6571" y="2958"/>
                      <a:pt x="6827" y="2703"/>
                      <a:pt x="6827" y="2389"/>
                    </a:cubicBezTo>
                    <a:cubicBezTo>
                      <a:pt x="6827" y="2076"/>
                      <a:pt x="6571" y="1820"/>
                      <a:pt x="6258" y="1820"/>
                    </a:cubicBezTo>
                    <a:cubicBezTo>
                      <a:pt x="6170" y="1820"/>
                      <a:pt x="6087" y="1842"/>
                      <a:pt x="6013" y="1878"/>
                    </a:cubicBezTo>
                    <a:cubicBezTo>
                      <a:pt x="6010" y="1874"/>
                      <a:pt x="6010" y="1869"/>
                      <a:pt x="6006" y="1864"/>
                    </a:cubicBezTo>
                    <a:lnTo>
                      <a:pt x="5248" y="890"/>
                    </a:lnTo>
                    <a:cubicBezTo>
                      <a:pt x="5311" y="798"/>
                      <a:pt x="5348" y="688"/>
                      <a:pt x="5348" y="569"/>
                    </a:cubicBezTo>
                    <a:cubicBezTo>
                      <a:pt x="5348" y="255"/>
                      <a:pt x="5092" y="0"/>
                      <a:pt x="4779" y="0"/>
                    </a:cubicBezTo>
                    <a:cubicBezTo>
                      <a:pt x="4465" y="0"/>
                      <a:pt x="4210" y="255"/>
                      <a:pt x="4210" y="569"/>
                    </a:cubicBezTo>
                    <a:cubicBezTo>
                      <a:pt x="4210" y="691"/>
                      <a:pt x="4249" y="804"/>
                      <a:pt x="4315" y="897"/>
                    </a:cubicBezTo>
                    <a:lnTo>
                      <a:pt x="3590" y="2244"/>
                    </a:lnTo>
                    <a:cubicBezTo>
                      <a:pt x="3505" y="2193"/>
                      <a:pt x="3406" y="2162"/>
                      <a:pt x="3300" y="2162"/>
                    </a:cubicBezTo>
                    <a:cubicBezTo>
                      <a:pt x="3118" y="2162"/>
                      <a:pt x="2959" y="2248"/>
                      <a:pt x="2854" y="2381"/>
                    </a:cubicBezTo>
                    <a:lnTo>
                      <a:pt x="2254" y="2081"/>
                    </a:lnTo>
                    <a:cubicBezTo>
                      <a:pt x="2267" y="2034"/>
                      <a:pt x="2276" y="1985"/>
                      <a:pt x="2276" y="1934"/>
                    </a:cubicBezTo>
                    <a:cubicBezTo>
                      <a:pt x="2276" y="1621"/>
                      <a:pt x="2020" y="1365"/>
                      <a:pt x="1707" y="1365"/>
                    </a:cubicBezTo>
                    <a:cubicBezTo>
                      <a:pt x="1393" y="1365"/>
                      <a:pt x="1138" y="1621"/>
                      <a:pt x="1138" y="1934"/>
                    </a:cubicBezTo>
                    <a:cubicBezTo>
                      <a:pt x="1138" y="2054"/>
                      <a:pt x="1176" y="2166"/>
                      <a:pt x="1239" y="2257"/>
                    </a:cubicBezTo>
                    <a:lnTo>
                      <a:pt x="593" y="3191"/>
                    </a:lnTo>
                    <a:cubicBezTo>
                      <a:pt x="585" y="3189"/>
                      <a:pt x="578" y="3186"/>
                      <a:pt x="569" y="3186"/>
                    </a:cubicBezTo>
                    <a:lnTo>
                      <a:pt x="455" y="3186"/>
                    </a:lnTo>
                    <a:lnTo>
                      <a:pt x="455" y="2844"/>
                    </a:lnTo>
                    <a:lnTo>
                      <a:pt x="569" y="2844"/>
                    </a:lnTo>
                    <a:cubicBezTo>
                      <a:pt x="632" y="2844"/>
                      <a:pt x="683" y="2794"/>
                      <a:pt x="683" y="2731"/>
                    </a:cubicBezTo>
                    <a:cubicBezTo>
                      <a:pt x="683" y="2668"/>
                      <a:pt x="632" y="2617"/>
                      <a:pt x="569" y="2617"/>
                    </a:cubicBezTo>
                    <a:lnTo>
                      <a:pt x="455" y="2617"/>
                    </a:lnTo>
                    <a:lnTo>
                      <a:pt x="455" y="2276"/>
                    </a:lnTo>
                    <a:lnTo>
                      <a:pt x="569" y="2276"/>
                    </a:lnTo>
                    <a:cubicBezTo>
                      <a:pt x="632" y="2276"/>
                      <a:pt x="683" y="2225"/>
                      <a:pt x="683" y="2162"/>
                    </a:cubicBezTo>
                    <a:cubicBezTo>
                      <a:pt x="683" y="2099"/>
                      <a:pt x="632" y="2048"/>
                      <a:pt x="569" y="2048"/>
                    </a:cubicBezTo>
                    <a:lnTo>
                      <a:pt x="455" y="2048"/>
                    </a:lnTo>
                    <a:lnTo>
                      <a:pt x="455" y="1707"/>
                    </a:lnTo>
                    <a:lnTo>
                      <a:pt x="569" y="1707"/>
                    </a:lnTo>
                    <a:cubicBezTo>
                      <a:pt x="632" y="1707"/>
                      <a:pt x="683" y="1656"/>
                      <a:pt x="683" y="1593"/>
                    </a:cubicBezTo>
                    <a:cubicBezTo>
                      <a:pt x="683" y="1530"/>
                      <a:pt x="632" y="1479"/>
                      <a:pt x="569" y="1479"/>
                    </a:cubicBezTo>
                    <a:lnTo>
                      <a:pt x="455" y="1479"/>
                    </a:lnTo>
                    <a:lnTo>
                      <a:pt x="455" y="1138"/>
                    </a:lnTo>
                    <a:lnTo>
                      <a:pt x="569" y="1138"/>
                    </a:lnTo>
                    <a:cubicBezTo>
                      <a:pt x="632" y="1138"/>
                      <a:pt x="683" y="1087"/>
                      <a:pt x="683" y="1024"/>
                    </a:cubicBezTo>
                    <a:cubicBezTo>
                      <a:pt x="683" y="961"/>
                      <a:pt x="632" y="910"/>
                      <a:pt x="569" y="910"/>
                    </a:cubicBezTo>
                    <a:lnTo>
                      <a:pt x="455" y="910"/>
                    </a:lnTo>
                    <a:lnTo>
                      <a:pt x="455" y="569"/>
                    </a:lnTo>
                    <a:lnTo>
                      <a:pt x="569" y="569"/>
                    </a:lnTo>
                    <a:cubicBezTo>
                      <a:pt x="632" y="569"/>
                      <a:pt x="683" y="518"/>
                      <a:pt x="683" y="455"/>
                    </a:cubicBezTo>
                    <a:cubicBezTo>
                      <a:pt x="683" y="392"/>
                      <a:pt x="632" y="341"/>
                      <a:pt x="569" y="341"/>
                    </a:cubicBezTo>
                    <a:lnTo>
                      <a:pt x="455" y="341"/>
                    </a:lnTo>
                    <a:lnTo>
                      <a:pt x="455" y="114"/>
                    </a:lnTo>
                    <a:cubicBezTo>
                      <a:pt x="455" y="51"/>
                      <a:pt x="404" y="0"/>
                      <a:pt x="341" y="0"/>
                    </a:cubicBezTo>
                    <a:cubicBezTo>
                      <a:pt x="278" y="0"/>
                      <a:pt x="228" y="51"/>
                      <a:pt x="228" y="114"/>
                    </a:cubicBezTo>
                    <a:lnTo>
                      <a:pt x="228" y="341"/>
                    </a:lnTo>
                    <a:lnTo>
                      <a:pt x="114" y="341"/>
                    </a:lnTo>
                    <a:cubicBezTo>
                      <a:pt x="51" y="341"/>
                      <a:pt x="0" y="392"/>
                      <a:pt x="0" y="455"/>
                    </a:cubicBezTo>
                    <a:cubicBezTo>
                      <a:pt x="0" y="518"/>
                      <a:pt x="51" y="569"/>
                      <a:pt x="114" y="569"/>
                    </a:cubicBezTo>
                    <a:lnTo>
                      <a:pt x="228" y="569"/>
                    </a:lnTo>
                    <a:lnTo>
                      <a:pt x="228" y="910"/>
                    </a:lnTo>
                    <a:lnTo>
                      <a:pt x="114" y="910"/>
                    </a:lnTo>
                    <a:cubicBezTo>
                      <a:pt x="51" y="910"/>
                      <a:pt x="0" y="961"/>
                      <a:pt x="0" y="1024"/>
                    </a:cubicBezTo>
                    <a:cubicBezTo>
                      <a:pt x="0" y="1087"/>
                      <a:pt x="51" y="1138"/>
                      <a:pt x="114" y="1138"/>
                    </a:cubicBezTo>
                    <a:lnTo>
                      <a:pt x="228" y="1138"/>
                    </a:lnTo>
                    <a:lnTo>
                      <a:pt x="228" y="1479"/>
                    </a:lnTo>
                    <a:lnTo>
                      <a:pt x="114" y="1479"/>
                    </a:lnTo>
                    <a:cubicBezTo>
                      <a:pt x="51" y="1479"/>
                      <a:pt x="0" y="1530"/>
                      <a:pt x="0" y="1593"/>
                    </a:cubicBezTo>
                    <a:cubicBezTo>
                      <a:pt x="0" y="1656"/>
                      <a:pt x="51" y="1707"/>
                      <a:pt x="114" y="1707"/>
                    </a:cubicBezTo>
                    <a:lnTo>
                      <a:pt x="228" y="1707"/>
                    </a:lnTo>
                    <a:lnTo>
                      <a:pt x="228" y="2048"/>
                    </a:lnTo>
                    <a:lnTo>
                      <a:pt x="114" y="2048"/>
                    </a:lnTo>
                    <a:cubicBezTo>
                      <a:pt x="51" y="2048"/>
                      <a:pt x="0" y="2099"/>
                      <a:pt x="0" y="2162"/>
                    </a:cubicBezTo>
                    <a:cubicBezTo>
                      <a:pt x="0" y="2225"/>
                      <a:pt x="51" y="2276"/>
                      <a:pt x="114" y="2276"/>
                    </a:cubicBezTo>
                    <a:lnTo>
                      <a:pt x="228" y="2276"/>
                    </a:lnTo>
                    <a:lnTo>
                      <a:pt x="228" y="2617"/>
                    </a:lnTo>
                    <a:lnTo>
                      <a:pt x="114" y="2617"/>
                    </a:lnTo>
                    <a:cubicBezTo>
                      <a:pt x="51" y="2617"/>
                      <a:pt x="0" y="2668"/>
                      <a:pt x="0" y="2731"/>
                    </a:cubicBezTo>
                    <a:cubicBezTo>
                      <a:pt x="0" y="2794"/>
                      <a:pt x="51" y="2844"/>
                      <a:pt x="114" y="2844"/>
                    </a:cubicBezTo>
                    <a:lnTo>
                      <a:pt x="228" y="2844"/>
                    </a:lnTo>
                    <a:lnTo>
                      <a:pt x="228" y="3186"/>
                    </a:lnTo>
                    <a:lnTo>
                      <a:pt x="114" y="3186"/>
                    </a:lnTo>
                    <a:cubicBezTo>
                      <a:pt x="51" y="3186"/>
                      <a:pt x="0" y="3237"/>
                      <a:pt x="0" y="3300"/>
                    </a:cubicBezTo>
                    <a:cubicBezTo>
                      <a:pt x="0" y="3362"/>
                      <a:pt x="51" y="3413"/>
                      <a:pt x="114" y="3413"/>
                    </a:cubicBezTo>
                    <a:lnTo>
                      <a:pt x="228" y="3413"/>
                    </a:lnTo>
                    <a:lnTo>
                      <a:pt x="228" y="3755"/>
                    </a:lnTo>
                    <a:lnTo>
                      <a:pt x="114" y="3755"/>
                    </a:lnTo>
                    <a:cubicBezTo>
                      <a:pt x="51" y="3755"/>
                      <a:pt x="0" y="3806"/>
                      <a:pt x="0" y="3868"/>
                    </a:cubicBezTo>
                    <a:cubicBezTo>
                      <a:pt x="0" y="3931"/>
                      <a:pt x="51" y="3982"/>
                      <a:pt x="114" y="3982"/>
                    </a:cubicBezTo>
                    <a:lnTo>
                      <a:pt x="228" y="3982"/>
                    </a:lnTo>
                    <a:lnTo>
                      <a:pt x="228" y="4324"/>
                    </a:lnTo>
                    <a:lnTo>
                      <a:pt x="114" y="4324"/>
                    </a:lnTo>
                    <a:cubicBezTo>
                      <a:pt x="51" y="4324"/>
                      <a:pt x="0" y="4374"/>
                      <a:pt x="0" y="4437"/>
                    </a:cubicBezTo>
                    <a:cubicBezTo>
                      <a:pt x="0" y="4500"/>
                      <a:pt x="51" y="4551"/>
                      <a:pt x="114" y="4551"/>
                    </a:cubicBezTo>
                    <a:lnTo>
                      <a:pt x="228" y="4551"/>
                    </a:lnTo>
                    <a:lnTo>
                      <a:pt x="228" y="4892"/>
                    </a:lnTo>
                    <a:lnTo>
                      <a:pt x="114" y="4892"/>
                    </a:lnTo>
                    <a:cubicBezTo>
                      <a:pt x="51" y="4892"/>
                      <a:pt x="0" y="4943"/>
                      <a:pt x="0" y="5006"/>
                    </a:cubicBezTo>
                    <a:cubicBezTo>
                      <a:pt x="0" y="5069"/>
                      <a:pt x="51" y="5120"/>
                      <a:pt x="114" y="5120"/>
                    </a:cubicBezTo>
                    <a:lnTo>
                      <a:pt x="228" y="5120"/>
                    </a:lnTo>
                    <a:lnTo>
                      <a:pt x="228" y="5461"/>
                    </a:lnTo>
                    <a:lnTo>
                      <a:pt x="114" y="5461"/>
                    </a:lnTo>
                    <a:cubicBezTo>
                      <a:pt x="51" y="5461"/>
                      <a:pt x="0" y="5512"/>
                      <a:pt x="0" y="5575"/>
                    </a:cubicBezTo>
                    <a:cubicBezTo>
                      <a:pt x="0" y="5638"/>
                      <a:pt x="51" y="5689"/>
                      <a:pt x="114" y="5689"/>
                    </a:cubicBezTo>
                    <a:lnTo>
                      <a:pt x="228" y="5689"/>
                    </a:lnTo>
                    <a:lnTo>
                      <a:pt x="228" y="6030"/>
                    </a:lnTo>
                    <a:lnTo>
                      <a:pt x="114" y="6030"/>
                    </a:lnTo>
                    <a:cubicBezTo>
                      <a:pt x="51" y="6030"/>
                      <a:pt x="0" y="6081"/>
                      <a:pt x="0" y="6144"/>
                    </a:cubicBezTo>
                    <a:cubicBezTo>
                      <a:pt x="0" y="6207"/>
                      <a:pt x="51" y="6258"/>
                      <a:pt x="114" y="6258"/>
                    </a:cubicBezTo>
                    <a:lnTo>
                      <a:pt x="228" y="6258"/>
                    </a:lnTo>
                    <a:lnTo>
                      <a:pt x="228" y="6485"/>
                    </a:lnTo>
                    <a:cubicBezTo>
                      <a:pt x="228" y="6548"/>
                      <a:pt x="278" y="6599"/>
                      <a:pt x="341" y="6599"/>
                    </a:cubicBezTo>
                    <a:lnTo>
                      <a:pt x="683" y="6599"/>
                    </a:lnTo>
                    <a:lnTo>
                      <a:pt x="683" y="6713"/>
                    </a:lnTo>
                    <a:cubicBezTo>
                      <a:pt x="683" y="6776"/>
                      <a:pt x="734" y="6827"/>
                      <a:pt x="796" y="6827"/>
                    </a:cubicBezTo>
                    <a:cubicBezTo>
                      <a:pt x="859" y="6827"/>
                      <a:pt x="910" y="6776"/>
                      <a:pt x="910" y="6713"/>
                    </a:cubicBezTo>
                    <a:lnTo>
                      <a:pt x="910" y="6599"/>
                    </a:lnTo>
                    <a:lnTo>
                      <a:pt x="1252" y="6599"/>
                    </a:lnTo>
                    <a:lnTo>
                      <a:pt x="1252" y="6713"/>
                    </a:lnTo>
                    <a:cubicBezTo>
                      <a:pt x="1252" y="6776"/>
                      <a:pt x="1302" y="6827"/>
                      <a:pt x="1365" y="6827"/>
                    </a:cubicBezTo>
                    <a:cubicBezTo>
                      <a:pt x="1428" y="6827"/>
                      <a:pt x="1479" y="6776"/>
                      <a:pt x="1479" y="6713"/>
                    </a:cubicBezTo>
                    <a:lnTo>
                      <a:pt x="1479" y="6599"/>
                    </a:lnTo>
                    <a:lnTo>
                      <a:pt x="1820" y="6599"/>
                    </a:lnTo>
                    <a:lnTo>
                      <a:pt x="1820" y="6713"/>
                    </a:lnTo>
                    <a:cubicBezTo>
                      <a:pt x="1820" y="6776"/>
                      <a:pt x="1871" y="6827"/>
                      <a:pt x="1934" y="6827"/>
                    </a:cubicBezTo>
                    <a:cubicBezTo>
                      <a:pt x="1997" y="6827"/>
                      <a:pt x="2048" y="6776"/>
                      <a:pt x="2048" y="6713"/>
                    </a:cubicBezTo>
                    <a:lnTo>
                      <a:pt x="2048" y="6599"/>
                    </a:lnTo>
                    <a:lnTo>
                      <a:pt x="2389" y="6599"/>
                    </a:lnTo>
                    <a:lnTo>
                      <a:pt x="2389" y="6713"/>
                    </a:lnTo>
                    <a:cubicBezTo>
                      <a:pt x="2389" y="6776"/>
                      <a:pt x="2440" y="6827"/>
                      <a:pt x="2503" y="6827"/>
                    </a:cubicBezTo>
                    <a:cubicBezTo>
                      <a:pt x="2566" y="6827"/>
                      <a:pt x="2617" y="6776"/>
                      <a:pt x="2617" y="6713"/>
                    </a:cubicBezTo>
                    <a:lnTo>
                      <a:pt x="2617" y="6599"/>
                    </a:lnTo>
                    <a:lnTo>
                      <a:pt x="2958" y="6599"/>
                    </a:lnTo>
                    <a:lnTo>
                      <a:pt x="2958" y="6713"/>
                    </a:lnTo>
                    <a:cubicBezTo>
                      <a:pt x="2958" y="6776"/>
                      <a:pt x="3009" y="6827"/>
                      <a:pt x="3072" y="6827"/>
                    </a:cubicBezTo>
                    <a:cubicBezTo>
                      <a:pt x="3135" y="6827"/>
                      <a:pt x="3186" y="6776"/>
                      <a:pt x="3186" y="6713"/>
                    </a:cubicBezTo>
                    <a:lnTo>
                      <a:pt x="3186" y="6599"/>
                    </a:lnTo>
                    <a:lnTo>
                      <a:pt x="3527" y="6599"/>
                    </a:lnTo>
                    <a:lnTo>
                      <a:pt x="3527" y="6713"/>
                    </a:lnTo>
                    <a:cubicBezTo>
                      <a:pt x="3527" y="6776"/>
                      <a:pt x="3578" y="6827"/>
                      <a:pt x="3641" y="6827"/>
                    </a:cubicBezTo>
                    <a:cubicBezTo>
                      <a:pt x="3704" y="6827"/>
                      <a:pt x="3755" y="6776"/>
                      <a:pt x="3755" y="6713"/>
                    </a:cubicBezTo>
                    <a:lnTo>
                      <a:pt x="3755" y="6599"/>
                    </a:lnTo>
                    <a:lnTo>
                      <a:pt x="4096" y="6599"/>
                    </a:lnTo>
                    <a:lnTo>
                      <a:pt x="4096" y="6713"/>
                    </a:lnTo>
                    <a:cubicBezTo>
                      <a:pt x="4096" y="6776"/>
                      <a:pt x="4147" y="6827"/>
                      <a:pt x="4210" y="6827"/>
                    </a:cubicBezTo>
                    <a:cubicBezTo>
                      <a:pt x="4273" y="6827"/>
                      <a:pt x="4323" y="6776"/>
                      <a:pt x="4323" y="6713"/>
                    </a:cubicBezTo>
                    <a:lnTo>
                      <a:pt x="4323" y="6599"/>
                    </a:lnTo>
                    <a:lnTo>
                      <a:pt x="4665" y="6599"/>
                    </a:lnTo>
                    <a:lnTo>
                      <a:pt x="4665" y="6713"/>
                    </a:lnTo>
                    <a:cubicBezTo>
                      <a:pt x="4665" y="6776"/>
                      <a:pt x="4716" y="6827"/>
                      <a:pt x="4779" y="6827"/>
                    </a:cubicBezTo>
                    <a:cubicBezTo>
                      <a:pt x="4842" y="6827"/>
                      <a:pt x="4892" y="6776"/>
                      <a:pt x="4892" y="6713"/>
                    </a:cubicBezTo>
                    <a:lnTo>
                      <a:pt x="4892" y="6599"/>
                    </a:lnTo>
                    <a:lnTo>
                      <a:pt x="5234" y="6599"/>
                    </a:lnTo>
                    <a:lnTo>
                      <a:pt x="5234" y="6713"/>
                    </a:lnTo>
                    <a:cubicBezTo>
                      <a:pt x="5234" y="6776"/>
                      <a:pt x="5285" y="6827"/>
                      <a:pt x="5347" y="6827"/>
                    </a:cubicBezTo>
                    <a:cubicBezTo>
                      <a:pt x="5410" y="6827"/>
                      <a:pt x="5461" y="6776"/>
                      <a:pt x="5461" y="6713"/>
                    </a:cubicBezTo>
                    <a:lnTo>
                      <a:pt x="5461" y="6599"/>
                    </a:lnTo>
                    <a:lnTo>
                      <a:pt x="5803" y="6599"/>
                    </a:lnTo>
                    <a:lnTo>
                      <a:pt x="5803" y="6713"/>
                    </a:lnTo>
                    <a:cubicBezTo>
                      <a:pt x="5803" y="6776"/>
                      <a:pt x="5853" y="6827"/>
                      <a:pt x="5916" y="6827"/>
                    </a:cubicBezTo>
                    <a:cubicBezTo>
                      <a:pt x="5979" y="6827"/>
                      <a:pt x="6030" y="6776"/>
                      <a:pt x="6030" y="6713"/>
                    </a:cubicBezTo>
                    <a:lnTo>
                      <a:pt x="6030" y="6599"/>
                    </a:lnTo>
                    <a:lnTo>
                      <a:pt x="6371" y="6599"/>
                    </a:lnTo>
                    <a:lnTo>
                      <a:pt x="6371" y="6713"/>
                    </a:lnTo>
                    <a:cubicBezTo>
                      <a:pt x="6371" y="6776"/>
                      <a:pt x="6422" y="6827"/>
                      <a:pt x="6485" y="6827"/>
                    </a:cubicBezTo>
                    <a:cubicBezTo>
                      <a:pt x="6548" y="6827"/>
                      <a:pt x="6599" y="6776"/>
                      <a:pt x="6599" y="6713"/>
                    </a:cubicBezTo>
                    <a:lnTo>
                      <a:pt x="6599" y="6599"/>
                    </a:lnTo>
                    <a:lnTo>
                      <a:pt x="6713" y="6599"/>
                    </a:lnTo>
                    <a:cubicBezTo>
                      <a:pt x="6776" y="6599"/>
                      <a:pt x="6827" y="6548"/>
                      <a:pt x="6827" y="6485"/>
                    </a:cubicBezTo>
                    <a:cubicBezTo>
                      <a:pt x="6827" y="6422"/>
                      <a:pt x="6776" y="6372"/>
                      <a:pt x="6713" y="6372"/>
                    </a:cubicBezTo>
                    <a:lnTo>
                      <a:pt x="6599" y="6372"/>
                    </a:lnTo>
                    <a:lnTo>
                      <a:pt x="6599" y="6258"/>
                    </a:lnTo>
                    <a:cubicBezTo>
                      <a:pt x="6599" y="6195"/>
                      <a:pt x="6548" y="6144"/>
                      <a:pt x="6485" y="6144"/>
                    </a:cubicBezTo>
                    <a:cubicBezTo>
                      <a:pt x="6422" y="6144"/>
                      <a:pt x="6371" y="6195"/>
                      <a:pt x="6371" y="6258"/>
                    </a:cubicBezTo>
                    <a:lnTo>
                      <a:pt x="6371" y="6372"/>
                    </a:lnTo>
                    <a:lnTo>
                      <a:pt x="6030" y="6372"/>
                    </a:lnTo>
                    <a:lnTo>
                      <a:pt x="6030" y="6258"/>
                    </a:lnTo>
                    <a:cubicBezTo>
                      <a:pt x="6030" y="6195"/>
                      <a:pt x="5979" y="6144"/>
                      <a:pt x="5916" y="6144"/>
                    </a:cubicBezTo>
                    <a:cubicBezTo>
                      <a:pt x="5853" y="6144"/>
                      <a:pt x="5803" y="6195"/>
                      <a:pt x="5803" y="6258"/>
                    </a:cubicBezTo>
                    <a:lnTo>
                      <a:pt x="5803" y="6372"/>
                    </a:lnTo>
                    <a:lnTo>
                      <a:pt x="5461" y="6372"/>
                    </a:lnTo>
                    <a:lnTo>
                      <a:pt x="5461" y="6258"/>
                    </a:lnTo>
                    <a:cubicBezTo>
                      <a:pt x="5461" y="6195"/>
                      <a:pt x="5410" y="6144"/>
                      <a:pt x="5347" y="6144"/>
                    </a:cubicBezTo>
                    <a:cubicBezTo>
                      <a:pt x="5285" y="6144"/>
                      <a:pt x="5234" y="6195"/>
                      <a:pt x="5234" y="6258"/>
                    </a:cubicBezTo>
                    <a:lnTo>
                      <a:pt x="5234" y="6372"/>
                    </a:lnTo>
                    <a:lnTo>
                      <a:pt x="4892" y="6372"/>
                    </a:lnTo>
                    <a:lnTo>
                      <a:pt x="4892" y="6258"/>
                    </a:lnTo>
                    <a:cubicBezTo>
                      <a:pt x="4892" y="6195"/>
                      <a:pt x="4842" y="6144"/>
                      <a:pt x="4779" y="6144"/>
                    </a:cubicBezTo>
                    <a:cubicBezTo>
                      <a:pt x="4716" y="6144"/>
                      <a:pt x="4665" y="6195"/>
                      <a:pt x="4665" y="6258"/>
                    </a:cubicBezTo>
                    <a:lnTo>
                      <a:pt x="4665" y="6372"/>
                    </a:lnTo>
                    <a:lnTo>
                      <a:pt x="4323" y="6372"/>
                    </a:lnTo>
                    <a:lnTo>
                      <a:pt x="4323" y="6258"/>
                    </a:lnTo>
                    <a:cubicBezTo>
                      <a:pt x="4323" y="6195"/>
                      <a:pt x="4273" y="6144"/>
                      <a:pt x="4210" y="6144"/>
                    </a:cubicBezTo>
                    <a:cubicBezTo>
                      <a:pt x="4147" y="6144"/>
                      <a:pt x="4096" y="6195"/>
                      <a:pt x="4096" y="6258"/>
                    </a:cubicBezTo>
                    <a:lnTo>
                      <a:pt x="4096" y="6372"/>
                    </a:lnTo>
                    <a:lnTo>
                      <a:pt x="3755" y="6372"/>
                    </a:lnTo>
                    <a:lnTo>
                      <a:pt x="3755" y="6258"/>
                    </a:lnTo>
                    <a:cubicBezTo>
                      <a:pt x="3755" y="6195"/>
                      <a:pt x="3704" y="6144"/>
                      <a:pt x="3641" y="6144"/>
                    </a:cubicBezTo>
                    <a:cubicBezTo>
                      <a:pt x="3578" y="6144"/>
                      <a:pt x="3527" y="6195"/>
                      <a:pt x="3527" y="6258"/>
                    </a:cubicBezTo>
                    <a:lnTo>
                      <a:pt x="3527" y="6372"/>
                    </a:lnTo>
                    <a:lnTo>
                      <a:pt x="3186" y="6372"/>
                    </a:lnTo>
                    <a:lnTo>
                      <a:pt x="3186" y="6258"/>
                    </a:lnTo>
                    <a:cubicBezTo>
                      <a:pt x="3186" y="6195"/>
                      <a:pt x="3135" y="6144"/>
                      <a:pt x="3072" y="6144"/>
                    </a:cubicBezTo>
                    <a:cubicBezTo>
                      <a:pt x="3009" y="6144"/>
                      <a:pt x="2958" y="6195"/>
                      <a:pt x="2958" y="6258"/>
                    </a:cubicBezTo>
                    <a:lnTo>
                      <a:pt x="2958" y="6372"/>
                    </a:lnTo>
                    <a:lnTo>
                      <a:pt x="2617" y="6372"/>
                    </a:lnTo>
                    <a:lnTo>
                      <a:pt x="2617" y="6258"/>
                    </a:lnTo>
                    <a:cubicBezTo>
                      <a:pt x="2617" y="6195"/>
                      <a:pt x="2566" y="6144"/>
                      <a:pt x="2503" y="6144"/>
                    </a:cubicBezTo>
                    <a:cubicBezTo>
                      <a:pt x="2440" y="6144"/>
                      <a:pt x="2389" y="6195"/>
                      <a:pt x="2389" y="6258"/>
                    </a:cubicBezTo>
                    <a:lnTo>
                      <a:pt x="2389" y="6372"/>
                    </a:lnTo>
                    <a:lnTo>
                      <a:pt x="2048" y="6372"/>
                    </a:lnTo>
                    <a:lnTo>
                      <a:pt x="2048" y="6258"/>
                    </a:lnTo>
                    <a:cubicBezTo>
                      <a:pt x="2048" y="6195"/>
                      <a:pt x="1997" y="6144"/>
                      <a:pt x="1934" y="6144"/>
                    </a:cubicBezTo>
                    <a:cubicBezTo>
                      <a:pt x="1871" y="6144"/>
                      <a:pt x="1820" y="6195"/>
                      <a:pt x="1820" y="6258"/>
                    </a:cubicBezTo>
                    <a:lnTo>
                      <a:pt x="1820" y="6372"/>
                    </a:lnTo>
                    <a:lnTo>
                      <a:pt x="1479" y="6372"/>
                    </a:lnTo>
                    <a:lnTo>
                      <a:pt x="1479" y="6258"/>
                    </a:lnTo>
                    <a:cubicBezTo>
                      <a:pt x="1479" y="6195"/>
                      <a:pt x="1428" y="6144"/>
                      <a:pt x="1365" y="6144"/>
                    </a:cubicBezTo>
                    <a:cubicBezTo>
                      <a:pt x="1302" y="6144"/>
                      <a:pt x="1252" y="6195"/>
                      <a:pt x="1252" y="6258"/>
                    </a:cubicBezTo>
                    <a:lnTo>
                      <a:pt x="1252" y="6372"/>
                    </a:lnTo>
                    <a:lnTo>
                      <a:pt x="910" y="6372"/>
                    </a:lnTo>
                    <a:lnTo>
                      <a:pt x="910" y="6258"/>
                    </a:lnTo>
                    <a:cubicBezTo>
                      <a:pt x="910" y="6195"/>
                      <a:pt x="859" y="6144"/>
                      <a:pt x="796" y="6144"/>
                    </a:cubicBezTo>
                    <a:cubicBezTo>
                      <a:pt x="734" y="6144"/>
                      <a:pt x="683" y="6195"/>
                      <a:pt x="683" y="6258"/>
                    </a:cubicBezTo>
                    <a:lnTo>
                      <a:pt x="683" y="6372"/>
                    </a:lnTo>
                    <a:lnTo>
                      <a:pt x="455" y="6372"/>
                    </a:lnTo>
                    <a:lnTo>
                      <a:pt x="455" y="5234"/>
                    </a:lnTo>
                    <a:lnTo>
                      <a:pt x="1263" y="52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/>
            <p:cNvGrpSpPr>
              <a:grpSpLocks/>
            </p:cNvGrpSpPr>
            <p:nvPr/>
          </p:nvGrpSpPr>
          <p:grpSpPr>
            <a:xfrm>
              <a:off x="3655322" y="4579844"/>
              <a:ext cx="653802" cy="653803"/>
              <a:chOff x="3909160" y="2249137"/>
              <a:chExt cx="648072" cy="648072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3909160" y="2249137"/>
                <a:ext cx="648072" cy="648072"/>
              </a:xfrm>
              <a:prstGeom prst="ellipse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任意多边形: 形状 24"/>
              <p:cNvSpPr>
                <a:spLocks/>
              </p:cNvSpPr>
              <p:nvPr/>
            </p:nvSpPr>
            <p:spPr bwMode="auto">
              <a:xfrm>
                <a:off x="4043050" y="2390028"/>
                <a:ext cx="380293" cy="366291"/>
              </a:xfrm>
              <a:custGeom>
                <a:avLst/>
                <a:gdLst>
                  <a:gd name="T0" fmla="*/ 3413 w 6827"/>
                  <a:gd name="T1" fmla="*/ 0 h 5912"/>
                  <a:gd name="T2" fmla="*/ 0 w 6827"/>
                  <a:gd name="T3" fmla="*/ 5912 h 5912"/>
                  <a:gd name="T4" fmla="*/ 6827 w 6827"/>
                  <a:gd name="T5" fmla="*/ 5912 h 5912"/>
                  <a:gd name="T6" fmla="*/ 3413 w 6827"/>
                  <a:gd name="T7" fmla="*/ 0 h 5912"/>
                  <a:gd name="T8" fmla="*/ 3413 w 6827"/>
                  <a:gd name="T9" fmla="*/ 972 h 5912"/>
                  <a:gd name="T10" fmla="*/ 4489 w 6827"/>
                  <a:gd name="T11" fmla="*/ 2835 h 5912"/>
                  <a:gd name="T12" fmla="*/ 2338 w 6827"/>
                  <a:gd name="T13" fmla="*/ 2835 h 5912"/>
                  <a:gd name="T14" fmla="*/ 3413 w 6827"/>
                  <a:gd name="T15" fmla="*/ 972 h 5912"/>
                  <a:gd name="T16" fmla="*/ 842 w 6827"/>
                  <a:gd name="T17" fmla="*/ 5426 h 5912"/>
                  <a:gd name="T18" fmla="*/ 1917 w 6827"/>
                  <a:gd name="T19" fmla="*/ 3564 h 5912"/>
                  <a:gd name="T20" fmla="*/ 2993 w 6827"/>
                  <a:gd name="T21" fmla="*/ 5426 h 5912"/>
                  <a:gd name="T22" fmla="*/ 842 w 6827"/>
                  <a:gd name="T23" fmla="*/ 5426 h 5912"/>
                  <a:gd name="T24" fmla="*/ 2338 w 6827"/>
                  <a:gd name="T25" fmla="*/ 3321 h 5912"/>
                  <a:gd name="T26" fmla="*/ 4489 w 6827"/>
                  <a:gd name="T27" fmla="*/ 3321 h 5912"/>
                  <a:gd name="T28" fmla="*/ 3413 w 6827"/>
                  <a:gd name="T29" fmla="*/ 5183 h 5912"/>
                  <a:gd name="T30" fmla="*/ 2338 w 6827"/>
                  <a:gd name="T31" fmla="*/ 3321 h 5912"/>
                  <a:gd name="T32" fmla="*/ 4910 w 6827"/>
                  <a:gd name="T33" fmla="*/ 3564 h 5912"/>
                  <a:gd name="T34" fmla="*/ 5985 w 6827"/>
                  <a:gd name="T35" fmla="*/ 5426 h 5912"/>
                  <a:gd name="T36" fmla="*/ 3834 w 6827"/>
                  <a:gd name="T37" fmla="*/ 5426 h 5912"/>
                  <a:gd name="T38" fmla="*/ 4910 w 6827"/>
                  <a:gd name="T39" fmla="*/ 3564 h 5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27" h="5912">
                    <a:moveTo>
                      <a:pt x="3413" y="0"/>
                    </a:moveTo>
                    <a:lnTo>
                      <a:pt x="0" y="5912"/>
                    </a:lnTo>
                    <a:lnTo>
                      <a:pt x="6827" y="5912"/>
                    </a:lnTo>
                    <a:lnTo>
                      <a:pt x="3413" y="0"/>
                    </a:lnTo>
                    <a:close/>
                    <a:moveTo>
                      <a:pt x="3413" y="972"/>
                    </a:moveTo>
                    <a:lnTo>
                      <a:pt x="4489" y="2835"/>
                    </a:lnTo>
                    <a:lnTo>
                      <a:pt x="2338" y="2835"/>
                    </a:lnTo>
                    <a:lnTo>
                      <a:pt x="3413" y="972"/>
                    </a:lnTo>
                    <a:close/>
                    <a:moveTo>
                      <a:pt x="842" y="5426"/>
                    </a:moveTo>
                    <a:lnTo>
                      <a:pt x="1917" y="3564"/>
                    </a:lnTo>
                    <a:lnTo>
                      <a:pt x="2993" y="5426"/>
                    </a:lnTo>
                    <a:lnTo>
                      <a:pt x="842" y="5426"/>
                    </a:lnTo>
                    <a:close/>
                    <a:moveTo>
                      <a:pt x="2338" y="3321"/>
                    </a:moveTo>
                    <a:lnTo>
                      <a:pt x="4489" y="3321"/>
                    </a:lnTo>
                    <a:lnTo>
                      <a:pt x="3413" y="5183"/>
                    </a:lnTo>
                    <a:lnTo>
                      <a:pt x="2338" y="3321"/>
                    </a:lnTo>
                    <a:close/>
                    <a:moveTo>
                      <a:pt x="4910" y="3564"/>
                    </a:moveTo>
                    <a:lnTo>
                      <a:pt x="5985" y="5426"/>
                    </a:lnTo>
                    <a:lnTo>
                      <a:pt x="3834" y="5426"/>
                    </a:lnTo>
                    <a:lnTo>
                      <a:pt x="4910" y="35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1070860" y="4514742"/>
              <a:ext cx="2374396" cy="861008"/>
              <a:chOff x="251866" y="1988839"/>
              <a:chExt cx="3288629" cy="861008"/>
            </a:xfrm>
          </p:grpSpPr>
          <p:sp>
            <p:nvSpPr>
              <p:cNvPr id="38" name="文本框 26"/>
              <p:cNvSpPr txBox="1"/>
              <p:nvPr/>
            </p:nvSpPr>
            <p:spPr>
              <a:xfrm>
                <a:off x="251866" y="2372216"/>
                <a:ext cx="3288629" cy="47763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algn="r"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400" dirty="0">
                    <a:cs typeface="+mn-ea"/>
                    <a:sym typeface="+mn-lt"/>
                  </a:rPr>
                  <a:t>来料、生产成本业务重启</a:t>
                </a: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51866" y="1988839"/>
                <a:ext cx="3288629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lvl="0" algn="r" defTabSz="914378">
                  <a:spcBef>
                    <a:spcPct val="0"/>
                  </a:spcBef>
                  <a:defRPr/>
                </a:pPr>
                <a:r>
                  <a:rPr lang="en-US" altLang="zh-CN" sz="2000" b="1" dirty="0">
                    <a:solidFill>
                      <a:schemeClr val="accent6">
                        <a:lumMod val="90000"/>
                      </a:schemeClr>
                    </a:solidFill>
                    <a:cs typeface="+mn-ea"/>
                    <a:sym typeface="+mn-lt"/>
                  </a:rPr>
                  <a:t>2017</a:t>
                </a:r>
                <a:r>
                  <a:rPr lang="zh-CN" altLang="en-US" sz="2000" b="1" dirty="0">
                    <a:solidFill>
                      <a:schemeClr val="accent6">
                        <a:lumMod val="90000"/>
                      </a:schemeClr>
                    </a:solidFill>
                    <a:cs typeface="+mn-ea"/>
                    <a:sym typeface="+mn-lt"/>
                  </a:rPr>
                  <a:t>年</a:t>
                </a:r>
                <a:r>
                  <a:rPr lang="en-US" altLang="zh-CN" sz="2000" b="1" dirty="0">
                    <a:solidFill>
                      <a:schemeClr val="accent6">
                        <a:lumMod val="90000"/>
                      </a:schemeClr>
                    </a:solidFill>
                    <a:cs typeface="+mn-ea"/>
                    <a:sym typeface="+mn-lt"/>
                  </a:rPr>
                  <a:t>2</a:t>
                </a:r>
                <a:r>
                  <a:rPr lang="zh-CN" altLang="en-US" sz="2000" b="1" dirty="0">
                    <a:solidFill>
                      <a:schemeClr val="accent6">
                        <a:lumMod val="90000"/>
                      </a:schemeClr>
                    </a:solidFill>
                    <a:cs typeface="+mn-ea"/>
                    <a:sym typeface="+mn-lt"/>
                  </a:rPr>
                  <a:t>月</a:t>
                </a: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8965487" y="2847412"/>
              <a:ext cx="2403693" cy="861008"/>
              <a:chOff x="251866" y="1988839"/>
              <a:chExt cx="3288629" cy="861008"/>
            </a:xfrm>
          </p:grpSpPr>
          <p:sp>
            <p:nvSpPr>
              <p:cNvPr id="36" name="文本框 29"/>
              <p:cNvSpPr txBox="1"/>
              <p:nvPr/>
            </p:nvSpPr>
            <p:spPr>
              <a:xfrm>
                <a:off x="251866" y="2372216"/>
                <a:ext cx="3288629" cy="47763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400" dirty="0">
                    <a:cs typeface="+mn-ea"/>
                    <a:sym typeface="+mn-lt"/>
                    <a:hlinkClick r:id="rId5" action="ppaction://hlinksldjump"/>
                  </a:rPr>
                  <a:t>正式切入服务</a:t>
                </a:r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51866" y="1988839"/>
                <a:ext cx="3288629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lvl="0" defTabSz="914378">
                  <a:spcBef>
                    <a:spcPct val="0"/>
                  </a:spcBef>
                  <a:defRPr/>
                </a:pPr>
                <a:r>
                  <a:rPr lang="en-US" altLang="zh-CN" sz="20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2017</a:t>
                </a:r>
                <a:r>
                  <a:rPr lang="zh-CN" altLang="en-US" sz="20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年</a:t>
                </a:r>
                <a:r>
                  <a:rPr lang="en-US" altLang="zh-CN" sz="20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9</a:t>
                </a:r>
                <a:r>
                  <a:rPr lang="zh-CN" altLang="en-US" sz="20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月</a:t>
                </a: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859120" y="1826746"/>
              <a:ext cx="2374396" cy="861008"/>
              <a:chOff x="251866" y="1988839"/>
              <a:chExt cx="3288629" cy="861008"/>
            </a:xfrm>
          </p:grpSpPr>
          <p:sp>
            <p:nvSpPr>
              <p:cNvPr id="34" name="文本框 32"/>
              <p:cNvSpPr txBox="1"/>
              <p:nvPr/>
            </p:nvSpPr>
            <p:spPr>
              <a:xfrm>
                <a:off x="251866" y="2372216"/>
                <a:ext cx="3288629" cy="47763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algn="ctr"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400" dirty="0">
                    <a:cs typeface="+mn-ea"/>
                    <a:sym typeface="+mn-lt"/>
                    <a:hlinkClick r:id="rId6" action="ppaction://hlinksldjump"/>
                  </a:rPr>
                  <a:t>项目总结</a:t>
                </a:r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51866" y="1988839"/>
                <a:ext cx="3288629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lvl="0" algn="ctr" defTabSz="914378">
                  <a:spcBef>
                    <a:spcPct val="0"/>
                  </a:spcBef>
                  <a:defRPr/>
                </a:pPr>
                <a:r>
                  <a:rPr lang="en-US" altLang="zh-CN" sz="2000" b="1" dirty="0">
                    <a:solidFill>
                      <a:schemeClr val="accent2"/>
                    </a:solidFill>
                    <a:cs typeface="+mn-ea"/>
                    <a:sym typeface="+mn-lt"/>
                  </a:rPr>
                  <a:t>2017</a:t>
                </a:r>
                <a:r>
                  <a:rPr lang="zh-CN" altLang="en-US" sz="2000" b="1" dirty="0">
                    <a:solidFill>
                      <a:schemeClr val="accent2"/>
                    </a:solidFill>
                    <a:cs typeface="+mn-ea"/>
                    <a:sym typeface="+mn-lt"/>
                  </a:rPr>
                  <a:t>年</a:t>
                </a:r>
                <a:r>
                  <a:rPr lang="en-US" altLang="zh-CN" sz="2000" b="1" dirty="0">
                    <a:solidFill>
                      <a:schemeClr val="accent2"/>
                    </a:solidFill>
                    <a:cs typeface="+mn-ea"/>
                    <a:sym typeface="+mn-lt"/>
                  </a:rPr>
                  <a:t>6</a:t>
                </a:r>
                <a:r>
                  <a:rPr lang="zh-CN" altLang="en-US" sz="2000" b="1" dirty="0">
                    <a:solidFill>
                      <a:schemeClr val="accent2"/>
                    </a:solidFill>
                    <a:cs typeface="+mn-ea"/>
                    <a:sym typeface="+mn-lt"/>
                  </a:rPr>
                  <a:t>月</a:t>
                </a: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4999404" y="4435813"/>
              <a:ext cx="2374396" cy="861008"/>
              <a:chOff x="251866" y="1988839"/>
              <a:chExt cx="3288629" cy="861008"/>
            </a:xfrm>
          </p:grpSpPr>
          <p:sp>
            <p:nvSpPr>
              <p:cNvPr id="32" name="文本框 35"/>
              <p:cNvSpPr txBox="1"/>
              <p:nvPr/>
            </p:nvSpPr>
            <p:spPr>
              <a:xfrm>
                <a:off x="251866" y="2372216"/>
                <a:ext cx="3288629" cy="47763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algn="ctr"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400" dirty="0">
                    <a:cs typeface="+mn-ea"/>
                    <a:sym typeface="+mn-lt"/>
                  </a:rPr>
                  <a:t>系统切换</a:t>
                </a: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51866" y="1988839"/>
                <a:ext cx="3288629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lvl="0" algn="ctr" defTabSz="914378">
                  <a:spcBef>
                    <a:spcPct val="0"/>
                  </a:spcBef>
                  <a:defRPr/>
                </a:pPr>
                <a:r>
                  <a:rPr lang="en-US" altLang="zh-CN" sz="2000" b="1" dirty="0">
                    <a:solidFill>
                      <a:schemeClr val="accent4"/>
                    </a:solidFill>
                    <a:cs typeface="+mn-ea"/>
                    <a:sym typeface="+mn-lt"/>
                  </a:rPr>
                  <a:t>2017</a:t>
                </a:r>
                <a:r>
                  <a:rPr lang="zh-CN" altLang="en-US" sz="2000" b="1" dirty="0">
                    <a:solidFill>
                      <a:schemeClr val="accent4"/>
                    </a:solidFill>
                    <a:cs typeface="+mn-ea"/>
                    <a:sym typeface="+mn-lt"/>
                  </a:rPr>
                  <a:t>年</a:t>
                </a:r>
                <a:r>
                  <a:rPr lang="en-US" altLang="zh-CN" sz="2000" b="1" dirty="0">
                    <a:solidFill>
                      <a:schemeClr val="accent4"/>
                    </a:solidFill>
                    <a:cs typeface="+mn-ea"/>
                    <a:sym typeface="+mn-lt"/>
                  </a:rPr>
                  <a:t>4</a:t>
                </a:r>
                <a:r>
                  <a:rPr lang="zh-CN" altLang="en-US" sz="2000" b="1" dirty="0">
                    <a:solidFill>
                      <a:schemeClr val="accent4"/>
                    </a:solidFill>
                    <a:cs typeface="+mn-ea"/>
                    <a:sym typeface="+mn-lt"/>
                  </a:rPr>
                  <a:t>月</a:t>
                </a:r>
              </a:p>
            </p:txBody>
          </p:sp>
        </p:grpSp>
        <p:grpSp>
          <p:nvGrpSpPr>
            <p:cNvPr id="26" name="组合 25"/>
            <p:cNvGrpSpPr>
              <a:grpSpLocks/>
            </p:cNvGrpSpPr>
            <p:nvPr/>
          </p:nvGrpSpPr>
          <p:grpSpPr>
            <a:xfrm>
              <a:off x="5859701" y="3655582"/>
              <a:ext cx="653802" cy="653803"/>
              <a:chOff x="5675954" y="2249137"/>
              <a:chExt cx="648072" cy="648072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5675954" y="2249137"/>
                <a:ext cx="648072" cy="648072"/>
              </a:xfrm>
              <a:prstGeom prst="ellipse">
                <a:avLst/>
              </a:prstGeom>
              <a:solidFill>
                <a:schemeClr val="accent4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45"/>
              <p:cNvSpPr>
                <a:spLocks/>
              </p:cNvSpPr>
              <p:nvPr/>
            </p:nvSpPr>
            <p:spPr bwMode="auto">
              <a:xfrm>
                <a:off x="5809844" y="2390028"/>
                <a:ext cx="380293" cy="366291"/>
              </a:xfrm>
              <a:custGeom>
                <a:avLst/>
                <a:gdLst>
                  <a:gd name="connsiteX0" fmla="*/ 297615 w 597921"/>
                  <a:gd name="connsiteY0" fmla="*/ 96957 h 598324"/>
                  <a:gd name="connsiteX1" fmla="*/ 323434 w 597921"/>
                  <a:gd name="connsiteY1" fmla="*/ 122740 h 598324"/>
                  <a:gd name="connsiteX2" fmla="*/ 323434 w 597921"/>
                  <a:gd name="connsiteY2" fmla="*/ 289852 h 598324"/>
                  <a:gd name="connsiteX3" fmla="*/ 462572 w 597921"/>
                  <a:gd name="connsiteY3" fmla="*/ 289852 h 598324"/>
                  <a:gd name="connsiteX4" fmla="*/ 487913 w 597921"/>
                  <a:gd name="connsiteY4" fmla="*/ 315157 h 598324"/>
                  <a:gd name="connsiteX5" fmla="*/ 462572 w 597921"/>
                  <a:gd name="connsiteY5" fmla="*/ 340463 h 598324"/>
                  <a:gd name="connsiteX6" fmla="*/ 297615 w 597921"/>
                  <a:gd name="connsiteY6" fmla="*/ 340463 h 598324"/>
                  <a:gd name="connsiteX7" fmla="*/ 272274 w 597921"/>
                  <a:gd name="connsiteY7" fmla="*/ 315157 h 598324"/>
                  <a:gd name="connsiteX8" fmla="*/ 272274 w 597921"/>
                  <a:gd name="connsiteY8" fmla="*/ 122740 h 598324"/>
                  <a:gd name="connsiteX9" fmla="*/ 297615 w 597921"/>
                  <a:gd name="connsiteY9" fmla="*/ 96957 h 598324"/>
                  <a:gd name="connsiteX10" fmla="*/ 298127 w 597921"/>
                  <a:gd name="connsiteY10" fmla="*/ 0 h 598324"/>
                  <a:gd name="connsiteX11" fmla="*/ 597921 w 597921"/>
                  <a:gd name="connsiteY11" fmla="*/ 299401 h 598324"/>
                  <a:gd name="connsiteX12" fmla="*/ 298127 w 597921"/>
                  <a:gd name="connsiteY12" fmla="*/ 598324 h 598324"/>
                  <a:gd name="connsiteX13" fmla="*/ 35150 w 597921"/>
                  <a:gd name="connsiteY13" fmla="*/ 442177 h 598324"/>
                  <a:gd name="connsiteX14" fmla="*/ 34194 w 597921"/>
                  <a:gd name="connsiteY14" fmla="*/ 432149 h 598324"/>
                  <a:gd name="connsiteX15" fmla="*/ 40410 w 597921"/>
                  <a:gd name="connsiteY15" fmla="*/ 424509 h 598324"/>
                  <a:gd name="connsiteX16" fmla="*/ 74836 w 597921"/>
                  <a:gd name="connsiteY16" fmla="*/ 407796 h 598324"/>
                  <a:gd name="connsiteX17" fmla="*/ 91571 w 597921"/>
                  <a:gd name="connsiteY17" fmla="*/ 413049 h 598324"/>
                  <a:gd name="connsiteX18" fmla="*/ 298127 w 597921"/>
                  <a:gd name="connsiteY18" fmla="*/ 534815 h 598324"/>
                  <a:gd name="connsiteX19" fmla="*/ 534328 w 597921"/>
                  <a:gd name="connsiteY19" fmla="*/ 299401 h 598324"/>
                  <a:gd name="connsiteX20" fmla="*/ 298127 w 597921"/>
                  <a:gd name="connsiteY20" fmla="*/ 63509 h 598324"/>
                  <a:gd name="connsiteX21" fmla="*/ 145123 w 597921"/>
                  <a:gd name="connsiteY21" fmla="*/ 120333 h 598324"/>
                  <a:gd name="connsiteX22" fmla="*/ 200587 w 597921"/>
                  <a:gd name="connsiteY22" fmla="*/ 142299 h 598324"/>
                  <a:gd name="connsiteX23" fmla="*/ 208237 w 597921"/>
                  <a:gd name="connsiteY23" fmla="*/ 152327 h 598324"/>
                  <a:gd name="connsiteX24" fmla="*/ 203456 w 597921"/>
                  <a:gd name="connsiteY24" fmla="*/ 164265 h 598324"/>
                  <a:gd name="connsiteX25" fmla="*/ 48060 w 597921"/>
                  <a:gd name="connsiteY25" fmla="*/ 285553 h 598324"/>
                  <a:gd name="connsiteX26" fmla="*/ 35150 w 597921"/>
                  <a:gd name="connsiteY26" fmla="*/ 287463 h 598324"/>
                  <a:gd name="connsiteX27" fmla="*/ 27500 w 597921"/>
                  <a:gd name="connsiteY27" fmla="*/ 277435 h 598324"/>
                  <a:gd name="connsiteX28" fmla="*/ 246 w 597921"/>
                  <a:gd name="connsiteY28" fmla="*/ 82132 h 598324"/>
                  <a:gd name="connsiteX29" fmla="*/ 4550 w 597921"/>
                  <a:gd name="connsiteY29" fmla="*/ 70194 h 598324"/>
                  <a:gd name="connsiteX30" fmla="*/ 17459 w 597921"/>
                  <a:gd name="connsiteY30" fmla="*/ 68762 h 598324"/>
                  <a:gd name="connsiteX31" fmla="*/ 80574 w 597921"/>
                  <a:gd name="connsiteY31" fmla="*/ 94070 h 598324"/>
                  <a:gd name="connsiteX32" fmla="*/ 298127 w 597921"/>
                  <a:gd name="connsiteY32" fmla="*/ 0 h 598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97921" h="598324">
                    <a:moveTo>
                      <a:pt x="297615" y="96957"/>
                    </a:moveTo>
                    <a:cubicBezTo>
                      <a:pt x="311959" y="96957"/>
                      <a:pt x="323434" y="108416"/>
                      <a:pt x="323434" y="122740"/>
                    </a:cubicBezTo>
                    <a:lnTo>
                      <a:pt x="323434" y="289852"/>
                    </a:lnTo>
                    <a:lnTo>
                      <a:pt x="462572" y="289852"/>
                    </a:lnTo>
                    <a:cubicBezTo>
                      <a:pt x="476438" y="289852"/>
                      <a:pt x="487913" y="301311"/>
                      <a:pt x="487913" y="315157"/>
                    </a:cubicBezTo>
                    <a:cubicBezTo>
                      <a:pt x="487913" y="329004"/>
                      <a:pt x="476438" y="340463"/>
                      <a:pt x="462572" y="340463"/>
                    </a:cubicBezTo>
                    <a:lnTo>
                      <a:pt x="297615" y="340463"/>
                    </a:lnTo>
                    <a:cubicBezTo>
                      <a:pt x="283749" y="340463"/>
                      <a:pt x="272274" y="329004"/>
                      <a:pt x="272274" y="315157"/>
                    </a:cubicBezTo>
                    <a:lnTo>
                      <a:pt x="272274" y="122740"/>
                    </a:lnTo>
                    <a:cubicBezTo>
                      <a:pt x="272274" y="108416"/>
                      <a:pt x="283749" y="96957"/>
                      <a:pt x="297615" y="96957"/>
                    </a:cubicBezTo>
                    <a:close/>
                    <a:moveTo>
                      <a:pt x="298127" y="0"/>
                    </a:moveTo>
                    <a:cubicBezTo>
                      <a:pt x="463564" y="0"/>
                      <a:pt x="597921" y="134181"/>
                      <a:pt x="597921" y="299401"/>
                    </a:cubicBezTo>
                    <a:cubicBezTo>
                      <a:pt x="597921" y="464143"/>
                      <a:pt x="463564" y="598324"/>
                      <a:pt x="298127" y="598324"/>
                    </a:cubicBezTo>
                    <a:cubicBezTo>
                      <a:pt x="188155" y="598324"/>
                      <a:pt x="87268" y="538635"/>
                      <a:pt x="35150" y="442177"/>
                    </a:cubicBezTo>
                    <a:cubicBezTo>
                      <a:pt x="33238" y="438835"/>
                      <a:pt x="32760" y="435492"/>
                      <a:pt x="34194" y="432149"/>
                    </a:cubicBezTo>
                    <a:cubicBezTo>
                      <a:pt x="35150" y="428807"/>
                      <a:pt x="37541" y="425942"/>
                      <a:pt x="40410" y="424509"/>
                    </a:cubicBezTo>
                    <a:lnTo>
                      <a:pt x="74836" y="407796"/>
                    </a:lnTo>
                    <a:cubicBezTo>
                      <a:pt x="81052" y="404931"/>
                      <a:pt x="88702" y="407319"/>
                      <a:pt x="91571" y="413049"/>
                    </a:cubicBezTo>
                    <a:cubicBezTo>
                      <a:pt x="133169" y="488018"/>
                      <a:pt x="212540" y="534815"/>
                      <a:pt x="298127" y="534815"/>
                    </a:cubicBezTo>
                    <a:cubicBezTo>
                      <a:pt x="428181" y="534815"/>
                      <a:pt x="534328" y="429284"/>
                      <a:pt x="534328" y="299401"/>
                    </a:cubicBezTo>
                    <a:cubicBezTo>
                      <a:pt x="534328" y="169517"/>
                      <a:pt x="428181" y="63509"/>
                      <a:pt x="298127" y="63509"/>
                    </a:cubicBezTo>
                    <a:cubicBezTo>
                      <a:pt x="242185" y="63509"/>
                      <a:pt x="187677" y="83565"/>
                      <a:pt x="145123" y="120333"/>
                    </a:cubicBezTo>
                    <a:lnTo>
                      <a:pt x="200587" y="142299"/>
                    </a:lnTo>
                    <a:cubicBezTo>
                      <a:pt x="204890" y="144209"/>
                      <a:pt x="207759" y="148029"/>
                      <a:pt x="208237" y="152327"/>
                    </a:cubicBezTo>
                    <a:cubicBezTo>
                      <a:pt x="208715" y="157102"/>
                      <a:pt x="207281" y="161399"/>
                      <a:pt x="203456" y="164265"/>
                    </a:cubicBezTo>
                    <a:lnTo>
                      <a:pt x="48060" y="285553"/>
                    </a:lnTo>
                    <a:cubicBezTo>
                      <a:pt x="44235" y="288418"/>
                      <a:pt x="39454" y="289373"/>
                      <a:pt x="35150" y="287463"/>
                    </a:cubicBezTo>
                    <a:cubicBezTo>
                      <a:pt x="31325" y="285553"/>
                      <a:pt x="27978" y="281733"/>
                      <a:pt x="27500" y="277435"/>
                    </a:cubicBezTo>
                    <a:lnTo>
                      <a:pt x="246" y="82132"/>
                    </a:lnTo>
                    <a:cubicBezTo>
                      <a:pt x="-710" y="77835"/>
                      <a:pt x="1203" y="73060"/>
                      <a:pt x="4550" y="70194"/>
                    </a:cubicBezTo>
                    <a:cubicBezTo>
                      <a:pt x="8375" y="67807"/>
                      <a:pt x="13156" y="66852"/>
                      <a:pt x="17459" y="68762"/>
                    </a:cubicBezTo>
                    <a:lnTo>
                      <a:pt x="80574" y="94070"/>
                    </a:lnTo>
                    <a:cubicBezTo>
                      <a:pt x="137472" y="33426"/>
                      <a:pt x="214931" y="0"/>
                      <a:pt x="2981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672719" y="2734297"/>
              <a:ext cx="2374396" cy="861008"/>
              <a:chOff x="251866" y="1988839"/>
              <a:chExt cx="3288629" cy="861008"/>
            </a:xfrm>
          </p:grpSpPr>
          <p:sp>
            <p:nvSpPr>
              <p:cNvPr id="28" name="文本框 47"/>
              <p:cNvSpPr txBox="1"/>
              <p:nvPr/>
            </p:nvSpPr>
            <p:spPr>
              <a:xfrm>
                <a:off x="251866" y="2372216"/>
                <a:ext cx="3288629" cy="47763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algn="ctr"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400" dirty="0">
                    <a:cs typeface="+mn-ea"/>
                    <a:sym typeface="+mn-lt"/>
                    <a:hlinkClick r:id="rId7" action="ppaction://hlinksldjump"/>
                  </a:rPr>
                  <a:t>系统上线</a:t>
                </a:r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51866" y="1988839"/>
                <a:ext cx="3288629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lvl="0" algn="ctr" defTabSz="914378">
                  <a:spcBef>
                    <a:spcPct val="0"/>
                  </a:spcBef>
                  <a:defRPr/>
                </a:pPr>
                <a:r>
                  <a:rPr lang="en-US" altLang="zh-CN" sz="2000" b="1" dirty="0">
                    <a:solidFill>
                      <a:schemeClr val="accent5">
                        <a:lumMod val="75000"/>
                      </a:schemeClr>
                    </a:solidFill>
                    <a:cs typeface="+mn-ea"/>
                    <a:sym typeface="+mn-lt"/>
                  </a:rPr>
                  <a:t>2017</a:t>
                </a:r>
                <a:r>
                  <a:rPr lang="zh-CN" altLang="en-US" sz="2000" b="1" dirty="0">
                    <a:solidFill>
                      <a:schemeClr val="accent5">
                        <a:lumMod val="75000"/>
                      </a:schemeClr>
                    </a:solidFill>
                    <a:cs typeface="+mn-ea"/>
                    <a:sym typeface="+mn-lt"/>
                  </a:rPr>
                  <a:t>年</a:t>
                </a:r>
                <a:r>
                  <a:rPr lang="en-US" altLang="zh-CN" sz="2000" b="1" dirty="0">
                    <a:solidFill>
                      <a:schemeClr val="accent5">
                        <a:lumMod val="75000"/>
                      </a:schemeClr>
                    </a:solidFill>
                    <a:cs typeface="+mn-ea"/>
                    <a:sym typeface="+mn-lt"/>
                  </a:rPr>
                  <a:t>3</a:t>
                </a:r>
                <a:r>
                  <a:rPr lang="zh-CN" altLang="en-US" sz="2000" b="1" dirty="0">
                    <a:solidFill>
                      <a:schemeClr val="accent5">
                        <a:lumMod val="75000"/>
                      </a:schemeClr>
                    </a:solidFill>
                    <a:cs typeface="+mn-ea"/>
                    <a:sym typeface="+mn-lt"/>
                  </a:rPr>
                  <a:t>月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7537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600" dirty="0">
                  <a:cs typeface="+mn-ea"/>
                  <a:sym typeface="+mn-lt"/>
                </a:rPr>
                <a:t>系统上线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d85120d9-3b6f-429b-8a6e-ad308469543a">
            <a:extLst>
              <a:ext uri="{FF2B5EF4-FFF2-40B4-BE49-F238E27FC236}">
                <a16:creationId xmlns:a16="http://schemas.microsoft.com/office/drawing/2014/main" id="{0565642A-C072-4E47-B368-E4C7DEC6566A}"/>
              </a:ext>
            </a:extLst>
          </p:cNvPr>
          <p:cNvGrpSpPr>
            <a:grpSpLocks noChangeAspect="1"/>
          </p:cNvGrpSpPr>
          <p:nvPr/>
        </p:nvGrpSpPr>
        <p:grpSpPr>
          <a:xfrm>
            <a:off x="719138" y="2244363"/>
            <a:ext cx="10753725" cy="3277597"/>
            <a:chOff x="719138" y="1827803"/>
            <a:chExt cx="10753725" cy="3277597"/>
          </a:xfrm>
        </p:grpSpPr>
        <p:sp>
          <p:nvSpPr>
            <p:cNvPr id="6" name="矩形 5"/>
            <p:cNvSpPr/>
            <p:nvPr/>
          </p:nvSpPr>
          <p:spPr bwMode="gray">
            <a:xfrm>
              <a:off x="1330888" y="3723650"/>
              <a:ext cx="1789844" cy="138175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anchor="t"/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>
                  <a:solidFill>
                    <a:schemeClr val="tx1"/>
                  </a:solidFill>
                  <a:cs typeface="+mn-ea"/>
                  <a:sym typeface="+mn-lt"/>
                </a:rPr>
                <a:t>通过实机流程演示的方式，确认了系统关键流程</a:t>
              </a:r>
            </a:p>
          </p:txBody>
        </p:sp>
        <p:sp>
          <p:nvSpPr>
            <p:cNvPr id="7" name="箭头: 五边形 2"/>
            <p:cNvSpPr>
              <a:spLocks noChangeAspect="1"/>
            </p:cNvSpPr>
            <p:nvPr/>
          </p:nvSpPr>
          <p:spPr bwMode="auto">
            <a:xfrm>
              <a:off x="719138" y="1827803"/>
              <a:ext cx="10753725" cy="903968"/>
            </a:xfrm>
            <a:prstGeom prst="homePlate">
              <a:avLst>
                <a:gd name="adj" fmla="val 35856"/>
              </a:avLst>
            </a:prstGeom>
            <a:solidFill>
              <a:schemeClr val="tx1">
                <a:lumMod val="20000"/>
                <a:lumOff val="80000"/>
                <a:alpha val="48000"/>
              </a:schemeClr>
            </a:solidFill>
            <a:ln w="25400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矩形 7"/>
            <p:cNvSpPr>
              <a:spLocks noChangeAspect="1"/>
            </p:cNvSpPr>
            <p:nvPr/>
          </p:nvSpPr>
          <p:spPr bwMode="gray">
            <a:xfrm>
              <a:off x="3211819" y="2279787"/>
              <a:ext cx="1789844" cy="1381750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accent3"/>
              </a:solidFill>
              <a:miter lim="800000"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45720" tIns="45720" rIns="45720" bIns="45720" anchor="ctr">
              <a:noAutofit/>
            </a:bodyPr>
            <a:lstStyle/>
            <a:p>
              <a:pPr algn="ctr">
                <a:defRPr/>
              </a:pPr>
              <a:r>
                <a:rPr lang="en-US" altLang="zh-CN" sz="1200" b="1" kern="0" spc="300" dirty="0">
                  <a:solidFill>
                    <a:schemeClr val="bg1"/>
                  </a:solidFill>
                  <a:cs typeface="+mn-ea"/>
                  <a:sym typeface="+mn-lt"/>
                </a:rPr>
                <a:t>2017</a:t>
              </a:r>
              <a:r>
                <a:rPr lang="zh-CN" altLang="en-US" sz="1200" b="1" kern="0" spc="300" dirty="0">
                  <a:solidFill>
                    <a:schemeClr val="bg1"/>
                  </a:solidFill>
                  <a:cs typeface="+mn-ea"/>
                  <a:sym typeface="+mn-lt"/>
                </a:rPr>
                <a:t>年</a:t>
              </a:r>
              <a:r>
                <a:rPr lang="en-US" altLang="zh-CN" sz="1200" b="1" kern="0" spc="3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r>
                <a:rPr lang="zh-CN" altLang="en-US" sz="1200" b="1" kern="0" spc="300" dirty="0">
                  <a:solidFill>
                    <a:schemeClr val="bg1"/>
                  </a:solidFill>
                  <a:cs typeface="+mn-ea"/>
                  <a:sym typeface="+mn-lt"/>
                </a:rPr>
                <a:t>月</a:t>
              </a:r>
              <a:endParaRPr lang="en-US" altLang="zh-CN" sz="1200" b="1" kern="0" spc="3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>
                <a:defRPr/>
              </a:pPr>
              <a:r>
                <a:rPr lang="zh-CN" altLang="en-US" sz="2000" b="1" kern="0" spc="300" dirty="0">
                  <a:solidFill>
                    <a:schemeClr val="bg1"/>
                  </a:solidFill>
                  <a:cs typeface="+mn-ea"/>
                  <a:sym typeface="+mn-lt"/>
                </a:rPr>
                <a:t>数据准备</a:t>
              </a:r>
            </a:p>
          </p:txBody>
        </p:sp>
        <p:sp>
          <p:nvSpPr>
            <p:cNvPr id="12" name="矩形 11"/>
            <p:cNvSpPr>
              <a:spLocks noChangeAspect="1"/>
            </p:cNvSpPr>
            <p:nvPr/>
          </p:nvSpPr>
          <p:spPr bwMode="gray">
            <a:xfrm>
              <a:off x="5092749" y="2279787"/>
              <a:ext cx="1789844" cy="138175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45720" tIns="45720" rIns="45720" bIns="45720" anchor="ctr">
              <a:noAutofit/>
            </a:bodyPr>
            <a:lstStyle/>
            <a:p>
              <a:pPr algn="ctr">
                <a:defRPr/>
              </a:pPr>
              <a:r>
                <a:rPr lang="en-US" altLang="zh-CN" sz="1200" b="1" kern="0" spc="300" dirty="0">
                  <a:solidFill>
                    <a:schemeClr val="bg1"/>
                  </a:solidFill>
                  <a:cs typeface="+mn-ea"/>
                  <a:sym typeface="+mn-lt"/>
                </a:rPr>
                <a:t>2017</a:t>
              </a:r>
              <a:r>
                <a:rPr lang="zh-CN" altLang="en-US" sz="1200" b="1" kern="0" spc="300" dirty="0">
                  <a:solidFill>
                    <a:schemeClr val="bg1"/>
                  </a:solidFill>
                  <a:cs typeface="+mn-ea"/>
                  <a:sym typeface="+mn-lt"/>
                </a:rPr>
                <a:t>年</a:t>
              </a:r>
              <a:r>
                <a:rPr lang="en-US" altLang="zh-CN" sz="1200" b="1" kern="0" spc="3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r>
                <a:rPr lang="zh-CN" altLang="en-US" sz="1200" b="1" kern="0" spc="300" dirty="0">
                  <a:solidFill>
                    <a:schemeClr val="bg1"/>
                  </a:solidFill>
                  <a:cs typeface="+mn-ea"/>
                  <a:sym typeface="+mn-lt"/>
                </a:rPr>
                <a:t>月</a:t>
              </a:r>
              <a:endParaRPr lang="en-US" altLang="zh-CN" sz="1200" b="1" kern="0" spc="3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>
                <a:defRPr/>
              </a:pPr>
              <a:r>
                <a:rPr lang="zh-CN" altLang="en-US" sz="2000" b="1" kern="0" spc="300" dirty="0">
                  <a:solidFill>
                    <a:schemeClr val="bg1"/>
                  </a:solidFill>
                  <a:cs typeface="+mn-ea"/>
                  <a:sym typeface="+mn-lt"/>
                </a:rPr>
                <a:t>系统培训</a:t>
              </a:r>
            </a:p>
          </p:txBody>
        </p:sp>
        <p:sp>
          <p:nvSpPr>
            <p:cNvPr id="13" name="矩形 12"/>
            <p:cNvSpPr>
              <a:spLocks noChangeAspect="1"/>
            </p:cNvSpPr>
            <p:nvPr/>
          </p:nvSpPr>
          <p:spPr bwMode="gray">
            <a:xfrm>
              <a:off x="6982086" y="2279787"/>
              <a:ext cx="1789844" cy="1381750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accent3"/>
              </a:solidFill>
              <a:miter lim="800000"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45720" tIns="45720" rIns="45720" bIns="45720" anchor="ctr">
              <a:noAutofit/>
            </a:bodyPr>
            <a:lstStyle/>
            <a:p>
              <a:pPr algn="ctr">
                <a:defRPr/>
              </a:pPr>
              <a:r>
                <a:rPr lang="en-US" altLang="zh-CN" sz="1200" b="1" kern="0" spc="300" dirty="0">
                  <a:solidFill>
                    <a:schemeClr val="bg1"/>
                  </a:solidFill>
                  <a:cs typeface="+mn-ea"/>
                  <a:sym typeface="+mn-lt"/>
                </a:rPr>
                <a:t>2017</a:t>
              </a:r>
              <a:r>
                <a:rPr lang="zh-CN" altLang="en-US" sz="1200" b="1" kern="0" spc="300" dirty="0">
                  <a:solidFill>
                    <a:schemeClr val="bg1"/>
                  </a:solidFill>
                  <a:cs typeface="+mn-ea"/>
                  <a:sym typeface="+mn-lt"/>
                </a:rPr>
                <a:t>年</a:t>
              </a:r>
              <a:r>
                <a:rPr lang="en-US" altLang="zh-CN" sz="1200" b="1" kern="0" spc="3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r>
                <a:rPr lang="zh-CN" altLang="en-US" sz="1200" b="1" kern="0" spc="300" dirty="0">
                  <a:solidFill>
                    <a:schemeClr val="bg1"/>
                  </a:solidFill>
                  <a:cs typeface="+mn-ea"/>
                  <a:sym typeface="+mn-lt"/>
                </a:rPr>
                <a:t>月</a:t>
              </a:r>
              <a:endParaRPr lang="en-US" altLang="zh-CN" sz="1200" b="1" kern="0" spc="3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>
                <a:defRPr/>
              </a:pPr>
              <a:r>
                <a:rPr lang="zh-CN" altLang="en-US" sz="2000" b="1" kern="0" spc="300" dirty="0">
                  <a:solidFill>
                    <a:schemeClr val="bg1"/>
                  </a:solidFill>
                  <a:cs typeface="+mn-ea"/>
                  <a:sym typeface="+mn-lt"/>
                </a:rPr>
                <a:t>数据导入</a:t>
              </a:r>
            </a:p>
          </p:txBody>
        </p:sp>
        <p:sp>
          <p:nvSpPr>
            <p:cNvPr id="14" name="矩形 13"/>
            <p:cNvSpPr>
              <a:spLocks/>
            </p:cNvSpPr>
            <p:nvPr/>
          </p:nvSpPr>
          <p:spPr bwMode="gray">
            <a:xfrm>
              <a:off x="3211818" y="3724656"/>
              <a:ext cx="1791757" cy="1380744"/>
            </a:xfrm>
            <a:prstGeom prst="rect">
              <a:avLst/>
            </a:prstGeom>
            <a:noFill/>
            <a:ln w="19050" algn="ctr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lIns="91440" tIns="91440" rIns="91440" anchor="t" anchorCtr="0">
              <a:noAutofit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>
                  <a:cs typeface="+mn-ea"/>
                  <a:sym typeface="+mn-lt"/>
                </a:rPr>
                <a:t>重新规划了</a:t>
              </a:r>
              <a:r>
                <a:rPr lang="en-US" altLang="zh-CN" sz="1400" dirty="0">
                  <a:cs typeface="+mn-ea"/>
                  <a:sym typeface="+mn-lt"/>
                </a:rPr>
                <a:t>20</a:t>
              </a:r>
              <a:r>
                <a:rPr lang="zh-CN" altLang="en-US" sz="1400" dirty="0">
                  <a:cs typeface="+mn-ea"/>
                  <a:sym typeface="+mn-lt"/>
                </a:rPr>
                <a:t>种静态数据</a:t>
              </a:r>
              <a:endParaRPr lang="en-US" altLang="zh-CN" sz="1400" dirty="0">
                <a:cs typeface="+mn-ea"/>
                <a:sym typeface="+mn-lt"/>
              </a:endParaRPr>
            </a:p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>
                  <a:cs typeface="+mn-ea"/>
                  <a:sym typeface="+mn-lt"/>
                </a:rPr>
                <a:t>盘点核查了</a:t>
              </a:r>
              <a:r>
                <a:rPr lang="en-US" altLang="zh-CN" sz="1400" dirty="0">
                  <a:cs typeface="+mn-ea"/>
                  <a:sym typeface="+mn-lt"/>
                </a:rPr>
                <a:t>9</a:t>
              </a:r>
              <a:r>
                <a:rPr lang="zh-CN" altLang="en-US" sz="1400" dirty="0">
                  <a:cs typeface="+mn-ea"/>
                  <a:sym typeface="+mn-lt"/>
                </a:rPr>
                <a:t>种动态数据</a:t>
              </a:r>
            </a:p>
          </p:txBody>
        </p:sp>
        <p:sp>
          <p:nvSpPr>
            <p:cNvPr id="15" name="矩形 14"/>
            <p:cNvSpPr>
              <a:spLocks/>
            </p:cNvSpPr>
            <p:nvPr/>
          </p:nvSpPr>
          <p:spPr bwMode="gray">
            <a:xfrm>
              <a:off x="5092748" y="3724656"/>
              <a:ext cx="1791757" cy="1380744"/>
            </a:xfrm>
            <a:prstGeom prst="rect">
              <a:avLst/>
            </a:prstGeom>
            <a:noFill/>
            <a:ln w="1905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lIns="91440" tIns="91440" rIns="91440" anchor="t" anchorCtr="0">
              <a:noAutofit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>
                  <a:cs typeface="+mn-ea"/>
                  <a:sym typeface="+mn-lt"/>
                </a:rPr>
                <a:t>方案培训</a:t>
              </a:r>
              <a:endParaRPr lang="en-US" altLang="zh-CN" sz="1400" dirty="0">
                <a:cs typeface="+mn-ea"/>
                <a:sym typeface="+mn-lt"/>
              </a:endParaRPr>
            </a:p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endParaRPr lang="en-US" altLang="zh-CN" sz="1400" dirty="0">
                <a:cs typeface="+mn-ea"/>
                <a:sym typeface="+mn-lt"/>
              </a:endParaRPr>
            </a:p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>
                  <a:cs typeface="+mn-ea"/>
                  <a:sym typeface="+mn-lt"/>
                </a:rPr>
                <a:t>现场辅助</a:t>
              </a:r>
            </a:p>
          </p:txBody>
        </p:sp>
        <p:sp>
          <p:nvSpPr>
            <p:cNvPr id="16" name="矩形 15"/>
            <p:cNvSpPr>
              <a:spLocks/>
            </p:cNvSpPr>
            <p:nvPr/>
          </p:nvSpPr>
          <p:spPr bwMode="gray">
            <a:xfrm>
              <a:off x="6982085" y="3724656"/>
              <a:ext cx="1791757" cy="1380744"/>
            </a:xfrm>
            <a:prstGeom prst="rect">
              <a:avLst/>
            </a:prstGeom>
            <a:noFill/>
            <a:ln w="19050" algn="ctr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lIns="91440" tIns="91440" rIns="91440" anchor="t" anchorCtr="0">
              <a:noAutofit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>
                  <a:cs typeface="+mn-ea"/>
                  <a:sym typeface="+mn-lt"/>
                </a:rPr>
                <a:t>完成静态数据、动态数据的导入工作</a:t>
              </a:r>
            </a:p>
          </p:txBody>
        </p:sp>
        <p:sp>
          <p:nvSpPr>
            <p:cNvPr id="17" name="矩形 16"/>
            <p:cNvSpPr>
              <a:spLocks/>
            </p:cNvSpPr>
            <p:nvPr/>
          </p:nvSpPr>
          <p:spPr bwMode="gray">
            <a:xfrm>
              <a:off x="8869510" y="3724656"/>
              <a:ext cx="1791757" cy="1380744"/>
            </a:xfrm>
            <a:prstGeom prst="rect">
              <a:avLst/>
            </a:prstGeom>
            <a:noFill/>
            <a:ln w="1905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lIns="91440" tIns="91440" rIns="91440" anchor="t" anchorCtr="0">
              <a:noAutofit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>
                  <a:cs typeface="+mn-ea"/>
                  <a:sym typeface="+mn-lt"/>
                </a:rPr>
                <a:t>来料业务数据验证</a:t>
              </a:r>
              <a:endParaRPr lang="en-US" altLang="zh-CN" sz="1400" dirty="0">
                <a:cs typeface="+mn-ea"/>
                <a:sym typeface="+mn-lt"/>
              </a:endParaRPr>
            </a:p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>
                  <a:cs typeface="+mn-ea"/>
                  <a:sym typeface="+mn-lt"/>
                </a:rPr>
                <a:t>生产成本数据验证</a:t>
              </a:r>
            </a:p>
          </p:txBody>
        </p:sp>
        <p:sp>
          <p:nvSpPr>
            <p:cNvPr id="18" name="矩形 17"/>
            <p:cNvSpPr>
              <a:spLocks noChangeAspect="1"/>
            </p:cNvSpPr>
            <p:nvPr/>
          </p:nvSpPr>
          <p:spPr bwMode="gray">
            <a:xfrm>
              <a:off x="1330886" y="2279787"/>
              <a:ext cx="1789844" cy="138175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45720" tIns="45720" rIns="45720" bIns="45720" anchor="ctr">
              <a:noAutofit/>
            </a:bodyPr>
            <a:lstStyle/>
            <a:p>
              <a:pPr algn="ctr">
                <a:defRPr/>
              </a:pPr>
              <a:r>
                <a:rPr lang="en-US" altLang="zh-CN" sz="1200" b="1" kern="0" spc="300" dirty="0">
                  <a:solidFill>
                    <a:schemeClr val="bg1"/>
                  </a:solidFill>
                  <a:cs typeface="+mn-ea"/>
                  <a:sym typeface="+mn-lt"/>
                </a:rPr>
                <a:t>2017</a:t>
              </a:r>
              <a:r>
                <a:rPr lang="zh-CN" altLang="en-US" sz="1200" b="1" kern="0" spc="300" dirty="0">
                  <a:solidFill>
                    <a:schemeClr val="bg1"/>
                  </a:solidFill>
                  <a:cs typeface="+mn-ea"/>
                  <a:sym typeface="+mn-lt"/>
                </a:rPr>
                <a:t>年</a:t>
              </a:r>
              <a:r>
                <a:rPr lang="en-US" altLang="zh-CN" sz="1200" b="1" kern="0" spc="3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r>
                <a:rPr lang="zh-CN" altLang="en-US" sz="1200" b="1" kern="0" spc="300" dirty="0">
                  <a:solidFill>
                    <a:schemeClr val="bg1"/>
                  </a:solidFill>
                  <a:cs typeface="+mn-ea"/>
                  <a:sym typeface="+mn-lt"/>
                </a:rPr>
                <a:t>月</a:t>
              </a:r>
              <a:endParaRPr lang="en-US" altLang="zh-CN" sz="1200" b="1" kern="0" spc="3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>
                <a:defRPr/>
              </a:pPr>
              <a:r>
                <a:rPr lang="zh-CN" altLang="en-US" sz="2000" b="1" kern="0" spc="300" dirty="0">
                  <a:solidFill>
                    <a:schemeClr val="bg1"/>
                  </a:solidFill>
                  <a:cs typeface="+mn-ea"/>
                  <a:sym typeface="+mn-lt"/>
                </a:rPr>
                <a:t>方案确认</a:t>
              </a:r>
            </a:p>
          </p:txBody>
        </p:sp>
        <p:sp>
          <p:nvSpPr>
            <p:cNvPr id="19" name="矩形 18"/>
            <p:cNvSpPr/>
            <p:nvPr/>
          </p:nvSpPr>
          <p:spPr bwMode="gray">
            <a:xfrm>
              <a:off x="8869510" y="2279787"/>
              <a:ext cx="1791757" cy="138175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200" b="1" spc="300" dirty="0">
                  <a:solidFill>
                    <a:schemeClr val="bg1"/>
                  </a:solidFill>
                  <a:cs typeface="+mn-ea"/>
                  <a:sym typeface="+mn-lt"/>
                </a:rPr>
                <a:t>2017</a:t>
              </a:r>
              <a:r>
                <a:rPr lang="zh-CN" altLang="en-US" sz="1200" b="1" spc="300" dirty="0">
                  <a:solidFill>
                    <a:schemeClr val="bg1"/>
                  </a:solidFill>
                  <a:cs typeface="+mn-ea"/>
                  <a:sym typeface="+mn-lt"/>
                </a:rPr>
                <a:t>年</a:t>
              </a:r>
              <a:r>
                <a:rPr lang="en-US" altLang="zh-CN" sz="1200" b="1" spc="3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r>
                <a:rPr lang="zh-CN" altLang="en-US" sz="1200" b="1" spc="300" dirty="0">
                  <a:solidFill>
                    <a:schemeClr val="bg1"/>
                  </a:solidFill>
                  <a:cs typeface="+mn-ea"/>
                  <a:sym typeface="+mn-lt"/>
                </a:rPr>
                <a:t>月</a:t>
              </a:r>
              <a:endParaRPr lang="en-US" altLang="zh-CN" sz="1200" b="1" spc="3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/>
              <a:r>
                <a:rPr lang="zh-CN" altLang="en-US" sz="2000" b="1" spc="300" dirty="0">
                  <a:solidFill>
                    <a:schemeClr val="bg1"/>
                  </a:solidFill>
                  <a:cs typeface="+mn-ea"/>
                  <a:sym typeface="+mn-lt"/>
                </a:rPr>
                <a:t>数据验证</a:t>
              </a:r>
            </a:p>
          </p:txBody>
        </p:sp>
      </p:grpSp>
      <p:sp>
        <p:nvSpPr>
          <p:cNvPr id="2" name="箭头: 下弧形 1">
            <a:hlinkClick r:id="rId3" action="ppaction://hlinksldjump"/>
            <a:extLst>
              <a:ext uri="{FF2B5EF4-FFF2-40B4-BE49-F238E27FC236}">
                <a16:creationId xmlns:a16="http://schemas.microsoft.com/office/drawing/2014/main" id="{9BE1AA76-7F93-4B4E-BE81-32A02C8E5EA4}"/>
              </a:ext>
            </a:extLst>
          </p:cNvPr>
          <p:cNvSpPr/>
          <p:nvPr/>
        </p:nvSpPr>
        <p:spPr>
          <a:xfrm>
            <a:off x="11472863" y="6287589"/>
            <a:ext cx="327251" cy="245291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444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600" dirty="0">
                  <a:cs typeface="+mn-ea"/>
                  <a:sym typeface="+mn-lt"/>
                </a:rPr>
                <a:t>项目总结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de1ffbe9-936a-4bc2-91a5-102e309e1217">
            <a:extLst>
              <a:ext uri="{FF2B5EF4-FFF2-40B4-BE49-F238E27FC236}">
                <a16:creationId xmlns:a16="http://schemas.microsoft.com/office/drawing/2014/main" id="{CB5A8EAB-D46E-4C9E-90DC-1DD5695F6D33}"/>
              </a:ext>
            </a:extLst>
          </p:cNvPr>
          <p:cNvGrpSpPr>
            <a:grpSpLocks noChangeAspect="1"/>
          </p:cNvGrpSpPr>
          <p:nvPr/>
        </p:nvGrpSpPr>
        <p:grpSpPr>
          <a:xfrm>
            <a:off x="1356611" y="1547053"/>
            <a:ext cx="9478778" cy="3839936"/>
            <a:chOff x="1356611" y="2060848"/>
            <a:chExt cx="9478778" cy="3839936"/>
          </a:xfrm>
        </p:grpSpPr>
        <p:sp>
          <p:nvSpPr>
            <p:cNvPr id="7" name="任意多边形: 形状 36"/>
            <p:cNvSpPr/>
            <p:nvPr/>
          </p:nvSpPr>
          <p:spPr>
            <a:xfrm flipV="1">
              <a:off x="1932423" y="3684203"/>
              <a:ext cx="3515258" cy="2187952"/>
            </a:xfrm>
            <a:custGeom>
              <a:avLst/>
              <a:gdLst>
                <a:gd name="connsiteX0" fmla="*/ 1754659 w 1754659"/>
                <a:gd name="connsiteY0" fmla="*/ 506627 h 506627"/>
                <a:gd name="connsiteX1" fmla="*/ 1346886 w 1754659"/>
                <a:gd name="connsiteY1" fmla="*/ 0 h 506627"/>
                <a:gd name="connsiteX2" fmla="*/ 0 w 1754659"/>
                <a:gd name="connsiteY2" fmla="*/ 0 h 50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659" h="506627">
                  <a:moveTo>
                    <a:pt x="1754659" y="506627"/>
                  </a:moveTo>
                  <a:lnTo>
                    <a:pt x="1346886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任意多边形: 形状 35"/>
            <p:cNvSpPr/>
            <p:nvPr/>
          </p:nvSpPr>
          <p:spPr>
            <a:xfrm flipH="1">
              <a:off x="7778506" y="2935815"/>
              <a:ext cx="1754659" cy="506627"/>
            </a:xfrm>
            <a:custGeom>
              <a:avLst/>
              <a:gdLst>
                <a:gd name="connsiteX0" fmla="*/ 1754659 w 1754659"/>
                <a:gd name="connsiteY0" fmla="*/ 506627 h 506627"/>
                <a:gd name="connsiteX1" fmla="*/ 1346886 w 1754659"/>
                <a:gd name="connsiteY1" fmla="*/ 0 h 506627"/>
                <a:gd name="connsiteX2" fmla="*/ 0 w 1754659"/>
                <a:gd name="connsiteY2" fmla="*/ 0 h 50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659" h="506627">
                  <a:moveTo>
                    <a:pt x="1754659" y="506627"/>
                  </a:moveTo>
                  <a:lnTo>
                    <a:pt x="1346886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任意多边形: 形状 34"/>
            <p:cNvSpPr/>
            <p:nvPr/>
          </p:nvSpPr>
          <p:spPr>
            <a:xfrm>
              <a:off x="2717423" y="2935816"/>
              <a:ext cx="1754659" cy="506627"/>
            </a:xfrm>
            <a:custGeom>
              <a:avLst/>
              <a:gdLst>
                <a:gd name="connsiteX0" fmla="*/ 1754659 w 1754659"/>
                <a:gd name="connsiteY0" fmla="*/ 506627 h 506627"/>
                <a:gd name="connsiteX1" fmla="*/ 1346886 w 1754659"/>
                <a:gd name="connsiteY1" fmla="*/ 0 h 506627"/>
                <a:gd name="connsiteX2" fmla="*/ 0 w 1754659"/>
                <a:gd name="connsiteY2" fmla="*/ 0 h 50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659" h="506627">
                  <a:moveTo>
                    <a:pt x="1754659" y="506627"/>
                  </a:moveTo>
                  <a:lnTo>
                    <a:pt x="1346886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3" name="组合 12"/>
            <p:cNvGrpSpPr>
              <a:grpSpLocks noChangeAspect="1"/>
            </p:cNvGrpSpPr>
            <p:nvPr/>
          </p:nvGrpSpPr>
          <p:grpSpPr bwMode="auto">
            <a:xfrm>
              <a:off x="4294837" y="2060848"/>
              <a:ext cx="3609328" cy="3642193"/>
              <a:chOff x="1973" y="280"/>
              <a:chExt cx="3734" cy="3768"/>
            </a:xfrm>
          </p:grpSpPr>
          <p:sp>
            <p:nvSpPr>
              <p:cNvPr id="27" name="任意多边形: 形状 2"/>
              <p:cNvSpPr>
                <a:spLocks/>
              </p:cNvSpPr>
              <p:nvPr/>
            </p:nvSpPr>
            <p:spPr bwMode="auto">
              <a:xfrm>
                <a:off x="3681" y="280"/>
                <a:ext cx="327" cy="423"/>
              </a:xfrm>
              <a:custGeom>
                <a:avLst/>
                <a:gdLst>
                  <a:gd name="T0" fmla="*/ 105 w 138"/>
                  <a:gd name="T1" fmla="*/ 117 h 179"/>
                  <a:gd name="T2" fmla="*/ 93 w 138"/>
                  <a:gd name="T3" fmla="*/ 117 h 179"/>
                  <a:gd name="T4" fmla="*/ 85 w 138"/>
                  <a:gd name="T5" fmla="*/ 25 h 179"/>
                  <a:gd name="T6" fmla="*/ 67 w 138"/>
                  <a:gd name="T7" fmla="*/ 0 h 179"/>
                  <a:gd name="T8" fmla="*/ 65 w 138"/>
                  <a:gd name="T9" fmla="*/ 0 h 179"/>
                  <a:gd name="T10" fmla="*/ 51 w 138"/>
                  <a:gd name="T11" fmla="*/ 25 h 179"/>
                  <a:gd name="T12" fmla="*/ 43 w 138"/>
                  <a:gd name="T13" fmla="*/ 117 h 179"/>
                  <a:gd name="T14" fmla="*/ 31 w 138"/>
                  <a:gd name="T15" fmla="*/ 117 h 179"/>
                  <a:gd name="T16" fmla="*/ 28 w 138"/>
                  <a:gd name="T17" fmla="*/ 117 h 179"/>
                  <a:gd name="T18" fmla="*/ 1 w 138"/>
                  <a:gd name="T19" fmla="*/ 150 h 179"/>
                  <a:gd name="T20" fmla="*/ 31 w 138"/>
                  <a:gd name="T21" fmla="*/ 179 h 179"/>
                  <a:gd name="T22" fmla="*/ 77 w 138"/>
                  <a:gd name="T23" fmla="*/ 179 h 179"/>
                  <a:gd name="T24" fmla="*/ 77 w 138"/>
                  <a:gd name="T25" fmla="*/ 179 h 179"/>
                  <a:gd name="T26" fmla="*/ 72 w 138"/>
                  <a:gd name="T27" fmla="*/ 172 h 179"/>
                  <a:gd name="T28" fmla="*/ 65 w 138"/>
                  <a:gd name="T29" fmla="*/ 154 h 179"/>
                  <a:gd name="T30" fmla="*/ 72 w 138"/>
                  <a:gd name="T31" fmla="*/ 134 h 179"/>
                  <a:gd name="T32" fmla="*/ 95 w 138"/>
                  <a:gd name="T33" fmla="*/ 124 h 179"/>
                  <a:gd name="T34" fmla="*/ 118 w 138"/>
                  <a:gd name="T35" fmla="*/ 134 h 179"/>
                  <a:gd name="T36" fmla="*/ 124 w 138"/>
                  <a:gd name="T37" fmla="*/ 154 h 179"/>
                  <a:gd name="T38" fmla="*/ 118 w 138"/>
                  <a:gd name="T39" fmla="*/ 171 h 179"/>
                  <a:gd name="T40" fmla="*/ 114 w 138"/>
                  <a:gd name="T41" fmla="*/ 177 h 179"/>
                  <a:gd name="T42" fmla="*/ 114 w 138"/>
                  <a:gd name="T43" fmla="*/ 178 h 179"/>
                  <a:gd name="T44" fmla="*/ 128 w 138"/>
                  <a:gd name="T45" fmla="*/ 171 h 179"/>
                  <a:gd name="T46" fmla="*/ 138 w 138"/>
                  <a:gd name="T47" fmla="*/ 148 h 179"/>
                  <a:gd name="T48" fmla="*/ 128 w 138"/>
                  <a:gd name="T49" fmla="*/ 126 h 179"/>
                  <a:gd name="T50" fmla="*/ 105 w 138"/>
                  <a:gd name="T51" fmla="*/ 117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8" h="179">
                    <a:moveTo>
                      <a:pt x="105" y="117"/>
                    </a:moveTo>
                    <a:cubicBezTo>
                      <a:pt x="93" y="117"/>
                      <a:pt x="93" y="117"/>
                      <a:pt x="93" y="117"/>
                    </a:cubicBezTo>
                    <a:cubicBezTo>
                      <a:pt x="85" y="25"/>
                      <a:pt x="85" y="25"/>
                      <a:pt x="85" y="25"/>
                    </a:cubicBezTo>
                    <a:cubicBezTo>
                      <a:pt x="85" y="12"/>
                      <a:pt x="81" y="0"/>
                      <a:pt x="67" y="0"/>
                    </a:cubicBezTo>
                    <a:cubicBezTo>
                      <a:pt x="67" y="0"/>
                      <a:pt x="66" y="0"/>
                      <a:pt x="65" y="0"/>
                    </a:cubicBezTo>
                    <a:cubicBezTo>
                      <a:pt x="53" y="1"/>
                      <a:pt x="51" y="13"/>
                      <a:pt x="51" y="25"/>
                    </a:cubicBezTo>
                    <a:cubicBezTo>
                      <a:pt x="43" y="117"/>
                      <a:pt x="43" y="117"/>
                      <a:pt x="43" y="117"/>
                    </a:cubicBezTo>
                    <a:cubicBezTo>
                      <a:pt x="31" y="117"/>
                      <a:pt x="31" y="117"/>
                      <a:pt x="31" y="117"/>
                    </a:cubicBezTo>
                    <a:cubicBezTo>
                      <a:pt x="30" y="117"/>
                      <a:pt x="29" y="117"/>
                      <a:pt x="28" y="117"/>
                    </a:cubicBezTo>
                    <a:cubicBezTo>
                      <a:pt x="12" y="119"/>
                      <a:pt x="0" y="134"/>
                      <a:pt x="1" y="150"/>
                    </a:cubicBezTo>
                    <a:cubicBezTo>
                      <a:pt x="1" y="165"/>
                      <a:pt x="15" y="179"/>
                      <a:pt x="31" y="179"/>
                    </a:cubicBezTo>
                    <a:cubicBezTo>
                      <a:pt x="77" y="179"/>
                      <a:pt x="77" y="179"/>
                      <a:pt x="77" y="179"/>
                    </a:cubicBezTo>
                    <a:cubicBezTo>
                      <a:pt x="77" y="179"/>
                      <a:pt x="77" y="179"/>
                      <a:pt x="77" y="179"/>
                    </a:cubicBezTo>
                    <a:cubicBezTo>
                      <a:pt x="77" y="177"/>
                      <a:pt x="76" y="177"/>
                      <a:pt x="72" y="172"/>
                    </a:cubicBezTo>
                    <a:cubicBezTo>
                      <a:pt x="69" y="168"/>
                      <a:pt x="65" y="162"/>
                      <a:pt x="65" y="154"/>
                    </a:cubicBezTo>
                    <a:cubicBezTo>
                      <a:pt x="65" y="147"/>
                      <a:pt x="67" y="140"/>
                      <a:pt x="72" y="134"/>
                    </a:cubicBezTo>
                    <a:cubicBezTo>
                      <a:pt x="76" y="128"/>
                      <a:pt x="85" y="124"/>
                      <a:pt x="95" y="124"/>
                    </a:cubicBezTo>
                    <a:cubicBezTo>
                      <a:pt x="104" y="124"/>
                      <a:pt x="113" y="128"/>
                      <a:pt x="118" y="134"/>
                    </a:cubicBezTo>
                    <a:cubicBezTo>
                      <a:pt x="123" y="140"/>
                      <a:pt x="124" y="147"/>
                      <a:pt x="124" y="154"/>
                    </a:cubicBezTo>
                    <a:cubicBezTo>
                      <a:pt x="124" y="162"/>
                      <a:pt x="121" y="168"/>
                      <a:pt x="118" y="171"/>
                    </a:cubicBezTo>
                    <a:cubicBezTo>
                      <a:pt x="114" y="176"/>
                      <a:pt x="114" y="176"/>
                      <a:pt x="114" y="177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9" y="177"/>
                      <a:pt x="124" y="175"/>
                      <a:pt x="128" y="171"/>
                    </a:cubicBezTo>
                    <a:cubicBezTo>
                      <a:pt x="135" y="165"/>
                      <a:pt x="138" y="157"/>
                      <a:pt x="138" y="148"/>
                    </a:cubicBezTo>
                    <a:cubicBezTo>
                      <a:pt x="138" y="140"/>
                      <a:pt x="135" y="131"/>
                      <a:pt x="128" y="126"/>
                    </a:cubicBezTo>
                    <a:cubicBezTo>
                      <a:pt x="122" y="120"/>
                      <a:pt x="113" y="117"/>
                      <a:pt x="105" y="11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任意多边形: 形状 3"/>
              <p:cNvSpPr>
                <a:spLocks/>
              </p:cNvSpPr>
              <p:nvPr/>
            </p:nvSpPr>
            <p:spPr bwMode="auto">
              <a:xfrm>
                <a:off x="2396" y="701"/>
                <a:ext cx="1274" cy="734"/>
              </a:xfrm>
              <a:custGeom>
                <a:avLst/>
                <a:gdLst>
                  <a:gd name="T0" fmla="*/ 522 w 538"/>
                  <a:gd name="T1" fmla="*/ 0 h 310"/>
                  <a:gd name="T2" fmla="*/ 522 w 538"/>
                  <a:gd name="T3" fmla="*/ 0 h 310"/>
                  <a:gd name="T4" fmla="*/ 521 w 538"/>
                  <a:gd name="T5" fmla="*/ 0 h 310"/>
                  <a:gd name="T6" fmla="*/ 0 w 538"/>
                  <a:gd name="T7" fmla="*/ 267 h 310"/>
                  <a:gd name="T8" fmla="*/ 108 w 538"/>
                  <a:gd name="T9" fmla="*/ 249 h 310"/>
                  <a:gd name="T10" fmla="*/ 141 w 538"/>
                  <a:gd name="T11" fmla="*/ 248 h 310"/>
                  <a:gd name="T12" fmla="*/ 149 w 538"/>
                  <a:gd name="T13" fmla="*/ 249 h 310"/>
                  <a:gd name="T14" fmla="*/ 149 w 538"/>
                  <a:gd name="T15" fmla="*/ 247 h 310"/>
                  <a:gd name="T16" fmla="*/ 147 w 538"/>
                  <a:gd name="T17" fmla="*/ 239 h 310"/>
                  <a:gd name="T18" fmla="*/ 146 w 538"/>
                  <a:gd name="T19" fmla="*/ 219 h 310"/>
                  <a:gd name="T20" fmla="*/ 158 w 538"/>
                  <a:gd name="T21" fmla="*/ 202 h 310"/>
                  <a:gd name="T22" fmla="*/ 182 w 538"/>
                  <a:gd name="T23" fmla="*/ 200 h 310"/>
                  <a:gd name="T24" fmla="*/ 202 w 538"/>
                  <a:gd name="T25" fmla="*/ 216 h 310"/>
                  <a:gd name="T26" fmla="*/ 202 w 538"/>
                  <a:gd name="T27" fmla="*/ 237 h 310"/>
                  <a:gd name="T28" fmla="*/ 190 w 538"/>
                  <a:gd name="T29" fmla="*/ 252 h 310"/>
                  <a:gd name="T30" fmla="*/ 189 w 538"/>
                  <a:gd name="T31" fmla="*/ 253 h 310"/>
                  <a:gd name="T32" fmla="*/ 318 w 538"/>
                  <a:gd name="T33" fmla="*/ 310 h 310"/>
                  <a:gd name="T34" fmla="*/ 385 w 538"/>
                  <a:gd name="T35" fmla="*/ 190 h 310"/>
                  <a:gd name="T36" fmla="*/ 384 w 538"/>
                  <a:gd name="T37" fmla="*/ 189 h 310"/>
                  <a:gd name="T38" fmla="*/ 376 w 538"/>
                  <a:gd name="T39" fmla="*/ 190 h 310"/>
                  <a:gd name="T40" fmla="*/ 357 w 538"/>
                  <a:gd name="T41" fmla="*/ 186 h 310"/>
                  <a:gd name="T42" fmla="*/ 343 w 538"/>
                  <a:gd name="T43" fmla="*/ 170 h 310"/>
                  <a:gd name="T44" fmla="*/ 347 w 538"/>
                  <a:gd name="T45" fmla="*/ 146 h 310"/>
                  <a:gd name="T46" fmla="*/ 368 w 538"/>
                  <a:gd name="T47" fmla="*/ 131 h 310"/>
                  <a:gd name="T48" fmla="*/ 388 w 538"/>
                  <a:gd name="T49" fmla="*/ 136 h 310"/>
                  <a:gd name="T50" fmla="*/ 399 w 538"/>
                  <a:gd name="T51" fmla="*/ 151 h 310"/>
                  <a:gd name="T52" fmla="*/ 403 w 538"/>
                  <a:gd name="T53" fmla="*/ 157 h 310"/>
                  <a:gd name="T54" fmla="*/ 406 w 538"/>
                  <a:gd name="T55" fmla="*/ 159 h 310"/>
                  <a:gd name="T56" fmla="*/ 531 w 538"/>
                  <a:gd name="T57" fmla="*/ 25 h 310"/>
                  <a:gd name="T58" fmla="*/ 536 w 538"/>
                  <a:gd name="T59" fmla="*/ 9 h 310"/>
                  <a:gd name="T60" fmla="*/ 522 w 538"/>
                  <a:gd name="T61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38" h="310">
                    <a:moveTo>
                      <a:pt x="522" y="0"/>
                    </a:moveTo>
                    <a:cubicBezTo>
                      <a:pt x="522" y="0"/>
                      <a:pt x="522" y="0"/>
                      <a:pt x="522" y="0"/>
                    </a:cubicBezTo>
                    <a:cubicBezTo>
                      <a:pt x="521" y="0"/>
                      <a:pt x="521" y="0"/>
                      <a:pt x="521" y="0"/>
                    </a:cubicBezTo>
                    <a:cubicBezTo>
                      <a:pt x="302" y="23"/>
                      <a:pt x="128" y="131"/>
                      <a:pt x="0" y="267"/>
                    </a:cubicBezTo>
                    <a:cubicBezTo>
                      <a:pt x="35" y="257"/>
                      <a:pt x="71" y="250"/>
                      <a:pt x="108" y="249"/>
                    </a:cubicBezTo>
                    <a:cubicBezTo>
                      <a:pt x="119" y="248"/>
                      <a:pt x="130" y="248"/>
                      <a:pt x="141" y="248"/>
                    </a:cubicBezTo>
                    <a:cubicBezTo>
                      <a:pt x="143" y="248"/>
                      <a:pt x="146" y="248"/>
                      <a:pt x="149" y="249"/>
                    </a:cubicBezTo>
                    <a:cubicBezTo>
                      <a:pt x="149" y="247"/>
                      <a:pt x="149" y="247"/>
                      <a:pt x="149" y="247"/>
                    </a:cubicBezTo>
                    <a:cubicBezTo>
                      <a:pt x="150" y="245"/>
                      <a:pt x="149" y="244"/>
                      <a:pt x="147" y="239"/>
                    </a:cubicBezTo>
                    <a:cubicBezTo>
                      <a:pt x="145" y="234"/>
                      <a:pt x="143" y="227"/>
                      <a:pt x="146" y="219"/>
                    </a:cubicBezTo>
                    <a:cubicBezTo>
                      <a:pt x="148" y="213"/>
                      <a:pt x="151" y="206"/>
                      <a:pt x="158" y="202"/>
                    </a:cubicBezTo>
                    <a:cubicBezTo>
                      <a:pt x="164" y="198"/>
                      <a:pt x="173" y="197"/>
                      <a:pt x="182" y="200"/>
                    </a:cubicBezTo>
                    <a:cubicBezTo>
                      <a:pt x="192" y="202"/>
                      <a:pt x="199" y="209"/>
                      <a:pt x="202" y="216"/>
                    </a:cubicBezTo>
                    <a:cubicBezTo>
                      <a:pt x="205" y="223"/>
                      <a:pt x="204" y="230"/>
                      <a:pt x="202" y="237"/>
                    </a:cubicBezTo>
                    <a:cubicBezTo>
                      <a:pt x="200" y="244"/>
                      <a:pt x="194" y="249"/>
                      <a:pt x="190" y="252"/>
                    </a:cubicBezTo>
                    <a:cubicBezTo>
                      <a:pt x="189" y="252"/>
                      <a:pt x="189" y="253"/>
                      <a:pt x="189" y="253"/>
                    </a:cubicBezTo>
                    <a:cubicBezTo>
                      <a:pt x="236" y="261"/>
                      <a:pt x="281" y="279"/>
                      <a:pt x="318" y="310"/>
                    </a:cubicBezTo>
                    <a:cubicBezTo>
                      <a:pt x="338" y="266"/>
                      <a:pt x="360" y="226"/>
                      <a:pt x="385" y="190"/>
                    </a:cubicBezTo>
                    <a:cubicBezTo>
                      <a:pt x="384" y="189"/>
                      <a:pt x="384" y="189"/>
                      <a:pt x="384" y="189"/>
                    </a:cubicBezTo>
                    <a:cubicBezTo>
                      <a:pt x="383" y="189"/>
                      <a:pt x="382" y="189"/>
                      <a:pt x="376" y="190"/>
                    </a:cubicBezTo>
                    <a:cubicBezTo>
                      <a:pt x="371" y="190"/>
                      <a:pt x="364" y="190"/>
                      <a:pt x="357" y="186"/>
                    </a:cubicBezTo>
                    <a:cubicBezTo>
                      <a:pt x="351" y="183"/>
                      <a:pt x="346" y="178"/>
                      <a:pt x="343" y="170"/>
                    </a:cubicBezTo>
                    <a:cubicBezTo>
                      <a:pt x="341" y="164"/>
                      <a:pt x="342" y="154"/>
                      <a:pt x="347" y="146"/>
                    </a:cubicBezTo>
                    <a:cubicBezTo>
                      <a:pt x="352" y="137"/>
                      <a:pt x="360" y="132"/>
                      <a:pt x="368" y="131"/>
                    </a:cubicBezTo>
                    <a:cubicBezTo>
                      <a:pt x="375" y="130"/>
                      <a:pt x="382" y="133"/>
                      <a:pt x="388" y="136"/>
                    </a:cubicBezTo>
                    <a:cubicBezTo>
                      <a:pt x="395" y="140"/>
                      <a:pt x="398" y="146"/>
                      <a:pt x="399" y="151"/>
                    </a:cubicBezTo>
                    <a:cubicBezTo>
                      <a:pt x="402" y="156"/>
                      <a:pt x="402" y="157"/>
                      <a:pt x="403" y="157"/>
                    </a:cubicBezTo>
                    <a:cubicBezTo>
                      <a:pt x="406" y="159"/>
                      <a:pt x="406" y="159"/>
                      <a:pt x="406" y="159"/>
                    </a:cubicBezTo>
                    <a:cubicBezTo>
                      <a:pt x="443" y="108"/>
                      <a:pt x="485" y="64"/>
                      <a:pt x="531" y="25"/>
                    </a:cubicBezTo>
                    <a:cubicBezTo>
                      <a:pt x="536" y="21"/>
                      <a:pt x="538" y="14"/>
                      <a:pt x="536" y="9"/>
                    </a:cubicBezTo>
                    <a:cubicBezTo>
                      <a:pt x="533" y="3"/>
                      <a:pt x="527" y="0"/>
                      <a:pt x="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任意多边形: 形状 4"/>
              <p:cNvSpPr>
                <a:spLocks/>
              </p:cNvSpPr>
              <p:nvPr/>
            </p:nvSpPr>
            <p:spPr bwMode="auto">
              <a:xfrm>
                <a:off x="1973" y="1198"/>
                <a:ext cx="1152" cy="878"/>
              </a:xfrm>
              <a:custGeom>
                <a:avLst/>
                <a:gdLst>
                  <a:gd name="T0" fmla="*/ 353 w 487"/>
                  <a:gd name="T1" fmla="*/ 43 h 371"/>
                  <a:gd name="T2" fmla="*/ 362 w 487"/>
                  <a:gd name="T3" fmla="*/ 32 h 371"/>
                  <a:gd name="T4" fmla="*/ 370 w 487"/>
                  <a:gd name="T5" fmla="*/ 23 h 371"/>
                  <a:gd name="T6" fmla="*/ 370 w 487"/>
                  <a:gd name="T7" fmla="*/ 10 h 371"/>
                  <a:gd name="T8" fmla="*/ 358 w 487"/>
                  <a:gd name="T9" fmla="*/ 1 h 371"/>
                  <a:gd name="T10" fmla="*/ 351 w 487"/>
                  <a:gd name="T11" fmla="*/ 0 h 371"/>
                  <a:gd name="T12" fmla="*/ 343 w 487"/>
                  <a:gd name="T13" fmla="*/ 2 h 371"/>
                  <a:gd name="T14" fmla="*/ 336 w 487"/>
                  <a:gd name="T15" fmla="*/ 13 h 371"/>
                  <a:gd name="T16" fmla="*/ 337 w 487"/>
                  <a:gd name="T17" fmla="*/ 24 h 371"/>
                  <a:gd name="T18" fmla="*/ 340 w 487"/>
                  <a:gd name="T19" fmla="*/ 39 h 371"/>
                  <a:gd name="T20" fmla="*/ 340 w 487"/>
                  <a:gd name="T21" fmla="*/ 39 h 371"/>
                  <a:gd name="T22" fmla="*/ 332 w 487"/>
                  <a:gd name="T23" fmla="*/ 63 h 371"/>
                  <a:gd name="T24" fmla="*/ 303 w 487"/>
                  <a:gd name="T25" fmla="*/ 62 h 371"/>
                  <a:gd name="T26" fmla="*/ 288 w 487"/>
                  <a:gd name="T27" fmla="*/ 63 h 371"/>
                  <a:gd name="T28" fmla="*/ 147 w 487"/>
                  <a:gd name="T29" fmla="*/ 94 h 371"/>
                  <a:gd name="T30" fmla="*/ 9 w 487"/>
                  <a:gd name="T31" fmla="*/ 303 h 371"/>
                  <a:gd name="T32" fmla="*/ 9 w 487"/>
                  <a:gd name="T33" fmla="*/ 303 h 371"/>
                  <a:gd name="T34" fmla="*/ 18 w 487"/>
                  <a:gd name="T35" fmla="*/ 357 h 371"/>
                  <a:gd name="T36" fmla="*/ 72 w 487"/>
                  <a:gd name="T37" fmla="*/ 354 h 371"/>
                  <a:gd name="T38" fmla="*/ 73 w 487"/>
                  <a:gd name="T39" fmla="*/ 354 h 371"/>
                  <a:gd name="T40" fmla="*/ 73 w 487"/>
                  <a:gd name="T41" fmla="*/ 354 h 371"/>
                  <a:gd name="T42" fmla="*/ 394 w 487"/>
                  <a:gd name="T43" fmla="*/ 361 h 371"/>
                  <a:gd name="T44" fmla="*/ 407 w 487"/>
                  <a:gd name="T45" fmla="*/ 362 h 371"/>
                  <a:gd name="T46" fmla="*/ 416 w 487"/>
                  <a:gd name="T47" fmla="*/ 352 h 371"/>
                  <a:gd name="T48" fmla="*/ 442 w 487"/>
                  <a:gd name="T49" fmla="*/ 251 h 371"/>
                  <a:gd name="T50" fmla="*/ 434 w 487"/>
                  <a:gd name="T51" fmla="*/ 253 h 371"/>
                  <a:gd name="T52" fmla="*/ 415 w 487"/>
                  <a:gd name="T53" fmla="*/ 256 h 371"/>
                  <a:gd name="T54" fmla="*/ 397 w 487"/>
                  <a:gd name="T55" fmla="*/ 245 h 371"/>
                  <a:gd name="T56" fmla="*/ 393 w 487"/>
                  <a:gd name="T57" fmla="*/ 220 h 371"/>
                  <a:gd name="T58" fmla="*/ 408 w 487"/>
                  <a:gd name="T59" fmla="*/ 200 h 371"/>
                  <a:gd name="T60" fmla="*/ 430 w 487"/>
                  <a:gd name="T61" fmla="*/ 199 h 371"/>
                  <a:gd name="T62" fmla="*/ 445 w 487"/>
                  <a:gd name="T63" fmla="*/ 210 h 371"/>
                  <a:gd name="T64" fmla="*/ 450 w 487"/>
                  <a:gd name="T65" fmla="*/ 215 h 371"/>
                  <a:gd name="T66" fmla="*/ 453 w 487"/>
                  <a:gd name="T67" fmla="*/ 215 h 371"/>
                  <a:gd name="T68" fmla="*/ 487 w 487"/>
                  <a:gd name="T69" fmla="*/ 123 h 371"/>
                  <a:gd name="T70" fmla="*/ 346 w 487"/>
                  <a:gd name="T71" fmla="*/ 64 h 371"/>
                  <a:gd name="T72" fmla="*/ 353 w 487"/>
                  <a:gd name="T73" fmla="*/ 43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87" h="371">
                    <a:moveTo>
                      <a:pt x="353" y="43"/>
                    </a:moveTo>
                    <a:cubicBezTo>
                      <a:pt x="355" y="37"/>
                      <a:pt x="359" y="35"/>
                      <a:pt x="362" y="32"/>
                    </a:cubicBezTo>
                    <a:cubicBezTo>
                      <a:pt x="366" y="30"/>
                      <a:pt x="368" y="27"/>
                      <a:pt x="370" y="23"/>
                    </a:cubicBezTo>
                    <a:cubicBezTo>
                      <a:pt x="371" y="19"/>
                      <a:pt x="371" y="14"/>
                      <a:pt x="370" y="10"/>
                    </a:cubicBezTo>
                    <a:cubicBezTo>
                      <a:pt x="368" y="6"/>
                      <a:pt x="365" y="3"/>
                      <a:pt x="358" y="1"/>
                    </a:cubicBezTo>
                    <a:cubicBezTo>
                      <a:pt x="355" y="0"/>
                      <a:pt x="353" y="0"/>
                      <a:pt x="351" y="0"/>
                    </a:cubicBezTo>
                    <a:cubicBezTo>
                      <a:pt x="348" y="0"/>
                      <a:pt x="345" y="0"/>
                      <a:pt x="343" y="2"/>
                    </a:cubicBezTo>
                    <a:cubicBezTo>
                      <a:pt x="340" y="4"/>
                      <a:pt x="337" y="8"/>
                      <a:pt x="336" y="13"/>
                    </a:cubicBezTo>
                    <a:cubicBezTo>
                      <a:pt x="334" y="17"/>
                      <a:pt x="335" y="20"/>
                      <a:pt x="337" y="24"/>
                    </a:cubicBezTo>
                    <a:cubicBezTo>
                      <a:pt x="339" y="29"/>
                      <a:pt x="341" y="33"/>
                      <a:pt x="340" y="39"/>
                    </a:cubicBezTo>
                    <a:cubicBezTo>
                      <a:pt x="340" y="39"/>
                      <a:pt x="340" y="39"/>
                      <a:pt x="340" y="39"/>
                    </a:cubicBezTo>
                    <a:cubicBezTo>
                      <a:pt x="332" y="63"/>
                      <a:pt x="332" y="63"/>
                      <a:pt x="332" y="63"/>
                    </a:cubicBezTo>
                    <a:cubicBezTo>
                      <a:pt x="323" y="62"/>
                      <a:pt x="313" y="62"/>
                      <a:pt x="303" y="62"/>
                    </a:cubicBezTo>
                    <a:cubicBezTo>
                      <a:pt x="298" y="62"/>
                      <a:pt x="293" y="62"/>
                      <a:pt x="288" y="63"/>
                    </a:cubicBezTo>
                    <a:cubicBezTo>
                      <a:pt x="240" y="65"/>
                      <a:pt x="191" y="76"/>
                      <a:pt x="147" y="94"/>
                    </a:cubicBezTo>
                    <a:cubicBezTo>
                      <a:pt x="91" y="160"/>
                      <a:pt x="45" y="232"/>
                      <a:pt x="9" y="303"/>
                    </a:cubicBezTo>
                    <a:cubicBezTo>
                      <a:pt x="9" y="303"/>
                      <a:pt x="9" y="303"/>
                      <a:pt x="9" y="303"/>
                    </a:cubicBezTo>
                    <a:cubicBezTo>
                      <a:pt x="0" y="321"/>
                      <a:pt x="3" y="343"/>
                      <a:pt x="18" y="357"/>
                    </a:cubicBezTo>
                    <a:cubicBezTo>
                      <a:pt x="33" y="371"/>
                      <a:pt x="55" y="365"/>
                      <a:pt x="72" y="354"/>
                    </a:cubicBezTo>
                    <a:cubicBezTo>
                      <a:pt x="73" y="354"/>
                      <a:pt x="73" y="354"/>
                      <a:pt x="73" y="354"/>
                    </a:cubicBezTo>
                    <a:cubicBezTo>
                      <a:pt x="73" y="354"/>
                      <a:pt x="73" y="354"/>
                      <a:pt x="73" y="354"/>
                    </a:cubicBezTo>
                    <a:cubicBezTo>
                      <a:pt x="191" y="283"/>
                      <a:pt x="289" y="293"/>
                      <a:pt x="394" y="361"/>
                    </a:cubicBezTo>
                    <a:cubicBezTo>
                      <a:pt x="398" y="363"/>
                      <a:pt x="403" y="364"/>
                      <a:pt x="407" y="362"/>
                    </a:cubicBezTo>
                    <a:cubicBezTo>
                      <a:pt x="411" y="360"/>
                      <a:pt x="415" y="356"/>
                      <a:pt x="416" y="352"/>
                    </a:cubicBezTo>
                    <a:cubicBezTo>
                      <a:pt x="423" y="317"/>
                      <a:pt x="432" y="283"/>
                      <a:pt x="442" y="251"/>
                    </a:cubicBezTo>
                    <a:cubicBezTo>
                      <a:pt x="440" y="251"/>
                      <a:pt x="439" y="251"/>
                      <a:pt x="434" y="253"/>
                    </a:cubicBezTo>
                    <a:cubicBezTo>
                      <a:pt x="430" y="255"/>
                      <a:pt x="423" y="258"/>
                      <a:pt x="415" y="256"/>
                    </a:cubicBezTo>
                    <a:cubicBezTo>
                      <a:pt x="408" y="254"/>
                      <a:pt x="402" y="251"/>
                      <a:pt x="397" y="245"/>
                    </a:cubicBezTo>
                    <a:cubicBezTo>
                      <a:pt x="393" y="239"/>
                      <a:pt x="391" y="230"/>
                      <a:pt x="393" y="220"/>
                    </a:cubicBezTo>
                    <a:cubicBezTo>
                      <a:pt x="396" y="210"/>
                      <a:pt x="402" y="203"/>
                      <a:pt x="408" y="200"/>
                    </a:cubicBezTo>
                    <a:cubicBezTo>
                      <a:pt x="416" y="197"/>
                      <a:pt x="423" y="197"/>
                      <a:pt x="430" y="199"/>
                    </a:cubicBezTo>
                    <a:cubicBezTo>
                      <a:pt x="437" y="201"/>
                      <a:pt x="442" y="206"/>
                      <a:pt x="445" y="210"/>
                    </a:cubicBezTo>
                    <a:cubicBezTo>
                      <a:pt x="449" y="214"/>
                      <a:pt x="449" y="214"/>
                      <a:pt x="450" y="215"/>
                    </a:cubicBezTo>
                    <a:cubicBezTo>
                      <a:pt x="453" y="215"/>
                      <a:pt x="453" y="215"/>
                      <a:pt x="453" y="215"/>
                    </a:cubicBezTo>
                    <a:cubicBezTo>
                      <a:pt x="463" y="183"/>
                      <a:pt x="475" y="152"/>
                      <a:pt x="487" y="123"/>
                    </a:cubicBezTo>
                    <a:cubicBezTo>
                      <a:pt x="448" y="89"/>
                      <a:pt x="399" y="70"/>
                      <a:pt x="346" y="64"/>
                    </a:cubicBezTo>
                    <a:lnTo>
                      <a:pt x="353" y="4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5"/>
              <p:cNvSpPr>
                <a:spLocks/>
              </p:cNvSpPr>
              <p:nvPr/>
            </p:nvSpPr>
            <p:spPr bwMode="auto">
              <a:xfrm>
                <a:off x="4013" y="701"/>
                <a:ext cx="1270" cy="736"/>
              </a:xfrm>
              <a:custGeom>
                <a:avLst/>
                <a:gdLst>
                  <a:gd name="T0" fmla="*/ 17 w 537"/>
                  <a:gd name="T1" fmla="*/ 0 h 311"/>
                  <a:gd name="T2" fmla="*/ 14 w 537"/>
                  <a:gd name="T3" fmla="*/ 0 h 311"/>
                  <a:gd name="T4" fmla="*/ 2 w 537"/>
                  <a:gd name="T5" fmla="*/ 10 h 311"/>
                  <a:gd name="T6" fmla="*/ 7 w 537"/>
                  <a:gd name="T7" fmla="*/ 25 h 311"/>
                  <a:gd name="T8" fmla="*/ 132 w 537"/>
                  <a:gd name="T9" fmla="*/ 160 h 311"/>
                  <a:gd name="T10" fmla="*/ 136 w 537"/>
                  <a:gd name="T11" fmla="*/ 157 h 311"/>
                  <a:gd name="T12" fmla="*/ 139 w 537"/>
                  <a:gd name="T13" fmla="*/ 151 h 311"/>
                  <a:gd name="T14" fmla="*/ 151 w 537"/>
                  <a:gd name="T15" fmla="*/ 136 h 311"/>
                  <a:gd name="T16" fmla="*/ 171 w 537"/>
                  <a:gd name="T17" fmla="*/ 131 h 311"/>
                  <a:gd name="T18" fmla="*/ 192 w 537"/>
                  <a:gd name="T19" fmla="*/ 146 h 311"/>
                  <a:gd name="T20" fmla="*/ 195 w 537"/>
                  <a:gd name="T21" fmla="*/ 170 h 311"/>
                  <a:gd name="T22" fmla="*/ 182 w 537"/>
                  <a:gd name="T23" fmla="*/ 186 h 311"/>
                  <a:gd name="T24" fmla="*/ 163 w 537"/>
                  <a:gd name="T25" fmla="*/ 190 h 311"/>
                  <a:gd name="T26" fmla="*/ 154 w 537"/>
                  <a:gd name="T27" fmla="*/ 189 h 311"/>
                  <a:gd name="T28" fmla="*/ 153 w 537"/>
                  <a:gd name="T29" fmla="*/ 190 h 311"/>
                  <a:gd name="T30" fmla="*/ 220 w 537"/>
                  <a:gd name="T31" fmla="*/ 311 h 311"/>
                  <a:gd name="T32" fmla="*/ 353 w 537"/>
                  <a:gd name="T33" fmla="*/ 253 h 311"/>
                  <a:gd name="T34" fmla="*/ 351 w 537"/>
                  <a:gd name="T35" fmla="*/ 252 h 311"/>
                  <a:gd name="T36" fmla="*/ 340 w 537"/>
                  <a:gd name="T37" fmla="*/ 237 h 311"/>
                  <a:gd name="T38" fmla="*/ 340 w 537"/>
                  <a:gd name="T39" fmla="*/ 216 h 311"/>
                  <a:gd name="T40" fmla="*/ 359 w 537"/>
                  <a:gd name="T41" fmla="*/ 200 h 311"/>
                  <a:gd name="T42" fmla="*/ 384 w 537"/>
                  <a:gd name="T43" fmla="*/ 202 h 311"/>
                  <a:gd name="T44" fmla="*/ 396 w 537"/>
                  <a:gd name="T45" fmla="*/ 219 h 311"/>
                  <a:gd name="T46" fmla="*/ 395 w 537"/>
                  <a:gd name="T47" fmla="*/ 239 h 311"/>
                  <a:gd name="T48" fmla="*/ 392 w 537"/>
                  <a:gd name="T49" fmla="*/ 247 h 311"/>
                  <a:gd name="T50" fmla="*/ 393 w 537"/>
                  <a:gd name="T51" fmla="*/ 248 h 311"/>
                  <a:gd name="T52" fmla="*/ 398 w 537"/>
                  <a:gd name="T53" fmla="*/ 248 h 311"/>
                  <a:gd name="T54" fmla="*/ 431 w 537"/>
                  <a:gd name="T55" fmla="*/ 249 h 311"/>
                  <a:gd name="T56" fmla="*/ 537 w 537"/>
                  <a:gd name="T57" fmla="*/ 267 h 311"/>
                  <a:gd name="T58" fmla="*/ 17 w 537"/>
                  <a:gd name="T59" fmla="*/ 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7" h="311">
                    <a:moveTo>
                      <a:pt x="17" y="0"/>
                    </a:moveTo>
                    <a:cubicBezTo>
                      <a:pt x="16" y="0"/>
                      <a:pt x="15" y="0"/>
                      <a:pt x="14" y="0"/>
                    </a:cubicBezTo>
                    <a:cubicBezTo>
                      <a:pt x="9" y="0"/>
                      <a:pt x="4" y="4"/>
                      <a:pt x="2" y="10"/>
                    </a:cubicBezTo>
                    <a:cubicBezTo>
                      <a:pt x="0" y="15"/>
                      <a:pt x="2" y="21"/>
                      <a:pt x="7" y="25"/>
                    </a:cubicBezTo>
                    <a:cubicBezTo>
                      <a:pt x="53" y="64"/>
                      <a:pt x="95" y="109"/>
                      <a:pt x="132" y="160"/>
                    </a:cubicBezTo>
                    <a:cubicBezTo>
                      <a:pt x="136" y="157"/>
                      <a:pt x="136" y="157"/>
                      <a:pt x="136" y="157"/>
                    </a:cubicBezTo>
                    <a:cubicBezTo>
                      <a:pt x="137" y="157"/>
                      <a:pt x="137" y="156"/>
                      <a:pt x="139" y="151"/>
                    </a:cubicBezTo>
                    <a:cubicBezTo>
                      <a:pt x="141" y="146"/>
                      <a:pt x="144" y="140"/>
                      <a:pt x="151" y="136"/>
                    </a:cubicBezTo>
                    <a:cubicBezTo>
                      <a:pt x="156" y="133"/>
                      <a:pt x="163" y="130"/>
                      <a:pt x="171" y="131"/>
                    </a:cubicBezTo>
                    <a:cubicBezTo>
                      <a:pt x="178" y="132"/>
                      <a:pt x="187" y="137"/>
                      <a:pt x="192" y="146"/>
                    </a:cubicBezTo>
                    <a:cubicBezTo>
                      <a:pt x="197" y="154"/>
                      <a:pt x="198" y="164"/>
                      <a:pt x="195" y="170"/>
                    </a:cubicBezTo>
                    <a:cubicBezTo>
                      <a:pt x="193" y="178"/>
                      <a:pt x="188" y="183"/>
                      <a:pt x="182" y="186"/>
                    </a:cubicBezTo>
                    <a:cubicBezTo>
                      <a:pt x="175" y="190"/>
                      <a:pt x="168" y="190"/>
                      <a:pt x="163" y="190"/>
                    </a:cubicBezTo>
                    <a:cubicBezTo>
                      <a:pt x="157" y="189"/>
                      <a:pt x="155" y="189"/>
                      <a:pt x="154" y="189"/>
                    </a:cubicBezTo>
                    <a:cubicBezTo>
                      <a:pt x="153" y="190"/>
                      <a:pt x="153" y="190"/>
                      <a:pt x="153" y="190"/>
                    </a:cubicBezTo>
                    <a:cubicBezTo>
                      <a:pt x="178" y="227"/>
                      <a:pt x="200" y="267"/>
                      <a:pt x="220" y="311"/>
                    </a:cubicBezTo>
                    <a:cubicBezTo>
                      <a:pt x="258" y="279"/>
                      <a:pt x="304" y="260"/>
                      <a:pt x="353" y="253"/>
                    </a:cubicBezTo>
                    <a:cubicBezTo>
                      <a:pt x="352" y="252"/>
                      <a:pt x="352" y="252"/>
                      <a:pt x="351" y="252"/>
                    </a:cubicBezTo>
                    <a:cubicBezTo>
                      <a:pt x="348" y="249"/>
                      <a:pt x="342" y="244"/>
                      <a:pt x="340" y="237"/>
                    </a:cubicBezTo>
                    <a:cubicBezTo>
                      <a:pt x="338" y="230"/>
                      <a:pt x="337" y="223"/>
                      <a:pt x="340" y="216"/>
                    </a:cubicBezTo>
                    <a:cubicBezTo>
                      <a:pt x="343" y="209"/>
                      <a:pt x="350" y="202"/>
                      <a:pt x="359" y="200"/>
                    </a:cubicBezTo>
                    <a:cubicBezTo>
                      <a:pt x="369" y="197"/>
                      <a:pt x="378" y="198"/>
                      <a:pt x="384" y="202"/>
                    </a:cubicBezTo>
                    <a:cubicBezTo>
                      <a:pt x="391" y="206"/>
                      <a:pt x="394" y="213"/>
                      <a:pt x="396" y="219"/>
                    </a:cubicBezTo>
                    <a:cubicBezTo>
                      <a:pt x="399" y="227"/>
                      <a:pt x="397" y="234"/>
                      <a:pt x="395" y="239"/>
                    </a:cubicBezTo>
                    <a:cubicBezTo>
                      <a:pt x="393" y="244"/>
                      <a:pt x="392" y="245"/>
                      <a:pt x="392" y="247"/>
                    </a:cubicBezTo>
                    <a:cubicBezTo>
                      <a:pt x="393" y="248"/>
                      <a:pt x="393" y="248"/>
                      <a:pt x="393" y="248"/>
                    </a:cubicBezTo>
                    <a:cubicBezTo>
                      <a:pt x="395" y="248"/>
                      <a:pt x="396" y="248"/>
                      <a:pt x="398" y="248"/>
                    </a:cubicBezTo>
                    <a:cubicBezTo>
                      <a:pt x="409" y="248"/>
                      <a:pt x="420" y="248"/>
                      <a:pt x="431" y="249"/>
                    </a:cubicBezTo>
                    <a:cubicBezTo>
                      <a:pt x="467" y="250"/>
                      <a:pt x="502" y="257"/>
                      <a:pt x="537" y="267"/>
                    </a:cubicBezTo>
                    <a:cubicBezTo>
                      <a:pt x="409" y="130"/>
                      <a:pt x="236" y="23"/>
                      <a:pt x="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6"/>
              <p:cNvSpPr>
                <a:spLocks/>
              </p:cNvSpPr>
              <p:nvPr/>
            </p:nvSpPr>
            <p:spPr bwMode="auto">
              <a:xfrm>
                <a:off x="4557" y="1198"/>
                <a:ext cx="1150" cy="876"/>
              </a:xfrm>
              <a:custGeom>
                <a:avLst/>
                <a:gdLst>
                  <a:gd name="T0" fmla="*/ 478 w 486"/>
                  <a:gd name="T1" fmla="*/ 303 h 370"/>
                  <a:gd name="T2" fmla="*/ 339 w 486"/>
                  <a:gd name="T3" fmla="*/ 93 h 370"/>
                  <a:gd name="T4" fmla="*/ 200 w 486"/>
                  <a:gd name="T5" fmla="*/ 63 h 370"/>
                  <a:gd name="T6" fmla="*/ 184 w 486"/>
                  <a:gd name="T7" fmla="*/ 62 h 370"/>
                  <a:gd name="T8" fmla="*/ 158 w 486"/>
                  <a:gd name="T9" fmla="*/ 63 h 370"/>
                  <a:gd name="T10" fmla="*/ 151 w 486"/>
                  <a:gd name="T11" fmla="*/ 39 h 370"/>
                  <a:gd name="T12" fmla="*/ 151 w 486"/>
                  <a:gd name="T13" fmla="*/ 39 h 370"/>
                  <a:gd name="T14" fmla="*/ 154 w 486"/>
                  <a:gd name="T15" fmla="*/ 24 h 370"/>
                  <a:gd name="T16" fmla="*/ 155 w 486"/>
                  <a:gd name="T17" fmla="*/ 13 h 370"/>
                  <a:gd name="T18" fmla="*/ 148 w 486"/>
                  <a:gd name="T19" fmla="*/ 2 h 370"/>
                  <a:gd name="T20" fmla="*/ 140 w 486"/>
                  <a:gd name="T21" fmla="*/ 0 h 370"/>
                  <a:gd name="T22" fmla="*/ 133 w 486"/>
                  <a:gd name="T23" fmla="*/ 1 h 370"/>
                  <a:gd name="T24" fmla="*/ 121 w 486"/>
                  <a:gd name="T25" fmla="*/ 10 h 370"/>
                  <a:gd name="T26" fmla="*/ 121 w 486"/>
                  <a:gd name="T27" fmla="*/ 23 h 370"/>
                  <a:gd name="T28" fmla="*/ 128 w 486"/>
                  <a:gd name="T29" fmla="*/ 32 h 370"/>
                  <a:gd name="T30" fmla="*/ 138 w 486"/>
                  <a:gd name="T31" fmla="*/ 43 h 370"/>
                  <a:gd name="T32" fmla="*/ 145 w 486"/>
                  <a:gd name="T33" fmla="*/ 64 h 370"/>
                  <a:gd name="T34" fmla="*/ 0 w 486"/>
                  <a:gd name="T35" fmla="*/ 124 h 370"/>
                  <a:gd name="T36" fmla="*/ 34 w 486"/>
                  <a:gd name="T37" fmla="*/ 213 h 370"/>
                  <a:gd name="T38" fmla="*/ 37 w 486"/>
                  <a:gd name="T39" fmla="*/ 210 h 370"/>
                  <a:gd name="T40" fmla="*/ 52 w 486"/>
                  <a:gd name="T41" fmla="*/ 199 h 370"/>
                  <a:gd name="T42" fmla="*/ 73 w 486"/>
                  <a:gd name="T43" fmla="*/ 200 h 370"/>
                  <a:gd name="T44" fmla="*/ 88 w 486"/>
                  <a:gd name="T45" fmla="*/ 220 h 370"/>
                  <a:gd name="T46" fmla="*/ 85 w 486"/>
                  <a:gd name="T47" fmla="*/ 245 h 370"/>
                  <a:gd name="T48" fmla="*/ 67 w 486"/>
                  <a:gd name="T49" fmla="*/ 256 h 370"/>
                  <a:gd name="T50" fmla="*/ 47 w 486"/>
                  <a:gd name="T51" fmla="*/ 253 h 370"/>
                  <a:gd name="T52" fmla="*/ 46 w 486"/>
                  <a:gd name="T53" fmla="*/ 253 h 370"/>
                  <a:gd name="T54" fmla="*/ 71 w 486"/>
                  <a:gd name="T55" fmla="*/ 352 h 370"/>
                  <a:gd name="T56" fmla="*/ 91 w 486"/>
                  <a:gd name="T57" fmla="*/ 362 h 370"/>
                  <a:gd name="T58" fmla="*/ 413 w 486"/>
                  <a:gd name="T59" fmla="*/ 353 h 370"/>
                  <a:gd name="T60" fmla="*/ 414 w 486"/>
                  <a:gd name="T61" fmla="*/ 353 h 370"/>
                  <a:gd name="T62" fmla="*/ 467 w 486"/>
                  <a:gd name="T63" fmla="*/ 356 h 370"/>
                  <a:gd name="T64" fmla="*/ 478 w 486"/>
                  <a:gd name="T65" fmla="*/ 304 h 370"/>
                  <a:gd name="T66" fmla="*/ 478 w 486"/>
                  <a:gd name="T67" fmla="*/ 30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86" h="370">
                    <a:moveTo>
                      <a:pt x="478" y="303"/>
                    </a:moveTo>
                    <a:cubicBezTo>
                      <a:pt x="442" y="232"/>
                      <a:pt x="396" y="160"/>
                      <a:pt x="339" y="93"/>
                    </a:cubicBezTo>
                    <a:cubicBezTo>
                      <a:pt x="295" y="76"/>
                      <a:pt x="247" y="65"/>
                      <a:pt x="200" y="63"/>
                    </a:cubicBezTo>
                    <a:cubicBezTo>
                      <a:pt x="195" y="62"/>
                      <a:pt x="190" y="62"/>
                      <a:pt x="184" y="62"/>
                    </a:cubicBezTo>
                    <a:cubicBezTo>
                      <a:pt x="176" y="62"/>
                      <a:pt x="167" y="62"/>
                      <a:pt x="158" y="63"/>
                    </a:cubicBezTo>
                    <a:cubicBezTo>
                      <a:pt x="151" y="39"/>
                      <a:pt x="151" y="39"/>
                      <a:pt x="151" y="39"/>
                    </a:cubicBezTo>
                    <a:cubicBezTo>
                      <a:pt x="151" y="39"/>
                      <a:pt x="151" y="39"/>
                      <a:pt x="151" y="39"/>
                    </a:cubicBezTo>
                    <a:cubicBezTo>
                      <a:pt x="150" y="33"/>
                      <a:pt x="152" y="29"/>
                      <a:pt x="154" y="24"/>
                    </a:cubicBezTo>
                    <a:cubicBezTo>
                      <a:pt x="155" y="20"/>
                      <a:pt x="156" y="17"/>
                      <a:pt x="155" y="13"/>
                    </a:cubicBezTo>
                    <a:cubicBezTo>
                      <a:pt x="154" y="8"/>
                      <a:pt x="151" y="4"/>
                      <a:pt x="148" y="2"/>
                    </a:cubicBezTo>
                    <a:cubicBezTo>
                      <a:pt x="146" y="0"/>
                      <a:pt x="143" y="0"/>
                      <a:pt x="140" y="0"/>
                    </a:cubicBezTo>
                    <a:cubicBezTo>
                      <a:pt x="138" y="0"/>
                      <a:pt x="135" y="0"/>
                      <a:pt x="133" y="1"/>
                    </a:cubicBezTo>
                    <a:cubicBezTo>
                      <a:pt x="125" y="3"/>
                      <a:pt x="122" y="6"/>
                      <a:pt x="121" y="10"/>
                    </a:cubicBezTo>
                    <a:cubicBezTo>
                      <a:pt x="119" y="14"/>
                      <a:pt x="120" y="19"/>
                      <a:pt x="121" y="23"/>
                    </a:cubicBezTo>
                    <a:cubicBezTo>
                      <a:pt x="122" y="27"/>
                      <a:pt x="125" y="30"/>
                      <a:pt x="128" y="32"/>
                    </a:cubicBezTo>
                    <a:cubicBezTo>
                      <a:pt x="132" y="35"/>
                      <a:pt x="136" y="37"/>
                      <a:pt x="138" y="43"/>
                    </a:cubicBezTo>
                    <a:cubicBezTo>
                      <a:pt x="145" y="64"/>
                      <a:pt x="145" y="64"/>
                      <a:pt x="145" y="64"/>
                    </a:cubicBezTo>
                    <a:cubicBezTo>
                      <a:pt x="90" y="69"/>
                      <a:pt x="40" y="88"/>
                      <a:pt x="0" y="124"/>
                    </a:cubicBezTo>
                    <a:cubicBezTo>
                      <a:pt x="12" y="152"/>
                      <a:pt x="23" y="182"/>
                      <a:pt x="34" y="213"/>
                    </a:cubicBezTo>
                    <a:cubicBezTo>
                      <a:pt x="34" y="212"/>
                      <a:pt x="35" y="212"/>
                      <a:pt x="37" y="210"/>
                    </a:cubicBezTo>
                    <a:cubicBezTo>
                      <a:pt x="40" y="206"/>
                      <a:pt x="45" y="201"/>
                      <a:pt x="52" y="199"/>
                    </a:cubicBezTo>
                    <a:cubicBezTo>
                      <a:pt x="59" y="197"/>
                      <a:pt x="66" y="197"/>
                      <a:pt x="73" y="200"/>
                    </a:cubicBezTo>
                    <a:cubicBezTo>
                      <a:pt x="80" y="203"/>
                      <a:pt x="86" y="210"/>
                      <a:pt x="88" y="220"/>
                    </a:cubicBezTo>
                    <a:cubicBezTo>
                      <a:pt x="91" y="230"/>
                      <a:pt x="89" y="239"/>
                      <a:pt x="85" y="245"/>
                    </a:cubicBezTo>
                    <a:cubicBezTo>
                      <a:pt x="80" y="251"/>
                      <a:pt x="73" y="254"/>
                      <a:pt x="67" y="256"/>
                    </a:cubicBezTo>
                    <a:cubicBezTo>
                      <a:pt x="59" y="258"/>
                      <a:pt x="52" y="255"/>
                      <a:pt x="47" y="253"/>
                    </a:cubicBezTo>
                    <a:cubicBezTo>
                      <a:pt x="47" y="253"/>
                      <a:pt x="46" y="253"/>
                      <a:pt x="46" y="253"/>
                    </a:cubicBezTo>
                    <a:cubicBezTo>
                      <a:pt x="55" y="284"/>
                      <a:pt x="64" y="317"/>
                      <a:pt x="71" y="352"/>
                    </a:cubicBezTo>
                    <a:cubicBezTo>
                      <a:pt x="73" y="360"/>
                      <a:pt x="84" y="365"/>
                      <a:pt x="91" y="362"/>
                    </a:cubicBezTo>
                    <a:cubicBezTo>
                      <a:pt x="210" y="301"/>
                      <a:pt x="311" y="287"/>
                      <a:pt x="413" y="353"/>
                    </a:cubicBezTo>
                    <a:cubicBezTo>
                      <a:pt x="414" y="353"/>
                      <a:pt x="414" y="353"/>
                      <a:pt x="414" y="353"/>
                    </a:cubicBezTo>
                    <a:cubicBezTo>
                      <a:pt x="431" y="363"/>
                      <a:pt x="452" y="370"/>
                      <a:pt x="467" y="356"/>
                    </a:cubicBezTo>
                    <a:cubicBezTo>
                      <a:pt x="482" y="343"/>
                      <a:pt x="486" y="322"/>
                      <a:pt x="478" y="304"/>
                    </a:cubicBezTo>
                    <a:cubicBezTo>
                      <a:pt x="478" y="303"/>
                      <a:pt x="478" y="303"/>
                      <a:pt x="478" y="30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任意多边形: 形状 7"/>
              <p:cNvSpPr>
                <a:spLocks/>
              </p:cNvSpPr>
              <p:nvPr/>
            </p:nvSpPr>
            <p:spPr bwMode="auto">
              <a:xfrm>
                <a:off x="3719" y="601"/>
                <a:ext cx="758" cy="853"/>
              </a:xfrm>
              <a:custGeom>
                <a:avLst/>
                <a:gdLst>
                  <a:gd name="T0" fmla="*/ 273 w 320"/>
                  <a:gd name="T1" fmla="*/ 221 h 360"/>
                  <a:gd name="T2" fmla="*/ 273 w 320"/>
                  <a:gd name="T3" fmla="*/ 221 h 360"/>
                  <a:gd name="T4" fmla="*/ 288 w 320"/>
                  <a:gd name="T5" fmla="*/ 220 h 360"/>
                  <a:gd name="T6" fmla="*/ 300 w 320"/>
                  <a:gd name="T7" fmla="*/ 218 h 360"/>
                  <a:gd name="T8" fmla="*/ 308 w 320"/>
                  <a:gd name="T9" fmla="*/ 209 h 360"/>
                  <a:gd name="T10" fmla="*/ 306 w 320"/>
                  <a:gd name="T11" fmla="*/ 194 h 360"/>
                  <a:gd name="T12" fmla="*/ 294 w 320"/>
                  <a:gd name="T13" fmla="*/ 185 h 360"/>
                  <a:gd name="T14" fmla="*/ 281 w 320"/>
                  <a:gd name="T15" fmla="*/ 188 h 360"/>
                  <a:gd name="T16" fmla="*/ 274 w 320"/>
                  <a:gd name="T17" fmla="*/ 197 h 360"/>
                  <a:gd name="T18" fmla="*/ 266 w 320"/>
                  <a:gd name="T19" fmla="*/ 209 h 360"/>
                  <a:gd name="T20" fmla="*/ 245 w 320"/>
                  <a:gd name="T21" fmla="*/ 222 h 360"/>
                  <a:gd name="T22" fmla="*/ 86 w 320"/>
                  <a:gd name="T23" fmla="*/ 59 h 360"/>
                  <a:gd name="T24" fmla="*/ 86 w 320"/>
                  <a:gd name="T25" fmla="*/ 41 h 360"/>
                  <a:gd name="T26" fmla="*/ 92 w 320"/>
                  <a:gd name="T27" fmla="*/ 29 h 360"/>
                  <a:gd name="T28" fmla="*/ 96 w 320"/>
                  <a:gd name="T29" fmla="*/ 18 h 360"/>
                  <a:gd name="T30" fmla="*/ 93 w 320"/>
                  <a:gd name="T31" fmla="*/ 5 h 360"/>
                  <a:gd name="T32" fmla="*/ 79 w 320"/>
                  <a:gd name="T33" fmla="*/ 0 h 360"/>
                  <a:gd name="T34" fmla="*/ 65 w 320"/>
                  <a:gd name="T35" fmla="*/ 5 h 360"/>
                  <a:gd name="T36" fmla="*/ 61 w 320"/>
                  <a:gd name="T37" fmla="*/ 18 h 360"/>
                  <a:gd name="T38" fmla="*/ 66 w 320"/>
                  <a:gd name="T39" fmla="*/ 29 h 360"/>
                  <a:gd name="T40" fmla="*/ 73 w 320"/>
                  <a:gd name="T41" fmla="*/ 42 h 360"/>
                  <a:gd name="T42" fmla="*/ 73 w 320"/>
                  <a:gd name="T43" fmla="*/ 42 h 360"/>
                  <a:gd name="T44" fmla="*/ 73 w 320"/>
                  <a:gd name="T45" fmla="*/ 55 h 360"/>
                  <a:gd name="T46" fmla="*/ 62 w 320"/>
                  <a:gd name="T47" fmla="*/ 68 h 360"/>
                  <a:gd name="T48" fmla="*/ 62 w 320"/>
                  <a:gd name="T49" fmla="*/ 219 h 360"/>
                  <a:gd name="T50" fmla="*/ 42 w 320"/>
                  <a:gd name="T51" fmla="*/ 219 h 360"/>
                  <a:gd name="T52" fmla="*/ 29 w 320"/>
                  <a:gd name="T53" fmla="*/ 213 h 360"/>
                  <a:gd name="T54" fmla="*/ 19 w 320"/>
                  <a:gd name="T55" fmla="*/ 209 h 360"/>
                  <a:gd name="T56" fmla="*/ 6 w 320"/>
                  <a:gd name="T57" fmla="*/ 213 h 360"/>
                  <a:gd name="T58" fmla="*/ 1 w 320"/>
                  <a:gd name="T59" fmla="*/ 227 h 360"/>
                  <a:gd name="T60" fmla="*/ 6 w 320"/>
                  <a:gd name="T61" fmla="*/ 241 h 360"/>
                  <a:gd name="T62" fmla="*/ 19 w 320"/>
                  <a:gd name="T63" fmla="*/ 245 h 360"/>
                  <a:gd name="T64" fmla="*/ 30 w 320"/>
                  <a:gd name="T65" fmla="*/ 240 h 360"/>
                  <a:gd name="T66" fmla="*/ 42 w 320"/>
                  <a:gd name="T67" fmla="*/ 233 h 360"/>
                  <a:gd name="T68" fmla="*/ 43 w 320"/>
                  <a:gd name="T69" fmla="*/ 233 h 360"/>
                  <a:gd name="T70" fmla="*/ 62 w 320"/>
                  <a:gd name="T71" fmla="*/ 233 h 360"/>
                  <a:gd name="T72" fmla="*/ 62 w 320"/>
                  <a:gd name="T73" fmla="*/ 360 h 360"/>
                  <a:gd name="T74" fmla="*/ 176 w 320"/>
                  <a:gd name="T75" fmla="*/ 324 h 360"/>
                  <a:gd name="T76" fmla="*/ 177 w 320"/>
                  <a:gd name="T77" fmla="*/ 324 h 360"/>
                  <a:gd name="T78" fmla="*/ 170 w 320"/>
                  <a:gd name="T79" fmla="*/ 309 h 360"/>
                  <a:gd name="T80" fmla="*/ 174 w 320"/>
                  <a:gd name="T81" fmla="*/ 289 h 360"/>
                  <a:gd name="T82" fmla="*/ 196 w 320"/>
                  <a:gd name="T83" fmla="*/ 276 h 360"/>
                  <a:gd name="T84" fmla="*/ 220 w 320"/>
                  <a:gd name="T85" fmla="*/ 283 h 360"/>
                  <a:gd name="T86" fmla="*/ 229 w 320"/>
                  <a:gd name="T87" fmla="*/ 303 h 360"/>
                  <a:gd name="T88" fmla="*/ 224 w 320"/>
                  <a:gd name="T89" fmla="*/ 321 h 360"/>
                  <a:gd name="T90" fmla="*/ 221 w 320"/>
                  <a:gd name="T91" fmla="*/ 326 h 360"/>
                  <a:gd name="T92" fmla="*/ 320 w 320"/>
                  <a:gd name="T93" fmla="*/ 351 h 360"/>
                  <a:gd name="T94" fmla="*/ 253 w 320"/>
                  <a:gd name="T95" fmla="*/ 233 h 360"/>
                  <a:gd name="T96" fmla="*/ 273 w 320"/>
                  <a:gd name="T97" fmla="*/ 221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20" h="360">
                    <a:moveTo>
                      <a:pt x="273" y="221"/>
                    </a:moveTo>
                    <a:cubicBezTo>
                      <a:pt x="273" y="221"/>
                      <a:pt x="273" y="221"/>
                      <a:pt x="273" y="221"/>
                    </a:cubicBezTo>
                    <a:cubicBezTo>
                      <a:pt x="279" y="218"/>
                      <a:pt x="284" y="220"/>
                      <a:pt x="288" y="220"/>
                    </a:cubicBezTo>
                    <a:cubicBezTo>
                      <a:pt x="292" y="221"/>
                      <a:pt x="296" y="221"/>
                      <a:pt x="300" y="218"/>
                    </a:cubicBezTo>
                    <a:cubicBezTo>
                      <a:pt x="304" y="216"/>
                      <a:pt x="307" y="213"/>
                      <a:pt x="308" y="209"/>
                    </a:cubicBezTo>
                    <a:cubicBezTo>
                      <a:pt x="310" y="205"/>
                      <a:pt x="310" y="200"/>
                      <a:pt x="306" y="194"/>
                    </a:cubicBezTo>
                    <a:cubicBezTo>
                      <a:pt x="302" y="187"/>
                      <a:pt x="298" y="185"/>
                      <a:pt x="294" y="185"/>
                    </a:cubicBezTo>
                    <a:cubicBezTo>
                      <a:pt x="290" y="184"/>
                      <a:pt x="285" y="186"/>
                      <a:pt x="281" y="188"/>
                    </a:cubicBezTo>
                    <a:cubicBezTo>
                      <a:pt x="277" y="190"/>
                      <a:pt x="276" y="194"/>
                      <a:pt x="274" y="197"/>
                    </a:cubicBezTo>
                    <a:cubicBezTo>
                      <a:pt x="272" y="201"/>
                      <a:pt x="271" y="206"/>
                      <a:pt x="266" y="209"/>
                    </a:cubicBezTo>
                    <a:cubicBezTo>
                      <a:pt x="245" y="222"/>
                      <a:pt x="245" y="222"/>
                      <a:pt x="245" y="222"/>
                    </a:cubicBezTo>
                    <a:cubicBezTo>
                      <a:pt x="200" y="158"/>
                      <a:pt x="147" y="104"/>
                      <a:pt x="86" y="59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36"/>
                      <a:pt x="90" y="32"/>
                      <a:pt x="92" y="29"/>
                    </a:cubicBezTo>
                    <a:cubicBezTo>
                      <a:pt x="95" y="25"/>
                      <a:pt x="96" y="22"/>
                      <a:pt x="96" y="18"/>
                    </a:cubicBezTo>
                    <a:cubicBezTo>
                      <a:pt x="96" y="13"/>
                      <a:pt x="95" y="8"/>
                      <a:pt x="93" y="5"/>
                    </a:cubicBezTo>
                    <a:cubicBezTo>
                      <a:pt x="90" y="2"/>
                      <a:pt x="86" y="0"/>
                      <a:pt x="79" y="0"/>
                    </a:cubicBezTo>
                    <a:cubicBezTo>
                      <a:pt x="71" y="0"/>
                      <a:pt x="67" y="2"/>
                      <a:pt x="65" y="5"/>
                    </a:cubicBezTo>
                    <a:cubicBezTo>
                      <a:pt x="62" y="8"/>
                      <a:pt x="61" y="13"/>
                      <a:pt x="61" y="18"/>
                    </a:cubicBezTo>
                    <a:cubicBezTo>
                      <a:pt x="61" y="22"/>
                      <a:pt x="63" y="25"/>
                      <a:pt x="66" y="29"/>
                    </a:cubicBezTo>
                    <a:cubicBezTo>
                      <a:pt x="68" y="32"/>
                      <a:pt x="72" y="36"/>
                      <a:pt x="73" y="42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3" y="55"/>
                      <a:pt x="73" y="55"/>
                      <a:pt x="73" y="55"/>
                    </a:cubicBezTo>
                    <a:cubicBezTo>
                      <a:pt x="67" y="56"/>
                      <a:pt x="62" y="62"/>
                      <a:pt x="62" y="68"/>
                    </a:cubicBezTo>
                    <a:cubicBezTo>
                      <a:pt x="62" y="219"/>
                      <a:pt x="62" y="219"/>
                      <a:pt x="62" y="219"/>
                    </a:cubicBezTo>
                    <a:cubicBezTo>
                      <a:pt x="42" y="219"/>
                      <a:pt x="42" y="219"/>
                      <a:pt x="42" y="219"/>
                    </a:cubicBezTo>
                    <a:cubicBezTo>
                      <a:pt x="36" y="219"/>
                      <a:pt x="33" y="216"/>
                      <a:pt x="29" y="213"/>
                    </a:cubicBezTo>
                    <a:cubicBezTo>
                      <a:pt x="26" y="211"/>
                      <a:pt x="23" y="209"/>
                      <a:pt x="19" y="209"/>
                    </a:cubicBezTo>
                    <a:cubicBezTo>
                      <a:pt x="14" y="209"/>
                      <a:pt x="9" y="210"/>
                      <a:pt x="6" y="213"/>
                    </a:cubicBezTo>
                    <a:cubicBezTo>
                      <a:pt x="3" y="216"/>
                      <a:pt x="0" y="219"/>
                      <a:pt x="1" y="227"/>
                    </a:cubicBezTo>
                    <a:cubicBezTo>
                      <a:pt x="1" y="235"/>
                      <a:pt x="3" y="239"/>
                      <a:pt x="6" y="241"/>
                    </a:cubicBezTo>
                    <a:cubicBezTo>
                      <a:pt x="9" y="244"/>
                      <a:pt x="14" y="245"/>
                      <a:pt x="19" y="245"/>
                    </a:cubicBezTo>
                    <a:cubicBezTo>
                      <a:pt x="23" y="245"/>
                      <a:pt x="26" y="243"/>
                      <a:pt x="30" y="240"/>
                    </a:cubicBezTo>
                    <a:cubicBezTo>
                      <a:pt x="33" y="237"/>
                      <a:pt x="37" y="233"/>
                      <a:pt x="42" y="233"/>
                    </a:cubicBezTo>
                    <a:cubicBezTo>
                      <a:pt x="43" y="233"/>
                      <a:pt x="43" y="233"/>
                      <a:pt x="43" y="233"/>
                    </a:cubicBezTo>
                    <a:cubicBezTo>
                      <a:pt x="62" y="233"/>
                      <a:pt x="62" y="233"/>
                      <a:pt x="62" y="233"/>
                    </a:cubicBezTo>
                    <a:cubicBezTo>
                      <a:pt x="62" y="360"/>
                      <a:pt x="62" y="360"/>
                      <a:pt x="62" y="360"/>
                    </a:cubicBezTo>
                    <a:cubicBezTo>
                      <a:pt x="94" y="337"/>
                      <a:pt x="134" y="326"/>
                      <a:pt x="176" y="324"/>
                    </a:cubicBezTo>
                    <a:cubicBezTo>
                      <a:pt x="176" y="324"/>
                      <a:pt x="177" y="324"/>
                      <a:pt x="177" y="324"/>
                    </a:cubicBezTo>
                    <a:cubicBezTo>
                      <a:pt x="174" y="321"/>
                      <a:pt x="171" y="316"/>
                      <a:pt x="170" y="309"/>
                    </a:cubicBezTo>
                    <a:cubicBezTo>
                      <a:pt x="169" y="303"/>
                      <a:pt x="170" y="295"/>
                      <a:pt x="174" y="289"/>
                    </a:cubicBezTo>
                    <a:cubicBezTo>
                      <a:pt x="178" y="282"/>
                      <a:pt x="187" y="277"/>
                      <a:pt x="196" y="276"/>
                    </a:cubicBezTo>
                    <a:cubicBezTo>
                      <a:pt x="206" y="275"/>
                      <a:pt x="215" y="278"/>
                      <a:pt x="220" y="283"/>
                    </a:cubicBezTo>
                    <a:cubicBezTo>
                      <a:pt x="226" y="289"/>
                      <a:pt x="228" y="296"/>
                      <a:pt x="229" y="303"/>
                    </a:cubicBezTo>
                    <a:cubicBezTo>
                      <a:pt x="230" y="311"/>
                      <a:pt x="226" y="317"/>
                      <a:pt x="224" y="321"/>
                    </a:cubicBezTo>
                    <a:cubicBezTo>
                      <a:pt x="222" y="324"/>
                      <a:pt x="222" y="325"/>
                      <a:pt x="221" y="326"/>
                    </a:cubicBezTo>
                    <a:cubicBezTo>
                      <a:pt x="255" y="329"/>
                      <a:pt x="288" y="338"/>
                      <a:pt x="320" y="351"/>
                    </a:cubicBezTo>
                    <a:cubicBezTo>
                      <a:pt x="300" y="308"/>
                      <a:pt x="277" y="269"/>
                      <a:pt x="253" y="233"/>
                    </a:cubicBezTo>
                    <a:lnTo>
                      <a:pt x="273" y="22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任意多边形: 形状 8"/>
              <p:cNvSpPr>
                <a:spLocks/>
              </p:cNvSpPr>
              <p:nvPr/>
            </p:nvSpPr>
            <p:spPr bwMode="auto">
              <a:xfrm>
                <a:off x="3866" y="1283"/>
                <a:ext cx="878" cy="767"/>
              </a:xfrm>
              <a:custGeom>
                <a:avLst/>
                <a:gdLst>
                  <a:gd name="T0" fmla="*/ 360 w 371"/>
                  <a:gd name="T1" fmla="*/ 175 h 324"/>
                  <a:gd name="T2" fmla="*/ 347 w 371"/>
                  <a:gd name="T3" fmla="*/ 174 h 324"/>
                  <a:gd name="T4" fmla="*/ 338 w 371"/>
                  <a:gd name="T5" fmla="*/ 181 h 324"/>
                  <a:gd name="T6" fmla="*/ 327 w 371"/>
                  <a:gd name="T7" fmla="*/ 190 h 324"/>
                  <a:gd name="T8" fmla="*/ 309 w 371"/>
                  <a:gd name="T9" fmla="*/ 195 h 324"/>
                  <a:gd name="T10" fmla="*/ 273 w 371"/>
                  <a:gd name="T11" fmla="*/ 97 h 324"/>
                  <a:gd name="T12" fmla="*/ 148 w 371"/>
                  <a:gd name="T13" fmla="*/ 61 h 324"/>
                  <a:gd name="T14" fmla="*/ 146 w 371"/>
                  <a:gd name="T15" fmla="*/ 41 h 324"/>
                  <a:gd name="T16" fmla="*/ 146 w 371"/>
                  <a:gd name="T17" fmla="*/ 41 h 324"/>
                  <a:gd name="T18" fmla="*/ 152 w 371"/>
                  <a:gd name="T19" fmla="*/ 27 h 324"/>
                  <a:gd name="T20" fmla="*/ 155 w 371"/>
                  <a:gd name="T21" fmla="*/ 16 h 324"/>
                  <a:gd name="T22" fmla="*/ 150 w 371"/>
                  <a:gd name="T23" fmla="*/ 4 h 324"/>
                  <a:gd name="T24" fmla="*/ 138 w 371"/>
                  <a:gd name="T25" fmla="*/ 0 h 324"/>
                  <a:gd name="T26" fmla="*/ 135 w 371"/>
                  <a:gd name="T27" fmla="*/ 0 h 324"/>
                  <a:gd name="T28" fmla="*/ 122 w 371"/>
                  <a:gd name="T29" fmla="*/ 7 h 324"/>
                  <a:gd name="T30" fmla="*/ 120 w 371"/>
                  <a:gd name="T31" fmla="*/ 20 h 324"/>
                  <a:gd name="T32" fmla="*/ 125 w 371"/>
                  <a:gd name="T33" fmla="*/ 30 h 324"/>
                  <a:gd name="T34" fmla="*/ 133 w 371"/>
                  <a:gd name="T35" fmla="*/ 42 h 324"/>
                  <a:gd name="T36" fmla="*/ 135 w 371"/>
                  <a:gd name="T37" fmla="*/ 60 h 324"/>
                  <a:gd name="T38" fmla="*/ 127 w 371"/>
                  <a:gd name="T39" fmla="*/ 60 h 324"/>
                  <a:gd name="T40" fmla="*/ 0 w 371"/>
                  <a:gd name="T41" fmla="*/ 103 h 324"/>
                  <a:gd name="T42" fmla="*/ 0 w 371"/>
                  <a:gd name="T43" fmla="*/ 175 h 324"/>
                  <a:gd name="T44" fmla="*/ 4 w 371"/>
                  <a:gd name="T45" fmla="*/ 172 h 324"/>
                  <a:gd name="T46" fmla="*/ 22 w 371"/>
                  <a:gd name="T47" fmla="*/ 165 h 324"/>
                  <a:gd name="T48" fmla="*/ 42 w 371"/>
                  <a:gd name="T49" fmla="*/ 172 h 324"/>
                  <a:gd name="T50" fmla="*/ 52 w 371"/>
                  <a:gd name="T51" fmla="*/ 195 h 324"/>
                  <a:gd name="T52" fmla="*/ 42 w 371"/>
                  <a:gd name="T53" fmla="*/ 218 h 324"/>
                  <a:gd name="T54" fmla="*/ 22 w 371"/>
                  <a:gd name="T55" fmla="*/ 224 h 324"/>
                  <a:gd name="T56" fmla="*/ 4 w 371"/>
                  <a:gd name="T57" fmla="*/ 217 h 324"/>
                  <a:gd name="T58" fmla="*/ 0 w 371"/>
                  <a:gd name="T59" fmla="*/ 214 h 324"/>
                  <a:gd name="T60" fmla="*/ 0 w 371"/>
                  <a:gd name="T61" fmla="*/ 309 h 324"/>
                  <a:gd name="T62" fmla="*/ 7 w 371"/>
                  <a:gd name="T63" fmla="*/ 321 h 324"/>
                  <a:gd name="T64" fmla="*/ 21 w 371"/>
                  <a:gd name="T65" fmla="*/ 321 h 324"/>
                  <a:gd name="T66" fmla="*/ 317 w 371"/>
                  <a:gd name="T67" fmla="*/ 316 h 324"/>
                  <a:gd name="T68" fmla="*/ 332 w 371"/>
                  <a:gd name="T69" fmla="*/ 314 h 324"/>
                  <a:gd name="T70" fmla="*/ 337 w 371"/>
                  <a:gd name="T71" fmla="*/ 300 h 324"/>
                  <a:gd name="T72" fmla="*/ 313 w 371"/>
                  <a:gd name="T73" fmla="*/ 208 h 324"/>
                  <a:gd name="T74" fmla="*/ 329 w 371"/>
                  <a:gd name="T75" fmla="*/ 203 h 324"/>
                  <a:gd name="T76" fmla="*/ 330 w 371"/>
                  <a:gd name="T77" fmla="*/ 203 h 324"/>
                  <a:gd name="T78" fmla="*/ 344 w 371"/>
                  <a:gd name="T79" fmla="*/ 207 h 324"/>
                  <a:gd name="T80" fmla="*/ 356 w 371"/>
                  <a:gd name="T81" fmla="*/ 209 h 324"/>
                  <a:gd name="T82" fmla="*/ 367 w 371"/>
                  <a:gd name="T83" fmla="*/ 202 h 324"/>
                  <a:gd name="T84" fmla="*/ 369 w 371"/>
                  <a:gd name="T85" fmla="*/ 187 h 324"/>
                  <a:gd name="T86" fmla="*/ 360 w 371"/>
                  <a:gd name="T87" fmla="*/ 175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71" h="324">
                    <a:moveTo>
                      <a:pt x="360" y="175"/>
                    </a:moveTo>
                    <a:cubicBezTo>
                      <a:pt x="357" y="173"/>
                      <a:pt x="352" y="173"/>
                      <a:pt x="347" y="174"/>
                    </a:cubicBezTo>
                    <a:cubicBezTo>
                      <a:pt x="343" y="175"/>
                      <a:pt x="340" y="178"/>
                      <a:pt x="338" y="181"/>
                    </a:cubicBezTo>
                    <a:cubicBezTo>
                      <a:pt x="335" y="184"/>
                      <a:pt x="332" y="189"/>
                      <a:pt x="327" y="190"/>
                    </a:cubicBezTo>
                    <a:cubicBezTo>
                      <a:pt x="309" y="195"/>
                      <a:pt x="309" y="195"/>
                      <a:pt x="309" y="195"/>
                    </a:cubicBezTo>
                    <a:cubicBezTo>
                      <a:pt x="298" y="160"/>
                      <a:pt x="286" y="127"/>
                      <a:pt x="273" y="97"/>
                    </a:cubicBezTo>
                    <a:cubicBezTo>
                      <a:pt x="235" y="77"/>
                      <a:pt x="191" y="64"/>
                      <a:pt x="148" y="61"/>
                    </a:cubicBezTo>
                    <a:cubicBezTo>
                      <a:pt x="146" y="41"/>
                      <a:pt x="146" y="41"/>
                      <a:pt x="146" y="41"/>
                    </a:cubicBezTo>
                    <a:cubicBezTo>
                      <a:pt x="146" y="41"/>
                      <a:pt x="146" y="41"/>
                      <a:pt x="146" y="41"/>
                    </a:cubicBezTo>
                    <a:cubicBezTo>
                      <a:pt x="146" y="35"/>
                      <a:pt x="150" y="31"/>
                      <a:pt x="152" y="27"/>
                    </a:cubicBezTo>
                    <a:cubicBezTo>
                      <a:pt x="154" y="24"/>
                      <a:pt x="156" y="20"/>
                      <a:pt x="155" y="16"/>
                    </a:cubicBezTo>
                    <a:cubicBezTo>
                      <a:pt x="155" y="11"/>
                      <a:pt x="153" y="7"/>
                      <a:pt x="150" y="4"/>
                    </a:cubicBezTo>
                    <a:cubicBezTo>
                      <a:pt x="148" y="1"/>
                      <a:pt x="144" y="0"/>
                      <a:pt x="138" y="0"/>
                    </a:cubicBezTo>
                    <a:cubicBezTo>
                      <a:pt x="137" y="0"/>
                      <a:pt x="136" y="0"/>
                      <a:pt x="135" y="0"/>
                    </a:cubicBezTo>
                    <a:cubicBezTo>
                      <a:pt x="128" y="1"/>
                      <a:pt x="124" y="3"/>
                      <a:pt x="122" y="7"/>
                    </a:cubicBezTo>
                    <a:cubicBezTo>
                      <a:pt x="120" y="10"/>
                      <a:pt x="119" y="15"/>
                      <a:pt x="120" y="20"/>
                    </a:cubicBezTo>
                    <a:cubicBezTo>
                      <a:pt x="120" y="24"/>
                      <a:pt x="123" y="27"/>
                      <a:pt x="125" y="30"/>
                    </a:cubicBezTo>
                    <a:cubicBezTo>
                      <a:pt x="128" y="33"/>
                      <a:pt x="132" y="37"/>
                      <a:pt x="133" y="42"/>
                    </a:cubicBezTo>
                    <a:cubicBezTo>
                      <a:pt x="135" y="60"/>
                      <a:pt x="135" y="60"/>
                      <a:pt x="135" y="60"/>
                    </a:cubicBezTo>
                    <a:cubicBezTo>
                      <a:pt x="132" y="60"/>
                      <a:pt x="130" y="60"/>
                      <a:pt x="127" y="60"/>
                    </a:cubicBezTo>
                    <a:cubicBezTo>
                      <a:pt x="77" y="60"/>
                      <a:pt x="32" y="73"/>
                      <a:pt x="0" y="103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1" y="174"/>
                      <a:pt x="2" y="174"/>
                      <a:pt x="4" y="172"/>
                    </a:cubicBezTo>
                    <a:cubicBezTo>
                      <a:pt x="8" y="169"/>
                      <a:pt x="14" y="165"/>
                      <a:pt x="22" y="165"/>
                    </a:cubicBezTo>
                    <a:cubicBezTo>
                      <a:pt x="28" y="165"/>
                      <a:pt x="36" y="167"/>
                      <a:pt x="42" y="172"/>
                    </a:cubicBezTo>
                    <a:cubicBezTo>
                      <a:pt x="48" y="176"/>
                      <a:pt x="52" y="185"/>
                      <a:pt x="52" y="195"/>
                    </a:cubicBezTo>
                    <a:cubicBezTo>
                      <a:pt x="51" y="205"/>
                      <a:pt x="47" y="213"/>
                      <a:pt x="42" y="218"/>
                    </a:cubicBezTo>
                    <a:cubicBezTo>
                      <a:pt x="36" y="223"/>
                      <a:pt x="29" y="224"/>
                      <a:pt x="22" y="224"/>
                    </a:cubicBezTo>
                    <a:cubicBezTo>
                      <a:pt x="14" y="224"/>
                      <a:pt x="8" y="220"/>
                      <a:pt x="4" y="217"/>
                    </a:cubicBezTo>
                    <a:cubicBezTo>
                      <a:pt x="2" y="216"/>
                      <a:pt x="1" y="215"/>
                      <a:pt x="0" y="214"/>
                    </a:cubicBezTo>
                    <a:cubicBezTo>
                      <a:pt x="0" y="309"/>
                      <a:pt x="0" y="309"/>
                      <a:pt x="0" y="309"/>
                    </a:cubicBezTo>
                    <a:cubicBezTo>
                      <a:pt x="0" y="314"/>
                      <a:pt x="3" y="319"/>
                      <a:pt x="7" y="321"/>
                    </a:cubicBezTo>
                    <a:cubicBezTo>
                      <a:pt x="12" y="324"/>
                      <a:pt x="17" y="324"/>
                      <a:pt x="21" y="321"/>
                    </a:cubicBezTo>
                    <a:cubicBezTo>
                      <a:pt x="134" y="253"/>
                      <a:pt x="222" y="264"/>
                      <a:pt x="317" y="316"/>
                    </a:cubicBezTo>
                    <a:cubicBezTo>
                      <a:pt x="322" y="318"/>
                      <a:pt x="328" y="318"/>
                      <a:pt x="332" y="314"/>
                    </a:cubicBezTo>
                    <a:cubicBezTo>
                      <a:pt x="337" y="311"/>
                      <a:pt x="339" y="305"/>
                      <a:pt x="337" y="300"/>
                    </a:cubicBezTo>
                    <a:cubicBezTo>
                      <a:pt x="330" y="268"/>
                      <a:pt x="322" y="237"/>
                      <a:pt x="313" y="208"/>
                    </a:cubicBezTo>
                    <a:cubicBezTo>
                      <a:pt x="329" y="203"/>
                      <a:pt x="329" y="203"/>
                      <a:pt x="329" y="203"/>
                    </a:cubicBezTo>
                    <a:cubicBezTo>
                      <a:pt x="330" y="203"/>
                      <a:pt x="330" y="203"/>
                      <a:pt x="330" y="203"/>
                    </a:cubicBezTo>
                    <a:cubicBezTo>
                      <a:pt x="336" y="202"/>
                      <a:pt x="340" y="205"/>
                      <a:pt x="344" y="207"/>
                    </a:cubicBezTo>
                    <a:cubicBezTo>
                      <a:pt x="348" y="209"/>
                      <a:pt x="352" y="210"/>
                      <a:pt x="356" y="209"/>
                    </a:cubicBezTo>
                    <a:cubicBezTo>
                      <a:pt x="361" y="207"/>
                      <a:pt x="365" y="205"/>
                      <a:pt x="367" y="202"/>
                    </a:cubicBezTo>
                    <a:cubicBezTo>
                      <a:pt x="369" y="199"/>
                      <a:pt x="371" y="194"/>
                      <a:pt x="369" y="187"/>
                    </a:cubicBezTo>
                    <a:cubicBezTo>
                      <a:pt x="367" y="180"/>
                      <a:pt x="364" y="176"/>
                      <a:pt x="360" y="17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9"/>
              <p:cNvSpPr>
                <a:spLocks/>
              </p:cNvSpPr>
              <p:nvPr/>
            </p:nvSpPr>
            <p:spPr bwMode="auto">
              <a:xfrm>
                <a:off x="3211" y="732"/>
                <a:ext cx="605" cy="733"/>
              </a:xfrm>
              <a:custGeom>
                <a:avLst/>
                <a:gdLst>
                  <a:gd name="T0" fmla="*/ 242 w 256"/>
                  <a:gd name="T1" fmla="*/ 0 h 310"/>
                  <a:gd name="T2" fmla="*/ 234 w 256"/>
                  <a:gd name="T3" fmla="*/ 3 h 310"/>
                  <a:gd name="T4" fmla="*/ 73 w 256"/>
                  <a:gd name="T5" fmla="*/ 167 h 310"/>
                  <a:gd name="T6" fmla="*/ 52 w 256"/>
                  <a:gd name="T7" fmla="*/ 154 h 310"/>
                  <a:gd name="T8" fmla="*/ 45 w 256"/>
                  <a:gd name="T9" fmla="*/ 142 h 310"/>
                  <a:gd name="T10" fmla="*/ 38 w 256"/>
                  <a:gd name="T11" fmla="*/ 133 h 310"/>
                  <a:gd name="T12" fmla="*/ 25 w 256"/>
                  <a:gd name="T13" fmla="*/ 130 h 310"/>
                  <a:gd name="T14" fmla="*/ 13 w 256"/>
                  <a:gd name="T15" fmla="*/ 139 h 310"/>
                  <a:gd name="T16" fmla="*/ 10 w 256"/>
                  <a:gd name="T17" fmla="*/ 154 h 310"/>
                  <a:gd name="T18" fmla="*/ 19 w 256"/>
                  <a:gd name="T19" fmla="*/ 163 h 310"/>
                  <a:gd name="T20" fmla="*/ 31 w 256"/>
                  <a:gd name="T21" fmla="*/ 165 h 310"/>
                  <a:gd name="T22" fmla="*/ 46 w 256"/>
                  <a:gd name="T23" fmla="*/ 166 h 310"/>
                  <a:gd name="T24" fmla="*/ 46 w 256"/>
                  <a:gd name="T25" fmla="*/ 166 h 310"/>
                  <a:gd name="T26" fmla="*/ 66 w 256"/>
                  <a:gd name="T27" fmla="*/ 178 h 310"/>
                  <a:gd name="T28" fmla="*/ 0 w 256"/>
                  <a:gd name="T29" fmla="*/ 293 h 310"/>
                  <a:gd name="T30" fmla="*/ 100 w 256"/>
                  <a:gd name="T31" fmla="*/ 270 h 310"/>
                  <a:gd name="T32" fmla="*/ 98 w 256"/>
                  <a:gd name="T33" fmla="*/ 266 h 310"/>
                  <a:gd name="T34" fmla="*/ 93 w 256"/>
                  <a:gd name="T35" fmla="*/ 248 h 310"/>
                  <a:gd name="T36" fmla="*/ 102 w 256"/>
                  <a:gd name="T37" fmla="*/ 228 h 310"/>
                  <a:gd name="T38" fmla="*/ 125 w 256"/>
                  <a:gd name="T39" fmla="*/ 221 h 310"/>
                  <a:gd name="T40" fmla="*/ 148 w 256"/>
                  <a:gd name="T41" fmla="*/ 234 h 310"/>
                  <a:gd name="T42" fmla="*/ 151 w 256"/>
                  <a:gd name="T43" fmla="*/ 254 h 310"/>
                  <a:gd name="T44" fmla="*/ 144 w 256"/>
                  <a:gd name="T45" fmla="*/ 270 h 310"/>
                  <a:gd name="T46" fmla="*/ 256 w 256"/>
                  <a:gd name="T47" fmla="*/ 310 h 310"/>
                  <a:gd name="T48" fmla="*/ 256 w 256"/>
                  <a:gd name="T49" fmla="*/ 191 h 310"/>
                  <a:gd name="T50" fmla="*/ 252 w 256"/>
                  <a:gd name="T51" fmla="*/ 194 h 310"/>
                  <a:gd name="T52" fmla="*/ 234 w 256"/>
                  <a:gd name="T53" fmla="*/ 201 h 310"/>
                  <a:gd name="T54" fmla="*/ 214 w 256"/>
                  <a:gd name="T55" fmla="*/ 195 h 310"/>
                  <a:gd name="T56" fmla="*/ 204 w 256"/>
                  <a:gd name="T57" fmla="*/ 172 h 310"/>
                  <a:gd name="T58" fmla="*/ 214 w 256"/>
                  <a:gd name="T59" fmla="*/ 149 h 310"/>
                  <a:gd name="T60" fmla="*/ 234 w 256"/>
                  <a:gd name="T61" fmla="*/ 142 h 310"/>
                  <a:gd name="T62" fmla="*/ 251 w 256"/>
                  <a:gd name="T63" fmla="*/ 149 h 310"/>
                  <a:gd name="T64" fmla="*/ 256 w 256"/>
                  <a:gd name="T65" fmla="*/ 152 h 310"/>
                  <a:gd name="T66" fmla="*/ 256 w 256"/>
                  <a:gd name="T67" fmla="*/ 14 h 310"/>
                  <a:gd name="T68" fmla="*/ 242 w 256"/>
                  <a:gd name="T69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6" h="310">
                    <a:moveTo>
                      <a:pt x="242" y="0"/>
                    </a:moveTo>
                    <a:cubicBezTo>
                      <a:pt x="239" y="1"/>
                      <a:pt x="236" y="2"/>
                      <a:pt x="234" y="3"/>
                    </a:cubicBezTo>
                    <a:cubicBezTo>
                      <a:pt x="173" y="49"/>
                      <a:pt x="119" y="103"/>
                      <a:pt x="73" y="167"/>
                    </a:cubicBezTo>
                    <a:cubicBezTo>
                      <a:pt x="52" y="154"/>
                      <a:pt x="52" y="154"/>
                      <a:pt x="52" y="154"/>
                    </a:cubicBezTo>
                    <a:cubicBezTo>
                      <a:pt x="47" y="151"/>
                      <a:pt x="46" y="146"/>
                      <a:pt x="45" y="142"/>
                    </a:cubicBezTo>
                    <a:cubicBezTo>
                      <a:pt x="43" y="139"/>
                      <a:pt x="41" y="135"/>
                      <a:pt x="38" y="133"/>
                    </a:cubicBezTo>
                    <a:cubicBezTo>
                      <a:pt x="34" y="131"/>
                      <a:pt x="29" y="129"/>
                      <a:pt x="25" y="130"/>
                    </a:cubicBezTo>
                    <a:cubicBezTo>
                      <a:pt x="21" y="130"/>
                      <a:pt x="17" y="132"/>
                      <a:pt x="13" y="139"/>
                    </a:cubicBezTo>
                    <a:cubicBezTo>
                      <a:pt x="9" y="145"/>
                      <a:pt x="9" y="150"/>
                      <a:pt x="10" y="154"/>
                    </a:cubicBezTo>
                    <a:cubicBezTo>
                      <a:pt x="12" y="158"/>
                      <a:pt x="15" y="161"/>
                      <a:pt x="19" y="163"/>
                    </a:cubicBezTo>
                    <a:cubicBezTo>
                      <a:pt x="23" y="166"/>
                      <a:pt x="26" y="166"/>
                      <a:pt x="31" y="165"/>
                    </a:cubicBezTo>
                    <a:cubicBezTo>
                      <a:pt x="35" y="165"/>
                      <a:pt x="40" y="163"/>
                      <a:pt x="46" y="166"/>
                    </a:cubicBezTo>
                    <a:cubicBezTo>
                      <a:pt x="46" y="166"/>
                      <a:pt x="46" y="166"/>
                      <a:pt x="46" y="166"/>
                    </a:cubicBezTo>
                    <a:cubicBezTo>
                      <a:pt x="66" y="178"/>
                      <a:pt x="66" y="178"/>
                      <a:pt x="66" y="178"/>
                    </a:cubicBezTo>
                    <a:cubicBezTo>
                      <a:pt x="42" y="213"/>
                      <a:pt x="20" y="251"/>
                      <a:pt x="0" y="293"/>
                    </a:cubicBezTo>
                    <a:cubicBezTo>
                      <a:pt x="32" y="281"/>
                      <a:pt x="66" y="273"/>
                      <a:pt x="100" y="270"/>
                    </a:cubicBezTo>
                    <a:cubicBezTo>
                      <a:pt x="100" y="269"/>
                      <a:pt x="99" y="268"/>
                      <a:pt x="98" y="266"/>
                    </a:cubicBezTo>
                    <a:cubicBezTo>
                      <a:pt x="95" y="262"/>
                      <a:pt x="92" y="256"/>
                      <a:pt x="93" y="248"/>
                    </a:cubicBezTo>
                    <a:cubicBezTo>
                      <a:pt x="94" y="241"/>
                      <a:pt x="96" y="234"/>
                      <a:pt x="102" y="228"/>
                    </a:cubicBezTo>
                    <a:cubicBezTo>
                      <a:pt x="107" y="223"/>
                      <a:pt x="116" y="220"/>
                      <a:pt x="125" y="221"/>
                    </a:cubicBezTo>
                    <a:cubicBezTo>
                      <a:pt x="135" y="222"/>
                      <a:pt x="144" y="227"/>
                      <a:pt x="148" y="234"/>
                    </a:cubicBezTo>
                    <a:cubicBezTo>
                      <a:pt x="152" y="240"/>
                      <a:pt x="152" y="248"/>
                      <a:pt x="151" y="254"/>
                    </a:cubicBezTo>
                    <a:cubicBezTo>
                      <a:pt x="151" y="261"/>
                      <a:pt x="147" y="266"/>
                      <a:pt x="144" y="270"/>
                    </a:cubicBezTo>
                    <a:cubicBezTo>
                      <a:pt x="186" y="273"/>
                      <a:pt x="225" y="286"/>
                      <a:pt x="256" y="310"/>
                    </a:cubicBezTo>
                    <a:cubicBezTo>
                      <a:pt x="256" y="191"/>
                      <a:pt x="256" y="191"/>
                      <a:pt x="256" y="191"/>
                    </a:cubicBezTo>
                    <a:cubicBezTo>
                      <a:pt x="255" y="192"/>
                      <a:pt x="254" y="193"/>
                      <a:pt x="252" y="194"/>
                    </a:cubicBezTo>
                    <a:cubicBezTo>
                      <a:pt x="248" y="197"/>
                      <a:pt x="242" y="201"/>
                      <a:pt x="234" y="201"/>
                    </a:cubicBezTo>
                    <a:cubicBezTo>
                      <a:pt x="227" y="201"/>
                      <a:pt x="220" y="200"/>
                      <a:pt x="214" y="195"/>
                    </a:cubicBezTo>
                    <a:cubicBezTo>
                      <a:pt x="208" y="190"/>
                      <a:pt x="204" y="182"/>
                      <a:pt x="204" y="172"/>
                    </a:cubicBezTo>
                    <a:cubicBezTo>
                      <a:pt x="204" y="162"/>
                      <a:pt x="208" y="153"/>
                      <a:pt x="214" y="149"/>
                    </a:cubicBezTo>
                    <a:cubicBezTo>
                      <a:pt x="220" y="144"/>
                      <a:pt x="227" y="142"/>
                      <a:pt x="234" y="142"/>
                    </a:cubicBezTo>
                    <a:cubicBezTo>
                      <a:pt x="241" y="142"/>
                      <a:pt x="247" y="146"/>
                      <a:pt x="251" y="149"/>
                    </a:cubicBezTo>
                    <a:cubicBezTo>
                      <a:pt x="254" y="151"/>
                      <a:pt x="255" y="152"/>
                      <a:pt x="256" y="152"/>
                    </a:cubicBezTo>
                    <a:cubicBezTo>
                      <a:pt x="256" y="14"/>
                      <a:pt x="256" y="14"/>
                      <a:pt x="256" y="14"/>
                    </a:cubicBezTo>
                    <a:cubicBezTo>
                      <a:pt x="256" y="7"/>
                      <a:pt x="249" y="0"/>
                      <a:pt x="2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任意多边形: 形状 10"/>
              <p:cNvSpPr>
                <a:spLocks/>
              </p:cNvSpPr>
              <p:nvPr/>
            </p:nvSpPr>
            <p:spPr bwMode="auto">
              <a:xfrm>
                <a:off x="2927" y="1283"/>
                <a:ext cx="1034" cy="767"/>
              </a:xfrm>
              <a:custGeom>
                <a:avLst/>
                <a:gdLst>
                  <a:gd name="T0" fmla="*/ 432 w 437"/>
                  <a:gd name="T1" fmla="*/ 181 h 324"/>
                  <a:gd name="T2" fmla="*/ 419 w 437"/>
                  <a:gd name="T3" fmla="*/ 177 h 324"/>
                  <a:gd name="T4" fmla="*/ 408 w 437"/>
                  <a:gd name="T5" fmla="*/ 181 h 324"/>
                  <a:gd name="T6" fmla="*/ 395 w 437"/>
                  <a:gd name="T7" fmla="*/ 187 h 324"/>
                  <a:gd name="T8" fmla="*/ 376 w 437"/>
                  <a:gd name="T9" fmla="*/ 187 h 324"/>
                  <a:gd name="T10" fmla="*/ 376 w 437"/>
                  <a:gd name="T11" fmla="*/ 110 h 324"/>
                  <a:gd name="T12" fmla="*/ 245 w 437"/>
                  <a:gd name="T13" fmla="*/ 60 h 324"/>
                  <a:gd name="T14" fmla="*/ 247 w 437"/>
                  <a:gd name="T15" fmla="*/ 42 h 324"/>
                  <a:gd name="T16" fmla="*/ 254 w 437"/>
                  <a:gd name="T17" fmla="*/ 30 h 324"/>
                  <a:gd name="T18" fmla="*/ 260 w 437"/>
                  <a:gd name="T19" fmla="*/ 20 h 324"/>
                  <a:gd name="T20" fmla="*/ 258 w 437"/>
                  <a:gd name="T21" fmla="*/ 7 h 324"/>
                  <a:gd name="T22" fmla="*/ 244 w 437"/>
                  <a:gd name="T23" fmla="*/ 0 h 324"/>
                  <a:gd name="T24" fmla="*/ 242 w 437"/>
                  <a:gd name="T25" fmla="*/ 0 h 324"/>
                  <a:gd name="T26" fmla="*/ 230 w 437"/>
                  <a:gd name="T27" fmla="*/ 4 h 324"/>
                  <a:gd name="T28" fmla="*/ 225 w 437"/>
                  <a:gd name="T29" fmla="*/ 16 h 324"/>
                  <a:gd name="T30" fmla="*/ 228 w 437"/>
                  <a:gd name="T31" fmla="*/ 27 h 324"/>
                  <a:gd name="T32" fmla="*/ 234 w 437"/>
                  <a:gd name="T33" fmla="*/ 41 h 324"/>
                  <a:gd name="T34" fmla="*/ 234 w 437"/>
                  <a:gd name="T35" fmla="*/ 41 h 324"/>
                  <a:gd name="T36" fmla="*/ 231 w 437"/>
                  <a:gd name="T37" fmla="*/ 60 h 324"/>
                  <a:gd name="T38" fmla="*/ 230 w 437"/>
                  <a:gd name="T39" fmla="*/ 60 h 324"/>
                  <a:gd name="T40" fmla="*/ 105 w 437"/>
                  <a:gd name="T41" fmla="*/ 93 h 324"/>
                  <a:gd name="T42" fmla="*/ 67 w 437"/>
                  <a:gd name="T43" fmla="*/ 196 h 324"/>
                  <a:gd name="T44" fmla="*/ 44 w 437"/>
                  <a:gd name="T45" fmla="*/ 190 h 324"/>
                  <a:gd name="T46" fmla="*/ 33 w 437"/>
                  <a:gd name="T47" fmla="*/ 181 h 324"/>
                  <a:gd name="T48" fmla="*/ 24 w 437"/>
                  <a:gd name="T49" fmla="*/ 174 h 324"/>
                  <a:gd name="T50" fmla="*/ 10 w 437"/>
                  <a:gd name="T51" fmla="*/ 175 h 324"/>
                  <a:gd name="T52" fmla="*/ 2 w 437"/>
                  <a:gd name="T53" fmla="*/ 187 h 324"/>
                  <a:gd name="T54" fmla="*/ 3 w 437"/>
                  <a:gd name="T55" fmla="*/ 202 h 324"/>
                  <a:gd name="T56" fmla="*/ 15 w 437"/>
                  <a:gd name="T57" fmla="*/ 209 h 324"/>
                  <a:gd name="T58" fmla="*/ 26 w 437"/>
                  <a:gd name="T59" fmla="*/ 207 h 324"/>
                  <a:gd name="T60" fmla="*/ 41 w 437"/>
                  <a:gd name="T61" fmla="*/ 203 h 324"/>
                  <a:gd name="T62" fmla="*/ 41 w 437"/>
                  <a:gd name="T63" fmla="*/ 203 h 324"/>
                  <a:gd name="T64" fmla="*/ 63 w 437"/>
                  <a:gd name="T65" fmla="*/ 209 h 324"/>
                  <a:gd name="T66" fmla="*/ 38 w 437"/>
                  <a:gd name="T67" fmla="*/ 300 h 324"/>
                  <a:gd name="T68" fmla="*/ 43 w 437"/>
                  <a:gd name="T69" fmla="*/ 314 h 324"/>
                  <a:gd name="T70" fmla="*/ 58 w 437"/>
                  <a:gd name="T71" fmla="*/ 315 h 324"/>
                  <a:gd name="T72" fmla="*/ 355 w 437"/>
                  <a:gd name="T73" fmla="*/ 321 h 324"/>
                  <a:gd name="T74" fmla="*/ 369 w 437"/>
                  <a:gd name="T75" fmla="*/ 321 h 324"/>
                  <a:gd name="T76" fmla="*/ 376 w 437"/>
                  <a:gd name="T77" fmla="*/ 309 h 324"/>
                  <a:gd name="T78" fmla="*/ 376 w 437"/>
                  <a:gd name="T79" fmla="*/ 201 h 324"/>
                  <a:gd name="T80" fmla="*/ 395 w 437"/>
                  <a:gd name="T81" fmla="*/ 201 h 324"/>
                  <a:gd name="T82" fmla="*/ 395 w 437"/>
                  <a:gd name="T83" fmla="*/ 201 h 324"/>
                  <a:gd name="T84" fmla="*/ 408 w 437"/>
                  <a:gd name="T85" fmla="*/ 208 h 324"/>
                  <a:gd name="T86" fmla="*/ 419 w 437"/>
                  <a:gd name="T87" fmla="*/ 213 h 324"/>
                  <a:gd name="T88" fmla="*/ 431 w 437"/>
                  <a:gd name="T89" fmla="*/ 209 h 324"/>
                  <a:gd name="T90" fmla="*/ 437 w 437"/>
                  <a:gd name="T91" fmla="*/ 195 h 324"/>
                  <a:gd name="T92" fmla="*/ 432 w 437"/>
                  <a:gd name="T93" fmla="*/ 181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37" h="324">
                    <a:moveTo>
                      <a:pt x="432" y="181"/>
                    </a:moveTo>
                    <a:cubicBezTo>
                      <a:pt x="428" y="178"/>
                      <a:pt x="424" y="177"/>
                      <a:pt x="419" y="177"/>
                    </a:cubicBezTo>
                    <a:cubicBezTo>
                      <a:pt x="415" y="177"/>
                      <a:pt x="411" y="179"/>
                      <a:pt x="408" y="181"/>
                    </a:cubicBezTo>
                    <a:cubicBezTo>
                      <a:pt x="405" y="184"/>
                      <a:pt x="401" y="187"/>
                      <a:pt x="395" y="187"/>
                    </a:cubicBezTo>
                    <a:cubicBezTo>
                      <a:pt x="376" y="187"/>
                      <a:pt x="376" y="187"/>
                      <a:pt x="376" y="187"/>
                    </a:cubicBezTo>
                    <a:cubicBezTo>
                      <a:pt x="376" y="110"/>
                      <a:pt x="376" y="110"/>
                      <a:pt x="376" y="110"/>
                    </a:cubicBezTo>
                    <a:cubicBezTo>
                      <a:pt x="345" y="76"/>
                      <a:pt x="297" y="60"/>
                      <a:pt x="245" y="60"/>
                    </a:cubicBezTo>
                    <a:cubicBezTo>
                      <a:pt x="247" y="42"/>
                      <a:pt x="247" y="42"/>
                      <a:pt x="247" y="42"/>
                    </a:cubicBezTo>
                    <a:cubicBezTo>
                      <a:pt x="248" y="37"/>
                      <a:pt x="252" y="33"/>
                      <a:pt x="254" y="30"/>
                    </a:cubicBezTo>
                    <a:cubicBezTo>
                      <a:pt x="257" y="27"/>
                      <a:pt x="259" y="24"/>
                      <a:pt x="260" y="20"/>
                    </a:cubicBezTo>
                    <a:cubicBezTo>
                      <a:pt x="261" y="15"/>
                      <a:pt x="260" y="10"/>
                      <a:pt x="258" y="7"/>
                    </a:cubicBezTo>
                    <a:cubicBezTo>
                      <a:pt x="255" y="3"/>
                      <a:pt x="252" y="1"/>
                      <a:pt x="244" y="0"/>
                    </a:cubicBezTo>
                    <a:cubicBezTo>
                      <a:pt x="243" y="0"/>
                      <a:pt x="243" y="0"/>
                      <a:pt x="242" y="0"/>
                    </a:cubicBezTo>
                    <a:cubicBezTo>
                      <a:pt x="236" y="0"/>
                      <a:pt x="232" y="1"/>
                      <a:pt x="230" y="4"/>
                    </a:cubicBezTo>
                    <a:cubicBezTo>
                      <a:pt x="227" y="7"/>
                      <a:pt x="225" y="11"/>
                      <a:pt x="225" y="16"/>
                    </a:cubicBezTo>
                    <a:cubicBezTo>
                      <a:pt x="224" y="20"/>
                      <a:pt x="226" y="24"/>
                      <a:pt x="228" y="27"/>
                    </a:cubicBezTo>
                    <a:cubicBezTo>
                      <a:pt x="230" y="31"/>
                      <a:pt x="234" y="35"/>
                      <a:pt x="234" y="41"/>
                    </a:cubicBezTo>
                    <a:cubicBezTo>
                      <a:pt x="234" y="41"/>
                      <a:pt x="234" y="41"/>
                      <a:pt x="234" y="41"/>
                    </a:cubicBezTo>
                    <a:cubicBezTo>
                      <a:pt x="231" y="60"/>
                      <a:pt x="231" y="60"/>
                      <a:pt x="231" y="60"/>
                    </a:cubicBezTo>
                    <a:cubicBezTo>
                      <a:pt x="231" y="60"/>
                      <a:pt x="231" y="60"/>
                      <a:pt x="230" y="60"/>
                    </a:cubicBezTo>
                    <a:cubicBezTo>
                      <a:pt x="188" y="62"/>
                      <a:pt x="144" y="74"/>
                      <a:pt x="105" y="93"/>
                    </a:cubicBezTo>
                    <a:cubicBezTo>
                      <a:pt x="91" y="125"/>
                      <a:pt x="78" y="159"/>
                      <a:pt x="67" y="196"/>
                    </a:cubicBezTo>
                    <a:cubicBezTo>
                      <a:pt x="44" y="190"/>
                      <a:pt x="44" y="190"/>
                      <a:pt x="44" y="190"/>
                    </a:cubicBezTo>
                    <a:cubicBezTo>
                      <a:pt x="38" y="189"/>
                      <a:pt x="36" y="184"/>
                      <a:pt x="33" y="181"/>
                    </a:cubicBezTo>
                    <a:cubicBezTo>
                      <a:pt x="30" y="178"/>
                      <a:pt x="28" y="175"/>
                      <a:pt x="24" y="174"/>
                    </a:cubicBezTo>
                    <a:cubicBezTo>
                      <a:pt x="19" y="173"/>
                      <a:pt x="14" y="173"/>
                      <a:pt x="10" y="175"/>
                    </a:cubicBezTo>
                    <a:cubicBezTo>
                      <a:pt x="7" y="176"/>
                      <a:pt x="3" y="180"/>
                      <a:pt x="2" y="187"/>
                    </a:cubicBezTo>
                    <a:cubicBezTo>
                      <a:pt x="0" y="194"/>
                      <a:pt x="1" y="199"/>
                      <a:pt x="3" y="202"/>
                    </a:cubicBezTo>
                    <a:cubicBezTo>
                      <a:pt x="6" y="205"/>
                      <a:pt x="10" y="207"/>
                      <a:pt x="15" y="209"/>
                    </a:cubicBezTo>
                    <a:cubicBezTo>
                      <a:pt x="19" y="210"/>
                      <a:pt x="22" y="209"/>
                      <a:pt x="26" y="207"/>
                    </a:cubicBezTo>
                    <a:cubicBezTo>
                      <a:pt x="30" y="205"/>
                      <a:pt x="35" y="202"/>
                      <a:pt x="41" y="203"/>
                    </a:cubicBezTo>
                    <a:cubicBezTo>
                      <a:pt x="41" y="203"/>
                      <a:pt x="41" y="203"/>
                      <a:pt x="41" y="203"/>
                    </a:cubicBezTo>
                    <a:cubicBezTo>
                      <a:pt x="63" y="209"/>
                      <a:pt x="63" y="209"/>
                      <a:pt x="63" y="209"/>
                    </a:cubicBezTo>
                    <a:cubicBezTo>
                      <a:pt x="54" y="238"/>
                      <a:pt x="46" y="268"/>
                      <a:pt x="38" y="300"/>
                    </a:cubicBezTo>
                    <a:cubicBezTo>
                      <a:pt x="37" y="305"/>
                      <a:pt x="39" y="311"/>
                      <a:pt x="43" y="314"/>
                    </a:cubicBezTo>
                    <a:cubicBezTo>
                      <a:pt x="48" y="317"/>
                      <a:pt x="54" y="318"/>
                      <a:pt x="58" y="315"/>
                    </a:cubicBezTo>
                    <a:cubicBezTo>
                      <a:pt x="161" y="259"/>
                      <a:pt x="252" y="259"/>
                      <a:pt x="355" y="321"/>
                    </a:cubicBezTo>
                    <a:cubicBezTo>
                      <a:pt x="359" y="324"/>
                      <a:pt x="365" y="324"/>
                      <a:pt x="369" y="321"/>
                    </a:cubicBezTo>
                    <a:cubicBezTo>
                      <a:pt x="373" y="319"/>
                      <a:pt x="376" y="314"/>
                      <a:pt x="376" y="309"/>
                    </a:cubicBezTo>
                    <a:cubicBezTo>
                      <a:pt x="376" y="201"/>
                      <a:pt x="376" y="201"/>
                      <a:pt x="376" y="201"/>
                    </a:cubicBezTo>
                    <a:cubicBezTo>
                      <a:pt x="395" y="201"/>
                      <a:pt x="395" y="201"/>
                      <a:pt x="395" y="201"/>
                    </a:cubicBezTo>
                    <a:cubicBezTo>
                      <a:pt x="395" y="201"/>
                      <a:pt x="395" y="201"/>
                      <a:pt x="395" y="201"/>
                    </a:cubicBezTo>
                    <a:cubicBezTo>
                      <a:pt x="401" y="201"/>
                      <a:pt x="405" y="205"/>
                      <a:pt x="408" y="208"/>
                    </a:cubicBezTo>
                    <a:cubicBezTo>
                      <a:pt x="411" y="211"/>
                      <a:pt x="414" y="213"/>
                      <a:pt x="419" y="213"/>
                    </a:cubicBezTo>
                    <a:cubicBezTo>
                      <a:pt x="424" y="213"/>
                      <a:pt x="428" y="212"/>
                      <a:pt x="431" y="209"/>
                    </a:cubicBezTo>
                    <a:cubicBezTo>
                      <a:pt x="434" y="207"/>
                      <a:pt x="437" y="203"/>
                      <a:pt x="437" y="195"/>
                    </a:cubicBezTo>
                    <a:cubicBezTo>
                      <a:pt x="437" y="187"/>
                      <a:pt x="435" y="184"/>
                      <a:pt x="432" y="1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任意多边形: 形状 11"/>
              <p:cNvSpPr>
                <a:spLocks/>
              </p:cNvSpPr>
              <p:nvPr/>
            </p:nvSpPr>
            <p:spPr bwMode="auto">
              <a:xfrm>
                <a:off x="3757" y="2100"/>
                <a:ext cx="168" cy="563"/>
              </a:xfrm>
              <a:custGeom>
                <a:avLst/>
                <a:gdLst>
                  <a:gd name="T0" fmla="*/ 0 w 71"/>
                  <a:gd name="T1" fmla="*/ 238 h 238"/>
                  <a:gd name="T2" fmla="*/ 18 w 71"/>
                  <a:gd name="T3" fmla="*/ 238 h 238"/>
                  <a:gd name="T4" fmla="*/ 18 w 71"/>
                  <a:gd name="T5" fmla="*/ 233 h 238"/>
                  <a:gd name="T6" fmla="*/ 13 w 71"/>
                  <a:gd name="T7" fmla="*/ 226 h 238"/>
                  <a:gd name="T8" fmla="*/ 6 w 71"/>
                  <a:gd name="T9" fmla="*/ 208 h 238"/>
                  <a:gd name="T10" fmla="*/ 12 w 71"/>
                  <a:gd name="T11" fmla="*/ 188 h 238"/>
                  <a:gd name="T12" fmla="*/ 35 w 71"/>
                  <a:gd name="T13" fmla="*/ 178 h 238"/>
                  <a:gd name="T14" fmla="*/ 59 w 71"/>
                  <a:gd name="T15" fmla="*/ 188 h 238"/>
                  <a:gd name="T16" fmla="*/ 65 w 71"/>
                  <a:gd name="T17" fmla="*/ 208 h 238"/>
                  <a:gd name="T18" fmla="*/ 59 w 71"/>
                  <a:gd name="T19" fmla="*/ 225 h 238"/>
                  <a:gd name="T20" fmla="*/ 55 w 71"/>
                  <a:gd name="T21" fmla="*/ 231 h 238"/>
                  <a:gd name="T22" fmla="*/ 55 w 71"/>
                  <a:gd name="T23" fmla="*/ 238 h 238"/>
                  <a:gd name="T24" fmla="*/ 71 w 71"/>
                  <a:gd name="T25" fmla="*/ 238 h 238"/>
                  <a:gd name="T26" fmla="*/ 71 w 71"/>
                  <a:gd name="T27" fmla="*/ 0 h 238"/>
                  <a:gd name="T28" fmla="*/ 0 w 71"/>
                  <a:gd name="T29" fmla="*/ 0 h 238"/>
                  <a:gd name="T30" fmla="*/ 0 w 71"/>
                  <a:gd name="T31" fmla="*/ 23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238">
                    <a:moveTo>
                      <a:pt x="0" y="238"/>
                    </a:moveTo>
                    <a:cubicBezTo>
                      <a:pt x="18" y="238"/>
                      <a:pt x="18" y="238"/>
                      <a:pt x="18" y="238"/>
                    </a:cubicBezTo>
                    <a:cubicBezTo>
                      <a:pt x="18" y="233"/>
                      <a:pt x="18" y="233"/>
                      <a:pt x="18" y="233"/>
                    </a:cubicBezTo>
                    <a:cubicBezTo>
                      <a:pt x="18" y="231"/>
                      <a:pt x="17" y="231"/>
                      <a:pt x="13" y="226"/>
                    </a:cubicBezTo>
                    <a:cubicBezTo>
                      <a:pt x="10" y="222"/>
                      <a:pt x="6" y="216"/>
                      <a:pt x="6" y="208"/>
                    </a:cubicBezTo>
                    <a:cubicBezTo>
                      <a:pt x="6" y="201"/>
                      <a:pt x="8" y="194"/>
                      <a:pt x="12" y="188"/>
                    </a:cubicBezTo>
                    <a:cubicBezTo>
                      <a:pt x="17" y="182"/>
                      <a:pt x="26" y="178"/>
                      <a:pt x="35" y="178"/>
                    </a:cubicBezTo>
                    <a:cubicBezTo>
                      <a:pt x="45" y="178"/>
                      <a:pt x="54" y="182"/>
                      <a:pt x="59" y="188"/>
                    </a:cubicBezTo>
                    <a:cubicBezTo>
                      <a:pt x="64" y="194"/>
                      <a:pt x="65" y="201"/>
                      <a:pt x="65" y="208"/>
                    </a:cubicBezTo>
                    <a:cubicBezTo>
                      <a:pt x="65" y="216"/>
                      <a:pt x="61" y="222"/>
                      <a:pt x="59" y="225"/>
                    </a:cubicBezTo>
                    <a:cubicBezTo>
                      <a:pt x="55" y="230"/>
                      <a:pt x="55" y="230"/>
                      <a:pt x="55" y="231"/>
                    </a:cubicBezTo>
                    <a:cubicBezTo>
                      <a:pt x="55" y="238"/>
                      <a:pt x="55" y="238"/>
                      <a:pt x="55" y="238"/>
                    </a:cubicBezTo>
                    <a:cubicBezTo>
                      <a:pt x="71" y="238"/>
                      <a:pt x="71" y="238"/>
                      <a:pt x="71" y="238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38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12"/>
              <p:cNvSpPr>
                <a:spLocks/>
              </p:cNvSpPr>
              <p:nvPr/>
            </p:nvSpPr>
            <p:spPr bwMode="auto">
              <a:xfrm>
                <a:off x="3757" y="2549"/>
                <a:ext cx="168" cy="642"/>
              </a:xfrm>
              <a:custGeom>
                <a:avLst/>
                <a:gdLst>
                  <a:gd name="T0" fmla="*/ 71 w 71"/>
                  <a:gd name="T1" fmla="*/ 72 h 271"/>
                  <a:gd name="T2" fmla="*/ 43 w 71"/>
                  <a:gd name="T3" fmla="*/ 72 h 271"/>
                  <a:gd name="T4" fmla="*/ 43 w 71"/>
                  <a:gd name="T5" fmla="*/ 41 h 271"/>
                  <a:gd name="T6" fmla="*/ 49 w 71"/>
                  <a:gd name="T7" fmla="*/ 29 h 271"/>
                  <a:gd name="T8" fmla="*/ 53 w 71"/>
                  <a:gd name="T9" fmla="*/ 18 h 271"/>
                  <a:gd name="T10" fmla="*/ 50 w 71"/>
                  <a:gd name="T11" fmla="*/ 5 h 271"/>
                  <a:gd name="T12" fmla="*/ 36 w 71"/>
                  <a:gd name="T13" fmla="*/ 0 h 271"/>
                  <a:gd name="T14" fmla="*/ 21 w 71"/>
                  <a:gd name="T15" fmla="*/ 5 h 271"/>
                  <a:gd name="T16" fmla="*/ 18 w 71"/>
                  <a:gd name="T17" fmla="*/ 18 h 271"/>
                  <a:gd name="T18" fmla="*/ 22 w 71"/>
                  <a:gd name="T19" fmla="*/ 29 h 271"/>
                  <a:gd name="T20" fmla="*/ 30 w 71"/>
                  <a:gd name="T21" fmla="*/ 42 h 271"/>
                  <a:gd name="T22" fmla="*/ 30 w 71"/>
                  <a:gd name="T23" fmla="*/ 42 h 271"/>
                  <a:gd name="T24" fmla="*/ 30 w 71"/>
                  <a:gd name="T25" fmla="*/ 72 h 271"/>
                  <a:gd name="T26" fmla="*/ 0 w 71"/>
                  <a:gd name="T27" fmla="*/ 72 h 271"/>
                  <a:gd name="T28" fmla="*/ 0 w 71"/>
                  <a:gd name="T29" fmla="*/ 271 h 271"/>
                  <a:gd name="T30" fmla="*/ 71 w 71"/>
                  <a:gd name="T31" fmla="*/ 257 h 271"/>
                  <a:gd name="T32" fmla="*/ 71 w 71"/>
                  <a:gd name="T33" fmla="*/ 7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1" h="271">
                    <a:moveTo>
                      <a:pt x="71" y="72"/>
                    </a:moveTo>
                    <a:cubicBezTo>
                      <a:pt x="43" y="72"/>
                      <a:pt x="43" y="72"/>
                      <a:pt x="43" y="72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3" y="36"/>
                      <a:pt x="47" y="32"/>
                      <a:pt x="49" y="29"/>
                    </a:cubicBezTo>
                    <a:cubicBezTo>
                      <a:pt x="52" y="25"/>
                      <a:pt x="53" y="22"/>
                      <a:pt x="53" y="18"/>
                    </a:cubicBezTo>
                    <a:cubicBezTo>
                      <a:pt x="53" y="13"/>
                      <a:pt x="52" y="8"/>
                      <a:pt x="50" y="5"/>
                    </a:cubicBezTo>
                    <a:cubicBezTo>
                      <a:pt x="47" y="2"/>
                      <a:pt x="43" y="0"/>
                      <a:pt x="36" y="0"/>
                    </a:cubicBezTo>
                    <a:cubicBezTo>
                      <a:pt x="28" y="0"/>
                      <a:pt x="24" y="2"/>
                      <a:pt x="21" y="5"/>
                    </a:cubicBezTo>
                    <a:cubicBezTo>
                      <a:pt x="19" y="8"/>
                      <a:pt x="18" y="13"/>
                      <a:pt x="18" y="18"/>
                    </a:cubicBezTo>
                    <a:cubicBezTo>
                      <a:pt x="18" y="22"/>
                      <a:pt x="20" y="25"/>
                      <a:pt x="22" y="29"/>
                    </a:cubicBezTo>
                    <a:cubicBezTo>
                      <a:pt x="25" y="32"/>
                      <a:pt x="29" y="36"/>
                      <a:pt x="30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271"/>
                      <a:pt x="0" y="271"/>
                      <a:pt x="0" y="271"/>
                    </a:cubicBezTo>
                    <a:cubicBezTo>
                      <a:pt x="71" y="257"/>
                      <a:pt x="71" y="257"/>
                      <a:pt x="71" y="257"/>
                    </a:cubicBezTo>
                    <a:lnTo>
                      <a:pt x="71" y="72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任意多边形: 形状 13"/>
              <p:cNvSpPr>
                <a:spLocks/>
              </p:cNvSpPr>
              <p:nvPr/>
            </p:nvSpPr>
            <p:spPr bwMode="auto">
              <a:xfrm>
                <a:off x="3842" y="3676"/>
                <a:ext cx="112" cy="163"/>
              </a:xfrm>
              <a:custGeom>
                <a:avLst/>
                <a:gdLst>
                  <a:gd name="T0" fmla="*/ 35 w 47"/>
                  <a:gd name="T1" fmla="*/ 34 h 69"/>
                  <a:gd name="T2" fmla="*/ 24 w 47"/>
                  <a:gd name="T3" fmla="*/ 25 h 69"/>
                  <a:gd name="T4" fmla="*/ 23 w 47"/>
                  <a:gd name="T5" fmla="*/ 25 h 69"/>
                  <a:gd name="T6" fmla="*/ 13 w 47"/>
                  <a:gd name="T7" fmla="*/ 0 h 69"/>
                  <a:gd name="T8" fmla="*/ 0 w 47"/>
                  <a:gd name="T9" fmla="*/ 5 h 69"/>
                  <a:gd name="T10" fmla="*/ 11 w 47"/>
                  <a:gd name="T11" fmla="*/ 31 h 69"/>
                  <a:gd name="T12" fmla="*/ 11 w 47"/>
                  <a:gd name="T13" fmla="*/ 45 h 69"/>
                  <a:gd name="T14" fmla="*/ 11 w 47"/>
                  <a:gd name="T15" fmla="*/ 56 h 69"/>
                  <a:gd name="T16" fmla="*/ 20 w 47"/>
                  <a:gd name="T17" fmla="*/ 67 h 69"/>
                  <a:gd name="T18" fmla="*/ 35 w 47"/>
                  <a:gd name="T19" fmla="*/ 66 h 69"/>
                  <a:gd name="T20" fmla="*/ 46 w 47"/>
                  <a:gd name="T21" fmla="*/ 55 h 69"/>
                  <a:gd name="T22" fmla="*/ 44 w 47"/>
                  <a:gd name="T23" fmla="*/ 42 h 69"/>
                  <a:gd name="T24" fmla="*/ 35 w 47"/>
                  <a:gd name="T25" fmla="*/ 3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69">
                    <a:moveTo>
                      <a:pt x="35" y="34"/>
                    </a:moveTo>
                    <a:cubicBezTo>
                      <a:pt x="32" y="32"/>
                      <a:pt x="26" y="30"/>
                      <a:pt x="24" y="25"/>
                    </a:cubicBezTo>
                    <a:cubicBezTo>
                      <a:pt x="24" y="25"/>
                      <a:pt x="24" y="25"/>
                      <a:pt x="23" y="2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36"/>
                      <a:pt x="12" y="41"/>
                      <a:pt x="11" y="45"/>
                    </a:cubicBezTo>
                    <a:cubicBezTo>
                      <a:pt x="10" y="49"/>
                      <a:pt x="10" y="52"/>
                      <a:pt x="11" y="56"/>
                    </a:cubicBezTo>
                    <a:cubicBezTo>
                      <a:pt x="13" y="61"/>
                      <a:pt x="16" y="65"/>
                      <a:pt x="20" y="67"/>
                    </a:cubicBezTo>
                    <a:cubicBezTo>
                      <a:pt x="24" y="69"/>
                      <a:pt x="28" y="69"/>
                      <a:pt x="35" y="66"/>
                    </a:cubicBezTo>
                    <a:cubicBezTo>
                      <a:pt x="42" y="63"/>
                      <a:pt x="45" y="59"/>
                      <a:pt x="46" y="55"/>
                    </a:cubicBezTo>
                    <a:cubicBezTo>
                      <a:pt x="47" y="51"/>
                      <a:pt x="46" y="47"/>
                      <a:pt x="44" y="42"/>
                    </a:cubicBezTo>
                    <a:cubicBezTo>
                      <a:pt x="42" y="38"/>
                      <a:pt x="39" y="36"/>
                      <a:pt x="35" y="34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任意多边形: 形状 14"/>
              <p:cNvSpPr>
                <a:spLocks/>
              </p:cNvSpPr>
              <p:nvPr/>
            </p:nvSpPr>
            <p:spPr bwMode="auto">
              <a:xfrm>
                <a:off x="3790" y="3479"/>
                <a:ext cx="795" cy="569"/>
              </a:xfrm>
              <a:custGeom>
                <a:avLst/>
                <a:gdLst>
                  <a:gd name="T0" fmla="*/ 300 w 336"/>
                  <a:gd name="T1" fmla="*/ 0 h 240"/>
                  <a:gd name="T2" fmla="*/ 274 w 336"/>
                  <a:gd name="T3" fmla="*/ 11 h 240"/>
                  <a:gd name="T4" fmla="*/ 264 w 336"/>
                  <a:gd name="T5" fmla="*/ 38 h 240"/>
                  <a:gd name="T6" fmla="*/ 231 w 336"/>
                  <a:gd name="T7" fmla="*/ 143 h 240"/>
                  <a:gd name="T8" fmla="*/ 164 w 336"/>
                  <a:gd name="T9" fmla="*/ 165 h 240"/>
                  <a:gd name="T10" fmla="*/ 70 w 336"/>
                  <a:gd name="T11" fmla="*/ 95 h 240"/>
                  <a:gd name="T12" fmla="*/ 54 w 336"/>
                  <a:gd name="T13" fmla="*/ 99 h 240"/>
                  <a:gd name="T14" fmla="*/ 56 w 336"/>
                  <a:gd name="T15" fmla="*/ 102 h 240"/>
                  <a:gd name="T16" fmla="*/ 63 w 336"/>
                  <a:gd name="T17" fmla="*/ 107 h 240"/>
                  <a:gd name="T18" fmla="*/ 77 w 336"/>
                  <a:gd name="T19" fmla="*/ 120 h 240"/>
                  <a:gd name="T20" fmla="*/ 79 w 336"/>
                  <a:gd name="T21" fmla="*/ 141 h 240"/>
                  <a:gd name="T22" fmla="*/ 62 w 336"/>
                  <a:gd name="T23" fmla="*/ 159 h 240"/>
                  <a:gd name="T24" fmla="*/ 37 w 336"/>
                  <a:gd name="T25" fmla="*/ 160 h 240"/>
                  <a:gd name="T26" fmla="*/ 23 w 336"/>
                  <a:gd name="T27" fmla="*/ 144 h 240"/>
                  <a:gd name="T28" fmla="*/ 22 w 336"/>
                  <a:gd name="T29" fmla="*/ 125 h 240"/>
                  <a:gd name="T30" fmla="*/ 23 w 336"/>
                  <a:gd name="T31" fmla="*/ 118 h 240"/>
                  <a:gd name="T32" fmla="*/ 18 w 336"/>
                  <a:gd name="T33" fmla="*/ 108 h 240"/>
                  <a:gd name="T34" fmla="*/ 0 w 336"/>
                  <a:gd name="T35" fmla="*/ 112 h 240"/>
                  <a:gd name="T36" fmla="*/ 156 w 336"/>
                  <a:gd name="T37" fmla="*/ 235 h 240"/>
                  <a:gd name="T38" fmla="*/ 281 w 336"/>
                  <a:gd name="T39" fmla="*/ 193 h 240"/>
                  <a:gd name="T40" fmla="*/ 335 w 336"/>
                  <a:gd name="T41" fmla="*/ 38 h 240"/>
                  <a:gd name="T42" fmla="*/ 326 w 336"/>
                  <a:gd name="T43" fmla="*/ 11 h 240"/>
                  <a:gd name="T44" fmla="*/ 300 w 336"/>
                  <a:gd name="T4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6" h="240">
                    <a:moveTo>
                      <a:pt x="300" y="0"/>
                    </a:moveTo>
                    <a:cubicBezTo>
                      <a:pt x="290" y="0"/>
                      <a:pt x="280" y="4"/>
                      <a:pt x="274" y="11"/>
                    </a:cubicBezTo>
                    <a:cubicBezTo>
                      <a:pt x="267" y="18"/>
                      <a:pt x="264" y="28"/>
                      <a:pt x="264" y="38"/>
                    </a:cubicBezTo>
                    <a:cubicBezTo>
                      <a:pt x="264" y="93"/>
                      <a:pt x="249" y="125"/>
                      <a:pt x="231" y="143"/>
                    </a:cubicBezTo>
                    <a:cubicBezTo>
                      <a:pt x="213" y="161"/>
                      <a:pt x="190" y="167"/>
                      <a:pt x="164" y="165"/>
                    </a:cubicBezTo>
                    <a:cubicBezTo>
                      <a:pt x="128" y="161"/>
                      <a:pt x="89" y="136"/>
                      <a:pt x="70" y="95"/>
                    </a:cubicBezTo>
                    <a:cubicBezTo>
                      <a:pt x="54" y="99"/>
                      <a:pt x="54" y="99"/>
                      <a:pt x="54" y="99"/>
                    </a:cubicBezTo>
                    <a:cubicBezTo>
                      <a:pt x="56" y="102"/>
                      <a:pt x="56" y="102"/>
                      <a:pt x="56" y="102"/>
                    </a:cubicBezTo>
                    <a:cubicBezTo>
                      <a:pt x="56" y="104"/>
                      <a:pt x="58" y="104"/>
                      <a:pt x="63" y="107"/>
                    </a:cubicBezTo>
                    <a:cubicBezTo>
                      <a:pt x="67" y="109"/>
                      <a:pt x="74" y="113"/>
                      <a:pt x="77" y="120"/>
                    </a:cubicBezTo>
                    <a:cubicBezTo>
                      <a:pt x="79" y="127"/>
                      <a:pt x="81" y="134"/>
                      <a:pt x="79" y="141"/>
                    </a:cubicBezTo>
                    <a:cubicBezTo>
                      <a:pt x="77" y="148"/>
                      <a:pt x="71" y="155"/>
                      <a:pt x="62" y="159"/>
                    </a:cubicBezTo>
                    <a:cubicBezTo>
                      <a:pt x="53" y="164"/>
                      <a:pt x="43" y="163"/>
                      <a:pt x="37" y="160"/>
                    </a:cubicBezTo>
                    <a:cubicBezTo>
                      <a:pt x="30" y="156"/>
                      <a:pt x="25" y="150"/>
                      <a:pt x="23" y="144"/>
                    </a:cubicBezTo>
                    <a:cubicBezTo>
                      <a:pt x="20" y="137"/>
                      <a:pt x="21" y="130"/>
                      <a:pt x="22" y="125"/>
                    </a:cubicBezTo>
                    <a:cubicBezTo>
                      <a:pt x="23" y="120"/>
                      <a:pt x="23" y="119"/>
                      <a:pt x="23" y="118"/>
                    </a:cubicBezTo>
                    <a:cubicBezTo>
                      <a:pt x="18" y="108"/>
                      <a:pt x="18" y="108"/>
                      <a:pt x="18" y="108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27" y="182"/>
                      <a:pt x="90" y="228"/>
                      <a:pt x="156" y="235"/>
                    </a:cubicBezTo>
                    <a:cubicBezTo>
                      <a:pt x="200" y="240"/>
                      <a:pt x="247" y="227"/>
                      <a:pt x="281" y="193"/>
                    </a:cubicBezTo>
                    <a:cubicBezTo>
                      <a:pt x="315" y="159"/>
                      <a:pt x="335" y="106"/>
                      <a:pt x="335" y="38"/>
                    </a:cubicBezTo>
                    <a:cubicBezTo>
                      <a:pt x="336" y="28"/>
                      <a:pt x="332" y="18"/>
                      <a:pt x="326" y="11"/>
                    </a:cubicBezTo>
                    <a:cubicBezTo>
                      <a:pt x="319" y="4"/>
                      <a:pt x="309" y="0"/>
                      <a:pt x="300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任意多边形: 形状 15"/>
              <p:cNvSpPr>
                <a:spLocks/>
              </p:cNvSpPr>
              <p:nvPr/>
            </p:nvSpPr>
            <p:spPr bwMode="auto">
              <a:xfrm>
                <a:off x="3241" y="3027"/>
                <a:ext cx="864" cy="710"/>
              </a:xfrm>
              <a:custGeom>
                <a:avLst/>
                <a:gdLst>
                  <a:gd name="T0" fmla="*/ 300 w 365"/>
                  <a:gd name="T1" fmla="*/ 158 h 300"/>
                  <a:gd name="T2" fmla="*/ 345 w 365"/>
                  <a:gd name="T3" fmla="*/ 147 h 300"/>
                  <a:gd name="T4" fmla="*/ 361 w 365"/>
                  <a:gd name="T5" fmla="*/ 110 h 300"/>
                  <a:gd name="T6" fmla="*/ 343 w 365"/>
                  <a:gd name="T7" fmla="*/ 88 h 300"/>
                  <a:gd name="T8" fmla="*/ 293 w 365"/>
                  <a:gd name="T9" fmla="*/ 100 h 300"/>
                  <a:gd name="T10" fmla="*/ 286 w 365"/>
                  <a:gd name="T11" fmla="*/ 96 h 300"/>
                  <a:gd name="T12" fmla="*/ 290 w 365"/>
                  <a:gd name="T13" fmla="*/ 89 h 300"/>
                  <a:gd name="T14" fmla="*/ 317 w 365"/>
                  <a:gd name="T15" fmla="*/ 80 h 300"/>
                  <a:gd name="T16" fmla="*/ 334 w 365"/>
                  <a:gd name="T17" fmla="*/ 75 h 300"/>
                  <a:gd name="T18" fmla="*/ 353 w 365"/>
                  <a:gd name="T19" fmla="*/ 39 h 300"/>
                  <a:gd name="T20" fmla="*/ 316 w 365"/>
                  <a:gd name="T21" fmla="*/ 19 h 300"/>
                  <a:gd name="T22" fmla="*/ 209 w 365"/>
                  <a:gd name="T23" fmla="*/ 45 h 300"/>
                  <a:gd name="T24" fmla="*/ 201 w 365"/>
                  <a:gd name="T25" fmla="*/ 41 h 300"/>
                  <a:gd name="T26" fmla="*/ 206 w 365"/>
                  <a:gd name="T27" fmla="*/ 34 h 300"/>
                  <a:gd name="T28" fmla="*/ 218 w 365"/>
                  <a:gd name="T29" fmla="*/ 30 h 300"/>
                  <a:gd name="T30" fmla="*/ 218 w 365"/>
                  <a:gd name="T31" fmla="*/ 0 h 300"/>
                  <a:gd name="T32" fmla="*/ 199 w 365"/>
                  <a:gd name="T33" fmla="*/ 0 h 300"/>
                  <a:gd name="T34" fmla="*/ 143 w 365"/>
                  <a:gd name="T35" fmla="*/ 4 h 300"/>
                  <a:gd name="T36" fmla="*/ 68 w 365"/>
                  <a:gd name="T37" fmla="*/ 99 h 300"/>
                  <a:gd name="T38" fmla="*/ 48 w 365"/>
                  <a:gd name="T39" fmla="*/ 114 h 300"/>
                  <a:gd name="T40" fmla="*/ 0 w 365"/>
                  <a:gd name="T41" fmla="*/ 133 h 300"/>
                  <a:gd name="T42" fmla="*/ 41 w 365"/>
                  <a:gd name="T43" fmla="*/ 297 h 300"/>
                  <a:gd name="T44" fmla="*/ 113 w 365"/>
                  <a:gd name="T45" fmla="*/ 282 h 300"/>
                  <a:gd name="T46" fmla="*/ 267 w 365"/>
                  <a:gd name="T47" fmla="*/ 283 h 300"/>
                  <a:gd name="T48" fmla="*/ 267 w 365"/>
                  <a:gd name="T49" fmla="*/ 283 h 300"/>
                  <a:gd name="T50" fmla="*/ 323 w 365"/>
                  <a:gd name="T51" fmla="*/ 268 h 300"/>
                  <a:gd name="T52" fmla="*/ 339 w 365"/>
                  <a:gd name="T53" fmla="*/ 256 h 300"/>
                  <a:gd name="T54" fmla="*/ 341 w 365"/>
                  <a:gd name="T55" fmla="*/ 237 h 300"/>
                  <a:gd name="T56" fmla="*/ 335 w 365"/>
                  <a:gd name="T57" fmla="*/ 226 h 300"/>
                  <a:gd name="T58" fmla="*/ 293 w 365"/>
                  <a:gd name="T59" fmla="*/ 235 h 300"/>
                  <a:gd name="T60" fmla="*/ 286 w 365"/>
                  <a:gd name="T61" fmla="*/ 230 h 300"/>
                  <a:gd name="T62" fmla="*/ 291 w 365"/>
                  <a:gd name="T63" fmla="*/ 223 h 300"/>
                  <a:gd name="T64" fmla="*/ 339 w 365"/>
                  <a:gd name="T65" fmla="*/ 212 h 300"/>
                  <a:gd name="T66" fmla="*/ 357 w 365"/>
                  <a:gd name="T67" fmla="*/ 199 h 300"/>
                  <a:gd name="T68" fmla="*/ 361 w 365"/>
                  <a:gd name="T69" fmla="*/ 177 h 300"/>
                  <a:gd name="T70" fmla="*/ 347 w 365"/>
                  <a:gd name="T71" fmla="*/ 159 h 300"/>
                  <a:gd name="T72" fmla="*/ 344 w 365"/>
                  <a:gd name="T73" fmla="*/ 160 h 300"/>
                  <a:gd name="T74" fmla="*/ 303 w 365"/>
                  <a:gd name="T75" fmla="*/ 169 h 300"/>
                  <a:gd name="T76" fmla="*/ 296 w 365"/>
                  <a:gd name="T77" fmla="*/ 165 h 300"/>
                  <a:gd name="T78" fmla="*/ 300 w 365"/>
                  <a:gd name="T79" fmla="*/ 158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65" h="300">
                    <a:moveTo>
                      <a:pt x="300" y="158"/>
                    </a:moveTo>
                    <a:cubicBezTo>
                      <a:pt x="345" y="147"/>
                      <a:pt x="345" y="147"/>
                      <a:pt x="345" y="147"/>
                    </a:cubicBezTo>
                    <a:cubicBezTo>
                      <a:pt x="359" y="144"/>
                      <a:pt x="365" y="124"/>
                      <a:pt x="361" y="110"/>
                    </a:cubicBezTo>
                    <a:cubicBezTo>
                      <a:pt x="359" y="101"/>
                      <a:pt x="352" y="93"/>
                      <a:pt x="343" y="88"/>
                    </a:cubicBezTo>
                    <a:cubicBezTo>
                      <a:pt x="293" y="100"/>
                      <a:pt x="293" y="100"/>
                      <a:pt x="293" y="100"/>
                    </a:cubicBezTo>
                    <a:cubicBezTo>
                      <a:pt x="290" y="101"/>
                      <a:pt x="287" y="99"/>
                      <a:pt x="286" y="96"/>
                    </a:cubicBezTo>
                    <a:cubicBezTo>
                      <a:pt x="285" y="93"/>
                      <a:pt x="287" y="89"/>
                      <a:pt x="290" y="89"/>
                    </a:cubicBezTo>
                    <a:cubicBezTo>
                      <a:pt x="317" y="80"/>
                      <a:pt x="317" y="80"/>
                      <a:pt x="317" y="80"/>
                    </a:cubicBezTo>
                    <a:cubicBezTo>
                      <a:pt x="334" y="75"/>
                      <a:pt x="334" y="75"/>
                      <a:pt x="334" y="75"/>
                    </a:cubicBezTo>
                    <a:cubicBezTo>
                      <a:pt x="354" y="69"/>
                      <a:pt x="356" y="51"/>
                      <a:pt x="353" y="39"/>
                    </a:cubicBezTo>
                    <a:cubicBezTo>
                      <a:pt x="350" y="25"/>
                      <a:pt x="338" y="13"/>
                      <a:pt x="316" y="19"/>
                    </a:cubicBezTo>
                    <a:cubicBezTo>
                      <a:pt x="237" y="39"/>
                      <a:pt x="288" y="23"/>
                      <a:pt x="209" y="45"/>
                    </a:cubicBezTo>
                    <a:cubicBezTo>
                      <a:pt x="206" y="46"/>
                      <a:pt x="202" y="44"/>
                      <a:pt x="201" y="41"/>
                    </a:cubicBezTo>
                    <a:cubicBezTo>
                      <a:pt x="201" y="38"/>
                      <a:pt x="203" y="35"/>
                      <a:pt x="206" y="34"/>
                    </a:cubicBezTo>
                    <a:cubicBezTo>
                      <a:pt x="218" y="30"/>
                      <a:pt x="218" y="30"/>
                      <a:pt x="218" y="30"/>
                    </a:cubicBezTo>
                    <a:cubicBezTo>
                      <a:pt x="218" y="0"/>
                      <a:pt x="218" y="0"/>
                      <a:pt x="218" y="0"/>
                    </a:cubicBezTo>
                    <a:cubicBezTo>
                      <a:pt x="212" y="0"/>
                      <a:pt x="206" y="0"/>
                      <a:pt x="199" y="0"/>
                    </a:cubicBezTo>
                    <a:cubicBezTo>
                      <a:pt x="173" y="0"/>
                      <a:pt x="148" y="2"/>
                      <a:pt x="143" y="4"/>
                    </a:cubicBezTo>
                    <a:cubicBezTo>
                      <a:pt x="115" y="17"/>
                      <a:pt x="119" y="32"/>
                      <a:pt x="68" y="99"/>
                    </a:cubicBezTo>
                    <a:cubicBezTo>
                      <a:pt x="48" y="114"/>
                      <a:pt x="48" y="114"/>
                      <a:pt x="48" y="114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41" y="297"/>
                      <a:pt x="41" y="297"/>
                      <a:pt x="41" y="297"/>
                    </a:cubicBezTo>
                    <a:cubicBezTo>
                      <a:pt x="113" y="282"/>
                      <a:pt x="113" y="282"/>
                      <a:pt x="113" y="282"/>
                    </a:cubicBezTo>
                    <a:cubicBezTo>
                      <a:pt x="176" y="296"/>
                      <a:pt x="203" y="300"/>
                      <a:pt x="267" y="283"/>
                    </a:cubicBezTo>
                    <a:cubicBezTo>
                      <a:pt x="267" y="283"/>
                      <a:pt x="267" y="283"/>
                      <a:pt x="267" y="283"/>
                    </a:cubicBezTo>
                    <a:cubicBezTo>
                      <a:pt x="323" y="268"/>
                      <a:pt x="323" y="268"/>
                      <a:pt x="323" y="268"/>
                    </a:cubicBezTo>
                    <a:cubicBezTo>
                      <a:pt x="330" y="266"/>
                      <a:pt x="335" y="262"/>
                      <a:pt x="339" y="256"/>
                    </a:cubicBezTo>
                    <a:cubicBezTo>
                      <a:pt x="342" y="250"/>
                      <a:pt x="343" y="243"/>
                      <a:pt x="341" y="237"/>
                    </a:cubicBezTo>
                    <a:cubicBezTo>
                      <a:pt x="340" y="233"/>
                      <a:pt x="338" y="229"/>
                      <a:pt x="335" y="226"/>
                    </a:cubicBezTo>
                    <a:cubicBezTo>
                      <a:pt x="293" y="235"/>
                      <a:pt x="293" y="235"/>
                      <a:pt x="293" y="235"/>
                    </a:cubicBezTo>
                    <a:cubicBezTo>
                      <a:pt x="290" y="236"/>
                      <a:pt x="287" y="233"/>
                      <a:pt x="286" y="230"/>
                    </a:cubicBezTo>
                    <a:cubicBezTo>
                      <a:pt x="285" y="227"/>
                      <a:pt x="288" y="224"/>
                      <a:pt x="291" y="223"/>
                    </a:cubicBezTo>
                    <a:cubicBezTo>
                      <a:pt x="307" y="220"/>
                      <a:pt x="322" y="216"/>
                      <a:pt x="339" y="212"/>
                    </a:cubicBezTo>
                    <a:cubicBezTo>
                      <a:pt x="346" y="210"/>
                      <a:pt x="353" y="206"/>
                      <a:pt x="357" y="199"/>
                    </a:cubicBezTo>
                    <a:cubicBezTo>
                      <a:pt x="361" y="193"/>
                      <a:pt x="363" y="185"/>
                      <a:pt x="361" y="177"/>
                    </a:cubicBezTo>
                    <a:cubicBezTo>
                      <a:pt x="359" y="169"/>
                      <a:pt x="354" y="162"/>
                      <a:pt x="347" y="159"/>
                    </a:cubicBezTo>
                    <a:cubicBezTo>
                      <a:pt x="346" y="159"/>
                      <a:pt x="345" y="159"/>
                      <a:pt x="344" y="160"/>
                    </a:cubicBezTo>
                    <a:cubicBezTo>
                      <a:pt x="303" y="169"/>
                      <a:pt x="303" y="169"/>
                      <a:pt x="303" y="169"/>
                    </a:cubicBezTo>
                    <a:cubicBezTo>
                      <a:pt x="300" y="170"/>
                      <a:pt x="296" y="168"/>
                      <a:pt x="296" y="165"/>
                    </a:cubicBezTo>
                    <a:cubicBezTo>
                      <a:pt x="295" y="162"/>
                      <a:pt x="297" y="158"/>
                      <a:pt x="300" y="1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任意多边形: 形状 16"/>
              <p:cNvSpPr>
                <a:spLocks/>
              </p:cNvSpPr>
              <p:nvPr/>
            </p:nvSpPr>
            <p:spPr bwMode="auto">
              <a:xfrm>
                <a:off x="2898" y="3283"/>
                <a:ext cx="445" cy="717"/>
              </a:xfrm>
              <a:custGeom>
                <a:avLst/>
                <a:gdLst>
                  <a:gd name="T0" fmla="*/ 125 w 188"/>
                  <a:gd name="T1" fmla="*/ 15 h 303"/>
                  <a:gd name="T2" fmla="*/ 111 w 188"/>
                  <a:gd name="T3" fmla="*/ 1 h 303"/>
                  <a:gd name="T4" fmla="*/ 101 w 188"/>
                  <a:gd name="T5" fmla="*/ 1 h 303"/>
                  <a:gd name="T6" fmla="*/ 17 w 188"/>
                  <a:gd name="T7" fmla="*/ 24 h 303"/>
                  <a:gd name="T8" fmla="*/ 3 w 188"/>
                  <a:gd name="T9" fmla="*/ 49 h 303"/>
                  <a:gd name="T10" fmla="*/ 64 w 188"/>
                  <a:gd name="T11" fmla="*/ 287 h 303"/>
                  <a:gd name="T12" fmla="*/ 89 w 188"/>
                  <a:gd name="T13" fmla="*/ 300 h 303"/>
                  <a:gd name="T14" fmla="*/ 171 w 188"/>
                  <a:gd name="T15" fmla="*/ 273 h 303"/>
                  <a:gd name="T16" fmla="*/ 185 w 188"/>
                  <a:gd name="T17" fmla="*/ 247 h 303"/>
                  <a:gd name="T18" fmla="*/ 125 w 188"/>
                  <a:gd name="T19" fmla="*/ 15 h 303"/>
                  <a:gd name="T20" fmla="*/ 158 w 188"/>
                  <a:gd name="T21" fmla="*/ 240 h 303"/>
                  <a:gd name="T22" fmla="*/ 120 w 188"/>
                  <a:gd name="T23" fmla="*/ 265 h 303"/>
                  <a:gd name="T24" fmla="*/ 94 w 188"/>
                  <a:gd name="T25" fmla="*/ 227 h 303"/>
                  <a:gd name="T26" fmla="*/ 133 w 188"/>
                  <a:gd name="T27" fmla="*/ 202 h 303"/>
                  <a:gd name="T28" fmla="*/ 158 w 188"/>
                  <a:gd name="T29" fmla="*/ 240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8" h="303">
                    <a:moveTo>
                      <a:pt x="125" y="15"/>
                    </a:moveTo>
                    <a:cubicBezTo>
                      <a:pt x="123" y="8"/>
                      <a:pt x="118" y="3"/>
                      <a:pt x="111" y="1"/>
                    </a:cubicBezTo>
                    <a:cubicBezTo>
                      <a:pt x="108" y="0"/>
                      <a:pt x="104" y="0"/>
                      <a:pt x="101" y="1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7" y="27"/>
                      <a:pt x="0" y="39"/>
                      <a:pt x="3" y="49"/>
                    </a:cubicBezTo>
                    <a:cubicBezTo>
                      <a:pt x="64" y="287"/>
                      <a:pt x="64" y="287"/>
                      <a:pt x="64" y="287"/>
                    </a:cubicBezTo>
                    <a:cubicBezTo>
                      <a:pt x="67" y="297"/>
                      <a:pt x="79" y="303"/>
                      <a:pt x="89" y="300"/>
                    </a:cubicBezTo>
                    <a:cubicBezTo>
                      <a:pt x="171" y="273"/>
                      <a:pt x="171" y="273"/>
                      <a:pt x="171" y="273"/>
                    </a:cubicBezTo>
                    <a:cubicBezTo>
                      <a:pt x="181" y="269"/>
                      <a:pt x="188" y="257"/>
                      <a:pt x="185" y="247"/>
                    </a:cubicBezTo>
                    <a:lnTo>
                      <a:pt x="125" y="15"/>
                    </a:lnTo>
                    <a:close/>
                    <a:moveTo>
                      <a:pt x="158" y="240"/>
                    </a:moveTo>
                    <a:cubicBezTo>
                      <a:pt x="154" y="258"/>
                      <a:pt x="137" y="269"/>
                      <a:pt x="120" y="265"/>
                    </a:cubicBezTo>
                    <a:cubicBezTo>
                      <a:pt x="102" y="262"/>
                      <a:pt x="91" y="245"/>
                      <a:pt x="94" y="227"/>
                    </a:cubicBezTo>
                    <a:cubicBezTo>
                      <a:pt x="98" y="210"/>
                      <a:pt x="115" y="198"/>
                      <a:pt x="133" y="202"/>
                    </a:cubicBezTo>
                    <a:cubicBezTo>
                      <a:pt x="150" y="205"/>
                      <a:pt x="161" y="222"/>
                      <a:pt x="158" y="24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4" name="任意多边形: 形状 40"/>
            <p:cNvSpPr/>
            <p:nvPr/>
          </p:nvSpPr>
          <p:spPr>
            <a:xfrm flipH="1" flipV="1">
              <a:off x="6715233" y="3683580"/>
              <a:ext cx="3515258" cy="2187952"/>
            </a:xfrm>
            <a:custGeom>
              <a:avLst/>
              <a:gdLst>
                <a:gd name="connsiteX0" fmla="*/ 1754659 w 1754659"/>
                <a:gd name="connsiteY0" fmla="*/ 506627 h 506627"/>
                <a:gd name="connsiteX1" fmla="*/ 1346886 w 1754659"/>
                <a:gd name="connsiteY1" fmla="*/ 0 h 506627"/>
                <a:gd name="connsiteX2" fmla="*/ 0 w 1754659"/>
                <a:gd name="connsiteY2" fmla="*/ 0 h 50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659" h="506627">
                  <a:moveTo>
                    <a:pt x="1754659" y="506627"/>
                  </a:moveTo>
                  <a:lnTo>
                    <a:pt x="1346886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356611" y="4560450"/>
              <a:ext cx="2622107" cy="1340334"/>
              <a:chOff x="251866" y="1480637"/>
              <a:chExt cx="3344857" cy="1340334"/>
            </a:xfrm>
          </p:grpSpPr>
          <p:sp>
            <p:nvSpPr>
              <p:cNvPr id="25" name="文本框 42"/>
              <p:cNvSpPr txBox="1"/>
              <p:nvPr/>
            </p:nvSpPr>
            <p:spPr>
              <a:xfrm>
                <a:off x="251866" y="1794842"/>
                <a:ext cx="3288629" cy="102612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400" dirty="0">
                    <a:cs typeface="+mn-ea"/>
                    <a:sym typeface="+mn-lt"/>
                  </a:rPr>
                  <a:t>1</a:t>
                </a:r>
                <a:r>
                  <a:rPr lang="zh-CN" altLang="en-US" sz="1400" dirty="0">
                    <a:cs typeface="+mn-ea"/>
                    <a:sym typeface="+mn-lt"/>
                  </a:rPr>
                  <a:t>、来料销售价格计算时间从原来的一周改变为</a:t>
                </a:r>
                <a:r>
                  <a:rPr lang="en-US" altLang="zh-CN" sz="1400" dirty="0">
                    <a:cs typeface="+mn-ea"/>
                    <a:sym typeface="+mn-lt"/>
                  </a:rPr>
                  <a:t>3~5</a:t>
                </a:r>
                <a:r>
                  <a:rPr lang="zh-CN" altLang="en-US" sz="1400" dirty="0">
                    <a:cs typeface="+mn-ea"/>
                    <a:sym typeface="+mn-lt"/>
                  </a:rPr>
                  <a:t>秒</a:t>
                </a:r>
                <a:endParaRPr lang="en-US" altLang="zh-CN" sz="1400" dirty="0">
                  <a:cs typeface="+mn-ea"/>
                  <a:sym typeface="+mn-lt"/>
                </a:endParaRPr>
              </a:p>
              <a:p>
                <a:pPr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400" dirty="0">
                    <a:cs typeface="+mn-ea"/>
                    <a:sym typeface="+mn-lt"/>
                  </a:rPr>
                  <a:t>2</a:t>
                </a:r>
                <a:r>
                  <a:rPr lang="zh-CN" altLang="en-US" sz="1400" dirty="0">
                    <a:cs typeface="+mn-ea"/>
                    <a:sym typeface="+mn-lt"/>
                  </a:rPr>
                  <a:t>、报表统计时间从原来的一个月改变为即时出具</a:t>
                </a: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08094" y="1480637"/>
                <a:ext cx="3288629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algn="r" defTabSz="914378">
                  <a:spcBef>
                    <a:spcPct val="0"/>
                  </a:spcBef>
                  <a:defRPr/>
                </a:pPr>
                <a:r>
                  <a:rPr lang="zh-CN" altLang="en-US" sz="2000" b="1" dirty="0">
                    <a:solidFill>
                      <a:srgbClr val="1F608B"/>
                    </a:solidFill>
                    <a:cs typeface="+mn-ea"/>
                    <a:sym typeface="+mn-lt"/>
                  </a:rPr>
                  <a:t>操作时间</a:t>
                </a: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394350" y="2595916"/>
              <a:ext cx="2840803" cy="2017140"/>
              <a:chOff x="239850" y="1506817"/>
              <a:chExt cx="3623833" cy="2017140"/>
            </a:xfrm>
          </p:grpSpPr>
          <p:sp>
            <p:nvSpPr>
              <p:cNvPr id="23" name="文本框 48"/>
              <p:cNvSpPr txBox="1"/>
              <p:nvPr/>
            </p:nvSpPr>
            <p:spPr>
              <a:xfrm>
                <a:off x="239850" y="1887744"/>
                <a:ext cx="3623833" cy="1636213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400" dirty="0">
                    <a:cs typeface="+mn-ea"/>
                    <a:sym typeface="+mn-lt"/>
                  </a:rPr>
                  <a:t>1</a:t>
                </a:r>
                <a:r>
                  <a:rPr lang="zh-CN" altLang="en-US" sz="1400" dirty="0">
                    <a:cs typeface="+mn-ea"/>
                    <a:sym typeface="+mn-lt"/>
                  </a:rPr>
                  <a:t>、将原业务中需通过大量的推单、冲单业务进行来料价格计算的方式改变为通过计算机算法计算价格，减少了业务流转环节。</a:t>
                </a:r>
                <a:endParaRPr lang="en-US" altLang="zh-CN" sz="1400" dirty="0">
                  <a:cs typeface="+mn-ea"/>
                  <a:sym typeface="+mn-lt"/>
                </a:endParaRPr>
              </a:p>
              <a:p>
                <a:pPr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400" dirty="0">
                    <a:cs typeface="+mn-ea"/>
                    <a:sym typeface="+mn-lt"/>
                  </a:rPr>
                  <a:t>2</a:t>
                </a:r>
                <a:r>
                  <a:rPr lang="zh-CN" altLang="en-US" sz="1400" dirty="0">
                    <a:cs typeface="+mn-ea"/>
                    <a:sym typeface="+mn-lt"/>
                  </a:rPr>
                  <a:t>、将价格计算的时间点从入库后变为订单前</a:t>
                </a:r>
                <a:endParaRPr lang="en-US" altLang="zh-CN" sz="1400" dirty="0">
                  <a:cs typeface="+mn-ea"/>
                  <a:sym typeface="+mn-lt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51866" y="1506817"/>
                <a:ext cx="3288629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lvl="0" algn="r" defTabSz="914378">
                  <a:spcBef>
                    <a:spcPct val="0"/>
                  </a:spcBef>
                  <a:defRPr/>
                </a:pPr>
                <a:r>
                  <a:rPr lang="zh-CN" altLang="en-US" sz="2000" b="1" dirty="0">
                    <a:solidFill>
                      <a:srgbClr val="1F608B"/>
                    </a:solidFill>
                    <a:cs typeface="+mn-ea"/>
                    <a:sym typeface="+mn-lt"/>
                  </a:rPr>
                  <a:t>业务流程</a:t>
                </a: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8244150" y="2581205"/>
              <a:ext cx="2591239" cy="1459571"/>
              <a:chOff x="235015" y="1533969"/>
              <a:chExt cx="3305480" cy="1459571"/>
            </a:xfrm>
          </p:grpSpPr>
          <p:sp>
            <p:nvSpPr>
              <p:cNvPr id="21" name="文本框 51"/>
              <p:cNvSpPr txBox="1"/>
              <p:nvPr/>
            </p:nvSpPr>
            <p:spPr>
              <a:xfrm>
                <a:off x="251866" y="1929607"/>
                <a:ext cx="3288629" cy="1063933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400" dirty="0">
                    <a:cs typeface="+mn-ea"/>
                    <a:sym typeface="+mn-lt"/>
                  </a:rPr>
                  <a:t>1</a:t>
                </a:r>
                <a:r>
                  <a:rPr lang="zh-CN" altLang="en-US" sz="1400" dirty="0">
                    <a:cs typeface="+mn-ea"/>
                    <a:sym typeface="+mn-lt"/>
                  </a:rPr>
                  <a:t>、从原来的手工查错改变为计算机自动提醒</a:t>
                </a:r>
                <a:endParaRPr lang="en-US" altLang="zh-CN" sz="1400" dirty="0">
                  <a:cs typeface="+mn-ea"/>
                  <a:sym typeface="+mn-lt"/>
                </a:endParaRPr>
              </a:p>
              <a:p>
                <a:pPr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400" dirty="0">
                    <a:cs typeface="+mn-ea"/>
                    <a:sym typeface="+mn-lt"/>
                  </a:rPr>
                  <a:t>2</a:t>
                </a:r>
                <a:r>
                  <a:rPr lang="zh-CN" altLang="en-US" sz="1400" dirty="0">
                    <a:cs typeface="+mn-ea"/>
                    <a:sym typeface="+mn-lt"/>
                  </a:rPr>
                  <a:t>、从原来的被动查错改变为事前预警</a:t>
                </a: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35015" y="1533969"/>
                <a:ext cx="3288629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defTabSz="914378">
                  <a:spcBef>
                    <a:spcPct val="0"/>
                  </a:spcBef>
                  <a:defRPr/>
                </a:pPr>
                <a:r>
                  <a:rPr lang="zh-CN" altLang="en-US" sz="2000" b="1" dirty="0">
                    <a:solidFill>
                      <a:srgbClr val="1F608B"/>
                    </a:solidFill>
                    <a:cs typeface="+mn-ea"/>
                    <a:sym typeface="+mn-lt"/>
                  </a:rPr>
                  <a:t>数据排错</a:t>
                </a: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8257360" y="4568280"/>
              <a:ext cx="2578029" cy="1324673"/>
              <a:chOff x="251866" y="1469484"/>
              <a:chExt cx="3288629" cy="1324673"/>
            </a:xfrm>
          </p:grpSpPr>
          <p:sp>
            <p:nvSpPr>
              <p:cNvPr id="19" name="文本框 54"/>
              <p:cNvSpPr txBox="1"/>
              <p:nvPr/>
            </p:nvSpPr>
            <p:spPr>
              <a:xfrm>
                <a:off x="251866" y="1768029"/>
                <a:ext cx="3288629" cy="102612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400" dirty="0">
                    <a:cs typeface="+mn-ea"/>
                    <a:sym typeface="+mn-lt"/>
                  </a:rPr>
                  <a:t>1</a:t>
                </a:r>
                <a:r>
                  <a:rPr lang="zh-CN" altLang="en-US" sz="1400" dirty="0">
                    <a:cs typeface="+mn-ea"/>
                    <a:sym typeface="+mn-lt"/>
                  </a:rPr>
                  <a:t>、从人工编制报表改变为报表的自动出具</a:t>
                </a:r>
                <a:endParaRPr lang="en-US" altLang="zh-CN" sz="1400" dirty="0">
                  <a:cs typeface="+mn-ea"/>
                  <a:sym typeface="+mn-lt"/>
                </a:endParaRPr>
              </a:p>
              <a:p>
                <a:pPr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400" dirty="0">
                    <a:cs typeface="+mn-ea"/>
                    <a:sym typeface="+mn-lt"/>
                  </a:rPr>
                  <a:t>2</a:t>
                </a:r>
                <a:r>
                  <a:rPr lang="zh-CN" altLang="en-US" sz="1400" dirty="0">
                    <a:cs typeface="+mn-ea"/>
                    <a:sym typeface="+mn-lt"/>
                  </a:rPr>
                  <a:t>、将零散的数据关系通过计算机建立紧密联系</a:t>
                </a: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51866" y="1469484"/>
                <a:ext cx="3288629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defTabSz="914378">
                  <a:spcBef>
                    <a:spcPct val="0"/>
                  </a:spcBef>
                  <a:defRPr/>
                </a:pPr>
                <a:r>
                  <a:rPr lang="zh-CN" altLang="en-US" sz="2000" b="1" dirty="0">
                    <a:solidFill>
                      <a:srgbClr val="1F608B"/>
                    </a:solidFill>
                    <a:cs typeface="+mn-ea"/>
                    <a:sym typeface="+mn-lt"/>
                  </a:rPr>
                  <a:t>数据统计</a:t>
                </a:r>
              </a:p>
            </p:txBody>
          </p:sp>
        </p:grpSp>
      </p:grpSp>
      <p:sp>
        <p:nvSpPr>
          <p:cNvPr id="42" name="箭头: 下弧形 41">
            <a:hlinkClick r:id="rId4" action="ppaction://hlinksldjump"/>
            <a:extLst>
              <a:ext uri="{FF2B5EF4-FFF2-40B4-BE49-F238E27FC236}">
                <a16:creationId xmlns:a16="http://schemas.microsoft.com/office/drawing/2014/main" id="{A66B7BE2-7D86-4005-AA5F-1C9681A55AD9}"/>
              </a:ext>
            </a:extLst>
          </p:cNvPr>
          <p:cNvSpPr/>
          <p:nvPr/>
        </p:nvSpPr>
        <p:spPr>
          <a:xfrm>
            <a:off x="11472863" y="6287589"/>
            <a:ext cx="327251" cy="245291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421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600" dirty="0">
                  <a:cs typeface="+mn-ea"/>
                  <a:sym typeface="+mn-lt"/>
                </a:rPr>
                <a:t>切入服务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PA_f191f848-82d3-424e-912e-0c3ea535267a">
            <a:extLst>
              <a:ext uri="{FF2B5EF4-FFF2-40B4-BE49-F238E27FC236}">
                <a16:creationId xmlns:a16="http://schemas.microsoft.com/office/drawing/2014/main" id="{88EB9BD2-CA79-4834-A1D3-14518F22113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64395" y="1836116"/>
            <a:ext cx="10038737" cy="3825965"/>
            <a:chOff x="2275394" y="2341298"/>
            <a:chExt cx="8331433" cy="3175278"/>
          </a:xfrm>
        </p:grpSpPr>
        <p:sp>
          <p:nvSpPr>
            <p:cNvPr id="6" name="任意多边形: 形状 1">
              <a:extLst>
                <a:ext uri="{FF2B5EF4-FFF2-40B4-BE49-F238E27FC236}">
                  <a16:creationId xmlns:a16="http://schemas.microsoft.com/office/drawing/2014/main" id="{69EBA65D-14C2-4C29-BDFB-2B580793F77B}"/>
                </a:ext>
              </a:extLst>
            </p:cNvPr>
            <p:cNvSpPr/>
            <p:nvPr/>
          </p:nvSpPr>
          <p:spPr>
            <a:xfrm>
              <a:off x="4011376" y="2752239"/>
              <a:ext cx="2158248" cy="882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8760" y="0"/>
                  </a:lnTo>
                  <a:lnTo>
                    <a:pt x="0" y="21600"/>
                  </a:lnTo>
                  <a:lnTo>
                    <a:pt x="13172" y="21600"/>
                  </a:lnTo>
                  <a:cubicBezTo>
                    <a:pt x="14174" y="18627"/>
                    <a:pt x="15207" y="15731"/>
                    <a:pt x="16266" y="12900"/>
                  </a:cubicBezTo>
                  <a:cubicBezTo>
                    <a:pt x="17950" y="8401"/>
                    <a:pt x="19728" y="4093"/>
                    <a:pt x="21600" y="0"/>
                  </a:cubicBezTo>
                  <a:close/>
                </a:path>
              </a:pathLst>
            </a:custGeom>
            <a:solidFill>
              <a:schemeClr val="accent1">
                <a:alpha val="93405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任意多边形: 形状 2">
              <a:extLst>
                <a:ext uri="{FF2B5EF4-FFF2-40B4-BE49-F238E27FC236}">
                  <a16:creationId xmlns:a16="http://schemas.microsoft.com/office/drawing/2014/main" id="{E4C32EE0-A4BE-410C-90BA-2C37BB818BED}"/>
                </a:ext>
              </a:extLst>
            </p:cNvPr>
            <p:cNvSpPr/>
            <p:nvPr/>
          </p:nvSpPr>
          <p:spPr>
            <a:xfrm>
              <a:off x="5456124" y="2341298"/>
              <a:ext cx="2171073" cy="1175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865" y="21600"/>
                  </a:moveTo>
                  <a:cubicBezTo>
                    <a:pt x="15986" y="21600"/>
                    <a:pt x="16105" y="21513"/>
                    <a:pt x="16210" y="21347"/>
                  </a:cubicBezTo>
                  <a:lnTo>
                    <a:pt x="21600" y="10793"/>
                  </a:lnTo>
                  <a:lnTo>
                    <a:pt x="16208" y="237"/>
                  </a:lnTo>
                  <a:cubicBezTo>
                    <a:pt x="16110" y="83"/>
                    <a:pt x="15996" y="0"/>
                    <a:pt x="15880" y="0"/>
                  </a:cubicBezTo>
                  <a:cubicBezTo>
                    <a:pt x="15616" y="0"/>
                    <a:pt x="15391" y="416"/>
                    <a:pt x="15377" y="920"/>
                  </a:cubicBezTo>
                  <a:lnTo>
                    <a:pt x="15382" y="3373"/>
                  </a:lnTo>
                  <a:lnTo>
                    <a:pt x="10620" y="3373"/>
                  </a:lnTo>
                  <a:cubicBezTo>
                    <a:pt x="10261" y="3372"/>
                    <a:pt x="9818" y="3433"/>
                    <a:pt x="9416" y="3585"/>
                  </a:cubicBezTo>
                  <a:cubicBezTo>
                    <a:pt x="9014" y="3737"/>
                    <a:pt x="8652" y="3981"/>
                    <a:pt x="8455" y="4347"/>
                  </a:cubicBezTo>
                  <a:cubicBezTo>
                    <a:pt x="8387" y="4483"/>
                    <a:pt x="834" y="18287"/>
                    <a:pt x="517" y="19016"/>
                  </a:cubicBezTo>
                  <a:cubicBezTo>
                    <a:pt x="224" y="19690"/>
                    <a:pt x="48" y="20667"/>
                    <a:pt x="0" y="21293"/>
                  </a:cubicBezTo>
                  <a:cubicBezTo>
                    <a:pt x="181" y="20284"/>
                    <a:pt x="554" y="19528"/>
                    <a:pt x="1048" y="19024"/>
                  </a:cubicBezTo>
                  <a:cubicBezTo>
                    <a:pt x="1541" y="18521"/>
                    <a:pt x="2154" y="18269"/>
                    <a:pt x="2814" y="18269"/>
                  </a:cubicBezTo>
                  <a:lnTo>
                    <a:pt x="15383" y="18257"/>
                  </a:lnTo>
                  <a:lnTo>
                    <a:pt x="15377" y="20664"/>
                  </a:lnTo>
                  <a:cubicBezTo>
                    <a:pt x="15390" y="21192"/>
                    <a:pt x="15600" y="21600"/>
                    <a:pt x="15865" y="2160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任意多边形: 形状 3">
              <a:extLst>
                <a:ext uri="{FF2B5EF4-FFF2-40B4-BE49-F238E27FC236}">
                  <a16:creationId xmlns:a16="http://schemas.microsoft.com/office/drawing/2014/main" id="{A727DC76-422C-41CD-AAF7-414D05DA6302}"/>
                </a:ext>
              </a:extLst>
            </p:cNvPr>
            <p:cNvSpPr/>
            <p:nvPr/>
          </p:nvSpPr>
          <p:spPr>
            <a:xfrm>
              <a:off x="3146511" y="3629230"/>
              <a:ext cx="2157873" cy="882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8762" y="0"/>
                  </a:lnTo>
                  <a:lnTo>
                    <a:pt x="0" y="21600"/>
                  </a:lnTo>
                  <a:lnTo>
                    <a:pt x="1268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>
                <a:alpha val="93405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任意多边形: 形状 4">
              <a:extLst>
                <a:ext uri="{FF2B5EF4-FFF2-40B4-BE49-F238E27FC236}">
                  <a16:creationId xmlns:a16="http://schemas.microsoft.com/office/drawing/2014/main" id="{3AE344F0-3B67-486E-A8D2-A3F26A12C9BF}"/>
                </a:ext>
              </a:extLst>
            </p:cNvPr>
            <p:cNvSpPr/>
            <p:nvPr/>
          </p:nvSpPr>
          <p:spPr>
            <a:xfrm>
              <a:off x="4571834" y="3218289"/>
              <a:ext cx="2171073" cy="1175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865" y="21600"/>
                  </a:moveTo>
                  <a:cubicBezTo>
                    <a:pt x="15986" y="21600"/>
                    <a:pt x="16105" y="21513"/>
                    <a:pt x="16210" y="21347"/>
                  </a:cubicBezTo>
                  <a:lnTo>
                    <a:pt x="21600" y="10793"/>
                  </a:lnTo>
                  <a:lnTo>
                    <a:pt x="16208" y="237"/>
                  </a:lnTo>
                  <a:cubicBezTo>
                    <a:pt x="16110" y="83"/>
                    <a:pt x="15996" y="0"/>
                    <a:pt x="15880" y="0"/>
                  </a:cubicBezTo>
                  <a:cubicBezTo>
                    <a:pt x="15616" y="0"/>
                    <a:pt x="15391" y="416"/>
                    <a:pt x="15377" y="920"/>
                  </a:cubicBezTo>
                  <a:lnTo>
                    <a:pt x="15382" y="3373"/>
                  </a:lnTo>
                  <a:lnTo>
                    <a:pt x="10620" y="3373"/>
                  </a:lnTo>
                  <a:cubicBezTo>
                    <a:pt x="10261" y="3372"/>
                    <a:pt x="9818" y="3433"/>
                    <a:pt x="9416" y="3585"/>
                  </a:cubicBezTo>
                  <a:cubicBezTo>
                    <a:pt x="9014" y="3737"/>
                    <a:pt x="8652" y="3981"/>
                    <a:pt x="8455" y="4347"/>
                  </a:cubicBezTo>
                  <a:cubicBezTo>
                    <a:pt x="8387" y="4483"/>
                    <a:pt x="834" y="18287"/>
                    <a:pt x="517" y="19016"/>
                  </a:cubicBezTo>
                  <a:cubicBezTo>
                    <a:pt x="224" y="19690"/>
                    <a:pt x="48" y="20667"/>
                    <a:pt x="0" y="21293"/>
                  </a:cubicBezTo>
                  <a:cubicBezTo>
                    <a:pt x="181" y="20284"/>
                    <a:pt x="554" y="19528"/>
                    <a:pt x="1048" y="19024"/>
                  </a:cubicBezTo>
                  <a:cubicBezTo>
                    <a:pt x="1541" y="18521"/>
                    <a:pt x="2154" y="18269"/>
                    <a:pt x="2814" y="18269"/>
                  </a:cubicBezTo>
                  <a:lnTo>
                    <a:pt x="15383" y="18257"/>
                  </a:lnTo>
                  <a:lnTo>
                    <a:pt x="15377" y="20664"/>
                  </a:lnTo>
                  <a:cubicBezTo>
                    <a:pt x="15390" y="21192"/>
                    <a:pt x="15600" y="21600"/>
                    <a:pt x="15865" y="216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任意多边形: 形状 5">
              <a:extLst>
                <a:ext uri="{FF2B5EF4-FFF2-40B4-BE49-F238E27FC236}">
                  <a16:creationId xmlns:a16="http://schemas.microsoft.com/office/drawing/2014/main" id="{7AA54ED0-5CAD-49A9-8632-C6AEE58908DD}"/>
                </a:ext>
              </a:extLst>
            </p:cNvPr>
            <p:cNvSpPr/>
            <p:nvPr/>
          </p:nvSpPr>
          <p:spPr>
            <a:xfrm>
              <a:off x="2275394" y="4509615"/>
              <a:ext cx="2160355" cy="882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8751" y="0"/>
                  </a:lnTo>
                  <a:lnTo>
                    <a:pt x="0" y="21600"/>
                  </a:lnTo>
                  <a:lnTo>
                    <a:pt x="140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>
                <a:alpha val="93405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任意多边形: 形状 6">
              <a:extLst>
                <a:ext uri="{FF2B5EF4-FFF2-40B4-BE49-F238E27FC236}">
                  <a16:creationId xmlns:a16="http://schemas.microsoft.com/office/drawing/2014/main" id="{382FF65D-8B32-43F1-9C8A-C12A7E9D5352}"/>
                </a:ext>
              </a:extLst>
            </p:cNvPr>
            <p:cNvSpPr/>
            <p:nvPr/>
          </p:nvSpPr>
          <p:spPr>
            <a:xfrm>
              <a:off x="3684149" y="4098674"/>
              <a:ext cx="2171073" cy="1175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865" y="21600"/>
                  </a:moveTo>
                  <a:cubicBezTo>
                    <a:pt x="15986" y="21600"/>
                    <a:pt x="16105" y="21513"/>
                    <a:pt x="16210" y="21347"/>
                  </a:cubicBezTo>
                  <a:lnTo>
                    <a:pt x="21600" y="10793"/>
                  </a:lnTo>
                  <a:lnTo>
                    <a:pt x="16208" y="237"/>
                  </a:lnTo>
                  <a:cubicBezTo>
                    <a:pt x="16110" y="83"/>
                    <a:pt x="15996" y="0"/>
                    <a:pt x="15880" y="0"/>
                  </a:cubicBezTo>
                  <a:cubicBezTo>
                    <a:pt x="15616" y="0"/>
                    <a:pt x="15391" y="416"/>
                    <a:pt x="15377" y="920"/>
                  </a:cubicBezTo>
                  <a:lnTo>
                    <a:pt x="15382" y="3373"/>
                  </a:lnTo>
                  <a:lnTo>
                    <a:pt x="10620" y="3373"/>
                  </a:lnTo>
                  <a:cubicBezTo>
                    <a:pt x="10261" y="3372"/>
                    <a:pt x="9818" y="3433"/>
                    <a:pt x="9416" y="3585"/>
                  </a:cubicBezTo>
                  <a:cubicBezTo>
                    <a:pt x="9014" y="3737"/>
                    <a:pt x="8652" y="3981"/>
                    <a:pt x="8455" y="4347"/>
                  </a:cubicBezTo>
                  <a:cubicBezTo>
                    <a:pt x="8387" y="4483"/>
                    <a:pt x="834" y="18287"/>
                    <a:pt x="517" y="19016"/>
                  </a:cubicBezTo>
                  <a:cubicBezTo>
                    <a:pt x="224" y="19690"/>
                    <a:pt x="48" y="20667"/>
                    <a:pt x="0" y="21293"/>
                  </a:cubicBezTo>
                  <a:cubicBezTo>
                    <a:pt x="181" y="20284"/>
                    <a:pt x="554" y="19528"/>
                    <a:pt x="1048" y="19024"/>
                  </a:cubicBezTo>
                  <a:cubicBezTo>
                    <a:pt x="1541" y="18521"/>
                    <a:pt x="2154" y="18269"/>
                    <a:pt x="2814" y="18269"/>
                  </a:cubicBezTo>
                  <a:lnTo>
                    <a:pt x="15383" y="18257"/>
                  </a:lnTo>
                  <a:lnTo>
                    <a:pt x="15377" y="20664"/>
                  </a:lnTo>
                  <a:cubicBezTo>
                    <a:pt x="15390" y="21192"/>
                    <a:pt x="15600" y="21600"/>
                    <a:pt x="15865" y="2160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F0D3660-0ABD-4EB0-A840-233E87FCDEE8}"/>
                </a:ext>
              </a:extLst>
            </p:cNvPr>
            <p:cNvSpPr/>
            <p:nvPr/>
          </p:nvSpPr>
          <p:spPr>
            <a:xfrm>
              <a:off x="4303250" y="4526894"/>
              <a:ext cx="1152874" cy="4832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a16="http://schemas.microsoft.com/office/drawing/2014/main" xmlns:p14="http://schemas.microsoft.com/office/powerpoint/2010/main" xmlns:ma14="http://schemas.microsoft.com/office/mac/drawingml/2011/main" val="1"/>
              </a:ext>
            </a:extLst>
          </p:spPr>
          <p:txBody>
            <a:bodyPr lIns="25400" tIns="25400" rIns="25400" bIns="25400" anchor="ctr">
              <a:normAutofit fontScale="77500" lnSpcReduction="20000"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问题记录</a:t>
              </a:r>
              <a:endParaRPr lang="en-US" altLang="zh-CN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DAE6059-14CF-4F0B-8499-DD9E0741DF3C}"/>
                </a:ext>
              </a:extLst>
            </p:cNvPr>
            <p:cNvSpPr/>
            <p:nvPr/>
          </p:nvSpPr>
          <p:spPr>
            <a:xfrm>
              <a:off x="4908934" y="3638165"/>
              <a:ext cx="1593296" cy="4977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a16="http://schemas.microsoft.com/office/drawing/2014/main" xmlns:p14="http://schemas.microsoft.com/office/powerpoint/2010/main" xmlns:ma14="http://schemas.microsoft.com/office/mac/drawingml/2011/main" val="1"/>
              </a:ext>
            </a:extLst>
          </p:spPr>
          <p:txBody>
            <a:bodyPr lIns="25400" tIns="25400" rIns="25400" bIns="25400" anchor="ctr">
              <a:normAutofit/>
            </a:bodyPr>
            <a:lstStyle/>
            <a:p>
              <a:pPr algn="ctr"/>
              <a:r>
                <a:rPr lang="zh-CN" altLang="en-US" sz="2500" dirty="0">
                  <a:solidFill>
                    <a:schemeClr val="bg1"/>
                  </a:solidFill>
                  <a:cs typeface="+mn-ea"/>
                  <a:sym typeface="+mn-lt"/>
                </a:rPr>
                <a:t>问题总结</a:t>
              </a:r>
              <a:endParaRPr lang="en-US" altLang="zh-CN" sz="25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8538A27-3527-4D63-8B0F-B8AB4591421F}"/>
                </a:ext>
              </a:extLst>
            </p:cNvPr>
            <p:cNvSpPr/>
            <p:nvPr/>
          </p:nvSpPr>
          <p:spPr>
            <a:xfrm>
              <a:off x="5822842" y="2719908"/>
              <a:ext cx="1640979" cy="4556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a16="http://schemas.microsoft.com/office/drawing/2014/main" xmlns:p14="http://schemas.microsoft.com/office/powerpoint/2010/main" xmlns:ma14="http://schemas.microsoft.com/office/mac/drawingml/2011/main" val="1"/>
              </a:ext>
            </a:extLst>
          </p:spPr>
          <p:txBody>
            <a:bodyPr lIns="25400" tIns="25400" rIns="25400" bIns="25400" anchor="ctr">
              <a:noAutofit/>
            </a:bodyPr>
            <a:lstStyle/>
            <a:p>
              <a:pPr algn="ctr"/>
              <a:r>
                <a:rPr lang="zh-CN" altLang="en-US" sz="2500" dirty="0">
                  <a:solidFill>
                    <a:schemeClr val="bg1"/>
                  </a:solidFill>
                  <a:cs typeface="+mn-ea"/>
                  <a:sym typeface="+mn-lt"/>
                </a:rPr>
                <a:t>服务成果</a:t>
              </a:r>
              <a:endParaRPr lang="en-US" altLang="zh-CN" sz="25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36C058BC-B8A3-48F7-B357-BDA751C69C96}"/>
                </a:ext>
              </a:extLst>
            </p:cNvPr>
            <p:cNvSpPr/>
            <p:nvPr/>
          </p:nvSpPr>
          <p:spPr>
            <a:xfrm flipH="1">
              <a:off x="4724607" y="2828311"/>
              <a:ext cx="662158" cy="662158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905AF0C-5900-494A-AFDC-034485AA0B0F}"/>
                </a:ext>
              </a:extLst>
            </p:cNvPr>
            <p:cNvSpPr/>
            <p:nvPr/>
          </p:nvSpPr>
          <p:spPr>
            <a:xfrm flipH="1">
              <a:off x="3037142" y="4619979"/>
              <a:ext cx="662158" cy="662158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任意多边形: 形状 12">
              <a:extLst>
                <a:ext uri="{FF2B5EF4-FFF2-40B4-BE49-F238E27FC236}">
                  <a16:creationId xmlns:a16="http://schemas.microsoft.com/office/drawing/2014/main" id="{427C14D5-8DDD-4F00-A26E-E1B966C79494}"/>
                </a:ext>
              </a:extLst>
            </p:cNvPr>
            <p:cNvSpPr/>
            <p:nvPr/>
          </p:nvSpPr>
          <p:spPr>
            <a:xfrm>
              <a:off x="3249871" y="4866382"/>
              <a:ext cx="216279" cy="189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706"/>
                  </a:moveTo>
                  <a:cubicBezTo>
                    <a:pt x="9461" y="19774"/>
                    <a:pt x="675" y="13396"/>
                    <a:pt x="675" y="6539"/>
                  </a:cubicBezTo>
                  <a:cubicBezTo>
                    <a:pt x="675" y="3703"/>
                    <a:pt x="2442" y="769"/>
                    <a:pt x="5400" y="769"/>
                  </a:cubicBezTo>
                  <a:cubicBezTo>
                    <a:pt x="7835" y="769"/>
                    <a:pt x="10462" y="2681"/>
                    <a:pt x="10462" y="5770"/>
                  </a:cubicBezTo>
                  <a:lnTo>
                    <a:pt x="11138" y="5770"/>
                  </a:lnTo>
                  <a:cubicBezTo>
                    <a:pt x="11138" y="2681"/>
                    <a:pt x="13765" y="769"/>
                    <a:pt x="16200" y="769"/>
                  </a:cubicBezTo>
                  <a:cubicBezTo>
                    <a:pt x="19158" y="769"/>
                    <a:pt x="20925" y="3703"/>
                    <a:pt x="20925" y="6539"/>
                  </a:cubicBezTo>
                  <a:cubicBezTo>
                    <a:pt x="20925" y="13393"/>
                    <a:pt x="12139" y="19774"/>
                    <a:pt x="10800" y="20706"/>
                  </a:cubicBezTo>
                  <a:close/>
                  <a:moveTo>
                    <a:pt x="16200" y="0"/>
                  </a:moveTo>
                  <a:cubicBezTo>
                    <a:pt x="13717" y="0"/>
                    <a:pt x="11597" y="1595"/>
                    <a:pt x="10800" y="3819"/>
                  </a:cubicBezTo>
                  <a:cubicBezTo>
                    <a:pt x="10003" y="1595"/>
                    <a:pt x="7883" y="0"/>
                    <a:pt x="5400" y="0"/>
                  </a:cubicBezTo>
                  <a:cubicBezTo>
                    <a:pt x="2020" y="0"/>
                    <a:pt x="0" y="3325"/>
                    <a:pt x="0" y="6539"/>
                  </a:cubicBezTo>
                  <a:cubicBezTo>
                    <a:pt x="0" y="9843"/>
                    <a:pt x="1798" y="13368"/>
                    <a:pt x="5343" y="17017"/>
                  </a:cubicBezTo>
                  <a:cubicBezTo>
                    <a:pt x="7954" y="19705"/>
                    <a:pt x="10604" y="21470"/>
                    <a:pt x="10631" y="21488"/>
                  </a:cubicBezTo>
                  <a:lnTo>
                    <a:pt x="10800" y="21600"/>
                  </a:lnTo>
                  <a:lnTo>
                    <a:pt x="10969" y="21488"/>
                  </a:lnTo>
                  <a:cubicBezTo>
                    <a:pt x="10996" y="21470"/>
                    <a:pt x="13646" y="19705"/>
                    <a:pt x="16257" y="17017"/>
                  </a:cubicBezTo>
                  <a:cubicBezTo>
                    <a:pt x="19802" y="13368"/>
                    <a:pt x="21600" y="9843"/>
                    <a:pt x="21600" y="6539"/>
                  </a:cubicBezTo>
                  <a:cubicBezTo>
                    <a:pt x="21600" y="3325"/>
                    <a:pt x="19580" y="0"/>
                    <a:pt x="16200" y="0"/>
                  </a:cubicBezTo>
                  <a:close/>
                </a:path>
              </a:pathLst>
            </a:custGeom>
            <a:solidFill>
              <a:srgbClr val="282828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6542FFBB-9BE7-42D9-A51F-93A47B8005B1}"/>
                </a:ext>
              </a:extLst>
            </p:cNvPr>
            <p:cNvSpPr/>
            <p:nvPr/>
          </p:nvSpPr>
          <p:spPr>
            <a:xfrm flipH="1">
              <a:off x="3896760" y="3741986"/>
              <a:ext cx="657374" cy="657374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任意多边形: 形状 14">
              <a:extLst>
                <a:ext uri="{FF2B5EF4-FFF2-40B4-BE49-F238E27FC236}">
                  <a16:creationId xmlns:a16="http://schemas.microsoft.com/office/drawing/2014/main" id="{FA1BFC80-0CD8-48A2-861D-5FE39F857FE5}"/>
                </a:ext>
              </a:extLst>
            </p:cNvPr>
            <p:cNvSpPr/>
            <p:nvPr/>
          </p:nvSpPr>
          <p:spPr>
            <a:xfrm>
              <a:off x="4102418" y="3947644"/>
              <a:ext cx="246057" cy="246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7915" y="0"/>
                    <a:pt x="5204" y="1124"/>
                    <a:pt x="3164" y="3164"/>
                  </a:cubicBezTo>
                  <a:cubicBezTo>
                    <a:pt x="1124" y="5203"/>
                    <a:pt x="0" y="7915"/>
                    <a:pt x="0" y="10800"/>
                  </a:cubicBezTo>
                  <a:cubicBezTo>
                    <a:pt x="0" y="13685"/>
                    <a:pt x="1124" y="16396"/>
                    <a:pt x="3164" y="18436"/>
                  </a:cubicBezTo>
                  <a:cubicBezTo>
                    <a:pt x="5204" y="20476"/>
                    <a:pt x="7915" y="21600"/>
                    <a:pt x="10800" y="21600"/>
                  </a:cubicBezTo>
                  <a:cubicBezTo>
                    <a:pt x="13685" y="21600"/>
                    <a:pt x="16396" y="20476"/>
                    <a:pt x="18436" y="18436"/>
                  </a:cubicBezTo>
                  <a:cubicBezTo>
                    <a:pt x="20476" y="16397"/>
                    <a:pt x="21600" y="13685"/>
                    <a:pt x="21600" y="10800"/>
                  </a:cubicBezTo>
                  <a:cubicBezTo>
                    <a:pt x="21600" y="7915"/>
                    <a:pt x="20476" y="5204"/>
                    <a:pt x="18436" y="3164"/>
                  </a:cubicBezTo>
                  <a:cubicBezTo>
                    <a:pt x="16396" y="1124"/>
                    <a:pt x="13685" y="0"/>
                    <a:pt x="10800" y="0"/>
                  </a:cubicBezTo>
                  <a:close/>
                  <a:moveTo>
                    <a:pt x="10800" y="675"/>
                  </a:moveTo>
                  <a:cubicBezTo>
                    <a:pt x="13505" y="675"/>
                    <a:pt x="16049" y="1726"/>
                    <a:pt x="17961" y="3639"/>
                  </a:cubicBezTo>
                  <a:cubicBezTo>
                    <a:pt x="19874" y="5551"/>
                    <a:pt x="20925" y="8096"/>
                    <a:pt x="20925" y="10800"/>
                  </a:cubicBezTo>
                  <a:cubicBezTo>
                    <a:pt x="20925" y="13505"/>
                    <a:pt x="19874" y="16049"/>
                    <a:pt x="17961" y="17961"/>
                  </a:cubicBezTo>
                  <a:cubicBezTo>
                    <a:pt x="16049" y="19874"/>
                    <a:pt x="13505" y="20925"/>
                    <a:pt x="10800" y="20925"/>
                  </a:cubicBezTo>
                  <a:cubicBezTo>
                    <a:pt x="8096" y="20925"/>
                    <a:pt x="5551" y="19874"/>
                    <a:pt x="3639" y="17961"/>
                  </a:cubicBezTo>
                  <a:cubicBezTo>
                    <a:pt x="1726" y="16049"/>
                    <a:pt x="675" y="13505"/>
                    <a:pt x="675" y="10800"/>
                  </a:cubicBezTo>
                  <a:cubicBezTo>
                    <a:pt x="675" y="8096"/>
                    <a:pt x="1726" y="5551"/>
                    <a:pt x="3639" y="3639"/>
                  </a:cubicBezTo>
                  <a:cubicBezTo>
                    <a:pt x="5551" y="1726"/>
                    <a:pt x="8095" y="675"/>
                    <a:pt x="10800" y="675"/>
                  </a:cubicBezTo>
                  <a:close/>
                  <a:moveTo>
                    <a:pt x="10462" y="1350"/>
                  </a:moveTo>
                  <a:cubicBezTo>
                    <a:pt x="10462" y="1350"/>
                    <a:pt x="10462" y="2700"/>
                    <a:pt x="10462" y="2700"/>
                  </a:cubicBezTo>
                  <a:lnTo>
                    <a:pt x="11138" y="2700"/>
                  </a:lnTo>
                  <a:lnTo>
                    <a:pt x="11138" y="1350"/>
                  </a:lnTo>
                  <a:lnTo>
                    <a:pt x="10462" y="1350"/>
                  </a:lnTo>
                  <a:close/>
                  <a:moveTo>
                    <a:pt x="10462" y="4050"/>
                  </a:moveTo>
                  <a:lnTo>
                    <a:pt x="10462" y="10937"/>
                  </a:lnTo>
                  <a:lnTo>
                    <a:pt x="13595" y="14080"/>
                  </a:lnTo>
                  <a:lnTo>
                    <a:pt x="14080" y="13595"/>
                  </a:lnTo>
                  <a:lnTo>
                    <a:pt x="11138" y="10663"/>
                  </a:lnTo>
                  <a:cubicBezTo>
                    <a:pt x="11138" y="10663"/>
                    <a:pt x="11138" y="4050"/>
                    <a:pt x="11138" y="4050"/>
                  </a:cubicBezTo>
                  <a:lnTo>
                    <a:pt x="10462" y="4050"/>
                  </a:lnTo>
                  <a:close/>
                  <a:moveTo>
                    <a:pt x="1350" y="10462"/>
                  </a:moveTo>
                  <a:cubicBezTo>
                    <a:pt x="1350" y="10462"/>
                    <a:pt x="1350" y="11138"/>
                    <a:pt x="1350" y="11138"/>
                  </a:cubicBezTo>
                  <a:lnTo>
                    <a:pt x="2700" y="11138"/>
                  </a:lnTo>
                  <a:lnTo>
                    <a:pt x="2700" y="10462"/>
                  </a:lnTo>
                  <a:lnTo>
                    <a:pt x="1350" y="10462"/>
                  </a:lnTo>
                  <a:close/>
                  <a:moveTo>
                    <a:pt x="18900" y="10462"/>
                  </a:moveTo>
                  <a:cubicBezTo>
                    <a:pt x="18900" y="10462"/>
                    <a:pt x="18900" y="11138"/>
                    <a:pt x="18900" y="11138"/>
                  </a:cubicBezTo>
                  <a:lnTo>
                    <a:pt x="20250" y="11138"/>
                  </a:lnTo>
                  <a:lnTo>
                    <a:pt x="20250" y="10462"/>
                  </a:lnTo>
                  <a:lnTo>
                    <a:pt x="18900" y="10462"/>
                  </a:lnTo>
                  <a:close/>
                  <a:moveTo>
                    <a:pt x="10462" y="18900"/>
                  </a:moveTo>
                  <a:cubicBezTo>
                    <a:pt x="10462" y="18900"/>
                    <a:pt x="10462" y="20250"/>
                    <a:pt x="10462" y="20250"/>
                  </a:cubicBezTo>
                  <a:lnTo>
                    <a:pt x="11138" y="20250"/>
                  </a:lnTo>
                  <a:lnTo>
                    <a:pt x="11138" y="18900"/>
                  </a:lnTo>
                  <a:lnTo>
                    <a:pt x="10462" y="18900"/>
                  </a:lnTo>
                  <a:close/>
                </a:path>
              </a:pathLst>
            </a:custGeom>
            <a:solidFill>
              <a:srgbClr val="282828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任意多边形: 形状 15">
              <a:extLst>
                <a:ext uri="{FF2B5EF4-FFF2-40B4-BE49-F238E27FC236}">
                  <a16:creationId xmlns:a16="http://schemas.microsoft.com/office/drawing/2014/main" id="{82BD3B64-2DEA-4469-9ABC-3795C0CE1EC3}"/>
                </a:ext>
              </a:extLst>
            </p:cNvPr>
            <p:cNvSpPr/>
            <p:nvPr/>
          </p:nvSpPr>
          <p:spPr>
            <a:xfrm>
              <a:off x="4932657" y="3086341"/>
              <a:ext cx="246057" cy="146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63" y="20463"/>
                  </a:moveTo>
                  <a:lnTo>
                    <a:pt x="3712" y="20463"/>
                  </a:lnTo>
                  <a:cubicBezTo>
                    <a:pt x="2009" y="20463"/>
                    <a:pt x="675" y="18216"/>
                    <a:pt x="675" y="15347"/>
                  </a:cubicBezTo>
                  <a:cubicBezTo>
                    <a:pt x="675" y="12526"/>
                    <a:pt x="2088" y="10232"/>
                    <a:pt x="3825" y="10232"/>
                  </a:cubicBezTo>
                  <a:lnTo>
                    <a:pt x="4666" y="10232"/>
                  </a:lnTo>
                  <a:lnTo>
                    <a:pt x="4719" y="9771"/>
                  </a:lnTo>
                  <a:cubicBezTo>
                    <a:pt x="5287" y="4849"/>
                    <a:pt x="8201" y="1137"/>
                    <a:pt x="11497" y="1137"/>
                  </a:cubicBezTo>
                  <a:cubicBezTo>
                    <a:pt x="15207" y="1137"/>
                    <a:pt x="18225" y="5981"/>
                    <a:pt x="18225" y="11937"/>
                  </a:cubicBezTo>
                  <a:lnTo>
                    <a:pt x="18225" y="12505"/>
                  </a:lnTo>
                  <a:lnTo>
                    <a:pt x="18563" y="12505"/>
                  </a:lnTo>
                  <a:cubicBezTo>
                    <a:pt x="19887" y="12505"/>
                    <a:pt x="20925" y="14253"/>
                    <a:pt x="20925" y="16484"/>
                  </a:cubicBezTo>
                  <a:cubicBezTo>
                    <a:pt x="20925" y="18715"/>
                    <a:pt x="19887" y="20463"/>
                    <a:pt x="18563" y="20463"/>
                  </a:cubicBezTo>
                  <a:close/>
                  <a:moveTo>
                    <a:pt x="18893" y="11397"/>
                  </a:moveTo>
                  <a:cubicBezTo>
                    <a:pt x="18717" y="5064"/>
                    <a:pt x="15467" y="0"/>
                    <a:pt x="11497" y="0"/>
                  </a:cubicBezTo>
                  <a:cubicBezTo>
                    <a:pt x="7986" y="0"/>
                    <a:pt x="4866" y="3878"/>
                    <a:pt x="4115" y="9095"/>
                  </a:cubicBezTo>
                  <a:lnTo>
                    <a:pt x="3825" y="9095"/>
                  </a:lnTo>
                  <a:cubicBezTo>
                    <a:pt x="1716" y="9095"/>
                    <a:pt x="0" y="11900"/>
                    <a:pt x="0" y="15347"/>
                  </a:cubicBezTo>
                  <a:cubicBezTo>
                    <a:pt x="0" y="18853"/>
                    <a:pt x="1631" y="21600"/>
                    <a:pt x="3712" y="21600"/>
                  </a:cubicBezTo>
                  <a:lnTo>
                    <a:pt x="18563" y="21600"/>
                  </a:lnTo>
                  <a:cubicBezTo>
                    <a:pt x="20266" y="21600"/>
                    <a:pt x="21600" y="19353"/>
                    <a:pt x="21600" y="16484"/>
                  </a:cubicBezTo>
                  <a:cubicBezTo>
                    <a:pt x="21600" y="13804"/>
                    <a:pt x="20435" y="11666"/>
                    <a:pt x="18893" y="11397"/>
                  </a:cubicBezTo>
                  <a:close/>
                </a:path>
              </a:pathLst>
            </a:custGeom>
            <a:solidFill>
              <a:srgbClr val="282828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" name="文本框 16">
              <a:extLst>
                <a:ext uri="{FF2B5EF4-FFF2-40B4-BE49-F238E27FC236}">
                  <a16:creationId xmlns:a16="http://schemas.microsoft.com/office/drawing/2014/main" id="{DB54CE7A-E509-433C-9120-94F577E0B8FF}"/>
                </a:ext>
              </a:extLst>
            </p:cNvPr>
            <p:cNvSpPr txBox="1"/>
            <p:nvPr/>
          </p:nvSpPr>
          <p:spPr>
            <a:xfrm>
              <a:off x="7999473" y="2353107"/>
              <a:ext cx="2607354" cy="1466467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>
                  <a:cs typeface="+mn-ea"/>
                  <a:sym typeface="+mn-lt"/>
                </a:rPr>
                <a:t>建立强胜的问题库，截止</a:t>
              </a:r>
              <a:r>
                <a:rPr lang="en-US" altLang="zh-CN" sz="1400" dirty="0">
                  <a:cs typeface="+mn-ea"/>
                  <a:sym typeface="+mn-lt"/>
                </a:rPr>
                <a:t>2018</a:t>
              </a:r>
              <a:r>
                <a:rPr lang="zh-CN" altLang="en-US" sz="1400" dirty="0">
                  <a:cs typeface="+mn-ea"/>
                  <a:sym typeface="+mn-lt"/>
                </a:rPr>
                <a:t>年</a:t>
              </a:r>
              <a:r>
                <a:rPr lang="en-US" altLang="zh-CN" sz="1400" dirty="0">
                  <a:cs typeface="+mn-ea"/>
                  <a:sym typeface="+mn-lt"/>
                </a:rPr>
                <a:t>2</a:t>
              </a:r>
              <a:r>
                <a:rPr lang="zh-CN" altLang="en-US" sz="1400" dirty="0">
                  <a:cs typeface="+mn-ea"/>
                  <a:sym typeface="+mn-lt"/>
                </a:rPr>
                <a:t>月底，已经记录了</a:t>
              </a:r>
              <a:r>
                <a:rPr lang="en-US" altLang="zh-CN" sz="1400" dirty="0">
                  <a:cs typeface="+mn-ea"/>
                  <a:sym typeface="+mn-lt"/>
                </a:rPr>
                <a:t>245</a:t>
              </a:r>
              <a:r>
                <a:rPr lang="zh-CN" altLang="en-US" sz="1400" dirty="0">
                  <a:cs typeface="+mn-ea"/>
                  <a:sym typeface="+mn-lt"/>
                </a:rPr>
                <a:t>条记录，方便查询查阅处理。</a:t>
              </a:r>
              <a:endParaRPr lang="en-US" altLang="zh-CN" sz="1400" dirty="0">
                <a:cs typeface="+mn-ea"/>
                <a:sym typeface="+mn-lt"/>
              </a:endParaRPr>
            </a:p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>
                  <a:cs typeface="+mn-ea"/>
                  <a:sym typeface="+mn-lt"/>
                </a:rPr>
                <a:t>进行了</a:t>
              </a:r>
              <a:r>
                <a:rPr lang="en-US" altLang="zh-CN" sz="1400" dirty="0">
                  <a:cs typeface="+mn-ea"/>
                  <a:sym typeface="+mn-lt"/>
                </a:rPr>
                <a:t>2</a:t>
              </a:r>
              <a:r>
                <a:rPr lang="zh-CN" altLang="en-US" sz="1400" dirty="0">
                  <a:cs typeface="+mn-ea"/>
                  <a:sym typeface="+mn-lt"/>
                </a:rPr>
                <a:t>次大规模的人员培训。</a:t>
              </a:r>
              <a:endParaRPr lang="en-US" altLang="zh-CN" sz="1400" dirty="0">
                <a:cs typeface="+mn-ea"/>
                <a:sym typeface="+mn-lt"/>
              </a:endParaRPr>
            </a:p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>
                  <a:cs typeface="+mn-ea"/>
                  <a:sym typeface="+mn-lt"/>
                </a:rPr>
                <a:t>留下了</a:t>
              </a:r>
              <a:r>
                <a:rPr lang="en-US" altLang="zh-CN" sz="1400" dirty="0">
                  <a:cs typeface="+mn-ea"/>
                  <a:sym typeface="+mn-lt"/>
                </a:rPr>
                <a:t>7</a:t>
              </a:r>
              <a:r>
                <a:rPr lang="zh-CN" altLang="en-US" sz="1400" dirty="0">
                  <a:cs typeface="+mn-ea"/>
                  <a:sym typeface="+mn-lt"/>
                </a:rPr>
                <a:t>份操作规范指导</a:t>
              </a:r>
              <a:endParaRPr lang="en-US" altLang="zh-CN" sz="1400" dirty="0">
                <a:cs typeface="+mn-ea"/>
                <a:sym typeface="+mn-lt"/>
              </a:endParaRPr>
            </a:p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>
                  <a:cs typeface="+mn-ea"/>
                  <a:sym typeface="+mn-lt"/>
                </a:rPr>
                <a:t>完成了</a:t>
              </a:r>
              <a:r>
                <a:rPr lang="en-US" altLang="zh-CN" sz="1400" dirty="0">
                  <a:cs typeface="+mn-ea"/>
                  <a:sym typeface="+mn-lt"/>
                </a:rPr>
                <a:t>23</a:t>
              </a:r>
              <a:r>
                <a:rPr lang="zh-CN" altLang="en-US" sz="1400" dirty="0">
                  <a:cs typeface="+mn-ea"/>
                  <a:sym typeface="+mn-lt"/>
                </a:rPr>
                <a:t>人天的新的业务需求开发处理</a:t>
              </a:r>
            </a:p>
          </p:txBody>
        </p:sp>
        <p:sp>
          <p:nvSpPr>
            <p:cNvPr id="26" name="文本框 18">
              <a:extLst>
                <a:ext uri="{FF2B5EF4-FFF2-40B4-BE49-F238E27FC236}">
                  <a16:creationId xmlns:a16="http://schemas.microsoft.com/office/drawing/2014/main" id="{C6B87BE8-744D-451E-A3C4-1086AD7B958E}"/>
                </a:ext>
              </a:extLst>
            </p:cNvPr>
            <p:cNvSpPr txBox="1"/>
            <p:nvPr/>
          </p:nvSpPr>
          <p:spPr>
            <a:xfrm>
              <a:off x="7150421" y="3795481"/>
              <a:ext cx="2460304" cy="608090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>
                  <a:cs typeface="+mn-ea"/>
                  <a:sym typeface="+mn-lt"/>
                </a:rPr>
                <a:t>通过问题总结去匹配问题处理措施，按照问题需求进行培训，业务规划以及开发工作</a:t>
              </a:r>
            </a:p>
          </p:txBody>
        </p:sp>
        <p:sp>
          <p:nvSpPr>
            <p:cNvPr id="28" name="文本框 20">
              <a:extLst>
                <a:ext uri="{FF2B5EF4-FFF2-40B4-BE49-F238E27FC236}">
                  <a16:creationId xmlns:a16="http://schemas.microsoft.com/office/drawing/2014/main" id="{61C29F02-D294-4230-A824-757E2FF29697}"/>
                </a:ext>
              </a:extLst>
            </p:cNvPr>
            <p:cNvSpPr txBox="1"/>
            <p:nvPr/>
          </p:nvSpPr>
          <p:spPr>
            <a:xfrm>
              <a:off x="6255034" y="4633691"/>
              <a:ext cx="2460304" cy="882885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>
                  <a:cs typeface="+mn-ea"/>
                  <a:sym typeface="+mn-lt"/>
                </a:rPr>
                <a:t>建立强胜实业的服务问题记录机制，对问题的优先级进行分级，对问题的处理过程进行监管，对问题的结果进行分析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790CFB28-A4EF-414A-A5FC-C27182571CA8}"/>
              </a:ext>
            </a:extLst>
          </p:cNvPr>
          <p:cNvGrpSpPr/>
          <p:nvPr/>
        </p:nvGrpSpPr>
        <p:grpSpPr>
          <a:xfrm>
            <a:off x="6130838" y="5991498"/>
            <a:ext cx="365760" cy="365760"/>
            <a:chOff x="6130838" y="5991498"/>
            <a:chExt cx="365760" cy="365760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268035A3-7B65-41B9-8D3B-55F8F43642C3}"/>
                </a:ext>
              </a:extLst>
            </p:cNvPr>
            <p:cNvSpPr/>
            <p:nvPr/>
          </p:nvSpPr>
          <p:spPr>
            <a:xfrm>
              <a:off x="6130838" y="5991498"/>
              <a:ext cx="365760" cy="3657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466BEF7-C97C-4FEA-8CA1-ABDEBCBD3B02}"/>
                </a:ext>
              </a:extLst>
            </p:cNvPr>
            <p:cNvSpPr txBox="1"/>
            <p:nvPr/>
          </p:nvSpPr>
          <p:spPr>
            <a:xfrm>
              <a:off x="6174381" y="6035878"/>
              <a:ext cx="226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hlinkClick r:id="rId4" action="ppaction://hlinkfile"/>
                </a:rPr>
                <a:t>1</a:t>
              </a:r>
              <a:endParaRPr lang="zh-CN" altLang="en-US" sz="1200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85107AB-16E4-4837-A2BB-5BB141BB686D}"/>
              </a:ext>
            </a:extLst>
          </p:cNvPr>
          <p:cNvGrpSpPr/>
          <p:nvPr/>
        </p:nvGrpSpPr>
        <p:grpSpPr>
          <a:xfrm>
            <a:off x="7321614" y="5991498"/>
            <a:ext cx="365760" cy="365760"/>
            <a:chOff x="7321614" y="5991498"/>
            <a:chExt cx="365760" cy="365760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D9D640DC-2F33-4077-9054-801A4C8BE816}"/>
                </a:ext>
              </a:extLst>
            </p:cNvPr>
            <p:cNvSpPr/>
            <p:nvPr/>
          </p:nvSpPr>
          <p:spPr>
            <a:xfrm>
              <a:off x="7321614" y="5991498"/>
              <a:ext cx="365760" cy="3657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86FBE40-6320-4366-A1B0-2CA119FA736C}"/>
                </a:ext>
              </a:extLst>
            </p:cNvPr>
            <p:cNvSpPr txBox="1"/>
            <p:nvPr/>
          </p:nvSpPr>
          <p:spPr>
            <a:xfrm>
              <a:off x="7369509" y="6035877"/>
              <a:ext cx="2177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hlinkClick r:id="rId5" action="ppaction://hlinkfile"/>
                </a:rPr>
                <a:t>2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1149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_文本框 5"/>
          <p:cNvSpPr txBox="1"/>
          <p:nvPr>
            <p:custDataLst>
              <p:tags r:id="rId2"/>
            </p:custDataLst>
          </p:nvPr>
        </p:nvSpPr>
        <p:spPr>
          <a:xfrm>
            <a:off x="678199" y="2142592"/>
            <a:ext cx="2439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spc="600" dirty="0">
                <a:cs typeface="+mn-ea"/>
                <a:sym typeface="+mn-lt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07860944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59"/>
  <p:tag name="MH_SECTIONID" val="260,261,262,263,"/>
  <p:tag name="ISPRING_PRESENTATION_TITLE" val="网络科技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F608B"/>
      </a:accent1>
      <a:accent2>
        <a:srgbClr val="2980B9"/>
      </a:accent2>
      <a:accent3>
        <a:srgbClr val="4098D4"/>
      </a:accent3>
      <a:accent4>
        <a:srgbClr val="7BB8E1"/>
      </a:accent4>
      <a:accent5>
        <a:srgbClr val="9FCBE9"/>
      </a:accent5>
      <a:accent6>
        <a:srgbClr val="C6E0F2"/>
      </a:accent6>
      <a:hlink>
        <a:srgbClr val="1F608B"/>
      </a:hlink>
      <a:folHlink>
        <a:srgbClr val="BFBFBF"/>
      </a:folHlink>
    </a:clrScheme>
    <a:fontScheme name="temp">
      <a:majorFont>
        <a:latin typeface="微软雅黑 Light" panose="020F0302020204030204"/>
        <a:ea typeface="锐字工房云字库细圆GBK"/>
        <a:cs typeface=""/>
      </a:majorFont>
      <a:minorFont>
        <a:latin typeface="微软雅黑 Light" panose="020F0502020204030204"/>
        <a:ea typeface="锐字工房云字库细圆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391</Words>
  <Application>Microsoft Office PowerPoint</Application>
  <PresentationFormat>宽屏</PresentationFormat>
  <Paragraphs>66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锐字工房云字库细圆GBK</vt:lpstr>
      <vt:lpstr>宋体</vt:lpstr>
      <vt:lpstr>微软雅黑 Light</vt:lpstr>
      <vt:lpstr>Arial</vt:lpstr>
      <vt:lpstr>Calibri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抽象科技</dc:title>
  <dc:creator>第一PPT模板网-WWW.1PPT.COM</dc:creator>
  <cp:keywords>第一PPT模板网-WWW.1PPT.COM</cp:keywords>
  <cp:lastModifiedBy>xin shi</cp:lastModifiedBy>
  <cp:revision>49</cp:revision>
  <dcterms:created xsi:type="dcterms:W3CDTF">2017-07-24T17:10:39Z</dcterms:created>
  <dcterms:modified xsi:type="dcterms:W3CDTF">2018-02-27T14:49:57Z</dcterms:modified>
</cp:coreProperties>
</file>