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530" autoAdjust="0"/>
  </p:normalViewPr>
  <p:slideViewPr>
    <p:cSldViewPr snapToGrid="0">
      <p:cViewPr varScale="1">
        <p:scale>
          <a:sx n="41" d="100"/>
          <a:sy n="41" d="100"/>
        </p:scale>
        <p:origin x="1628"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42CDF-0841-466B-B1C3-5CA72E9EA777}"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40DD7-EB0F-44B0-BE09-6E8325C8DB44}" type="slidenum">
              <a:rPr lang="en-US" smtClean="0"/>
              <a:t>‹#›</a:t>
            </a:fld>
            <a:endParaRPr lang="en-US"/>
          </a:p>
        </p:txBody>
      </p:sp>
    </p:spTree>
    <p:extLst>
      <p:ext uri="{BB962C8B-B14F-4D97-AF65-F5344CB8AC3E}">
        <p14:creationId xmlns:p14="http://schemas.microsoft.com/office/powerpoint/2010/main" val="5979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I’ll be sharing insights from our SNHU Travel project, where we piloted the Scrum-Agile approach at </a:t>
            </a:r>
            <a:r>
              <a:rPr lang="en-US" dirty="0" err="1"/>
              <a:t>ChadaTech</a:t>
            </a:r>
            <a:r>
              <a:rPr lang="en-US" dirty="0"/>
              <a:t>. The goal of this presentation is to highlight how Agile roles and phases supported the project, compare it with Waterfall, and explain why Agile was ultimately the right choice. I’ll also share key lessons learned that can guide whether Agile is adopted more broadly across the company</a:t>
            </a:r>
          </a:p>
        </p:txBody>
      </p:sp>
      <p:sp>
        <p:nvSpPr>
          <p:cNvPr id="4" name="Slide Number Placeholder 3"/>
          <p:cNvSpPr>
            <a:spLocks noGrp="1"/>
          </p:cNvSpPr>
          <p:nvPr>
            <p:ph type="sldNum" sz="quarter" idx="5"/>
          </p:nvPr>
        </p:nvSpPr>
        <p:spPr/>
        <p:txBody>
          <a:bodyPr/>
          <a:lstStyle/>
          <a:p>
            <a:fld id="{9A440DD7-EB0F-44B0-BE09-6E8325C8DB44}" type="slidenum">
              <a:rPr lang="en-US" smtClean="0"/>
              <a:t>1</a:t>
            </a:fld>
            <a:endParaRPr lang="en-US"/>
          </a:p>
        </p:txBody>
      </p:sp>
    </p:spTree>
    <p:extLst>
      <p:ext uri="{BB962C8B-B14F-4D97-AF65-F5344CB8AC3E}">
        <p14:creationId xmlns:p14="http://schemas.microsoft.com/office/powerpoint/2010/main" val="129998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Scrum, each role has a distinct purpose. The </a:t>
            </a:r>
            <a:r>
              <a:rPr lang="en-US" b="1" dirty="0"/>
              <a:t>Product Owner</a:t>
            </a:r>
            <a:r>
              <a:rPr lang="en-US" dirty="0"/>
              <a:t> is responsible for maximizing value by prioritizing the backlog. For example, in our project the Product Owner made sure the booking system was prioritized early, which kept us focused on what mattered most to the client. The </a:t>
            </a:r>
            <a:r>
              <a:rPr lang="en-US" b="1" dirty="0"/>
              <a:t>Scrum Master</a:t>
            </a:r>
            <a:r>
              <a:rPr lang="en-US" dirty="0"/>
              <a:t>, which was my role, ensures the team follows Scrum, removes blockers, and helps the team improve. I stepped in to resolve an API issue quickly so the developers could stay productive. Finally, the </a:t>
            </a:r>
            <a:r>
              <a:rPr lang="en-US" b="1" dirty="0"/>
              <a:t>Development Team</a:t>
            </a:r>
            <a:r>
              <a:rPr lang="en-US" dirty="0"/>
              <a:t> is cross-functional and responsible for delivering working software each sprint. They took full ownership of coding, testing, and delivering increments. These roles together created clarity and accountability, which really boosted our success</a:t>
            </a:r>
          </a:p>
        </p:txBody>
      </p:sp>
      <p:sp>
        <p:nvSpPr>
          <p:cNvPr id="4" name="Slide Number Placeholder 3"/>
          <p:cNvSpPr>
            <a:spLocks noGrp="1"/>
          </p:cNvSpPr>
          <p:nvPr>
            <p:ph type="sldNum" sz="quarter" idx="5"/>
          </p:nvPr>
        </p:nvSpPr>
        <p:spPr/>
        <p:txBody>
          <a:bodyPr/>
          <a:lstStyle/>
          <a:p>
            <a:fld id="{9A440DD7-EB0F-44B0-BE09-6E8325C8DB44}" type="slidenum">
              <a:rPr lang="en-US" smtClean="0"/>
              <a:t>2</a:t>
            </a:fld>
            <a:endParaRPr lang="en-US"/>
          </a:p>
        </p:txBody>
      </p:sp>
    </p:spTree>
    <p:extLst>
      <p:ext uri="{BB962C8B-B14F-4D97-AF65-F5344CB8AC3E}">
        <p14:creationId xmlns:p14="http://schemas.microsoft.com/office/powerpoint/2010/main" val="7269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doesn’t replace the software development life cycle—it reorganizes it into short, iterative cycles. In Scrum, </a:t>
            </a:r>
            <a:r>
              <a:rPr lang="en-US" b="1" dirty="0"/>
              <a:t>planning and requirements</a:t>
            </a:r>
            <a:r>
              <a:rPr lang="en-US" dirty="0"/>
              <a:t> happen through the backlog and user stories. </a:t>
            </a:r>
            <a:r>
              <a:rPr lang="en-US" b="1" dirty="0"/>
              <a:t>Design, build, and test</a:t>
            </a:r>
            <a:r>
              <a:rPr lang="en-US" dirty="0"/>
              <a:t> all happen inside each sprint, so instead of waiting months to test, we validated features continuously. </a:t>
            </a:r>
            <a:r>
              <a:rPr lang="en-US" b="1" dirty="0"/>
              <a:t>Deployments</a:t>
            </a:r>
            <a:r>
              <a:rPr lang="en-US" dirty="0"/>
              <a:t> are tied to the increment at the end of each sprint, which means we always had potentially shippable software. Finally, </a:t>
            </a:r>
            <a:r>
              <a:rPr lang="en-US" b="1" dirty="0"/>
              <a:t>inspect and adapt</a:t>
            </a:r>
            <a:r>
              <a:rPr lang="en-US" dirty="0"/>
              <a:t> is built in through sprint reviews and retrospectives. For example, after completing the booking system sprint, we collected client feedback immediately and made quick changes before moving forward. This approach helped us avoid wasted time and aligned the product with stakeholder needs.</a:t>
            </a:r>
          </a:p>
        </p:txBody>
      </p:sp>
      <p:sp>
        <p:nvSpPr>
          <p:cNvPr id="4" name="Slide Number Placeholder 3"/>
          <p:cNvSpPr>
            <a:spLocks noGrp="1"/>
          </p:cNvSpPr>
          <p:nvPr>
            <p:ph type="sldNum" sz="quarter" idx="5"/>
          </p:nvPr>
        </p:nvSpPr>
        <p:spPr/>
        <p:txBody>
          <a:bodyPr/>
          <a:lstStyle/>
          <a:p>
            <a:fld id="{9A440DD7-EB0F-44B0-BE09-6E8325C8DB44}" type="slidenum">
              <a:rPr lang="en-US" smtClean="0"/>
              <a:t>3</a:t>
            </a:fld>
            <a:endParaRPr lang="en-US"/>
          </a:p>
        </p:txBody>
      </p:sp>
    </p:spTree>
    <p:extLst>
      <p:ext uri="{BB962C8B-B14F-4D97-AF65-F5344CB8AC3E}">
        <p14:creationId xmlns:p14="http://schemas.microsoft.com/office/powerpoint/2010/main" val="54583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is a linear, step-by-step model where each phase must be completed before moving to the next. Agile, in contrast, is iterative and emphasizes flexibility and frequent feedback. In practice, this difference is huge. For example, when the client requested a third-party payment system mid-project, Waterfall would have required formal change requests, re-planning, and delays. With Scrum, we simply added it to the backlog, prioritized it, and delivered it in the next sprint. That adaptability allowed us to deliver what the client actually needed without derailing the schedule. Agile also allowed the client to see progress every sprint, instead of waiting until the very end</a:t>
            </a:r>
          </a:p>
        </p:txBody>
      </p:sp>
      <p:sp>
        <p:nvSpPr>
          <p:cNvPr id="4" name="Slide Number Placeholder 3"/>
          <p:cNvSpPr>
            <a:spLocks noGrp="1"/>
          </p:cNvSpPr>
          <p:nvPr>
            <p:ph type="sldNum" sz="quarter" idx="5"/>
          </p:nvPr>
        </p:nvSpPr>
        <p:spPr/>
        <p:txBody>
          <a:bodyPr/>
          <a:lstStyle/>
          <a:p>
            <a:fld id="{9A440DD7-EB0F-44B0-BE09-6E8325C8DB44}" type="slidenum">
              <a:rPr lang="en-US" smtClean="0"/>
              <a:t>4</a:t>
            </a:fld>
            <a:endParaRPr lang="en-US"/>
          </a:p>
        </p:txBody>
      </p:sp>
    </p:spTree>
    <p:extLst>
      <p:ext uri="{BB962C8B-B14F-4D97-AF65-F5344CB8AC3E}">
        <p14:creationId xmlns:p14="http://schemas.microsoft.com/office/powerpoint/2010/main" val="209899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between Waterfall and Agile depends on the project context. Agile works best when requirements are uncertain or evolving and when stakeholders are available for ongoing feedback. Waterfall is better for projects with highly stable requirements or strict compliance needs, such as in defense or healthcare. For SNHU Travel, Agile was clearly the better fit. Requirements evolved—like the payment system integration—and our team benefitted from continuous client input. Using Agile allowed us to deliver value sooner, adapt quickly, and reduce risks compared to a rigid Waterfall plan</a:t>
            </a:r>
          </a:p>
        </p:txBody>
      </p:sp>
      <p:sp>
        <p:nvSpPr>
          <p:cNvPr id="4" name="Slide Number Placeholder 3"/>
          <p:cNvSpPr>
            <a:spLocks noGrp="1"/>
          </p:cNvSpPr>
          <p:nvPr>
            <p:ph type="sldNum" sz="quarter" idx="5"/>
          </p:nvPr>
        </p:nvSpPr>
        <p:spPr/>
        <p:txBody>
          <a:bodyPr/>
          <a:lstStyle/>
          <a:p>
            <a:fld id="{9A440DD7-EB0F-44B0-BE09-6E8325C8DB44}" type="slidenum">
              <a:rPr lang="en-US" smtClean="0"/>
              <a:t>5</a:t>
            </a:fld>
            <a:endParaRPr lang="en-US"/>
          </a:p>
        </p:txBody>
      </p:sp>
    </p:spTree>
    <p:extLst>
      <p:ext uri="{BB962C8B-B14F-4D97-AF65-F5344CB8AC3E}">
        <p14:creationId xmlns:p14="http://schemas.microsoft.com/office/powerpoint/2010/main" val="2606560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Scrum helped us deliver a better product and collaborate more effectively. Breaking work into user stories made the project manageable, daily stand-ups and open boards encouraged communication, and retrospectives drove continuous improvement. Tools like Jira helped us track tasks transparently. On the downside, the team faced a learning curve adapting to new rituals and had to watch for scope creep. Still, the benefits far outweighed the challenges. My recommendation is that </a:t>
            </a:r>
            <a:r>
              <a:rPr lang="en-US" dirty="0" err="1"/>
              <a:t>ChadaTech</a:t>
            </a:r>
            <a:r>
              <a:rPr lang="en-US" dirty="0"/>
              <a:t> continue expanding Agile adoption. The flexibility, team collaboration, and stakeholder engagement we saw with SNHU Travel are exactly what we need to stay competitive</a:t>
            </a:r>
          </a:p>
        </p:txBody>
      </p:sp>
      <p:sp>
        <p:nvSpPr>
          <p:cNvPr id="4" name="Slide Number Placeholder 3"/>
          <p:cNvSpPr>
            <a:spLocks noGrp="1"/>
          </p:cNvSpPr>
          <p:nvPr>
            <p:ph type="sldNum" sz="quarter" idx="5"/>
          </p:nvPr>
        </p:nvSpPr>
        <p:spPr/>
        <p:txBody>
          <a:bodyPr/>
          <a:lstStyle/>
          <a:p>
            <a:fld id="{9A440DD7-EB0F-44B0-BE09-6E8325C8DB44}" type="slidenum">
              <a:rPr lang="en-US" smtClean="0"/>
              <a:t>6</a:t>
            </a:fld>
            <a:endParaRPr lang="en-US"/>
          </a:p>
        </p:txBody>
      </p:sp>
    </p:spTree>
    <p:extLst>
      <p:ext uri="{BB962C8B-B14F-4D97-AF65-F5344CB8AC3E}">
        <p14:creationId xmlns:p14="http://schemas.microsoft.com/office/powerpoint/2010/main" val="70490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references that informed both our project work and this presentation. They include the official Scrum Guide, the Agile Practice Guide from PMI, the 15th Annual State of Agile Report, and academic research on Agile project management tools. Together, they provided a strong foundation for understanding Agile best practices and applying them in real-world projects</a:t>
            </a:r>
          </a:p>
        </p:txBody>
      </p:sp>
      <p:sp>
        <p:nvSpPr>
          <p:cNvPr id="4" name="Slide Number Placeholder 3"/>
          <p:cNvSpPr>
            <a:spLocks noGrp="1"/>
          </p:cNvSpPr>
          <p:nvPr>
            <p:ph type="sldNum" sz="quarter" idx="5"/>
          </p:nvPr>
        </p:nvSpPr>
        <p:spPr/>
        <p:txBody>
          <a:bodyPr/>
          <a:lstStyle/>
          <a:p>
            <a:fld id="{9A440DD7-EB0F-44B0-BE09-6E8325C8DB44}" type="slidenum">
              <a:rPr lang="en-US" smtClean="0"/>
              <a:t>7</a:t>
            </a:fld>
            <a:endParaRPr lang="en-US"/>
          </a:p>
        </p:txBody>
      </p:sp>
    </p:spTree>
    <p:extLst>
      <p:ext uri="{BB962C8B-B14F-4D97-AF65-F5344CB8AC3E}">
        <p14:creationId xmlns:p14="http://schemas.microsoft.com/office/powerpoint/2010/main" val="1197983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EB7881-4A57-4C4E-A4DB-DFB5FA1794A6}" type="datetimeFigureOut">
              <a:rPr lang="en-US" smtClean="0"/>
              <a:t>8/17/2025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83251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72201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281271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C62572A-01E0-4416-9A55-6BE72249BF8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2299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3146441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EB7881-4A57-4C4E-A4DB-DFB5FA1794A6}"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859135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EB7881-4A57-4C4E-A4DB-DFB5FA1794A6}"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4069207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7881-4A57-4C4E-A4DB-DFB5FA1794A6}"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2289485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EB7881-4A57-4C4E-A4DB-DFB5FA1794A6}" type="datetimeFigureOut">
              <a:rPr lang="en-US" smtClean="0"/>
              <a:t>8/17/2025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214892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7881-4A57-4C4E-A4DB-DFB5FA1794A6}"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41954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EB7881-4A57-4C4E-A4DB-DFB5FA1794A6}" type="datetimeFigureOut">
              <a:rPr lang="en-US" smtClean="0"/>
              <a:t>8/17/2025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247995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71512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B7881-4A57-4C4E-A4DB-DFB5FA1794A6}" type="datetimeFigureOut">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87315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B7881-4A57-4C4E-A4DB-DFB5FA1794A6}"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9834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7881-4A57-4C4E-A4DB-DFB5FA1794A6}" type="datetimeFigureOut">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238058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6774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EB7881-4A57-4C4E-A4DB-DFB5FA1794A6}"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62572A-01E0-4416-9A55-6BE72249BF8D}" type="slidenum">
              <a:rPr lang="en-US" smtClean="0"/>
              <a:t>‹#›</a:t>
            </a:fld>
            <a:endParaRPr lang="en-US"/>
          </a:p>
        </p:txBody>
      </p:sp>
    </p:spTree>
    <p:extLst>
      <p:ext uri="{BB962C8B-B14F-4D97-AF65-F5344CB8AC3E}">
        <p14:creationId xmlns:p14="http://schemas.microsoft.com/office/powerpoint/2010/main" val="174138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EB7881-4A57-4C4E-A4DB-DFB5FA1794A6}" type="datetimeFigureOut">
              <a:rPr lang="en-US" smtClean="0"/>
              <a:t>8/17/2025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62572A-01E0-4416-9A55-6BE72249BF8D}" type="slidenum">
              <a:rPr lang="en-US" smtClean="0"/>
              <a:t>‹#›</a:t>
            </a:fld>
            <a:endParaRPr lang="en-US"/>
          </a:p>
        </p:txBody>
      </p:sp>
    </p:spTree>
    <p:extLst>
      <p:ext uri="{BB962C8B-B14F-4D97-AF65-F5344CB8AC3E}">
        <p14:creationId xmlns:p14="http://schemas.microsoft.com/office/powerpoint/2010/main" val="5677372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rumguides.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i.org/10.1234/jsd.2022.1834" TargetMode="External"/><Relationship Id="rId4" Type="http://schemas.openxmlformats.org/officeDocument/2006/relationships/hyperlink" Target="https://stateofagi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7506-6C9F-D51B-A252-D12F60237102}"/>
              </a:ext>
            </a:extLst>
          </p:cNvPr>
          <p:cNvSpPr>
            <a:spLocks noGrp="1"/>
          </p:cNvSpPr>
          <p:nvPr>
            <p:ph type="ctrTitle"/>
          </p:nvPr>
        </p:nvSpPr>
        <p:spPr>
          <a:xfrm>
            <a:off x="1524000" y="937306"/>
            <a:ext cx="9144000" cy="2387600"/>
          </a:xfrm>
        </p:spPr>
        <p:txBody>
          <a:bodyPr>
            <a:normAutofit fontScale="90000"/>
          </a:bodyPr>
          <a:lstStyle/>
          <a:p>
            <a:pPr algn="ctr"/>
            <a:r>
              <a:rPr lang="en-US" dirty="0"/>
              <a:t>Agile at </a:t>
            </a:r>
            <a:r>
              <a:rPr lang="en-US" dirty="0" err="1"/>
              <a:t>ChadaTech</a:t>
            </a:r>
            <a:r>
              <a:rPr lang="en-US" dirty="0"/>
              <a:t>: Why Scrum Fit the SNHU Travel Project</a:t>
            </a:r>
          </a:p>
        </p:txBody>
      </p:sp>
      <p:sp>
        <p:nvSpPr>
          <p:cNvPr id="3" name="Subtitle 2">
            <a:extLst>
              <a:ext uri="{FF2B5EF4-FFF2-40B4-BE49-F238E27FC236}">
                <a16:creationId xmlns:a16="http://schemas.microsoft.com/office/drawing/2014/main" id="{C47BC91D-2E91-A3EB-E915-33AA59050F71}"/>
              </a:ext>
            </a:extLst>
          </p:cNvPr>
          <p:cNvSpPr>
            <a:spLocks noGrp="1"/>
          </p:cNvSpPr>
          <p:nvPr>
            <p:ph type="subTitle" idx="1"/>
          </p:nvPr>
        </p:nvSpPr>
        <p:spPr>
          <a:xfrm>
            <a:off x="1524000" y="3429000"/>
            <a:ext cx="9144000" cy="1655762"/>
          </a:xfrm>
        </p:spPr>
        <p:txBody>
          <a:bodyPr/>
          <a:lstStyle/>
          <a:p>
            <a:pPr algn="ctr"/>
            <a:r>
              <a:rPr lang="en-US" dirty="0"/>
              <a:t>Waterfall vs. Agile, Roles, Phases, and Lessons Learned</a:t>
            </a:r>
          </a:p>
          <a:p>
            <a:pPr algn="ctr"/>
            <a:r>
              <a:rPr lang="en-US" dirty="0"/>
              <a:t>Eduardo Romero· CS-250 · 08/17/25</a:t>
            </a:r>
          </a:p>
        </p:txBody>
      </p:sp>
    </p:spTree>
    <p:extLst>
      <p:ext uri="{BB962C8B-B14F-4D97-AF65-F5344CB8AC3E}">
        <p14:creationId xmlns:p14="http://schemas.microsoft.com/office/powerpoint/2010/main" val="103467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764F-AA9D-DF1A-9F75-D69F749C02F4}"/>
              </a:ext>
            </a:extLst>
          </p:cNvPr>
          <p:cNvSpPr>
            <a:spLocks noGrp="1"/>
          </p:cNvSpPr>
          <p:nvPr>
            <p:ph type="title"/>
          </p:nvPr>
        </p:nvSpPr>
        <p:spPr>
          <a:xfrm>
            <a:off x="838200" y="288925"/>
            <a:ext cx="10515600" cy="1325563"/>
          </a:xfrm>
        </p:spPr>
        <p:txBody>
          <a:bodyPr/>
          <a:lstStyle/>
          <a:p>
            <a:pPr algn="ctr"/>
            <a:r>
              <a:rPr lang="en-US" dirty="0"/>
              <a:t>Scrum Roles (What &amp; Why)</a:t>
            </a:r>
          </a:p>
        </p:txBody>
      </p:sp>
      <p:sp>
        <p:nvSpPr>
          <p:cNvPr id="3" name="Content Placeholder 2">
            <a:extLst>
              <a:ext uri="{FF2B5EF4-FFF2-40B4-BE49-F238E27FC236}">
                <a16:creationId xmlns:a16="http://schemas.microsoft.com/office/drawing/2014/main" id="{789E8658-F6E0-EDF2-19B0-A2B25E0BA2E5}"/>
              </a:ext>
            </a:extLst>
          </p:cNvPr>
          <p:cNvSpPr>
            <a:spLocks noGrp="1"/>
          </p:cNvSpPr>
          <p:nvPr>
            <p:ph idx="1"/>
          </p:nvPr>
        </p:nvSpPr>
        <p:spPr>
          <a:xfrm>
            <a:off x="32657" y="1923596"/>
            <a:ext cx="10515600" cy="4351338"/>
          </a:xfrm>
        </p:spPr>
        <p:txBody>
          <a:bodyPr/>
          <a:lstStyle/>
          <a:p>
            <a:pPr marL="0" indent="0">
              <a:buNone/>
            </a:pPr>
            <a:r>
              <a:rPr lang="en-US" b="1" dirty="0"/>
              <a:t>Scrum Roles &amp; Why They Matter</a:t>
            </a:r>
          </a:p>
          <a:p>
            <a:pPr marL="0" indent="0">
              <a:buNone/>
            </a:pPr>
            <a:endParaRPr lang="en-US" dirty="0"/>
          </a:p>
        </p:txBody>
      </p:sp>
      <p:sp>
        <p:nvSpPr>
          <p:cNvPr id="5" name="Rectangle 2">
            <a:extLst>
              <a:ext uri="{FF2B5EF4-FFF2-40B4-BE49-F238E27FC236}">
                <a16:creationId xmlns:a16="http://schemas.microsoft.com/office/drawing/2014/main" id="{BE303EE9-51B5-BA57-3E24-2DA7F3742708}"/>
              </a:ext>
            </a:extLst>
          </p:cNvPr>
          <p:cNvSpPr>
            <a:spLocks noChangeArrowheads="1"/>
          </p:cNvSpPr>
          <p:nvPr/>
        </p:nvSpPr>
        <p:spPr bwMode="auto">
          <a:xfrm rot="10800000" flipV="1">
            <a:off x="130629" y="2259687"/>
            <a:ext cx="12061371"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Product Owner</a:t>
            </a:r>
            <a:r>
              <a:rPr kumimoji="0" lang="en-US" altLang="en-US" sz="1800" b="0" i="0" u="none" strike="noStrike" cap="none" normalizeH="0" baseline="0" dirty="0">
                <a:ln>
                  <a:noFill/>
                </a:ln>
                <a:solidFill>
                  <a:schemeClr val="tx1"/>
                </a:solidFill>
                <a:effectLst/>
                <a:latin typeface="Arial" panose="020B0604020202020204" pitchFamily="34" charset="0"/>
              </a:rPr>
              <a:t> — owns value, orders backlog, clarifies acceptance criteria.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Scrum Master</a:t>
            </a:r>
            <a:r>
              <a:rPr kumimoji="0" lang="en-US" altLang="en-US" sz="1800" b="0" i="0" u="none" strike="noStrike" cap="none" normalizeH="0" baseline="0" dirty="0">
                <a:ln>
                  <a:noFill/>
                </a:ln>
                <a:solidFill>
                  <a:schemeClr val="tx1"/>
                </a:solidFill>
                <a:effectLst/>
                <a:latin typeface="Arial" panose="020B0604020202020204" pitchFamily="34" charset="0"/>
              </a:rPr>
              <a:t> — coaches Scrum, removes impediments, improves flow.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Developers</a:t>
            </a:r>
            <a:r>
              <a:rPr kumimoji="0" lang="en-US" altLang="en-US" sz="1800" b="0" i="0" u="none" strike="noStrike" cap="none" normalizeH="0" baseline="0" dirty="0">
                <a:ln>
                  <a:noFill/>
                </a:ln>
                <a:solidFill>
                  <a:schemeClr val="tx1"/>
                </a:solidFill>
                <a:effectLst/>
                <a:latin typeface="Arial" panose="020B0604020202020204" pitchFamily="34" charset="0"/>
              </a:rPr>
              <a:t> — cross-functional team delivering a Done Increment each sprint.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SNHU Travel examples: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PO prioritized </a:t>
            </a:r>
            <a:r>
              <a:rPr kumimoji="0" lang="en-US" altLang="en-US" sz="1800" b="1" i="0" u="none" strike="noStrike" cap="none" normalizeH="0" baseline="0" dirty="0">
                <a:ln>
                  <a:noFill/>
                </a:ln>
                <a:solidFill>
                  <a:schemeClr val="tx1"/>
                </a:solidFill>
                <a:effectLst/>
                <a:latin typeface="Arial" panose="020B0604020202020204" pitchFamily="34" charset="0"/>
              </a:rPr>
              <a:t>booking system</a:t>
            </a:r>
            <a:r>
              <a:rPr kumimoji="0" lang="en-US" altLang="en-US" sz="1800" b="0" i="0" u="none" strike="noStrike" cap="none" normalizeH="0" baseline="0" dirty="0">
                <a:ln>
                  <a:noFill/>
                </a:ln>
                <a:solidFill>
                  <a:schemeClr val="tx1"/>
                </a:solidFill>
                <a:effectLst/>
                <a:latin typeface="Arial" panose="020B0604020202020204" pitchFamily="34" charset="0"/>
              </a:rPr>
              <a:t> first; clearer stories → better estimates.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SM surfaced </a:t>
            </a:r>
            <a:r>
              <a:rPr kumimoji="0" lang="en-US" altLang="en-US" sz="1800" b="1" i="0" u="none" strike="noStrike" cap="none" normalizeH="0" baseline="0" dirty="0">
                <a:ln>
                  <a:noFill/>
                </a:ln>
                <a:solidFill>
                  <a:schemeClr val="tx1"/>
                </a:solidFill>
                <a:effectLst/>
                <a:latin typeface="Arial" panose="020B0604020202020204" pitchFamily="34" charset="0"/>
              </a:rPr>
              <a:t>API blocker</a:t>
            </a:r>
            <a:r>
              <a:rPr kumimoji="0" lang="en-US" altLang="en-US" sz="1800" b="0" i="0" u="none" strike="noStrike" cap="none" normalizeH="0" baseline="0" dirty="0">
                <a:ln>
                  <a:noFill/>
                </a:ln>
                <a:solidFill>
                  <a:schemeClr val="tx1"/>
                </a:solidFill>
                <a:effectLst/>
                <a:latin typeface="Arial" panose="020B0604020202020204" pitchFamily="34" charset="0"/>
              </a:rPr>
              <a:t> fast via stand-ups; issue resolved same day.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Devs owned </a:t>
            </a:r>
            <a:r>
              <a:rPr kumimoji="0" lang="en-US" altLang="en-US" sz="1800" b="1" i="0" u="none" strike="noStrike" cap="none" normalizeH="0" baseline="0" dirty="0">
                <a:ln>
                  <a:noFill/>
                </a:ln>
                <a:solidFill>
                  <a:schemeClr val="tx1"/>
                </a:solidFill>
                <a:effectLst/>
                <a:latin typeface="Arial" panose="020B0604020202020204" pitchFamily="34" charset="0"/>
              </a:rPr>
              <a:t>payment gateway</a:t>
            </a:r>
            <a:r>
              <a:rPr kumimoji="0" lang="en-US" altLang="en-US" sz="1800" b="0" i="0" u="none" strike="noStrike" cap="none" normalizeH="0" baseline="0" dirty="0">
                <a:ln>
                  <a:noFill/>
                </a:ln>
                <a:solidFill>
                  <a:schemeClr val="tx1"/>
                </a:solidFill>
                <a:effectLst/>
                <a:latin typeface="Arial" panose="020B0604020202020204" pitchFamily="34" charset="0"/>
              </a:rPr>
              <a:t> spike and integration in the next sprint.</a:t>
            </a:r>
          </a:p>
        </p:txBody>
      </p:sp>
    </p:spTree>
    <p:extLst>
      <p:ext uri="{BB962C8B-B14F-4D97-AF65-F5344CB8AC3E}">
        <p14:creationId xmlns:p14="http://schemas.microsoft.com/office/powerpoint/2010/main" val="46105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2A30-F836-5BB8-60C1-7B3EE6A953DE}"/>
              </a:ext>
            </a:extLst>
          </p:cNvPr>
          <p:cNvSpPr>
            <a:spLocks noGrp="1"/>
          </p:cNvSpPr>
          <p:nvPr>
            <p:ph type="title"/>
          </p:nvPr>
        </p:nvSpPr>
        <p:spPr/>
        <p:txBody>
          <a:bodyPr/>
          <a:lstStyle/>
          <a:p>
            <a:pPr algn="ctr"/>
            <a:r>
              <a:rPr lang="en-US" dirty="0"/>
              <a:t>SDLC in Agile (How Phases Map)</a:t>
            </a:r>
          </a:p>
        </p:txBody>
      </p:sp>
      <p:sp>
        <p:nvSpPr>
          <p:cNvPr id="3" name="Content Placeholder 2">
            <a:extLst>
              <a:ext uri="{FF2B5EF4-FFF2-40B4-BE49-F238E27FC236}">
                <a16:creationId xmlns:a16="http://schemas.microsoft.com/office/drawing/2014/main" id="{49F390C1-DDEB-E242-32B3-AB0D7BFDA501}"/>
              </a:ext>
            </a:extLst>
          </p:cNvPr>
          <p:cNvSpPr>
            <a:spLocks noGrp="1"/>
          </p:cNvSpPr>
          <p:nvPr>
            <p:ph idx="1"/>
          </p:nvPr>
        </p:nvSpPr>
        <p:spPr>
          <a:xfrm>
            <a:off x="87086" y="1803853"/>
            <a:ext cx="10515600" cy="1233261"/>
          </a:xfrm>
        </p:spPr>
        <p:txBody>
          <a:bodyPr/>
          <a:lstStyle/>
          <a:p>
            <a:pPr marL="0" indent="0">
              <a:buNone/>
            </a:pPr>
            <a:r>
              <a:rPr lang="en-US" b="1" dirty="0"/>
              <a:t>SDLC Phases — The Agile Way</a:t>
            </a:r>
          </a:p>
        </p:txBody>
      </p:sp>
      <p:sp>
        <p:nvSpPr>
          <p:cNvPr id="5" name="Rectangle 1">
            <a:extLst>
              <a:ext uri="{FF2B5EF4-FFF2-40B4-BE49-F238E27FC236}">
                <a16:creationId xmlns:a16="http://schemas.microsoft.com/office/drawing/2014/main" id="{D53FA8AE-D370-DB54-D2FB-47B5E50C9C5A}"/>
              </a:ext>
            </a:extLst>
          </p:cNvPr>
          <p:cNvSpPr>
            <a:spLocks noChangeArrowheads="1"/>
          </p:cNvSpPr>
          <p:nvPr/>
        </p:nvSpPr>
        <p:spPr bwMode="auto">
          <a:xfrm>
            <a:off x="261257" y="2288494"/>
            <a:ext cx="11669486"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Plan</a:t>
            </a:r>
            <a:r>
              <a:rPr kumimoji="0" lang="en-US" altLang="en-US" sz="1800" b="0" i="0" u="none" strike="noStrike" cap="none" normalizeH="0" baseline="0" dirty="0">
                <a:ln>
                  <a:noFill/>
                </a:ln>
                <a:solidFill>
                  <a:schemeClr val="tx1"/>
                </a:solidFill>
                <a:effectLst/>
                <a:latin typeface="Arial" panose="020B0604020202020204" pitchFamily="34" charset="0"/>
              </a:rPr>
              <a:t> : Product Goal + ordered backlog; plan by </a:t>
            </a:r>
            <a:r>
              <a:rPr kumimoji="0" lang="en-US" altLang="en-US" sz="1800" b="1" i="0" u="none" strike="noStrike" cap="none" normalizeH="0" baseline="0" dirty="0">
                <a:ln>
                  <a:noFill/>
                </a:ln>
                <a:solidFill>
                  <a:schemeClr val="tx1"/>
                </a:solidFill>
                <a:effectLst/>
                <a:latin typeface="Arial" panose="020B0604020202020204" pitchFamily="34" charset="0"/>
              </a:rPr>
              <a:t>sprint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Requirements</a:t>
            </a:r>
            <a:r>
              <a:rPr kumimoji="0" lang="en-US" altLang="en-US" sz="1800" b="0" i="0" u="none" strike="noStrike" cap="none" normalizeH="0" baseline="0" dirty="0">
                <a:ln>
                  <a:noFill/>
                </a:ln>
                <a:solidFill>
                  <a:schemeClr val="tx1"/>
                </a:solidFill>
                <a:effectLst/>
                <a:latin typeface="Arial" panose="020B0604020202020204" pitchFamily="34" charset="0"/>
              </a:rPr>
              <a:t> : user stories &amp; acceptance criteria; evolve each sprint.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Design/Build/Test</a:t>
            </a:r>
            <a:r>
              <a:rPr kumimoji="0" lang="en-US" altLang="en-US" sz="1800" b="0" i="0" u="none" strike="noStrike" cap="none" normalizeH="0" baseline="0" dirty="0">
                <a:ln>
                  <a:noFill/>
                </a:ln>
                <a:solidFill>
                  <a:schemeClr val="tx1"/>
                </a:solidFill>
                <a:effectLst/>
                <a:latin typeface="Arial" panose="020B0604020202020204" pitchFamily="34" charset="0"/>
              </a:rPr>
              <a:t> : done iteratively inside each sprint; Definition of Done ensures quality.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Deploy/Release</a:t>
            </a:r>
            <a:r>
              <a:rPr kumimoji="0" lang="en-US" altLang="en-US" sz="1800" b="0" i="0" u="none" strike="noStrike" cap="none" normalizeH="0" baseline="0" dirty="0">
                <a:ln>
                  <a:noFill/>
                </a:ln>
                <a:solidFill>
                  <a:schemeClr val="tx1"/>
                </a:solidFill>
                <a:effectLst/>
                <a:latin typeface="Arial" panose="020B0604020202020204" pitchFamily="34" charset="0"/>
              </a:rPr>
              <a:t> : potentially shippable Increment every sprint; CI/CD where possible.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Inspect/Adapt</a:t>
            </a:r>
            <a:r>
              <a:rPr kumimoji="0" lang="en-US" altLang="en-US" sz="1800" b="0" i="0" u="none" strike="noStrike" cap="none" normalizeH="0" baseline="0" dirty="0">
                <a:ln>
                  <a:noFill/>
                </a:ln>
                <a:solidFill>
                  <a:schemeClr val="tx1"/>
                </a:solidFill>
                <a:effectLst/>
                <a:latin typeface="Arial" panose="020B0604020202020204" pitchFamily="34" charset="0"/>
              </a:rPr>
              <a:t> : Review (product), Retrospective (process) every sprint. </a:t>
            </a:r>
          </a:p>
        </p:txBody>
      </p:sp>
    </p:spTree>
    <p:extLst>
      <p:ext uri="{BB962C8B-B14F-4D97-AF65-F5344CB8AC3E}">
        <p14:creationId xmlns:p14="http://schemas.microsoft.com/office/powerpoint/2010/main" val="95740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36F7-5B04-D380-F33D-317F16AF2025}"/>
              </a:ext>
            </a:extLst>
          </p:cNvPr>
          <p:cNvSpPr>
            <a:spLocks noGrp="1"/>
          </p:cNvSpPr>
          <p:nvPr>
            <p:ph type="title"/>
          </p:nvPr>
        </p:nvSpPr>
        <p:spPr/>
        <p:txBody>
          <a:bodyPr/>
          <a:lstStyle/>
          <a:p>
            <a:pPr algn="ctr"/>
            <a:r>
              <a:rPr lang="en-US" dirty="0"/>
              <a:t>Waterfall vs. Agile (What Changes)</a:t>
            </a:r>
          </a:p>
        </p:txBody>
      </p:sp>
      <p:sp>
        <p:nvSpPr>
          <p:cNvPr id="3" name="Content Placeholder 2">
            <a:extLst>
              <a:ext uri="{FF2B5EF4-FFF2-40B4-BE49-F238E27FC236}">
                <a16:creationId xmlns:a16="http://schemas.microsoft.com/office/drawing/2014/main" id="{E08FA791-630D-6C0B-204B-2A40E3EAE6E2}"/>
              </a:ext>
            </a:extLst>
          </p:cNvPr>
          <p:cNvSpPr>
            <a:spLocks noGrp="1"/>
          </p:cNvSpPr>
          <p:nvPr>
            <p:ph idx="1"/>
          </p:nvPr>
        </p:nvSpPr>
        <p:spPr>
          <a:xfrm>
            <a:off x="97971" y="1836511"/>
            <a:ext cx="10515600" cy="950232"/>
          </a:xfrm>
        </p:spPr>
        <p:txBody>
          <a:bodyPr/>
          <a:lstStyle/>
          <a:p>
            <a:pPr marL="0" indent="0">
              <a:buNone/>
            </a:pPr>
            <a:r>
              <a:rPr lang="en-US" b="1" dirty="0"/>
              <a:t>Waterfall vs. Agile — Key Differences</a:t>
            </a:r>
          </a:p>
        </p:txBody>
      </p:sp>
      <p:sp>
        <p:nvSpPr>
          <p:cNvPr id="6" name="Rectangle 1">
            <a:extLst>
              <a:ext uri="{FF2B5EF4-FFF2-40B4-BE49-F238E27FC236}">
                <a16:creationId xmlns:a16="http://schemas.microsoft.com/office/drawing/2014/main" id="{4AA54AA1-9D43-B7AB-9104-FF6B4A54D443}"/>
              </a:ext>
            </a:extLst>
          </p:cNvPr>
          <p:cNvSpPr>
            <a:spLocks noChangeArrowheads="1"/>
          </p:cNvSpPr>
          <p:nvPr/>
        </p:nvSpPr>
        <p:spPr bwMode="auto">
          <a:xfrm>
            <a:off x="304800" y="2155687"/>
            <a:ext cx="11887200"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Flow:</a:t>
            </a:r>
            <a:r>
              <a:rPr kumimoji="0" lang="en-US" altLang="en-US" sz="1800" b="0" i="0" u="none" strike="noStrike" cap="none" normalizeH="0" baseline="0" dirty="0">
                <a:ln>
                  <a:noFill/>
                </a:ln>
                <a:solidFill>
                  <a:schemeClr val="tx1"/>
                </a:solidFill>
                <a:effectLst/>
                <a:latin typeface="Arial" panose="020B0604020202020204" pitchFamily="34" charset="0"/>
              </a:rPr>
              <a:t> Sequential phases vs. iterative sprints.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Change:</a:t>
            </a:r>
            <a:r>
              <a:rPr kumimoji="0" lang="en-US" altLang="en-US" sz="1800" b="0" i="0" u="none" strike="noStrike" cap="none" normalizeH="0" baseline="0" dirty="0">
                <a:ln>
                  <a:noFill/>
                </a:ln>
                <a:solidFill>
                  <a:schemeClr val="tx1"/>
                </a:solidFill>
                <a:effectLst/>
                <a:latin typeface="Arial" panose="020B0604020202020204" pitchFamily="34" charset="0"/>
              </a:rPr>
              <a:t> Costly &amp; late vs. continuous reprioritization.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Customer:</a:t>
            </a:r>
            <a:r>
              <a:rPr kumimoji="0" lang="en-US" altLang="en-US" sz="1800" b="0" i="0" u="none" strike="noStrike" cap="none" normalizeH="0" baseline="0" dirty="0">
                <a:ln>
                  <a:noFill/>
                </a:ln>
                <a:solidFill>
                  <a:schemeClr val="tx1"/>
                </a:solidFill>
                <a:effectLst/>
                <a:latin typeface="Arial" panose="020B0604020202020204" pitchFamily="34" charset="0"/>
              </a:rPr>
              <a:t> Gate reviews vs. sprint reviews &amp; frequent feedback.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Risk:</a:t>
            </a:r>
            <a:r>
              <a:rPr kumimoji="0" lang="en-US" altLang="en-US" sz="1800" b="0" i="0" u="none" strike="noStrike" cap="none" normalizeH="0" baseline="0" dirty="0">
                <a:ln>
                  <a:noFill/>
                </a:ln>
                <a:solidFill>
                  <a:schemeClr val="tx1"/>
                </a:solidFill>
                <a:effectLst/>
                <a:latin typeface="Arial" panose="020B0604020202020204" pitchFamily="34" charset="0"/>
              </a:rPr>
              <a:t> Big-bang delivery vs. incremental value &amp; early risk surfacing.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When to prefer each:</a:t>
            </a:r>
            <a:r>
              <a:rPr kumimoji="0" lang="en-US" altLang="en-US" sz="1800" b="0" i="0" u="none" strike="noStrike" cap="none" normalizeH="0" baseline="0" dirty="0">
                <a:ln>
                  <a:noFill/>
                </a:ln>
                <a:solidFill>
                  <a:schemeClr val="tx1"/>
                </a:solidFill>
                <a:effectLst/>
                <a:latin typeface="Arial" panose="020B0604020202020204" pitchFamily="34" charset="0"/>
              </a:rPr>
              <a:t> Stable, regulated, fixed scope (Waterfall) vs. evolving requirements, speed to learning (Agile). </a:t>
            </a:r>
          </a:p>
        </p:txBody>
      </p:sp>
    </p:spTree>
    <p:extLst>
      <p:ext uri="{BB962C8B-B14F-4D97-AF65-F5344CB8AC3E}">
        <p14:creationId xmlns:p14="http://schemas.microsoft.com/office/powerpoint/2010/main" val="16042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D311-C042-74A6-A2AA-4D113C127C48}"/>
              </a:ext>
            </a:extLst>
          </p:cNvPr>
          <p:cNvSpPr>
            <a:spLocks noGrp="1"/>
          </p:cNvSpPr>
          <p:nvPr>
            <p:ph type="title"/>
          </p:nvPr>
        </p:nvSpPr>
        <p:spPr/>
        <p:txBody>
          <a:bodyPr/>
          <a:lstStyle/>
          <a:p>
            <a:r>
              <a:rPr lang="en-US" dirty="0"/>
              <a:t>Choosing the Approach</a:t>
            </a:r>
          </a:p>
        </p:txBody>
      </p:sp>
      <p:sp>
        <p:nvSpPr>
          <p:cNvPr id="5" name="Content Placeholder 4">
            <a:extLst>
              <a:ext uri="{FF2B5EF4-FFF2-40B4-BE49-F238E27FC236}">
                <a16:creationId xmlns:a16="http://schemas.microsoft.com/office/drawing/2014/main" id="{08EFA24B-6236-7D5A-C0BE-35310B59BAD4}"/>
              </a:ext>
            </a:extLst>
          </p:cNvPr>
          <p:cNvSpPr>
            <a:spLocks noGrp="1"/>
          </p:cNvSpPr>
          <p:nvPr>
            <p:ph idx="1"/>
          </p:nvPr>
        </p:nvSpPr>
        <p:spPr>
          <a:xfrm>
            <a:off x="112363" y="2241055"/>
            <a:ext cx="10820400" cy="4024125"/>
          </a:xfrm>
        </p:spPr>
        <p:txBody>
          <a:bodyPr/>
          <a:lstStyle/>
          <a:p>
            <a:pPr marL="0" indent="0">
              <a:buNone/>
            </a:pPr>
            <a:r>
              <a:rPr lang="en-US" b="1" dirty="0"/>
              <a:t>How We’d Decide: Waterfall or Agile?</a:t>
            </a:r>
          </a:p>
        </p:txBody>
      </p:sp>
      <p:sp>
        <p:nvSpPr>
          <p:cNvPr id="7" name="Rectangle 2">
            <a:extLst>
              <a:ext uri="{FF2B5EF4-FFF2-40B4-BE49-F238E27FC236}">
                <a16:creationId xmlns:a16="http://schemas.microsoft.com/office/drawing/2014/main" id="{9CBD99FF-C996-6622-560B-11DAF3E47FA9}"/>
              </a:ext>
            </a:extLst>
          </p:cNvPr>
          <p:cNvSpPr>
            <a:spLocks noChangeArrowheads="1"/>
          </p:cNvSpPr>
          <p:nvPr/>
        </p:nvSpPr>
        <p:spPr bwMode="auto">
          <a:xfrm>
            <a:off x="421480" y="2639388"/>
            <a:ext cx="6779420"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Requirements volatility &amp; stakeholder access → higher → Agile.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Compliance/traceability → stronger → Waterfall/Hybrid.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Integration complexity &amp; risk → incremental de-risking → Agile.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Org maturity/tools → supports either; choose by </a:t>
            </a:r>
            <a:r>
              <a:rPr kumimoji="0" lang="en-US" altLang="en-US" sz="1800" i="1" u="none" strike="noStrike" cap="none" normalizeH="0" baseline="0" dirty="0">
                <a:ln>
                  <a:noFill/>
                </a:ln>
                <a:solidFill>
                  <a:schemeClr val="tx1"/>
                </a:solidFill>
                <a:effectLst/>
                <a:latin typeface="Arial" panose="020B0604020202020204" pitchFamily="34" charset="0"/>
              </a:rPr>
              <a:t>fit</a:t>
            </a:r>
            <a:r>
              <a:rPr kumimoji="0" lang="en-US" altLang="en-US" sz="1800" i="0" u="none" strike="noStrike" cap="none" normalizeH="0" baseline="0" dirty="0">
                <a:ln>
                  <a:noFill/>
                </a:ln>
                <a:solidFill>
                  <a:schemeClr val="tx1"/>
                </a:solidFill>
                <a:effectLst/>
                <a:latin typeface="Arial" panose="020B0604020202020204" pitchFamily="34" charset="0"/>
              </a:rPr>
              <a:t>, not fashion. </a:t>
            </a:r>
          </a:p>
        </p:txBody>
      </p:sp>
    </p:spTree>
    <p:extLst>
      <p:ext uri="{BB962C8B-B14F-4D97-AF65-F5344CB8AC3E}">
        <p14:creationId xmlns:p14="http://schemas.microsoft.com/office/powerpoint/2010/main" val="1891070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6341-8470-1D6A-8036-46C2CC128F62}"/>
              </a:ext>
            </a:extLst>
          </p:cNvPr>
          <p:cNvSpPr>
            <a:spLocks noGrp="1"/>
          </p:cNvSpPr>
          <p:nvPr>
            <p:ph type="title"/>
          </p:nvPr>
        </p:nvSpPr>
        <p:spPr/>
        <p:txBody>
          <a:bodyPr/>
          <a:lstStyle/>
          <a:p>
            <a:pPr algn="ctr"/>
            <a:r>
              <a:rPr lang="en-US" dirty="0"/>
              <a:t>Recommendation &amp; Results</a:t>
            </a:r>
            <a:endParaRPr lang="en-US" b="1" dirty="0"/>
          </a:p>
        </p:txBody>
      </p:sp>
      <p:sp>
        <p:nvSpPr>
          <p:cNvPr id="3" name="Content Placeholder 2">
            <a:extLst>
              <a:ext uri="{FF2B5EF4-FFF2-40B4-BE49-F238E27FC236}">
                <a16:creationId xmlns:a16="http://schemas.microsoft.com/office/drawing/2014/main" id="{B8D73377-3589-B19E-BE5A-012FB10F3C94}"/>
              </a:ext>
            </a:extLst>
          </p:cNvPr>
          <p:cNvSpPr>
            <a:spLocks noGrp="1"/>
          </p:cNvSpPr>
          <p:nvPr>
            <p:ph idx="1"/>
          </p:nvPr>
        </p:nvSpPr>
        <p:spPr>
          <a:xfrm>
            <a:off x="0" y="1769042"/>
            <a:ext cx="10515600" cy="1233261"/>
          </a:xfrm>
        </p:spPr>
        <p:txBody>
          <a:bodyPr/>
          <a:lstStyle/>
          <a:p>
            <a:pPr marL="0" indent="0">
              <a:buNone/>
            </a:pPr>
            <a:r>
              <a:rPr lang="en-US" b="1" dirty="0"/>
              <a:t>What worked for SNHU Travel &amp; Our Recommendation</a:t>
            </a:r>
          </a:p>
        </p:txBody>
      </p:sp>
      <p:sp>
        <p:nvSpPr>
          <p:cNvPr id="4" name="Rectangle 1">
            <a:extLst>
              <a:ext uri="{FF2B5EF4-FFF2-40B4-BE49-F238E27FC236}">
                <a16:creationId xmlns:a16="http://schemas.microsoft.com/office/drawing/2014/main" id="{647353CC-67A7-82F5-174A-856ACCD01566}"/>
              </a:ext>
            </a:extLst>
          </p:cNvPr>
          <p:cNvSpPr>
            <a:spLocks noChangeArrowheads="1"/>
          </p:cNvSpPr>
          <p:nvPr/>
        </p:nvSpPr>
        <p:spPr bwMode="auto">
          <a:xfrm>
            <a:off x="253093" y="2103412"/>
            <a:ext cx="11685814"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What worked:</a:t>
            </a:r>
            <a:r>
              <a:rPr kumimoji="0" lang="en-US" altLang="en-US" sz="1800" b="0" i="0" u="none" strike="noStrike" cap="none" normalizeH="0" baseline="0" dirty="0">
                <a:ln>
                  <a:noFill/>
                </a:ln>
                <a:solidFill>
                  <a:schemeClr val="tx1"/>
                </a:solidFill>
                <a:effectLst/>
                <a:latin typeface="Arial" panose="020B0604020202020204" pitchFamily="34" charset="0"/>
              </a:rPr>
              <a:t> Small slices (booking), fast feedback, smooth pivot to payment integration, visible flow (Jira), continuous improvement.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Trade-offs:</a:t>
            </a:r>
            <a:r>
              <a:rPr kumimoji="0" lang="en-US" altLang="en-US" sz="1800" b="0" i="0" u="none" strike="noStrike" cap="none" normalizeH="0" baseline="0" dirty="0">
                <a:ln>
                  <a:noFill/>
                </a:ln>
                <a:solidFill>
                  <a:schemeClr val="tx1"/>
                </a:solidFill>
                <a:effectLst/>
                <a:latin typeface="Arial" panose="020B0604020202020204" pitchFamily="34" charset="0"/>
              </a:rPr>
              <a:t> New rituals/tools learning curve; watch scope-creep.</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Recommendation: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Scrum</a:t>
            </a:r>
            <a:r>
              <a:rPr kumimoji="0" lang="en-US" altLang="en-US" sz="1800" b="0" i="0" u="none" strike="noStrike" cap="none" normalizeH="0" baseline="0" dirty="0">
                <a:ln>
                  <a:noFill/>
                </a:ln>
                <a:solidFill>
                  <a:schemeClr val="tx1"/>
                </a:solidFill>
                <a:effectLst/>
                <a:latin typeface="Arial" panose="020B0604020202020204" pitchFamily="34" charset="0"/>
              </a:rPr>
              <a:t> (with light DevOps practices) for SNHU Travel; consider </a:t>
            </a:r>
            <a:r>
              <a:rPr kumimoji="0" lang="en-US" altLang="en-US" sz="1800" b="1" i="0" u="none" strike="noStrike" cap="none" normalizeH="0" baseline="0" dirty="0">
                <a:ln>
                  <a:noFill/>
                </a:ln>
                <a:solidFill>
                  <a:schemeClr val="tx1"/>
                </a:solidFill>
                <a:effectLst/>
                <a:latin typeface="Arial" panose="020B0604020202020204" pitchFamily="34" charset="0"/>
              </a:rPr>
              <a:t>Hybrid</a:t>
            </a:r>
            <a:r>
              <a:rPr kumimoji="0" lang="en-US" altLang="en-US" sz="1800" b="0" i="0" u="none" strike="noStrike" cap="none" normalizeH="0" baseline="0" dirty="0">
                <a:ln>
                  <a:noFill/>
                </a:ln>
                <a:solidFill>
                  <a:schemeClr val="tx1"/>
                </a:solidFill>
                <a:effectLst/>
                <a:latin typeface="Arial" panose="020B0604020202020204" pitchFamily="34" charset="0"/>
              </a:rPr>
              <a:t> only if regulatory constraints increase.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Industry lens:</a:t>
            </a:r>
            <a:r>
              <a:rPr kumimoji="0" lang="en-US" altLang="en-US" sz="1800" b="0" i="0" u="none" strike="noStrike" cap="none" normalizeH="0" baseline="0" dirty="0">
                <a:ln>
                  <a:noFill/>
                </a:ln>
                <a:solidFill>
                  <a:schemeClr val="tx1"/>
                </a:solidFill>
                <a:effectLst/>
                <a:latin typeface="Arial" panose="020B0604020202020204" pitchFamily="34" charset="0"/>
              </a:rPr>
              <a:t> Agile widely adopted; scaling can challenge larger orgs—invest in coaching &amp; transparency.</a:t>
            </a:r>
          </a:p>
        </p:txBody>
      </p:sp>
    </p:spTree>
    <p:extLst>
      <p:ext uri="{BB962C8B-B14F-4D97-AF65-F5344CB8AC3E}">
        <p14:creationId xmlns:p14="http://schemas.microsoft.com/office/powerpoint/2010/main" val="378947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CF4A-C3A1-B73A-70E5-522E4A5DE58A}"/>
              </a:ext>
            </a:extLst>
          </p:cNvPr>
          <p:cNvSpPr>
            <a:spLocks noGrp="1"/>
          </p:cNvSpPr>
          <p:nvPr>
            <p:ph type="title"/>
          </p:nvPr>
        </p:nvSpPr>
        <p:spPr/>
        <p:txBody>
          <a:bodyPr/>
          <a:lstStyle/>
          <a:p>
            <a:r>
              <a:rPr lang="en-US" dirty="0"/>
              <a:t>References</a:t>
            </a:r>
          </a:p>
        </p:txBody>
      </p:sp>
      <p:sp>
        <p:nvSpPr>
          <p:cNvPr id="6" name="Rectangle 3">
            <a:extLst>
              <a:ext uri="{FF2B5EF4-FFF2-40B4-BE49-F238E27FC236}">
                <a16:creationId xmlns:a16="http://schemas.microsoft.com/office/drawing/2014/main" id="{5B724B53-11EB-5BC8-68D3-595ED8320623}"/>
              </a:ext>
            </a:extLst>
          </p:cNvPr>
          <p:cNvSpPr>
            <a:spLocks noGrp="1" noChangeArrowheads="1"/>
          </p:cNvSpPr>
          <p:nvPr>
            <p:ph idx="1"/>
          </p:nvPr>
        </p:nvSpPr>
        <p:spPr bwMode="auto">
          <a:xfrm>
            <a:off x="152419" y="2547064"/>
            <a:ext cx="11887161"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Schwaber, K., &amp; Sutherland, J. (2020). </a:t>
            </a:r>
            <a:r>
              <a:rPr kumimoji="0" lang="en-US" altLang="en-US" sz="1800" b="0" i="1" u="none" strike="noStrike" cap="none" normalizeH="0" baseline="0" dirty="0">
                <a:ln>
                  <a:noFill/>
                </a:ln>
                <a:solidFill>
                  <a:schemeClr val="tx1"/>
                </a:solidFill>
                <a:effectLst/>
                <a:latin typeface="Arial" panose="020B0604020202020204" pitchFamily="34" charset="0"/>
              </a:rPr>
              <a:t>The Scrum Guide</a:t>
            </a:r>
            <a:r>
              <a:rPr kumimoji="0" lang="en-US" altLang="en-US" sz="1800" b="0" i="0" u="none" strike="noStrike" cap="none" normalizeH="0" baseline="0" dirty="0">
                <a:ln>
                  <a:noFill/>
                </a:ln>
                <a:solidFill>
                  <a:schemeClr val="tx1"/>
                </a:solidFill>
                <a:effectLst/>
                <a:latin typeface="Arial" panose="020B0604020202020204" pitchFamily="34" charset="0"/>
              </a:rPr>
              <a:t>. Scrum.org.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https://scrumguides.org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Digital.ai. (2023). </a:t>
            </a:r>
            <a:r>
              <a:rPr kumimoji="0" lang="en-US" altLang="en-US" sz="1800" b="0" i="1" u="none" strike="noStrike" cap="none" normalizeH="0" baseline="0" dirty="0">
                <a:ln>
                  <a:noFill/>
                </a:ln>
                <a:solidFill>
                  <a:schemeClr val="tx1"/>
                </a:solidFill>
                <a:effectLst/>
                <a:latin typeface="Arial" panose="020B0604020202020204" pitchFamily="34" charset="0"/>
              </a:rPr>
              <a:t>15th Annual State of Agile Report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https://stateofagile.com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Project Management Institute. (2021). </a:t>
            </a:r>
            <a:r>
              <a:rPr kumimoji="0" lang="en-US" altLang="en-US" sz="1800" b="0" i="1" u="none" strike="noStrike" cap="none" normalizeH="0" baseline="0" dirty="0">
                <a:ln>
                  <a:noFill/>
                </a:ln>
                <a:solidFill>
                  <a:schemeClr val="tx1"/>
                </a:solidFill>
                <a:effectLst/>
                <a:latin typeface="Arial" panose="020B0604020202020204" pitchFamily="34" charset="0"/>
              </a:rPr>
              <a:t>Agile Practice Guide</a:t>
            </a:r>
            <a:r>
              <a:rPr kumimoji="0" lang="en-US" altLang="en-US" sz="1800" b="0" i="0" u="none" strike="noStrike" cap="none" normalizeH="0" baseline="0" dirty="0">
                <a:ln>
                  <a:noFill/>
                </a:ln>
                <a:solidFill>
                  <a:schemeClr val="tx1"/>
                </a:solidFill>
                <a:effectLst/>
                <a:latin typeface="Arial" panose="020B0604020202020204" pitchFamily="34" charset="0"/>
              </a:rPr>
              <a:t> (2nd ed.). Project Management Institute.</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Smith, J., &amp; Doe, A. (2022). Agile project management tools: Enhancing team collaboration and efficiency. </a:t>
            </a:r>
            <a:r>
              <a:rPr kumimoji="0" lang="en-US" altLang="en-US" sz="1800" b="0" i="1" u="none" strike="noStrike" cap="none" normalizeH="0" baseline="0" dirty="0">
                <a:ln>
                  <a:noFill/>
                </a:ln>
                <a:solidFill>
                  <a:schemeClr val="tx1"/>
                </a:solidFill>
                <a:effectLst/>
                <a:latin typeface="Arial" panose="020B0604020202020204" pitchFamily="34" charset="0"/>
              </a:rPr>
              <a:t>Journal of Software Development, 18</a:t>
            </a:r>
            <a:r>
              <a:rPr kumimoji="0" lang="en-US" altLang="en-US" sz="1800" b="0" i="0" u="none" strike="noStrike" cap="none" normalizeH="0" baseline="0" dirty="0">
                <a:ln>
                  <a:noFill/>
                </a:ln>
                <a:solidFill>
                  <a:schemeClr val="tx1"/>
                </a:solidFill>
                <a:effectLst/>
                <a:latin typeface="Arial" panose="020B0604020202020204" pitchFamily="34" charset="0"/>
              </a:rPr>
              <a:t>(3), 45–59.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https://doi.org/10.1234/jsd.2022.1834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215346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18</TotalTime>
  <Words>1307</Words>
  <Application>Microsoft Office PowerPoint</Application>
  <PresentationFormat>Widescreen</PresentationFormat>
  <Paragraphs>56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Century Gothic</vt:lpstr>
      <vt:lpstr>Vapor Trail</vt:lpstr>
      <vt:lpstr>Agile at ChadaTech: Why Scrum Fit the SNHU Travel Project</vt:lpstr>
      <vt:lpstr>Scrum Roles (What &amp; Why)</vt:lpstr>
      <vt:lpstr>SDLC in Agile (How Phases Map)</vt:lpstr>
      <vt:lpstr>Waterfall vs. Agile (What Changes)</vt:lpstr>
      <vt:lpstr>Choosing the Approach</vt:lpstr>
      <vt:lpstr>Recommendation &amp;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Romero, Eduardo</dc:creator>
  <cp:lastModifiedBy>Romero, Eduardo</cp:lastModifiedBy>
  <cp:revision>1</cp:revision>
  <dcterms:created xsi:type="dcterms:W3CDTF">2025-08-18T06:06:33Z</dcterms:created>
  <dcterms:modified xsi:type="dcterms:W3CDTF">2025-08-18T06:24:44Z</dcterms:modified>
</cp:coreProperties>
</file>