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2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59" r:id="rId32"/>
    <p:sldId id="288" r:id="rId33"/>
    <p:sldId id="290" r:id="rId34"/>
    <p:sldId id="301" r:id="rId35"/>
    <p:sldId id="289" r:id="rId36"/>
    <p:sldId id="291" r:id="rId37"/>
    <p:sldId id="298" r:id="rId38"/>
    <p:sldId id="292" r:id="rId39"/>
    <p:sldId id="293" r:id="rId40"/>
    <p:sldId id="294" r:id="rId41"/>
    <p:sldId id="297" r:id="rId42"/>
    <p:sldId id="303" r:id="rId43"/>
    <p:sldId id="296" r:id="rId44"/>
    <p:sldId id="300" r:id="rId45"/>
    <p:sldId id="29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11397-3E96-F4FB-F665-457E28AC5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B434D-A2E6-A7C3-E505-71B50A8A2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422FD-A6FB-36D7-19E7-9AFB8F4B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DF534-DF0F-5344-7D99-B7BD6EC2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29CB2-34C6-0188-5D7E-E348E424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A2B21-33D7-E8C0-79F6-02731E0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579BA-D7E8-1F32-4A8F-2CB486EB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0EA88-0A4B-AD7B-F8C0-18C9DA12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66D7F-8D77-7830-8D2B-66AF23D8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8923E-E88B-A772-1D64-CE51381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2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4FB19C-7435-B27F-52C6-C81C26EDC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1FAD9-FC76-A149-8F08-53349F03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F7B47-9137-2301-755E-48264101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2D048-D75A-BC2B-516F-3F58A157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5EB77-27AA-F33C-1F17-775FEFD2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5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8769-8D0E-64F4-BF8B-FA20325C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D1E96-4495-6E03-351E-C271F6EA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6E8F9-5F4C-5AC8-4359-5A2A97DE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15241-95BD-BEFC-E735-264CB2E7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A9476-BBA2-0709-D76F-61D2F87B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4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2E11E-256C-4EA6-7A55-64B80297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841A7-772F-DE01-6A1F-590B2C46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76E10-02AB-D44B-3C38-BD79FC6B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F6285-D4D9-0355-6CAE-85A2AEEB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40789-6266-A32D-2287-E6635DD4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5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D6EA5-13AE-B929-F294-5D946972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83BDD-C197-EF76-C9D9-292C6D649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30E79-3FB0-EFC7-2810-D26CDF640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D12C4-B4B8-4685-FC6F-BB181BF3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A22EE-7B77-174B-21CB-1ED8318B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1853E-E8F0-C2B3-FCCA-BFF2FF3A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E8447-2191-337B-16C7-586386D4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71409-0C8F-DF80-DE83-F85D4352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0BCE5-A2CA-E62F-4E75-A3EBA93C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63B1A-B428-13E5-3A9B-76E028CCE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35A46-76EC-B8F5-DD74-434ADCD88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91C2C9-27B4-1187-D328-447CBD6A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9F7502-59C4-2F52-086D-EEED8C72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04DB6-1F2A-53CB-E665-C5D45153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042DA-59C5-9CA2-2A74-A45C96A6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6BEF4D-E9E0-42DC-258F-515E8BF9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E94478-9574-5786-E805-55D3BF74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98730-F867-C676-79BA-99A3D88C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3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91D0FE-BDB0-2F4E-1A25-EF9368E9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964A0B-A757-7F0D-69C8-2ED86DA3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8ED3B-9D2D-0488-2D5B-C6069E1F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E435-E2F6-F54D-60BB-48F33B8E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F9F93-A25A-28B5-6E24-0ECF6A01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4AEB3-4BCE-4F23-7EAB-F975B721A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5C7B9-3CCD-CD50-3B54-8D38FF5A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FE9D9-0990-B7B7-6ECD-28B4E1ED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53D04-80AA-AD08-D01D-C4D0E3C6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1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D9B64-34FD-8820-FD19-56EFAE12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4E19EC-4E72-0673-A0CD-03E370D40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FD5B3-6E23-2144-7484-4D4465CAD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2762F-7977-56D3-18AD-4D428D56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B32F4-0FC9-CA3E-91A6-D7CA97E1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3389E-F9C0-AC8F-78C2-059C7C25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2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5D95A-242A-531C-87FE-00343095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B56B8-AB6D-4A34-C0EE-903BE2088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651DB-C766-9EEE-26FC-6A4CA7A81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75B5-C44E-4540-AE8F-8EDBFB7AE1FF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FE893-8B8E-091F-FE13-F28FED4B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B28B0-53A4-E74B-D912-B423FB59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0B822-17F5-3EF6-29F0-6ACAEB389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Vectorization 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0F3C2-CAD4-FD75-EF7B-4A4651970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2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A675F-F6CC-CA35-BF35-40D9D218D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6E631-2603-FAB0-A8ED-BE0A81B8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533EC-0633-5A51-D4FC-85F49425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6199"/>
          </a:xfrm>
        </p:spPr>
        <p:txBody>
          <a:bodyPr/>
          <a:lstStyle/>
          <a:p>
            <a:r>
              <a:rPr lang="zh-CN" altLang="en-US" dirty="0"/>
              <a:t>分析并拿到循环的最基本的信息</a:t>
            </a:r>
            <a:endParaRPr lang="en-US" altLang="zh-CN" dirty="0"/>
          </a:p>
          <a:p>
            <a:pPr lvl="1"/>
            <a:r>
              <a:rPr lang="zh-CN" altLang="en-US" dirty="0"/>
              <a:t>各个数组的基地址在哪里？（输入数组、输出数组）</a:t>
            </a:r>
            <a:endParaRPr lang="en-US" altLang="zh-CN" dirty="0"/>
          </a:p>
          <a:p>
            <a:pPr lvl="1"/>
            <a:r>
              <a:rPr lang="zh-CN" altLang="en-US" dirty="0"/>
              <a:t>计数器的初始值在哪里？</a:t>
            </a:r>
            <a:endParaRPr lang="en-US" altLang="zh-CN" dirty="0"/>
          </a:p>
          <a:p>
            <a:pPr lvl="1"/>
            <a:r>
              <a:rPr lang="zh-CN" altLang="en-US" dirty="0"/>
              <a:t>对各个输入数组的元素，按什么顺序做了哪些运算然后输出到了哪个数组？</a:t>
            </a:r>
            <a:endParaRPr lang="en-US" altLang="zh-CN" dirty="0"/>
          </a:p>
          <a:p>
            <a:pPr lvl="1"/>
            <a:r>
              <a:rPr lang="zh-CN" altLang="en-US" dirty="0"/>
              <a:t>各个数组元素的大小？</a:t>
            </a:r>
            <a:endParaRPr lang="en-US" altLang="zh-CN" dirty="0"/>
          </a:p>
          <a:p>
            <a:pPr lvl="1"/>
            <a:r>
              <a:rPr lang="zh-CN" altLang="en-US" dirty="0"/>
              <a:t>循环条件？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6DD75BC-4DA6-1710-785B-3ED14A3CBF7F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6DD75BC-4DA6-1710-785B-3ED14A3CBF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56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BBE76-9B5C-4560-B7E2-17F6D4F2D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D2E5A-DC09-10BE-2F31-996C6B5D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A6481-9ED3-1040-4A0F-A5D6E258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769"/>
            <a:ext cx="10515600" cy="2363055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输入数组</a:t>
            </a:r>
            <a:r>
              <a:rPr lang="en-US" altLang="zh-CN" dirty="0"/>
              <a:t>Array1</a:t>
            </a:r>
            <a:r>
              <a:rPr lang="zh-CN" altLang="en-US" dirty="0"/>
              <a:t>：基地址的值：</a:t>
            </a:r>
            <a:r>
              <a:rPr lang="en-US" altLang="zh-CN" dirty="0"/>
              <a:t>0x$402000 + %</a:t>
            </a:r>
            <a:r>
              <a:rPr lang="en-US" altLang="zh-CN" dirty="0" err="1"/>
              <a:t>rsi</a:t>
            </a:r>
            <a:endParaRPr lang="en-US" altLang="zh-CN" dirty="0"/>
          </a:p>
          <a:p>
            <a:pPr lvl="1"/>
            <a:r>
              <a:rPr lang="zh-CN" altLang="en-US" dirty="0"/>
              <a:t>输入数组</a:t>
            </a:r>
            <a:r>
              <a:rPr lang="en-US" altLang="zh-CN" dirty="0"/>
              <a:t>Array2</a:t>
            </a:r>
            <a:r>
              <a:rPr lang="zh-CN" altLang="en-US" dirty="0"/>
              <a:t>：基地址的值：</a:t>
            </a:r>
            <a:r>
              <a:rPr lang="en-US" altLang="zh-CN" dirty="0"/>
              <a:t>0x$504d400 + %</a:t>
            </a:r>
            <a:r>
              <a:rPr lang="en-US" altLang="zh-CN" dirty="0" err="1"/>
              <a:t>rsi</a:t>
            </a:r>
            <a:endParaRPr lang="en-US" altLang="zh-CN" dirty="0"/>
          </a:p>
          <a:p>
            <a:pPr lvl="1"/>
            <a:r>
              <a:rPr lang="zh-CN" altLang="en-US" dirty="0"/>
              <a:t>输出数组</a:t>
            </a:r>
            <a:r>
              <a:rPr lang="en-US" altLang="zh-CN" dirty="0"/>
              <a:t>Array3</a:t>
            </a:r>
            <a:r>
              <a:rPr lang="zh-CN" altLang="en-US" dirty="0"/>
              <a:t>：基地址的值  ：</a:t>
            </a:r>
            <a:r>
              <a:rPr lang="en-US" altLang="zh-CN" dirty="0"/>
              <a:t>0x9c98800 + %</a:t>
            </a:r>
            <a:r>
              <a:rPr lang="en-US" altLang="zh-CN" dirty="0" err="1"/>
              <a:t>rsi</a:t>
            </a:r>
            <a:endParaRPr lang="en-US" altLang="zh-CN" dirty="0"/>
          </a:p>
          <a:p>
            <a:pPr lvl="1"/>
            <a:r>
              <a:rPr lang="zh-CN" altLang="en-US" dirty="0"/>
              <a:t>数组元素大小：</a:t>
            </a:r>
            <a:r>
              <a:rPr lang="en-US" altLang="zh-CN" dirty="0"/>
              <a:t>1B</a:t>
            </a:r>
            <a:r>
              <a:rPr lang="zh-CN" altLang="en-US" dirty="0"/>
              <a:t>（从</a:t>
            </a:r>
            <a:r>
              <a:rPr lang="en-US" altLang="zh-CN" dirty="0"/>
              <a:t>%al</a:t>
            </a:r>
            <a:r>
              <a:rPr lang="zh-CN" altLang="en-US" dirty="0"/>
              <a:t>知道）</a:t>
            </a:r>
            <a:endParaRPr lang="en-US" altLang="zh-CN" dirty="0"/>
          </a:p>
          <a:p>
            <a:pPr lvl="1"/>
            <a:r>
              <a:rPr lang="zh-CN" altLang="en-US" dirty="0"/>
              <a:t>计算顺序   </a:t>
            </a:r>
            <a:r>
              <a:rPr lang="en-US" altLang="zh-CN" dirty="0"/>
              <a:t>Array3 = Array1 + Array2</a:t>
            </a:r>
          </a:p>
          <a:p>
            <a:pPr lvl="1"/>
            <a:r>
              <a:rPr lang="zh-CN" altLang="en-US" dirty="0"/>
              <a:t>计数器的值：</a:t>
            </a:r>
            <a:r>
              <a:rPr lang="en-US" altLang="zh-CN" dirty="0"/>
              <a:t>%</a:t>
            </a:r>
            <a:r>
              <a:rPr lang="en-US" altLang="zh-CN" dirty="0" err="1"/>
              <a:t>rsi</a:t>
            </a:r>
            <a:r>
              <a:rPr lang="zh-CN" altLang="en-US" dirty="0"/>
              <a:t>， 计数器的步进 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019CEB-D582-80F4-C377-1E619027A784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019CEB-D582-80F4-C377-1E619027A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44F770BE-0934-2C46-2F2E-D8CD0EB09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312" y="1395343"/>
            <a:ext cx="7514261" cy="22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F9481-3FEC-CBBD-8B5E-0D5DB26D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7AE6-59F2-2F6B-5F99-6B87815B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A5524-4AD4-6108-8B68-D3E5E1DE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07" y="1756882"/>
            <a:ext cx="10515600" cy="4477004"/>
          </a:xfrm>
        </p:spPr>
        <p:txBody>
          <a:bodyPr>
            <a:normAutofit/>
          </a:bodyPr>
          <a:lstStyle/>
          <a:p>
            <a:r>
              <a:rPr lang="zh-CN" altLang="en-US" dirty="0"/>
              <a:t>拿到这些信息后就可以抹掉再重写整个循环。跳过数组访问模式，中间变量，相关信息的内存和寄存器来源等不同。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或许可以避免很多中间内存的引用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3D2884C-3DC7-B46B-8CB4-14DD40CC4D2C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3D2884C-3DC7-B46B-8CB4-14DD40CC4D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53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14E1-B1B9-0E4E-6ABB-60539C12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64677-FD57-94A2-53E2-B787D63D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分析对象</a:t>
            </a:r>
            <a:r>
              <a:rPr lang="en-US" altLang="zh-CN" dirty="0" err="1"/>
              <a:t>simloopASM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1EC52-FB77-6CFB-9255-4C0325D3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07" y="1756882"/>
            <a:ext cx="10515600" cy="416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ADD    SRC1,  SRC2,  DST</a:t>
            </a:r>
          </a:p>
          <a:p>
            <a:pPr marL="0" indent="0">
              <a:buNone/>
            </a:pPr>
            <a:r>
              <a:rPr lang="en-US" altLang="zh-CN" dirty="0"/>
              <a:t>SUB    SRC1,  SRC2,  DST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MUL    SRC1,  SRC2,  DST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MOV    SRC1, DST</a:t>
            </a:r>
          </a:p>
          <a:p>
            <a:pPr marL="0" indent="0">
              <a:buNone/>
            </a:pPr>
            <a:r>
              <a:rPr lang="en-US" altLang="zh-CN" dirty="0"/>
              <a:t>LOAD   SRC(</a:t>
            </a:r>
            <a:r>
              <a:rPr lang="en-US" altLang="zh-CN" dirty="0" err="1"/>
              <a:t>ptr</a:t>
            </a:r>
            <a:r>
              <a:rPr lang="en-US" altLang="zh-CN" dirty="0"/>
              <a:t>),  DST</a:t>
            </a:r>
          </a:p>
          <a:p>
            <a:pPr marL="0" indent="0">
              <a:buNone/>
            </a:pPr>
            <a:r>
              <a:rPr lang="en-US" altLang="zh-CN" dirty="0"/>
              <a:t>STORE  SRC,  DST(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操作数可以是寄存器或者立即数。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120F078-2F1A-5E93-2D0C-4B6130415E24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120F078-2F1A-5E93-2D0C-4B6130415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5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A3ED-3437-3FAB-64B8-CA9D06D0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8532-A0AA-55FC-BFF1-DFD6D14D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分析对象</a:t>
            </a:r>
            <a:r>
              <a:rPr lang="en-US" altLang="zh-CN" dirty="0" err="1"/>
              <a:t>simloopASM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2425C-9046-C576-D8FA-952E1946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07" y="1756882"/>
            <a:ext cx="10515600" cy="416067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针对单基本块循环</a:t>
            </a:r>
            <a:endParaRPr lang="en-US" altLang="zh-CN" dirty="0"/>
          </a:p>
          <a:p>
            <a:r>
              <a:rPr lang="zh-CN" altLang="en-US" dirty="0"/>
              <a:t>首先把</a:t>
            </a:r>
            <a:r>
              <a:rPr lang="en-US" altLang="zh-CN" dirty="0"/>
              <a:t>X86</a:t>
            </a:r>
            <a:r>
              <a:rPr lang="zh-CN" altLang="en-US" dirty="0"/>
              <a:t>的汇编基本块重写成更简单的</a:t>
            </a:r>
            <a:r>
              <a:rPr lang="en-US" altLang="zh-CN" dirty="0"/>
              <a:t>ASM</a:t>
            </a:r>
          </a:p>
          <a:p>
            <a:pPr lvl="1"/>
            <a:r>
              <a:rPr lang="zh-CN" altLang="en-US" dirty="0"/>
              <a:t>算法不必分析</a:t>
            </a:r>
            <a:r>
              <a:rPr lang="en-US" altLang="zh-CN" dirty="0"/>
              <a:t>X86</a:t>
            </a:r>
            <a:r>
              <a:rPr lang="zh-CN" altLang="en-US" dirty="0"/>
              <a:t>指令复杂的计算过程等</a:t>
            </a:r>
            <a:endParaRPr lang="en-US" altLang="zh-CN" dirty="0"/>
          </a:p>
          <a:p>
            <a:pPr lvl="2"/>
            <a:r>
              <a:rPr lang="en-US" altLang="zh-CN" dirty="0"/>
              <a:t>Lea 0x1(%</a:t>
            </a:r>
            <a:r>
              <a:rPr lang="en-US" altLang="zh-CN" dirty="0" err="1"/>
              <a:t>rbp</a:t>
            </a:r>
            <a:r>
              <a:rPr lang="en-US" altLang="zh-CN" dirty="0"/>
              <a:t>) %</a:t>
            </a:r>
            <a:r>
              <a:rPr lang="en-US" altLang="zh-CN" dirty="0" err="1"/>
              <a:t>rbp</a:t>
            </a:r>
            <a:r>
              <a:rPr lang="en-US" altLang="zh-CN" dirty="0"/>
              <a:t>      Add  0x1  %</a:t>
            </a:r>
            <a:r>
              <a:rPr lang="en-US" altLang="zh-CN" dirty="0" err="1"/>
              <a:t>rbp</a:t>
            </a:r>
            <a:r>
              <a:rPr lang="en-US" altLang="zh-CN" dirty="0"/>
              <a:t>  </a:t>
            </a:r>
            <a:r>
              <a:rPr lang="zh-CN" altLang="en-US" dirty="0"/>
              <a:t>这些等价表示</a:t>
            </a:r>
            <a:endParaRPr lang="en-US" altLang="zh-CN" dirty="0"/>
          </a:p>
          <a:p>
            <a:pPr lvl="1"/>
            <a:r>
              <a:rPr lang="zh-CN" altLang="en-US" dirty="0"/>
              <a:t>算法模块可以独立开发，更灵活</a:t>
            </a:r>
            <a:endParaRPr lang="en-US" altLang="zh-CN" dirty="0"/>
          </a:p>
          <a:p>
            <a:pPr lvl="1"/>
            <a:r>
              <a:rPr lang="zh-CN" altLang="en-US" dirty="0"/>
              <a:t>算法模块可以复用到其他指令集上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然后在</a:t>
            </a:r>
            <a:r>
              <a:rPr lang="en-US" altLang="zh-CN" dirty="0" err="1"/>
              <a:t>simLoopASM</a:t>
            </a:r>
            <a:r>
              <a:rPr lang="zh-CN" altLang="en-US" dirty="0"/>
              <a:t>上做分析，重写。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最后把</a:t>
            </a:r>
            <a:r>
              <a:rPr lang="en-US" altLang="zh-CN" dirty="0" err="1"/>
              <a:t>simLoopASM</a:t>
            </a:r>
            <a:r>
              <a:rPr lang="zh-CN" altLang="en-US" dirty="0"/>
              <a:t>翻译回</a:t>
            </a:r>
            <a:r>
              <a:rPr lang="en-US" altLang="zh-CN" dirty="0"/>
              <a:t>X86</a:t>
            </a:r>
            <a:r>
              <a:rPr lang="zh-CN" altLang="en-US" dirty="0"/>
              <a:t>汇编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337E34A-97A1-A4BA-73BE-C8371BDB938D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337E34A-97A1-A4BA-73BE-C8371BDB9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4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4673-9CD8-068C-AA1C-49057B7B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8231-42B1-2FCC-A9B7-5C811306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分析对象</a:t>
            </a:r>
            <a:r>
              <a:rPr lang="en-US" altLang="zh-CN" dirty="0" err="1"/>
              <a:t>simloopASM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5C7A810-16FD-8F16-1404-EF41FBDBD769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5C7A810-16FD-8F16-1404-EF41FBDBD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6F95CD7-F03B-3D08-620E-FB14ACEC7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58" y="2442837"/>
            <a:ext cx="6321414" cy="1972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B5AE20-DB29-7C56-E008-A640D7BDE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691" y="1839074"/>
            <a:ext cx="5082451" cy="36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8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D0534-C4E6-B0B5-361E-DB68C73F1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E2890-58B3-15F4-B0E7-8A2C63CC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72C4F4A-D6F1-ABB7-8707-0A34526F84DD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72C4F4A-D6F1-ABB7-8707-0A34526F8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520BD-924E-E800-E205-B7D88B4C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94" y="1800602"/>
            <a:ext cx="10515600" cy="8125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分析每个数据在程序中的走向、变化</a:t>
            </a:r>
            <a:endParaRPr lang="en-US" altLang="zh-CN" dirty="0"/>
          </a:p>
          <a:p>
            <a:r>
              <a:rPr lang="en-US" altLang="zh-CN" dirty="0"/>
              <a:t>Flow: </a:t>
            </a:r>
            <a:r>
              <a:rPr lang="zh-CN" altLang="en-US" dirty="0"/>
              <a:t>循环中一个数据的抽象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A6916D-D4A2-F95F-C684-17DF9E74B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58" y="2289477"/>
            <a:ext cx="5082451" cy="364788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6A7BB8-7B74-1AC2-925A-8905F6CB8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8087"/>
              </p:ext>
            </p:extLst>
          </p:nvPr>
        </p:nvGraphicFramePr>
        <p:xfrm>
          <a:off x="372721" y="3561794"/>
          <a:ext cx="32208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16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0416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32F8B7E-7F3F-93D5-2600-886CE0FF6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02944"/>
              </p:ext>
            </p:extLst>
          </p:nvPr>
        </p:nvGraphicFramePr>
        <p:xfrm>
          <a:off x="354909" y="4331934"/>
          <a:ext cx="3238644" cy="78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3B96992-A845-CE6F-3923-7D16D9DF9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30522"/>
              </p:ext>
            </p:extLst>
          </p:nvPr>
        </p:nvGraphicFramePr>
        <p:xfrm>
          <a:off x="372722" y="5153960"/>
          <a:ext cx="3238644" cy="78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29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106C9-380C-B3AE-B92D-C1139469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C03ED-9295-59AD-9F2F-3FB84C57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D415981-B94C-CB9C-E409-557B838454ED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D415981-B94C-CB9C-E409-557B838454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F7BE3AB-35D2-C7BB-99EB-61520A12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E2C9F2-60C2-EF13-73C7-87E9E5A9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71372"/>
              </p:ext>
            </p:extLst>
          </p:nvPr>
        </p:nvGraphicFramePr>
        <p:xfrm>
          <a:off x="424094" y="1780819"/>
          <a:ext cx="30537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54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526854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19998-FB68-B02B-EE8A-21251F375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52773"/>
              </p:ext>
            </p:extLst>
          </p:nvPr>
        </p:nvGraphicFramePr>
        <p:xfrm>
          <a:off x="4235806" y="1780819"/>
          <a:ext cx="3557142" cy="1175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26498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F18431B-D4F0-6AFA-9B38-C3BDB0B7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98997"/>
              </p:ext>
            </p:extLst>
          </p:nvPr>
        </p:nvGraphicFramePr>
        <p:xfrm>
          <a:off x="331626" y="4495799"/>
          <a:ext cx="3238644" cy="78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EC9FC1C9-15F0-4105-A8F5-AFC8395A40D0}"/>
              </a:ext>
            </a:extLst>
          </p:cNvPr>
          <p:cNvSpPr/>
          <p:nvPr/>
        </p:nvSpPr>
        <p:spPr>
          <a:xfrm>
            <a:off x="7967610" y="1905856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1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0F008-8B6E-1608-054A-DDEF322A9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0F6C8-1349-9E45-598C-F698F35C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6CF4C38-A1FD-050C-132D-531E3CC20EAC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6CF4C38-A1FD-050C-132D-531E3CC20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A98F8DF-5DE4-8074-FB1E-78585338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92C575-6915-70F6-EA0A-5EE364B7C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38009"/>
              </p:ext>
            </p:extLst>
          </p:nvPr>
        </p:nvGraphicFramePr>
        <p:xfrm>
          <a:off x="424094" y="1780819"/>
          <a:ext cx="32386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A3C2EB4-D2BA-98F0-D031-A5CF97BD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71482"/>
              </p:ext>
            </p:extLst>
          </p:nvPr>
        </p:nvGraphicFramePr>
        <p:xfrm>
          <a:off x="4235806" y="1780819"/>
          <a:ext cx="3557142" cy="156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10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B22ECE4-0096-8EC7-6CE3-FFB73E3EF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83779"/>
              </p:ext>
            </p:extLst>
          </p:nvPr>
        </p:nvGraphicFramePr>
        <p:xfrm>
          <a:off x="331626" y="4495799"/>
          <a:ext cx="32386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541E9C10-3F18-9A52-0C01-62E8A4C34040}"/>
              </a:ext>
            </a:extLst>
          </p:cNvPr>
          <p:cNvSpPr/>
          <p:nvPr/>
        </p:nvSpPr>
        <p:spPr>
          <a:xfrm>
            <a:off x="7967485" y="2234423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60B0-0EFA-0C41-4A83-B092266E6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389C8-3B9A-A985-5271-27C335EC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8661ADE-B3CB-F827-7315-A5C9CB5E873D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8661ADE-B3CB-F827-7315-A5C9CB5E87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F76C251-42AD-29C0-54E0-09C780BB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078911-62C8-36C3-534C-69EC93165E25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8D979DD-82C2-F4EB-501F-3BF582B89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63755"/>
              </p:ext>
            </p:extLst>
          </p:nvPr>
        </p:nvGraphicFramePr>
        <p:xfrm>
          <a:off x="4235806" y="1780819"/>
          <a:ext cx="3557142" cy="156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F637150-D011-52FA-D0AD-8870EBB64672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B5992BF-B11A-9AD8-8AFC-DDD890F86E6A}"/>
              </a:ext>
            </a:extLst>
          </p:cNvPr>
          <p:cNvSpPr/>
          <p:nvPr/>
        </p:nvSpPr>
        <p:spPr>
          <a:xfrm>
            <a:off x="7967485" y="2564225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2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D6C38-DF24-A11D-F0B7-BE985365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23D59-11DC-9FF8-2C15-AEA519C0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问题的定义和解决思路</a:t>
            </a:r>
            <a:endParaRPr lang="en-US" altLang="zh-CN" dirty="0"/>
          </a:p>
          <a:p>
            <a:r>
              <a:rPr lang="zh-CN" altLang="en-US" dirty="0"/>
              <a:t>分析算法</a:t>
            </a:r>
            <a:endParaRPr lang="en-US" altLang="zh-CN" dirty="0"/>
          </a:p>
          <a:p>
            <a:r>
              <a:rPr lang="zh-CN" altLang="en-US" dirty="0"/>
              <a:t>设计和实现</a:t>
            </a:r>
          </a:p>
        </p:txBody>
      </p:sp>
    </p:spTree>
    <p:extLst>
      <p:ext uri="{BB962C8B-B14F-4D97-AF65-F5344CB8AC3E}">
        <p14:creationId xmlns:p14="http://schemas.microsoft.com/office/powerpoint/2010/main" val="3862190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34391-7F19-C2D0-8F20-E8DCBF470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D372-427C-861C-0701-4B85F7A3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8D07B88-B3E3-9454-5436-40EB114B4BBA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8D07B88-B3E3-9454-5436-40EB114B4B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45F3CAB-CBDB-36BF-779C-57EBC40E9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4C520D-70D8-E42F-BB07-4C7F4517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28895"/>
              </p:ext>
            </p:extLst>
          </p:nvPr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E046395-2078-5792-C1A9-855576DAB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64432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45808-04AE-21B6-DDB5-027E805C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51403"/>
              </p:ext>
            </p:extLst>
          </p:nvPr>
        </p:nvGraphicFramePr>
        <p:xfrm>
          <a:off x="331626" y="4495799"/>
          <a:ext cx="3238644" cy="15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B72D403D-DB75-AF46-5AB6-7E06DD959F31}"/>
              </a:ext>
            </a:extLst>
          </p:cNvPr>
          <p:cNvSpPr/>
          <p:nvPr/>
        </p:nvSpPr>
        <p:spPr>
          <a:xfrm>
            <a:off x="7967485" y="2866490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34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D0E04-C1BE-938F-866C-FFBF04519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CFD7-2ECC-FFFE-4B95-3BEEE96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2069678-54A7-B5EA-D213-37BF8D12CC27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2069678-54A7-B5EA-D213-37BF8D12CC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BC4E0F4-FFAD-55D1-35B6-752ED6608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B6CD51-16EB-1EF4-A37E-D305114B7BBF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F581D0C-8449-F6DD-EBD5-7C31F8CB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0334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D36948B-2FBF-0552-09F1-2BC59ABD3996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15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8C8D44AC-B0B1-3983-1CFC-D80B169CD031}"/>
              </a:ext>
            </a:extLst>
          </p:cNvPr>
          <p:cNvSpPr/>
          <p:nvPr/>
        </p:nvSpPr>
        <p:spPr>
          <a:xfrm>
            <a:off x="7967485" y="3224338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94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774AD-C178-9C27-E27A-ACC848B95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5819-22EE-BC8F-4FD2-9DB21FD4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EF3C210-C26A-8BDE-8692-2157EB8C3593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EF3C210-C26A-8BDE-8692-2157EB8C3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E6F32F6-F021-9FC3-0E76-686DAD75F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45EFCEB-FFFD-CD58-67CC-92E1E5C4DE2D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87098E5-519A-5E47-149F-C154FD5EC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3920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AB2FA32-17B6-26F4-B167-713335B7ED2B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15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1F08D3C5-4156-92D6-6F4E-9024F78390FC}"/>
              </a:ext>
            </a:extLst>
          </p:cNvPr>
          <p:cNvSpPr/>
          <p:nvPr/>
        </p:nvSpPr>
        <p:spPr>
          <a:xfrm>
            <a:off x="7936787" y="3503487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E746A-2D8A-5161-05BC-4BF6FEED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68093-B09C-F182-9A8F-54982235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9C4508B-0CFF-7331-0213-6C290DF46121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9C4508B-0CFF-7331-0213-6C290DF461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D0528B6-E17F-33A7-0958-6C39088F3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9A435B-5310-A61C-BFD5-9C49923D1411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B3D561-C6F5-19DE-C82E-3E697CA089CB}"/>
              </a:ext>
            </a:extLst>
          </p:cNvPr>
          <p:cNvGraphicFramePr>
            <a:graphicFrameLocks noGrp="1"/>
          </p:cNvGraphicFramePr>
          <p:nvPr/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8E587EC-9B87-AD34-52F8-1FA6CB84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40169"/>
              </p:ext>
            </p:extLst>
          </p:nvPr>
        </p:nvGraphicFramePr>
        <p:xfrm>
          <a:off x="331626" y="4495799"/>
          <a:ext cx="3238644" cy="20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0117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95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030330D5-4E58-90EC-47A3-EBEBCB95A9D6}"/>
              </a:ext>
            </a:extLst>
          </p:cNvPr>
          <p:cNvSpPr/>
          <p:nvPr/>
        </p:nvSpPr>
        <p:spPr>
          <a:xfrm>
            <a:off x="7910852" y="3821986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4B6B570C-FCF6-252B-FE59-EA163D0428D0}"/>
              </a:ext>
            </a:extLst>
          </p:cNvPr>
          <p:cNvSpPr/>
          <p:nvPr/>
        </p:nvSpPr>
        <p:spPr>
          <a:xfrm>
            <a:off x="3703833" y="6066890"/>
            <a:ext cx="1602769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72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8CC0-B3F8-A15E-57DE-1F504D66E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2BB1-C928-3ADF-1E27-9DABD82F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D1695A7-E637-7EEF-552B-DD18DEF87F75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D1695A7-E637-7EEF-552B-DD18DEF87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56EBFDB-3FD9-C8D1-FE57-EF67F8A9A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057D0E8-39BA-6F19-40C7-A62593AF4082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AF375A-92EF-D543-479C-0ACC0330C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50570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669CDEE-F3A3-8DFB-9341-F734C7533D9E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20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0117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95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7929449-D60F-B537-A9CB-8DEFABE746B5}"/>
              </a:ext>
            </a:extLst>
          </p:cNvPr>
          <p:cNvSpPr/>
          <p:nvPr/>
        </p:nvSpPr>
        <p:spPr>
          <a:xfrm>
            <a:off x="7921376" y="4161033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FDCA25EE-4347-8F60-C813-CBA050C15352}"/>
              </a:ext>
            </a:extLst>
          </p:cNvPr>
          <p:cNvSpPr/>
          <p:nvPr/>
        </p:nvSpPr>
        <p:spPr>
          <a:xfrm>
            <a:off x="3703833" y="6066890"/>
            <a:ext cx="1602769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68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3493-6D8D-9D02-CCC8-56B1EC47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597A8-F93D-46DA-7655-8DA2E29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30D26B5-C2D5-5830-9F4C-FACDDFE3FFB3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30D26B5-C2D5-5830-9F4C-FACDDFE3F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F959B3A-9980-9E24-0CED-8D39E8497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5166F61-6CCE-E893-0158-90D0C83E0BB6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77BAFF5-D50D-6F51-F95B-B8D483B8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88200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0x4..-(Flow1+1)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D0D3805-7289-EB56-E2AA-F66828F7E803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20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0117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95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1EFF22AA-BFBD-5770-D815-B1FB42841C5C}"/>
              </a:ext>
            </a:extLst>
          </p:cNvPr>
          <p:cNvSpPr/>
          <p:nvPr/>
        </p:nvSpPr>
        <p:spPr>
          <a:xfrm>
            <a:off x="7931650" y="4495799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482B453D-8F33-0A51-7E8E-139770ECBE7E}"/>
              </a:ext>
            </a:extLst>
          </p:cNvPr>
          <p:cNvSpPr/>
          <p:nvPr/>
        </p:nvSpPr>
        <p:spPr>
          <a:xfrm>
            <a:off x="3703833" y="6066890"/>
            <a:ext cx="1602769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48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1FCA7-4429-99CF-A0BD-E1ECEB45D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A6DD-70DB-8308-2706-988E4C4C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343F19F-227C-AD20-CD42-6A7F13CF1791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343F19F-227C-AD20-CD42-6A7F13CF1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0CC000-C43D-30AC-5BB9-243E4502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535"/>
              </p:ext>
            </p:extLst>
          </p:nvPr>
        </p:nvGraphicFramePr>
        <p:xfrm>
          <a:off x="7334607" y="3037086"/>
          <a:ext cx="35571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2F23C47-A120-E861-EDC4-383A4451D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73795"/>
              </p:ext>
            </p:extLst>
          </p:nvPr>
        </p:nvGraphicFramePr>
        <p:xfrm>
          <a:off x="7334607" y="1070865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0x4..-(Flow1+1)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E95996F-A26E-76B8-3203-8529BE56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86963"/>
              </p:ext>
            </p:extLst>
          </p:nvPr>
        </p:nvGraphicFramePr>
        <p:xfrm>
          <a:off x="7334607" y="4482595"/>
          <a:ext cx="355642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21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21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273884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479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B35A3348-E0D1-707A-70D4-468C33F52887}"/>
              </a:ext>
            </a:extLst>
          </p:cNvPr>
          <p:cNvSpPr/>
          <p:nvPr/>
        </p:nvSpPr>
        <p:spPr>
          <a:xfrm flipH="1">
            <a:off x="5537771" y="5815173"/>
            <a:ext cx="1756881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3E95D9D-B75A-1CB5-16E8-A75A8F41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18" y="1409324"/>
            <a:ext cx="6990843" cy="46084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Increment Flow: </a:t>
            </a:r>
            <a:r>
              <a:rPr lang="zh-CN" altLang="en-US" dirty="0"/>
              <a:t>每次迭代时的值比当前值多一个常数</a:t>
            </a:r>
            <a:r>
              <a:rPr lang="en-US" altLang="zh-CN" dirty="0"/>
              <a:t>step</a:t>
            </a:r>
          </a:p>
          <a:p>
            <a:pPr lvl="1"/>
            <a:r>
              <a:rPr lang="en-US" altLang="zh-CN" dirty="0"/>
              <a:t>Flow1</a:t>
            </a:r>
            <a:r>
              <a:rPr lang="zh-CN" altLang="en-US" dirty="0"/>
              <a:t>，循环后</a:t>
            </a:r>
            <a:r>
              <a:rPr lang="en-US" altLang="zh-CN" dirty="0" err="1"/>
              <a:t>src</a:t>
            </a:r>
            <a:r>
              <a:rPr lang="zh-CN" altLang="en-US" dirty="0"/>
              <a:t>的值时</a:t>
            </a:r>
            <a:r>
              <a:rPr lang="en-US" altLang="zh-CN" dirty="0"/>
              <a:t>Flow1+1</a:t>
            </a:r>
          </a:p>
          <a:p>
            <a:pPr lvl="1"/>
            <a:r>
              <a:rPr lang="zh-CN" altLang="en-US" dirty="0"/>
              <a:t>循环计数器，指向数组元素的指针等</a:t>
            </a:r>
            <a:endParaRPr lang="en-US" altLang="zh-CN" dirty="0"/>
          </a:p>
          <a:p>
            <a:r>
              <a:rPr lang="en-US" altLang="zh-CN" dirty="0"/>
              <a:t>Increment Exp</a:t>
            </a:r>
            <a:r>
              <a:rPr lang="zh-CN" altLang="en-US" dirty="0"/>
              <a:t>：一个每次迭代时比当前值多一个常数的表达式</a:t>
            </a:r>
            <a:endParaRPr lang="en-US" altLang="zh-CN" dirty="0"/>
          </a:p>
          <a:p>
            <a:pPr lvl="1"/>
            <a:r>
              <a:rPr lang="en-US" altLang="zh-CN" dirty="0"/>
              <a:t>Flow1</a:t>
            </a:r>
            <a:r>
              <a:rPr lang="zh-CN" altLang="en-US" dirty="0"/>
              <a:t> </a:t>
            </a:r>
            <a:r>
              <a:rPr lang="en-US" altLang="zh-CN" dirty="0"/>
              <a:t>+ 1</a:t>
            </a:r>
          </a:p>
          <a:p>
            <a:pPr lvl="1"/>
            <a:r>
              <a:rPr lang="en-US" altLang="zh-CN" dirty="0"/>
              <a:t>0x4.. + Flow1 * 4 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Elementary Flow</a:t>
            </a:r>
          </a:p>
          <a:p>
            <a:pPr lvl="1"/>
            <a:r>
              <a:rPr lang="zh-CN" altLang="en-US" dirty="0"/>
              <a:t>存储在内存中，而且自身的</a:t>
            </a:r>
            <a:r>
              <a:rPr lang="en-US" altLang="zh-CN" dirty="0" err="1"/>
              <a:t>src</a:t>
            </a:r>
            <a:r>
              <a:rPr lang="zh-CN" altLang="en-US" dirty="0"/>
              <a:t>是一个</a:t>
            </a:r>
            <a:r>
              <a:rPr lang="en-US" altLang="zh-CN" dirty="0"/>
              <a:t>increment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1"/>
            <a:r>
              <a:rPr lang="en-US" altLang="zh-CN" dirty="0"/>
              <a:t>Flow2</a:t>
            </a:r>
            <a:r>
              <a:rPr lang="zh-CN" altLang="en-US" dirty="0"/>
              <a:t>，</a:t>
            </a:r>
            <a:r>
              <a:rPr lang="en-US" altLang="zh-CN" dirty="0"/>
              <a:t>Flow3. </a:t>
            </a:r>
            <a:r>
              <a:rPr lang="zh-CN" altLang="en-US" dirty="0"/>
              <a:t>说明这个</a:t>
            </a:r>
            <a:r>
              <a:rPr lang="en-US" altLang="zh-CN" dirty="0"/>
              <a:t>Flow</a:t>
            </a:r>
            <a:r>
              <a:rPr lang="zh-CN" altLang="en-US" dirty="0"/>
              <a:t>代表一个数组元素</a:t>
            </a:r>
            <a:endParaRPr lang="en-US" altLang="zh-CN" dirty="0"/>
          </a:p>
          <a:p>
            <a:r>
              <a:rPr lang="zh-CN" altLang="en-US" dirty="0"/>
              <a:t>循环不变量既是</a:t>
            </a:r>
            <a:r>
              <a:rPr lang="en-US" altLang="zh-CN" dirty="0"/>
              <a:t>increment</a:t>
            </a:r>
            <a:r>
              <a:rPr lang="zh-CN" altLang="en-US" dirty="0"/>
              <a:t>又是</a:t>
            </a:r>
            <a:r>
              <a:rPr lang="en-US" altLang="zh-CN" dirty="0"/>
              <a:t>elementary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66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A7FC7-5841-EE5B-2A7D-B9AE65981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B3D8B-61BE-6378-4D4D-D1C79F89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5296E62-A73A-8006-8971-2CB61D3DE6AA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5296E62-A73A-8006-8971-2CB61D3DE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A6F851-4F6A-E8E5-D142-E1C1B85F5160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3037086"/>
          <a:ext cx="35571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1C3B85C-0665-B0F4-827F-318992EA3DD4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1070865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0x4..-(Flow1+1)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0FA0A97-E241-5B0D-1026-ECE9745033E1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4482595"/>
          <a:ext cx="355642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21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21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273884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479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F9CF74BE-B094-3DC3-3A29-E24A7C6A4501}"/>
              </a:ext>
            </a:extLst>
          </p:cNvPr>
          <p:cNvSpPr/>
          <p:nvPr/>
        </p:nvSpPr>
        <p:spPr>
          <a:xfrm flipH="1">
            <a:off x="5537771" y="5815173"/>
            <a:ext cx="1756881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29D94AE-D595-091A-E0F4-E64D4F3CF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18" y="1409324"/>
            <a:ext cx="6990843" cy="4608496"/>
          </a:xfrm>
        </p:spPr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store</a:t>
            </a:r>
            <a:r>
              <a:rPr lang="zh-CN" altLang="en-US" dirty="0"/>
              <a:t>指令看简单循环的重要信息有哪些</a:t>
            </a:r>
            <a:endParaRPr lang="en-US" altLang="zh-CN" dirty="0"/>
          </a:p>
          <a:p>
            <a:pPr lvl="1"/>
            <a:r>
              <a:rPr lang="en-US" altLang="zh-CN" dirty="0" err="1"/>
              <a:t>Addr</a:t>
            </a:r>
            <a:r>
              <a:rPr lang="zh-CN" altLang="en-US" dirty="0"/>
              <a:t>必须是</a:t>
            </a:r>
            <a:r>
              <a:rPr lang="en-US" altLang="zh-CN" dirty="0"/>
              <a:t>increment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中所有的</a:t>
            </a:r>
            <a:r>
              <a:rPr lang="en-US" altLang="zh-CN" dirty="0"/>
              <a:t>flow</a:t>
            </a:r>
            <a:r>
              <a:rPr lang="zh-CN" altLang="en-US" dirty="0"/>
              <a:t>必须是</a:t>
            </a:r>
            <a:r>
              <a:rPr lang="en-US" altLang="zh-CN" dirty="0"/>
              <a:t>elementary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Input array base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Array1 base</a:t>
            </a:r>
            <a:r>
              <a:rPr lang="zh-CN" altLang="en-US" dirty="0"/>
              <a:t>：</a:t>
            </a:r>
            <a:r>
              <a:rPr lang="en-US" altLang="zh-CN" dirty="0"/>
              <a:t>0x40..+Flow1</a:t>
            </a:r>
            <a:r>
              <a:rPr lang="zh-CN" altLang="en-US" dirty="0"/>
              <a:t>的初值</a:t>
            </a:r>
            <a:r>
              <a:rPr lang="en-US" altLang="zh-CN" dirty="0"/>
              <a:t>( </a:t>
            </a:r>
            <a:r>
              <a:rPr lang="en-US" altLang="zh-CN" dirty="0" err="1"/>
              <a:t>src</a:t>
            </a:r>
            <a:r>
              <a:rPr lang="en-US" altLang="zh-CN" dirty="0"/>
              <a:t> of Flow2 ) = 0x40..+%</a:t>
            </a:r>
            <a:r>
              <a:rPr lang="en-US" altLang="zh-CN" dirty="0" err="1"/>
              <a:t>rsi</a:t>
            </a:r>
            <a:endParaRPr lang="en-US" altLang="zh-CN" dirty="0"/>
          </a:p>
          <a:p>
            <a:pPr lvl="1"/>
            <a:r>
              <a:rPr lang="en-US" altLang="zh-CN" dirty="0"/>
              <a:t>Array2 base:  0x50..+ Flow1</a:t>
            </a:r>
            <a:r>
              <a:rPr lang="zh-CN" altLang="en-US" dirty="0"/>
              <a:t>的初值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 of Flow3) = 0x50..+%</a:t>
            </a:r>
            <a:r>
              <a:rPr lang="en-US" altLang="zh-CN" dirty="0" err="1"/>
              <a:t>rsi</a:t>
            </a:r>
            <a:endParaRPr lang="en-US" altLang="zh-CN" dirty="0"/>
          </a:p>
          <a:p>
            <a:r>
              <a:rPr lang="en-US" altLang="zh-CN" dirty="0"/>
              <a:t>Output array base:</a:t>
            </a:r>
          </a:p>
          <a:p>
            <a:pPr lvl="1"/>
            <a:r>
              <a:rPr lang="en-US" altLang="zh-CN" dirty="0"/>
              <a:t>0x9c.. + Flow1</a:t>
            </a:r>
            <a:r>
              <a:rPr lang="zh-CN" altLang="en-US" dirty="0"/>
              <a:t>的初值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28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94544-ADAC-F39F-9F95-9FFF5F42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EEFD6-A460-61F0-EB43-01F17ED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03BF60A-C6DD-D324-8BD6-369F9876E623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03BF60A-C6DD-D324-8BD6-369F9876E6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079C89-B563-8839-B999-16E43265249E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3037086"/>
          <a:ext cx="35571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2E43C22-B3BD-A9EE-07DB-360B507254B7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1070865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0x4..-(Flow1+1)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32E009A-44F5-D26C-25D8-1FF8B5650034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4482595"/>
          <a:ext cx="355642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21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21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273884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479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E16F2B5B-B38D-7F92-CDB2-593802C53566}"/>
              </a:ext>
            </a:extLst>
          </p:cNvPr>
          <p:cNvSpPr/>
          <p:nvPr/>
        </p:nvSpPr>
        <p:spPr>
          <a:xfrm flipH="1">
            <a:off x="5537771" y="5815173"/>
            <a:ext cx="1756881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FC05914-91D1-D946-3242-EF1AB0E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18" y="1409324"/>
            <a:ext cx="6990843" cy="4608496"/>
          </a:xfrm>
        </p:spPr>
        <p:txBody>
          <a:bodyPr>
            <a:normAutofit/>
          </a:bodyPr>
          <a:lstStyle/>
          <a:p>
            <a:r>
              <a:rPr lang="zh-CN" altLang="en-US" dirty="0"/>
              <a:t>循环计数器：</a:t>
            </a:r>
            <a:endParaRPr lang="en-US" altLang="zh-CN" dirty="0"/>
          </a:p>
          <a:p>
            <a:pPr lvl="1"/>
            <a:r>
              <a:rPr lang="zh-CN" altLang="en-US" dirty="0"/>
              <a:t>在跳转指令之前，最后一个改变</a:t>
            </a:r>
            <a:r>
              <a:rPr lang="en-US" altLang="zh-CN" dirty="0" err="1"/>
              <a:t>eflags</a:t>
            </a:r>
            <a:r>
              <a:rPr lang="zh-CN" altLang="en-US" dirty="0"/>
              <a:t>的指令是不是涉及一个</a:t>
            </a:r>
            <a:r>
              <a:rPr lang="en-US" altLang="zh-CN" dirty="0"/>
              <a:t>increment</a:t>
            </a:r>
            <a:r>
              <a:rPr lang="zh-CN" altLang="en-US" dirty="0"/>
              <a:t>的变量和</a:t>
            </a:r>
            <a:r>
              <a:rPr lang="en-US" altLang="zh-CN" dirty="0"/>
              <a:t>fixed</a:t>
            </a:r>
            <a:r>
              <a:rPr lang="zh-CN" altLang="en-US" dirty="0"/>
              <a:t>变量？那么</a:t>
            </a:r>
            <a:r>
              <a:rPr lang="en-US" altLang="zh-CN" dirty="0"/>
              <a:t>increment</a:t>
            </a:r>
            <a:r>
              <a:rPr lang="zh-CN" altLang="en-US" dirty="0"/>
              <a:t>的变量就是计数器</a:t>
            </a:r>
            <a:endParaRPr lang="en-US" altLang="zh-CN" dirty="0"/>
          </a:p>
          <a:p>
            <a:pPr lvl="1"/>
            <a:r>
              <a:rPr lang="en-US" altLang="zh-CN" dirty="0"/>
              <a:t>Naïve</a:t>
            </a:r>
            <a:r>
              <a:rPr lang="zh-CN" altLang="en-US" dirty="0"/>
              <a:t>：是否有唯一一个步进绝对值是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increment</a:t>
            </a:r>
            <a:r>
              <a:rPr lang="zh-CN" altLang="en-US" dirty="0"/>
              <a:t>变量。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10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EF78-EC9C-3333-64E6-0F5A3D5A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D1CD4-5E98-EABD-34A0-D018C3FB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重构循环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A00EAA9-ED9F-44D8-4151-1EF41332E1FE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A00EAA9-ED9F-44D8-4151-1EF41332E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38A04C2-D154-80D8-6305-0D87870B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88" y="1810016"/>
            <a:ext cx="10921068" cy="1005103"/>
          </a:xfrm>
        </p:spPr>
        <p:txBody>
          <a:bodyPr>
            <a:normAutofit/>
          </a:bodyPr>
          <a:lstStyle/>
          <a:p>
            <a:r>
              <a:rPr lang="zh-CN" altLang="en-US" dirty="0"/>
              <a:t>创建循环头基本块。在循环头中将每个</a:t>
            </a:r>
            <a:r>
              <a:rPr lang="en-US" altLang="zh-CN" dirty="0"/>
              <a:t>input/output</a:t>
            </a:r>
            <a:r>
              <a:rPr lang="zh-CN" altLang="en-US" dirty="0"/>
              <a:t>的基地址存到通用寄存器中待使用。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10D63C-6748-0837-6E26-482EC46C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53189"/>
            <a:ext cx="4744112" cy="2343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ACACE2-A019-00E1-FF6F-876C8A2BD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021" y="3479882"/>
            <a:ext cx="6445084" cy="19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4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8B43F-30EE-2DA5-76DD-B1CBBD07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</a:t>
            </a:r>
            <a:r>
              <a:rPr lang="zh-CN" altLang="en-US" dirty="0"/>
              <a:t>什么样的循环能做向量化？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08E7BA-6A2F-48DB-AB4C-62198135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7" y="3019996"/>
            <a:ext cx="7198445" cy="20312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2AB730-1BD9-081C-BC79-1465B2730C4E}"/>
              </a:ext>
            </a:extLst>
          </p:cNvPr>
          <p:cNvSpPr txBox="1"/>
          <p:nvPr/>
        </p:nvSpPr>
        <p:spPr>
          <a:xfrm>
            <a:off x="1273996" y="2111305"/>
            <a:ext cx="51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观察一些有向量化优化潜质的循环逻辑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15F018-D78C-6BCC-62E5-CCAB0E147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78" y="3019996"/>
            <a:ext cx="7508381" cy="19039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3E747C-8784-0121-044B-599AE4B0E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776" y="2823539"/>
            <a:ext cx="7300380" cy="22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8CA0-9BC4-4390-9C69-17B8B1013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EE95-F434-D45C-E81F-A133DE5A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重构循环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8B80CF7-F345-9BAB-99EA-50FF826E6D18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8B80CF7-F345-9BAB-99EA-50FF826E6D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C3065F8-81A1-713F-479B-55F8C216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88" y="1810016"/>
            <a:ext cx="10921068" cy="100510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在循环块中：读数据 </a:t>
            </a:r>
            <a:r>
              <a:rPr lang="en-US" altLang="zh-CN" dirty="0"/>
              <a:t>-&gt; </a:t>
            </a:r>
            <a:r>
              <a:rPr lang="zh-CN" altLang="en-US" dirty="0"/>
              <a:t>操作 </a:t>
            </a:r>
            <a:r>
              <a:rPr lang="en-US" altLang="zh-CN" dirty="0"/>
              <a:t>-&gt; </a:t>
            </a:r>
            <a:r>
              <a:rPr lang="zh-CN" altLang="en-US" dirty="0"/>
              <a:t>存数据 </a:t>
            </a:r>
            <a:r>
              <a:rPr lang="en-US" altLang="zh-CN" dirty="0"/>
              <a:t>-&gt; </a:t>
            </a:r>
            <a:r>
              <a:rPr lang="zh-CN" altLang="en-US" dirty="0"/>
              <a:t>递增数组基地址。</a:t>
            </a:r>
            <a:endParaRPr lang="en-US" altLang="zh-CN" dirty="0"/>
          </a:p>
          <a:p>
            <a:r>
              <a:rPr lang="zh-CN" altLang="en-US" dirty="0"/>
              <a:t>然后如果原来有</a:t>
            </a:r>
            <a:r>
              <a:rPr lang="en-US" altLang="zh-CN" dirty="0" err="1"/>
              <a:t>cmp</a:t>
            </a:r>
            <a:r>
              <a:rPr lang="zh-CN" altLang="en-US" dirty="0"/>
              <a:t>，把</a:t>
            </a:r>
            <a:r>
              <a:rPr lang="en-US" altLang="zh-CN" dirty="0" err="1"/>
              <a:t>cmp</a:t>
            </a:r>
            <a:r>
              <a:rPr lang="zh-CN" altLang="en-US" dirty="0"/>
              <a:t>中涉及的寄存器改成循环计数器的寄存器。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746FC1-A032-E4A6-11B2-47B43CFD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89" y="3053189"/>
            <a:ext cx="6138089" cy="2114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BEA81D-D377-1C9A-F892-9045C668C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101" y="3053188"/>
            <a:ext cx="5192371" cy="2114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B5F6A9-98EC-0DF4-3DB9-3CF6AD27A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89" y="5635505"/>
            <a:ext cx="850701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9D0EA-253F-BF40-9C8E-35B90240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模块总览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A94B857-B429-D967-8DB3-2511EF291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6" y="2455415"/>
            <a:ext cx="7339146" cy="4233404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48809D-0F45-5495-AFA7-CDF126F7DE93}"/>
              </a:ext>
            </a:extLst>
          </p:cNvPr>
          <p:cNvSpPr txBox="1"/>
          <p:nvPr/>
        </p:nvSpPr>
        <p:spPr>
          <a:xfrm>
            <a:off x="1277257" y="1888385"/>
            <a:ext cx="43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对于单个基本快</a:t>
            </a:r>
          </a:p>
        </p:txBody>
      </p:sp>
    </p:spTree>
    <p:extLst>
      <p:ext uri="{BB962C8B-B14F-4D97-AF65-F5344CB8AC3E}">
        <p14:creationId xmlns:p14="http://schemas.microsoft.com/office/powerpoint/2010/main" val="317118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57B37-C966-B330-8CE9-F7025B60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46B5C-1A6C-B68F-FC72-4605F36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定位优化目标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D3610-32D6-847B-6A0B-024B773A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3"/>
            <a:ext cx="10515600" cy="1865087"/>
          </a:xfrm>
        </p:spPr>
        <p:txBody>
          <a:bodyPr/>
          <a:lstStyle/>
          <a:p>
            <a:r>
              <a:rPr lang="zh-CN" altLang="en-US" dirty="0"/>
              <a:t>递归定位最内层循环</a:t>
            </a:r>
            <a:endParaRPr lang="en-US" altLang="zh-CN" dirty="0"/>
          </a:p>
          <a:p>
            <a:r>
              <a:rPr lang="zh-CN" altLang="en-US" dirty="0"/>
              <a:t>单基本块循环</a:t>
            </a:r>
            <a:r>
              <a:rPr lang="en-US" altLang="zh-CN" dirty="0"/>
              <a:t>——</a:t>
            </a:r>
            <a:r>
              <a:rPr lang="zh-CN" altLang="en-US" dirty="0"/>
              <a:t>按照上述流程安排</a:t>
            </a:r>
            <a:endParaRPr lang="en-US" altLang="zh-CN" dirty="0"/>
          </a:p>
          <a:p>
            <a:r>
              <a:rPr lang="en-US" altLang="zh-CN" dirty="0"/>
              <a:t>For loop  —— </a:t>
            </a:r>
            <a:r>
              <a:rPr lang="zh-CN" altLang="en-US" dirty="0"/>
              <a:t>先判断再循环，由两个基本块组成</a:t>
            </a:r>
          </a:p>
        </p:txBody>
      </p:sp>
    </p:spTree>
    <p:extLst>
      <p:ext uri="{BB962C8B-B14F-4D97-AF65-F5344CB8AC3E}">
        <p14:creationId xmlns:p14="http://schemas.microsoft.com/office/powerpoint/2010/main" val="366860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8FF50-7B60-3BA2-1011-F5351D7E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8A5D0-3380-799B-3801-0B05300A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定位目标</a:t>
            </a:r>
            <a:r>
              <a:rPr lang="en-US" altLang="zh-CN" dirty="0"/>
              <a:t>for Loop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74E0EC-B44F-6F11-B35F-0D55B7B83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1" y="1848644"/>
            <a:ext cx="5276029" cy="438694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A378EB-4B0F-05FA-C9F6-9C0EE58A7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20" y="1632857"/>
            <a:ext cx="5142851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08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12AC7-6429-7A79-22D4-66D926CA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22E1-1C80-87D6-9F4B-EAE4EC54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创建</a:t>
            </a:r>
            <a:r>
              <a:rPr lang="en-US" altLang="zh-CN" dirty="0" err="1"/>
              <a:t>LoopHeader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6712917-1AD4-A0AB-7CBE-D7B82764B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901"/>
            <a:ext cx="5276029" cy="438694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5AF567-70AA-02AB-042C-D8F711E8B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20" y="1632857"/>
            <a:ext cx="5142851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05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2D6C6-5FB3-D46D-1D3E-4796EE4C2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F3CA33-E3A9-7E89-3982-36155C7A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19" y="2297339"/>
            <a:ext cx="5198381" cy="4560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3235EF-F2E9-247A-604F-DD384110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55" y="261257"/>
            <a:ext cx="4286517" cy="635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D6CCF0-898A-606A-083F-CD9EEFB3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定位目标</a:t>
            </a:r>
            <a:r>
              <a:rPr lang="en-US" altLang="zh-CN" dirty="0"/>
              <a:t>for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4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6A5AA-9902-435F-22AD-372C397E3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C9FC-ACF4-DA39-252D-45917B16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80DD0-6D87-4734-5A95-9D6615BE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3"/>
            <a:ext cx="10515600" cy="4216401"/>
          </a:xfrm>
        </p:spPr>
        <p:txBody>
          <a:bodyPr/>
          <a:lstStyle/>
          <a:p>
            <a:r>
              <a:rPr lang="en-US" altLang="zh-CN" dirty="0"/>
              <a:t>lifter——</a:t>
            </a:r>
            <a:r>
              <a:rPr lang="zh-CN" altLang="en-US" dirty="0"/>
              <a:t>将每个</a:t>
            </a:r>
            <a:r>
              <a:rPr lang="en-US" altLang="zh-CN" dirty="0"/>
              <a:t>X86</a:t>
            </a:r>
            <a:r>
              <a:rPr lang="zh-CN" altLang="en-US" dirty="0"/>
              <a:t>指令翻译成一条或者多条等价的</a:t>
            </a:r>
            <a:r>
              <a:rPr lang="en-US" altLang="zh-CN" dirty="0" err="1"/>
              <a:t>simLoop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Analyzer——</a:t>
            </a:r>
            <a:r>
              <a:rPr lang="zh-CN" altLang="en-US" dirty="0"/>
              <a:t>跟第一部分讲的一样，里面涉及大量的代码细节，不展开了</a:t>
            </a:r>
            <a:endParaRPr lang="en-US" altLang="zh-CN" dirty="0"/>
          </a:p>
          <a:p>
            <a:r>
              <a:rPr lang="en-US" altLang="zh-CN" dirty="0"/>
              <a:t>Loop Info——</a:t>
            </a:r>
            <a:r>
              <a:rPr lang="zh-CN" altLang="en-US" dirty="0"/>
              <a:t>第一部分中的抽象信息</a:t>
            </a:r>
            <a:endParaRPr lang="en-US" altLang="zh-CN" dirty="0"/>
          </a:p>
          <a:p>
            <a:r>
              <a:rPr lang="en-US" altLang="zh-CN" dirty="0"/>
              <a:t>Generator——</a:t>
            </a:r>
            <a:r>
              <a:rPr lang="zh-CN" altLang="en-US" dirty="0"/>
              <a:t>一个巨大的</a:t>
            </a:r>
            <a:r>
              <a:rPr lang="en-US" altLang="zh-CN" dirty="0"/>
              <a:t>DFS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822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42B9-FEE4-895E-FAA9-5487FB48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DEF5B5-3878-B95C-8BFA-9E6E241B6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66" y="2409371"/>
            <a:ext cx="5966534" cy="44486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9B85E78-B315-508C-71CC-DE7C84B7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——exp</a:t>
            </a:r>
            <a:r>
              <a:rPr lang="zh-CN" altLang="en-US" dirty="0"/>
              <a:t>结构体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4FED42-6D2E-44F7-3C9C-ACD21F64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57" y="1582055"/>
            <a:ext cx="10515600" cy="5181601"/>
          </a:xfrm>
        </p:spPr>
        <p:txBody>
          <a:bodyPr>
            <a:normAutofit/>
          </a:bodyPr>
          <a:lstStyle/>
          <a:p>
            <a:r>
              <a:rPr lang="zh-CN" altLang="en-US" dirty="0"/>
              <a:t>指针的运算，数值的表示等等。判断是否相等</a:t>
            </a:r>
            <a:endParaRPr lang="en-US" altLang="zh-CN" dirty="0"/>
          </a:p>
          <a:p>
            <a:r>
              <a:rPr lang="zh-CN" altLang="en-US" dirty="0"/>
              <a:t>数组的运算顺序，也都是通过这个保存的</a:t>
            </a:r>
            <a:endParaRPr lang="en-US" altLang="zh-CN" dirty="0"/>
          </a:p>
          <a:p>
            <a:r>
              <a:rPr lang="en-US" altLang="zh-CN" dirty="0"/>
              <a:t>Generator</a:t>
            </a:r>
            <a:r>
              <a:rPr lang="zh-CN" altLang="en-US" dirty="0"/>
              <a:t>会在这个树上做</a:t>
            </a:r>
            <a:r>
              <a:rPr lang="en-US" altLang="zh-CN" dirty="0"/>
              <a:t>DFS</a:t>
            </a:r>
            <a:r>
              <a:rPr lang="zh-CN" altLang="en-US" dirty="0"/>
              <a:t>然后产生向量化代码。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</a:t>
            </a:r>
            <a:r>
              <a:rPr lang="en-US" altLang="zh-CN" dirty="0"/>
              <a:t>——flow1+flow2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</a:p>
          <a:p>
            <a:endParaRPr lang="en-US" altLang="zh-CN" dirty="0"/>
          </a:p>
          <a:p>
            <a:r>
              <a:rPr lang="zh-CN" altLang="en-US" dirty="0"/>
              <a:t>计算是否是</a:t>
            </a:r>
            <a:r>
              <a:rPr lang="en-US" altLang="zh-CN" dirty="0"/>
              <a:t>increment</a:t>
            </a:r>
          </a:p>
          <a:p>
            <a:r>
              <a:rPr lang="zh-CN" altLang="en-US" dirty="0"/>
              <a:t>怎么生成向量化代码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11225-CC3A-24C0-E3A1-DFCCF9AAB3A7}"/>
              </a:ext>
            </a:extLst>
          </p:cNvPr>
          <p:cNvSpPr txBox="1"/>
          <p:nvPr/>
        </p:nvSpPr>
        <p:spPr>
          <a:xfrm>
            <a:off x="6426199" y="625683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0AF30A-1A08-140C-2B56-0C3E8F314DB6}"/>
              </a:ext>
            </a:extLst>
          </p:cNvPr>
          <p:cNvSpPr txBox="1"/>
          <p:nvPr/>
        </p:nvSpPr>
        <p:spPr>
          <a:xfrm>
            <a:off x="6818085" y="4449019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00F5A-433E-E3B5-1A34-E44A1F13D42A}"/>
              </a:ext>
            </a:extLst>
          </p:cNvPr>
          <p:cNvSpPr txBox="1"/>
          <p:nvPr/>
        </p:nvSpPr>
        <p:spPr>
          <a:xfrm>
            <a:off x="9568543" y="4449019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5C7764-D932-7A5C-54B8-ECE6CF934B3D}"/>
              </a:ext>
            </a:extLst>
          </p:cNvPr>
          <p:cNvSpPr txBox="1"/>
          <p:nvPr/>
        </p:nvSpPr>
        <p:spPr>
          <a:xfrm>
            <a:off x="10715171" y="3186277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D48F01-FA73-E603-BEDE-1113853A23C3}"/>
              </a:ext>
            </a:extLst>
          </p:cNvPr>
          <p:cNvSpPr txBox="1"/>
          <p:nvPr/>
        </p:nvSpPr>
        <p:spPr>
          <a:xfrm>
            <a:off x="8371114" y="6293506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12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22E05-976D-3015-A28B-3C419FD5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5781F-C361-69BE-3F1F-A3BA8CAA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35DC9-4400-A70E-5C1D-20153244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3"/>
            <a:ext cx="10515600" cy="4216401"/>
          </a:xfrm>
        </p:spPr>
        <p:txBody>
          <a:bodyPr/>
          <a:lstStyle/>
          <a:p>
            <a:r>
              <a:rPr lang="en-US" altLang="zh-CN" dirty="0"/>
              <a:t>Generator——</a:t>
            </a:r>
            <a:r>
              <a:rPr lang="zh-CN" altLang="en-US" dirty="0"/>
              <a:t>可以指定向量化位宽。可以生成各种宽度的向量化</a:t>
            </a:r>
            <a:r>
              <a:rPr lang="en-US" altLang="zh-CN" dirty="0" err="1"/>
              <a:t>simLoop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扩展的向量化</a:t>
            </a:r>
            <a:r>
              <a:rPr lang="en-US" altLang="zh-CN" dirty="0" err="1"/>
              <a:t>SimLoop</a:t>
            </a:r>
            <a:r>
              <a:rPr lang="en-US" altLang="zh-CN" dirty="0"/>
              <a:t> IR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71E337-8406-6990-8A18-32BC5256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93" y="3429000"/>
            <a:ext cx="8754697" cy="1428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60B7F7-EBC0-961E-54F8-1FC5DA2E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93" y="5112336"/>
            <a:ext cx="7102147" cy="16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4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8D87C-9E33-3C5F-FB7F-58E15D0B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4BBC-A4CF-1363-FF17-0517D911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A78F4-09F8-07E7-DA69-0337F79C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4"/>
            <a:ext cx="10515600" cy="1382486"/>
          </a:xfrm>
        </p:spPr>
        <p:txBody>
          <a:bodyPr>
            <a:normAutofit/>
          </a:bodyPr>
          <a:lstStyle/>
          <a:p>
            <a:r>
              <a:rPr lang="en-US" altLang="zh-CN" dirty="0"/>
              <a:t>Rewriter</a:t>
            </a:r>
            <a:r>
              <a:rPr lang="zh-CN" altLang="en-US" dirty="0"/>
              <a:t>将</a:t>
            </a:r>
            <a:r>
              <a:rPr lang="en-US" altLang="zh-CN" dirty="0"/>
              <a:t>generator</a:t>
            </a:r>
            <a:r>
              <a:rPr lang="zh-CN" altLang="en-US" dirty="0"/>
              <a:t>生成的</a:t>
            </a:r>
            <a:r>
              <a:rPr lang="en-US" altLang="zh-CN" dirty="0" err="1"/>
              <a:t>simLoopIR</a:t>
            </a:r>
            <a:r>
              <a:rPr lang="zh-CN" altLang="en-US" dirty="0"/>
              <a:t>翻译成一条或者多条</a:t>
            </a:r>
            <a:r>
              <a:rPr lang="en-US" altLang="zh-CN" dirty="0"/>
              <a:t>X86</a:t>
            </a:r>
            <a:r>
              <a:rPr lang="zh-CN" altLang="en-US" dirty="0"/>
              <a:t>指令（</a:t>
            </a:r>
            <a:r>
              <a:rPr lang="en-US" altLang="zh-CN" dirty="0" err="1"/>
              <a:t>MCInst</a:t>
            </a:r>
            <a:r>
              <a:rPr lang="zh-CN" altLang="en-US" dirty="0"/>
              <a:t>）。当前只实现了将</a:t>
            </a:r>
            <a:r>
              <a:rPr lang="en-US" altLang="zh-CN" dirty="0"/>
              <a:t>64B</a:t>
            </a:r>
            <a:r>
              <a:rPr lang="zh-CN" altLang="en-US" dirty="0"/>
              <a:t>宽度的指令翻译成</a:t>
            </a:r>
            <a:r>
              <a:rPr lang="en-US" altLang="zh-CN" dirty="0"/>
              <a:t>avx512</a:t>
            </a:r>
            <a:r>
              <a:rPr lang="zh-CN" altLang="en-US" dirty="0"/>
              <a:t>指令。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57945B-718C-333E-DCE9-42D199ED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3867509"/>
            <a:ext cx="5561880" cy="28543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531AAB-ACE2-FFE3-FA30-FF4738BD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06" y="3867509"/>
            <a:ext cx="5200179" cy="26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8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D511-916C-4C7E-1307-C49CAA1E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7BBC6-BB34-74B2-D331-C1343784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</a:t>
            </a:r>
            <a:r>
              <a:rPr lang="zh-CN" altLang="en-US" dirty="0"/>
              <a:t>什么样的循环能做向量化？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305D9-046A-5BBF-0223-FD5A5A34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77036"/>
          </a:xfrm>
        </p:spPr>
        <p:txBody>
          <a:bodyPr/>
          <a:lstStyle/>
          <a:p>
            <a:r>
              <a:rPr lang="zh-CN" altLang="en-US" dirty="0"/>
              <a:t>没有跨循环的数据依赖</a:t>
            </a:r>
            <a:endParaRPr lang="en-US" altLang="zh-CN" dirty="0"/>
          </a:p>
          <a:p>
            <a:r>
              <a:rPr lang="zh-CN" altLang="en-US" dirty="0"/>
              <a:t>对数组的访问模式是连续访问</a:t>
            </a:r>
            <a:endParaRPr lang="en-US" altLang="zh-CN" dirty="0"/>
          </a:p>
          <a:p>
            <a:r>
              <a:rPr lang="zh-CN" altLang="en-US" dirty="0"/>
              <a:t>在每次循环迭代中，从若干个数组中取出数据，进行计算得到结果后再存回到若干个数组。下次迭代相同，操作的元素是上次操作的相邻的下一个元素。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06CED6-9AF7-EAFC-3052-2AE1CDB9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5" y="4356342"/>
            <a:ext cx="7508381" cy="19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AD40B-D1ED-75FB-57F1-97C187E6C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20757-A4F3-9602-2B47-97BD10AA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22CFA-0D0E-9F10-1E77-1807CA81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3"/>
            <a:ext cx="10515600" cy="3853543"/>
          </a:xfrm>
        </p:spPr>
        <p:txBody>
          <a:bodyPr>
            <a:normAutofit/>
          </a:bodyPr>
          <a:lstStyle/>
          <a:p>
            <a:r>
              <a:rPr lang="en-US" altLang="zh-CN" dirty="0"/>
              <a:t>generator</a:t>
            </a:r>
            <a:r>
              <a:rPr lang="zh-CN" altLang="en-US" dirty="0"/>
              <a:t>会产生一些虚拟寄存器，</a:t>
            </a:r>
            <a:r>
              <a:rPr lang="en-US" altLang="zh-CN" dirty="0"/>
              <a:t>rewriter</a:t>
            </a:r>
            <a:r>
              <a:rPr lang="zh-CN" altLang="en-US" dirty="0"/>
              <a:t>需要给这些寄存器做分配。（寄存器结构体中要区分真实寄存器和虚拟寄存器）</a:t>
            </a:r>
            <a:endParaRPr lang="en-US" altLang="zh-CN" dirty="0"/>
          </a:p>
          <a:p>
            <a:r>
              <a:rPr lang="zh-CN" altLang="en-US" dirty="0"/>
              <a:t>正确的做法：寄存器的活跃分析（</a:t>
            </a:r>
            <a:r>
              <a:rPr lang="en-US" altLang="zh-CN" dirty="0"/>
              <a:t>bolt</a:t>
            </a:r>
            <a:r>
              <a:rPr lang="zh-CN" altLang="en-US" dirty="0"/>
              <a:t>里有一个</a:t>
            </a:r>
            <a:r>
              <a:rPr lang="en-US" altLang="zh-CN" dirty="0" err="1"/>
              <a:t>registerInfo</a:t>
            </a:r>
            <a:r>
              <a:rPr lang="en-US" altLang="zh-CN" dirty="0"/>
              <a:t> analysis</a:t>
            </a:r>
            <a:r>
              <a:rPr lang="zh-CN" altLang="en-US" dirty="0"/>
              <a:t>），</a:t>
            </a:r>
            <a:r>
              <a:rPr lang="en-US" altLang="zh-CN" dirty="0"/>
              <a:t>spill</a:t>
            </a:r>
            <a:r>
              <a:rPr lang="zh-CN" altLang="en-US" dirty="0"/>
              <a:t>等操作。</a:t>
            </a:r>
            <a:endParaRPr lang="en-US" altLang="zh-CN" dirty="0"/>
          </a:p>
          <a:p>
            <a:r>
              <a:rPr lang="zh-CN" altLang="en-US" dirty="0"/>
              <a:t>我的</a:t>
            </a:r>
            <a:r>
              <a:rPr lang="en-US" altLang="zh-CN" dirty="0"/>
              <a:t>naïve</a:t>
            </a:r>
            <a:r>
              <a:rPr lang="zh-CN" altLang="en-US" dirty="0"/>
              <a:t>实现：从寄存器号大的开始往前一个一个分配，来不及写辣。</a:t>
            </a:r>
          </a:p>
        </p:txBody>
      </p:sp>
    </p:spTree>
    <p:extLst>
      <p:ext uri="{BB962C8B-B14F-4D97-AF65-F5344CB8AC3E}">
        <p14:creationId xmlns:p14="http://schemas.microsoft.com/office/powerpoint/2010/main" val="3242059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A3649-4AD7-49FE-BFBE-1B0DC813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79E35-058E-0A87-FAE8-60A9F847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8D399-E15F-5684-73D2-FE398183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29" y="1545771"/>
            <a:ext cx="10515600" cy="1382486"/>
          </a:xfrm>
        </p:spPr>
        <p:txBody>
          <a:bodyPr>
            <a:normAutofit/>
          </a:bodyPr>
          <a:lstStyle/>
          <a:p>
            <a:r>
              <a:rPr lang="en-US" altLang="zh-CN" dirty="0"/>
              <a:t>Rewriter——</a:t>
            </a:r>
            <a:r>
              <a:rPr lang="zh-CN" altLang="en-US" dirty="0"/>
              <a:t>向量化的循环不变量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loopHeader</a:t>
            </a:r>
            <a:r>
              <a:rPr lang="zh-CN" altLang="en-US" dirty="0"/>
              <a:t>中将循环不变量</a:t>
            </a:r>
            <a:r>
              <a:rPr lang="en-US" altLang="zh-CN" dirty="0"/>
              <a:t>broadcast</a:t>
            </a:r>
            <a:r>
              <a:rPr lang="zh-CN" altLang="en-US" dirty="0"/>
              <a:t>到一个向量化寄存器中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9C319F-8D75-E1DB-B817-4D4842DB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4" y="4104719"/>
            <a:ext cx="6291235" cy="11865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12C052-DFAC-AA58-6D73-77F25BEE7842}"/>
              </a:ext>
            </a:extLst>
          </p:cNvPr>
          <p:cNvSpPr txBox="1"/>
          <p:nvPr/>
        </p:nvSpPr>
        <p:spPr>
          <a:xfrm>
            <a:off x="1272004" y="3722463"/>
            <a:ext cx="270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565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D7F98-51BB-EDC5-FAAD-6BAD7F195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0372-0806-5FF2-0182-D83C7F0D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56662-5F95-0539-4CE8-6FE0B74E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29" y="1545771"/>
            <a:ext cx="10515600" cy="1382486"/>
          </a:xfrm>
        </p:spPr>
        <p:txBody>
          <a:bodyPr>
            <a:normAutofit/>
          </a:bodyPr>
          <a:lstStyle/>
          <a:p>
            <a:r>
              <a:rPr lang="en-US" altLang="zh-CN" dirty="0"/>
              <a:t>Rewriter——</a:t>
            </a:r>
            <a:r>
              <a:rPr lang="zh-CN" altLang="en-US" dirty="0"/>
              <a:t>向量化的循环不变量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loopHeader</a:t>
            </a:r>
            <a:r>
              <a:rPr lang="zh-CN" altLang="en-US" dirty="0"/>
              <a:t>中将循环不变量</a:t>
            </a:r>
            <a:r>
              <a:rPr lang="en-US" altLang="zh-CN" dirty="0"/>
              <a:t>broadcast</a:t>
            </a:r>
            <a:r>
              <a:rPr lang="zh-CN" altLang="en-US" dirty="0"/>
              <a:t>到一个向量化寄存器中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1D261-8A18-2007-D59E-19A8DBAB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061" t="-1" b="-1"/>
          <a:stretch/>
        </p:blipFill>
        <p:spPr>
          <a:xfrm>
            <a:off x="1026887" y="4270830"/>
            <a:ext cx="4063478" cy="13824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560D05-8D63-9808-C0DA-10A7E4EE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946" t="-1053"/>
          <a:stretch/>
        </p:blipFill>
        <p:spPr>
          <a:xfrm>
            <a:off x="6524172" y="3429000"/>
            <a:ext cx="3918682" cy="27050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417645-E5DA-6B0B-54DA-088114F3D975}"/>
              </a:ext>
            </a:extLst>
          </p:cNvPr>
          <p:cNvSpPr txBox="1"/>
          <p:nvPr/>
        </p:nvSpPr>
        <p:spPr>
          <a:xfrm>
            <a:off x="6707605" y="2951202"/>
            <a:ext cx="270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Header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D3D369-B853-4C7B-CF86-035CF88F93F8}"/>
              </a:ext>
            </a:extLst>
          </p:cNvPr>
          <p:cNvSpPr txBox="1"/>
          <p:nvPr/>
        </p:nvSpPr>
        <p:spPr>
          <a:xfrm>
            <a:off x="1453434" y="3739571"/>
            <a:ext cx="270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913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AB7F-8181-2D1D-1287-B308F4C2C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453E5-92BF-AB2C-B884-6C53562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6ACE5-18C3-B0BB-9E5E-147B8291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4"/>
            <a:ext cx="10515600" cy="1226458"/>
          </a:xfrm>
        </p:spPr>
        <p:txBody>
          <a:bodyPr>
            <a:normAutofit/>
          </a:bodyPr>
          <a:lstStyle/>
          <a:p>
            <a:r>
              <a:rPr lang="zh-CN" altLang="en-US" dirty="0"/>
              <a:t>测试方法：跑一百遍，取平均运行时间</a:t>
            </a:r>
            <a:endParaRPr lang="en-US" altLang="zh-CN" dirty="0"/>
          </a:p>
          <a:p>
            <a:r>
              <a:rPr lang="en-US" altLang="zh-CN" dirty="0" err="1"/>
              <a:t>Scalar_complex</a:t>
            </a:r>
            <a:r>
              <a:rPr lang="en-US" altLang="zh-CN" dirty="0"/>
              <a:t>: </a:t>
            </a:r>
            <a:r>
              <a:rPr lang="zh-CN" altLang="en-US" dirty="0"/>
              <a:t>优化前</a:t>
            </a:r>
            <a:r>
              <a:rPr lang="en-US" altLang="zh-CN" dirty="0"/>
              <a:t>/</a:t>
            </a:r>
            <a:r>
              <a:rPr lang="zh-CN" altLang="en-US" dirty="0"/>
              <a:t>优化后 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F8348-D106-5C0F-8D50-E7764D70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47" y="3502181"/>
            <a:ext cx="8964276" cy="1000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07907B-F26E-919F-C7C0-6D66B51E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47" y="5035034"/>
            <a:ext cx="866896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0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522BE-F517-0C14-03F7-707ED949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92A42-B068-E5F3-E2C5-FB385689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首先单独开发</a:t>
            </a:r>
            <a:r>
              <a:rPr lang="en-US" altLang="zh-CN" dirty="0"/>
              <a:t>analysis</a:t>
            </a:r>
            <a:r>
              <a:rPr lang="zh-CN" altLang="en-US" dirty="0"/>
              <a:t>和</a:t>
            </a:r>
            <a:r>
              <a:rPr lang="en-US" altLang="zh-CN" dirty="0"/>
              <a:t>generator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 err="1"/>
              <a:t>simLoop</a:t>
            </a:r>
            <a:r>
              <a:rPr lang="zh-CN" altLang="en-US" dirty="0"/>
              <a:t>测试样例</a:t>
            </a:r>
            <a:endParaRPr lang="en-US" altLang="zh-CN" dirty="0"/>
          </a:p>
          <a:p>
            <a:r>
              <a:rPr lang="zh-CN" altLang="en-US" dirty="0"/>
              <a:t>然后对接到</a:t>
            </a:r>
            <a:r>
              <a:rPr lang="en-US" altLang="zh-CN" dirty="0"/>
              <a:t>bolt</a:t>
            </a:r>
            <a:r>
              <a:rPr lang="zh-CN" altLang="en-US" dirty="0"/>
              <a:t>，先写</a:t>
            </a:r>
            <a:r>
              <a:rPr lang="en-US" altLang="zh-CN" dirty="0"/>
              <a:t>rewriter</a:t>
            </a:r>
            <a:r>
              <a:rPr lang="zh-CN" altLang="en-US" dirty="0"/>
              <a:t>然后写</a:t>
            </a:r>
            <a:r>
              <a:rPr lang="en-US" altLang="zh-CN" dirty="0"/>
              <a:t>lifter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662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3836D-DD02-EA50-8A3A-689CDAE1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A1FD3-8FDB-8A42-AC2E-2314FD4C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C7678-622E-5A1E-52A3-46700C31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4"/>
            <a:ext cx="10515600" cy="4622800"/>
          </a:xfrm>
        </p:spPr>
        <p:txBody>
          <a:bodyPr>
            <a:normAutofit/>
          </a:bodyPr>
          <a:lstStyle/>
          <a:p>
            <a:r>
              <a:rPr lang="zh-CN" altLang="en-US" dirty="0"/>
              <a:t>一开始很爽</a:t>
            </a:r>
            <a:endParaRPr lang="en-US" altLang="zh-CN" dirty="0"/>
          </a:p>
          <a:p>
            <a:r>
              <a:rPr lang="zh-CN" altLang="en-US" dirty="0"/>
              <a:t>越写越大，</a:t>
            </a:r>
            <a:endParaRPr lang="en-US" altLang="zh-CN" dirty="0"/>
          </a:p>
          <a:p>
            <a:r>
              <a:rPr lang="zh-CN" altLang="en-US" dirty="0"/>
              <a:t>接口设计很重要，一开始感觉自己设计的还行</a:t>
            </a:r>
            <a:endParaRPr lang="en-US" altLang="zh-CN" dirty="0"/>
          </a:p>
          <a:p>
            <a:r>
              <a:rPr lang="zh-CN" altLang="en-US" dirty="0"/>
              <a:t>只有开始写了，才会知道会碰到什么问题</a:t>
            </a:r>
            <a:r>
              <a:rPr lang="en-US" altLang="zh-CN" dirty="0"/>
              <a:t>…………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7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9372-B0BB-DE30-B6D6-EA5124E57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7DFC-7DD7-D50F-6469-7F931220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9C33F07-8F66-B4B5-B11D-A97DD3417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895" y="3000350"/>
            <a:ext cx="9720209" cy="288752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BB5EE0-9B37-7CA5-EE2B-F0E5E0AAE4F1}"/>
              </a:ext>
            </a:extLst>
          </p:cNvPr>
          <p:cNvSpPr txBox="1"/>
          <p:nvPr/>
        </p:nvSpPr>
        <p:spPr>
          <a:xfrm>
            <a:off x="1235894" y="2044557"/>
            <a:ext cx="773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简单的，数组基地址存在立即数里，计数器在</a:t>
            </a:r>
            <a:r>
              <a:rPr lang="en-US" altLang="zh-CN" dirty="0"/>
              <a:t>%</a:t>
            </a:r>
            <a:r>
              <a:rPr lang="en-US" altLang="zh-CN" dirty="0" err="1"/>
              <a:t>rsi</a:t>
            </a:r>
            <a:r>
              <a:rPr lang="zh-CN" altLang="en-US" dirty="0"/>
              <a:t>里。</a:t>
            </a:r>
            <a:endParaRPr lang="en-US" altLang="zh-CN" dirty="0"/>
          </a:p>
          <a:p>
            <a:r>
              <a:rPr lang="zh-CN" altLang="en-US" dirty="0"/>
              <a:t>对数组的访问是</a:t>
            </a:r>
            <a:r>
              <a:rPr lang="en-US" altLang="zh-CN" dirty="0"/>
              <a:t>base + index</a:t>
            </a:r>
            <a:r>
              <a:rPr lang="zh-CN" altLang="en-US" dirty="0"/>
              <a:t>的形式</a:t>
            </a:r>
          </a:p>
        </p:txBody>
      </p:sp>
    </p:spTree>
    <p:extLst>
      <p:ext uri="{BB962C8B-B14F-4D97-AF65-F5344CB8AC3E}">
        <p14:creationId xmlns:p14="http://schemas.microsoft.com/office/powerpoint/2010/main" val="257669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37A74-B8A7-BA9A-2AC5-A20D95F6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56003-87D3-469B-4B06-A4554510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BB062F-83C1-43EE-DEA0-1DC42159E38A}"/>
              </a:ext>
            </a:extLst>
          </p:cNvPr>
          <p:cNvSpPr txBox="1"/>
          <p:nvPr/>
        </p:nvSpPr>
        <p:spPr>
          <a:xfrm>
            <a:off x="1179387" y="1464404"/>
            <a:ext cx="942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比较复杂的，数组基地址，计数器都存在栈上，涉及多次内存的读写</a:t>
            </a:r>
            <a:endParaRPr lang="en-US" altLang="zh-CN" dirty="0"/>
          </a:p>
          <a:p>
            <a:r>
              <a:rPr lang="zh-CN" altLang="en-US" dirty="0"/>
              <a:t>对数组元素的访问是  </a:t>
            </a:r>
            <a:r>
              <a:rPr lang="en-US" altLang="zh-CN" dirty="0"/>
              <a:t>base + 4 * index </a:t>
            </a:r>
            <a:r>
              <a:rPr lang="zh-CN" altLang="en-US" dirty="0"/>
              <a:t>的形式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2338B2-31F2-A1FA-019A-C826E00C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87" y="2210764"/>
            <a:ext cx="6257172" cy="42821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B057D7-073D-66D2-9B87-090001C0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46" y="3295855"/>
            <a:ext cx="4542644" cy="13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8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E466E-6EC2-CCAC-CBFF-26BE0701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26B7-F466-5FEB-79F3-BC77EBC9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38FEDE-51C5-109B-52EF-B9B353C89A88}"/>
              </a:ext>
            </a:extLst>
          </p:cNvPr>
          <p:cNvSpPr txBox="1"/>
          <p:nvPr/>
        </p:nvSpPr>
        <p:spPr>
          <a:xfrm>
            <a:off x="1179386" y="1628192"/>
            <a:ext cx="942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涉及多次运算。</a:t>
            </a:r>
            <a:endParaRPr lang="en-US" altLang="zh-CN" dirty="0"/>
          </a:p>
          <a:p>
            <a:r>
              <a:rPr lang="zh-CN" altLang="en-US" dirty="0"/>
              <a:t>对数组的访问形式跟上面都不同，循环中不保存基地址，但是还有计数器。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D8D14-1AE2-5EE9-3499-957DE129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9" y="2351845"/>
            <a:ext cx="7283316" cy="3000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F3544D-4A49-8564-050D-01AFF188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9" y="5526922"/>
            <a:ext cx="4274727" cy="10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F18B9-38D6-44D4-352A-BC55C96DF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1C72-3FF1-E26D-98F3-A10FFD76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3D8ED6-CFB3-3536-4D30-D704B2B341B7}"/>
              </a:ext>
            </a:extLst>
          </p:cNvPr>
          <p:cNvSpPr txBox="1"/>
          <p:nvPr/>
        </p:nvSpPr>
        <p:spPr>
          <a:xfrm>
            <a:off x="1179386" y="1628192"/>
            <a:ext cx="94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比较复杂的，数组基地址，计数器都存在栈上，涉及多次内存的读写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A15E71-AB20-94F4-9662-FA2FDFE2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87" y="2210764"/>
            <a:ext cx="6257172" cy="42821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4390C-3C69-6397-132C-7C0041D9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46" y="3295855"/>
            <a:ext cx="4542644" cy="13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CA713-1360-197F-7E86-B3227964D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FEE3-61FA-FD67-1D3E-CA71CE38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1AA24-8E5B-DF19-FC87-45729697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6199"/>
          </a:xfrm>
        </p:spPr>
        <p:txBody>
          <a:bodyPr/>
          <a:lstStyle/>
          <a:p>
            <a:r>
              <a:rPr lang="zh-CN" altLang="en-US" dirty="0"/>
              <a:t>怎么处理不同的数组访问形式？</a:t>
            </a:r>
            <a:endParaRPr lang="en-US" altLang="zh-CN" dirty="0"/>
          </a:p>
          <a:p>
            <a:r>
              <a:rPr lang="zh-CN" altLang="en-US" dirty="0"/>
              <a:t>怎么知道数组的基地址、循环计数器到底是从寄存器里来的，还是从栈上来的，还是从数据段里等等地方来的。</a:t>
            </a:r>
            <a:endParaRPr lang="en-US" altLang="zh-CN" dirty="0"/>
          </a:p>
          <a:p>
            <a:r>
              <a:rPr lang="zh-CN" altLang="en-US" dirty="0"/>
              <a:t>如果中间变量也存到栈上怎么办？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对于这种简单循环，有没有一种更基本的表述方式？</a:t>
            </a:r>
          </a:p>
        </p:txBody>
      </p:sp>
    </p:spTree>
    <p:extLst>
      <p:ext uri="{BB962C8B-B14F-4D97-AF65-F5344CB8AC3E}">
        <p14:creationId xmlns:p14="http://schemas.microsoft.com/office/powerpoint/2010/main" val="355083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2014</Words>
  <Application>Microsoft Office PowerPoint</Application>
  <PresentationFormat>宽屏</PresentationFormat>
  <Paragraphs>455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等线</vt:lpstr>
      <vt:lpstr>等线 Light</vt:lpstr>
      <vt:lpstr>Arial</vt:lpstr>
      <vt:lpstr>Office 主题​​</vt:lpstr>
      <vt:lpstr>Vectorization Solution</vt:lpstr>
      <vt:lpstr>contents</vt:lpstr>
      <vt:lpstr>问题定义——什么样的循环能做向量化？</vt:lpstr>
      <vt:lpstr>问题定义——什么样的循环能做向量化？</vt:lpstr>
      <vt:lpstr>问题定义——simple loop 汇编代码分析</vt:lpstr>
      <vt:lpstr>问题定义——simple loop 汇编代码分析</vt:lpstr>
      <vt:lpstr>问题定义——simple loop 汇编代码分析</vt:lpstr>
      <vt:lpstr>问题定义——simple loop 汇编代码分析</vt:lpstr>
      <vt:lpstr>问题定义——simple loop 汇编代码分析</vt:lpstr>
      <vt:lpstr>解决方案</vt:lpstr>
      <vt:lpstr>解决方案</vt:lpstr>
      <vt:lpstr>解决方案</vt:lpstr>
      <vt:lpstr>分析算法——分析对象simloopASM</vt:lpstr>
      <vt:lpstr>分析算法——分析对象simloopASM</vt:lpstr>
      <vt:lpstr>分析算法——分析对象simloopASM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分析算法——重构循环</vt:lpstr>
      <vt:lpstr>分析算法——重构循环</vt:lpstr>
      <vt:lpstr>设计实现——模块总览</vt:lpstr>
      <vt:lpstr>设计实现——定位优化目标</vt:lpstr>
      <vt:lpstr>设计实现——定位目标for Loop</vt:lpstr>
      <vt:lpstr>设计实现——创建LoopHeader</vt:lpstr>
      <vt:lpstr>设计实现——定位目标for loop</vt:lpstr>
      <vt:lpstr>设计实现——模块细节</vt:lpstr>
      <vt:lpstr>设计实现——exp结构体</vt:lpstr>
      <vt:lpstr>设计实现——模块细节</vt:lpstr>
      <vt:lpstr>设计实现——模块细节</vt:lpstr>
      <vt:lpstr>设计实现——模块细节</vt:lpstr>
      <vt:lpstr>设计实现——模块细节</vt:lpstr>
      <vt:lpstr>设计实现——模块细节</vt:lpstr>
      <vt:lpstr>Evaluation</vt:lpstr>
      <vt:lpstr>开发过程</vt:lpstr>
      <vt:lpstr>感受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1320610652@qq.com</dc:creator>
  <cp:lastModifiedBy>1320610652@qq.com</cp:lastModifiedBy>
  <cp:revision>16</cp:revision>
  <dcterms:created xsi:type="dcterms:W3CDTF">2025-01-06T07:03:43Z</dcterms:created>
  <dcterms:modified xsi:type="dcterms:W3CDTF">2025-05-13T12:18:18Z</dcterms:modified>
</cp:coreProperties>
</file>