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AAAD0-ECCC-4597-803D-CDFDC5BDD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9F2F21-5FCC-4A1A-90EE-C80DB8751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414F1F-CBDA-4F95-B335-0A6450D4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BEBA-6659-4467-9118-951B600F46A9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D6BA99-0513-45AC-9883-76FBB18CB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B8164-EAF7-49CC-A423-FB5FF66E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604B-C87D-43C3-977E-C30B8A3FA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47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36647-8177-407D-8F10-A08F6D33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032E7F-68AF-44D9-B56C-CC36CEB07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D020D1-1027-439B-A304-871D512CA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BEBA-6659-4467-9118-951B600F46A9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B69AB2-61E2-450A-AEB5-A20A94BA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6713C5-EF31-4D1B-9D9D-CFE9AC5A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604B-C87D-43C3-977E-C30B8A3FA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35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025071-4524-450C-AB93-EF8499B42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9136BA-A9BC-4B60-AA2A-C13486D52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0599E-D8C1-4569-8AF7-FF898B94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BEBA-6659-4467-9118-951B600F46A9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9E723-C67C-4F75-970B-F92A4F22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A303A0-1C0F-437E-92FE-6AAAEFD7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604B-C87D-43C3-977E-C30B8A3FA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9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6E805-FE37-4F1F-850F-8ACCE1A0B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2D951F-773C-4DD5-85B7-38DA11CB7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68940D-609A-47C1-8508-D0AD0D995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BEBA-6659-4467-9118-951B600F46A9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FAA2EA-199C-4C87-B478-D7096ECD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A66C4E-4341-4943-9136-7B4E3CD1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604B-C87D-43C3-977E-C30B8A3FA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52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2E03B-68A1-416A-9213-7D692AD41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E93D9A-4523-403A-8AB8-A19372D36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867B9-F4D0-40D7-8E46-6F33478C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BEBA-6659-4467-9118-951B600F46A9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A43C0-F326-469B-9BCA-7354244F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1F340F-681E-49A7-87A3-FEC431FA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604B-C87D-43C3-977E-C30B8A3FA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88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4AA1E-BA0C-49BB-AEEB-87025F2F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00B027-61C8-4FFC-890B-80360EA3C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40B7CB-3ACE-4487-8989-0799D6373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9A0B9B-F0F3-4473-9838-D27063ECF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BEBA-6659-4467-9118-951B600F46A9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5DDE2A-3807-4638-BBD2-15163EA0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4E0D14-5AB5-4C1C-9724-35F83CF6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604B-C87D-43C3-977E-C30B8A3FA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28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0B49D-1248-4743-8B9E-4538991CF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EE246D-0FBD-4F17-900F-DD99DFDFD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8A01D4-1C2F-4E78-A365-C7AD9EBB0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87B57E-D493-4436-8342-98FC6FC20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052F05-DDB6-4251-B330-09606012D7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18CB2C-795F-463B-8A56-D98EFFAA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BEBA-6659-4467-9118-951B600F46A9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3F1BAC-5AD7-439D-8930-F904E9B1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945051-706B-4C24-8101-8F33F05C7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604B-C87D-43C3-977E-C30B8A3FA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37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D6495-9425-46A2-8A59-F6EB58E5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D42FC9-83C3-450E-92FC-8556CA0C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BEBA-6659-4467-9118-951B600F46A9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4CCEB0-DBCF-4203-AFB2-16758ED4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502CCF-A03E-4FAD-938E-59947C27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604B-C87D-43C3-977E-C30B8A3FA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72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CDACF6-5606-457E-9182-7320AFE7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BEBA-6659-4467-9118-951B600F46A9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181933-5001-4E96-BE0C-7A8A618F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01665F-CFDA-42E9-AA20-3251DD6D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604B-C87D-43C3-977E-C30B8A3FA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52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290B4-C1C8-4767-8ECD-EA6FAD95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00EAEB-419E-467D-B9DD-29988318D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EC7E32-416C-4B62-9FA2-A985DE4D2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ED6487-72EC-48E9-A086-BBABB987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BEBA-6659-4467-9118-951B600F46A9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DE2BDD-AB0F-45B6-B4B9-3A41AE56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47368B-0668-4E7F-AF55-FB7E9F26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604B-C87D-43C3-977E-C30B8A3FA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2772C-7534-4E8D-8680-8F72577A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3844AE-E28C-4C12-9325-9375E37C0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ED81D0-A49A-4AEF-93F0-816F8E134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0DA289-03DE-47F3-8333-FFDAD8D9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BEBA-6659-4467-9118-951B600F46A9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E5084C-B4CB-47D5-BE2A-EC98BF9D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78CFC0-EC5D-4C71-8E34-2B81021ED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604B-C87D-43C3-977E-C30B8A3FA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16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B0BFDA-1522-4BBD-B7D9-46814C02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C72534-8D9C-4B7F-9158-A7DEA0DA4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729D22-C8D2-46EC-A33C-92E91C3BC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6BEBA-6659-4467-9118-951B600F46A9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F7C408-D392-469D-B59B-A29E288C2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50A0D4-AC13-4F1C-BF99-6C9AB4EE2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5604B-C87D-43C3-977E-C30B8A3FA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41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C2577B0-09DD-4747-9495-D522BEE8D6B3}"/>
              </a:ext>
            </a:extLst>
          </p:cNvPr>
          <p:cNvSpPr txBox="1"/>
          <p:nvPr/>
        </p:nvSpPr>
        <p:spPr>
          <a:xfrm>
            <a:off x="811763" y="4826675"/>
            <a:ext cx="4618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关键词：</a:t>
            </a:r>
            <a:endParaRPr lang="en-US" altLang="zh-CN" dirty="0"/>
          </a:p>
          <a:p>
            <a:r>
              <a:rPr lang="zh-CN" altLang="en-US" dirty="0"/>
              <a:t>市场调研：</a:t>
            </a:r>
            <a:r>
              <a:rPr lang="en-US" altLang="zh-CN" dirty="0"/>
              <a:t>A	</a:t>
            </a:r>
            <a:r>
              <a:rPr lang="zh-CN" altLang="en-US" dirty="0"/>
              <a:t>需求分析：</a:t>
            </a:r>
            <a:r>
              <a:rPr lang="en-US" altLang="zh-CN" dirty="0"/>
              <a:t>B</a:t>
            </a:r>
          </a:p>
          <a:p>
            <a:r>
              <a:rPr lang="zh-CN" altLang="en-US" dirty="0"/>
              <a:t>数据调研：</a:t>
            </a:r>
            <a:r>
              <a:rPr lang="en-US" altLang="zh-CN" dirty="0"/>
              <a:t>C	</a:t>
            </a:r>
            <a:r>
              <a:rPr lang="zh-CN" altLang="en-US" dirty="0"/>
              <a:t>界面设计：</a:t>
            </a:r>
            <a:r>
              <a:rPr lang="en-US" altLang="zh-CN" dirty="0"/>
              <a:t>D</a:t>
            </a:r>
          </a:p>
          <a:p>
            <a:r>
              <a:rPr lang="zh-CN" altLang="en-US" dirty="0"/>
              <a:t>功能设计：</a:t>
            </a:r>
            <a:r>
              <a:rPr lang="en-US" altLang="zh-CN" dirty="0"/>
              <a:t>E	</a:t>
            </a:r>
            <a:r>
              <a:rPr lang="zh-CN" altLang="en-US" dirty="0"/>
              <a:t>数据储存模式设计：</a:t>
            </a:r>
            <a:r>
              <a:rPr lang="en-US" altLang="zh-CN" dirty="0"/>
              <a:t>F </a:t>
            </a:r>
          </a:p>
          <a:p>
            <a:r>
              <a:rPr lang="zh-CN" altLang="en-US" dirty="0"/>
              <a:t>界面编码：</a:t>
            </a:r>
            <a:r>
              <a:rPr lang="en-US" altLang="zh-CN" dirty="0"/>
              <a:t>G	</a:t>
            </a:r>
            <a:r>
              <a:rPr lang="zh-CN" altLang="en-US" dirty="0"/>
              <a:t>后端功能编码：</a:t>
            </a:r>
            <a:r>
              <a:rPr lang="en-US" altLang="zh-CN" dirty="0"/>
              <a:t>H</a:t>
            </a:r>
          </a:p>
          <a:p>
            <a:r>
              <a:rPr lang="zh-CN" altLang="en-US" dirty="0"/>
              <a:t>数据储存编码：</a:t>
            </a:r>
            <a:r>
              <a:rPr lang="en-US" altLang="zh-CN" dirty="0"/>
              <a:t>I	</a:t>
            </a:r>
            <a:r>
              <a:rPr lang="zh-CN" altLang="en-US" dirty="0"/>
              <a:t>集成测试：</a:t>
            </a:r>
            <a:r>
              <a:rPr lang="en-US" altLang="zh-CN" dirty="0"/>
              <a:t>J</a:t>
            </a:r>
          </a:p>
          <a:p>
            <a:r>
              <a:rPr lang="zh-CN" altLang="en-US" dirty="0"/>
              <a:t>代码调试：</a:t>
            </a:r>
            <a:r>
              <a:rPr lang="en-US" altLang="zh-CN" dirty="0"/>
              <a:t>K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96D0A66-CAFF-40AF-960C-BA1541C87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942049"/>
              </p:ext>
            </p:extLst>
          </p:nvPr>
        </p:nvGraphicFramePr>
        <p:xfrm>
          <a:off x="1653481" y="1204004"/>
          <a:ext cx="8885038" cy="3622671"/>
        </p:xfrm>
        <a:graphic>
          <a:graphicData uri="http://schemas.openxmlformats.org/drawingml/2006/table">
            <a:tbl>
              <a:tblPr/>
              <a:tblGrid>
                <a:gridCol w="2100099">
                  <a:extLst>
                    <a:ext uri="{9D8B030D-6E8A-4147-A177-3AD203B41FA5}">
                      <a16:colId xmlns:a16="http://schemas.microsoft.com/office/drawing/2014/main" val="2075347524"/>
                    </a:ext>
                  </a:extLst>
                </a:gridCol>
                <a:gridCol w="969277">
                  <a:extLst>
                    <a:ext uri="{9D8B030D-6E8A-4147-A177-3AD203B41FA5}">
                      <a16:colId xmlns:a16="http://schemas.microsoft.com/office/drawing/2014/main" val="1845589892"/>
                    </a:ext>
                  </a:extLst>
                </a:gridCol>
                <a:gridCol w="969277">
                  <a:extLst>
                    <a:ext uri="{9D8B030D-6E8A-4147-A177-3AD203B41FA5}">
                      <a16:colId xmlns:a16="http://schemas.microsoft.com/office/drawing/2014/main" val="2727706450"/>
                    </a:ext>
                  </a:extLst>
                </a:gridCol>
                <a:gridCol w="969277">
                  <a:extLst>
                    <a:ext uri="{9D8B030D-6E8A-4147-A177-3AD203B41FA5}">
                      <a16:colId xmlns:a16="http://schemas.microsoft.com/office/drawing/2014/main" val="1018263128"/>
                    </a:ext>
                  </a:extLst>
                </a:gridCol>
                <a:gridCol w="969277">
                  <a:extLst>
                    <a:ext uri="{9D8B030D-6E8A-4147-A177-3AD203B41FA5}">
                      <a16:colId xmlns:a16="http://schemas.microsoft.com/office/drawing/2014/main" val="443906261"/>
                    </a:ext>
                  </a:extLst>
                </a:gridCol>
                <a:gridCol w="969277">
                  <a:extLst>
                    <a:ext uri="{9D8B030D-6E8A-4147-A177-3AD203B41FA5}">
                      <a16:colId xmlns:a16="http://schemas.microsoft.com/office/drawing/2014/main" val="2364018006"/>
                    </a:ext>
                  </a:extLst>
                </a:gridCol>
                <a:gridCol w="969277">
                  <a:extLst>
                    <a:ext uri="{9D8B030D-6E8A-4147-A177-3AD203B41FA5}">
                      <a16:colId xmlns:a16="http://schemas.microsoft.com/office/drawing/2014/main" val="1126940756"/>
                    </a:ext>
                  </a:extLst>
                </a:gridCol>
                <a:gridCol w="969277">
                  <a:extLst>
                    <a:ext uri="{9D8B030D-6E8A-4147-A177-3AD203B41FA5}">
                      <a16:colId xmlns:a16="http://schemas.microsoft.com/office/drawing/2014/main" val="3847964677"/>
                    </a:ext>
                  </a:extLst>
                </a:gridCol>
              </a:tblGrid>
              <a:tr h="55733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  周数</a:t>
                      </a:r>
                      <a:br>
                        <a:rPr lang="zh-CN" alt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zh-CN" alt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任务：人员</a:t>
                      </a:r>
                    </a:p>
                  </a:txBody>
                  <a:tcPr marL="12116" marR="12116" marT="12116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7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7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7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7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7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7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7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12116" marR="12116" marT="12116" marB="0" anchor="b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222242"/>
                  </a:ext>
                </a:extLst>
              </a:tr>
              <a:tr h="27866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A：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杨帆</a:t>
                      </a:r>
                    </a:p>
                  </a:txBody>
                  <a:tcPr marL="12116" marR="12116" marT="12116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116" marR="12116" marT="12116" marB="0" anchor="b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112889"/>
                  </a:ext>
                </a:extLst>
              </a:tr>
              <a:tr h="27866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B：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杨帆</a:t>
                      </a:r>
                    </a:p>
                  </a:txBody>
                  <a:tcPr marL="12116" marR="12116" marT="12116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116" marR="12116" marT="12116" marB="0" anchor="b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777038"/>
                  </a:ext>
                </a:extLst>
              </a:tr>
              <a:tr h="27866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：刘世隆，戴涵文</a:t>
                      </a:r>
                    </a:p>
                  </a:txBody>
                  <a:tcPr marL="12116" marR="12116" marT="12116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FFC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FFC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116" marR="12116" marT="12116" marB="0" anchor="b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294677"/>
                  </a:ext>
                </a:extLst>
              </a:tr>
              <a:tr h="27866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D：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张艺璇</a:t>
                      </a:r>
                    </a:p>
                  </a:txBody>
                  <a:tcPr marL="12116" marR="12116" marT="12116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FFC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FFC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116" marR="12116" marT="12116" marB="0" anchor="b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468825"/>
                  </a:ext>
                </a:extLst>
              </a:tr>
              <a:tr h="27866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：冯英杰，万嘉鹏</a:t>
                      </a:r>
                    </a:p>
                  </a:txBody>
                  <a:tcPr marL="12116" marR="12116" marT="12116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FFC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FFC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116" marR="12116" marT="12116" marB="0" anchor="b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278901"/>
                  </a:ext>
                </a:extLst>
              </a:tr>
              <a:tr h="27866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：刘世隆，戴涵文</a:t>
                      </a:r>
                    </a:p>
                  </a:txBody>
                  <a:tcPr marL="12116" marR="12116" marT="12116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116" marR="12116" marT="12116" marB="0" anchor="b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359933"/>
                  </a:ext>
                </a:extLst>
              </a:tr>
              <a:tr h="27866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G：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张艺璇</a:t>
                      </a:r>
                    </a:p>
                  </a:txBody>
                  <a:tcPr marL="12116" marR="12116" marT="12116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116" marR="12116" marT="12116" marB="0" anchor="b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589619"/>
                  </a:ext>
                </a:extLst>
              </a:tr>
              <a:tr h="27866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：冯英杰，万嘉鹏</a:t>
                      </a:r>
                    </a:p>
                  </a:txBody>
                  <a:tcPr marL="12116" marR="12116" marT="12116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116" marR="12116" marT="12116" marB="0" anchor="b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995532"/>
                  </a:ext>
                </a:extLst>
              </a:tr>
              <a:tr h="27866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：刘世隆，戴涵文</a:t>
                      </a:r>
                    </a:p>
                  </a:txBody>
                  <a:tcPr marL="12116" marR="12116" marT="12116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116" marR="12116" marT="12116" marB="0" anchor="b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060774"/>
                  </a:ext>
                </a:extLst>
              </a:tr>
              <a:tr h="27866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J：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杨帆</a:t>
                      </a:r>
                    </a:p>
                  </a:txBody>
                  <a:tcPr marL="12116" marR="12116" marT="12116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116" marR="12116" marT="12116" marB="0" anchor="b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445644"/>
                  </a:ext>
                </a:extLst>
              </a:tr>
              <a:tr h="27866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K：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杨帆</a:t>
                      </a:r>
                    </a:p>
                  </a:txBody>
                  <a:tcPr marL="12116" marR="12116" marT="12116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12116" marR="12116" marT="121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12116" marR="12116" marT="12116" marB="0" anchor="b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36534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96B84C1-DCCC-4542-B1AE-27931F829F57}"/>
              </a:ext>
            </a:extLst>
          </p:cNvPr>
          <p:cNvSpPr txBox="1"/>
          <p:nvPr/>
        </p:nvSpPr>
        <p:spPr>
          <a:xfrm>
            <a:off x="3573625" y="356268"/>
            <a:ext cx="4301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任务分配甘特图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3B981A-CD21-45EB-BD33-205FCDDDF285}"/>
              </a:ext>
            </a:extLst>
          </p:cNvPr>
          <p:cNvSpPr txBox="1"/>
          <p:nvPr/>
        </p:nvSpPr>
        <p:spPr>
          <a:xfrm>
            <a:off x="5878286" y="5169159"/>
            <a:ext cx="372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注：本组编程采用两人一组，互相</a:t>
            </a:r>
            <a:r>
              <a:rPr lang="en-US" altLang="zh-CN" dirty="0"/>
              <a:t>review</a:t>
            </a:r>
            <a:r>
              <a:rPr lang="zh-CN" altLang="en-US"/>
              <a:t>的模式进行编程工作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29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101</Words>
  <Application>Microsoft Office PowerPoint</Application>
  <PresentationFormat>宽屏</PresentationFormat>
  <Paragraphs>61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yingjie feng</dc:creator>
  <cp:lastModifiedBy>yingjie feng</cp:lastModifiedBy>
  <cp:revision>2</cp:revision>
  <dcterms:created xsi:type="dcterms:W3CDTF">2018-10-25T02:44:27Z</dcterms:created>
  <dcterms:modified xsi:type="dcterms:W3CDTF">2018-10-25T02:58:55Z</dcterms:modified>
</cp:coreProperties>
</file>