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6"/>
  </p:notesMasterIdLst>
  <p:handoutMasterIdLst>
    <p:handoutMasterId r:id="rId47"/>
  </p:handoutMasterIdLst>
  <p:sldIdLst>
    <p:sldId id="394" r:id="rId2"/>
    <p:sldId id="393" r:id="rId3"/>
    <p:sldId id="395" r:id="rId4"/>
    <p:sldId id="406" r:id="rId5"/>
    <p:sldId id="396" r:id="rId6"/>
    <p:sldId id="397" r:id="rId7"/>
    <p:sldId id="404" r:id="rId8"/>
    <p:sldId id="398" r:id="rId9"/>
    <p:sldId id="407" r:id="rId10"/>
    <p:sldId id="408" r:id="rId11"/>
    <p:sldId id="409" r:id="rId12"/>
    <p:sldId id="399" r:id="rId13"/>
    <p:sldId id="400" r:id="rId14"/>
    <p:sldId id="401" r:id="rId15"/>
    <p:sldId id="402" r:id="rId16"/>
    <p:sldId id="256" r:id="rId17"/>
    <p:sldId id="383" r:id="rId18"/>
    <p:sldId id="370" r:id="rId19"/>
    <p:sldId id="373" r:id="rId20"/>
    <p:sldId id="410" r:id="rId21"/>
    <p:sldId id="384" r:id="rId22"/>
    <p:sldId id="385" r:id="rId23"/>
    <p:sldId id="386" r:id="rId24"/>
    <p:sldId id="374" r:id="rId25"/>
    <p:sldId id="375" r:id="rId26"/>
    <p:sldId id="417" r:id="rId27"/>
    <p:sldId id="416" r:id="rId28"/>
    <p:sldId id="415" r:id="rId29"/>
    <p:sldId id="412" r:id="rId30"/>
    <p:sldId id="414" r:id="rId31"/>
    <p:sldId id="413" r:id="rId32"/>
    <p:sldId id="418" r:id="rId33"/>
    <p:sldId id="419" r:id="rId34"/>
    <p:sldId id="420" r:id="rId35"/>
    <p:sldId id="376" r:id="rId36"/>
    <p:sldId id="392" r:id="rId37"/>
    <p:sldId id="403" r:id="rId38"/>
    <p:sldId id="377" r:id="rId39"/>
    <p:sldId id="387" r:id="rId40"/>
    <p:sldId id="388" r:id="rId41"/>
    <p:sldId id="390" r:id="rId42"/>
    <p:sldId id="381" r:id="rId43"/>
    <p:sldId id="391" r:id="rId44"/>
    <p:sldId id="382" r:id="rId45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674F6"/>
    <a:srgbClr val="6289F8"/>
    <a:srgbClr val="8097F8"/>
    <a:srgbClr val="2C61F6"/>
    <a:srgbClr val="F8F0D0"/>
    <a:srgbClr val="F2E4AA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82" autoAdjust="0"/>
    <p:restoredTop sz="90929"/>
  </p:normalViewPr>
  <p:slideViewPr>
    <p:cSldViewPr>
      <p:cViewPr>
        <p:scale>
          <a:sx n="105" d="100"/>
          <a:sy n="105" d="100"/>
        </p:scale>
        <p:origin x="-822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8.xml"/><Relationship Id="rId13" Type="http://schemas.openxmlformats.org/officeDocument/2006/relationships/slide" Target="slides/slide43.xml"/><Relationship Id="rId3" Type="http://schemas.openxmlformats.org/officeDocument/2006/relationships/slide" Target="slides/slide20.xml"/><Relationship Id="rId7" Type="http://schemas.openxmlformats.org/officeDocument/2006/relationships/slide" Target="slides/slide35.xml"/><Relationship Id="rId12" Type="http://schemas.openxmlformats.org/officeDocument/2006/relationships/slide" Target="slides/slide42.xml"/><Relationship Id="rId2" Type="http://schemas.openxmlformats.org/officeDocument/2006/relationships/slide" Target="slides/slide19.xml"/><Relationship Id="rId1" Type="http://schemas.openxmlformats.org/officeDocument/2006/relationships/slide" Target="slides/slide18.xml"/><Relationship Id="rId6" Type="http://schemas.openxmlformats.org/officeDocument/2006/relationships/slide" Target="slides/slide26.xml"/><Relationship Id="rId11" Type="http://schemas.openxmlformats.org/officeDocument/2006/relationships/slide" Target="slides/slide41.xml"/><Relationship Id="rId5" Type="http://schemas.openxmlformats.org/officeDocument/2006/relationships/slide" Target="slides/slide25.xml"/><Relationship Id="rId10" Type="http://schemas.openxmlformats.org/officeDocument/2006/relationships/slide" Target="slides/slide40.xml"/><Relationship Id="rId4" Type="http://schemas.openxmlformats.org/officeDocument/2006/relationships/slide" Target="slides/slide24.xml"/><Relationship Id="rId9" Type="http://schemas.openxmlformats.org/officeDocument/2006/relationships/slide" Target="slides/slide39.xml"/><Relationship Id="rId14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Skip Lists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6329840E-87C2-0248-ADA1-E2E591E7030D}" type="datetime1">
              <a:rPr lang="en-US" smtClean="0"/>
              <a:t>3/11/2019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0654DA53-D502-A24A-BCCB-1A9BCC8C87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139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Skip Lists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37FBD947-F05C-E541-BBFC-9CB5306E6153}" type="datetime1">
              <a:rPr lang="en-US" smtClean="0"/>
              <a:t>3/11/2019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BA41B8CD-499A-4246-B850-60BB402BCA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3383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Skip Lists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76F601B-80EA-2046-814F-D50BA23A7538}" type="datetime1">
              <a:rPr lang="en-US" sz="1300" smtClean="0"/>
              <a:t>3/11/2019</a:t>
            </a:fld>
            <a:endParaRPr lang="en-US" sz="1300"/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A7667C3-AC50-4B47-A44E-5EC9342BFAAD}" type="slidenum">
              <a:rPr lang="en-US" sz="1300"/>
              <a:pPr eaLnBrk="1" hangingPunct="1"/>
              <a:t>16</a:t>
            </a:fld>
            <a:endParaRPr lang="en-US" sz="130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1986EC-AA92-C94F-BE6B-3A28A779998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Skip Lists</a:t>
            </a:r>
          </a:p>
        </p:txBody>
      </p:sp>
    </p:spTree>
    <p:extLst>
      <p:ext uri="{BB962C8B-B14F-4D97-AF65-F5344CB8AC3E}">
        <p14:creationId xmlns:p14="http://schemas.microsoft.com/office/powerpoint/2010/main" val="140573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Skip Lists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C9F74D-152C-D742-B256-37E3D2E875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7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Skip Lists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86D258-1452-9442-BB40-339ADC8905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1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6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2063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2064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2059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205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Skip Lists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6FD0B81-5405-5644-A084-39CE794DDB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6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Sorted Maps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C9F74D-152C-D742-B256-37E3D2E8752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Skip Lists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70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(inexact)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761444"/>
              </p:ext>
            </p:extLst>
          </p:nvPr>
        </p:nvGraphicFramePr>
        <p:xfrm>
          <a:off x="1828800" y="1752600"/>
          <a:ext cx="6705601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943">
                  <a:extLst>
                    <a:ext uri="{9D8B030D-6E8A-4147-A177-3AD203B41FA5}">
                      <a16:colId xmlns="" xmlns:a16="http://schemas.microsoft.com/office/drawing/2014/main" val="3712198929"/>
                    </a:ext>
                  </a:extLst>
                </a:gridCol>
                <a:gridCol w="957943">
                  <a:extLst>
                    <a:ext uri="{9D8B030D-6E8A-4147-A177-3AD203B41FA5}">
                      <a16:colId xmlns="" xmlns:a16="http://schemas.microsoft.com/office/drawing/2014/main" val="4182374907"/>
                    </a:ext>
                  </a:extLst>
                </a:gridCol>
                <a:gridCol w="957943">
                  <a:extLst>
                    <a:ext uri="{9D8B030D-6E8A-4147-A177-3AD203B41FA5}">
                      <a16:colId xmlns="" xmlns:a16="http://schemas.microsoft.com/office/drawing/2014/main" val="2889419987"/>
                    </a:ext>
                  </a:extLst>
                </a:gridCol>
                <a:gridCol w="957943">
                  <a:extLst>
                    <a:ext uri="{9D8B030D-6E8A-4147-A177-3AD203B41FA5}">
                      <a16:colId xmlns="" xmlns:a16="http://schemas.microsoft.com/office/drawing/2014/main" val="62908170"/>
                    </a:ext>
                  </a:extLst>
                </a:gridCol>
                <a:gridCol w="957943">
                  <a:extLst>
                    <a:ext uri="{9D8B030D-6E8A-4147-A177-3AD203B41FA5}">
                      <a16:colId xmlns="" xmlns:a16="http://schemas.microsoft.com/office/drawing/2014/main" val="2085327357"/>
                    </a:ext>
                  </a:extLst>
                </a:gridCol>
                <a:gridCol w="957943">
                  <a:extLst>
                    <a:ext uri="{9D8B030D-6E8A-4147-A177-3AD203B41FA5}">
                      <a16:colId xmlns="" xmlns:a16="http://schemas.microsoft.com/office/drawing/2014/main" val="1504609441"/>
                    </a:ext>
                  </a:extLst>
                </a:gridCol>
                <a:gridCol w="957943">
                  <a:extLst>
                    <a:ext uri="{9D8B030D-6E8A-4147-A177-3AD203B41FA5}">
                      <a16:colId xmlns="" xmlns:a16="http://schemas.microsoft.com/office/drawing/2014/main" val="36590856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379206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Q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6558263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Skip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74D-152C-D742-B256-37E3D2E8752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920" y="1832401"/>
            <a:ext cx="12843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</a:p>
          <a:p>
            <a:r>
              <a:rPr lang="en-US" dirty="0"/>
              <a:t>E</a:t>
            </a:r>
            <a:r>
              <a:rPr lang="en-US" dirty="0" smtClean="0"/>
              <a:t>lement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3047998"/>
            <a:ext cx="815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Search Key is 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Low=0, high=6, mid=3; G&lt;K, check first half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Low=0, high=2, mid=1; G&gt;D, check second half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Low=2, high=2, mid=2; G&gt;F, check second half</a:t>
            </a:r>
          </a:p>
        </p:txBody>
      </p:sp>
    </p:spTree>
    <p:extLst>
      <p:ext uri="{BB962C8B-B14F-4D97-AF65-F5344CB8AC3E}">
        <p14:creationId xmlns:p14="http://schemas.microsoft.com/office/powerpoint/2010/main" val="209787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(inexact)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568241"/>
              </p:ext>
            </p:extLst>
          </p:nvPr>
        </p:nvGraphicFramePr>
        <p:xfrm>
          <a:off x="1828800" y="1752600"/>
          <a:ext cx="6705601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943">
                  <a:extLst>
                    <a:ext uri="{9D8B030D-6E8A-4147-A177-3AD203B41FA5}">
                      <a16:colId xmlns="" xmlns:a16="http://schemas.microsoft.com/office/drawing/2014/main" val="3712198929"/>
                    </a:ext>
                  </a:extLst>
                </a:gridCol>
                <a:gridCol w="957943">
                  <a:extLst>
                    <a:ext uri="{9D8B030D-6E8A-4147-A177-3AD203B41FA5}">
                      <a16:colId xmlns="" xmlns:a16="http://schemas.microsoft.com/office/drawing/2014/main" val="4182374907"/>
                    </a:ext>
                  </a:extLst>
                </a:gridCol>
                <a:gridCol w="957943">
                  <a:extLst>
                    <a:ext uri="{9D8B030D-6E8A-4147-A177-3AD203B41FA5}">
                      <a16:colId xmlns="" xmlns:a16="http://schemas.microsoft.com/office/drawing/2014/main" val="2889419987"/>
                    </a:ext>
                  </a:extLst>
                </a:gridCol>
                <a:gridCol w="957943">
                  <a:extLst>
                    <a:ext uri="{9D8B030D-6E8A-4147-A177-3AD203B41FA5}">
                      <a16:colId xmlns="" xmlns:a16="http://schemas.microsoft.com/office/drawing/2014/main" val="62908170"/>
                    </a:ext>
                  </a:extLst>
                </a:gridCol>
                <a:gridCol w="957943">
                  <a:extLst>
                    <a:ext uri="{9D8B030D-6E8A-4147-A177-3AD203B41FA5}">
                      <a16:colId xmlns="" xmlns:a16="http://schemas.microsoft.com/office/drawing/2014/main" val="2085327357"/>
                    </a:ext>
                  </a:extLst>
                </a:gridCol>
                <a:gridCol w="957943">
                  <a:extLst>
                    <a:ext uri="{9D8B030D-6E8A-4147-A177-3AD203B41FA5}">
                      <a16:colId xmlns="" xmlns:a16="http://schemas.microsoft.com/office/drawing/2014/main" val="1504609441"/>
                    </a:ext>
                  </a:extLst>
                </a:gridCol>
                <a:gridCol w="957943">
                  <a:extLst>
                    <a:ext uri="{9D8B030D-6E8A-4147-A177-3AD203B41FA5}">
                      <a16:colId xmlns="" xmlns:a16="http://schemas.microsoft.com/office/drawing/2014/main" val="36590856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379206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Q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6558263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Skip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74D-152C-D742-B256-37E3D2E8752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920" y="1832401"/>
            <a:ext cx="12843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</a:p>
          <a:p>
            <a:r>
              <a:rPr lang="en-US" dirty="0"/>
              <a:t>E</a:t>
            </a:r>
            <a:r>
              <a:rPr lang="en-US" dirty="0" smtClean="0"/>
              <a:t>lement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3047998"/>
            <a:ext cx="815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Search Key is 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Low=0, high=6, mid=3; G&lt;K, check first half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Low=0, high=2, mid=1; G&gt;D, check second half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Low=2, high=2, mid=2; G&gt;F, check second half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Low=3, high=2</a:t>
            </a:r>
            <a:r>
              <a:rPr lang="en-US" dirty="0" smtClean="0"/>
              <a:t>; low&gt;high, not found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F&lt;G&lt;K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Low=3 is the ceiling of G; high=2 is the floor of G</a:t>
            </a:r>
          </a:p>
        </p:txBody>
      </p:sp>
    </p:spTree>
    <p:extLst>
      <p:ext uri="{BB962C8B-B14F-4D97-AF65-F5344CB8AC3E}">
        <p14:creationId xmlns:p14="http://schemas.microsoft.com/office/powerpoint/2010/main" val="209787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 of a sorted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maximum size</a:t>
            </a:r>
          </a:p>
          <a:p>
            <a:r>
              <a:rPr lang="en-US" dirty="0" smtClean="0"/>
              <a:t>Put/remove could lead to moving a large number of entries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Skip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74D-152C-D742-B256-37E3D2E8752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37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Time Complexity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1432522"/>
              </p:ext>
            </p:extLst>
          </p:nvPr>
        </p:nvGraphicFramePr>
        <p:xfrm>
          <a:off x="1143000" y="2057402"/>
          <a:ext cx="7162800" cy="426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="" xmlns:a16="http://schemas.microsoft.com/office/drawing/2014/main" val="744879152"/>
                    </a:ext>
                  </a:extLst>
                </a:gridCol>
                <a:gridCol w="3581400">
                  <a:extLst>
                    <a:ext uri="{9D8B030D-6E8A-4147-A177-3AD203B41FA5}">
                      <a16:colId xmlns="" xmlns:a16="http://schemas.microsoft.com/office/drawing/2014/main" val="2483663532"/>
                    </a:ext>
                  </a:extLst>
                </a:gridCol>
              </a:tblGrid>
              <a:tr h="6019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Complexity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8996256"/>
                  </a:ext>
                </a:extLst>
              </a:tr>
              <a:tr h="6019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get(k)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19975641"/>
                  </a:ext>
                </a:extLst>
              </a:tr>
              <a:tr h="6019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put(</a:t>
                      </a:r>
                      <a:r>
                        <a:rPr lang="en-US" dirty="0" err="1" smtClean="0"/>
                        <a:t>k,v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92295472"/>
                  </a:ext>
                </a:extLst>
              </a:tr>
              <a:tr h="6019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remove(k)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54348885"/>
                  </a:ext>
                </a:extLst>
              </a:tr>
              <a:tr h="60195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ceilingEntry</a:t>
                      </a:r>
                      <a:r>
                        <a:rPr lang="en-US" dirty="0" smtClean="0"/>
                        <a:t>(k)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89780041"/>
                  </a:ext>
                </a:extLst>
              </a:tr>
              <a:tr h="60195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floorEntry</a:t>
                      </a:r>
                      <a:r>
                        <a:rPr lang="en-US" dirty="0" smtClean="0"/>
                        <a:t>(k)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2331322"/>
                  </a:ext>
                </a:extLst>
              </a:tr>
              <a:tr h="6554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submap</a:t>
                      </a:r>
                      <a:r>
                        <a:rPr lang="en-US" dirty="0" smtClean="0"/>
                        <a:t>(k1,k2)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924933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Skip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74D-152C-D742-B256-37E3D2E8752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55434" y="1595738"/>
            <a:ext cx="374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 entries in a sorted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69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Time Complexity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715859"/>
              </p:ext>
            </p:extLst>
          </p:nvPr>
        </p:nvGraphicFramePr>
        <p:xfrm>
          <a:off x="1143000" y="2057402"/>
          <a:ext cx="7162800" cy="426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="" xmlns:a16="http://schemas.microsoft.com/office/drawing/2014/main" val="744879152"/>
                    </a:ext>
                  </a:extLst>
                </a:gridCol>
                <a:gridCol w="3581400">
                  <a:extLst>
                    <a:ext uri="{9D8B030D-6E8A-4147-A177-3AD203B41FA5}">
                      <a16:colId xmlns="" xmlns:a16="http://schemas.microsoft.com/office/drawing/2014/main" val="2483663532"/>
                    </a:ext>
                  </a:extLst>
                </a:gridCol>
              </a:tblGrid>
              <a:tr h="6019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Complexity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8996256"/>
                  </a:ext>
                </a:extLst>
              </a:tr>
              <a:tr h="6019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get(k)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19975641"/>
                  </a:ext>
                </a:extLst>
              </a:tr>
              <a:tr h="6019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put(</a:t>
                      </a:r>
                      <a:r>
                        <a:rPr lang="en-US" dirty="0" err="1" smtClean="0"/>
                        <a:t>k,v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92295472"/>
                  </a:ext>
                </a:extLst>
              </a:tr>
              <a:tr h="6019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remove(k)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54348885"/>
                  </a:ext>
                </a:extLst>
              </a:tr>
              <a:tr h="60195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ceilingEntry</a:t>
                      </a:r>
                      <a:r>
                        <a:rPr lang="en-US" dirty="0" smtClean="0"/>
                        <a:t>(k)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</a:t>
                      </a:r>
                      <a:r>
                        <a:rPr lang="en-US" baseline="0" dirty="0" smtClean="0"/>
                        <a:t> 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89780041"/>
                  </a:ext>
                </a:extLst>
              </a:tr>
              <a:tr h="60195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floorEntry</a:t>
                      </a:r>
                      <a:r>
                        <a:rPr lang="en-US" dirty="0" smtClean="0"/>
                        <a:t>(k)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2331322"/>
                  </a:ext>
                </a:extLst>
              </a:tr>
              <a:tr h="6554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submap</a:t>
                      </a:r>
                      <a:r>
                        <a:rPr lang="en-US" dirty="0" smtClean="0"/>
                        <a:t>(k1,k2)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</a:t>
                      </a:r>
                      <a:r>
                        <a:rPr lang="en-US" baseline="0" dirty="0" smtClean="0"/>
                        <a:t> n + s), s entries reported</a:t>
                      </a:r>
                    </a:p>
                    <a:p>
                      <a:pPr algn="ctr"/>
                      <a:r>
                        <a:rPr lang="en-US" baseline="0" dirty="0" smtClean="0"/>
                        <a:t>O(n) if all entries </a:t>
                      </a:r>
                      <a:r>
                        <a:rPr lang="en-US" baseline="0" smtClean="0"/>
                        <a:t>are reported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924933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Skip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74D-152C-D742-B256-37E3D2E8752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55434" y="1595739"/>
            <a:ext cx="3978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 entries in a sorted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0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Fixed Maximum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Sorted Linked List</a:t>
            </a:r>
          </a:p>
          <a:p>
            <a:pPr lvl="1"/>
            <a:r>
              <a:rPr lang="en-US" dirty="0" smtClean="0"/>
              <a:t>Instead of a sorted array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we still use binary search?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Skip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74D-152C-D742-B256-37E3D2E8752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59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Skip Lists</a:t>
            </a:r>
          </a:p>
        </p:txBody>
      </p:sp>
      <p:sp>
        <p:nvSpPr>
          <p:cNvPr id="4099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3AAB3D5-F31C-6643-B8E2-893F7A689F85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Skip Lists</a:t>
            </a:r>
          </a:p>
        </p:txBody>
      </p:sp>
      <p:grpSp>
        <p:nvGrpSpPr>
          <p:cNvPr id="4101" name="Group 383"/>
          <p:cNvGrpSpPr>
            <a:grpSpLocks/>
          </p:cNvGrpSpPr>
          <p:nvPr/>
        </p:nvGrpSpPr>
        <p:grpSpPr bwMode="auto">
          <a:xfrm>
            <a:off x="4381500" y="3403600"/>
            <a:ext cx="3460750" cy="215900"/>
            <a:chOff x="3154" y="2834"/>
            <a:chExt cx="2180" cy="136"/>
          </a:xfrm>
        </p:grpSpPr>
        <p:sp>
          <p:nvSpPr>
            <p:cNvPr id="4133" name="Rectangle 384"/>
            <p:cNvSpPr>
              <a:spLocks noChangeArrowheads="1"/>
            </p:cNvSpPr>
            <p:nvPr/>
          </p:nvSpPr>
          <p:spPr bwMode="auto">
            <a:xfrm>
              <a:off x="5106" y="2834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+</a:t>
              </a:r>
              <a:r>
                <a:rPr lang="en-US" sz="1800">
                  <a:sym typeface="Symbol" charset="0"/>
                </a:rPr>
                <a:t></a:t>
              </a:r>
              <a:endParaRPr lang="en-US"/>
            </a:p>
          </p:txBody>
        </p:sp>
        <p:sp>
          <p:nvSpPr>
            <p:cNvPr id="4134" name="Rectangle 385"/>
            <p:cNvSpPr>
              <a:spLocks noChangeArrowheads="1"/>
            </p:cNvSpPr>
            <p:nvPr/>
          </p:nvSpPr>
          <p:spPr bwMode="auto">
            <a:xfrm>
              <a:off x="3154" y="2834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-</a:t>
              </a:r>
              <a:r>
                <a:rPr lang="en-US" sz="1800">
                  <a:sym typeface="Symbol" charset="0"/>
                </a:rPr>
                <a:t></a:t>
              </a:r>
            </a:p>
          </p:txBody>
        </p:sp>
        <p:cxnSp>
          <p:nvCxnSpPr>
            <p:cNvPr id="4135" name="AutoShape 386"/>
            <p:cNvCxnSpPr>
              <a:cxnSpLocks noChangeShapeType="1"/>
              <a:stCxn id="4134" idx="3"/>
              <a:endCxn id="4133" idx="1"/>
            </p:cNvCxnSpPr>
            <p:nvPr/>
          </p:nvCxnSpPr>
          <p:spPr bwMode="auto">
            <a:xfrm>
              <a:off x="3389" y="2902"/>
              <a:ext cx="171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02" name="Text Box 387"/>
          <p:cNvSpPr txBox="1">
            <a:spLocks noChangeArrowheads="1"/>
          </p:cNvSpPr>
          <p:nvPr/>
        </p:nvSpPr>
        <p:spPr bwMode="auto">
          <a:xfrm>
            <a:off x="4041775" y="4848225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0</a:t>
            </a:r>
          </a:p>
        </p:txBody>
      </p:sp>
      <p:sp>
        <p:nvSpPr>
          <p:cNvPr id="4103" name="Text Box 388"/>
          <p:cNvSpPr txBox="1">
            <a:spLocks noChangeArrowheads="1"/>
          </p:cNvSpPr>
          <p:nvPr/>
        </p:nvSpPr>
        <p:spPr bwMode="auto">
          <a:xfrm>
            <a:off x="4041775" y="4340225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1</a:t>
            </a:r>
          </a:p>
        </p:txBody>
      </p:sp>
      <p:sp>
        <p:nvSpPr>
          <p:cNvPr id="4104" name="Text Box 389"/>
          <p:cNvSpPr txBox="1">
            <a:spLocks noChangeArrowheads="1"/>
          </p:cNvSpPr>
          <p:nvPr/>
        </p:nvSpPr>
        <p:spPr bwMode="auto">
          <a:xfrm>
            <a:off x="4041775" y="3832225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2</a:t>
            </a:r>
          </a:p>
        </p:txBody>
      </p:sp>
      <p:sp>
        <p:nvSpPr>
          <p:cNvPr id="4105" name="Text Box 390"/>
          <p:cNvSpPr txBox="1">
            <a:spLocks noChangeArrowheads="1"/>
          </p:cNvSpPr>
          <p:nvPr/>
        </p:nvSpPr>
        <p:spPr bwMode="auto">
          <a:xfrm>
            <a:off x="4041775" y="3324225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3</a:t>
            </a:r>
          </a:p>
        </p:txBody>
      </p:sp>
      <p:grpSp>
        <p:nvGrpSpPr>
          <p:cNvPr id="4106" name="Group 391"/>
          <p:cNvGrpSpPr>
            <a:grpSpLocks/>
          </p:cNvGrpSpPr>
          <p:nvPr/>
        </p:nvGrpSpPr>
        <p:grpSpPr bwMode="auto">
          <a:xfrm>
            <a:off x="4381500" y="4922838"/>
            <a:ext cx="3460750" cy="217487"/>
            <a:chOff x="3154" y="3791"/>
            <a:chExt cx="2180" cy="137"/>
          </a:xfrm>
        </p:grpSpPr>
        <p:sp>
          <p:nvSpPr>
            <p:cNvPr id="4122" name="Rectangle 392"/>
            <p:cNvSpPr>
              <a:spLocks noChangeArrowheads="1"/>
            </p:cNvSpPr>
            <p:nvPr/>
          </p:nvSpPr>
          <p:spPr bwMode="auto">
            <a:xfrm>
              <a:off x="5106" y="3791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+</a:t>
              </a:r>
              <a:r>
                <a:rPr lang="en-US" sz="1800">
                  <a:sym typeface="Symbol" charset="0"/>
                </a:rPr>
                <a:t>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4123" name="Rectangle 393"/>
            <p:cNvSpPr>
              <a:spLocks noChangeArrowheads="1"/>
            </p:cNvSpPr>
            <p:nvPr/>
          </p:nvSpPr>
          <p:spPr bwMode="auto">
            <a:xfrm>
              <a:off x="3154" y="3791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-</a:t>
              </a:r>
              <a:r>
                <a:rPr lang="en-US" sz="1800">
                  <a:sym typeface="Symbol" charset="0"/>
                </a:rPr>
                <a:t></a:t>
              </a:r>
            </a:p>
          </p:txBody>
        </p:sp>
        <p:sp>
          <p:nvSpPr>
            <p:cNvPr id="4124" name="Rectangle 394"/>
            <p:cNvSpPr>
              <a:spLocks noChangeArrowheads="1"/>
            </p:cNvSpPr>
            <p:nvPr/>
          </p:nvSpPr>
          <p:spPr bwMode="auto">
            <a:xfrm>
              <a:off x="3544" y="3791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10</a:t>
              </a:r>
            </a:p>
          </p:txBody>
        </p:sp>
        <p:sp>
          <p:nvSpPr>
            <p:cNvPr id="4125" name="Rectangle 395"/>
            <p:cNvSpPr>
              <a:spLocks noChangeArrowheads="1"/>
            </p:cNvSpPr>
            <p:nvPr/>
          </p:nvSpPr>
          <p:spPr bwMode="auto">
            <a:xfrm>
              <a:off x="4715" y="3791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36</a:t>
              </a:r>
            </a:p>
          </p:txBody>
        </p:sp>
        <p:cxnSp>
          <p:nvCxnSpPr>
            <p:cNvPr id="4126" name="AutoShape 396"/>
            <p:cNvCxnSpPr>
              <a:cxnSpLocks noChangeShapeType="1"/>
              <a:stCxn id="4123" idx="3"/>
              <a:endCxn id="4124" idx="1"/>
            </p:cNvCxnSpPr>
            <p:nvPr/>
          </p:nvCxnSpPr>
          <p:spPr bwMode="auto">
            <a:xfrm>
              <a:off x="3389" y="3859"/>
              <a:ext cx="149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7" name="AutoShape 397"/>
            <p:cNvCxnSpPr>
              <a:cxnSpLocks noChangeShapeType="1"/>
              <a:stCxn id="4130" idx="3"/>
              <a:endCxn id="4125" idx="1"/>
            </p:cNvCxnSpPr>
            <p:nvPr/>
          </p:nvCxnSpPr>
          <p:spPr bwMode="auto">
            <a:xfrm>
              <a:off x="4559" y="3859"/>
              <a:ext cx="15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8" name="AutoShape 398"/>
            <p:cNvCxnSpPr>
              <a:cxnSpLocks noChangeShapeType="1"/>
              <a:stCxn id="4124" idx="3"/>
              <a:endCxn id="4131" idx="1"/>
            </p:cNvCxnSpPr>
            <p:nvPr/>
          </p:nvCxnSpPr>
          <p:spPr bwMode="auto">
            <a:xfrm>
              <a:off x="3779" y="3859"/>
              <a:ext cx="151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9" name="AutoShape 399"/>
            <p:cNvCxnSpPr>
              <a:cxnSpLocks noChangeShapeType="1"/>
              <a:stCxn id="4125" idx="3"/>
              <a:endCxn id="4122" idx="1"/>
            </p:cNvCxnSpPr>
            <p:nvPr/>
          </p:nvCxnSpPr>
          <p:spPr bwMode="auto">
            <a:xfrm>
              <a:off x="4950" y="3859"/>
              <a:ext cx="15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30" name="Rectangle 400"/>
            <p:cNvSpPr>
              <a:spLocks noChangeArrowheads="1"/>
            </p:cNvSpPr>
            <p:nvPr/>
          </p:nvSpPr>
          <p:spPr bwMode="auto">
            <a:xfrm>
              <a:off x="4324" y="3791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23</a:t>
              </a:r>
            </a:p>
          </p:txBody>
        </p:sp>
        <p:sp>
          <p:nvSpPr>
            <p:cNvPr id="4131" name="Rectangle 401"/>
            <p:cNvSpPr>
              <a:spLocks noChangeArrowheads="1"/>
            </p:cNvSpPr>
            <p:nvPr/>
          </p:nvSpPr>
          <p:spPr bwMode="auto">
            <a:xfrm>
              <a:off x="3936" y="3792"/>
              <a:ext cx="229" cy="13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15</a:t>
              </a:r>
            </a:p>
          </p:txBody>
        </p:sp>
        <p:cxnSp>
          <p:nvCxnSpPr>
            <p:cNvPr id="4132" name="AutoShape 402"/>
            <p:cNvCxnSpPr>
              <a:cxnSpLocks noChangeShapeType="1"/>
              <a:stCxn id="4131" idx="3"/>
              <a:endCxn id="4130" idx="1"/>
            </p:cNvCxnSpPr>
            <p:nvPr/>
          </p:nvCxnSpPr>
          <p:spPr bwMode="auto">
            <a:xfrm flipV="1">
              <a:off x="4171" y="3859"/>
              <a:ext cx="147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07" name="Group 403"/>
          <p:cNvGrpSpPr>
            <a:grpSpLocks/>
          </p:cNvGrpSpPr>
          <p:nvPr/>
        </p:nvGrpSpPr>
        <p:grpSpPr bwMode="auto">
          <a:xfrm>
            <a:off x="4381500" y="3910013"/>
            <a:ext cx="3460750" cy="215900"/>
            <a:chOff x="3154" y="3173"/>
            <a:chExt cx="2180" cy="136"/>
          </a:xfrm>
        </p:grpSpPr>
        <p:sp>
          <p:nvSpPr>
            <p:cNvPr id="4117" name="Rectangle 404"/>
            <p:cNvSpPr>
              <a:spLocks noChangeArrowheads="1"/>
            </p:cNvSpPr>
            <p:nvPr/>
          </p:nvSpPr>
          <p:spPr bwMode="auto">
            <a:xfrm>
              <a:off x="5106" y="3173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+</a:t>
              </a:r>
              <a:r>
                <a:rPr lang="en-US" sz="1800">
                  <a:sym typeface="Symbol" charset="0"/>
                </a:rPr>
                <a:t></a:t>
              </a:r>
              <a:endParaRPr lang="en-US"/>
            </a:p>
          </p:txBody>
        </p:sp>
        <p:sp>
          <p:nvSpPr>
            <p:cNvPr id="4118" name="Rectangle 405"/>
            <p:cNvSpPr>
              <a:spLocks noChangeArrowheads="1"/>
            </p:cNvSpPr>
            <p:nvPr/>
          </p:nvSpPr>
          <p:spPr bwMode="auto">
            <a:xfrm>
              <a:off x="3154" y="317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-</a:t>
              </a:r>
              <a:r>
                <a:rPr lang="en-US" sz="1800">
                  <a:sym typeface="Symbol" charset="0"/>
                </a:rPr>
                <a:t></a:t>
              </a:r>
              <a:endParaRPr lang="en-US"/>
            </a:p>
          </p:txBody>
        </p:sp>
        <p:cxnSp>
          <p:nvCxnSpPr>
            <p:cNvPr id="4119" name="AutoShape 406"/>
            <p:cNvCxnSpPr>
              <a:cxnSpLocks noChangeShapeType="1"/>
              <a:stCxn id="4118" idx="3"/>
              <a:endCxn id="4120" idx="1"/>
            </p:cNvCxnSpPr>
            <p:nvPr/>
          </p:nvCxnSpPr>
          <p:spPr bwMode="auto">
            <a:xfrm>
              <a:off x="3389" y="3241"/>
              <a:ext cx="54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0" name="Rectangle 407"/>
            <p:cNvSpPr>
              <a:spLocks noChangeArrowheads="1"/>
            </p:cNvSpPr>
            <p:nvPr/>
          </p:nvSpPr>
          <p:spPr bwMode="auto">
            <a:xfrm>
              <a:off x="3936" y="3173"/>
              <a:ext cx="229" cy="13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15</a:t>
              </a:r>
            </a:p>
          </p:txBody>
        </p:sp>
        <p:cxnSp>
          <p:nvCxnSpPr>
            <p:cNvPr id="4121" name="AutoShape 408"/>
            <p:cNvCxnSpPr>
              <a:cxnSpLocks noChangeShapeType="1"/>
              <a:stCxn id="4120" idx="3"/>
              <a:endCxn id="4117" idx="1"/>
            </p:cNvCxnSpPr>
            <p:nvPr/>
          </p:nvCxnSpPr>
          <p:spPr bwMode="auto">
            <a:xfrm>
              <a:off x="4171" y="3241"/>
              <a:ext cx="929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08" name="Group 409"/>
          <p:cNvGrpSpPr>
            <a:grpSpLocks/>
          </p:cNvGrpSpPr>
          <p:nvPr/>
        </p:nvGrpSpPr>
        <p:grpSpPr bwMode="auto">
          <a:xfrm>
            <a:off x="4381500" y="4416425"/>
            <a:ext cx="3460750" cy="215900"/>
            <a:chOff x="3154" y="3504"/>
            <a:chExt cx="2180" cy="136"/>
          </a:xfrm>
        </p:grpSpPr>
        <p:sp>
          <p:nvSpPr>
            <p:cNvPr id="4110" name="Rectangle 410"/>
            <p:cNvSpPr>
              <a:spLocks noChangeArrowheads="1"/>
            </p:cNvSpPr>
            <p:nvPr/>
          </p:nvSpPr>
          <p:spPr bwMode="auto">
            <a:xfrm>
              <a:off x="5106" y="3504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+</a:t>
              </a:r>
              <a:r>
                <a:rPr lang="en-US" sz="1800">
                  <a:sym typeface="Symbol" charset="0"/>
                </a:rPr>
                <a:t></a:t>
              </a:r>
              <a:endParaRPr lang="en-US"/>
            </a:p>
          </p:txBody>
        </p:sp>
        <p:sp>
          <p:nvSpPr>
            <p:cNvPr id="4111" name="Rectangle 411"/>
            <p:cNvSpPr>
              <a:spLocks noChangeArrowheads="1"/>
            </p:cNvSpPr>
            <p:nvPr/>
          </p:nvSpPr>
          <p:spPr bwMode="auto">
            <a:xfrm>
              <a:off x="3154" y="3504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-</a:t>
              </a:r>
              <a:r>
                <a:rPr lang="en-US" sz="1800">
                  <a:sym typeface="Symbol" charset="0"/>
                </a:rPr>
                <a:t></a:t>
              </a:r>
              <a:endParaRPr lang="en-US"/>
            </a:p>
          </p:txBody>
        </p:sp>
        <p:sp>
          <p:nvSpPr>
            <p:cNvPr id="4112" name="Rectangle 412"/>
            <p:cNvSpPr>
              <a:spLocks noChangeArrowheads="1"/>
            </p:cNvSpPr>
            <p:nvPr/>
          </p:nvSpPr>
          <p:spPr bwMode="auto">
            <a:xfrm>
              <a:off x="4325" y="3504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23</a:t>
              </a:r>
            </a:p>
          </p:txBody>
        </p:sp>
        <p:cxnSp>
          <p:nvCxnSpPr>
            <p:cNvPr id="4113" name="AutoShape 413"/>
            <p:cNvCxnSpPr>
              <a:cxnSpLocks noChangeShapeType="1"/>
              <a:stCxn id="4111" idx="3"/>
              <a:endCxn id="4115" idx="1"/>
            </p:cNvCxnSpPr>
            <p:nvPr/>
          </p:nvCxnSpPr>
          <p:spPr bwMode="auto">
            <a:xfrm>
              <a:off x="3389" y="3572"/>
              <a:ext cx="54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4" name="AutoShape 414"/>
            <p:cNvCxnSpPr>
              <a:cxnSpLocks noChangeShapeType="1"/>
              <a:stCxn id="4112" idx="3"/>
              <a:endCxn id="4110" idx="1"/>
            </p:cNvCxnSpPr>
            <p:nvPr/>
          </p:nvCxnSpPr>
          <p:spPr bwMode="auto">
            <a:xfrm>
              <a:off x="4560" y="3572"/>
              <a:ext cx="54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5" name="Rectangle 415"/>
            <p:cNvSpPr>
              <a:spLocks noChangeArrowheads="1"/>
            </p:cNvSpPr>
            <p:nvPr/>
          </p:nvSpPr>
          <p:spPr bwMode="auto">
            <a:xfrm>
              <a:off x="3936" y="3504"/>
              <a:ext cx="229" cy="13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15</a:t>
              </a:r>
            </a:p>
          </p:txBody>
        </p:sp>
        <p:cxnSp>
          <p:nvCxnSpPr>
            <p:cNvPr id="4116" name="AutoShape 416"/>
            <p:cNvCxnSpPr>
              <a:cxnSpLocks noChangeShapeType="1"/>
              <a:stCxn id="4115" idx="3"/>
              <a:endCxn id="4112" idx="1"/>
            </p:cNvCxnSpPr>
            <p:nvPr/>
          </p:nvCxnSpPr>
          <p:spPr bwMode="auto">
            <a:xfrm>
              <a:off x="4171" y="3572"/>
              <a:ext cx="14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09" name="Date Placeholder 3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and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Sorted array</a:t>
            </a:r>
          </a:p>
          <a:p>
            <a:pPr lvl="1"/>
            <a:r>
              <a:rPr lang="en-US" dirty="0" smtClean="0"/>
              <a:t>Binary search</a:t>
            </a:r>
          </a:p>
          <a:p>
            <a:r>
              <a:rPr lang="en-US" dirty="0" smtClean="0"/>
              <a:t>Sorted linked list</a:t>
            </a:r>
          </a:p>
          <a:p>
            <a:pPr lvl="1"/>
            <a:r>
              <a:rPr lang="en-US" dirty="0" smtClean="0"/>
              <a:t>Can’t use binary search</a:t>
            </a:r>
          </a:p>
          <a:p>
            <a:pPr lvl="2"/>
            <a:r>
              <a:rPr lang="en-US" dirty="0" smtClean="0"/>
              <a:t>No direct access to a node</a:t>
            </a:r>
          </a:p>
          <a:p>
            <a:pPr lvl="3"/>
            <a:r>
              <a:rPr lang="en-US" dirty="0" smtClean="0"/>
              <a:t>Only sequential access via the next pointer</a:t>
            </a:r>
          </a:p>
          <a:p>
            <a:pPr lvl="1"/>
            <a:r>
              <a:rPr lang="en-US" dirty="0" smtClean="0"/>
              <a:t>Additional data structure</a:t>
            </a:r>
          </a:p>
          <a:p>
            <a:pPr lvl="2"/>
            <a:r>
              <a:rPr lang="en-US" dirty="0" smtClean="0"/>
              <a:t>Skip lists for faster search/updates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Skip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74D-152C-D742-B256-37E3D2E8752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53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Skip Lists</a:t>
            </a:r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60AE2B2-F2E1-3A4E-9D31-B51C2F9D69AF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What is a Skip List</a:t>
            </a:r>
          </a:p>
        </p:txBody>
      </p:sp>
      <p:sp>
        <p:nvSpPr>
          <p:cNvPr id="5125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79248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skip list</a:t>
            </a:r>
            <a:r>
              <a:rPr lang="en-US" sz="2000" dirty="0">
                <a:latin typeface="Tahoma" charset="0"/>
              </a:rPr>
              <a:t> for a set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dirty="0">
                <a:latin typeface="Tahoma" charset="0"/>
              </a:rPr>
              <a:t> of distinct (key, element) items is a series of lists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baseline="-25000" dirty="0">
                <a:latin typeface="Times New Roman" charset="0"/>
              </a:rPr>
              <a:t>0</a:t>
            </a:r>
            <a:r>
              <a:rPr lang="en-US" sz="2000" dirty="0">
                <a:latin typeface="Times New Roman" charset="0"/>
              </a:rPr>
              <a:t>,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baseline="-25000" dirty="0">
                <a:latin typeface="Times New Roman" charset="0"/>
              </a:rPr>
              <a:t>1 </a:t>
            </a:r>
            <a:r>
              <a:rPr lang="en-US" sz="2000" dirty="0">
                <a:latin typeface="Times New Roman" charset="0"/>
              </a:rPr>
              <a:t>, … , </a:t>
            </a:r>
            <a:r>
              <a:rPr lang="en-US" sz="2000" b="1" i="1" dirty="0" err="1">
                <a:latin typeface="Times New Roman" charset="0"/>
              </a:rPr>
              <a:t>S</a:t>
            </a:r>
            <a:r>
              <a:rPr lang="en-US" sz="2000" b="1" i="1" baseline="-25000" dirty="0" err="1">
                <a:latin typeface="Times New Roman" charset="0"/>
              </a:rPr>
              <a:t>h</a:t>
            </a:r>
            <a:r>
              <a:rPr lang="en-US" sz="2000" dirty="0">
                <a:latin typeface="Tahoma" charset="0"/>
              </a:rPr>
              <a:t> such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Each list </a:t>
            </a:r>
            <a:r>
              <a:rPr lang="en-US" sz="1800" b="1" i="1" dirty="0">
                <a:latin typeface="Times New Roman" charset="0"/>
              </a:rPr>
              <a:t>S</a:t>
            </a:r>
            <a:r>
              <a:rPr lang="en-US" sz="1800" b="1" i="1" baseline="-25000" dirty="0">
                <a:latin typeface="Times New Roman" charset="0"/>
              </a:rPr>
              <a:t>i</a:t>
            </a:r>
            <a:r>
              <a:rPr lang="en-US" sz="1800" dirty="0">
                <a:latin typeface="Tahoma" charset="0"/>
              </a:rPr>
              <a:t> contains the special keys </a:t>
            </a:r>
            <a:r>
              <a:rPr lang="en-US" sz="1800" dirty="0">
                <a:latin typeface="Symbol" charset="0"/>
                <a:sym typeface="Symbol" charset="0"/>
              </a:rPr>
              <a:t>+</a:t>
            </a:r>
            <a:r>
              <a:rPr lang="en-US" sz="1800" dirty="0">
                <a:latin typeface="Tahoma" charset="0"/>
                <a:sym typeface="Symbol" charset="0"/>
              </a:rPr>
              <a:t> </a:t>
            </a:r>
            <a:r>
              <a:rPr lang="en-US" sz="1800" dirty="0">
                <a:latin typeface="Tahoma" charset="0"/>
              </a:rPr>
              <a:t>and </a:t>
            </a:r>
            <a:r>
              <a:rPr lang="en-US" sz="1800" dirty="0">
                <a:latin typeface="Symbol" charset="0"/>
                <a:sym typeface="Symbol" charset="0"/>
              </a:rPr>
              <a:t>-</a:t>
            </a:r>
            <a:r>
              <a:rPr lang="en-US" sz="1800" dirty="0">
                <a:latin typeface="Tahoma" charset="0"/>
                <a:sym typeface="Symbol" charset="0"/>
              </a:rPr>
              <a:t></a:t>
            </a:r>
            <a:r>
              <a:rPr lang="en-US" sz="1800" dirty="0">
                <a:latin typeface="Tahoma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List </a:t>
            </a:r>
            <a:r>
              <a:rPr lang="en-US" sz="1800" b="1" i="1" dirty="0">
                <a:latin typeface="Times New Roman" charset="0"/>
              </a:rPr>
              <a:t>S</a:t>
            </a:r>
            <a:r>
              <a:rPr lang="en-US" sz="1800" baseline="-25000" dirty="0">
                <a:latin typeface="Times New Roman" charset="0"/>
              </a:rPr>
              <a:t>0</a:t>
            </a:r>
            <a:r>
              <a:rPr lang="en-US" sz="1800" dirty="0">
                <a:latin typeface="Tahoma" charset="0"/>
              </a:rPr>
              <a:t> contains the keys of </a:t>
            </a:r>
            <a:r>
              <a:rPr lang="en-US" sz="1800" b="1" i="1" dirty="0">
                <a:latin typeface="Times New Roman" charset="0"/>
              </a:rPr>
              <a:t>S </a:t>
            </a:r>
            <a:r>
              <a:rPr lang="en-US" sz="1800" dirty="0">
                <a:latin typeface="Tahoma" charset="0"/>
              </a:rPr>
              <a:t>in </a:t>
            </a:r>
            <a:r>
              <a:rPr lang="en-US" sz="1800" dirty="0" err="1">
                <a:latin typeface="Tahoma" charset="0"/>
              </a:rPr>
              <a:t>nondecreasing</a:t>
            </a:r>
            <a:r>
              <a:rPr lang="en-US" sz="1800" dirty="0">
                <a:latin typeface="Tahoma" charset="0"/>
              </a:rPr>
              <a:t> order </a:t>
            </a:r>
            <a:endParaRPr lang="en-US" sz="1800" baseline="-25000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Each list is a subsequence of the previous one, i.e.,</a:t>
            </a:r>
            <a:br>
              <a:rPr lang="en-US" sz="1800" dirty="0">
                <a:latin typeface="Tahoma" charset="0"/>
              </a:rPr>
            </a:br>
            <a:r>
              <a:rPr lang="en-US" sz="1800" dirty="0">
                <a:latin typeface="Tahoma" charset="0"/>
              </a:rPr>
              <a:t>			</a:t>
            </a:r>
            <a:r>
              <a:rPr lang="en-US" sz="1800" b="1" i="1" dirty="0">
                <a:latin typeface="Times New Roman" charset="0"/>
              </a:rPr>
              <a:t>S</a:t>
            </a:r>
            <a:r>
              <a:rPr lang="en-US" sz="1800" baseline="-25000" dirty="0">
                <a:latin typeface="Times New Roman" charset="0"/>
              </a:rPr>
              <a:t>0 </a:t>
            </a:r>
            <a:r>
              <a:rPr lang="en-US" sz="1800" dirty="0">
                <a:latin typeface="Times New Roman" charset="0"/>
                <a:sym typeface="Symbol" charset="0"/>
              </a:rPr>
              <a:t></a:t>
            </a:r>
            <a:r>
              <a:rPr lang="en-US" sz="1800" baseline="-25000" dirty="0">
                <a:latin typeface="Times New Roman" charset="0"/>
              </a:rPr>
              <a:t> </a:t>
            </a:r>
            <a:r>
              <a:rPr lang="en-US" sz="1800" b="1" i="1" dirty="0">
                <a:latin typeface="Times New Roman" charset="0"/>
              </a:rPr>
              <a:t>S</a:t>
            </a:r>
            <a:r>
              <a:rPr lang="en-US" sz="1800" baseline="-25000" dirty="0">
                <a:latin typeface="Times New Roman" charset="0"/>
              </a:rPr>
              <a:t>1 </a:t>
            </a:r>
            <a:r>
              <a:rPr lang="en-US" sz="1800" dirty="0">
                <a:latin typeface="Times New Roman" charset="0"/>
                <a:sym typeface="Symbol" charset="0"/>
              </a:rPr>
              <a:t></a:t>
            </a:r>
            <a:r>
              <a:rPr lang="en-US" sz="1800" baseline="-25000" dirty="0">
                <a:latin typeface="Times New Roman" charset="0"/>
              </a:rPr>
              <a:t> </a:t>
            </a:r>
            <a:r>
              <a:rPr lang="en-US" sz="1800" dirty="0">
                <a:latin typeface="Times New Roman" charset="0"/>
              </a:rPr>
              <a:t> … </a:t>
            </a:r>
            <a:r>
              <a:rPr lang="en-US" sz="1800" dirty="0">
                <a:latin typeface="Times New Roman" charset="0"/>
                <a:sym typeface="Symbol" charset="0"/>
              </a:rPr>
              <a:t>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b="1" i="1" dirty="0" err="1">
                <a:latin typeface="Times New Roman" charset="0"/>
              </a:rPr>
              <a:t>S</a:t>
            </a:r>
            <a:r>
              <a:rPr lang="en-US" sz="1800" b="1" i="1" baseline="-25000" dirty="0" err="1">
                <a:latin typeface="Times New Roman" charset="0"/>
              </a:rPr>
              <a:t>h</a:t>
            </a:r>
            <a:endParaRPr lang="en-US" sz="1800" b="1" i="1" baseline="-25000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List </a:t>
            </a:r>
            <a:r>
              <a:rPr lang="en-US" sz="1800" b="1" i="1" dirty="0" err="1">
                <a:latin typeface="Times New Roman" charset="0"/>
              </a:rPr>
              <a:t>S</a:t>
            </a:r>
            <a:r>
              <a:rPr lang="en-US" sz="1800" b="1" i="1" baseline="-25000" dirty="0" err="1">
                <a:latin typeface="Times New Roman" charset="0"/>
              </a:rPr>
              <a:t>h</a:t>
            </a:r>
            <a:r>
              <a:rPr lang="en-US" sz="1800" b="1" i="1" baseline="-25000" dirty="0">
                <a:latin typeface="Times New Roman" charset="0"/>
              </a:rPr>
              <a:t> </a:t>
            </a:r>
            <a:r>
              <a:rPr lang="en-US" sz="1800" dirty="0">
                <a:latin typeface="Tahoma" charset="0"/>
              </a:rPr>
              <a:t>contains only the two special </a:t>
            </a:r>
            <a:r>
              <a:rPr lang="en-US" sz="1800" dirty="0" smtClean="0">
                <a:latin typeface="Tahoma" charset="0"/>
              </a:rPr>
              <a:t>keys</a:t>
            </a:r>
            <a:endParaRPr lang="en-US" sz="1800" dirty="0">
              <a:latin typeface="Tahoma" charset="0"/>
            </a:endParaRPr>
          </a:p>
        </p:txBody>
      </p:sp>
      <p:grpSp>
        <p:nvGrpSpPr>
          <p:cNvPr id="5126" name="Group 1119"/>
          <p:cNvGrpSpPr>
            <a:grpSpLocks/>
          </p:cNvGrpSpPr>
          <p:nvPr/>
        </p:nvGrpSpPr>
        <p:grpSpPr bwMode="auto">
          <a:xfrm>
            <a:off x="1330325" y="5862638"/>
            <a:ext cx="7280275" cy="215900"/>
            <a:chOff x="838" y="3693"/>
            <a:chExt cx="4586" cy="136"/>
          </a:xfrm>
        </p:grpSpPr>
        <p:sp>
          <p:nvSpPr>
            <p:cNvPr id="5152" name="Rectangle 1029"/>
            <p:cNvSpPr>
              <a:spLocks noChangeArrowheads="1"/>
            </p:cNvSpPr>
            <p:nvPr/>
          </p:nvSpPr>
          <p:spPr bwMode="auto">
            <a:xfrm>
              <a:off x="3896" y="369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56</a:t>
              </a:r>
            </a:p>
          </p:txBody>
        </p:sp>
        <p:sp>
          <p:nvSpPr>
            <p:cNvPr id="5153" name="Rectangle 1030"/>
            <p:cNvSpPr>
              <a:spLocks noChangeArrowheads="1"/>
            </p:cNvSpPr>
            <p:nvPr/>
          </p:nvSpPr>
          <p:spPr bwMode="auto">
            <a:xfrm>
              <a:off x="4330" y="3693"/>
              <a:ext cx="227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64</a:t>
              </a:r>
            </a:p>
          </p:txBody>
        </p:sp>
        <p:sp>
          <p:nvSpPr>
            <p:cNvPr id="5154" name="Rectangle 1031"/>
            <p:cNvSpPr>
              <a:spLocks noChangeArrowheads="1"/>
            </p:cNvSpPr>
            <p:nvPr/>
          </p:nvSpPr>
          <p:spPr bwMode="auto">
            <a:xfrm>
              <a:off x="4762" y="3693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78</a:t>
              </a:r>
            </a:p>
          </p:txBody>
        </p:sp>
        <p:sp>
          <p:nvSpPr>
            <p:cNvPr id="5155" name="Rectangle 1032"/>
            <p:cNvSpPr>
              <a:spLocks noChangeArrowheads="1"/>
            </p:cNvSpPr>
            <p:nvPr/>
          </p:nvSpPr>
          <p:spPr bwMode="auto">
            <a:xfrm>
              <a:off x="5196" y="3693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+</a:t>
              </a:r>
              <a:r>
                <a:rPr lang="en-US" sz="1800">
                  <a:sym typeface="Symbol" charset="0"/>
                </a:rPr>
                <a:t>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5156" name="Rectangle 1033"/>
            <p:cNvSpPr>
              <a:spLocks noChangeArrowheads="1"/>
            </p:cNvSpPr>
            <p:nvPr/>
          </p:nvSpPr>
          <p:spPr bwMode="auto">
            <a:xfrm>
              <a:off x="2610" y="3693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31</a:t>
              </a:r>
            </a:p>
          </p:txBody>
        </p:sp>
        <p:sp>
          <p:nvSpPr>
            <p:cNvPr id="5157" name="Rectangle 1034"/>
            <p:cNvSpPr>
              <a:spLocks noChangeArrowheads="1"/>
            </p:cNvSpPr>
            <p:nvPr/>
          </p:nvSpPr>
          <p:spPr bwMode="auto">
            <a:xfrm>
              <a:off x="3043" y="369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34</a:t>
              </a:r>
            </a:p>
          </p:txBody>
        </p:sp>
        <p:sp>
          <p:nvSpPr>
            <p:cNvPr id="5158" name="Rectangle 1036"/>
            <p:cNvSpPr>
              <a:spLocks noChangeArrowheads="1"/>
            </p:cNvSpPr>
            <p:nvPr/>
          </p:nvSpPr>
          <p:spPr bwMode="auto">
            <a:xfrm>
              <a:off x="3462" y="369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44</a:t>
              </a:r>
            </a:p>
          </p:txBody>
        </p:sp>
        <p:sp>
          <p:nvSpPr>
            <p:cNvPr id="5159" name="Rectangle 1037"/>
            <p:cNvSpPr>
              <a:spLocks noChangeArrowheads="1"/>
            </p:cNvSpPr>
            <p:nvPr/>
          </p:nvSpPr>
          <p:spPr bwMode="auto">
            <a:xfrm>
              <a:off x="838" y="369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-</a:t>
              </a:r>
              <a:r>
                <a:rPr lang="en-US" sz="1800">
                  <a:sym typeface="Symbol" charset="0"/>
                </a:rPr>
                <a:t></a:t>
              </a:r>
            </a:p>
          </p:txBody>
        </p:sp>
        <p:sp>
          <p:nvSpPr>
            <p:cNvPr id="5160" name="Rectangle 1038"/>
            <p:cNvSpPr>
              <a:spLocks noChangeArrowheads="1"/>
            </p:cNvSpPr>
            <p:nvPr/>
          </p:nvSpPr>
          <p:spPr bwMode="auto">
            <a:xfrm>
              <a:off x="1272" y="369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12</a:t>
              </a:r>
            </a:p>
          </p:txBody>
        </p:sp>
        <p:sp>
          <p:nvSpPr>
            <p:cNvPr id="5161" name="Rectangle 1039"/>
            <p:cNvSpPr>
              <a:spLocks noChangeArrowheads="1"/>
            </p:cNvSpPr>
            <p:nvPr/>
          </p:nvSpPr>
          <p:spPr bwMode="auto">
            <a:xfrm>
              <a:off x="1705" y="369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23</a:t>
              </a:r>
            </a:p>
          </p:txBody>
        </p:sp>
        <p:sp>
          <p:nvSpPr>
            <p:cNvPr id="5162" name="Rectangle 1040"/>
            <p:cNvSpPr>
              <a:spLocks noChangeArrowheads="1"/>
            </p:cNvSpPr>
            <p:nvPr/>
          </p:nvSpPr>
          <p:spPr bwMode="auto">
            <a:xfrm>
              <a:off x="2139" y="369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26</a:t>
              </a:r>
            </a:p>
          </p:txBody>
        </p:sp>
        <p:cxnSp>
          <p:nvCxnSpPr>
            <p:cNvPr id="5163" name="AutoShape 1041"/>
            <p:cNvCxnSpPr>
              <a:cxnSpLocks noChangeShapeType="1"/>
              <a:stCxn id="5159" idx="3"/>
              <a:endCxn id="5160" idx="1"/>
            </p:cNvCxnSpPr>
            <p:nvPr/>
          </p:nvCxnSpPr>
          <p:spPr bwMode="auto">
            <a:xfrm>
              <a:off x="1073" y="3761"/>
              <a:ext cx="19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4" name="AutoShape 1042"/>
            <p:cNvCxnSpPr>
              <a:cxnSpLocks noChangeShapeType="1"/>
              <a:stCxn id="5161" idx="3"/>
              <a:endCxn id="5162" idx="1"/>
            </p:cNvCxnSpPr>
            <p:nvPr/>
          </p:nvCxnSpPr>
          <p:spPr bwMode="auto">
            <a:xfrm>
              <a:off x="1940" y="3761"/>
              <a:ext cx="19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5" name="AutoShape 1043"/>
            <p:cNvCxnSpPr>
              <a:cxnSpLocks noChangeShapeType="1"/>
              <a:stCxn id="5156" idx="3"/>
              <a:endCxn id="5157" idx="1"/>
            </p:cNvCxnSpPr>
            <p:nvPr/>
          </p:nvCxnSpPr>
          <p:spPr bwMode="auto">
            <a:xfrm>
              <a:off x="2844" y="3761"/>
              <a:ext cx="19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6" name="AutoShape 1045"/>
            <p:cNvCxnSpPr>
              <a:cxnSpLocks noChangeShapeType="1"/>
              <a:stCxn id="5160" idx="3"/>
              <a:endCxn id="5161" idx="1"/>
            </p:cNvCxnSpPr>
            <p:nvPr/>
          </p:nvCxnSpPr>
          <p:spPr bwMode="auto">
            <a:xfrm>
              <a:off x="1507" y="3761"/>
              <a:ext cx="19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7" name="AutoShape 1046"/>
            <p:cNvCxnSpPr>
              <a:cxnSpLocks noChangeShapeType="1"/>
              <a:stCxn id="5162" idx="3"/>
              <a:endCxn id="5156" idx="1"/>
            </p:cNvCxnSpPr>
            <p:nvPr/>
          </p:nvCxnSpPr>
          <p:spPr bwMode="auto">
            <a:xfrm>
              <a:off x="2374" y="3761"/>
              <a:ext cx="23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8" name="AutoShape 1047"/>
            <p:cNvCxnSpPr>
              <a:cxnSpLocks noChangeShapeType="1"/>
              <a:stCxn id="5157" idx="3"/>
              <a:endCxn id="5158" idx="1"/>
            </p:cNvCxnSpPr>
            <p:nvPr/>
          </p:nvCxnSpPr>
          <p:spPr bwMode="auto">
            <a:xfrm>
              <a:off x="3278" y="3761"/>
              <a:ext cx="17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9" name="AutoShape 1048"/>
            <p:cNvCxnSpPr>
              <a:cxnSpLocks noChangeShapeType="1"/>
              <a:stCxn id="5158" idx="3"/>
              <a:endCxn id="5152" idx="1"/>
            </p:cNvCxnSpPr>
            <p:nvPr/>
          </p:nvCxnSpPr>
          <p:spPr bwMode="auto">
            <a:xfrm>
              <a:off x="3697" y="3761"/>
              <a:ext cx="19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70" name="AutoShape 1049"/>
            <p:cNvCxnSpPr>
              <a:cxnSpLocks noChangeShapeType="1"/>
              <a:stCxn id="5152" idx="3"/>
              <a:endCxn id="5153" idx="1"/>
            </p:cNvCxnSpPr>
            <p:nvPr/>
          </p:nvCxnSpPr>
          <p:spPr bwMode="auto">
            <a:xfrm>
              <a:off x="4131" y="3761"/>
              <a:ext cx="19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71" name="AutoShape 1050"/>
            <p:cNvCxnSpPr>
              <a:cxnSpLocks noChangeShapeType="1"/>
              <a:stCxn id="5153" idx="3"/>
              <a:endCxn id="5154" idx="1"/>
            </p:cNvCxnSpPr>
            <p:nvPr/>
          </p:nvCxnSpPr>
          <p:spPr bwMode="auto">
            <a:xfrm>
              <a:off x="4563" y="3761"/>
              <a:ext cx="19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72" name="AutoShape 1051"/>
            <p:cNvCxnSpPr>
              <a:cxnSpLocks noChangeShapeType="1"/>
              <a:stCxn id="5154" idx="3"/>
              <a:endCxn id="5155" idx="1"/>
            </p:cNvCxnSpPr>
            <p:nvPr/>
          </p:nvCxnSpPr>
          <p:spPr bwMode="auto">
            <a:xfrm>
              <a:off x="4996" y="3761"/>
              <a:ext cx="19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127" name="Group 1122"/>
          <p:cNvGrpSpPr>
            <a:grpSpLocks/>
          </p:cNvGrpSpPr>
          <p:nvPr/>
        </p:nvGrpSpPr>
        <p:grpSpPr bwMode="auto">
          <a:xfrm>
            <a:off x="1330325" y="4343400"/>
            <a:ext cx="7280275" cy="215900"/>
            <a:chOff x="838" y="2736"/>
            <a:chExt cx="4586" cy="136"/>
          </a:xfrm>
        </p:grpSpPr>
        <p:sp>
          <p:nvSpPr>
            <p:cNvPr id="5149" name="Rectangle 1052"/>
            <p:cNvSpPr>
              <a:spLocks noChangeArrowheads="1"/>
            </p:cNvSpPr>
            <p:nvPr/>
          </p:nvSpPr>
          <p:spPr bwMode="auto">
            <a:xfrm>
              <a:off x="5196" y="2736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+</a:t>
              </a:r>
              <a:r>
                <a:rPr lang="en-US" sz="1800">
                  <a:sym typeface="Symbol" charset="0"/>
                </a:rPr>
                <a:t></a:t>
              </a:r>
              <a:endParaRPr lang="en-US"/>
            </a:p>
          </p:txBody>
        </p:sp>
        <p:sp>
          <p:nvSpPr>
            <p:cNvPr id="5150" name="Rectangle 1054"/>
            <p:cNvSpPr>
              <a:spLocks noChangeArrowheads="1"/>
            </p:cNvSpPr>
            <p:nvPr/>
          </p:nvSpPr>
          <p:spPr bwMode="auto">
            <a:xfrm>
              <a:off x="838" y="2736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-</a:t>
              </a:r>
              <a:r>
                <a:rPr lang="en-US" sz="1800">
                  <a:sym typeface="Symbol" charset="0"/>
                </a:rPr>
                <a:t></a:t>
              </a:r>
            </a:p>
          </p:txBody>
        </p:sp>
        <p:cxnSp>
          <p:nvCxnSpPr>
            <p:cNvPr id="5151" name="AutoShape 1056"/>
            <p:cNvCxnSpPr>
              <a:cxnSpLocks noChangeShapeType="1"/>
              <a:stCxn id="5150" idx="3"/>
              <a:endCxn id="5149" idx="1"/>
            </p:cNvCxnSpPr>
            <p:nvPr/>
          </p:nvCxnSpPr>
          <p:spPr bwMode="auto">
            <a:xfrm>
              <a:off x="1073" y="2804"/>
              <a:ext cx="411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128" name="Rectangle 1060"/>
          <p:cNvSpPr>
            <a:spLocks noChangeArrowheads="1"/>
          </p:cNvSpPr>
          <p:nvPr/>
        </p:nvSpPr>
        <p:spPr bwMode="auto">
          <a:xfrm>
            <a:off x="8248650" y="4849813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sym typeface="Symbol" charset="0"/>
              </a:rPr>
              <a:t></a:t>
            </a:r>
            <a:endParaRPr lang="en-US"/>
          </a:p>
        </p:txBody>
      </p:sp>
      <p:sp>
        <p:nvSpPr>
          <p:cNvPr id="5129" name="Rectangle 1061"/>
          <p:cNvSpPr>
            <a:spLocks noChangeArrowheads="1"/>
          </p:cNvSpPr>
          <p:nvPr/>
        </p:nvSpPr>
        <p:spPr bwMode="auto">
          <a:xfrm>
            <a:off x="4143375" y="4849813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31</a:t>
            </a:r>
          </a:p>
        </p:txBody>
      </p:sp>
      <p:sp>
        <p:nvSpPr>
          <p:cNvPr id="5130" name="Rectangle 1062"/>
          <p:cNvSpPr>
            <a:spLocks noChangeArrowheads="1"/>
          </p:cNvSpPr>
          <p:nvPr/>
        </p:nvSpPr>
        <p:spPr bwMode="auto">
          <a:xfrm>
            <a:off x="1330325" y="4849813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-</a:t>
            </a:r>
            <a:r>
              <a:rPr lang="en-US" sz="1800">
                <a:sym typeface="Symbol" charset="0"/>
              </a:rPr>
              <a:t></a:t>
            </a:r>
            <a:endParaRPr lang="en-US"/>
          </a:p>
        </p:txBody>
      </p:sp>
      <p:cxnSp>
        <p:nvCxnSpPr>
          <p:cNvPr id="5131" name="AutoShape 1065"/>
          <p:cNvCxnSpPr>
            <a:cxnSpLocks noChangeShapeType="1"/>
            <a:stCxn id="5130" idx="3"/>
            <a:endCxn id="5129" idx="1"/>
          </p:cNvCxnSpPr>
          <p:nvPr/>
        </p:nvCxnSpPr>
        <p:spPr bwMode="auto">
          <a:xfrm>
            <a:off x="1703388" y="4957763"/>
            <a:ext cx="24304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AutoShape 1066"/>
          <p:cNvCxnSpPr>
            <a:cxnSpLocks noChangeShapeType="1"/>
            <a:stCxn id="5129" idx="3"/>
            <a:endCxn id="5128" idx="1"/>
          </p:cNvCxnSpPr>
          <p:nvPr/>
        </p:nvCxnSpPr>
        <p:spPr bwMode="auto">
          <a:xfrm>
            <a:off x="4514850" y="4957763"/>
            <a:ext cx="372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3" name="Rectangle 1069"/>
          <p:cNvSpPr>
            <a:spLocks noChangeArrowheads="1"/>
          </p:cNvSpPr>
          <p:nvPr/>
        </p:nvSpPr>
        <p:spPr bwMode="auto">
          <a:xfrm>
            <a:off x="6873875" y="5356225"/>
            <a:ext cx="360363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64</a:t>
            </a:r>
          </a:p>
        </p:txBody>
      </p:sp>
      <p:sp>
        <p:nvSpPr>
          <p:cNvPr id="5134" name="Rectangle 1070"/>
          <p:cNvSpPr>
            <a:spLocks noChangeArrowheads="1"/>
          </p:cNvSpPr>
          <p:nvPr/>
        </p:nvSpPr>
        <p:spPr bwMode="auto">
          <a:xfrm>
            <a:off x="8248650" y="5356225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sym typeface="Symbol" charset="0"/>
              </a:rPr>
              <a:t></a:t>
            </a:r>
            <a:endParaRPr lang="en-US"/>
          </a:p>
        </p:txBody>
      </p:sp>
      <p:sp>
        <p:nvSpPr>
          <p:cNvPr id="5135" name="Rectangle 1071"/>
          <p:cNvSpPr>
            <a:spLocks noChangeArrowheads="1"/>
          </p:cNvSpPr>
          <p:nvPr/>
        </p:nvSpPr>
        <p:spPr bwMode="auto">
          <a:xfrm>
            <a:off x="4143375" y="5356225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31</a:t>
            </a:r>
          </a:p>
        </p:txBody>
      </p:sp>
      <p:sp>
        <p:nvSpPr>
          <p:cNvPr id="5136" name="Rectangle 1072"/>
          <p:cNvSpPr>
            <a:spLocks noChangeArrowheads="1"/>
          </p:cNvSpPr>
          <p:nvPr/>
        </p:nvSpPr>
        <p:spPr bwMode="auto">
          <a:xfrm>
            <a:off x="4830763" y="5356225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34</a:t>
            </a:r>
          </a:p>
        </p:txBody>
      </p:sp>
      <p:sp>
        <p:nvSpPr>
          <p:cNvPr id="5137" name="Rectangle 1073"/>
          <p:cNvSpPr>
            <a:spLocks noChangeArrowheads="1"/>
          </p:cNvSpPr>
          <p:nvPr/>
        </p:nvSpPr>
        <p:spPr bwMode="auto">
          <a:xfrm>
            <a:off x="1330325" y="5356225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-</a:t>
            </a:r>
            <a:r>
              <a:rPr lang="en-US" sz="1800">
                <a:sym typeface="Symbol" charset="0"/>
              </a:rPr>
              <a:t></a:t>
            </a:r>
            <a:endParaRPr lang="en-US"/>
          </a:p>
        </p:txBody>
      </p:sp>
      <p:sp>
        <p:nvSpPr>
          <p:cNvPr id="5138" name="Rectangle 1074"/>
          <p:cNvSpPr>
            <a:spLocks noChangeArrowheads="1"/>
          </p:cNvSpPr>
          <p:nvPr/>
        </p:nvSpPr>
        <p:spPr bwMode="auto">
          <a:xfrm>
            <a:off x="2706688" y="5356225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23</a:t>
            </a:r>
          </a:p>
        </p:txBody>
      </p:sp>
      <p:cxnSp>
        <p:nvCxnSpPr>
          <p:cNvPr id="5139" name="AutoShape 1075"/>
          <p:cNvCxnSpPr>
            <a:cxnSpLocks noChangeShapeType="1"/>
            <a:stCxn id="5137" idx="3"/>
            <a:endCxn id="5138" idx="1"/>
          </p:cNvCxnSpPr>
          <p:nvPr/>
        </p:nvCxnSpPr>
        <p:spPr bwMode="auto">
          <a:xfrm>
            <a:off x="1703388" y="5464175"/>
            <a:ext cx="993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0" name="AutoShape 1076"/>
          <p:cNvCxnSpPr>
            <a:cxnSpLocks noChangeShapeType="1"/>
            <a:stCxn id="5138" idx="3"/>
            <a:endCxn id="5135" idx="1"/>
          </p:cNvCxnSpPr>
          <p:nvPr/>
        </p:nvCxnSpPr>
        <p:spPr bwMode="auto">
          <a:xfrm>
            <a:off x="3079750" y="5464175"/>
            <a:ext cx="10541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1" name="AutoShape 1077"/>
          <p:cNvCxnSpPr>
            <a:cxnSpLocks noChangeShapeType="1"/>
            <a:stCxn id="5135" idx="3"/>
            <a:endCxn id="5136" idx="1"/>
          </p:cNvCxnSpPr>
          <p:nvPr/>
        </p:nvCxnSpPr>
        <p:spPr bwMode="auto">
          <a:xfrm>
            <a:off x="4514850" y="5464175"/>
            <a:ext cx="3063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2" name="AutoShape 1078"/>
          <p:cNvCxnSpPr>
            <a:cxnSpLocks noChangeShapeType="1"/>
            <a:stCxn id="5136" idx="3"/>
            <a:endCxn id="5133" idx="1"/>
          </p:cNvCxnSpPr>
          <p:nvPr/>
        </p:nvCxnSpPr>
        <p:spPr bwMode="auto">
          <a:xfrm>
            <a:off x="5203825" y="5464175"/>
            <a:ext cx="16605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3" name="AutoShape 1080"/>
          <p:cNvCxnSpPr>
            <a:cxnSpLocks noChangeShapeType="1"/>
            <a:stCxn id="5133" idx="3"/>
            <a:endCxn id="5134" idx="1"/>
          </p:cNvCxnSpPr>
          <p:nvPr/>
        </p:nvCxnSpPr>
        <p:spPr bwMode="auto">
          <a:xfrm>
            <a:off x="7243763" y="5464175"/>
            <a:ext cx="9953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4" name="Text Box 1115"/>
          <p:cNvSpPr txBox="1">
            <a:spLocks noChangeArrowheads="1"/>
          </p:cNvSpPr>
          <p:nvPr/>
        </p:nvSpPr>
        <p:spPr bwMode="auto">
          <a:xfrm>
            <a:off x="838200" y="57150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S</a:t>
            </a:r>
            <a:r>
              <a:rPr lang="en-US" baseline="-25000">
                <a:latin typeface="Times New Roman" charset="0"/>
              </a:rPr>
              <a:t>0</a:t>
            </a:r>
          </a:p>
        </p:txBody>
      </p:sp>
      <p:sp>
        <p:nvSpPr>
          <p:cNvPr id="5145" name="Text Box 1116"/>
          <p:cNvSpPr txBox="1">
            <a:spLocks noChangeArrowheads="1"/>
          </p:cNvSpPr>
          <p:nvPr/>
        </p:nvSpPr>
        <p:spPr bwMode="auto">
          <a:xfrm>
            <a:off x="838200" y="52070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S</a:t>
            </a:r>
            <a:r>
              <a:rPr lang="en-US" baseline="-25000">
                <a:latin typeface="Times New Roman" charset="0"/>
              </a:rPr>
              <a:t>1</a:t>
            </a:r>
          </a:p>
        </p:txBody>
      </p:sp>
      <p:sp>
        <p:nvSpPr>
          <p:cNvPr id="5146" name="Text Box 1117"/>
          <p:cNvSpPr txBox="1">
            <a:spLocks noChangeArrowheads="1"/>
          </p:cNvSpPr>
          <p:nvPr/>
        </p:nvSpPr>
        <p:spPr bwMode="auto">
          <a:xfrm>
            <a:off x="838200" y="46990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S</a:t>
            </a:r>
            <a:r>
              <a:rPr lang="en-US" baseline="-25000">
                <a:latin typeface="Times New Roman" charset="0"/>
              </a:rPr>
              <a:t>2</a:t>
            </a:r>
          </a:p>
        </p:txBody>
      </p:sp>
      <p:sp>
        <p:nvSpPr>
          <p:cNvPr id="5147" name="Text Box 1118"/>
          <p:cNvSpPr txBox="1">
            <a:spLocks noChangeArrowheads="1"/>
          </p:cNvSpPr>
          <p:nvPr/>
        </p:nvSpPr>
        <p:spPr bwMode="auto">
          <a:xfrm>
            <a:off x="838200" y="41910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S</a:t>
            </a:r>
            <a:r>
              <a:rPr lang="en-US" baseline="-25000">
                <a:latin typeface="Times New Roman" charset="0"/>
              </a:rPr>
              <a:t>3</a:t>
            </a:r>
          </a:p>
        </p:txBody>
      </p:sp>
      <p:sp>
        <p:nvSpPr>
          <p:cNvPr id="5148" name="Date Placeholder 5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Skip Lists</a:t>
            </a: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1BFDF9E-88BE-874B-BAEA-210E5D07227B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Search for Key k</a:t>
            </a:r>
            <a:endParaRPr lang="en-US" dirty="0">
              <a:latin typeface="Tahoma" charset="0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30238" y="1447800"/>
            <a:ext cx="80772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Tahoma" charset="0"/>
              </a:rPr>
              <a:t>start </a:t>
            </a:r>
            <a:r>
              <a:rPr lang="en-US" sz="2200" dirty="0">
                <a:latin typeface="Tahoma" charset="0"/>
              </a:rPr>
              <a:t>at the first position of the top list 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Tahoma" charset="0"/>
              </a:rPr>
              <a:t>At </a:t>
            </a:r>
            <a:r>
              <a:rPr lang="en-US" sz="2200" dirty="0">
                <a:latin typeface="Tahoma" charset="0"/>
              </a:rPr>
              <a:t>the current position </a:t>
            </a:r>
            <a:r>
              <a:rPr lang="en-US" sz="2200" b="1" i="1" dirty="0">
                <a:latin typeface="Times New Roman" charset="0"/>
              </a:rPr>
              <a:t>p</a:t>
            </a:r>
            <a:r>
              <a:rPr lang="en-US" sz="2200" dirty="0">
                <a:latin typeface="Tahoma" charset="0"/>
              </a:rPr>
              <a:t>, </a:t>
            </a:r>
            <a:r>
              <a:rPr lang="en-US" sz="2200" b="1" i="1" dirty="0" err="1" smtClean="0">
                <a:solidFill>
                  <a:srgbClr val="00B050"/>
                </a:solidFill>
                <a:latin typeface="Times New Roman" charset="0"/>
              </a:rPr>
              <a:t>nextKey</a:t>
            </a:r>
            <a:r>
              <a:rPr lang="en-US" sz="2200" b="1" i="1" dirty="0" smtClean="0">
                <a:solidFill>
                  <a:srgbClr val="00B050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Symbol" charset="0"/>
                <a:sym typeface="Symbol" charset="0"/>
              </a:rPr>
              <a:t></a:t>
            </a:r>
            <a:r>
              <a:rPr lang="en-US" sz="2200" b="1" i="1" dirty="0">
                <a:solidFill>
                  <a:srgbClr val="00B050"/>
                </a:solidFill>
                <a:latin typeface="Times New Roman" charset="0"/>
              </a:rPr>
              <a:t> key</a:t>
            </a:r>
            <a:r>
              <a:rPr lang="en-US" sz="2200" dirty="0">
                <a:solidFill>
                  <a:srgbClr val="00B050"/>
                </a:solidFill>
                <a:latin typeface="Times New Roman" charset="0"/>
              </a:rPr>
              <a:t>(</a:t>
            </a:r>
            <a:r>
              <a:rPr lang="en-US" sz="2200" b="1" i="1" dirty="0">
                <a:solidFill>
                  <a:srgbClr val="FFC000"/>
                </a:solidFill>
                <a:latin typeface="Times New Roman" charset="0"/>
              </a:rPr>
              <a:t>next</a:t>
            </a:r>
            <a:r>
              <a:rPr lang="en-US" sz="2200" dirty="0">
                <a:solidFill>
                  <a:srgbClr val="00B050"/>
                </a:solidFill>
                <a:latin typeface="Times New Roman" charset="0"/>
              </a:rPr>
              <a:t>(</a:t>
            </a:r>
            <a:r>
              <a:rPr lang="en-US" sz="2200" b="1" i="1" dirty="0">
                <a:solidFill>
                  <a:srgbClr val="00B050"/>
                </a:solidFill>
                <a:latin typeface="Times New Roman" charset="0"/>
              </a:rPr>
              <a:t>p</a:t>
            </a:r>
            <a:r>
              <a:rPr lang="en-US" sz="2200" dirty="0" smtClean="0">
                <a:solidFill>
                  <a:srgbClr val="00B050"/>
                </a:solidFill>
                <a:latin typeface="Times New Roman" charset="0"/>
              </a:rPr>
              <a:t>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solidFill>
                  <a:srgbClr val="00B050"/>
                </a:solidFill>
                <a:latin typeface="Times New Roman" charset="0"/>
              </a:rPr>
              <a:t>Compare k with </a:t>
            </a:r>
            <a:r>
              <a:rPr lang="en-US" sz="1800" dirty="0" err="1" smtClean="0">
                <a:solidFill>
                  <a:srgbClr val="00B050"/>
                </a:solidFill>
                <a:latin typeface="Times New Roman" charset="0"/>
              </a:rPr>
              <a:t>nextKey</a:t>
            </a:r>
            <a:r>
              <a:rPr lang="en-US" sz="1800" dirty="0" smtClean="0">
                <a:solidFill>
                  <a:srgbClr val="00B050"/>
                </a:solidFill>
                <a:latin typeface="Times New Roman" charset="0"/>
              </a:rPr>
              <a:t> </a:t>
            </a:r>
            <a:endParaRPr lang="en-US" sz="1800" dirty="0">
              <a:solidFill>
                <a:srgbClr val="00B050"/>
              </a:solidFill>
              <a:latin typeface="Times New Roman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1400" b="1" i="1" dirty="0">
                <a:latin typeface="Times New Roman" charset="0"/>
              </a:rPr>
              <a:t>k</a:t>
            </a:r>
            <a:r>
              <a:rPr lang="en-US" sz="1400" b="1" i="1" dirty="0" smtClean="0">
                <a:latin typeface="Times New Roman" charset="0"/>
              </a:rPr>
              <a:t> </a:t>
            </a:r>
            <a:r>
              <a:rPr lang="en-US" sz="1400" dirty="0">
                <a:latin typeface="Symbol" charset="0"/>
              </a:rPr>
              <a:t>=</a:t>
            </a:r>
            <a:r>
              <a:rPr lang="en-US" sz="1400" b="1" i="1" dirty="0">
                <a:latin typeface="Times New Roman" charset="0"/>
              </a:rPr>
              <a:t> </a:t>
            </a:r>
            <a:r>
              <a:rPr lang="en-US" sz="1400" b="1" i="1" dirty="0" err="1" smtClean="0">
                <a:latin typeface="Times New Roman" charset="0"/>
              </a:rPr>
              <a:t>nextKey</a:t>
            </a:r>
            <a:r>
              <a:rPr lang="en-US" sz="1400" dirty="0" smtClean="0">
                <a:latin typeface="Tahoma" charset="0"/>
              </a:rPr>
              <a:t>: </a:t>
            </a:r>
            <a:r>
              <a:rPr lang="en-US" sz="1400" dirty="0">
                <a:latin typeface="Tahoma" charset="0"/>
              </a:rPr>
              <a:t>we return </a:t>
            </a:r>
            <a:r>
              <a:rPr lang="en-US" sz="1400" b="1" i="1" dirty="0">
                <a:latin typeface="Times New Roman" charset="0"/>
              </a:rPr>
              <a:t>element</a:t>
            </a:r>
            <a:r>
              <a:rPr lang="en-US" sz="1400" dirty="0">
                <a:latin typeface="Times New Roman" charset="0"/>
              </a:rPr>
              <a:t>(</a:t>
            </a:r>
            <a:r>
              <a:rPr lang="en-US" sz="1400" b="1" i="1" dirty="0">
                <a:latin typeface="Times New Roman" charset="0"/>
              </a:rPr>
              <a:t>next</a:t>
            </a:r>
            <a:r>
              <a:rPr lang="en-US" sz="1400" dirty="0">
                <a:latin typeface="Times New Roman" charset="0"/>
              </a:rPr>
              <a:t>(</a:t>
            </a:r>
            <a:r>
              <a:rPr lang="en-US" sz="1400" b="1" i="1" dirty="0">
                <a:latin typeface="Times New Roman" charset="0"/>
              </a:rPr>
              <a:t>p</a:t>
            </a:r>
            <a:r>
              <a:rPr lang="en-US" sz="1400" dirty="0">
                <a:latin typeface="Times New Roman" charset="0"/>
              </a:rPr>
              <a:t>))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b="1" i="1" dirty="0">
                <a:latin typeface="Times New Roman" charset="0"/>
              </a:rPr>
              <a:t>k</a:t>
            </a:r>
            <a:r>
              <a:rPr lang="en-US" sz="1400" b="1" i="1" dirty="0" smtClean="0">
                <a:latin typeface="Times New Roman" charset="0"/>
              </a:rPr>
              <a:t> </a:t>
            </a:r>
            <a:r>
              <a:rPr lang="en-US" sz="1400" dirty="0" smtClean="0">
                <a:latin typeface="Symbol" charset="0"/>
              </a:rPr>
              <a:t>&gt;=</a:t>
            </a:r>
            <a:r>
              <a:rPr lang="en-US" sz="1400" b="1" i="1" dirty="0" smtClean="0">
                <a:latin typeface="Times New Roman" charset="0"/>
              </a:rPr>
              <a:t> </a:t>
            </a:r>
            <a:r>
              <a:rPr lang="en-US" sz="1400" b="1" i="1" dirty="0" err="1" smtClean="0">
                <a:latin typeface="Times New Roman" charset="0"/>
              </a:rPr>
              <a:t>nextKey</a:t>
            </a:r>
            <a:r>
              <a:rPr lang="en-US" sz="1400" dirty="0" smtClean="0">
                <a:latin typeface="Tahoma" charset="0"/>
              </a:rPr>
              <a:t>: </a:t>
            </a:r>
            <a:r>
              <a:rPr lang="en-US" sz="1400" dirty="0">
                <a:latin typeface="Tahoma" charset="0"/>
              </a:rPr>
              <a:t>we </a:t>
            </a:r>
            <a:r>
              <a:rPr lang="ja-JP" altLang="en-US" sz="1400" dirty="0">
                <a:latin typeface="Tahoma" charset="0"/>
              </a:rPr>
              <a:t>“</a:t>
            </a:r>
            <a:r>
              <a:rPr lang="en-US" sz="1400" dirty="0">
                <a:solidFill>
                  <a:schemeClr val="tx2"/>
                </a:solidFill>
                <a:latin typeface="Tahoma" charset="0"/>
              </a:rPr>
              <a:t>scan forward</a:t>
            </a:r>
            <a:r>
              <a:rPr lang="ja-JP" altLang="en-US" sz="1400" dirty="0">
                <a:latin typeface="Tahoma" charset="0"/>
              </a:rPr>
              <a:t>”</a:t>
            </a:r>
            <a:r>
              <a:rPr lang="en-US" sz="1400" dirty="0">
                <a:latin typeface="Tahoma" charset="0"/>
              </a:rPr>
              <a:t> </a:t>
            </a:r>
            <a:r>
              <a:rPr lang="en-US" sz="1400" dirty="0" smtClean="0">
                <a:latin typeface="Tahoma" charset="0"/>
              </a:rPr>
              <a:t>(keep looking, similar to a regular linked list)</a:t>
            </a:r>
            <a:endParaRPr lang="en-US" sz="1400" dirty="0">
              <a:latin typeface="Tahoma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1400" b="1" i="1" dirty="0">
                <a:latin typeface="Times New Roman" charset="0"/>
              </a:rPr>
              <a:t>k</a:t>
            </a:r>
            <a:r>
              <a:rPr lang="en-US" sz="1400" b="1" i="1" dirty="0" smtClean="0">
                <a:latin typeface="Times New Roman" charset="0"/>
              </a:rPr>
              <a:t> </a:t>
            </a:r>
            <a:r>
              <a:rPr lang="en-US" sz="1400" dirty="0">
                <a:latin typeface="Symbol" charset="0"/>
              </a:rPr>
              <a:t>&lt;</a:t>
            </a:r>
            <a:r>
              <a:rPr lang="en-US" sz="1400" b="1" i="1" dirty="0">
                <a:latin typeface="Times New Roman" charset="0"/>
              </a:rPr>
              <a:t> </a:t>
            </a:r>
            <a:r>
              <a:rPr lang="en-US" sz="1400" b="1" i="1" dirty="0" err="1" smtClean="0">
                <a:latin typeface="Times New Roman" charset="0"/>
              </a:rPr>
              <a:t>nextKey</a:t>
            </a:r>
            <a:r>
              <a:rPr lang="en-US" sz="1400" dirty="0" smtClean="0">
                <a:latin typeface="Tahoma" charset="0"/>
              </a:rPr>
              <a:t>: </a:t>
            </a:r>
            <a:r>
              <a:rPr lang="en-US" sz="1400" dirty="0">
                <a:latin typeface="Tahoma" charset="0"/>
              </a:rPr>
              <a:t>we </a:t>
            </a:r>
            <a:r>
              <a:rPr lang="ja-JP" altLang="en-US" sz="1400" dirty="0">
                <a:latin typeface="Tahoma" charset="0"/>
              </a:rPr>
              <a:t>“</a:t>
            </a:r>
            <a:r>
              <a:rPr lang="en-US" sz="1400" dirty="0">
                <a:solidFill>
                  <a:schemeClr val="tx2"/>
                </a:solidFill>
                <a:latin typeface="Tahoma" charset="0"/>
              </a:rPr>
              <a:t>drop down</a:t>
            </a:r>
            <a:r>
              <a:rPr lang="ja-JP" altLang="en-US" sz="1400" dirty="0" smtClean="0">
                <a:latin typeface="Tahoma" charset="0"/>
              </a:rPr>
              <a:t>” </a:t>
            </a:r>
            <a:r>
              <a:rPr lang="en-US" altLang="ja-JP" sz="1400" dirty="0" smtClean="0">
                <a:latin typeface="Tahoma" charset="0"/>
              </a:rPr>
              <a:t>(can’t find on the current list, try a </a:t>
            </a:r>
            <a:r>
              <a:rPr lang="en-US" altLang="ja-JP" sz="1400" smtClean="0">
                <a:latin typeface="Tahoma" charset="0"/>
              </a:rPr>
              <a:t>lower list)</a:t>
            </a:r>
            <a:endParaRPr lang="en-US" sz="14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If we try to drop down past the bottom list, we return </a:t>
            </a:r>
            <a:r>
              <a:rPr lang="en-US" sz="1800" b="1" i="1" dirty="0">
                <a:latin typeface="Times New Roman" charset="0"/>
              </a:rPr>
              <a:t>null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Example: search for 78</a:t>
            </a:r>
          </a:p>
        </p:txBody>
      </p:sp>
      <p:grpSp>
        <p:nvGrpSpPr>
          <p:cNvPr id="6150" name="Group 68"/>
          <p:cNvGrpSpPr>
            <a:grpSpLocks/>
          </p:cNvGrpSpPr>
          <p:nvPr/>
        </p:nvGrpSpPr>
        <p:grpSpPr bwMode="auto">
          <a:xfrm>
            <a:off x="1330325" y="4419600"/>
            <a:ext cx="7280275" cy="215900"/>
            <a:chOff x="838" y="2832"/>
            <a:chExt cx="4586" cy="136"/>
          </a:xfrm>
        </p:grpSpPr>
        <p:sp>
          <p:nvSpPr>
            <p:cNvPr id="6202" name="Rectangle 26"/>
            <p:cNvSpPr>
              <a:spLocks noChangeArrowheads="1"/>
            </p:cNvSpPr>
            <p:nvPr/>
          </p:nvSpPr>
          <p:spPr bwMode="auto">
            <a:xfrm>
              <a:off x="5196" y="2832"/>
              <a:ext cx="228" cy="1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+</a:t>
              </a:r>
              <a:r>
                <a:rPr lang="en-US" sz="1800">
                  <a:sym typeface="Symbol" charset="0"/>
                </a:rPr>
                <a:t></a:t>
              </a:r>
              <a:endParaRPr lang="en-US"/>
            </a:p>
          </p:txBody>
        </p:sp>
        <p:sp>
          <p:nvSpPr>
            <p:cNvPr id="6203" name="Rectangle 27"/>
            <p:cNvSpPr>
              <a:spLocks noChangeArrowheads="1"/>
            </p:cNvSpPr>
            <p:nvPr/>
          </p:nvSpPr>
          <p:spPr bwMode="auto">
            <a:xfrm>
              <a:off x="838" y="2832"/>
              <a:ext cx="229" cy="1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-</a:t>
              </a:r>
              <a:r>
                <a:rPr lang="en-US" sz="1800">
                  <a:sym typeface="Symbol" charset="0"/>
                </a:rPr>
                <a:t></a:t>
              </a:r>
            </a:p>
          </p:txBody>
        </p:sp>
        <p:cxnSp>
          <p:nvCxnSpPr>
            <p:cNvPr id="6204" name="AutoShape 28"/>
            <p:cNvCxnSpPr>
              <a:cxnSpLocks noChangeShapeType="1"/>
              <a:stCxn id="6203" idx="3"/>
              <a:endCxn id="6202" idx="1"/>
            </p:cNvCxnSpPr>
            <p:nvPr/>
          </p:nvCxnSpPr>
          <p:spPr bwMode="auto">
            <a:xfrm>
              <a:off x="1079" y="2900"/>
              <a:ext cx="410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51" name="Text Box 49"/>
          <p:cNvSpPr txBox="1">
            <a:spLocks noChangeArrowheads="1"/>
          </p:cNvSpPr>
          <p:nvPr/>
        </p:nvSpPr>
        <p:spPr bwMode="auto">
          <a:xfrm>
            <a:off x="838200" y="57912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S</a:t>
            </a:r>
            <a:r>
              <a:rPr lang="en-US" baseline="-25000">
                <a:latin typeface="Times New Roman" charset="0"/>
              </a:rPr>
              <a:t>0</a:t>
            </a:r>
          </a:p>
        </p:txBody>
      </p:sp>
      <p:sp>
        <p:nvSpPr>
          <p:cNvPr id="6152" name="Text Box 50"/>
          <p:cNvSpPr txBox="1">
            <a:spLocks noChangeArrowheads="1"/>
          </p:cNvSpPr>
          <p:nvPr/>
        </p:nvSpPr>
        <p:spPr bwMode="auto">
          <a:xfrm>
            <a:off x="838200" y="52832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S</a:t>
            </a:r>
            <a:r>
              <a:rPr lang="en-US" baseline="-25000">
                <a:latin typeface="Times New Roman" charset="0"/>
              </a:rPr>
              <a:t>1</a:t>
            </a:r>
          </a:p>
        </p:txBody>
      </p:sp>
      <p:sp>
        <p:nvSpPr>
          <p:cNvPr id="6153" name="Text Box 51"/>
          <p:cNvSpPr txBox="1">
            <a:spLocks noChangeArrowheads="1"/>
          </p:cNvSpPr>
          <p:nvPr/>
        </p:nvSpPr>
        <p:spPr bwMode="auto">
          <a:xfrm>
            <a:off x="838200" y="47752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S</a:t>
            </a:r>
            <a:r>
              <a:rPr lang="en-US" baseline="-25000">
                <a:latin typeface="Times New Roman" charset="0"/>
              </a:rPr>
              <a:t>2</a:t>
            </a:r>
          </a:p>
        </p:txBody>
      </p:sp>
      <p:sp>
        <p:nvSpPr>
          <p:cNvPr id="6154" name="Text Box 52"/>
          <p:cNvSpPr txBox="1">
            <a:spLocks noChangeArrowheads="1"/>
          </p:cNvSpPr>
          <p:nvPr/>
        </p:nvSpPr>
        <p:spPr bwMode="auto">
          <a:xfrm>
            <a:off x="838200" y="42672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S</a:t>
            </a:r>
            <a:r>
              <a:rPr lang="en-US" baseline="-25000">
                <a:latin typeface="Times New Roman" charset="0"/>
              </a:rPr>
              <a:t>3</a:t>
            </a:r>
          </a:p>
        </p:txBody>
      </p:sp>
      <p:sp>
        <p:nvSpPr>
          <p:cNvPr id="6155" name="Rectangle 30"/>
          <p:cNvSpPr>
            <a:spLocks noChangeArrowheads="1"/>
          </p:cNvSpPr>
          <p:nvPr/>
        </p:nvSpPr>
        <p:spPr bwMode="auto">
          <a:xfrm>
            <a:off x="8248650" y="4926013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sym typeface="Symbol" charset="0"/>
              </a:rPr>
              <a:t></a:t>
            </a:r>
            <a:endParaRPr lang="en-US"/>
          </a:p>
        </p:txBody>
      </p:sp>
      <p:sp>
        <p:nvSpPr>
          <p:cNvPr id="6156" name="Rectangle 31"/>
          <p:cNvSpPr>
            <a:spLocks noChangeArrowheads="1"/>
          </p:cNvSpPr>
          <p:nvPr/>
        </p:nvSpPr>
        <p:spPr bwMode="auto">
          <a:xfrm>
            <a:off x="4143375" y="4926013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31</a:t>
            </a:r>
          </a:p>
        </p:txBody>
      </p:sp>
      <p:sp>
        <p:nvSpPr>
          <p:cNvPr id="6157" name="Rectangle 32"/>
          <p:cNvSpPr>
            <a:spLocks noChangeArrowheads="1"/>
          </p:cNvSpPr>
          <p:nvPr/>
        </p:nvSpPr>
        <p:spPr bwMode="auto">
          <a:xfrm>
            <a:off x="1330325" y="4926013"/>
            <a:ext cx="363538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-</a:t>
            </a:r>
            <a:r>
              <a:rPr lang="en-US" sz="1800">
                <a:sym typeface="Symbol" charset="0"/>
              </a:rPr>
              <a:t></a:t>
            </a:r>
            <a:endParaRPr lang="en-US"/>
          </a:p>
        </p:txBody>
      </p:sp>
      <p:cxnSp>
        <p:nvCxnSpPr>
          <p:cNvPr id="6158" name="AutoShape 33"/>
          <p:cNvCxnSpPr>
            <a:cxnSpLocks noChangeShapeType="1"/>
            <a:stCxn id="6157" idx="3"/>
            <a:endCxn id="6156" idx="1"/>
          </p:cNvCxnSpPr>
          <p:nvPr/>
        </p:nvCxnSpPr>
        <p:spPr bwMode="auto">
          <a:xfrm>
            <a:off x="1712913" y="5033963"/>
            <a:ext cx="241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9" name="AutoShape 34"/>
          <p:cNvCxnSpPr>
            <a:cxnSpLocks noChangeShapeType="1"/>
            <a:stCxn id="6156" idx="3"/>
            <a:endCxn id="6155" idx="1"/>
          </p:cNvCxnSpPr>
          <p:nvPr/>
        </p:nvCxnSpPr>
        <p:spPr bwMode="auto">
          <a:xfrm>
            <a:off x="4524375" y="5033963"/>
            <a:ext cx="3705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510" name="AutoShape 54"/>
          <p:cNvCxnSpPr>
            <a:cxnSpLocks noChangeShapeType="1"/>
            <a:stCxn id="6157" idx="0"/>
            <a:endCxn id="6156" idx="0"/>
          </p:cNvCxnSpPr>
          <p:nvPr/>
        </p:nvCxnSpPr>
        <p:spPr bwMode="auto">
          <a:xfrm rot="5400000" flipV="1">
            <a:off x="2917825" y="3502026"/>
            <a:ext cx="1587" cy="2811462"/>
          </a:xfrm>
          <a:prstGeom prst="curvedConnector3">
            <a:avLst>
              <a:gd name="adj1" fmla="val -20900009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" name="AutoShape 59"/>
          <p:cNvCxnSpPr>
            <a:cxnSpLocks noChangeShapeType="1"/>
            <a:stCxn id="6203" idx="2"/>
            <a:endCxn id="6157" idx="0"/>
          </p:cNvCxnSpPr>
          <p:nvPr/>
        </p:nvCxnSpPr>
        <p:spPr bwMode="auto">
          <a:xfrm>
            <a:off x="1512888" y="4654550"/>
            <a:ext cx="0" cy="252413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2" name="AutoShape 60"/>
          <p:cNvCxnSpPr>
            <a:cxnSpLocks noChangeShapeType="1"/>
            <a:stCxn id="6156" idx="2"/>
            <a:endCxn id="6166" idx="0"/>
          </p:cNvCxnSpPr>
          <p:nvPr/>
        </p:nvCxnSpPr>
        <p:spPr bwMode="auto">
          <a:xfrm>
            <a:off x="4324350" y="5160963"/>
            <a:ext cx="0" cy="2524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3" name="AutoShape 61"/>
          <p:cNvCxnSpPr>
            <a:cxnSpLocks noChangeShapeType="1"/>
            <a:stCxn id="6164" idx="2"/>
            <a:endCxn id="6178" idx="0"/>
          </p:cNvCxnSpPr>
          <p:nvPr/>
        </p:nvCxnSpPr>
        <p:spPr bwMode="auto">
          <a:xfrm>
            <a:off x="7054850" y="5667375"/>
            <a:ext cx="0" cy="252413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4" name="Rectangle 37"/>
          <p:cNvSpPr>
            <a:spLocks noChangeArrowheads="1"/>
          </p:cNvSpPr>
          <p:nvPr/>
        </p:nvSpPr>
        <p:spPr bwMode="auto">
          <a:xfrm>
            <a:off x="6873875" y="5432425"/>
            <a:ext cx="360363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64</a:t>
            </a:r>
          </a:p>
        </p:txBody>
      </p:sp>
      <p:sp>
        <p:nvSpPr>
          <p:cNvPr id="6165" name="Rectangle 38"/>
          <p:cNvSpPr>
            <a:spLocks noChangeArrowheads="1"/>
          </p:cNvSpPr>
          <p:nvPr/>
        </p:nvSpPr>
        <p:spPr bwMode="auto">
          <a:xfrm>
            <a:off x="8248650" y="5432425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sym typeface="Symbol" charset="0"/>
              </a:rPr>
              <a:t></a:t>
            </a:r>
            <a:endParaRPr lang="en-US"/>
          </a:p>
        </p:txBody>
      </p:sp>
      <p:sp>
        <p:nvSpPr>
          <p:cNvPr id="6166" name="Rectangle 39"/>
          <p:cNvSpPr>
            <a:spLocks noChangeArrowheads="1"/>
          </p:cNvSpPr>
          <p:nvPr/>
        </p:nvSpPr>
        <p:spPr bwMode="auto">
          <a:xfrm>
            <a:off x="4143375" y="5432425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31</a:t>
            </a:r>
          </a:p>
        </p:txBody>
      </p:sp>
      <p:sp>
        <p:nvSpPr>
          <p:cNvPr id="6167" name="Rectangle 40"/>
          <p:cNvSpPr>
            <a:spLocks noChangeArrowheads="1"/>
          </p:cNvSpPr>
          <p:nvPr/>
        </p:nvSpPr>
        <p:spPr bwMode="auto">
          <a:xfrm>
            <a:off x="4830763" y="5432425"/>
            <a:ext cx="363537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34</a:t>
            </a:r>
          </a:p>
        </p:txBody>
      </p:sp>
      <p:sp>
        <p:nvSpPr>
          <p:cNvPr id="6168" name="Rectangle 41"/>
          <p:cNvSpPr>
            <a:spLocks noChangeArrowheads="1"/>
          </p:cNvSpPr>
          <p:nvPr/>
        </p:nvSpPr>
        <p:spPr bwMode="auto">
          <a:xfrm>
            <a:off x="1330325" y="5432425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-</a:t>
            </a:r>
            <a:r>
              <a:rPr lang="en-US" sz="1800">
                <a:sym typeface="Symbol" charset="0"/>
              </a:rPr>
              <a:t></a:t>
            </a:r>
            <a:endParaRPr lang="en-US"/>
          </a:p>
        </p:txBody>
      </p:sp>
      <p:sp>
        <p:nvSpPr>
          <p:cNvPr id="6169" name="Rectangle 42"/>
          <p:cNvSpPr>
            <a:spLocks noChangeArrowheads="1"/>
          </p:cNvSpPr>
          <p:nvPr/>
        </p:nvSpPr>
        <p:spPr bwMode="auto">
          <a:xfrm>
            <a:off x="2706688" y="5432425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23</a:t>
            </a:r>
          </a:p>
        </p:txBody>
      </p:sp>
      <p:cxnSp>
        <p:nvCxnSpPr>
          <p:cNvPr id="6170" name="AutoShape 43"/>
          <p:cNvCxnSpPr>
            <a:cxnSpLocks noChangeShapeType="1"/>
            <a:stCxn id="6168" idx="3"/>
            <a:endCxn id="6169" idx="1"/>
          </p:cNvCxnSpPr>
          <p:nvPr/>
        </p:nvCxnSpPr>
        <p:spPr bwMode="auto">
          <a:xfrm>
            <a:off x="1703388" y="5540375"/>
            <a:ext cx="993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1" name="AutoShape 44"/>
          <p:cNvCxnSpPr>
            <a:cxnSpLocks noChangeShapeType="1"/>
            <a:stCxn id="6169" idx="3"/>
            <a:endCxn id="6166" idx="1"/>
          </p:cNvCxnSpPr>
          <p:nvPr/>
        </p:nvCxnSpPr>
        <p:spPr bwMode="auto">
          <a:xfrm>
            <a:off x="3079750" y="5540375"/>
            <a:ext cx="10445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2" name="AutoShape 45"/>
          <p:cNvCxnSpPr>
            <a:cxnSpLocks noChangeShapeType="1"/>
            <a:stCxn id="6166" idx="3"/>
            <a:endCxn id="6167" idx="1"/>
          </p:cNvCxnSpPr>
          <p:nvPr/>
        </p:nvCxnSpPr>
        <p:spPr bwMode="auto">
          <a:xfrm>
            <a:off x="4524375" y="5540375"/>
            <a:ext cx="2873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3" name="AutoShape 46"/>
          <p:cNvCxnSpPr>
            <a:cxnSpLocks noChangeShapeType="1"/>
            <a:stCxn id="6167" idx="3"/>
            <a:endCxn id="6164" idx="1"/>
          </p:cNvCxnSpPr>
          <p:nvPr/>
        </p:nvCxnSpPr>
        <p:spPr bwMode="auto">
          <a:xfrm>
            <a:off x="5213350" y="5540375"/>
            <a:ext cx="16414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4" name="AutoShape 48"/>
          <p:cNvCxnSpPr>
            <a:cxnSpLocks noChangeShapeType="1"/>
            <a:stCxn id="6164" idx="3"/>
            <a:endCxn id="6165" idx="1"/>
          </p:cNvCxnSpPr>
          <p:nvPr/>
        </p:nvCxnSpPr>
        <p:spPr bwMode="auto">
          <a:xfrm>
            <a:off x="7253288" y="5540375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512" name="AutoShape 56"/>
          <p:cNvCxnSpPr>
            <a:cxnSpLocks noChangeShapeType="1"/>
            <a:stCxn id="6166" idx="0"/>
            <a:endCxn id="6167" idx="0"/>
          </p:cNvCxnSpPr>
          <p:nvPr/>
        </p:nvCxnSpPr>
        <p:spPr bwMode="auto">
          <a:xfrm rot="5400000" flipV="1">
            <a:off x="4668044" y="5069681"/>
            <a:ext cx="1588" cy="68897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518" name="AutoShape 62"/>
          <p:cNvCxnSpPr>
            <a:cxnSpLocks noChangeShapeType="1"/>
            <a:stCxn id="6167" idx="0"/>
            <a:endCxn id="6164" idx="0"/>
          </p:cNvCxnSpPr>
          <p:nvPr/>
        </p:nvCxnSpPr>
        <p:spPr bwMode="auto">
          <a:xfrm rot="5400000" flipV="1">
            <a:off x="6033294" y="4393406"/>
            <a:ext cx="1588" cy="2041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7" name="Rectangle 5"/>
          <p:cNvSpPr>
            <a:spLocks noChangeArrowheads="1"/>
          </p:cNvSpPr>
          <p:nvPr/>
        </p:nvSpPr>
        <p:spPr bwMode="auto">
          <a:xfrm>
            <a:off x="6184900" y="5938838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56</a:t>
            </a:r>
          </a:p>
        </p:txBody>
      </p:sp>
      <p:sp>
        <p:nvSpPr>
          <p:cNvPr id="6178" name="Rectangle 6"/>
          <p:cNvSpPr>
            <a:spLocks noChangeArrowheads="1"/>
          </p:cNvSpPr>
          <p:nvPr/>
        </p:nvSpPr>
        <p:spPr bwMode="auto">
          <a:xfrm>
            <a:off x="6873875" y="5938838"/>
            <a:ext cx="360363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64</a:t>
            </a:r>
          </a:p>
        </p:txBody>
      </p:sp>
      <p:sp>
        <p:nvSpPr>
          <p:cNvPr id="6179" name="Rectangle 7"/>
          <p:cNvSpPr>
            <a:spLocks noChangeArrowheads="1"/>
          </p:cNvSpPr>
          <p:nvPr/>
        </p:nvSpPr>
        <p:spPr bwMode="auto">
          <a:xfrm>
            <a:off x="7559675" y="5938838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78</a:t>
            </a:r>
          </a:p>
        </p:txBody>
      </p:sp>
      <p:sp>
        <p:nvSpPr>
          <p:cNvPr id="6180" name="Rectangle 8"/>
          <p:cNvSpPr>
            <a:spLocks noChangeArrowheads="1"/>
          </p:cNvSpPr>
          <p:nvPr/>
        </p:nvSpPr>
        <p:spPr bwMode="auto">
          <a:xfrm>
            <a:off x="8248650" y="5938838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sym typeface="Symbol" charset="0"/>
              </a:rPr>
              <a:t></a:t>
            </a:r>
            <a:endParaRPr lang="en-US">
              <a:latin typeface="Times New Roman" charset="0"/>
            </a:endParaRPr>
          </a:p>
        </p:txBody>
      </p:sp>
      <p:sp>
        <p:nvSpPr>
          <p:cNvPr id="6181" name="Rectangle 9"/>
          <p:cNvSpPr>
            <a:spLocks noChangeArrowheads="1"/>
          </p:cNvSpPr>
          <p:nvPr/>
        </p:nvSpPr>
        <p:spPr bwMode="auto">
          <a:xfrm>
            <a:off x="4143375" y="5938838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31</a:t>
            </a:r>
          </a:p>
        </p:txBody>
      </p:sp>
      <p:sp>
        <p:nvSpPr>
          <p:cNvPr id="6182" name="Rectangle 10"/>
          <p:cNvSpPr>
            <a:spLocks noChangeArrowheads="1"/>
          </p:cNvSpPr>
          <p:nvPr/>
        </p:nvSpPr>
        <p:spPr bwMode="auto">
          <a:xfrm>
            <a:off x="4830763" y="5938838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34</a:t>
            </a:r>
          </a:p>
        </p:txBody>
      </p:sp>
      <p:sp>
        <p:nvSpPr>
          <p:cNvPr id="6183" name="Rectangle 11"/>
          <p:cNvSpPr>
            <a:spLocks noChangeArrowheads="1"/>
          </p:cNvSpPr>
          <p:nvPr/>
        </p:nvSpPr>
        <p:spPr bwMode="auto">
          <a:xfrm>
            <a:off x="5495925" y="5938838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44</a:t>
            </a:r>
          </a:p>
        </p:txBody>
      </p:sp>
      <p:sp>
        <p:nvSpPr>
          <p:cNvPr id="6184" name="Rectangle 12"/>
          <p:cNvSpPr>
            <a:spLocks noChangeArrowheads="1"/>
          </p:cNvSpPr>
          <p:nvPr/>
        </p:nvSpPr>
        <p:spPr bwMode="auto">
          <a:xfrm>
            <a:off x="1330325" y="5938838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-</a:t>
            </a:r>
            <a:r>
              <a:rPr lang="en-US" sz="1800">
                <a:sym typeface="Symbol" charset="0"/>
              </a:rPr>
              <a:t></a:t>
            </a:r>
          </a:p>
        </p:txBody>
      </p:sp>
      <p:sp>
        <p:nvSpPr>
          <p:cNvPr id="6185" name="Rectangle 13"/>
          <p:cNvSpPr>
            <a:spLocks noChangeArrowheads="1"/>
          </p:cNvSpPr>
          <p:nvPr/>
        </p:nvSpPr>
        <p:spPr bwMode="auto">
          <a:xfrm>
            <a:off x="2019300" y="5938838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12</a:t>
            </a:r>
          </a:p>
        </p:txBody>
      </p:sp>
      <p:sp>
        <p:nvSpPr>
          <p:cNvPr id="6186" name="Rectangle 14"/>
          <p:cNvSpPr>
            <a:spLocks noChangeArrowheads="1"/>
          </p:cNvSpPr>
          <p:nvPr/>
        </p:nvSpPr>
        <p:spPr bwMode="auto">
          <a:xfrm>
            <a:off x="2706688" y="5938838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23</a:t>
            </a:r>
          </a:p>
        </p:txBody>
      </p:sp>
      <p:sp>
        <p:nvSpPr>
          <p:cNvPr id="6187" name="Rectangle 15"/>
          <p:cNvSpPr>
            <a:spLocks noChangeArrowheads="1"/>
          </p:cNvSpPr>
          <p:nvPr/>
        </p:nvSpPr>
        <p:spPr bwMode="auto">
          <a:xfrm>
            <a:off x="3395663" y="5938838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26</a:t>
            </a:r>
          </a:p>
        </p:txBody>
      </p:sp>
      <p:cxnSp>
        <p:nvCxnSpPr>
          <p:cNvPr id="6188" name="AutoShape 16"/>
          <p:cNvCxnSpPr>
            <a:cxnSpLocks noChangeShapeType="1"/>
            <a:stCxn id="6184" idx="3"/>
            <a:endCxn id="6185" idx="1"/>
          </p:cNvCxnSpPr>
          <p:nvPr/>
        </p:nvCxnSpPr>
        <p:spPr bwMode="auto">
          <a:xfrm>
            <a:off x="1703388" y="6046788"/>
            <a:ext cx="3063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9" name="AutoShape 17"/>
          <p:cNvCxnSpPr>
            <a:cxnSpLocks noChangeShapeType="1"/>
            <a:stCxn id="6186" idx="3"/>
            <a:endCxn id="6187" idx="1"/>
          </p:cNvCxnSpPr>
          <p:nvPr/>
        </p:nvCxnSpPr>
        <p:spPr bwMode="auto">
          <a:xfrm>
            <a:off x="3079750" y="6046788"/>
            <a:ext cx="3063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0" name="AutoShape 18"/>
          <p:cNvCxnSpPr>
            <a:cxnSpLocks noChangeShapeType="1"/>
            <a:stCxn id="6181" idx="3"/>
            <a:endCxn id="6182" idx="1"/>
          </p:cNvCxnSpPr>
          <p:nvPr/>
        </p:nvCxnSpPr>
        <p:spPr bwMode="auto">
          <a:xfrm>
            <a:off x="4514850" y="6046788"/>
            <a:ext cx="3063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1" name="AutoShape 19"/>
          <p:cNvCxnSpPr>
            <a:cxnSpLocks noChangeShapeType="1"/>
            <a:stCxn id="6185" idx="3"/>
            <a:endCxn id="6186" idx="1"/>
          </p:cNvCxnSpPr>
          <p:nvPr/>
        </p:nvCxnSpPr>
        <p:spPr bwMode="auto">
          <a:xfrm>
            <a:off x="2392363" y="6046788"/>
            <a:ext cx="3048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2" name="AutoShape 20"/>
          <p:cNvCxnSpPr>
            <a:cxnSpLocks noChangeShapeType="1"/>
            <a:stCxn id="6187" idx="3"/>
            <a:endCxn id="6181" idx="1"/>
          </p:cNvCxnSpPr>
          <p:nvPr/>
        </p:nvCxnSpPr>
        <p:spPr bwMode="auto">
          <a:xfrm>
            <a:off x="3768725" y="6046788"/>
            <a:ext cx="3651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3" name="AutoShape 21"/>
          <p:cNvCxnSpPr>
            <a:cxnSpLocks noChangeShapeType="1"/>
            <a:stCxn id="6182" idx="3"/>
            <a:endCxn id="6183" idx="1"/>
          </p:cNvCxnSpPr>
          <p:nvPr/>
        </p:nvCxnSpPr>
        <p:spPr bwMode="auto">
          <a:xfrm>
            <a:off x="5203825" y="6046788"/>
            <a:ext cx="2825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4" name="AutoShape 22"/>
          <p:cNvCxnSpPr>
            <a:cxnSpLocks noChangeShapeType="1"/>
            <a:stCxn id="6183" idx="3"/>
            <a:endCxn id="6177" idx="1"/>
          </p:cNvCxnSpPr>
          <p:nvPr/>
        </p:nvCxnSpPr>
        <p:spPr bwMode="auto">
          <a:xfrm>
            <a:off x="5868988" y="6046788"/>
            <a:ext cx="3063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5" name="AutoShape 23"/>
          <p:cNvCxnSpPr>
            <a:cxnSpLocks noChangeShapeType="1"/>
            <a:stCxn id="6177" idx="3"/>
            <a:endCxn id="6178" idx="1"/>
          </p:cNvCxnSpPr>
          <p:nvPr/>
        </p:nvCxnSpPr>
        <p:spPr bwMode="auto">
          <a:xfrm>
            <a:off x="6557963" y="6046788"/>
            <a:ext cx="2968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6" name="AutoShape 24"/>
          <p:cNvCxnSpPr>
            <a:cxnSpLocks noChangeShapeType="1"/>
            <a:stCxn id="6178" idx="3"/>
            <a:endCxn id="6179" idx="1"/>
          </p:cNvCxnSpPr>
          <p:nvPr/>
        </p:nvCxnSpPr>
        <p:spPr bwMode="auto">
          <a:xfrm>
            <a:off x="7253288" y="6046788"/>
            <a:ext cx="2873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7" name="AutoShape 25"/>
          <p:cNvCxnSpPr>
            <a:cxnSpLocks noChangeShapeType="1"/>
            <a:stCxn id="6179" idx="3"/>
            <a:endCxn id="6180" idx="1"/>
          </p:cNvCxnSpPr>
          <p:nvPr/>
        </p:nvCxnSpPr>
        <p:spPr bwMode="auto">
          <a:xfrm>
            <a:off x="7940675" y="6046788"/>
            <a:ext cx="2984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99" name="Date Placeholder 5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6200" name="Text Box 69"/>
          <p:cNvSpPr txBox="1">
            <a:spLocks noChangeArrowheads="1"/>
          </p:cNvSpPr>
          <p:nvPr/>
        </p:nvSpPr>
        <p:spPr bwMode="auto">
          <a:xfrm>
            <a:off x="2282825" y="4595813"/>
            <a:ext cx="1343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</a:rPr>
              <a:t>scan forward</a:t>
            </a:r>
          </a:p>
        </p:txBody>
      </p:sp>
      <p:sp>
        <p:nvSpPr>
          <p:cNvPr id="6201" name="Text Box 70"/>
          <p:cNvSpPr txBox="1">
            <a:spLocks noChangeArrowheads="1"/>
          </p:cNvSpPr>
          <p:nvPr/>
        </p:nvSpPr>
        <p:spPr bwMode="auto">
          <a:xfrm>
            <a:off x="3154363" y="5100638"/>
            <a:ext cx="1144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</a:rPr>
              <a:t>drop down</a:t>
            </a:r>
          </a:p>
        </p:txBody>
      </p:sp>
      <p:cxnSp>
        <p:nvCxnSpPr>
          <p:cNvPr id="60" name="AutoShape 56"/>
          <p:cNvCxnSpPr>
            <a:cxnSpLocks noChangeShapeType="1"/>
          </p:cNvCxnSpPr>
          <p:nvPr/>
        </p:nvCxnSpPr>
        <p:spPr bwMode="auto">
          <a:xfrm rot="5400000" flipV="1">
            <a:off x="7398547" y="5574507"/>
            <a:ext cx="1588" cy="68897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Sorted Maps (Ordered Maps)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Maps</a:t>
            </a:r>
          </a:p>
          <a:p>
            <a:pPr lvl="1"/>
            <a:r>
              <a:rPr lang="en-US" dirty="0" smtClean="0"/>
              <a:t>exact match to the key</a:t>
            </a:r>
          </a:p>
          <a:p>
            <a:r>
              <a:rPr lang="en-US" dirty="0" smtClean="0"/>
              <a:t>Sorted Maps</a:t>
            </a:r>
          </a:p>
          <a:p>
            <a:pPr lvl="1"/>
            <a:r>
              <a:rPr lang="en-US" dirty="0" smtClean="0"/>
              <a:t>Allows </a:t>
            </a:r>
            <a:r>
              <a:rPr lang="en-US" dirty="0" smtClean="0">
                <a:solidFill>
                  <a:srgbClr val="FF0000"/>
                </a:solidFill>
              </a:rPr>
              <a:t>inexact </a:t>
            </a:r>
            <a:r>
              <a:rPr lang="en-US" dirty="0" smtClean="0"/>
              <a:t>match to the key</a:t>
            </a:r>
          </a:p>
          <a:p>
            <a:pPr lvl="1"/>
            <a:r>
              <a:rPr lang="en-US" dirty="0" smtClean="0"/>
              <a:t>E.g.  Flights departing between a time range</a:t>
            </a:r>
          </a:p>
          <a:p>
            <a:pPr lvl="2"/>
            <a:r>
              <a:rPr lang="en-US" dirty="0" smtClean="0"/>
              <a:t>(MLB, JFK, 3Oct, 1:00) to (MLB, JFK, 3Oct, 3:00)</a:t>
            </a:r>
          </a:p>
          <a:p>
            <a:pPr lvl="2"/>
            <a:r>
              <a:rPr lang="en-US" dirty="0" smtClean="0"/>
              <a:t>Kayak.com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Skip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74D-152C-D742-B256-37E3D2E8752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37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Skip Lists</a:t>
            </a: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1BFDF9E-88BE-874B-BAEA-210E5D07227B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Search for Key k</a:t>
            </a:r>
            <a:endParaRPr lang="en-US" dirty="0">
              <a:latin typeface="Tahoma" charset="0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30238" y="1447800"/>
            <a:ext cx="80772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Tahoma" charset="0"/>
              </a:rPr>
              <a:t>start </a:t>
            </a:r>
            <a:r>
              <a:rPr lang="en-US" sz="2200" dirty="0">
                <a:latin typeface="Tahoma" charset="0"/>
              </a:rPr>
              <a:t>at the first position of the top list 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Tahoma" charset="0"/>
              </a:rPr>
              <a:t>At </a:t>
            </a:r>
            <a:r>
              <a:rPr lang="en-US" sz="2200" dirty="0">
                <a:latin typeface="Tahoma" charset="0"/>
              </a:rPr>
              <a:t>the current position </a:t>
            </a:r>
            <a:r>
              <a:rPr lang="en-US" sz="2200" b="1" i="1" dirty="0">
                <a:latin typeface="Times New Roman" charset="0"/>
              </a:rPr>
              <a:t>p</a:t>
            </a:r>
            <a:r>
              <a:rPr lang="en-US" sz="2200" dirty="0">
                <a:latin typeface="Tahoma" charset="0"/>
              </a:rPr>
              <a:t>, </a:t>
            </a:r>
            <a:r>
              <a:rPr lang="en-US" sz="2200" b="1" i="1" dirty="0" err="1" smtClean="0">
                <a:solidFill>
                  <a:srgbClr val="00B050"/>
                </a:solidFill>
                <a:latin typeface="Times New Roman" charset="0"/>
              </a:rPr>
              <a:t>nextKey</a:t>
            </a:r>
            <a:r>
              <a:rPr lang="en-US" sz="2200" b="1" i="1" dirty="0" smtClean="0">
                <a:solidFill>
                  <a:srgbClr val="00B050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Symbol" charset="0"/>
                <a:sym typeface="Symbol" charset="0"/>
              </a:rPr>
              <a:t></a:t>
            </a:r>
            <a:r>
              <a:rPr lang="en-US" sz="2200" b="1" i="1" dirty="0">
                <a:solidFill>
                  <a:srgbClr val="00B050"/>
                </a:solidFill>
                <a:latin typeface="Times New Roman" charset="0"/>
              </a:rPr>
              <a:t> key</a:t>
            </a:r>
            <a:r>
              <a:rPr lang="en-US" sz="2200" dirty="0">
                <a:solidFill>
                  <a:srgbClr val="00B050"/>
                </a:solidFill>
                <a:latin typeface="Times New Roman" charset="0"/>
              </a:rPr>
              <a:t>(</a:t>
            </a:r>
            <a:r>
              <a:rPr lang="en-US" sz="2200" b="1" i="1" dirty="0">
                <a:solidFill>
                  <a:srgbClr val="FFC000"/>
                </a:solidFill>
                <a:latin typeface="Times New Roman" charset="0"/>
              </a:rPr>
              <a:t>next</a:t>
            </a:r>
            <a:r>
              <a:rPr lang="en-US" sz="2200" dirty="0">
                <a:solidFill>
                  <a:srgbClr val="00B050"/>
                </a:solidFill>
                <a:latin typeface="Times New Roman" charset="0"/>
              </a:rPr>
              <a:t>(</a:t>
            </a:r>
            <a:r>
              <a:rPr lang="en-US" sz="2200" b="1" i="1" dirty="0">
                <a:solidFill>
                  <a:srgbClr val="00B050"/>
                </a:solidFill>
                <a:latin typeface="Times New Roman" charset="0"/>
              </a:rPr>
              <a:t>p</a:t>
            </a:r>
            <a:r>
              <a:rPr lang="en-US" sz="2200" dirty="0" smtClean="0">
                <a:solidFill>
                  <a:srgbClr val="00B050"/>
                </a:solidFill>
                <a:latin typeface="Times New Roman" charset="0"/>
              </a:rPr>
              <a:t>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solidFill>
                  <a:srgbClr val="00B050"/>
                </a:solidFill>
                <a:latin typeface="Times New Roman" charset="0"/>
              </a:rPr>
              <a:t>Compare k with </a:t>
            </a:r>
            <a:r>
              <a:rPr lang="en-US" sz="1800" dirty="0" err="1" smtClean="0">
                <a:solidFill>
                  <a:srgbClr val="00B050"/>
                </a:solidFill>
                <a:latin typeface="Times New Roman" charset="0"/>
              </a:rPr>
              <a:t>nextKey</a:t>
            </a:r>
            <a:r>
              <a:rPr lang="en-US" sz="1800" dirty="0" smtClean="0">
                <a:solidFill>
                  <a:srgbClr val="00B050"/>
                </a:solidFill>
                <a:latin typeface="Times New Roman" charset="0"/>
              </a:rPr>
              <a:t> </a:t>
            </a:r>
            <a:endParaRPr lang="en-US" sz="1800" dirty="0">
              <a:solidFill>
                <a:srgbClr val="00B050"/>
              </a:solidFill>
              <a:latin typeface="Times New Roman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1400" b="1" i="1" dirty="0">
                <a:latin typeface="Times New Roman" charset="0"/>
              </a:rPr>
              <a:t>k</a:t>
            </a:r>
            <a:r>
              <a:rPr lang="en-US" sz="1400" b="1" i="1" dirty="0" smtClean="0">
                <a:latin typeface="Times New Roman" charset="0"/>
              </a:rPr>
              <a:t> </a:t>
            </a:r>
            <a:r>
              <a:rPr lang="en-US" sz="1400" dirty="0">
                <a:latin typeface="Symbol" charset="0"/>
              </a:rPr>
              <a:t>=</a:t>
            </a:r>
            <a:r>
              <a:rPr lang="en-US" sz="1400" b="1" i="1" dirty="0">
                <a:latin typeface="Times New Roman" charset="0"/>
              </a:rPr>
              <a:t> </a:t>
            </a:r>
            <a:r>
              <a:rPr lang="en-US" sz="1400" b="1" i="1" dirty="0" err="1" smtClean="0">
                <a:latin typeface="Times New Roman" charset="0"/>
              </a:rPr>
              <a:t>nextKey</a:t>
            </a:r>
            <a:r>
              <a:rPr lang="en-US" sz="1400" dirty="0" smtClean="0">
                <a:latin typeface="Tahoma" charset="0"/>
              </a:rPr>
              <a:t>: </a:t>
            </a:r>
            <a:r>
              <a:rPr lang="en-US" sz="1400" dirty="0">
                <a:latin typeface="Tahoma" charset="0"/>
              </a:rPr>
              <a:t>we return </a:t>
            </a:r>
            <a:r>
              <a:rPr lang="en-US" sz="1400" b="1" i="1" dirty="0">
                <a:latin typeface="Times New Roman" charset="0"/>
              </a:rPr>
              <a:t>element</a:t>
            </a:r>
            <a:r>
              <a:rPr lang="en-US" sz="1400" dirty="0">
                <a:latin typeface="Times New Roman" charset="0"/>
              </a:rPr>
              <a:t>(</a:t>
            </a:r>
            <a:r>
              <a:rPr lang="en-US" sz="1400" b="1" i="1" dirty="0">
                <a:latin typeface="Times New Roman" charset="0"/>
              </a:rPr>
              <a:t>next</a:t>
            </a:r>
            <a:r>
              <a:rPr lang="en-US" sz="1400" dirty="0">
                <a:latin typeface="Times New Roman" charset="0"/>
              </a:rPr>
              <a:t>(</a:t>
            </a:r>
            <a:r>
              <a:rPr lang="en-US" sz="1400" b="1" i="1" dirty="0">
                <a:latin typeface="Times New Roman" charset="0"/>
              </a:rPr>
              <a:t>p</a:t>
            </a:r>
            <a:r>
              <a:rPr lang="en-US" sz="1400" dirty="0">
                <a:latin typeface="Times New Roman" charset="0"/>
              </a:rPr>
              <a:t>))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b="1" i="1" dirty="0">
                <a:latin typeface="Times New Roman" charset="0"/>
              </a:rPr>
              <a:t>k</a:t>
            </a:r>
            <a:r>
              <a:rPr lang="en-US" sz="1400" b="1" i="1" dirty="0" smtClean="0">
                <a:latin typeface="Times New Roman" charset="0"/>
              </a:rPr>
              <a:t> </a:t>
            </a:r>
            <a:r>
              <a:rPr lang="en-US" sz="1400" dirty="0" smtClean="0">
                <a:latin typeface="Symbol" charset="0"/>
              </a:rPr>
              <a:t>&gt;=</a:t>
            </a:r>
            <a:r>
              <a:rPr lang="en-US" sz="1400" b="1" i="1" dirty="0" smtClean="0">
                <a:latin typeface="Times New Roman" charset="0"/>
              </a:rPr>
              <a:t> </a:t>
            </a:r>
            <a:r>
              <a:rPr lang="en-US" sz="1400" b="1" i="1" dirty="0" err="1" smtClean="0">
                <a:latin typeface="Times New Roman" charset="0"/>
              </a:rPr>
              <a:t>nextKey</a:t>
            </a:r>
            <a:r>
              <a:rPr lang="en-US" sz="1400" dirty="0" smtClean="0">
                <a:latin typeface="Tahoma" charset="0"/>
              </a:rPr>
              <a:t>: </a:t>
            </a:r>
            <a:r>
              <a:rPr lang="en-US" sz="1400" dirty="0">
                <a:latin typeface="Tahoma" charset="0"/>
              </a:rPr>
              <a:t>we </a:t>
            </a:r>
            <a:r>
              <a:rPr lang="ja-JP" altLang="en-US" sz="1400" dirty="0">
                <a:latin typeface="Tahoma" charset="0"/>
              </a:rPr>
              <a:t>“</a:t>
            </a:r>
            <a:r>
              <a:rPr lang="en-US" sz="1400" dirty="0">
                <a:solidFill>
                  <a:schemeClr val="tx2"/>
                </a:solidFill>
                <a:latin typeface="Tahoma" charset="0"/>
              </a:rPr>
              <a:t>scan forward</a:t>
            </a:r>
            <a:r>
              <a:rPr lang="ja-JP" altLang="en-US" sz="1400" dirty="0">
                <a:latin typeface="Tahoma" charset="0"/>
              </a:rPr>
              <a:t>”</a:t>
            </a:r>
            <a:r>
              <a:rPr lang="en-US" sz="1400" dirty="0">
                <a:latin typeface="Tahoma" charset="0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b="1" i="1" dirty="0">
                <a:latin typeface="Times New Roman" charset="0"/>
              </a:rPr>
              <a:t>k</a:t>
            </a:r>
            <a:r>
              <a:rPr lang="en-US" sz="1400" b="1" i="1" dirty="0" smtClean="0">
                <a:latin typeface="Times New Roman" charset="0"/>
              </a:rPr>
              <a:t> </a:t>
            </a:r>
            <a:r>
              <a:rPr lang="en-US" sz="1400" dirty="0">
                <a:latin typeface="Symbol" charset="0"/>
              </a:rPr>
              <a:t>&lt;</a:t>
            </a:r>
            <a:r>
              <a:rPr lang="en-US" sz="1400" b="1" i="1" dirty="0">
                <a:latin typeface="Times New Roman" charset="0"/>
              </a:rPr>
              <a:t> </a:t>
            </a:r>
            <a:r>
              <a:rPr lang="en-US" sz="1400" b="1" i="1" dirty="0" err="1" smtClean="0">
                <a:latin typeface="Times New Roman" charset="0"/>
              </a:rPr>
              <a:t>nextKey</a:t>
            </a:r>
            <a:r>
              <a:rPr lang="en-US" sz="1400" dirty="0" smtClean="0">
                <a:latin typeface="Tahoma" charset="0"/>
              </a:rPr>
              <a:t>: </a:t>
            </a:r>
            <a:r>
              <a:rPr lang="en-US" sz="1400" dirty="0">
                <a:latin typeface="Tahoma" charset="0"/>
              </a:rPr>
              <a:t>we </a:t>
            </a:r>
            <a:r>
              <a:rPr lang="ja-JP" altLang="en-US" sz="1400" dirty="0">
                <a:latin typeface="Tahoma" charset="0"/>
              </a:rPr>
              <a:t>“</a:t>
            </a:r>
            <a:r>
              <a:rPr lang="en-US" sz="1400" dirty="0">
                <a:solidFill>
                  <a:schemeClr val="tx2"/>
                </a:solidFill>
                <a:latin typeface="Tahoma" charset="0"/>
              </a:rPr>
              <a:t>drop down</a:t>
            </a:r>
            <a:r>
              <a:rPr lang="ja-JP" altLang="en-US" sz="1400" dirty="0">
                <a:latin typeface="Tahoma" charset="0"/>
              </a:rPr>
              <a:t>”</a:t>
            </a:r>
            <a:endParaRPr lang="en-US" sz="14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If we try to drop down past the bottom list, we return </a:t>
            </a:r>
            <a:r>
              <a:rPr lang="en-US" sz="1800" b="1" i="1" dirty="0">
                <a:latin typeface="Times New Roman" charset="0"/>
              </a:rPr>
              <a:t>null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Example: search for 78</a:t>
            </a:r>
          </a:p>
        </p:txBody>
      </p:sp>
      <p:grpSp>
        <p:nvGrpSpPr>
          <p:cNvPr id="6150" name="Group 68"/>
          <p:cNvGrpSpPr>
            <a:grpSpLocks/>
          </p:cNvGrpSpPr>
          <p:nvPr/>
        </p:nvGrpSpPr>
        <p:grpSpPr bwMode="auto">
          <a:xfrm>
            <a:off x="1330325" y="4419600"/>
            <a:ext cx="7280275" cy="215900"/>
            <a:chOff x="838" y="2832"/>
            <a:chExt cx="4586" cy="136"/>
          </a:xfrm>
        </p:grpSpPr>
        <p:sp>
          <p:nvSpPr>
            <p:cNvPr id="6202" name="Rectangle 26"/>
            <p:cNvSpPr>
              <a:spLocks noChangeArrowheads="1"/>
            </p:cNvSpPr>
            <p:nvPr/>
          </p:nvSpPr>
          <p:spPr bwMode="auto">
            <a:xfrm>
              <a:off x="5196" y="2832"/>
              <a:ext cx="228" cy="1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+</a:t>
              </a:r>
              <a:r>
                <a:rPr lang="en-US" sz="1800">
                  <a:sym typeface="Symbol" charset="0"/>
                </a:rPr>
                <a:t></a:t>
              </a:r>
              <a:endParaRPr lang="en-US"/>
            </a:p>
          </p:txBody>
        </p:sp>
        <p:sp>
          <p:nvSpPr>
            <p:cNvPr id="6203" name="Rectangle 27"/>
            <p:cNvSpPr>
              <a:spLocks noChangeArrowheads="1"/>
            </p:cNvSpPr>
            <p:nvPr/>
          </p:nvSpPr>
          <p:spPr bwMode="auto">
            <a:xfrm>
              <a:off x="838" y="2832"/>
              <a:ext cx="229" cy="1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-</a:t>
              </a:r>
              <a:r>
                <a:rPr lang="en-US" sz="1800">
                  <a:sym typeface="Symbol" charset="0"/>
                </a:rPr>
                <a:t></a:t>
              </a:r>
            </a:p>
          </p:txBody>
        </p:sp>
        <p:cxnSp>
          <p:nvCxnSpPr>
            <p:cNvPr id="6204" name="AutoShape 28"/>
            <p:cNvCxnSpPr>
              <a:cxnSpLocks noChangeShapeType="1"/>
              <a:stCxn id="6203" idx="3"/>
              <a:endCxn id="6202" idx="1"/>
            </p:cNvCxnSpPr>
            <p:nvPr/>
          </p:nvCxnSpPr>
          <p:spPr bwMode="auto">
            <a:xfrm>
              <a:off x="1079" y="2900"/>
              <a:ext cx="410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51" name="Text Box 49"/>
          <p:cNvSpPr txBox="1">
            <a:spLocks noChangeArrowheads="1"/>
          </p:cNvSpPr>
          <p:nvPr/>
        </p:nvSpPr>
        <p:spPr bwMode="auto">
          <a:xfrm>
            <a:off x="838200" y="57912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S</a:t>
            </a:r>
            <a:r>
              <a:rPr lang="en-US" baseline="-25000">
                <a:latin typeface="Times New Roman" charset="0"/>
              </a:rPr>
              <a:t>0</a:t>
            </a:r>
          </a:p>
        </p:txBody>
      </p:sp>
      <p:sp>
        <p:nvSpPr>
          <p:cNvPr id="6152" name="Text Box 50"/>
          <p:cNvSpPr txBox="1">
            <a:spLocks noChangeArrowheads="1"/>
          </p:cNvSpPr>
          <p:nvPr/>
        </p:nvSpPr>
        <p:spPr bwMode="auto">
          <a:xfrm>
            <a:off x="838200" y="52832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S</a:t>
            </a:r>
            <a:r>
              <a:rPr lang="en-US" baseline="-25000">
                <a:latin typeface="Times New Roman" charset="0"/>
              </a:rPr>
              <a:t>1</a:t>
            </a:r>
          </a:p>
        </p:txBody>
      </p:sp>
      <p:sp>
        <p:nvSpPr>
          <p:cNvPr id="6153" name="Text Box 51"/>
          <p:cNvSpPr txBox="1">
            <a:spLocks noChangeArrowheads="1"/>
          </p:cNvSpPr>
          <p:nvPr/>
        </p:nvSpPr>
        <p:spPr bwMode="auto">
          <a:xfrm>
            <a:off x="838200" y="47752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S</a:t>
            </a:r>
            <a:r>
              <a:rPr lang="en-US" baseline="-25000">
                <a:latin typeface="Times New Roman" charset="0"/>
              </a:rPr>
              <a:t>2</a:t>
            </a:r>
          </a:p>
        </p:txBody>
      </p:sp>
      <p:sp>
        <p:nvSpPr>
          <p:cNvPr id="6154" name="Text Box 52"/>
          <p:cNvSpPr txBox="1">
            <a:spLocks noChangeArrowheads="1"/>
          </p:cNvSpPr>
          <p:nvPr/>
        </p:nvSpPr>
        <p:spPr bwMode="auto">
          <a:xfrm>
            <a:off x="838200" y="42672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S</a:t>
            </a:r>
            <a:r>
              <a:rPr lang="en-US" baseline="-25000">
                <a:latin typeface="Times New Roman" charset="0"/>
              </a:rPr>
              <a:t>3</a:t>
            </a:r>
          </a:p>
        </p:txBody>
      </p:sp>
      <p:sp>
        <p:nvSpPr>
          <p:cNvPr id="6155" name="Rectangle 30"/>
          <p:cNvSpPr>
            <a:spLocks noChangeArrowheads="1"/>
          </p:cNvSpPr>
          <p:nvPr/>
        </p:nvSpPr>
        <p:spPr bwMode="auto">
          <a:xfrm>
            <a:off x="8248650" y="4926013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sym typeface="Symbol" charset="0"/>
              </a:rPr>
              <a:t></a:t>
            </a:r>
            <a:endParaRPr lang="en-US"/>
          </a:p>
        </p:txBody>
      </p:sp>
      <p:sp>
        <p:nvSpPr>
          <p:cNvPr id="6156" name="Rectangle 31"/>
          <p:cNvSpPr>
            <a:spLocks noChangeArrowheads="1"/>
          </p:cNvSpPr>
          <p:nvPr/>
        </p:nvSpPr>
        <p:spPr bwMode="auto">
          <a:xfrm>
            <a:off x="4143375" y="4926013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31</a:t>
            </a:r>
          </a:p>
        </p:txBody>
      </p:sp>
      <p:sp>
        <p:nvSpPr>
          <p:cNvPr id="6157" name="Rectangle 32"/>
          <p:cNvSpPr>
            <a:spLocks noChangeArrowheads="1"/>
          </p:cNvSpPr>
          <p:nvPr/>
        </p:nvSpPr>
        <p:spPr bwMode="auto">
          <a:xfrm>
            <a:off x="1330325" y="4926013"/>
            <a:ext cx="363538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-</a:t>
            </a:r>
            <a:r>
              <a:rPr lang="en-US" sz="1800">
                <a:sym typeface="Symbol" charset="0"/>
              </a:rPr>
              <a:t></a:t>
            </a:r>
            <a:endParaRPr lang="en-US"/>
          </a:p>
        </p:txBody>
      </p:sp>
      <p:cxnSp>
        <p:nvCxnSpPr>
          <p:cNvPr id="6158" name="AutoShape 33"/>
          <p:cNvCxnSpPr>
            <a:cxnSpLocks noChangeShapeType="1"/>
            <a:stCxn id="6157" idx="3"/>
            <a:endCxn id="6156" idx="1"/>
          </p:cNvCxnSpPr>
          <p:nvPr/>
        </p:nvCxnSpPr>
        <p:spPr bwMode="auto">
          <a:xfrm>
            <a:off x="1712913" y="5033963"/>
            <a:ext cx="241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9" name="AutoShape 34"/>
          <p:cNvCxnSpPr>
            <a:cxnSpLocks noChangeShapeType="1"/>
            <a:stCxn id="6156" idx="3"/>
            <a:endCxn id="6155" idx="1"/>
          </p:cNvCxnSpPr>
          <p:nvPr/>
        </p:nvCxnSpPr>
        <p:spPr bwMode="auto">
          <a:xfrm>
            <a:off x="4524375" y="5033963"/>
            <a:ext cx="3705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510" name="AutoShape 54"/>
          <p:cNvCxnSpPr>
            <a:cxnSpLocks noChangeShapeType="1"/>
            <a:stCxn id="6157" idx="0"/>
            <a:endCxn id="6156" idx="0"/>
          </p:cNvCxnSpPr>
          <p:nvPr/>
        </p:nvCxnSpPr>
        <p:spPr bwMode="auto">
          <a:xfrm rot="5400000" flipV="1">
            <a:off x="2917825" y="3502026"/>
            <a:ext cx="1587" cy="2811462"/>
          </a:xfrm>
          <a:prstGeom prst="curvedConnector3">
            <a:avLst>
              <a:gd name="adj1" fmla="val -20900009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" name="AutoShape 59"/>
          <p:cNvCxnSpPr>
            <a:cxnSpLocks noChangeShapeType="1"/>
            <a:stCxn id="6203" idx="2"/>
            <a:endCxn id="6157" idx="0"/>
          </p:cNvCxnSpPr>
          <p:nvPr/>
        </p:nvCxnSpPr>
        <p:spPr bwMode="auto">
          <a:xfrm>
            <a:off x="1512888" y="4654550"/>
            <a:ext cx="0" cy="252413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2" name="AutoShape 60"/>
          <p:cNvCxnSpPr>
            <a:cxnSpLocks noChangeShapeType="1"/>
            <a:stCxn id="6156" idx="2"/>
            <a:endCxn id="6166" idx="0"/>
          </p:cNvCxnSpPr>
          <p:nvPr/>
        </p:nvCxnSpPr>
        <p:spPr bwMode="auto">
          <a:xfrm>
            <a:off x="4324350" y="5160963"/>
            <a:ext cx="0" cy="2524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3" name="AutoShape 61"/>
          <p:cNvCxnSpPr>
            <a:cxnSpLocks noChangeShapeType="1"/>
            <a:stCxn id="6164" idx="2"/>
            <a:endCxn id="6178" idx="0"/>
          </p:cNvCxnSpPr>
          <p:nvPr/>
        </p:nvCxnSpPr>
        <p:spPr bwMode="auto">
          <a:xfrm>
            <a:off x="7054850" y="5667375"/>
            <a:ext cx="0" cy="252413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4" name="Rectangle 37"/>
          <p:cNvSpPr>
            <a:spLocks noChangeArrowheads="1"/>
          </p:cNvSpPr>
          <p:nvPr/>
        </p:nvSpPr>
        <p:spPr bwMode="auto">
          <a:xfrm>
            <a:off x="6873875" y="5432425"/>
            <a:ext cx="360363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64</a:t>
            </a:r>
          </a:p>
        </p:txBody>
      </p:sp>
      <p:sp>
        <p:nvSpPr>
          <p:cNvPr id="6165" name="Rectangle 38"/>
          <p:cNvSpPr>
            <a:spLocks noChangeArrowheads="1"/>
          </p:cNvSpPr>
          <p:nvPr/>
        </p:nvSpPr>
        <p:spPr bwMode="auto">
          <a:xfrm>
            <a:off x="8248650" y="5432425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sym typeface="Symbol" charset="0"/>
              </a:rPr>
              <a:t></a:t>
            </a:r>
            <a:endParaRPr lang="en-US"/>
          </a:p>
        </p:txBody>
      </p:sp>
      <p:sp>
        <p:nvSpPr>
          <p:cNvPr id="6166" name="Rectangle 39"/>
          <p:cNvSpPr>
            <a:spLocks noChangeArrowheads="1"/>
          </p:cNvSpPr>
          <p:nvPr/>
        </p:nvSpPr>
        <p:spPr bwMode="auto">
          <a:xfrm>
            <a:off x="4143375" y="5432425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31</a:t>
            </a:r>
          </a:p>
        </p:txBody>
      </p:sp>
      <p:sp>
        <p:nvSpPr>
          <p:cNvPr id="6167" name="Rectangle 40"/>
          <p:cNvSpPr>
            <a:spLocks noChangeArrowheads="1"/>
          </p:cNvSpPr>
          <p:nvPr/>
        </p:nvSpPr>
        <p:spPr bwMode="auto">
          <a:xfrm>
            <a:off x="4830763" y="5432425"/>
            <a:ext cx="363537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34</a:t>
            </a:r>
          </a:p>
        </p:txBody>
      </p:sp>
      <p:sp>
        <p:nvSpPr>
          <p:cNvPr id="6168" name="Rectangle 41"/>
          <p:cNvSpPr>
            <a:spLocks noChangeArrowheads="1"/>
          </p:cNvSpPr>
          <p:nvPr/>
        </p:nvSpPr>
        <p:spPr bwMode="auto">
          <a:xfrm>
            <a:off x="1330325" y="5432425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-</a:t>
            </a:r>
            <a:r>
              <a:rPr lang="en-US" sz="1800">
                <a:sym typeface="Symbol" charset="0"/>
              </a:rPr>
              <a:t></a:t>
            </a:r>
            <a:endParaRPr lang="en-US"/>
          </a:p>
        </p:txBody>
      </p:sp>
      <p:sp>
        <p:nvSpPr>
          <p:cNvPr id="6169" name="Rectangle 42"/>
          <p:cNvSpPr>
            <a:spLocks noChangeArrowheads="1"/>
          </p:cNvSpPr>
          <p:nvPr/>
        </p:nvSpPr>
        <p:spPr bwMode="auto">
          <a:xfrm>
            <a:off x="2706688" y="5432425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23</a:t>
            </a:r>
          </a:p>
        </p:txBody>
      </p:sp>
      <p:cxnSp>
        <p:nvCxnSpPr>
          <p:cNvPr id="6170" name="AutoShape 43"/>
          <p:cNvCxnSpPr>
            <a:cxnSpLocks noChangeShapeType="1"/>
            <a:stCxn id="6168" idx="3"/>
            <a:endCxn id="6169" idx="1"/>
          </p:cNvCxnSpPr>
          <p:nvPr/>
        </p:nvCxnSpPr>
        <p:spPr bwMode="auto">
          <a:xfrm>
            <a:off x="1703388" y="5540375"/>
            <a:ext cx="993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1" name="AutoShape 44"/>
          <p:cNvCxnSpPr>
            <a:cxnSpLocks noChangeShapeType="1"/>
            <a:stCxn id="6169" idx="3"/>
            <a:endCxn id="6166" idx="1"/>
          </p:cNvCxnSpPr>
          <p:nvPr/>
        </p:nvCxnSpPr>
        <p:spPr bwMode="auto">
          <a:xfrm>
            <a:off x="3079750" y="5540375"/>
            <a:ext cx="10445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2" name="AutoShape 45"/>
          <p:cNvCxnSpPr>
            <a:cxnSpLocks noChangeShapeType="1"/>
            <a:stCxn id="6166" idx="3"/>
            <a:endCxn id="6167" idx="1"/>
          </p:cNvCxnSpPr>
          <p:nvPr/>
        </p:nvCxnSpPr>
        <p:spPr bwMode="auto">
          <a:xfrm>
            <a:off x="4524375" y="5540375"/>
            <a:ext cx="2873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3" name="AutoShape 46"/>
          <p:cNvCxnSpPr>
            <a:cxnSpLocks noChangeShapeType="1"/>
            <a:stCxn id="6167" idx="3"/>
            <a:endCxn id="6164" idx="1"/>
          </p:cNvCxnSpPr>
          <p:nvPr/>
        </p:nvCxnSpPr>
        <p:spPr bwMode="auto">
          <a:xfrm>
            <a:off x="5213350" y="5540375"/>
            <a:ext cx="16414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4" name="AutoShape 48"/>
          <p:cNvCxnSpPr>
            <a:cxnSpLocks noChangeShapeType="1"/>
            <a:stCxn id="6164" idx="3"/>
            <a:endCxn id="6165" idx="1"/>
          </p:cNvCxnSpPr>
          <p:nvPr/>
        </p:nvCxnSpPr>
        <p:spPr bwMode="auto">
          <a:xfrm>
            <a:off x="7253288" y="5540375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512" name="AutoShape 56"/>
          <p:cNvCxnSpPr>
            <a:cxnSpLocks noChangeShapeType="1"/>
            <a:stCxn id="6166" idx="0"/>
            <a:endCxn id="6167" idx="0"/>
          </p:cNvCxnSpPr>
          <p:nvPr/>
        </p:nvCxnSpPr>
        <p:spPr bwMode="auto">
          <a:xfrm rot="5400000" flipV="1">
            <a:off x="4668044" y="5069681"/>
            <a:ext cx="1588" cy="68897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518" name="AutoShape 62"/>
          <p:cNvCxnSpPr>
            <a:cxnSpLocks noChangeShapeType="1"/>
            <a:stCxn id="6167" idx="0"/>
            <a:endCxn id="6164" idx="0"/>
          </p:cNvCxnSpPr>
          <p:nvPr/>
        </p:nvCxnSpPr>
        <p:spPr bwMode="auto">
          <a:xfrm rot="5400000" flipV="1">
            <a:off x="6033294" y="4393406"/>
            <a:ext cx="1588" cy="2041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7" name="Rectangle 5"/>
          <p:cNvSpPr>
            <a:spLocks noChangeArrowheads="1"/>
          </p:cNvSpPr>
          <p:nvPr/>
        </p:nvSpPr>
        <p:spPr bwMode="auto">
          <a:xfrm>
            <a:off x="6184900" y="5938838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56</a:t>
            </a:r>
          </a:p>
        </p:txBody>
      </p:sp>
      <p:sp>
        <p:nvSpPr>
          <p:cNvPr id="6178" name="Rectangle 6"/>
          <p:cNvSpPr>
            <a:spLocks noChangeArrowheads="1"/>
          </p:cNvSpPr>
          <p:nvPr/>
        </p:nvSpPr>
        <p:spPr bwMode="auto">
          <a:xfrm>
            <a:off x="6873875" y="5938838"/>
            <a:ext cx="360363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64</a:t>
            </a:r>
          </a:p>
        </p:txBody>
      </p:sp>
      <p:sp>
        <p:nvSpPr>
          <p:cNvPr id="6179" name="Rectangle 7"/>
          <p:cNvSpPr>
            <a:spLocks noChangeArrowheads="1"/>
          </p:cNvSpPr>
          <p:nvPr/>
        </p:nvSpPr>
        <p:spPr bwMode="auto">
          <a:xfrm>
            <a:off x="7559675" y="5938838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78</a:t>
            </a:r>
          </a:p>
        </p:txBody>
      </p:sp>
      <p:sp>
        <p:nvSpPr>
          <p:cNvPr id="6180" name="Rectangle 8"/>
          <p:cNvSpPr>
            <a:spLocks noChangeArrowheads="1"/>
          </p:cNvSpPr>
          <p:nvPr/>
        </p:nvSpPr>
        <p:spPr bwMode="auto">
          <a:xfrm>
            <a:off x="8248650" y="5938838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sym typeface="Symbol" charset="0"/>
              </a:rPr>
              <a:t></a:t>
            </a:r>
            <a:endParaRPr lang="en-US">
              <a:latin typeface="Times New Roman" charset="0"/>
            </a:endParaRPr>
          </a:p>
        </p:txBody>
      </p:sp>
      <p:sp>
        <p:nvSpPr>
          <p:cNvPr id="6181" name="Rectangle 9"/>
          <p:cNvSpPr>
            <a:spLocks noChangeArrowheads="1"/>
          </p:cNvSpPr>
          <p:nvPr/>
        </p:nvSpPr>
        <p:spPr bwMode="auto">
          <a:xfrm>
            <a:off x="4143375" y="5938838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31</a:t>
            </a:r>
          </a:p>
        </p:txBody>
      </p:sp>
      <p:sp>
        <p:nvSpPr>
          <p:cNvPr id="6182" name="Rectangle 10"/>
          <p:cNvSpPr>
            <a:spLocks noChangeArrowheads="1"/>
          </p:cNvSpPr>
          <p:nvPr/>
        </p:nvSpPr>
        <p:spPr bwMode="auto">
          <a:xfrm>
            <a:off x="4830763" y="5938838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34</a:t>
            </a:r>
          </a:p>
        </p:txBody>
      </p:sp>
      <p:sp>
        <p:nvSpPr>
          <p:cNvPr id="6183" name="Rectangle 11"/>
          <p:cNvSpPr>
            <a:spLocks noChangeArrowheads="1"/>
          </p:cNvSpPr>
          <p:nvPr/>
        </p:nvSpPr>
        <p:spPr bwMode="auto">
          <a:xfrm>
            <a:off x="5495925" y="5938838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44</a:t>
            </a:r>
          </a:p>
        </p:txBody>
      </p:sp>
      <p:sp>
        <p:nvSpPr>
          <p:cNvPr id="6184" name="Rectangle 12"/>
          <p:cNvSpPr>
            <a:spLocks noChangeArrowheads="1"/>
          </p:cNvSpPr>
          <p:nvPr/>
        </p:nvSpPr>
        <p:spPr bwMode="auto">
          <a:xfrm>
            <a:off x="1330325" y="5938838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-</a:t>
            </a:r>
            <a:r>
              <a:rPr lang="en-US" sz="1800">
                <a:sym typeface="Symbol" charset="0"/>
              </a:rPr>
              <a:t></a:t>
            </a:r>
          </a:p>
        </p:txBody>
      </p:sp>
      <p:sp>
        <p:nvSpPr>
          <p:cNvPr id="6185" name="Rectangle 13"/>
          <p:cNvSpPr>
            <a:spLocks noChangeArrowheads="1"/>
          </p:cNvSpPr>
          <p:nvPr/>
        </p:nvSpPr>
        <p:spPr bwMode="auto">
          <a:xfrm>
            <a:off x="2019300" y="5938838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12</a:t>
            </a:r>
          </a:p>
        </p:txBody>
      </p:sp>
      <p:sp>
        <p:nvSpPr>
          <p:cNvPr id="6186" name="Rectangle 14"/>
          <p:cNvSpPr>
            <a:spLocks noChangeArrowheads="1"/>
          </p:cNvSpPr>
          <p:nvPr/>
        </p:nvSpPr>
        <p:spPr bwMode="auto">
          <a:xfrm>
            <a:off x="2706688" y="5938838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23</a:t>
            </a:r>
          </a:p>
        </p:txBody>
      </p:sp>
      <p:sp>
        <p:nvSpPr>
          <p:cNvPr id="6187" name="Rectangle 15"/>
          <p:cNvSpPr>
            <a:spLocks noChangeArrowheads="1"/>
          </p:cNvSpPr>
          <p:nvPr/>
        </p:nvSpPr>
        <p:spPr bwMode="auto">
          <a:xfrm>
            <a:off x="3395663" y="5938838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26</a:t>
            </a:r>
          </a:p>
        </p:txBody>
      </p:sp>
      <p:cxnSp>
        <p:nvCxnSpPr>
          <p:cNvPr id="6188" name="AutoShape 16"/>
          <p:cNvCxnSpPr>
            <a:cxnSpLocks noChangeShapeType="1"/>
            <a:stCxn id="6184" idx="3"/>
            <a:endCxn id="6185" idx="1"/>
          </p:cNvCxnSpPr>
          <p:nvPr/>
        </p:nvCxnSpPr>
        <p:spPr bwMode="auto">
          <a:xfrm>
            <a:off x="1703388" y="6046788"/>
            <a:ext cx="3063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9" name="AutoShape 17"/>
          <p:cNvCxnSpPr>
            <a:cxnSpLocks noChangeShapeType="1"/>
            <a:stCxn id="6186" idx="3"/>
            <a:endCxn id="6187" idx="1"/>
          </p:cNvCxnSpPr>
          <p:nvPr/>
        </p:nvCxnSpPr>
        <p:spPr bwMode="auto">
          <a:xfrm>
            <a:off x="3079750" y="6046788"/>
            <a:ext cx="3063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0" name="AutoShape 18"/>
          <p:cNvCxnSpPr>
            <a:cxnSpLocks noChangeShapeType="1"/>
            <a:stCxn id="6181" idx="3"/>
            <a:endCxn id="6182" idx="1"/>
          </p:cNvCxnSpPr>
          <p:nvPr/>
        </p:nvCxnSpPr>
        <p:spPr bwMode="auto">
          <a:xfrm>
            <a:off x="4514850" y="6046788"/>
            <a:ext cx="3063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1" name="AutoShape 19"/>
          <p:cNvCxnSpPr>
            <a:cxnSpLocks noChangeShapeType="1"/>
            <a:stCxn id="6185" idx="3"/>
            <a:endCxn id="6186" idx="1"/>
          </p:cNvCxnSpPr>
          <p:nvPr/>
        </p:nvCxnSpPr>
        <p:spPr bwMode="auto">
          <a:xfrm>
            <a:off x="2392363" y="6046788"/>
            <a:ext cx="3048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2" name="AutoShape 20"/>
          <p:cNvCxnSpPr>
            <a:cxnSpLocks noChangeShapeType="1"/>
            <a:stCxn id="6187" idx="3"/>
            <a:endCxn id="6181" idx="1"/>
          </p:cNvCxnSpPr>
          <p:nvPr/>
        </p:nvCxnSpPr>
        <p:spPr bwMode="auto">
          <a:xfrm>
            <a:off x="3768725" y="6046788"/>
            <a:ext cx="3651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3" name="AutoShape 21"/>
          <p:cNvCxnSpPr>
            <a:cxnSpLocks noChangeShapeType="1"/>
            <a:stCxn id="6182" idx="3"/>
            <a:endCxn id="6183" idx="1"/>
          </p:cNvCxnSpPr>
          <p:nvPr/>
        </p:nvCxnSpPr>
        <p:spPr bwMode="auto">
          <a:xfrm>
            <a:off x="5203825" y="6046788"/>
            <a:ext cx="2825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4" name="AutoShape 22"/>
          <p:cNvCxnSpPr>
            <a:cxnSpLocks noChangeShapeType="1"/>
            <a:stCxn id="6183" idx="3"/>
            <a:endCxn id="6177" idx="1"/>
          </p:cNvCxnSpPr>
          <p:nvPr/>
        </p:nvCxnSpPr>
        <p:spPr bwMode="auto">
          <a:xfrm>
            <a:off x="5868988" y="6046788"/>
            <a:ext cx="3063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5" name="AutoShape 23"/>
          <p:cNvCxnSpPr>
            <a:cxnSpLocks noChangeShapeType="1"/>
            <a:stCxn id="6177" idx="3"/>
            <a:endCxn id="6178" idx="1"/>
          </p:cNvCxnSpPr>
          <p:nvPr/>
        </p:nvCxnSpPr>
        <p:spPr bwMode="auto">
          <a:xfrm>
            <a:off x="6557963" y="6046788"/>
            <a:ext cx="2968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6" name="AutoShape 24"/>
          <p:cNvCxnSpPr>
            <a:cxnSpLocks noChangeShapeType="1"/>
            <a:stCxn id="6178" idx="3"/>
            <a:endCxn id="6179" idx="1"/>
          </p:cNvCxnSpPr>
          <p:nvPr/>
        </p:nvCxnSpPr>
        <p:spPr bwMode="auto">
          <a:xfrm>
            <a:off x="7253288" y="6046788"/>
            <a:ext cx="2873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7" name="AutoShape 25"/>
          <p:cNvCxnSpPr>
            <a:cxnSpLocks noChangeShapeType="1"/>
            <a:stCxn id="6179" idx="3"/>
            <a:endCxn id="6180" idx="1"/>
          </p:cNvCxnSpPr>
          <p:nvPr/>
        </p:nvCxnSpPr>
        <p:spPr bwMode="auto">
          <a:xfrm>
            <a:off x="7940675" y="6046788"/>
            <a:ext cx="2984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99" name="Date Placeholder 5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6200" name="Text Box 69"/>
          <p:cNvSpPr txBox="1">
            <a:spLocks noChangeArrowheads="1"/>
          </p:cNvSpPr>
          <p:nvPr/>
        </p:nvSpPr>
        <p:spPr bwMode="auto">
          <a:xfrm>
            <a:off x="2282825" y="4595813"/>
            <a:ext cx="1343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</a:rPr>
              <a:t>scan forward</a:t>
            </a:r>
          </a:p>
        </p:txBody>
      </p:sp>
      <p:sp>
        <p:nvSpPr>
          <p:cNvPr id="6201" name="Text Box 70"/>
          <p:cNvSpPr txBox="1">
            <a:spLocks noChangeArrowheads="1"/>
          </p:cNvSpPr>
          <p:nvPr/>
        </p:nvSpPr>
        <p:spPr bwMode="auto">
          <a:xfrm>
            <a:off x="3154363" y="5100638"/>
            <a:ext cx="1144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</a:rPr>
              <a:t>drop down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7431" y="152400"/>
            <a:ext cx="549445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to find the floor and ceiling of 70?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1" name="AutoShape 56"/>
          <p:cNvCxnSpPr>
            <a:cxnSpLocks noChangeShapeType="1"/>
          </p:cNvCxnSpPr>
          <p:nvPr/>
        </p:nvCxnSpPr>
        <p:spPr bwMode="auto">
          <a:xfrm rot="5400000" flipV="1">
            <a:off x="7368634" y="5593557"/>
            <a:ext cx="1588" cy="68897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1811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1000" y="0"/>
            <a:ext cx="8001000" cy="1143000"/>
          </a:xfrm>
        </p:spPr>
        <p:txBody>
          <a:bodyPr/>
          <a:lstStyle/>
          <a:p>
            <a:r>
              <a:rPr lang="en-US" dirty="0" smtClean="0"/>
              <a:t>Expected Height of Skip Lists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in list S</a:t>
            </a:r>
            <a:r>
              <a:rPr lang="en-US" baseline="-25000" dirty="0" smtClean="0"/>
              <a:t>i+1</a:t>
            </a:r>
          </a:p>
          <a:p>
            <a:pPr lvl="1"/>
            <a:r>
              <a:rPr lang="en-US" dirty="0" smtClean="0"/>
              <a:t>Randomly selected from S</a:t>
            </a:r>
            <a:r>
              <a:rPr lang="en-US" baseline="-25000" dirty="0" smtClean="0"/>
              <a:t>i </a:t>
            </a:r>
            <a:r>
              <a:rPr lang="en-US" dirty="0" smtClean="0"/>
              <a:t>based on a “coin toss”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i+1 </a:t>
            </a:r>
            <a:r>
              <a:rPr lang="en-US" dirty="0" smtClean="0"/>
              <a:t>has about half of the entries in S</a:t>
            </a:r>
            <a:r>
              <a:rPr lang="en-US" baseline="-25000" dirty="0" smtClean="0"/>
              <a:t>i</a:t>
            </a:r>
            <a:endParaRPr lang="en-US" baseline="-25000" dirty="0"/>
          </a:p>
          <a:p>
            <a:pPr lvl="1"/>
            <a:endParaRPr lang="en-US" baseline="-25000" dirty="0" smtClean="0"/>
          </a:p>
          <a:p>
            <a:r>
              <a:rPr lang="en-US" dirty="0" smtClean="0"/>
              <a:t>For N entries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xpected number of skip lists (height) is log 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Skip Lists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D258-1452-9442-BB40-339ADC8905E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67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Pseudorandom </a:t>
            </a:r>
            <a:r>
              <a:rPr lang="en-US" dirty="0"/>
              <a:t>N</a:t>
            </a:r>
            <a:r>
              <a:rPr lang="en-US" dirty="0" smtClean="0"/>
              <a:t>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functions</a:t>
            </a:r>
          </a:p>
          <a:p>
            <a:pPr lvl="1"/>
            <a:r>
              <a:rPr lang="en-US" dirty="0" smtClean="0"/>
              <a:t>Generate pseudorandom numbers</a:t>
            </a:r>
          </a:p>
          <a:p>
            <a:pPr lvl="2"/>
            <a:r>
              <a:rPr lang="en-US" dirty="0" smtClean="0"/>
              <a:t>Not truly random</a:t>
            </a:r>
          </a:p>
          <a:p>
            <a:pPr lvl="2"/>
            <a:r>
              <a:rPr lang="en-US" dirty="0" smtClean="0"/>
              <a:t>Starting with the same “seed”</a:t>
            </a:r>
          </a:p>
          <a:p>
            <a:pPr lvl="3"/>
            <a:r>
              <a:rPr lang="en-US" dirty="0" smtClean="0"/>
              <a:t>The same sequence of pseudorandom numbers can be generated</a:t>
            </a:r>
          </a:p>
          <a:p>
            <a:r>
              <a:rPr lang="en-US" dirty="0" smtClean="0"/>
              <a:t>Simulate a coin toss</a:t>
            </a:r>
          </a:p>
          <a:p>
            <a:pPr lvl="1"/>
            <a:r>
              <a:rPr lang="en-US" dirty="0" smtClean="0"/>
              <a:t>0 is tail, 1 is head</a:t>
            </a:r>
          </a:p>
          <a:p>
            <a:pPr lvl="1"/>
            <a:r>
              <a:rPr lang="en-US" dirty="0" smtClean="0"/>
              <a:t>Even is tail, odd is head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Skip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74D-152C-D742-B256-37E3D2E8752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19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pseudorandom numbers</a:t>
            </a:r>
          </a:p>
          <a:p>
            <a:pPr lvl="1"/>
            <a:r>
              <a:rPr lang="en-US" dirty="0" smtClean="0"/>
              <a:t>Perform an arbitrary operation out of a fixed set of operations</a:t>
            </a:r>
          </a:p>
          <a:p>
            <a:pPr lvl="1"/>
            <a:r>
              <a:rPr lang="en-US" dirty="0" smtClean="0"/>
              <a:t>For example,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peration a if odd</a:t>
            </a:r>
          </a:p>
          <a:p>
            <a:pPr lvl="2"/>
            <a:r>
              <a:rPr lang="en-US" dirty="0" smtClean="0"/>
              <a:t>operation b if even</a:t>
            </a:r>
          </a:p>
          <a:p>
            <a:r>
              <a:rPr lang="en-US" dirty="0" smtClean="0"/>
              <a:t>Insertion to skip </a:t>
            </a:r>
            <a:r>
              <a:rPr lang="en-US" dirty="0"/>
              <a:t>l</a:t>
            </a:r>
            <a:r>
              <a:rPr lang="en-US" dirty="0" smtClean="0"/>
              <a:t>ists </a:t>
            </a:r>
          </a:p>
          <a:p>
            <a:pPr lvl="1"/>
            <a:r>
              <a:rPr lang="en-US" dirty="0" smtClean="0"/>
              <a:t>uses a randomized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Skip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74D-152C-D742-B256-37E3D2E8752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84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Skip Lists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BF06836-634E-E849-85CE-54F2EFEAF0E6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81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96200" cy="2971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>
                <a:latin typeface="Tahoma" charset="0"/>
              </a:rPr>
              <a:t>R</a:t>
            </a:r>
            <a:r>
              <a:rPr lang="en-US" sz="2200" dirty="0" smtClean="0">
                <a:latin typeface="Tahoma" charset="0"/>
              </a:rPr>
              <a:t>epeatedly toss a coin until we get tails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 dirty="0" err="1" smtClean="0">
                <a:latin typeface="Times New Roman" charset="0"/>
              </a:rPr>
              <a:t>i</a:t>
            </a:r>
            <a:r>
              <a:rPr lang="en-US" sz="1800" b="1" i="1" dirty="0" smtClean="0">
                <a:latin typeface="Times New Roman" charset="0"/>
              </a:rPr>
              <a:t> </a:t>
            </a:r>
            <a:r>
              <a:rPr lang="en-US" sz="1800" dirty="0" smtClean="0">
                <a:latin typeface="Tahoma" charset="0"/>
              </a:rPr>
              <a:t> = </a:t>
            </a:r>
            <a:r>
              <a:rPr lang="en-US" sz="1800" dirty="0">
                <a:latin typeface="Tahoma" charset="0"/>
              </a:rPr>
              <a:t>number of times the coin came up heads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latin typeface="Tahoma" charset="0"/>
              </a:rPr>
              <a:t>If </a:t>
            </a:r>
            <a:r>
              <a:rPr lang="en-US" sz="2200" b="1" i="1" dirty="0" err="1">
                <a:latin typeface="Times New Roman" charset="0"/>
              </a:rPr>
              <a:t>i</a:t>
            </a:r>
            <a:r>
              <a:rPr lang="en-US" sz="2200" b="1" i="1" dirty="0">
                <a:latin typeface="Times New Roman" charset="0"/>
              </a:rPr>
              <a:t> </a:t>
            </a:r>
            <a:r>
              <a:rPr lang="en-US" sz="2200" dirty="0">
                <a:latin typeface="Symbol" charset="0"/>
                <a:sym typeface="Symbol" charset="0"/>
              </a:rPr>
              <a:t></a:t>
            </a:r>
            <a:r>
              <a:rPr lang="en-US" sz="2200" b="1" i="1" dirty="0">
                <a:latin typeface="Times New Roman" charset="0"/>
              </a:rPr>
              <a:t> h</a:t>
            </a:r>
            <a:r>
              <a:rPr lang="en-US" sz="2200" dirty="0">
                <a:latin typeface="Tahoma" charset="0"/>
              </a:rPr>
              <a:t>, we add to the skip list new lists </a:t>
            </a:r>
            <a:r>
              <a:rPr lang="en-US" sz="2200" b="1" i="1" dirty="0">
                <a:latin typeface="Times New Roman" charset="0"/>
              </a:rPr>
              <a:t>S</a:t>
            </a:r>
            <a:r>
              <a:rPr lang="en-US" sz="2200" b="1" i="1" baseline="-25000" dirty="0">
                <a:latin typeface="Times New Roman" charset="0"/>
              </a:rPr>
              <a:t>h</a:t>
            </a:r>
            <a:r>
              <a:rPr lang="en-US" sz="2200" baseline="-25000" dirty="0">
                <a:latin typeface="Symbol" charset="0"/>
              </a:rPr>
              <a:t>+</a:t>
            </a:r>
            <a:r>
              <a:rPr lang="en-US" sz="2200" baseline="-25000" dirty="0">
                <a:latin typeface="Times New Roman" charset="0"/>
              </a:rPr>
              <a:t>1</a:t>
            </a:r>
            <a:r>
              <a:rPr lang="en-US" sz="2200" dirty="0">
                <a:latin typeface="Times New Roman" charset="0"/>
              </a:rPr>
              <a:t>, … , </a:t>
            </a:r>
            <a:r>
              <a:rPr lang="en-US" sz="2200" b="1" i="1" dirty="0">
                <a:solidFill>
                  <a:schemeClr val="tx2"/>
                </a:solidFill>
                <a:latin typeface="Times New Roman" charset="0"/>
              </a:rPr>
              <a:t>S</a:t>
            </a:r>
            <a:r>
              <a:rPr lang="en-US" sz="2200" b="1" i="1" baseline="-25000" dirty="0">
                <a:solidFill>
                  <a:schemeClr val="tx2"/>
                </a:solidFill>
                <a:latin typeface="Times New Roman" charset="0"/>
              </a:rPr>
              <a:t>i </a:t>
            </a:r>
            <a:r>
              <a:rPr lang="en-US" sz="2200" baseline="-25000" dirty="0">
                <a:solidFill>
                  <a:schemeClr val="tx2"/>
                </a:solidFill>
                <a:latin typeface="Symbol" charset="0"/>
              </a:rPr>
              <a:t>+</a:t>
            </a:r>
            <a:r>
              <a:rPr lang="en-US" sz="2200" baseline="-25000" dirty="0" smtClean="0">
                <a:solidFill>
                  <a:schemeClr val="tx2"/>
                </a:solidFill>
                <a:latin typeface="Times New Roman" charset="0"/>
              </a:rPr>
              <a:t>1</a:t>
            </a:r>
            <a:endParaRPr lang="en-US" sz="2200" dirty="0">
              <a:solidFill>
                <a:schemeClr val="tx2"/>
              </a:solidFill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latin typeface="Tahoma" charset="0"/>
              </a:rPr>
              <a:t>each </a:t>
            </a:r>
            <a:r>
              <a:rPr lang="en-US" sz="1800" dirty="0">
                <a:latin typeface="Tahoma" charset="0"/>
              </a:rPr>
              <a:t>containing only the two special keys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Tahoma" charset="0"/>
              </a:rPr>
              <a:t>For each list </a:t>
            </a:r>
            <a:r>
              <a:rPr lang="en-US" sz="2200" dirty="0" err="1" smtClean="0">
                <a:latin typeface="Tahoma" charset="0"/>
              </a:rPr>
              <a:t>S</a:t>
            </a:r>
            <a:r>
              <a:rPr lang="en-US" sz="2200" baseline="-25000" dirty="0" err="1" smtClean="0">
                <a:latin typeface="Tahoma" charset="0"/>
              </a:rPr>
              <a:t>j</a:t>
            </a:r>
            <a:r>
              <a:rPr lang="en-US" sz="2200" dirty="0" smtClean="0">
                <a:latin typeface="Tahoma" charset="0"/>
              </a:rPr>
              <a:t>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latin typeface="Tahoma" charset="0"/>
              </a:rPr>
              <a:t>find the position </a:t>
            </a:r>
            <a:r>
              <a:rPr lang="en-US" sz="1800" dirty="0" err="1" smtClean="0">
                <a:latin typeface="Tahoma" charset="0"/>
              </a:rPr>
              <a:t>p</a:t>
            </a:r>
            <a:r>
              <a:rPr lang="en-US" sz="1800" baseline="-25000" dirty="0" err="1" smtClean="0">
                <a:latin typeface="Tahoma" charset="0"/>
              </a:rPr>
              <a:t>j</a:t>
            </a:r>
            <a:r>
              <a:rPr lang="en-US" sz="1800" dirty="0" smtClean="0">
                <a:latin typeface="Tahoma" charset="0"/>
              </a:rPr>
              <a:t> that is right before k (floor)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i</a:t>
            </a:r>
            <a:r>
              <a:rPr lang="en-US" sz="2000" dirty="0" smtClean="0">
                <a:latin typeface="Tahoma" charset="0"/>
              </a:rPr>
              <a:t>nsert entry </a:t>
            </a:r>
            <a:r>
              <a:rPr lang="en-US" sz="2000" dirty="0" smtClean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 smtClean="0">
                <a:latin typeface="Times New Roman" charset="0"/>
              </a:rPr>
              <a:t>, 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dirty="0" smtClean="0">
                <a:latin typeface="Times New Roman" charset="0"/>
              </a:rPr>
              <a:t>)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into list </a:t>
            </a:r>
            <a:r>
              <a:rPr lang="en-US" sz="2000" b="1" i="1" dirty="0" err="1">
                <a:latin typeface="Times New Roman" charset="0"/>
              </a:rPr>
              <a:t>S</a:t>
            </a:r>
            <a:r>
              <a:rPr lang="en-US" sz="2000" b="1" i="1" baseline="-25000" dirty="0" err="1">
                <a:latin typeface="Times New Roman" charset="0"/>
              </a:rPr>
              <a:t>j</a:t>
            </a:r>
            <a:r>
              <a:rPr lang="en-US" sz="2000" dirty="0">
                <a:latin typeface="Tahoma" charset="0"/>
              </a:rPr>
              <a:t> after position </a:t>
            </a:r>
            <a:r>
              <a:rPr lang="en-US" sz="2000" b="1" i="1" dirty="0" err="1">
                <a:latin typeface="Times New Roman" charset="0"/>
              </a:rPr>
              <a:t>p</a:t>
            </a:r>
            <a:r>
              <a:rPr lang="en-US" sz="2000" b="1" i="1" baseline="-25000" dirty="0" err="1">
                <a:latin typeface="Times New Roman" charset="0"/>
              </a:rPr>
              <a:t>j</a:t>
            </a:r>
            <a:endParaRPr lang="en-US" sz="2000" b="1" i="1" baseline="-25000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Example: insert key </a:t>
            </a:r>
            <a:r>
              <a:rPr lang="en-US" sz="2000" dirty="0">
                <a:latin typeface="Times New Roman" charset="0"/>
              </a:rPr>
              <a:t>15</a:t>
            </a:r>
            <a:r>
              <a:rPr lang="en-US" sz="2000" dirty="0">
                <a:latin typeface="Tahoma" charset="0"/>
              </a:rPr>
              <a:t>, with </a:t>
            </a:r>
            <a:r>
              <a:rPr lang="en-US" sz="2000" b="1" i="1" dirty="0" err="1">
                <a:latin typeface="Times New Roman" charset="0"/>
              </a:rPr>
              <a:t>i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=</a:t>
            </a:r>
            <a:r>
              <a:rPr lang="en-US" sz="2000" dirty="0">
                <a:latin typeface="Times New Roman" charset="0"/>
              </a:rPr>
              <a:t> 2</a:t>
            </a: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Insertion: entry (</a:t>
            </a:r>
            <a:r>
              <a:rPr lang="en-US" dirty="0" err="1" smtClean="0">
                <a:latin typeface="Tahoma" charset="0"/>
              </a:rPr>
              <a:t>k,v</a:t>
            </a:r>
            <a:r>
              <a:rPr lang="en-US" dirty="0" smtClean="0">
                <a:latin typeface="Tahoma" charset="0"/>
              </a:rPr>
              <a:t>)</a:t>
            </a:r>
            <a:endParaRPr lang="en-US" dirty="0">
              <a:latin typeface="Tahoma" charset="0"/>
            </a:endParaRP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3505200" y="5938838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sym typeface="Symbol" charset="0"/>
              </a:rPr>
              <a:t></a:t>
            </a:r>
            <a:endParaRPr lang="en-US">
              <a:latin typeface="Times New Roman" charset="0"/>
            </a:endParaRPr>
          </a:p>
        </p:txBody>
      </p:sp>
      <p:sp>
        <p:nvSpPr>
          <p:cNvPr id="8199" name="Rectangle 11"/>
          <p:cNvSpPr>
            <a:spLocks noChangeArrowheads="1"/>
          </p:cNvSpPr>
          <p:nvPr/>
        </p:nvSpPr>
        <p:spPr bwMode="auto">
          <a:xfrm>
            <a:off x="1025525" y="5938838"/>
            <a:ext cx="363538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-</a:t>
            </a:r>
            <a:r>
              <a:rPr lang="en-US" sz="1800">
                <a:sym typeface="Symbol" charset="0"/>
              </a:rPr>
              <a:t></a:t>
            </a:r>
          </a:p>
        </p:txBody>
      </p:sp>
      <p:sp>
        <p:nvSpPr>
          <p:cNvPr id="8200" name="Rectangle 12"/>
          <p:cNvSpPr>
            <a:spLocks noChangeArrowheads="1"/>
          </p:cNvSpPr>
          <p:nvPr/>
        </p:nvSpPr>
        <p:spPr bwMode="auto">
          <a:xfrm>
            <a:off x="1644650" y="5938838"/>
            <a:ext cx="363538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10</a:t>
            </a:r>
          </a:p>
        </p:txBody>
      </p:sp>
      <p:sp>
        <p:nvSpPr>
          <p:cNvPr id="8201" name="Rectangle 14"/>
          <p:cNvSpPr>
            <a:spLocks noChangeArrowheads="1"/>
          </p:cNvSpPr>
          <p:nvPr/>
        </p:nvSpPr>
        <p:spPr bwMode="auto">
          <a:xfrm>
            <a:off x="2884488" y="5938838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36</a:t>
            </a:r>
          </a:p>
        </p:txBody>
      </p:sp>
      <p:cxnSp>
        <p:nvCxnSpPr>
          <p:cNvPr id="8202" name="AutoShape 15"/>
          <p:cNvCxnSpPr>
            <a:cxnSpLocks noChangeShapeType="1"/>
            <a:stCxn id="8199" idx="3"/>
            <a:endCxn id="8200" idx="1"/>
          </p:cNvCxnSpPr>
          <p:nvPr/>
        </p:nvCxnSpPr>
        <p:spPr bwMode="auto">
          <a:xfrm>
            <a:off x="1408113" y="6046788"/>
            <a:ext cx="2174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3" name="AutoShape 16"/>
          <p:cNvCxnSpPr>
            <a:cxnSpLocks noChangeShapeType="1"/>
            <a:stCxn id="8209" idx="3"/>
            <a:endCxn id="8201" idx="1"/>
          </p:cNvCxnSpPr>
          <p:nvPr/>
        </p:nvCxnSpPr>
        <p:spPr bwMode="auto">
          <a:xfrm>
            <a:off x="2646363" y="6046788"/>
            <a:ext cx="2286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4" name="AutoShape 18"/>
          <p:cNvCxnSpPr>
            <a:cxnSpLocks noChangeShapeType="1"/>
            <a:stCxn id="8200" idx="3"/>
            <a:endCxn id="8209" idx="1"/>
          </p:cNvCxnSpPr>
          <p:nvPr/>
        </p:nvCxnSpPr>
        <p:spPr bwMode="auto">
          <a:xfrm>
            <a:off x="2027238" y="6046788"/>
            <a:ext cx="2174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5" name="AutoShape 19"/>
          <p:cNvCxnSpPr>
            <a:cxnSpLocks noChangeShapeType="1"/>
            <a:stCxn id="8201" idx="3"/>
            <a:endCxn id="8198" idx="1"/>
          </p:cNvCxnSpPr>
          <p:nvPr/>
        </p:nvCxnSpPr>
        <p:spPr bwMode="auto">
          <a:xfrm>
            <a:off x="3257550" y="6046788"/>
            <a:ext cx="2381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6" name="Rectangle 29"/>
          <p:cNvSpPr>
            <a:spLocks noChangeArrowheads="1"/>
          </p:cNvSpPr>
          <p:nvPr/>
        </p:nvSpPr>
        <p:spPr bwMode="auto">
          <a:xfrm>
            <a:off x="3505200" y="4926013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sym typeface="Symbol" charset="0"/>
              </a:rPr>
              <a:t></a:t>
            </a:r>
            <a:endParaRPr lang="en-US"/>
          </a:p>
        </p:txBody>
      </p:sp>
      <p:sp>
        <p:nvSpPr>
          <p:cNvPr id="8207" name="Rectangle 31"/>
          <p:cNvSpPr>
            <a:spLocks noChangeArrowheads="1"/>
          </p:cNvSpPr>
          <p:nvPr/>
        </p:nvSpPr>
        <p:spPr bwMode="auto">
          <a:xfrm>
            <a:off x="1025525" y="4926013"/>
            <a:ext cx="363538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-</a:t>
            </a:r>
            <a:r>
              <a:rPr lang="en-US" sz="1800">
                <a:sym typeface="Symbol" charset="0"/>
              </a:rPr>
              <a:t></a:t>
            </a:r>
            <a:endParaRPr lang="en-US"/>
          </a:p>
        </p:txBody>
      </p:sp>
      <p:cxnSp>
        <p:nvCxnSpPr>
          <p:cNvPr id="8208" name="AutoShape 32"/>
          <p:cNvCxnSpPr>
            <a:cxnSpLocks noChangeShapeType="1"/>
            <a:stCxn id="8207" idx="3"/>
            <a:endCxn id="8206" idx="1"/>
          </p:cNvCxnSpPr>
          <p:nvPr/>
        </p:nvCxnSpPr>
        <p:spPr bwMode="auto">
          <a:xfrm>
            <a:off x="1408113" y="5033963"/>
            <a:ext cx="20780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9" name="Rectangle 13"/>
          <p:cNvSpPr>
            <a:spLocks noChangeArrowheads="1"/>
          </p:cNvSpPr>
          <p:nvPr/>
        </p:nvSpPr>
        <p:spPr bwMode="auto">
          <a:xfrm>
            <a:off x="2263775" y="5938838"/>
            <a:ext cx="363538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23</a:t>
            </a:r>
          </a:p>
        </p:txBody>
      </p:sp>
      <p:sp>
        <p:nvSpPr>
          <p:cNvPr id="8210" name="Rectangle 41"/>
          <p:cNvSpPr>
            <a:spLocks noChangeArrowheads="1"/>
          </p:cNvSpPr>
          <p:nvPr/>
        </p:nvSpPr>
        <p:spPr bwMode="auto">
          <a:xfrm>
            <a:off x="2265363" y="5438775"/>
            <a:ext cx="363537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23</a:t>
            </a:r>
          </a:p>
        </p:txBody>
      </p:sp>
      <p:sp>
        <p:nvSpPr>
          <p:cNvPr id="8211" name="Rectangle 37"/>
          <p:cNvSpPr>
            <a:spLocks noChangeArrowheads="1"/>
          </p:cNvSpPr>
          <p:nvPr/>
        </p:nvSpPr>
        <p:spPr bwMode="auto">
          <a:xfrm>
            <a:off x="3505200" y="5432425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sym typeface="Symbol" charset="0"/>
              </a:rPr>
              <a:t></a:t>
            </a:r>
            <a:endParaRPr lang="en-US"/>
          </a:p>
        </p:txBody>
      </p:sp>
      <p:sp>
        <p:nvSpPr>
          <p:cNvPr id="8212" name="Rectangle 40"/>
          <p:cNvSpPr>
            <a:spLocks noChangeArrowheads="1"/>
          </p:cNvSpPr>
          <p:nvPr/>
        </p:nvSpPr>
        <p:spPr bwMode="auto">
          <a:xfrm>
            <a:off x="1025525" y="5432425"/>
            <a:ext cx="363538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-</a:t>
            </a:r>
            <a:r>
              <a:rPr lang="en-US" sz="1800">
                <a:sym typeface="Symbol" charset="0"/>
              </a:rPr>
              <a:t></a:t>
            </a:r>
            <a:endParaRPr lang="en-US"/>
          </a:p>
        </p:txBody>
      </p:sp>
      <p:cxnSp>
        <p:nvCxnSpPr>
          <p:cNvPr id="8213" name="AutoShape 42"/>
          <p:cNvCxnSpPr>
            <a:cxnSpLocks noChangeShapeType="1"/>
            <a:stCxn id="8212" idx="3"/>
            <a:endCxn id="8210" idx="1"/>
          </p:cNvCxnSpPr>
          <p:nvPr/>
        </p:nvCxnSpPr>
        <p:spPr bwMode="auto">
          <a:xfrm>
            <a:off x="1408113" y="5540375"/>
            <a:ext cx="838200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4" name="AutoShape 47"/>
          <p:cNvCxnSpPr>
            <a:cxnSpLocks noChangeShapeType="1"/>
            <a:stCxn id="8210" idx="3"/>
            <a:endCxn id="8211" idx="1"/>
          </p:cNvCxnSpPr>
          <p:nvPr/>
        </p:nvCxnSpPr>
        <p:spPr bwMode="auto">
          <a:xfrm flipV="1">
            <a:off x="2647950" y="5540375"/>
            <a:ext cx="847725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5" name="Text Box 48"/>
          <p:cNvSpPr txBox="1">
            <a:spLocks noChangeArrowheads="1"/>
          </p:cNvSpPr>
          <p:nvPr/>
        </p:nvSpPr>
        <p:spPr bwMode="auto">
          <a:xfrm>
            <a:off x="666750" y="5864225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0</a:t>
            </a:r>
          </a:p>
        </p:txBody>
      </p:sp>
      <p:sp>
        <p:nvSpPr>
          <p:cNvPr id="8216" name="Text Box 49"/>
          <p:cNvSpPr txBox="1">
            <a:spLocks noChangeArrowheads="1"/>
          </p:cNvSpPr>
          <p:nvPr/>
        </p:nvSpPr>
        <p:spPr bwMode="auto">
          <a:xfrm>
            <a:off x="666750" y="5356225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1</a:t>
            </a:r>
          </a:p>
        </p:txBody>
      </p:sp>
      <p:sp>
        <p:nvSpPr>
          <p:cNvPr id="8217" name="Text Box 50"/>
          <p:cNvSpPr txBox="1">
            <a:spLocks noChangeArrowheads="1"/>
          </p:cNvSpPr>
          <p:nvPr/>
        </p:nvSpPr>
        <p:spPr bwMode="auto">
          <a:xfrm>
            <a:off x="666750" y="4848225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2</a:t>
            </a:r>
          </a:p>
        </p:txBody>
      </p:sp>
      <p:grpSp>
        <p:nvGrpSpPr>
          <p:cNvPr id="8218" name="Group 124"/>
          <p:cNvGrpSpPr>
            <a:grpSpLocks/>
          </p:cNvGrpSpPr>
          <p:nvPr/>
        </p:nvGrpSpPr>
        <p:grpSpPr bwMode="auto">
          <a:xfrm>
            <a:off x="5378450" y="4422775"/>
            <a:ext cx="3460750" cy="215900"/>
            <a:chOff x="3154" y="2834"/>
            <a:chExt cx="2180" cy="136"/>
          </a:xfrm>
        </p:grpSpPr>
        <p:sp>
          <p:nvSpPr>
            <p:cNvPr id="8257" name="Rectangle 93"/>
            <p:cNvSpPr>
              <a:spLocks noChangeArrowheads="1"/>
            </p:cNvSpPr>
            <p:nvPr/>
          </p:nvSpPr>
          <p:spPr bwMode="auto">
            <a:xfrm>
              <a:off x="5106" y="2834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+</a:t>
              </a:r>
              <a:r>
                <a:rPr lang="en-US" sz="1800">
                  <a:sym typeface="Symbol" charset="0"/>
                </a:rPr>
                <a:t></a:t>
              </a:r>
              <a:endParaRPr lang="en-US"/>
            </a:p>
          </p:txBody>
        </p:sp>
        <p:sp>
          <p:nvSpPr>
            <p:cNvPr id="8258" name="Rectangle 94"/>
            <p:cNvSpPr>
              <a:spLocks noChangeArrowheads="1"/>
            </p:cNvSpPr>
            <p:nvPr/>
          </p:nvSpPr>
          <p:spPr bwMode="auto">
            <a:xfrm>
              <a:off x="3154" y="2834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-</a:t>
              </a:r>
              <a:r>
                <a:rPr lang="en-US" sz="1800">
                  <a:sym typeface="Symbol" charset="0"/>
                </a:rPr>
                <a:t></a:t>
              </a:r>
            </a:p>
          </p:txBody>
        </p:sp>
        <p:cxnSp>
          <p:nvCxnSpPr>
            <p:cNvPr id="8259" name="AutoShape 95"/>
            <p:cNvCxnSpPr>
              <a:cxnSpLocks noChangeShapeType="1"/>
              <a:stCxn id="8258" idx="3"/>
              <a:endCxn id="8257" idx="1"/>
            </p:cNvCxnSpPr>
            <p:nvPr/>
          </p:nvCxnSpPr>
          <p:spPr bwMode="auto">
            <a:xfrm>
              <a:off x="3389" y="2902"/>
              <a:ext cx="171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19" name="Text Box 106"/>
          <p:cNvSpPr txBox="1">
            <a:spLocks noChangeArrowheads="1"/>
          </p:cNvSpPr>
          <p:nvPr/>
        </p:nvSpPr>
        <p:spPr bwMode="auto">
          <a:xfrm>
            <a:off x="5038725" y="5867400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0</a:t>
            </a:r>
          </a:p>
        </p:txBody>
      </p:sp>
      <p:sp>
        <p:nvSpPr>
          <p:cNvPr id="8220" name="Text Box 107"/>
          <p:cNvSpPr txBox="1">
            <a:spLocks noChangeArrowheads="1"/>
          </p:cNvSpPr>
          <p:nvPr/>
        </p:nvSpPr>
        <p:spPr bwMode="auto">
          <a:xfrm>
            <a:off x="5038725" y="5359400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1</a:t>
            </a:r>
          </a:p>
        </p:txBody>
      </p:sp>
      <p:sp>
        <p:nvSpPr>
          <p:cNvPr id="8221" name="Text Box 108"/>
          <p:cNvSpPr txBox="1">
            <a:spLocks noChangeArrowheads="1"/>
          </p:cNvSpPr>
          <p:nvPr/>
        </p:nvSpPr>
        <p:spPr bwMode="auto">
          <a:xfrm>
            <a:off x="5038725" y="4851400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2</a:t>
            </a:r>
          </a:p>
        </p:txBody>
      </p:sp>
      <p:sp>
        <p:nvSpPr>
          <p:cNvPr id="8222" name="Text Box 109"/>
          <p:cNvSpPr txBox="1">
            <a:spLocks noChangeArrowheads="1"/>
          </p:cNvSpPr>
          <p:nvPr/>
        </p:nvSpPr>
        <p:spPr bwMode="auto">
          <a:xfrm>
            <a:off x="5038725" y="4343400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3</a:t>
            </a:r>
          </a:p>
        </p:txBody>
      </p:sp>
      <p:grpSp>
        <p:nvGrpSpPr>
          <p:cNvPr id="8223" name="Group 121"/>
          <p:cNvGrpSpPr>
            <a:grpSpLocks/>
          </p:cNvGrpSpPr>
          <p:nvPr/>
        </p:nvGrpSpPr>
        <p:grpSpPr bwMode="auto">
          <a:xfrm>
            <a:off x="5378450" y="5942013"/>
            <a:ext cx="3460750" cy="217487"/>
            <a:chOff x="3154" y="3791"/>
            <a:chExt cx="2180" cy="137"/>
          </a:xfrm>
        </p:grpSpPr>
        <p:sp>
          <p:nvSpPr>
            <p:cNvPr id="8246" name="Rectangle 85"/>
            <p:cNvSpPr>
              <a:spLocks noChangeArrowheads="1"/>
            </p:cNvSpPr>
            <p:nvPr/>
          </p:nvSpPr>
          <p:spPr bwMode="auto">
            <a:xfrm>
              <a:off x="5106" y="3791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+</a:t>
              </a:r>
              <a:r>
                <a:rPr lang="en-US" sz="1800">
                  <a:sym typeface="Symbol" charset="0"/>
                </a:rPr>
                <a:t>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8247" name="Rectangle 86"/>
            <p:cNvSpPr>
              <a:spLocks noChangeArrowheads="1"/>
            </p:cNvSpPr>
            <p:nvPr/>
          </p:nvSpPr>
          <p:spPr bwMode="auto">
            <a:xfrm>
              <a:off x="3154" y="3791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-</a:t>
              </a:r>
              <a:r>
                <a:rPr lang="en-US" sz="1800">
                  <a:sym typeface="Symbol" charset="0"/>
                </a:rPr>
                <a:t></a:t>
              </a:r>
            </a:p>
          </p:txBody>
        </p:sp>
        <p:sp>
          <p:nvSpPr>
            <p:cNvPr id="8248" name="Rectangle 87"/>
            <p:cNvSpPr>
              <a:spLocks noChangeArrowheads="1"/>
            </p:cNvSpPr>
            <p:nvPr/>
          </p:nvSpPr>
          <p:spPr bwMode="auto">
            <a:xfrm>
              <a:off x="3544" y="3791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10</a:t>
              </a:r>
            </a:p>
          </p:txBody>
        </p:sp>
        <p:sp>
          <p:nvSpPr>
            <p:cNvPr id="8249" name="Rectangle 88"/>
            <p:cNvSpPr>
              <a:spLocks noChangeArrowheads="1"/>
            </p:cNvSpPr>
            <p:nvPr/>
          </p:nvSpPr>
          <p:spPr bwMode="auto">
            <a:xfrm>
              <a:off x="4715" y="3791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36</a:t>
              </a:r>
            </a:p>
          </p:txBody>
        </p:sp>
        <p:cxnSp>
          <p:nvCxnSpPr>
            <p:cNvPr id="8250" name="AutoShape 89"/>
            <p:cNvCxnSpPr>
              <a:cxnSpLocks noChangeShapeType="1"/>
              <a:stCxn id="8247" idx="3"/>
              <a:endCxn id="8248" idx="1"/>
            </p:cNvCxnSpPr>
            <p:nvPr/>
          </p:nvCxnSpPr>
          <p:spPr bwMode="auto">
            <a:xfrm>
              <a:off x="3389" y="3859"/>
              <a:ext cx="149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1" name="AutoShape 90"/>
            <p:cNvCxnSpPr>
              <a:cxnSpLocks noChangeShapeType="1"/>
              <a:stCxn id="8254" idx="3"/>
              <a:endCxn id="8249" idx="1"/>
            </p:cNvCxnSpPr>
            <p:nvPr/>
          </p:nvCxnSpPr>
          <p:spPr bwMode="auto">
            <a:xfrm>
              <a:off x="4559" y="3859"/>
              <a:ext cx="15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2" name="AutoShape 91"/>
            <p:cNvCxnSpPr>
              <a:cxnSpLocks noChangeShapeType="1"/>
              <a:stCxn id="8248" idx="3"/>
              <a:endCxn id="8255" idx="1"/>
            </p:cNvCxnSpPr>
            <p:nvPr/>
          </p:nvCxnSpPr>
          <p:spPr bwMode="auto">
            <a:xfrm>
              <a:off x="3779" y="3859"/>
              <a:ext cx="151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3" name="AutoShape 92"/>
            <p:cNvCxnSpPr>
              <a:cxnSpLocks noChangeShapeType="1"/>
              <a:stCxn id="8249" idx="3"/>
              <a:endCxn id="8246" idx="1"/>
            </p:cNvCxnSpPr>
            <p:nvPr/>
          </p:nvCxnSpPr>
          <p:spPr bwMode="auto">
            <a:xfrm>
              <a:off x="4950" y="3859"/>
              <a:ext cx="15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54" name="Rectangle 102"/>
            <p:cNvSpPr>
              <a:spLocks noChangeArrowheads="1"/>
            </p:cNvSpPr>
            <p:nvPr/>
          </p:nvSpPr>
          <p:spPr bwMode="auto">
            <a:xfrm>
              <a:off x="4324" y="3791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23</a:t>
              </a:r>
            </a:p>
          </p:txBody>
        </p:sp>
        <p:sp>
          <p:nvSpPr>
            <p:cNvPr id="8255" name="Rectangle 110"/>
            <p:cNvSpPr>
              <a:spLocks noChangeArrowheads="1"/>
            </p:cNvSpPr>
            <p:nvPr/>
          </p:nvSpPr>
          <p:spPr bwMode="auto">
            <a:xfrm>
              <a:off x="3936" y="3792"/>
              <a:ext cx="229" cy="13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15</a:t>
              </a:r>
            </a:p>
          </p:txBody>
        </p:sp>
        <p:cxnSp>
          <p:nvCxnSpPr>
            <p:cNvPr id="8256" name="AutoShape 112"/>
            <p:cNvCxnSpPr>
              <a:cxnSpLocks noChangeShapeType="1"/>
              <a:stCxn id="8255" idx="3"/>
              <a:endCxn id="8254" idx="1"/>
            </p:cNvCxnSpPr>
            <p:nvPr/>
          </p:nvCxnSpPr>
          <p:spPr bwMode="auto">
            <a:xfrm flipV="1">
              <a:off x="4171" y="3859"/>
              <a:ext cx="147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224" name="Group 123"/>
          <p:cNvGrpSpPr>
            <a:grpSpLocks/>
          </p:cNvGrpSpPr>
          <p:nvPr/>
        </p:nvGrpSpPr>
        <p:grpSpPr bwMode="auto">
          <a:xfrm>
            <a:off x="5378450" y="4929188"/>
            <a:ext cx="3460750" cy="215900"/>
            <a:chOff x="3154" y="3173"/>
            <a:chExt cx="2180" cy="136"/>
          </a:xfrm>
        </p:grpSpPr>
        <p:sp>
          <p:nvSpPr>
            <p:cNvPr id="8241" name="Rectangle 96"/>
            <p:cNvSpPr>
              <a:spLocks noChangeArrowheads="1"/>
            </p:cNvSpPr>
            <p:nvPr/>
          </p:nvSpPr>
          <p:spPr bwMode="auto">
            <a:xfrm>
              <a:off x="5106" y="3173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+</a:t>
              </a:r>
              <a:r>
                <a:rPr lang="en-US" sz="1800">
                  <a:sym typeface="Symbol" charset="0"/>
                </a:rPr>
                <a:t></a:t>
              </a:r>
              <a:endParaRPr lang="en-US"/>
            </a:p>
          </p:txBody>
        </p:sp>
        <p:sp>
          <p:nvSpPr>
            <p:cNvPr id="8242" name="Rectangle 97"/>
            <p:cNvSpPr>
              <a:spLocks noChangeArrowheads="1"/>
            </p:cNvSpPr>
            <p:nvPr/>
          </p:nvSpPr>
          <p:spPr bwMode="auto">
            <a:xfrm>
              <a:off x="3154" y="317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-</a:t>
              </a:r>
              <a:r>
                <a:rPr lang="en-US" sz="1800">
                  <a:sym typeface="Symbol" charset="0"/>
                </a:rPr>
                <a:t></a:t>
              </a:r>
              <a:endParaRPr lang="en-US"/>
            </a:p>
          </p:txBody>
        </p:sp>
        <p:cxnSp>
          <p:nvCxnSpPr>
            <p:cNvPr id="8243" name="AutoShape 98"/>
            <p:cNvCxnSpPr>
              <a:cxnSpLocks noChangeShapeType="1"/>
              <a:stCxn id="8242" idx="3"/>
              <a:endCxn id="8244" idx="1"/>
            </p:cNvCxnSpPr>
            <p:nvPr/>
          </p:nvCxnSpPr>
          <p:spPr bwMode="auto">
            <a:xfrm>
              <a:off x="3389" y="3241"/>
              <a:ext cx="54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44" name="Rectangle 114"/>
            <p:cNvSpPr>
              <a:spLocks noChangeArrowheads="1"/>
            </p:cNvSpPr>
            <p:nvPr/>
          </p:nvSpPr>
          <p:spPr bwMode="auto">
            <a:xfrm>
              <a:off x="3936" y="3173"/>
              <a:ext cx="229" cy="13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15</a:t>
              </a:r>
            </a:p>
          </p:txBody>
        </p:sp>
        <p:cxnSp>
          <p:nvCxnSpPr>
            <p:cNvPr id="8245" name="AutoShape 115"/>
            <p:cNvCxnSpPr>
              <a:cxnSpLocks noChangeShapeType="1"/>
              <a:stCxn id="8244" idx="3"/>
              <a:endCxn id="8241" idx="1"/>
            </p:cNvCxnSpPr>
            <p:nvPr/>
          </p:nvCxnSpPr>
          <p:spPr bwMode="auto">
            <a:xfrm>
              <a:off x="4171" y="3241"/>
              <a:ext cx="929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225" name="Group 122"/>
          <p:cNvGrpSpPr>
            <a:grpSpLocks/>
          </p:cNvGrpSpPr>
          <p:nvPr/>
        </p:nvGrpSpPr>
        <p:grpSpPr bwMode="auto">
          <a:xfrm>
            <a:off x="5378450" y="5435600"/>
            <a:ext cx="3460750" cy="215900"/>
            <a:chOff x="3154" y="3504"/>
            <a:chExt cx="2180" cy="136"/>
          </a:xfrm>
        </p:grpSpPr>
        <p:sp>
          <p:nvSpPr>
            <p:cNvPr id="8234" name="Rectangle 99"/>
            <p:cNvSpPr>
              <a:spLocks noChangeArrowheads="1"/>
            </p:cNvSpPr>
            <p:nvPr/>
          </p:nvSpPr>
          <p:spPr bwMode="auto">
            <a:xfrm>
              <a:off x="5106" y="3504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+</a:t>
              </a:r>
              <a:r>
                <a:rPr lang="en-US" sz="1800">
                  <a:sym typeface="Symbol" charset="0"/>
                </a:rPr>
                <a:t></a:t>
              </a:r>
              <a:endParaRPr lang="en-US"/>
            </a:p>
          </p:txBody>
        </p:sp>
        <p:sp>
          <p:nvSpPr>
            <p:cNvPr id="8235" name="Rectangle 100"/>
            <p:cNvSpPr>
              <a:spLocks noChangeArrowheads="1"/>
            </p:cNvSpPr>
            <p:nvPr/>
          </p:nvSpPr>
          <p:spPr bwMode="auto">
            <a:xfrm>
              <a:off x="3154" y="3504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-</a:t>
              </a:r>
              <a:r>
                <a:rPr lang="en-US" sz="1800">
                  <a:sym typeface="Symbol" charset="0"/>
                </a:rPr>
                <a:t></a:t>
              </a:r>
              <a:endParaRPr lang="en-US"/>
            </a:p>
          </p:txBody>
        </p:sp>
        <p:sp>
          <p:nvSpPr>
            <p:cNvPr id="8236" name="Rectangle 103"/>
            <p:cNvSpPr>
              <a:spLocks noChangeArrowheads="1"/>
            </p:cNvSpPr>
            <p:nvPr/>
          </p:nvSpPr>
          <p:spPr bwMode="auto">
            <a:xfrm>
              <a:off x="4325" y="3504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23</a:t>
              </a:r>
            </a:p>
          </p:txBody>
        </p:sp>
        <p:cxnSp>
          <p:nvCxnSpPr>
            <p:cNvPr id="8237" name="AutoShape 104"/>
            <p:cNvCxnSpPr>
              <a:cxnSpLocks noChangeShapeType="1"/>
              <a:stCxn id="8235" idx="3"/>
              <a:endCxn id="8239" idx="1"/>
            </p:cNvCxnSpPr>
            <p:nvPr/>
          </p:nvCxnSpPr>
          <p:spPr bwMode="auto">
            <a:xfrm>
              <a:off x="3389" y="3572"/>
              <a:ext cx="54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8" name="AutoShape 105"/>
            <p:cNvCxnSpPr>
              <a:cxnSpLocks noChangeShapeType="1"/>
              <a:stCxn id="8236" idx="3"/>
              <a:endCxn id="8234" idx="1"/>
            </p:cNvCxnSpPr>
            <p:nvPr/>
          </p:nvCxnSpPr>
          <p:spPr bwMode="auto">
            <a:xfrm>
              <a:off x="4560" y="3572"/>
              <a:ext cx="54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39" name="Rectangle 113"/>
            <p:cNvSpPr>
              <a:spLocks noChangeArrowheads="1"/>
            </p:cNvSpPr>
            <p:nvPr/>
          </p:nvSpPr>
          <p:spPr bwMode="auto">
            <a:xfrm>
              <a:off x="3936" y="3504"/>
              <a:ext cx="229" cy="13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15</a:t>
              </a:r>
            </a:p>
          </p:txBody>
        </p:sp>
        <p:cxnSp>
          <p:nvCxnSpPr>
            <p:cNvPr id="8240" name="AutoShape 116"/>
            <p:cNvCxnSpPr>
              <a:cxnSpLocks noChangeShapeType="1"/>
              <a:stCxn id="8239" idx="3"/>
              <a:endCxn id="8236" idx="1"/>
            </p:cNvCxnSpPr>
            <p:nvPr/>
          </p:nvCxnSpPr>
          <p:spPr bwMode="auto">
            <a:xfrm>
              <a:off x="4171" y="3572"/>
              <a:ext cx="14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26" name="AutoShape 125"/>
          <p:cNvSpPr>
            <a:spLocks noChangeArrowheads="1"/>
          </p:cNvSpPr>
          <p:nvPr/>
        </p:nvSpPr>
        <p:spPr bwMode="auto">
          <a:xfrm>
            <a:off x="4229100" y="5411788"/>
            <a:ext cx="609600" cy="303212"/>
          </a:xfrm>
          <a:prstGeom prst="rightArrow">
            <a:avLst>
              <a:gd name="adj1" fmla="val 50000"/>
              <a:gd name="adj2" fmla="val 50262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27" name="AutoShape 126"/>
          <p:cNvCxnSpPr>
            <a:cxnSpLocks noChangeShapeType="1"/>
            <a:stCxn id="8207" idx="2"/>
            <a:endCxn id="8212" idx="0"/>
          </p:cNvCxnSpPr>
          <p:nvPr/>
        </p:nvCxnSpPr>
        <p:spPr bwMode="auto">
          <a:xfrm>
            <a:off x="1208088" y="5160963"/>
            <a:ext cx="0" cy="2524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607" name="AutoShape 127"/>
          <p:cNvCxnSpPr>
            <a:cxnSpLocks noChangeShapeType="1"/>
            <a:stCxn id="8199" idx="0"/>
            <a:endCxn id="8200" idx="0"/>
          </p:cNvCxnSpPr>
          <p:nvPr/>
        </p:nvCxnSpPr>
        <p:spPr bwMode="auto">
          <a:xfrm rot="5400000" flipV="1">
            <a:off x="1516857" y="5611019"/>
            <a:ext cx="1587" cy="6191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9" name="AutoShape 128"/>
          <p:cNvCxnSpPr>
            <a:cxnSpLocks noChangeShapeType="1"/>
            <a:stCxn id="8212" idx="2"/>
            <a:endCxn id="8199" idx="0"/>
          </p:cNvCxnSpPr>
          <p:nvPr/>
        </p:nvCxnSpPr>
        <p:spPr bwMode="auto">
          <a:xfrm>
            <a:off x="1208088" y="5667375"/>
            <a:ext cx="0" cy="252413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30" name="Text Box 130"/>
          <p:cNvSpPr txBox="1">
            <a:spLocks noChangeArrowheads="1"/>
          </p:cNvSpPr>
          <p:nvPr/>
        </p:nvSpPr>
        <p:spPr bwMode="auto">
          <a:xfrm>
            <a:off x="1800225" y="55626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p</a:t>
            </a:r>
            <a:r>
              <a:rPr lang="en-US" sz="1800" baseline="-25000">
                <a:latin typeface="Times New Roman" charset="0"/>
              </a:rPr>
              <a:t>0</a:t>
            </a:r>
          </a:p>
        </p:txBody>
      </p:sp>
      <p:sp>
        <p:nvSpPr>
          <p:cNvPr id="8231" name="Text Box 131"/>
          <p:cNvSpPr txBox="1">
            <a:spLocks noChangeArrowheads="1"/>
          </p:cNvSpPr>
          <p:nvPr/>
        </p:nvSpPr>
        <p:spPr bwMode="auto">
          <a:xfrm>
            <a:off x="1219200" y="50800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p</a:t>
            </a:r>
            <a:r>
              <a:rPr lang="en-US" sz="1800" baseline="-25000">
                <a:latin typeface="Times New Roman" charset="0"/>
              </a:rPr>
              <a:t>1</a:t>
            </a:r>
          </a:p>
        </p:txBody>
      </p:sp>
      <p:sp>
        <p:nvSpPr>
          <p:cNvPr id="8232" name="Text Box 132"/>
          <p:cNvSpPr txBox="1">
            <a:spLocks noChangeArrowheads="1"/>
          </p:cNvSpPr>
          <p:nvPr/>
        </p:nvSpPr>
        <p:spPr bwMode="auto">
          <a:xfrm>
            <a:off x="1219200" y="45720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p</a:t>
            </a:r>
            <a:r>
              <a:rPr lang="en-US" sz="1800" baseline="-25000">
                <a:latin typeface="Times New Roman" charset="0"/>
              </a:rPr>
              <a:t>2</a:t>
            </a:r>
          </a:p>
        </p:txBody>
      </p:sp>
      <p:sp>
        <p:nvSpPr>
          <p:cNvPr id="8233" name="Date Placeholder 6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Skip Lists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72C52D9-6493-0745-88AA-257EEB599A37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Deletion: key k</a:t>
            </a:r>
            <a:endParaRPr lang="en-US" dirty="0">
              <a:latin typeface="Tahoma" charset="0"/>
            </a:endParaRP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696200" cy="2362200"/>
          </a:xfrm>
        </p:spPr>
        <p:txBody>
          <a:bodyPr/>
          <a:lstStyle/>
          <a:p>
            <a:pPr eaLnBrk="1" hangingPunct="1"/>
            <a:r>
              <a:rPr lang="en-US" sz="2200" dirty="0" smtClean="0">
                <a:latin typeface="Tahoma" charset="0"/>
              </a:rPr>
              <a:t>search </a:t>
            </a:r>
            <a:r>
              <a:rPr lang="en-US" sz="2200" dirty="0">
                <a:latin typeface="Tahoma" charset="0"/>
              </a:rPr>
              <a:t>for </a:t>
            </a:r>
            <a:r>
              <a:rPr lang="en-US" sz="2200" b="1" i="1" dirty="0">
                <a:latin typeface="Times New Roman" charset="0"/>
              </a:rPr>
              <a:t>x </a:t>
            </a:r>
            <a:r>
              <a:rPr lang="en-US" sz="2200" dirty="0">
                <a:latin typeface="Tahoma" charset="0"/>
              </a:rPr>
              <a:t>in the skip list and find the positions </a:t>
            </a:r>
            <a:r>
              <a:rPr lang="en-US" sz="2200" b="1" i="1" dirty="0">
                <a:latin typeface="Times New Roman" charset="0"/>
              </a:rPr>
              <a:t>p</a:t>
            </a:r>
            <a:r>
              <a:rPr lang="en-US" sz="2200" baseline="-25000" dirty="0">
                <a:latin typeface="Times New Roman" charset="0"/>
              </a:rPr>
              <a:t>0</a:t>
            </a:r>
            <a:r>
              <a:rPr lang="en-US" sz="2200" dirty="0">
                <a:latin typeface="Times New Roman" charset="0"/>
              </a:rPr>
              <a:t>, </a:t>
            </a:r>
            <a:r>
              <a:rPr lang="en-US" sz="2200" baseline="-25000" dirty="0">
                <a:latin typeface="Times New Roman" charset="0"/>
              </a:rPr>
              <a:t> </a:t>
            </a:r>
            <a:r>
              <a:rPr lang="en-US" sz="2200" b="1" i="1" dirty="0">
                <a:latin typeface="Times New Roman" charset="0"/>
              </a:rPr>
              <a:t>p</a:t>
            </a:r>
            <a:r>
              <a:rPr lang="en-US" sz="2200" baseline="-25000" dirty="0">
                <a:latin typeface="Times New Roman" charset="0"/>
              </a:rPr>
              <a:t>1 </a:t>
            </a:r>
            <a:r>
              <a:rPr lang="en-US" sz="2200" dirty="0">
                <a:latin typeface="Times New Roman" charset="0"/>
              </a:rPr>
              <a:t>, …, </a:t>
            </a:r>
            <a:r>
              <a:rPr lang="en-US" sz="2200" b="1" i="1" dirty="0">
                <a:latin typeface="Times New Roman" charset="0"/>
              </a:rPr>
              <a:t>p</a:t>
            </a:r>
            <a:r>
              <a:rPr lang="en-US" sz="2200" b="1" i="1" baseline="-25000" dirty="0">
                <a:latin typeface="Times New Roman" charset="0"/>
              </a:rPr>
              <a:t>i </a:t>
            </a:r>
            <a:r>
              <a:rPr lang="en-US" sz="2200" dirty="0">
                <a:latin typeface="Tahoma" charset="0"/>
              </a:rPr>
              <a:t>of the items with key </a:t>
            </a:r>
            <a:r>
              <a:rPr lang="en-US" sz="2200" b="1" i="1" dirty="0">
                <a:latin typeface="Times New Roman" charset="0"/>
              </a:rPr>
              <a:t>k</a:t>
            </a:r>
            <a:r>
              <a:rPr lang="en-US" sz="2200" dirty="0" smtClean="0">
                <a:latin typeface="Tahoma" charset="0"/>
              </a:rPr>
              <a:t>, </a:t>
            </a:r>
            <a:r>
              <a:rPr lang="en-US" sz="2200" dirty="0">
                <a:latin typeface="Tahoma" charset="0"/>
              </a:rPr>
              <a:t>where position </a:t>
            </a:r>
            <a:r>
              <a:rPr lang="en-US" sz="2200" b="1" i="1" dirty="0" err="1">
                <a:latin typeface="Times New Roman" charset="0"/>
              </a:rPr>
              <a:t>p</a:t>
            </a:r>
            <a:r>
              <a:rPr lang="en-US" sz="2200" b="1" i="1" baseline="-25000" dirty="0" err="1">
                <a:latin typeface="Times New Roman" charset="0"/>
              </a:rPr>
              <a:t>j</a:t>
            </a:r>
            <a:r>
              <a:rPr lang="en-US" sz="2200" dirty="0">
                <a:latin typeface="Tahoma" charset="0"/>
              </a:rPr>
              <a:t> is in list </a:t>
            </a:r>
            <a:r>
              <a:rPr lang="en-US" sz="2200" b="1" i="1" dirty="0" err="1">
                <a:latin typeface="Times New Roman" charset="0"/>
              </a:rPr>
              <a:t>S</a:t>
            </a:r>
            <a:r>
              <a:rPr lang="en-US" sz="2200" b="1" i="1" baseline="-25000" dirty="0" err="1">
                <a:latin typeface="Times New Roman" charset="0"/>
              </a:rPr>
              <a:t>j</a:t>
            </a:r>
            <a:endParaRPr lang="en-US" sz="2200" b="1" i="1" baseline="-25000" dirty="0">
              <a:latin typeface="Times New Roman" charset="0"/>
            </a:endParaRPr>
          </a:p>
          <a:p>
            <a:pPr eaLnBrk="1" hangingPunct="1"/>
            <a:r>
              <a:rPr lang="en-US" sz="2200" dirty="0" smtClean="0">
                <a:latin typeface="Tahoma" charset="0"/>
              </a:rPr>
              <a:t>remove </a:t>
            </a:r>
            <a:r>
              <a:rPr lang="en-US" sz="2200" dirty="0">
                <a:latin typeface="Tahoma" charset="0"/>
              </a:rPr>
              <a:t>positions </a:t>
            </a:r>
            <a:r>
              <a:rPr lang="en-US" sz="2200" b="1" i="1" dirty="0">
                <a:latin typeface="Times New Roman" charset="0"/>
              </a:rPr>
              <a:t>p</a:t>
            </a:r>
            <a:r>
              <a:rPr lang="en-US" sz="2200" baseline="-25000" dirty="0">
                <a:latin typeface="Times New Roman" charset="0"/>
              </a:rPr>
              <a:t>0</a:t>
            </a:r>
            <a:r>
              <a:rPr lang="en-US" sz="2200" dirty="0">
                <a:latin typeface="Times New Roman" charset="0"/>
              </a:rPr>
              <a:t>, </a:t>
            </a:r>
            <a:r>
              <a:rPr lang="en-US" sz="2200" baseline="-25000" dirty="0">
                <a:latin typeface="Times New Roman" charset="0"/>
              </a:rPr>
              <a:t> </a:t>
            </a:r>
            <a:r>
              <a:rPr lang="en-US" sz="2200" b="1" i="1" dirty="0">
                <a:latin typeface="Times New Roman" charset="0"/>
              </a:rPr>
              <a:t>p</a:t>
            </a:r>
            <a:r>
              <a:rPr lang="en-US" sz="2200" baseline="-25000" dirty="0">
                <a:latin typeface="Times New Roman" charset="0"/>
              </a:rPr>
              <a:t>1 </a:t>
            </a:r>
            <a:r>
              <a:rPr lang="en-US" sz="2200" dirty="0">
                <a:latin typeface="Times New Roman" charset="0"/>
              </a:rPr>
              <a:t>, …, </a:t>
            </a:r>
            <a:r>
              <a:rPr lang="en-US" sz="2200" b="1" i="1" dirty="0">
                <a:latin typeface="Times New Roman" charset="0"/>
              </a:rPr>
              <a:t>p</a:t>
            </a:r>
            <a:r>
              <a:rPr lang="en-US" sz="2200" b="1" i="1" baseline="-25000" dirty="0">
                <a:latin typeface="Times New Roman" charset="0"/>
              </a:rPr>
              <a:t>i</a:t>
            </a:r>
            <a:r>
              <a:rPr lang="en-US" sz="2200" dirty="0">
                <a:latin typeface="Tahoma" charset="0"/>
              </a:rPr>
              <a:t> from the lists </a:t>
            </a:r>
            <a:r>
              <a:rPr lang="en-US" sz="2200" b="1" i="1" dirty="0">
                <a:latin typeface="Times New Roman" charset="0"/>
              </a:rPr>
              <a:t>S</a:t>
            </a:r>
            <a:r>
              <a:rPr lang="en-US" sz="2200" baseline="-25000" dirty="0">
                <a:latin typeface="Times New Roman" charset="0"/>
              </a:rPr>
              <a:t>0</a:t>
            </a:r>
            <a:r>
              <a:rPr lang="en-US" sz="2200" dirty="0">
                <a:latin typeface="Times New Roman" charset="0"/>
              </a:rPr>
              <a:t>, </a:t>
            </a:r>
            <a:r>
              <a:rPr lang="en-US" sz="2200" b="1" i="1" dirty="0">
                <a:latin typeface="Times New Roman" charset="0"/>
              </a:rPr>
              <a:t>S</a:t>
            </a:r>
            <a:r>
              <a:rPr lang="en-US" sz="2200" baseline="-25000" dirty="0">
                <a:latin typeface="Times New Roman" charset="0"/>
              </a:rPr>
              <a:t>1</a:t>
            </a:r>
            <a:r>
              <a:rPr lang="en-US" sz="2200" dirty="0">
                <a:latin typeface="Times New Roman" charset="0"/>
              </a:rPr>
              <a:t>, … , </a:t>
            </a:r>
            <a:r>
              <a:rPr lang="en-US" sz="2200" b="1" i="1" dirty="0">
                <a:latin typeface="Times New Roman" charset="0"/>
              </a:rPr>
              <a:t>S</a:t>
            </a:r>
            <a:r>
              <a:rPr lang="en-US" sz="2200" b="1" i="1" baseline="-25000" dirty="0">
                <a:latin typeface="Times New Roman" charset="0"/>
              </a:rPr>
              <a:t>i</a:t>
            </a:r>
            <a:endParaRPr lang="en-US" sz="2200" dirty="0">
              <a:latin typeface="Tahoma" charset="0"/>
            </a:endParaRPr>
          </a:p>
          <a:p>
            <a:pPr eaLnBrk="1" hangingPunct="1"/>
            <a:r>
              <a:rPr lang="en-US" sz="2200" dirty="0">
                <a:latin typeface="Tahoma" charset="0"/>
              </a:rPr>
              <a:t>r</a:t>
            </a:r>
            <a:r>
              <a:rPr lang="en-US" sz="2200" dirty="0" smtClean="0">
                <a:latin typeface="Tahoma" charset="0"/>
              </a:rPr>
              <a:t>emove </a:t>
            </a:r>
            <a:r>
              <a:rPr lang="en-US" sz="2200" dirty="0">
                <a:latin typeface="Tahoma" charset="0"/>
              </a:rPr>
              <a:t>all but one list containing only the two special keys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Example: remove key </a:t>
            </a:r>
            <a:r>
              <a:rPr lang="en-US" sz="2000" dirty="0">
                <a:latin typeface="Times New Roman" charset="0"/>
              </a:rPr>
              <a:t>34</a:t>
            </a:r>
            <a:endParaRPr lang="en-US" sz="2000" dirty="0">
              <a:latin typeface="Tahoma" charset="0"/>
            </a:endParaRP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 flipH="1">
            <a:off x="5962650" y="5938838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-</a:t>
            </a:r>
            <a:r>
              <a:rPr lang="en-US" sz="1800">
                <a:sym typeface="Symbol" charset="0"/>
              </a:rPr>
              <a:t></a:t>
            </a:r>
            <a:endParaRPr lang="en-US">
              <a:latin typeface="Times New Roman" charset="0"/>
            </a:endParaRPr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 flipH="1">
            <a:off x="8440738" y="5938838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sym typeface="Symbol" charset="0"/>
              </a:rPr>
              <a:t></a:t>
            </a:r>
          </a:p>
        </p:txBody>
      </p:sp>
      <p:sp>
        <p:nvSpPr>
          <p:cNvPr id="9224" name="Rectangle 6"/>
          <p:cNvSpPr>
            <a:spLocks noChangeArrowheads="1"/>
          </p:cNvSpPr>
          <p:nvPr/>
        </p:nvSpPr>
        <p:spPr bwMode="auto">
          <a:xfrm flipH="1">
            <a:off x="7821613" y="5938838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45</a:t>
            </a:r>
          </a:p>
        </p:txBody>
      </p:sp>
      <p:sp>
        <p:nvSpPr>
          <p:cNvPr id="9225" name="Rectangle 7"/>
          <p:cNvSpPr>
            <a:spLocks noChangeArrowheads="1"/>
          </p:cNvSpPr>
          <p:nvPr/>
        </p:nvSpPr>
        <p:spPr bwMode="auto">
          <a:xfrm flipH="1">
            <a:off x="6581775" y="5938838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12</a:t>
            </a:r>
          </a:p>
        </p:txBody>
      </p:sp>
      <p:cxnSp>
        <p:nvCxnSpPr>
          <p:cNvPr id="9226" name="AutoShape 8"/>
          <p:cNvCxnSpPr>
            <a:cxnSpLocks noChangeShapeType="1"/>
            <a:stCxn id="9223" idx="3"/>
            <a:endCxn id="9224" idx="1"/>
          </p:cNvCxnSpPr>
          <p:nvPr/>
        </p:nvCxnSpPr>
        <p:spPr bwMode="auto">
          <a:xfrm flipH="1">
            <a:off x="8196263" y="6045200"/>
            <a:ext cx="2365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7" name="AutoShape 9"/>
          <p:cNvCxnSpPr>
            <a:cxnSpLocks noChangeShapeType="1"/>
            <a:stCxn id="9233" idx="3"/>
            <a:endCxn id="9225" idx="1"/>
          </p:cNvCxnSpPr>
          <p:nvPr/>
        </p:nvCxnSpPr>
        <p:spPr bwMode="auto">
          <a:xfrm flipH="1">
            <a:off x="6956425" y="6045200"/>
            <a:ext cx="2381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8" name="AutoShape 10"/>
          <p:cNvCxnSpPr>
            <a:cxnSpLocks noChangeShapeType="1"/>
            <a:stCxn id="9224" idx="3"/>
            <a:endCxn id="9233" idx="1"/>
          </p:cNvCxnSpPr>
          <p:nvPr/>
        </p:nvCxnSpPr>
        <p:spPr bwMode="auto">
          <a:xfrm flipH="1">
            <a:off x="7577138" y="6045200"/>
            <a:ext cx="2365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9" name="AutoShape 11"/>
          <p:cNvCxnSpPr>
            <a:cxnSpLocks noChangeShapeType="1"/>
            <a:stCxn id="9225" idx="3"/>
            <a:endCxn id="9222" idx="1"/>
          </p:cNvCxnSpPr>
          <p:nvPr/>
        </p:nvCxnSpPr>
        <p:spPr bwMode="auto">
          <a:xfrm flipH="1">
            <a:off x="6334125" y="6045200"/>
            <a:ext cx="23971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0" name="Rectangle 12"/>
          <p:cNvSpPr>
            <a:spLocks noChangeArrowheads="1"/>
          </p:cNvSpPr>
          <p:nvPr/>
        </p:nvSpPr>
        <p:spPr bwMode="auto">
          <a:xfrm flipH="1">
            <a:off x="5962650" y="4926013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-</a:t>
            </a:r>
            <a:r>
              <a:rPr lang="en-US" sz="1800">
                <a:sym typeface="Symbol" charset="0"/>
              </a:rPr>
              <a:t></a:t>
            </a:r>
            <a:endParaRPr lang="en-US"/>
          </a:p>
        </p:txBody>
      </p:sp>
      <p:sp>
        <p:nvSpPr>
          <p:cNvPr id="9231" name="Rectangle 13"/>
          <p:cNvSpPr>
            <a:spLocks noChangeArrowheads="1"/>
          </p:cNvSpPr>
          <p:nvPr/>
        </p:nvSpPr>
        <p:spPr bwMode="auto">
          <a:xfrm flipH="1">
            <a:off x="8440738" y="4926013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sym typeface="Symbol" charset="0"/>
              </a:rPr>
              <a:t></a:t>
            </a:r>
          </a:p>
        </p:txBody>
      </p:sp>
      <p:cxnSp>
        <p:nvCxnSpPr>
          <p:cNvPr id="9232" name="AutoShape 14"/>
          <p:cNvCxnSpPr>
            <a:cxnSpLocks noChangeShapeType="1"/>
            <a:stCxn id="9231" idx="3"/>
            <a:endCxn id="9230" idx="1"/>
          </p:cNvCxnSpPr>
          <p:nvPr/>
        </p:nvCxnSpPr>
        <p:spPr bwMode="auto">
          <a:xfrm flipH="1">
            <a:off x="6334125" y="5032375"/>
            <a:ext cx="2098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3" name="Rectangle 15"/>
          <p:cNvSpPr>
            <a:spLocks noChangeArrowheads="1"/>
          </p:cNvSpPr>
          <p:nvPr/>
        </p:nvSpPr>
        <p:spPr bwMode="auto">
          <a:xfrm flipH="1">
            <a:off x="7202488" y="5938838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23</a:t>
            </a:r>
          </a:p>
        </p:txBody>
      </p:sp>
      <p:sp>
        <p:nvSpPr>
          <p:cNvPr id="9234" name="Rectangle 16"/>
          <p:cNvSpPr>
            <a:spLocks noChangeArrowheads="1"/>
          </p:cNvSpPr>
          <p:nvPr/>
        </p:nvSpPr>
        <p:spPr bwMode="auto">
          <a:xfrm flipH="1">
            <a:off x="7200900" y="5438775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23</a:t>
            </a:r>
          </a:p>
        </p:txBody>
      </p:sp>
      <p:sp>
        <p:nvSpPr>
          <p:cNvPr id="9235" name="Rectangle 17"/>
          <p:cNvSpPr>
            <a:spLocks noChangeArrowheads="1"/>
          </p:cNvSpPr>
          <p:nvPr/>
        </p:nvSpPr>
        <p:spPr bwMode="auto">
          <a:xfrm flipH="1">
            <a:off x="5962650" y="5432425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-</a:t>
            </a:r>
            <a:r>
              <a:rPr lang="en-US" sz="1800">
                <a:sym typeface="Symbol" charset="0"/>
              </a:rPr>
              <a:t></a:t>
            </a:r>
            <a:endParaRPr lang="en-US"/>
          </a:p>
        </p:txBody>
      </p:sp>
      <p:sp>
        <p:nvSpPr>
          <p:cNvPr id="9236" name="Rectangle 18"/>
          <p:cNvSpPr>
            <a:spLocks noChangeArrowheads="1"/>
          </p:cNvSpPr>
          <p:nvPr/>
        </p:nvSpPr>
        <p:spPr bwMode="auto">
          <a:xfrm flipH="1">
            <a:off x="8440738" y="5432425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sym typeface="Symbol" charset="0"/>
              </a:rPr>
              <a:t></a:t>
            </a:r>
          </a:p>
        </p:txBody>
      </p:sp>
      <p:cxnSp>
        <p:nvCxnSpPr>
          <p:cNvPr id="9237" name="AutoShape 19"/>
          <p:cNvCxnSpPr>
            <a:cxnSpLocks noChangeShapeType="1"/>
            <a:stCxn id="9236" idx="3"/>
            <a:endCxn id="9234" idx="1"/>
          </p:cNvCxnSpPr>
          <p:nvPr/>
        </p:nvCxnSpPr>
        <p:spPr bwMode="auto">
          <a:xfrm flipH="1">
            <a:off x="7575550" y="5538788"/>
            <a:ext cx="857250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8" name="AutoShape 20"/>
          <p:cNvCxnSpPr>
            <a:cxnSpLocks noChangeShapeType="1"/>
            <a:stCxn id="9234" idx="3"/>
            <a:endCxn id="9235" idx="1"/>
          </p:cNvCxnSpPr>
          <p:nvPr/>
        </p:nvCxnSpPr>
        <p:spPr bwMode="auto">
          <a:xfrm flipH="1" flipV="1">
            <a:off x="6334125" y="5538788"/>
            <a:ext cx="858838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9" name="Text Box 21"/>
          <p:cNvSpPr txBox="1">
            <a:spLocks noChangeArrowheads="1"/>
          </p:cNvSpPr>
          <p:nvPr/>
        </p:nvSpPr>
        <p:spPr bwMode="auto">
          <a:xfrm flipH="1">
            <a:off x="5581650" y="5864225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0</a:t>
            </a:r>
          </a:p>
        </p:txBody>
      </p:sp>
      <p:sp>
        <p:nvSpPr>
          <p:cNvPr id="9240" name="Text Box 22"/>
          <p:cNvSpPr txBox="1">
            <a:spLocks noChangeArrowheads="1"/>
          </p:cNvSpPr>
          <p:nvPr/>
        </p:nvSpPr>
        <p:spPr bwMode="auto">
          <a:xfrm flipH="1">
            <a:off x="5581650" y="5356225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1</a:t>
            </a:r>
          </a:p>
        </p:txBody>
      </p:sp>
      <p:sp>
        <p:nvSpPr>
          <p:cNvPr id="9241" name="Text Box 23"/>
          <p:cNvSpPr txBox="1">
            <a:spLocks noChangeArrowheads="1"/>
          </p:cNvSpPr>
          <p:nvPr/>
        </p:nvSpPr>
        <p:spPr bwMode="auto">
          <a:xfrm flipH="1">
            <a:off x="5581650" y="4848225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2</a:t>
            </a:r>
          </a:p>
        </p:txBody>
      </p:sp>
      <p:sp>
        <p:nvSpPr>
          <p:cNvPr id="9242" name="Rectangle 25"/>
          <p:cNvSpPr>
            <a:spLocks noChangeArrowheads="1"/>
          </p:cNvSpPr>
          <p:nvPr/>
        </p:nvSpPr>
        <p:spPr bwMode="auto">
          <a:xfrm flipH="1">
            <a:off x="1025525" y="4422775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-</a:t>
            </a:r>
            <a:r>
              <a:rPr lang="en-US" sz="1800">
                <a:sym typeface="Symbol" charset="0"/>
              </a:rPr>
              <a:t></a:t>
            </a:r>
            <a:endParaRPr lang="en-US"/>
          </a:p>
        </p:txBody>
      </p:sp>
      <p:sp>
        <p:nvSpPr>
          <p:cNvPr id="9243" name="Rectangle 26"/>
          <p:cNvSpPr>
            <a:spLocks noChangeArrowheads="1"/>
          </p:cNvSpPr>
          <p:nvPr/>
        </p:nvSpPr>
        <p:spPr bwMode="auto">
          <a:xfrm flipH="1">
            <a:off x="4122738" y="4422775"/>
            <a:ext cx="363537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sym typeface="Symbol" charset="0"/>
              </a:rPr>
              <a:t></a:t>
            </a:r>
          </a:p>
        </p:txBody>
      </p:sp>
      <p:cxnSp>
        <p:nvCxnSpPr>
          <p:cNvPr id="9244" name="AutoShape 27"/>
          <p:cNvCxnSpPr>
            <a:cxnSpLocks noChangeShapeType="1"/>
            <a:stCxn id="9243" idx="3"/>
            <a:endCxn id="9242" idx="1"/>
          </p:cNvCxnSpPr>
          <p:nvPr/>
        </p:nvCxnSpPr>
        <p:spPr bwMode="auto">
          <a:xfrm flipH="1">
            <a:off x="1406525" y="4529138"/>
            <a:ext cx="2698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5" name="Text Box 28"/>
          <p:cNvSpPr txBox="1">
            <a:spLocks noChangeArrowheads="1"/>
          </p:cNvSpPr>
          <p:nvPr/>
        </p:nvSpPr>
        <p:spPr bwMode="auto">
          <a:xfrm flipH="1">
            <a:off x="654050" y="5867400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0</a:t>
            </a:r>
          </a:p>
        </p:txBody>
      </p:sp>
      <p:sp>
        <p:nvSpPr>
          <p:cNvPr id="9246" name="Text Box 29"/>
          <p:cNvSpPr txBox="1">
            <a:spLocks noChangeArrowheads="1"/>
          </p:cNvSpPr>
          <p:nvPr/>
        </p:nvSpPr>
        <p:spPr bwMode="auto">
          <a:xfrm flipH="1">
            <a:off x="654050" y="5359400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1</a:t>
            </a:r>
          </a:p>
        </p:txBody>
      </p:sp>
      <p:sp>
        <p:nvSpPr>
          <p:cNvPr id="9247" name="Text Box 30"/>
          <p:cNvSpPr txBox="1">
            <a:spLocks noChangeArrowheads="1"/>
          </p:cNvSpPr>
          <p:nvPr/>
        </p:nvSpPr>
        <p:spPr bwMode="auto">
          <a:xfrm flipH="1">
            <a:off x="654050" y="4851400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2</a:t>
            </a:r>
          </a:p>
        </p:txBody>
      </p:sp>
      <p:sp>
        <p:nvSpPr>
          <p:cNvPr id="9248" name="Text Box 31"/>
          <p:cNvSpPr txBox="1">
            <a:spLocks noChangeArrowheads="1"/>
          </p:cNvSpPr>
          <p:nvPr/>
        </p:nvSpPr>
        <p:spPr bwMode="auto">
          <a:xfrm flipH="1">
            <a:off x="654050" y="4343400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3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 flipH="1">
            <a:off x="1025525" y="5942013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-</a:t>
            </a:r>
            <a:r>
              <a:rPr lang="en-US" sz="1800">
                <a:sym typeface="Symbol" charset="0"/>
              </a:rPr>
              <a:t></a:t>
            </a:r>
            <a:endParaRPr lang="en-US">
              <a:latin typeface="Times New Roman" charset="0"/>
            </a:endParaRPr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 flipH="1">
            <a:off x="4122738" y="5942013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sym typeface="Symbol" charset="0"/>
              </a:rPr>
              <a:t>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 flipH="1">
            <a:off x="3503613" y="5942013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45</a:t>
            </a:r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 flipH="1">
            <a:off x="1644650" y="5942013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12</a:t>
            </a:r>
          </a:p>
        </p:txBody>
      </p:sp>
      <p:cxnSp>
        <p:nvCxnSpPr>
          <p:cNvPr id="9253" name="AutoShape 37"/>
          <p:cNvCxnSpPr>
            <a:cxnSpLocks noChangeShapeType="1"/>
            <a:stCxn id="9250" idx="3"/>
            <a:endCxn id="9251" idx="1"/>
          </p:cNvCxnSpPr>
          <p:nvPr/>
        </p:nvCxnSpPr>
        <p:spPr bwMode="auto">
          <a:xfrm flipH="1">
            <a:off x="3878263" y="6048375"/>
            <a:ext cx="2365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4" name="AutoShape 38"/>
          <p:cNvCxnSpPr>
            <a:cxnSpLocks noChangeShapeType="1"/>
            <a:stCxn id="9257" idx="3"/>
            <a:endCxn id="9252" idx="1"/>
          </p:cNvCxnSpPr>
          <p:nvPr/>
        </p:nvCxnSpPr>
        <p:spPr bwMode="auto">
          <a:xfrm flipH="1">
            <a:off x="2019300" y="6048375"/>
            <a:ext cx="2381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5" name="AutoShape 39"/>
          <p:cNvCxnSpPr>
            <a:cxnSpLocks noChangeShapeType="1"/>
            <a:stCxn id="9251" idx="3"/>
            <a:endCxn id="9258" idx="1"/>
          </p:cNvCxnSpPr>
          <p:nvPr/>
        </p:nvCxnSpPr>
        <p:spPr bwMode="auto">
          <a:xfrm flipH="1">
            <a:off x="3265488" y="6048375"/>
            <a:ext cx="230187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6" name="AutoShape 40"/>
          <p:cNvCxnSpPr>
            <a:cxnSpLocks noChangeShapeType="1"/>
            <a:stCxn id="9252" idx="3"/>
            <a:endCxn id="9249" idx="1"/>
          </p:cNvCxnSpPr>
          <p:nvPr/>
        </p:nvCxnSpPr>
        <p:spPr bwMode="auto">
          <a:xfrm flipH="1">
            <a:off x="1397000" y="6048375"/>
            <a:ext cx="23971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7" name="Rectangle 41"/>
          <p:cNvSpPr>
            <a:spLocks noChangeArrowheads="1"/>
          </p:cNvSpPr>
          <p:nvPr/>
        </p:nvSpPr>
        <p:spPr bwMode="auto">
          <a:xfrm flipH="1">
            <a:off x="2265363" y="5942013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23</a:t>
            </a:r>
          </a:p>
        </p:txBody>
      </p:sp>
      <p:sp>
        <p:nvSpPr>
          <p:cNvPr id="9258" name="Rectangle 42"/>
          <p:cNvSpPr>
            <a:spLocks noChangeArrowheads="1"/>
          </p:cNvSpPr>
          <p:nvPr/>
        </p:nvSpPr>
        <p:spPr bwMode="auto">
          <a:xfrm flipH="1">
            <a:off x="2881313" y="5943600"/>
            <a:ext cx="363537" cy="2159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34</a:t>
            </a:r>
          </a:p>
        </p:txBody>
      </p:sp>
      <p:cxnSp>
        <p:nvCxnSpPr>
          <p:cNvPr id="9259" name="AutoShape 43"/>
          <p:cNvCxnSpPr>
            <a:cxnSpLocks noChangeShapeType="1"/>
            <a:stCxn id="9258" idx="3"/>
            <a:endCxn id="9257" idx="1"/>
          </p:cNvCxnSpPr>
          <p:nvPr/>
        </p:nvCxnSpPr>
        <p:spPr bwMode="auto">
          <a:xfrm flipH="1" flipV="1">
            <a:off x="2640013" y="6048375"/>
            <a:ext cx="223837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60" name="Rectangle 45"/>
          <p:cNvSpPr>
            <a:spLocks noChangeArrowheads="1"/>
          </p:cNvSpPr>
          <p:nvPr/>
        </p:nvSpPr>
        <p:spPr bwMode="auto">
          <a:xfrm flipH="1">
            <a:off x="1025525" y="4929188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-</a:t>
            </a:r>
            <a:r>
              <a:rPr lang="en-US" sz="1800">
                <a:sym typeface="Symbol" charset="0"/>
              </a:rPr>
              <a:t></a:t>
            </a:r>
            <a:endParaRPr lang="en-US"/>
          </a:p>
        </p:txBody>
      </p:sp>
      <p:sp>
        <p:nvSpPr>
          <p:cNvPr id="9261" name="Rectangle 46"/>
          <p:cNvSpPr>
            <a:spLocks noChangeArrowheads="1"/>
          </p:cNvSpPr>
          <p:nvPr/>
        </p:nvSpPr>
        <p:spPr bwMode="auto">
          <a:xfrm flipH="1">
            <a:off x="4122738" y="4929188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sym typeface="Symbol" charset="0"/>
              </a:rPr>
              <a:t></a:t>
            </a:r>
          </a:p>
        </p:txBody>
      </p:sp>
      <p:cxnSp>
        <p:nvCxnSpPr>
          <p:cNvPr id="9262" name="AutoShape 47"/>
          <p:cNvCxnSpPr>
            <a:cxnSpLocks noChangeShapeType="1"/>
            <a:stCxn id="9261" idx="3"/>
            <a:endCxn id="9263" idx="1"/>
          </p:cNvCxnSpPr>
          <p:nvPr/>
        </p:nvCxnSpPr>
        <p:spPr bwMode="auto">
          <a:xfrm flipH="1">
            <a:off x="3265488" y="5035550"/>
            <a:ext cx="849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63" name="Rectangle 48"/>
          <p:cNvSpPr>
            <a:spLocks noChangeArrowheads="1"/>
          </p:cNvSpPr>
          <p:nvPr/>
        </p:nvSpPr>
        <p:spPr bwMode="auto">
          <a:xfrm flipH="1">
            <a:off x="2881313" y="4929188"/>
            <a:ext cx="363537" cy="2159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34</a:t>
            </a:r>
          </a:p>
        </p:txBody>
      </p:sp>
      <p:cxnSp>
        <p:nvCxnSpPr>
          <p:cNvPr id="9264" name="AutoShape 49"/>
          <p:cNvCxnSpPr>
            <a:cxnSpLocks noChangeShapeType="1"/>
            <a:stCxn id="9263" idx="3"/>
            <a:endCxn id="9260" idx="1"/>
          </p:cNvCxnSpPr>
          <p:nvPr/>
        </p:nvCxnSpPr>
        <p:spPr bwMode="auto">
          <a:xfrm flipH="1">
            <a:off x="1406525" y="5035550"/>
            <a:ext cx="1457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65" name="Rectangle 51"/>
          <p:cNvSpPr>
            <a:spLocks noChangeArrowheads="1"/>
          </p:cNvSpPr>
          <p:nvPr/>
        </p:nvSpPr>
        <p:spPr bwMode="auto">
          <a:xfrm flipH="1">
            <a:off x="1025525" y="5435600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-</a:t>
            </a:r>
            <a:r>
              <a:rPr lang="en-US" sz="1800">
                <a:sym typeface="Symbol" charset="0"/>
              </a:rPr>
              <a:t></a:t>
            </a:r>
            <a:endParaRPr lang="en-US"/>
          </a:p>
        </p:txBody>
      </p:sp>
      <p:sp>
        <p:nvSpPr>
          <p:cNvPr id="9266" name="Rectangle 52"/>
          <p:cNvSpPr>
            <a:spLocks noChangeArrowheads="1"/>
          </p:cNvSpPr>
          <p:nvPr/>
        </p:nvSpPr>
        <p:spPr bwMode="auto">
          <a:xfrm flipH="1">
            <a:off x="4122738" y="5435600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sym typeface="Symbol" charset="0"/>
              </a:rPr>
              <a:t></a:t>
            </a:r>
          </a:p>
        </p:txBody>
      </p:sp>
      <p:sp>
        <p:nvSpPr>
          <p:cNvPr id="9267" name="Rectangle 53"/>
          <p:cNvSpPr>
            <a:spLocks noChangeArrowheads="1"/>
          </p:cNvSpPr>
          <p:nvPr/>
        </p:nvSpPr>
        <p:spPr bwMode="auto">
          <a:xfrm flipH="1">
            <a:off x="2263775" y="5435600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23</a:t>
            </a:r>
          </a:p>
        </p:txBody>
      </p:sp>
      <p:cxnSp>
        <p:nvCxnSpPr>
          <p:cNvPr id="9268" name="AutoShape 54"/>
          <p:cNvCxnSpPr>
            <a:cxnSpLocks noChangeShapeType="1"/>
            <a:stCxn id="9266" idx="3"/>
            <a:endCxn id="9270" idx="1"/>
          </p:cNvCxnSpPr>
          <p:nvPr/>
        </p:nvCxnSpPr>
        <p:spPr bwMode="auto">
          <a:xfrm flipH="1">
            <a:off x="3265488" y="5541963"/>
            <a:ext cx="849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9" name="AutoShape 55"/>
          <p:cNvCxnSpPr>
            <a:cxnSpLocks noChangeShapeType="1"/>
            <a:stCxn id="9267" idx="3"/>
            <a:endCxn id="9265" idx="1"/>
          </p:cNvCxnSpPr>
          <p:nvPr/>
        </p:nvCxnSpPr>
        <p:spPr bwMode="auto">
          <a:xfrm flipH="1">
            <a:off x="1397000" y="5541963"/>
            <a:ext cx="8588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70" name="Rectangle 56"/>
          <p:cNvSpPr>
            <a:spLocks noChangeArrowheads="1"/>
          </p:cNvSpPr>
          <p:nvPr/>
        </p:nvSpPr>
        <p:spPr bwMode="auto">
          <a:xfrm flipH="1">
            <a:off x="2881313" y="5435600"/>
            <a:ext cx="363537" cy="2159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34</a:t>
            </a:r>
          </a:p>
        </p:txBody>
      </p:sp>
      <p:cxnSp>
        <p:nvCxnSpPr>
          <p:cNvPr id="9271" name="AutoShape 57"/>
          <p:cNvCxnSpPr>
            <a:cxnSpLocks noChangeShapeType="1"/>
            <a:stCxn id="9270" idx="3"/>
            <a:endCxn id="9267" idx="1"/>
          </p:cNvCxnSpPr>
          <p:nvPr/>
        </p:nvCxnSpPr>
        <p:spPr bwMode="auto">
          <a:xfrm flipH="1">
            <a:off x="2638425" y="5541963"/>
            <a:ext cx="225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72" name="AutoShape 58"/>
          <p:cNvSpPr>
            <a:spLocks noChangeArrowheads="1"/>
          </p:cNvSpPr>
          <p:nvPr/>
        </p:nvSpPr>
        <p:spPr bwMode="auto">
          <a:xfrm>
            <a:off x="4848225" y="5411788"/>
            <a:ext cx="609600" cy="303212"/>
          </a:xfrm>
          <a:prstGeom prst="rightArrow">
            <a:avLst>
              <a:gd name="adj1" fmla="val 50000"/>
              <a:gd name="adj2" fmla="val 50262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9564" name="AutoShape 60"/>
          <p:cNvCxnSpPr>
            <a:cxnSpLocks noChangeShapeType="1"/>
            <a:stCxn id="9260" idx="0"/>
            <a:endCxn id="9263" idx="0"/>
          </p:cNvCxnSpPr>
          <p:nvPr/>
        </p:nvCxnSpPr>
        <p:spPr bwMode="auto">
          <a:xfrm rot="5400000" flipV="1">
            <a:off x="2134394" y="3982244"/>
            <a:ext cx="1587" cy="185737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4" name="AutoShape 61"/>
          <p:cNvCxnSpPr>
            <a:cxnSpLocks noChangeShapeType="1"/>
            <a:stCxn id="9242" idx="2"/>
            <a:endCxn id="9260" idx="0"/>
          </p:cNvCxnSpPr>
          <p:nvPr/>
        </p:nvCxnSpPr>
        <p:spPr bwMode="auto">
          <a:xfrm>
            <a:off x="1206500" y="4656138"/>
            <a:ext cx="0" cy="25400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75" name="Text Box 62"/>
          <p:cNvSpPr txBox="1">
            <a:spLocks noChangeArrowheads="1"/>
          </p:cNvSpPr>
          <p:nvPr/>
        </p:nvSpPr>
        <p:spPr bwMode="auto">
          <a:xfrm flipH="1">
            <a:off x="3114675" y="55626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p</a:t>
            </a:r>
            <a:r>
              <a:rPr lang="en-US" sz="1800" baseline="-25000">
                <a:latin typeface="Times New Roman" charset="0"/>
              </a:rPr>
              <a:t>0</a:t>
            </a:r>
          </a:p>
        </p:txBody>
      </p:sp>
      <p:sp>
        <p:nvSpPr>
          <p:cNvPr id="9276" name="Text Box 63"/>
          <p:cNvSpPr txBox="1">
            <a:spLocks noChangeArrowheads="1"/>
          </p:cNvSpPr>
          <p:nvPr/>
        </p:nvSpPr>
        <p:spPr bwMode="auto">
          <a:xfrm flipH="1">
            <a:off x="3114675" y="50800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p</a:t>
            </a:r>
            <a:r>
              <a:rPr lang="en-US" sz="1800" baseline="-25000">
                <a:latin typeface="Times New Roman" charset="0"/>
              </a:rPr>
              <a:t>1</a:t>
            </a:r>
          </a:p>
        </p:txBody>
      </p:sp>
      <p:sp>
        <p:nvSpPr>
          <p:cNvPr id="9277" name="Text Box 64"/>
          <p:cNvSpPr txBox="1">
            <a:spLocks noChangeArrowheads="1"/>
          </p:cNvSpPr>
          <p:nvPr/>
        </p:nvSpPr>
        <p:spPr bwMode="auto">
          <a:xfrm flipH="1">
            <a:off x="3114675" y="45720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p</a:t>
            </a:r>
            <a:r>
              <a:rPr lang="en-US" sz="1800" baseline="-25000">
                <a:latin typeface="Times New Roman" charset="0"/>
              </a:rPr>
              <a:t>2</a:t>
            </a:r>
          </a:p>
        </p:txBody>
      </p:sp>
      <p:cxnSp>
        <p:nvCxnSpPr>
          <p:cNvPr id="9278" name="AutoShape 66"/>
          <p:cNvCxnSpPr>
            <a:cxnSpLocks noChangeShapeType="1"/>
            <a:stCxn id="9263" idx="2"/>
            <a:endCxn id="9270" idx="0"/>
          </p:cNvCxnSpPr>
          <p:nvPr/>
        </p:nvCxnSpPr>
        <p:spPr bwMode="auto">
          <a:xfrm>
            <a:off x="3063875" y="5162550"/>
            <a:ext cx="0" cy="25400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9" name="AutoShape 67"/>
          <p:cNvCxnSpPr>
            <a:cxnSpLocks noChangeShapeType="1"/>
            <a:stCxn id="9270" idx="2"/>
            <a:endCxn id="9258" idx="0"/>
          </p:cNvCxnSpPr>
          <p:nvPr/>
        </p:nvCxnSpPr>
        <p:spPr bwMode="auto">
          <a:xfrm>
            <a:off x="3063875" y="5668963"/>
            <a:ext cx="0" cy="25558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80" name="Date Placeholder 6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Skip Lists</a:t>
            </a:r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60AE2B2-F2E1-3A4E-9D31-B51C2F9D69AF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Similar to Binary Search</a:t>
            </a:r>
            <a:endParaRPr lang="en-US" dirty="0">
              <a:latin typeface="Tahoma" charset="0"/>
            </a:endParaRPr>
          </a:p>
        </p:txBody>
      </p:sp>
      <p:sp>
        <p:nvSpPr>
          <p:cNvPr id="5125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79248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Roughly check the middle, eliminate half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Tahoma" charset="0"/>
              </a:rPr>
              <a:t>31</a:t>
            </a:r>
            <a:r>
              <a:rPr lang="en-US" sz="2400" dirty="0" smtClean="0">
                <a:latin typeface="Tahoma" charset="0"/>
              </a:rPr>
              <a:t> in S</a:t>
            </a:r>
            <a:r>
              <a:rPr lang="en-US" sz="2400" baseline="-25000" dirty="0">
                <a:latin typeface="Tahoma" charset="0"/>
              </a:rPr>
              <a:t>2</a:t>
            </a:r>
            <a:r>
              <a:rPr lang="en-US" sz="2400" dirty="0" smtClean="0">
                <a:latin typeface="Tahoma" charset="0"/>
              </a:rPr>
              <a:t> divides the list into two halves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23</a:t>
            </a:r>
            <a:r>
              <a:rPr lang="en-US" dirty="0" smtClean="0">
                <a:latin typeface="Tahoma" charset="0"/>
              </a:rPr>
              <a:t> in S</a:t>
            </a:r>
            <a:r>
              <a:rPr lang="en-US" baseline="-25000" dirty="0" smtClean="0">
                <a:latin typeface="Tahoma" charset="0"/>
              </a:rPr>
              <a:t>1</a:t>
            </a:r>
            <a:r>
              <a:rPr lang="en-US" dirty="0" smtClean="0">
                <a:latin typeface="Tahoma" charset="0"/>
              </a:rPr>
              <a:t> divides the first half into two smaller halves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Each list has about half of the entries in the previous list</a:t>
            </a:r>
            <a:endParaRPr lang="en-US" sz="2400" dirty="0">
              <a:latin typeface="Tahoma" charset="0"/>
            </a:endParaRPr>
          </a:p>
        </p:txBody>
      </p:sp>
      <p:grpSp>
        <p:nvGrpSpPr>
          <p:cNvPr id="5126" name="Group 1119"/>
          <p:cNvGrpSpPr>
            <a:grpSpLocks/>
          </p:cNvGrpSpPr>
          <p:nvPr/>
        </p:nvGrpSpPr>
        <p:grpSpPr bwMode="auto">
          <a:xfrm>
            <a:off x="1330325" y="5862638"/>
            <a:ext cx="7280275" cy="215900"/>
            <a:chOff x="838" y="3693"/>
            <a:chExt cx="4586" cy="136"/>
          </a:xfrm>
        </p:grpSpPr>
        <p:sp>
          <p:nvSpPr>
            <p:cNvPr id="5152" name="Rectangle 1029"/>
            <p:cNvSpPr>
              <a:spLocks noChangeArrowheads="1"/>
            </p:cNvSpPr>
            <p:nvPr/>
          </p:nvSpPr>
          <p:spPr bwMode="auto">
            <a:xfrm>
              <a:off x="3896" y="369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56</a:t>
              </a:r>
            </a:p>
          </p:txBody>
        </p:sp>
        <p:sp>
          <p:nvSpPr>
            <p:cNvPr id="5153" name="Rectangle 1030"/>
            <p:cNvSpPr>
              <a:spLocks noChangeArrowheads="1"/>
            </p:cNvSpPr>
            <p:nvPr/>
          </p:nvSpPr>
          <p:spPr bwMode="auto">
            <a:xfrm>
              <a:off x="4330" y="3693"/>
              <a:ext cx="227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64</a:t>
              </a:r>
            </a:p>
          </p:txBody>
        </p:sp>
        <p:sp>
          <p:nvSpPr>
            <p:cNvPr id="5154" name="Rectangle 1031"/>
            <p:cNvSpPr>
              <a:spLocks noChangeArrowheads="1"/>
            </p:cNvSpPr>
            <p:nvPr/>
          </p:nvSpPr>
          <p:spPr bwMode="auto">
            <a:xfrm>
              <a:off x="4762" y="3693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78</a:t>
              </a:r>
            </a:p>
          </p:txBody>
        </p:sp>
        <p:sp>
          <p:nvSpPr>
            <p:cNvPr id="5155" name="Rectangle 1032"/>
            <p:cNvSpPr>
              <a:spLocks noChangeArrowheads="1"/>
            </p:cNvSpPr>
            <p:nvPr/>
          </p:nvSpPr>
          <p:spPr bwMode="auto">
            <a:xfrm>
              <a:off x="5196" y="3693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+</a:t>
              </a:r>
              <a:r>
                <a:rPr lang="en-US" sz="1800">
                  <a:sym typeface="Symbol" charset="0"/>
                </a:rPr>
                <a:t>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5156" name="Rectangle 1033"/>
            <p:cNvSpPr>
              <a:spLocks noChangeArrowheads="1"/>
            </p:cNvSpPr>
            <p:nvPr/>
          </p:nvSpPr>
          <p:spPr bwMode="auto">
            <a:xfrm>
              <a:off x="2610" y="3693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31</a:t>
              </a:r>
            </a:p>
          </p:txBody>
        </p:sp>
        <p:sp>
          <p:nvSpPr>
            <p:cNvPr id="5157" name="Rectangle 1034"/>
            <p:cNvSpPr>
              <a:spLocks noChangeArrowheads="1"/>
            </p:cNvSpPr>
            <p:nvPr/>
          </p:nvSpPr>
          <p:spPr bwMode="auto">
            <a:xfrm>
              <a:off x="3043" y="369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34</a:t>
              </a:r>
            </a:p>
          </p:txBody>
        </p:sp>
        <p:sp>
          <p:nvSpPr>
            <p:cNvPr id="5158" name="Rectangle 1036"/>
            <p:cNvSpPr>
              <a:spLocks noChangeArrowheads="1"/>
            </p:cNvSpPr>
            <p:nvPr/>
          </p:nvSpPr>
          <p:spPr bwMode="auto">
            <a:xfrm>
              <a:off x="3462" y="369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44</a:t>
              </a:r>
            </a:p>
          </p:txBody>
        </p:sp>
        <p:sp>
          <p:nvSpPr>
            <p:cNvPr id="5159" name="Rectangle 1037"/>
            <p:cNvSpPr>
              <a:spLocks noChangeArrowheads="1"/>
            </p:cNvSpPr>
            <p:nvPr/>
          </p:nvSpPr>
          <p:spPr bwMode="auto">
            <a:xfrm>
              <a:off x="838" y="369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-</a:t>
              </a:r>
              <a:r>
                <a:rPr lang="en-US" sz="1800">
                  <a:sym typeface="Symbol" charset="0"/>
                </a:rPr>
                <a:t></a:t>
              </a:r>
            </a:p>
          </p:txBody>
        </p:sp>
        <p:sp>
          <p:nvSpPr>
            <p:cNvPr id="5160" name="Rectangle 1038"/>
            <p:cNvSpPr>
              <a:spLocks noChangeArrowheads="1"/>
            </p:cNvSpPr>
            <p:nvPr/>
          </p:nvSpPr>
          <p:spPr bwMode="auto">
            <a:xfrm>
              <a:off x="1272" y="369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12</a:t>
              </a:r>
            </a:p>
          </p:txBody>
        </p:sp>
        <p:sp>
          <p:nvSpPr>
            <p:cNvPr id="5161" name="Rectangle 1039"/>
            <p:cNvSpPr>
              <a:spLocks noChangeArrowheads="1"/>
            </p:cNvSpPr>
            <p:nvPr/>
          </p:nvSpPr>
          <p:spPr bwMode="auto">
            <a:xfrm>
              <a:off x="1705" y="369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23</a:t>
              </a:r>
            </a:p>
          </p:txBody>
        </p:sp>
        <p:sp>
          <p:nvSpPr>
            <p:cNvPr id="5162" name="Rectangle 1040"/>
            <p:cNvSpPr>
              <a:spLocks noChangeArrowheads="1"/>
            </p:cNvSpPr>
            <p:nvPr/>
          </p:nvSpPr>
          <p:spPr bwMode="auto">
            <a:xfrm>
              <a:off x="2139" y="369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>
                  <a:latin typeface="Times New Roman" charset="0"/>
                </a:rPr>
                <a:t>26</a:t>
              </a:r>
            </a:p>
          </p:txBody>
        </p:sp>
        <p:cxnSp>
          <p:nvCxnSpPr>
            <p:cNvPr id="5163" name="AutoShape 1041"/>
            <p:cNvCxnSpPr>
              <a:cxnSpLocks noChangeShapeType="1"/>
              <a:stCxn id="5159" idx="3"/>
              <a:endCxn id="5160" idx="1"/>
            </p:cNvCxnSpPr>
            <p:nvPr/>
          </p:nvCxnSpPr>
          <p:spPr bwMode="auto">
            <a:xfrm>
              <a:off x="1073" y="3761"/>
              <a:ext cx="19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4" name="AutoShape 1042"/>
            <p:cNvCxnSpPr>
              <a:cxnSpLocks noChangeShapeType="1"/>
              <a:stCxn id="5161" idx="3"/>
              <a:endCxn id="5162" idx="1"/>
            </p:cNvCxnSpPr>
            <p:nvPr/>
          </p:nvCxnSpPr>
          <p:spPr bwMode="auto">
            <a:xfrm>
              <a:off x="1940" y="3761"/>
              <a:ext cx="19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5" name="AutoShape 1043"/>
            <p:cNvCxnSpPr>
              <a:cxnSpLocks noChangeShapeType="1"/>
              <a:stCxn id="5156" idx="3"/>
              <a:endCxn id="5157" idx="1"/>
            </p:cNvCxnSpPr>
            <p:nvPr/>
          </p:nvCxnSpPr>
          <p:spPr bwMode="auto">
            <a:xfrm>
              <a:off x="2844" y="3761"/>
              <a:ext cx="19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6" name="AutoShape 1045"/>
            <p:cNvCxnSpPr>
              <a:cxnSpLocks noChangeShapeType="1"/>
              <a:stCxn id="5160" idx="3"/>
              <a:endCxn id="5161" idx="1"/>
            </p:cNvCxnSpPr>
            <p:nvPr/>
          </p:nvCxnSpPr>
          <p:spPr bwMode="auto">
            <a:xfrm>
              <a:off x="1507" y="3761"/>
              <a:ext cx="19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7" name="AutoShape 1046"/>
            <p:cNvCxnSpPr>
              <a:cxnSpLocks noChangeShapeType="1"/>
              <a:stCxn id="5162" idx="3"/>
              <a:endCxn id="5156" idx="1"/>
            </p:cNvCxnSpPr>
            <p:nvPr/>
          </p:nvCxnSpPr>
          <p:spPr bwMode="auto">
            <a:xfrm>
              <a:off x="2374" y="3761"/>
              <a:ext cx="23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8" name="AutoShape 1047"/>
            <p:cNvCxnSpPr>
              <a:cxnSpLocks noChangeShapeType="1"/>
              <a:stCxn id="5157" idx="3"/>
              <a:endCxn id="5158" idx="1"/>
            </p:cNvCxnSpPr>
            <p:nvPr/>
          </p:nvCxnSpPr>
          <p:spPr bwMode="auto">
            <a:xfrm>
              <a:off x="3278" y="3761"/>
              <a:ext cx="17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9" name="AutoShape 1048"/>
            <p:cNvCxnSpPr>
              <a:cxnSpLocks noChangeShapeType="1"/>
              <a:stCxn id="5158" idx="3"/>
              <a:endCxn id="5152" idx="1"/>
            </p:cNvCxnSpPr>
            <p:nvPr/>
          </p:nvCxnSpPr>
          <p:spPr bwMode="auto">
            <a:xfrm>
              <a:off x="3697" y="3761"/>
              <a:ext cx="19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70" name="AutoShape 1049"/>
            <p:cNvCxnSpPr>
              <a:cxnSpLocks noChangeShapeType="1"/>
              <a:stCxn id="5152" idx="3"/>
              <a:endCxn id="5153" idx="1"/>
            </p:cNvCxnSpPr>
            <p:nvPr/>
          </p:nvCxnSpPr>
          <p:spPr bwMode="auto">
            <a:xfrm>
              <a:off x="4131" y="3761"/>
              <a:ext cx="19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71" name="AutoShape 1050"/>
            <p:cNvCxnSpPr>
              <a:cxnSpLocks noChangeShapeType="1"/>
              <a:stCxn id="5153" idx="3"/>
              <a:endCxn id="5154" idx="1"/>
            </p:cNvCxnSpPr>
            <p:nvPr/>
          </p:nvCxnSpPr>
          <p:spPr bwMode="auto">
            <a:xfrm>
              <a:off x="4563" y="3761"/>
              <a:ext cx="19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72" name="AutoShape 1051"/>
            <p:cNvCxnSpPr>
              <a:cxnSpLocks noChangeShapeType="1"/>
              <a:stCxn id="5154" idx="3"/>
              <a:endCxn id="5155" idx="1"/>
            </p:cNvCxnSpPr>
            <p:nvPr/>
          </p:nvCxnSpPr>
          <p:spPr bwMode="auto">
            <a:xfrm>
              <a:off x="4996" y="3761"/>
              <a:ext cx="19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127" name="Group 1122"/>
          <p:cNvGrpSpPr>
            <a:grpSpLocks/>
          </p:cNvGrpSpPr>
          <p:nvPr/>
        </p:nvGrpSpPr>
        <p:grpSpPr bwMode="auto">
          <a:xfrm>
            <a:off x="1330325" y="4343400"/>
            <a:ext cx="7280275" cy="215900"/>
            <a:chOff x="838" y="2736"/>
            <a:chExt cx="4586" cy="136"/>
          </a:xfrm>
        </p:grpSpPr>
        <p:sp>
          <p:nvSpPr>
            <p:cNvPr id="5149" name="Rectangle 1052"/>
            <p:cNvSpPr>
              <a:spLocks noChangeArrowheads="1"/>
            </p:cNvSpPr>
            <p:nvPr/>
          </p:nvSpPr>
          <p:spPr bwMode="auto">
            <a:xfrm>
              <a:off x="5196" y="2736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+</a:t>
              </a:r>
              <a:r>
                <a:rPr lang="en-US" sz="1800">
                  <a:sym typeface="Symbol" charset="0"/>
                </a:rPr>
                <a:t></a:t>
              </a:r>
              <a:endParaRPr lang="en-US"/>
            </a:p>
          </p:txBody>
        </p:sp>
        <p:sp>
          <p:nvSpPr>
            <p:cNvPr id="5150" name="Rectangle 1054"/>
            <p:cNvSpPr>
              <a:spLocks noChangeArrowheads="1"/>
            </p:cNvSpPr>
            <p:nvPr/>
          </p:nvSpPr>
          <p:spPr bwMode="auto">
            <a:xfrm>
              <a:off x="838" y="2736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Symbol" charset="0"/>
                  <a:sym typeface="Symbol" charset="0"/>
                </a:rPr>
                <a:t>-</a:t>
              </a:r>
              <a:r>
                <a:rPr lang="en-US" sz="1800">
                  <a:sym typeface="Symbol" charset="0"/>
                </a:rPr>
                <a:t></a:t>
              </a:r>
            </a:p>
          </p:txBody>
        </p:sp>
        <p:cxnSp>
          <p:nvCxnSpPr>
            <p:cNvPr id="5151" name="AutoShape 1056"/>
            <p:cNvCxnSpPr>
              <a:cxnSpLocks noChangeShapeType="1"/>
              <a:stCxn id="5150" idx="3"/>
              <a:endCxn id="5149" idx="1"/>
            </p:cNvCxnSpPr>
            <p:nvPr/>
          </p:nvCxnSpPr>
          <p:spPr bwMode="auto">
            <a:xfrm>
              <a:off x="1073" y="2804"/>
              <a:ext cx="411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128" name="Rectangle 1060"/>
          <p:cNvSpPr>
            <a:spLocks noChangeArrowheads="1"/>
          </p:cNvSpPr>
          <p:nvPr/>
        </p:nvSpPr>
        <p:spPr bwMode="auto">
          <a:xfrm>
            <a:off x="8248650" y="4849813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sym typeface="Symbol" charset="0"/>
              </a:rPr>
              <a:t></a:t>
            </a:r>
            <a:endParaRPr lang="en-US"/>
          </a:p>
        </p:txBody>
      </p:sp>
      <p:sp>
        <p:nvSpPr>
          <p:cNvPr id="5129" name="Rectangle 1061"/>
          <p:cNvSpPr>
            <a:spLocks noChangeArrowheads="1"/>
          </p:cNvSpPr>
          <p:nvPr/>
        </p:nvSpPr>
        <p:spPr bwMode="auto">
          <a:xfrm>
            <a:off x="4143375" y="4849813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31</a:t>
            </a:r>
          </a:p>
        </p:txBody>
      </p:sp>
      <p:sp>
        <p:nvSpPr>
          <p:cNvPr id="5130" name="Rectangle 1062"/>
          <p:cNvSpPr>
            <a:spLocks noChangeArrowheads="1"/>
          </p:cNvSpPr>
          <p:nvPr/>
        </p:nvSpPr>
        <p:spPr bwMode="auto">
          <a:xfrm>
            <a:off x="1330325" y="4849813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-</a:t>
            </a:r>
            <a:r>
              <a:rPr lang="en-US" sz="1800">
                <a:sym typeface="Symbol" charset="0"/>
              </a:rPr>
              <a:t></a:t>
            </a:r>
            <a:endParaRPr lang="en-US"/>
          </a:p>
        </p:txBody>
      </p:sp>
      <p:cxnSp>
        <p:nvCxnSpPr>
          <p:cNvPr id="5131" name="AutoShape 1065"/>
          <p:cNvCxnSpPr>
            <a:cxnSpLocks noChangeShapeType="1"/>
            <a:stCxn id="5130" idx="3"/>
            <a:endCxn id="5129" idx="1"/>
          </p:cNvCxnSpPr>
          <p:nvPr/>
        </p:nvCxnSpPr>
        <p:spPr bwMode="auto">
          <a:xfrm>
            <a:off x="1703388" y="4957763"/>
            <a:ext cx="24304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AutoShape 1066"/>
          <p:cNvCxnSpPr>
            <a:cxnSpLocks noChangeShapeType="1"/>
            <a:stCxn id="5129" idx="3"/>
            <a:endCxn id="5128" idx="1"/>
          </p:cNvCxnSpPr>
          <p:nvPr/>
        </p:nvCxnSpPr>
        <p:spPr bwMode="auto">
          <a:xfrm>
            <a:off x="4514850" y="4957763"/>
            <a:ext cx="372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3" name="Rectangle 1069"/>
          <p:cNvSpPr>
            <a:spLocks noChangeArrowheads="1"/>
          </p:cNvSpPr>
          <p:nvPr/>
        </p:nvSpPr>
        <p:spPr bwMode="auto">
          <a:xfrm>
            <a:off x="6873875" y="5356225"/>
            <a:ext cx="360363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64</a:t>
            </a:r>
          </a:p>
        </p:txBody>
      </p:sp>
      <p:sp>
        <p:nvSpPr>
          <p:cNvPr id="5134" name="Rectangle 1070"/>
          <p:cNvSpPr>
            <a:spLocks noChangeArrowheads="1"/>
          </p:cNvSpPr>
          <p:nvPr/>
        </p:nvSpPr>
        <p:spPr bwMode="auto">
          <a:xfrm>
            <a:off x="8248650" y="5356225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sym typeface="Symbol" charset="0"/>
              </a:rPr>
              <a:t></a:t>
            </a:r>
            <a:endParaRPr lang="en-US"/>
          </a:p>
        </p:txBody>
      </p:sp>
      <p:sp>
        <p:nvSpPr>
          <p:cNvPr id="5135" name="Rectangle 1071"/>
          <p:cNvSpPr>
            <a:spLocks noChangeArrowheads="1"/>
          </p:cNvSpPr>
          <p:nvPr/>
        </p:nvSpPr>
        <p:spPr bwMode="auto">
          <a:xfrm>
            <a:off x="4143375" y="5356225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31</a:t>
            </a:r>
          </a:p>
        </p:txBody>
      </p:sp>
      <p:sp>
        <p:nvSpPr>
          <p:cNvPr id="5136" name="Rectangle 1072"/>
          <p:cNvSpPr>
            <a:spLocks noChangeArrowheads="1"/>
          </p:cNvSpPr>
          <p:nvPr/>
        </p:nvSpPr>
        <p:spPr bwMode="auto">
          <a:xfrm>
            <a:off x="4830763" y="5356225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34</a:t>
            </a:r>
          </a:p>
        </p:txBody>
      </p:sp>
      <p:sp>
        <p:nvSpPr>
          <p:cNvPr id="5137" name="Rectangle 1073"/>
          <p:cNvSpPr>
            <a:spLocks noChangeArrowheads="1"/>
          </p:cNvSpPr>
          <p:nvPr/>
        </p:nvSpPr>
        <p:spPr bwMode="auto">
          <a:xfrm>
            <a:off x="1330325" y="5356225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>
                <a:latin typeface="Symbol" charset="0"/>
                <a:sym typeface="Symbol" charset="0"/>
              </a:rPr>
              <a:t>-</a:t>
            </a:r>
            <a:r>
              <a:rPr lang="en-US" sz="1800">
                <a:sym typeface="Symbol" charset="0"/>
              </a:rPr>
              <a:t></a:t>
            </a:r>
            <a:endParaRPr lang="en-US"/>
          </a:p>
        </p:txBody>
      </p:sp>
      <p:sp>
        <p:nvSpPr>
          <p:cNvPr id="5138" name="Rectangle 1074"/>
          <p:cNvSpPr>
            <a:spLocks noChangeArrowheads="1"/>
          </p:cNvSpPr>
          <p:nvPr/>
        </p:nvSpPr>
        <p:spPr bwMode="auto">
          <a:xfrm>
            <a:off x="2706688" y="5356225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latin typeface="Times New Roman" charset="0"/>
              </a:rPr>
              <a:t>23</a:t>
            </a:r>
          </a:p>
        </p:txBody>
      </p:sp>
      <p:cxnSp>
        <p:nvCxnSpPr>
          <p:cNvPr id="5139" name="AutoShape 1075"/>
          <p:cNvCxnSpPr>
            <a:cxnSpLocks noChangeShapeType="1"/>
            <a:stCxn id="5137" idx="3"/>
            <a:endCxn id="5138" idx="1"/>
          </p:cNvCxnSpPr>
          <p:nvPr/>
        </p:nvCxnSpPr>
        <p:spPr bwMode="auto">
          <a:xfrm>
            <a:off x="1703388" y="5464175"/>
            <a:ext cx="993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0" name="AutoShape 1076"/>
          <p:cNvCxnSpPr>
            <a:cxnSpLocks noChangeShapeType="1"/>
            <a:stCxn id="5138" idx="3"/>
            <a:endCxn id="5135" idx="1"/>
          </p:cNvCxnSpPr>
          <p:nvPr/>
        </p:nvCxnSpPr>
        <p:spPr bwMode="auto">
          <a:xfrm>
            <a:off x="3079750" y="5464175"/>
            <a:ext cx="10541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1" name="AutoShape 1077"/>
          <p:cNvCxnSpPr>
            <a:cxnSpLocks noChangeShapeType="1"/>
            <a:stCxn id="5135" idx="3"/>
            <a:endCxn id="5136" idx="1"/>
          </p:cNvCxnSpPr>
          <p:nvPr/>
        </p:nvCxnSpPr>
        <p:spPr bwMode="auto">
          <a:xfrm>
            <a:off x="4514850" y="5464175"/>
            <a:ext cx="3063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2" name="AutoShape 1078"/>
          <p:cNvCxnSpPr>
            <a:cxnSpLocks noChangeShapeType="1"/>
            <a:stCxn id="5136" idx="3"/>
            <a:endCxn id="5133" idx="1"/>
          </p:cNvCxnSpPr>
          <p:nvPr/>
        </p:nvCxnSpPr>
        <p:spPr bwMode="auto">
          <a:xfrm>
            <a:off x="5203825" y="5464175"/>
            <a:ext cx="16605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3" name="AutoShape 1080"/>
          <p:cNvCxnSpPr>
            <a:cxnSpLocks noChangeShapeType="1"/>
            <a:stCxn id="5133" idx="3"/>
            <a:endCxn id="5134" idx="1"/>
          </p:cNvCxnSpPr>
          <p:nvPr/>
        </p:nvCxnSpPr>
        <p:spPr bwMode="auto">
          <a:xfrm>
            <a:off x="7243763" y="5464175"/>
            <a:ext cx="9953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4" name="Text Box 1115"/>
          <p:cNvSpPr txBox="1">
            <a:spLocks noChangeArrowheads="1"/>
          </p:cNvSpPr>
          <p:nvPr/>
        </p:nvSpPr>
        <p:spPr bwMode="auto">
          <a:xfrm>
            <a:off x="838200" y="57150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S</a:t>
            </a:r>
            <a:r>
              <a:rPr lang="en-US" baseline="-25000">
                <a:latin typeface="Times New Roman" charset="0"/>
              </a:rPr>
              <a:t>0</a:t>
            </a:r>
          </a:p>
        </p:txBody>
      </p:sp>
      <p:sp>
        <p:nvSpPr>
          <p:cNvPr id="5145" name="Text Box 1116"/>
          <p:cNvSpPr txBox="1">
            <a:spLocks noChangeArrowheads="1"/>
          </p:cNvSpPr>
          <p:nvPr/>
        </p:nvSpPr>
        <p:spPr bwMode="auto">
          <a:xfrm>
            <a:off x="838200" y="52070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S</a:t>
            </a:r>
            <a:r>
              <a:rPr lang="en-US" baseline="-25000">
                <a:latin typeface="Times New Roman" charset="0"/>
              </a:rPr>
              <a:t>1</a:t>
            </a:r>
          </a:p>
        </p:txBody>
      </p:sp>
      <p:sp>
        <p:nvSpPr>
          <p:cNvPr id="5146" name="Text Box 1117"/>
          <p:cNvSpPr txBox="1">
            <a:spLocks noChangeArrowheads="1"/>
          </p:cNvSpPr>
          <p:nvPr/>
        </p:nvSpPr>
        <p:spPr bwMode="auto">
          <a:xfrm>
            <a:off x="838200" y="46990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S</a:t>
            </a:r>
            <a:r>
              <a:rPr lang="en-US" baseline="-25000">
                <a:latin typeface="Times New Roman" charset="0"/>
              </a:rPr>
              <a:t>2</a:t>
            </a:r>
          </a:p>
        </p:txBody>
      </p:sp>
      <p:sp>
        <p:nvSpPr>
          <p:cNvPr id="5147" name="Text Box 1118"/>
          <p:cNvSpPr txBox="1">
            <a:spLocks noChangeArrowheads="1"/>
          </p:cNvSpPr>
          <p:nvPr/>
        </p:nvSpPr>
        <p:spPr bwMode="auto">
          <a:xfrm>
            <a:off x="838200" y="41910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S</a:t>
            </a:r>
            <a:r>
              <a:rPr lang="en-US" baseline="-25000">
                <a:latin typeface="Times New Roman" charset="0"/>
              </a:rPr>
              <a:t>3</a:t>
            </a:r>
          </a:p>
        </p:txBody>
      </p:sp>
      <p:sp>
        <p:nvSpPr>
          <p:cNvPr id="5148" name="Date Placeholder 5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607445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Put/insert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# of heads before tail</a:t>
            </a:r>
          </a:p>
          <a:p>
            <a:pPr lvl="1"/>
            <a:r>
              <a:rPr lang="en-US" dirty="0" smtClean="0"/>
              <a:t>Determines the height of an entry</a:t>
            </a:r>
          </a:p>
          <a:p>
            <a:pPr lvl="2"/>
            <a:r>
              <a:rPr lang="en-US" dirty="0" smtClean="0"/>
              <a:t>Or # of lists the entry is in</a:t>
            </a:r>
            <a:endParaRPr lang="en-US" dirty="0"/>
          </a:p>
          <a:p>
            <a:r>
              <a:rPr lang="en-US" dirty="0" smtClean="0"/>
              <a:t>Though sound random</a:t>
            </a:r>
          </a:p>
          <a:p>
            <a:pPr lvl="1"/>
            <a:r>
              <a:rPr lang="en-US" dirty="0" smtClean="0"/>
              <a:t>Each list has about half of the entries in the previous list</a:t>
            </a:r>
          </a:p>
          <a:p>
            <a:pPr lvl="2"/>
            <a:r>
              <a:rPr lang="en-US" smtClean="0"/>
              <a:t>Expected height </a:t>
            </a:r>
            <a:r>
              <a:rPr lang="en-US" dirty="0" smtClean="0"/>
              <a:t>of log 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Skip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74D-152C-D742-B256-37E3D2E8752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67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list has about half of the entries of the previous list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003504"/>
              </p:ext>
            </p:extLst>
          </p:nvPr>
        </p:nvGraphicFramePr>
        <p:xfrm>
          <a:off x="762000" y="2362200"/>
          <a:ext cx="7772400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/>
                <a:gridCol w="1554480"/>
                <a:gridCol w="1554480"/>
                <a:gridCol w="1554480"/>
                <a:gridCol w="1554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Coin</a:t>
                      </a:r>
                      <a:r>
                        <a:rPr lang="en-US" baseline="0" dirty="0" smtClean="0"/>
                        <a:t> toss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r>
                        <a:rPr lang="en-US" baseline="0" dirty="0" smtClean="0"/>
                        <a:t> (h)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Probability of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of entries with</a:t>
                      </a:r>
                      <a:r>
                        <a:rPr lang="en-US" baseline="0" dirty="0" smtClean="0"/>
                        <a:t> height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of</a:t>
                      </a:r>
                      <a:r>
                        <a:rPr lang="en-US" baseline="0" dirty="0" smtClean="0"/>
                        <a:t> entries at level </a:t>
                      </a:r>
                      <a:r>
                        <a:rPr lang="en-US" baseline="0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H,T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H,H,T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H,H,H,T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Skip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74D-152C-D742-B256-37E3D2E8752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69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list has about half of the entries of the previous list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650869"/>
              </p:ext>
            </p:extLst>
          </p:nvPr>
        </p:nvGraphicFramePr>
        <p:xfrm>
          <a:off x="762000" y="2362200"/>
          <a:ext cx="7772400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/>
                <a:gridCol w="1554480"/>
                <a:gridCol w="1554480"/>
                <a:gridCol w="1554480"/>
                <a:gridCol w="1554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Coin</a:t>
                      </a:r>
                      <a:r>
                        <a:rPr lang="en-US" baseline="0" dirty="0" smtClean="0"/>
                        <a:t> toss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r>
                        <a:rPr lang="en-US" baseline="0" dirty="0" smtClean="0"/>
                        <a:t> (h)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Probability of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of entries with</a:t>
                      </a:r>
                      <a:r>
                        <a:rPr lang="en-US" baseline="0" dirty="0" smtClean="0"/>
                        <a:t> height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of</a:t>
                      </a:r>
                      <a:r>
                        <a:rPr lang="en-US" baseline="0" dirty="0" smtClean="0"/>
                        <a:t> entries at level </a:t>
                      </a:r>
                      <a:r>
                        <a:rPr lang="en-US" baseline="0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H,T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H,H,T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H,H,H,T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Skip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74D-152C-D742-B256-37E3D2E8752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7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482436"/>
            <a:ext cx="7772400" cy="4267200"/>
          </a:xfrm>
        </p:spPr>
        <p:txBody>
          <a:bodyPr/>
          <a:lstStyle/>
          <a:p>
            <a:r>
              <a:rPr lang="en-US" dirty="0" err="1" smtClean="0"/>
              <a:t>floorEntry</a:t>
            </a:r>
            <a:r>
              <a:rPr lang="en-US" dirty="0" smtClean="0"/>
              <a:t>(k)</a:t>
            </a:r>
          </a:p>
          <a:p>
            <a:pPr lvl="1"/>
            <a:r>
              <a:rPr lang="en-US" dirty="0" smtClean="0"/>
              <a:t>Entry with the greatest key less than or equal to k</a:t>
            </a:r>
          </a:p>
          <a:p>
            <a:pPr lvl="2"/>
            <a:r>
              <a:rPr lang="en-US" dirty="0" smtClean="0"/>
              <a:t>The key “at or before” k</a:t>
            </a:r>
          </a:p>
          <a:p>
            <a:r>
              <a:rPr lang="en-US" dirty="0" err="1" smtClean="0"/>
              <a:t>ceilingEntry</a:t>
            </a:r>
            <a:r>
              <a:rPr lang="en-US" dirty="0" smtClean="0"/>
              <a:t>(k)</a:t>
            </a:r>
          </a:p>
          <a:p>
            <a:pPr lvl="1"/>
            <a:r>
              <a:rPr lang="en-US" dirty="0" smtClean="0"/>
              <a:t>Entry with the least key value greater than or equal to k</a:t>
            </a:r>
          </a:p>
          <a:p>
            <a:pPr lvl="2"/>
            <a:r>
              <a:rPr lang="en-US" dirty="0" smtClean="0"/>
              <a:t>The key “at or after” k</a:t>
            </a:r>
          </a:p>
          <a:p>
            <a:r>
              <a:rPr lang="en-US" dirty="0" err="1" smtClean="0"/>
              <a:t>Submap</a:t>
            </a:r>
            <a:r>
              <a:rPr lang="en-US" dirty="0" smtClean="0"/>
              <a:t>(k1,k2)</a:t>
            </a:r>
          </a:p>
          <a:p>
            <a:pPr lvl="1"/>
            <a:r>
              <a:rPr lang="en-US" dirty="0" smtClean="0"/>
              <a:t>Entries between k1 and k2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Skip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74D-152C-D742-B256-37E3D2E8752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63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list has about half of the entries of the previous list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180047"/>
              </p:ext>
            </p:extLst>
          </p:nvPr>
        </p:nvGraphicFramePr>
        <p:xfrm>
          <a:off x="762000" y="2362200"/>
          <a:ext cx="7772400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/>
                <a:gridCol w="1554480"/>
                <a:gridCol w="1554480"/>
                <a:gridCol w="1554480"/>
                <a:gridCol w="1554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Coin</a:t>
                      </a:r>
                      <a:r>
                        <a:rPr lang="en-US" baseline="0" dirty="0" smtClean="0"/>
                        <a:t> toss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r>
                        <a:rPr lang="en-US" baseline="0" dirty="0" smtClean="0"/>
                        <a:t> (h)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Probability of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of entries with</a:t>
                      </a:r>
                      <a:r>
                        <a:rPr lang="en-US" baseline="0" dirty="0" smtClean="0"/>
                        <a:t> height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of</a:t>
                      </a:r>
                      <a:r>
                        <a:rPr lang="en-US" baseline="0" dirty="0" smtClean="0"/>
                        <a:t> entries at level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 (list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H,T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H,H,T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H,H,H,T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Skip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74D-152C-D742-B256-37E3D2E8752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72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list has about half of the entries of the previous list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103747"/>
              </p:ext>
            </p:extLst>
          </p:nvPr>
        </p:nvGraphicFramePr>
        <p:xfrm>
          <a:off x="762000" y="2362200"/>
          <a:ext cx="7772400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/>
                <a:gridCol w="1554480"/>
                <a:gridCol w="1554480"/>
                <a:gridCol w="1554480"/>
                <a:gridCol w="1554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Coin</a:t>
                      </a:r>
                      <a:r>
                        <a:rPr lang="en-US" baseline="0" dirty="0" smtClean="0"/>
                        <a:t> toss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r>
                        <a:rPr lang="en-US" baseline="0" dirty="0" smtClean="0"/>
                        <a:t> (h)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Probability of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of entries with</a:t>
                      </a:r>
                      <a:r>
                        <a:rPr lang="en-US" baseline="0" dirty="0" smtClean="0"/>
                        <a:t> height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of</a:t>
                      </a:r>
                      <a:r>
                        <a:rPr lang="en-US" baseline="0" dirty="0" smtClean="0"/>
                        <a:t> entries at level </a:t>
                      </a:r>
                      <a:r>
                        <a:rPr lang="en-US" baseline="0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H,T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H,H,T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~12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H,H,H,T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~6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Skip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74D-152C-D742-B256-37E3D2E8752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46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list has about half of the entries of the previous list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844758"/>
              </p:ext>
            </p:extLst>
          </p:nvPr>
        </p:nvGraphicFramePr>
        <p:xfrm>
          <a:off x="762000" y="2362200"/>
          <a:ext cx="7772400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/>
                <a:gridCol w="1554480"/>
                <a:gridCol w="1554480"/>
                <a:gridCol w="1554480"/>
                <a:gridCol w="1554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Coin</a:t>
                      </a:r>
                      <a:r>
                        <a:rPr lang="en-US" baseline="0" dirty="0" smtClean="0"/>
                        <a:t> toss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r>
                        <a:rPr lang="en-US" baseline="0" dirty="0" smtClean="0"/>
                        <a:t> (h)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Probability of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of entries with</a:t>
                      </a:r>
                      <a:r>
                        <a:rPr lang="en-US" baseline="0" dirty="0" smtClean="0"/>
                        <a:t> height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of</a:t>
                      </a:r>
                      <a:r>
                        <a:rPr lang="en-US" baseline="0" dirty="0" smtClean="0"/>
                        <a:t> entries at level </a:t>
                      </a:r>
                      <a:r>
                        <a:rPr lang="en-US" baseline="0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H,T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H,H,T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~12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H,H,H,T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~6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Skip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74D-152C-D742-B256-37E3D2E8752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65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list has about half of the entries of the previous list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473462"/>
              </p:ext>
            </p:extLst>
          </p:nvPr>
        </p:nvGraphicFramePr>
        <p:xfrm>
          <a:off x="762000" y="2362200"/>
          <a:ext cx="7772400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/>
                <a:gridCol w="1554480"/>
                <a:gridCol w="1554480"/>
                <a:gridCol w="1554480"/>
                <a:gridCol w="1554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Coin</a:t>
                      </a:r>
                      <a:r>
                        <a:rPr lang="en-US" baseline="0" dirty="0" smtClean="0"/>
                        <a:t> toss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r>
                        <a:rPr lang="en-US" baseline="0" dirty="0" smtClean="0"/>
                        <a:t> (h)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Probability of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of entries with</a:t>
                      </a:r>
                      <a:r>
                        <a:rPr lang="en-US" baseline="0" dirty="0" smtClean="0"/>
                        <a:t> height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of</a:t>
                      </a:r>
                      <a:r>
                        <a:rPr lang="en-US" baseline="0" dirty="0" smtClean="0"/>
                        <a:t> entries at level </a:t>
                      </a:r>
                      <a:r>
                        <a:rPr lang="en-US" baseline="0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H,T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H,H,T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~12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H,H,H,T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~6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Skip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74D-152C-D742-B256-37E3D2E8752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65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list has about half of the entries of the previous list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168938"/>
              </p:ext>
            </p:extLst>
          </p:nvPr>
        </p:nvGraphicFramePr>
        <p:xfrm>
          <a:off x="762000" y="2362200"/>
          <a:ext cx="7772400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/>
                <a:gridCol w="1554480"/>
                <a:gridCol w="1554480"/>
                <a:gridCol w="1554480"/>
                <a:gridCol w="1554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Coin</a:t>
                      </a:r>
                      <a:r>
                        <a:rPr lang="en-US" baseline="0" dirty="0" smtClean="0"/>
                        <a:t> toss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r>
                        <a:rPr lang="en-US" baseline="0" dirty="0" smtClean="0"/>
                        <a:t> (h)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Probability of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of entries with</a:t>
                      </a:r>
                      <a:r>
                        <a:rPr lang="en-US" baseline="0" dirty="0" smtClean="0"/>
                        <a:t> height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of</a:t>
                      </a:r>
                      <a:r>
                        <a:rPr lang="en-US" baseline="0" dirty="0" smtClean="0"/>
                        <a:t> entries at level </a:t>
                      </a:r>
                      <a:r>
                        <a:rPr lang="en-US" baseline="0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H,T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H,H,T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~12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H,H,H,T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~6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~12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Skip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74D-152C-D742-B256-37E3D2E8752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40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Skip Lists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A430673-42A3-3549-B0D6-BBEA9A137790}" type="slidenum">
              <a:rPr lang="en-US" sz="1400"/>
              <a:pPr eaLnBrk="1" hangingPunct="1"/>
              <a:t>35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Implementation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3810000" cy="43434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We can implement a skip list </a:t>
            </a:r>
            <a:r>
              <a:rPr lang="en-US" sz="2000" dirty="0" smtClean="0">
                <a:latin typeface="Tahoma" charset="0"/>
              </a:rPr>
              <a:t>with </a:t>
            </a:r>
            <a:r>
              <a:rPr lang="en-US" sz="2000" dirty="0">
                <a:latin typeface="Tahoma" charset="0"/>
              </a:rPr>
              <a:t>quad-nodes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A quad-node stores:</a:t>
            </a:r>
          </a:p>
          <a:p>
            <a:pPr lvl="1" eaLnBrk="1" hangingPunct="1"/>
            <a:r>
              <a:rPr lang="en-US" sz="1800" dirty="0" smtClean="0">
                <a:latin typeface="Tahoma" charset="0"/>
              </a:rPr>
              <a:t>element</a:t>
            </a:r>
            <a:endParaRPr lang="en-US" sz="1800" dirty="0">
              <a:latin typeface="Tahoma" charset="0"/>
            </a:endParaRPr>
          </a:p>
          <a:p>
            <a:pPr lvl="1" eaLnBrk="1" hangingPunct="1"/>
            <a:r>
              <a:rPr lang="en-US" sz="1800" dirty="0">
                <a:latin typeface="Tahoma" charset="0"/>
              </a:rPr>
              <a:t>link to the node </a:t>
            </a:r>
            <a:r>
              <a:rPr lang="en-US" sz="1800" dirty="0" err="1">
                <a:latin typeface="Tahoma" charset="0"/>
              </a:rPr>
              <a:t>prev</a:t>
            </a:r>
            <a:endParaRPr lang="en-US" sz="1800" dirty="0">
              <a:latin typeface="Tahoma" charset="0"/>
            </a:endParaRPr>
          </a:p>
          <a:p>
            <a:pPr lvl="1" eaLnBrk="1" hangingPunct="1"/>
            <a:r>
              <a:rPr lang="en-US" sz="1800" dirty="0">
                <a:latin typeface="Tahoma" charset="0"/>
              </a:rPr>
              <a:t>link to the node next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link to the node below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link to the node above</a:t>
            </a:r>
          </a:p>
          <a:p>
            <a:pPr eaLnBrk="1" hangingPunct="1"/>
            <a:r>
              <a:rPr lang="en-US" sz="2000" dirty="0" smtClean="0">
                <a:latin typeface="Tahoma" charset="0"/>
              </a:rPr>
              <a:t>special </a:t>
            </a:r>
            <a:r>
              <a:rPr lang="en-US" sz="2000" dirty="0">
                <a:latin typeface="Tahoma" charset="0"/>
              </a:rPr>
              <a:t>keys PLUS_INF and </a:t>
            </a:r>
            <a:r>
              <a:rPr lang="en-US" sz="2000" dirty="0" smtClean="0">
                <a:latin typeface="Tahoma" charset="0"/>
              </a:rPr>
              <a:t>MINUS_INF</a:t>
            </a:r>
            <a:endParaRPr lang="en-US" sz="2000" dirty="0">
              <a:latin typeface="Tahoma" charset="0"/>
            </a:endParaRPr>
          </a:p>
        </p:txBody>
      </p:sp>
      <p:sp>
        <p:nvSpPr>
          <p:cNvPr id="10246" name="AutoShape 15"/>
          <p:cNvSpPr>
            <a:spLocks noChangeArrowheads="1"/>
          </p:cNvSpPr>
          <p:nvPr/>
        </p:nvSpPr>
        <p:spPr bwMode="auto">
          <a:xfrm>
            <a:off x="6400800" y="3048000"/>
            <a:ext cx="1524000" cy="1524000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17"/>
          <p:cNvSpPr>
            <a:spLocks noChangeArrowheads="1"/>
          </p:cNvSpPr>
          <p:nvPr/>
        </p:nvSpPr>
        <p:spPr bwMode="auto">
          <a:xfrm>
            <a:off x="6781800" y="3429000"/>
            <a:ext cx="762000" cy="762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600" b="1" i="1">
                <a:latin typeface="Times New Roman" charset="0"/>
              </a:rPr>
              <a:t>x</a:t>
            </a:r>
          </a:p>
        </p:txBody>
      </p:sp>
      <p:sp>
        <p:nvSpPr>
          <p:cNvPr id="10248" name="Line 18"/>
          <p:cNvSpPr>
            <a:spLocks noChangeShapeType="1"/>
          </p:cNvSpPr>
          <p:nvPr/>
        </p:nvSpPr>
        <p:spPr bwMode="auto">
          <a:xfrm>
            <a:off x="7696200" y="38100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Line 19"/>
          <p:cNvSpPr>
            <a:spLocks noChangeShapeType="1"/>
          </p:cNvSpPr>
          <p:nvPr/>
        </p:nvSpPr>
        <p:spPr bwMode="auto">
          <a:xfrm rot="10800000">
            <a:off x="5867400" y="38100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20"/>
          <p:cNvSpPr>
            <a:spLocks noChangeShapeType="1"/>
          </p:cNvSpPr>
          <p:nvPr/>
        </p:nvSpPr>
        <p:spPr bwMode="auto">
          <a:xfrm rot="-5400000">
            <a:off x="6824663" y="2886075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21"/>
          <p:cNvSpPr>
            <a:spLocks noChangeShapeType="1"/>
          </p:cNvSpPr>
          <p:nvPr/>
        </p:nvSpPr>
        <p:spPr bwMode="auto">
          <a:xfrm rot="5400000">
            <a:off x="6824663" y="4714875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Text Box 22"/>
          <p:cNvSpPr txBox="1">
            <a:spLocks noChangeArrowheads="1"/>
          </p:cNvSpPr>
          <p:nvPr/>
        </p:nvSpPr>
        <p:spPr bwMode="auto">
          <a:xfrm flipH="1">
            <a:off x="4618038" y="2792413"/>
            <a:ext cx="1868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/>
              <a:t>quad-node</a:t>
            </a:r>
            <a:endParaRPr lang="en-US" sz="2800" baseline="-25000"/>
          </a:p>
        </p:txBody>
      </p:sp>
      <p:sp>
        <p:nvSpPr>
          <p:cNvPr id="10253" name="Date Placeholder 1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(not Worst-case) Complexity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493550"/>
              </p:ext>
            </p:extLst>
          </p:nvPr>
        </p:nvGraphicFramePr>
        <p:xfrm>
          <a:off x="1524000" y="1981200"/>
          <a:ext cx="6019800" cy="347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09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81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Complexity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8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8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Space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8555">
                <a:tc>
                  <a:txBody>
                    <a:bodyPr/>
                    <a:lstStyle/>
                    <a:p>
                      <a:r>
                        <a:rPr lang="en-US" dirty="0" smtClean="0"/>
                        <a:t>Time 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8555">
                <a:tc>
                  <a:txBody>
                    <a:bodyPr/>
                    <a:lstStyle/>
                    <a:p>
                      <a:r>
                        <a:rPr lang="en-US" dirty="0" smtClean="0"/>
                        <a:t>   Get/Find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O(log</a:t>
                      </a:r>
                      <a:r>
                        <a:rPr lang="en-US" baseline="0" dirty="0" smtClean="0"/>
                        <a:t> 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8555">
                <a:tc>
                  <a:txBody>
                    <a:bodyPr/>
                    <a:lstStyle/>
                    <a:p>
                      <a:r>
                        <a:rPr lang="en-US" dirty="0" smtClean="0"/>
                        <a:t>   Put/Insert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</a:t>
                      </a:r>
                      <a:r>
                        <a:rPr lang="en-US" baseline="0" dirty="0" smtClean="0"/>
                        <a:t> N)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8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Remove/Delete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</a:t>
                      </a:r>
                      <a:r>
                        <a:rPr lang="en-US" baseline="0" dirty="0" smtClean="0"/>
                        <a:t> N)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8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Ceiling,</a:t>
                      </a:r>
                      <a:r>
                        <a:rPr lang="en-US" baseline="0" dirty="0" smtClean="0"/>
                        <a:t> Floor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</a:t>
                      </a:r>
                      <a:r>
                        <a:rPr lang="en-US" baseline="0" dirty="0" smtClean="0"/>
                        <a:t> N)</a:t>
                      </a:r>
                      <a:endParaRPr lang="en-US" dirty="0" smtClean="0"/>
                    </a:p>
                  </a:txBody>
                  <a:tcPr/>
                </a:tc>
              </a:tr>
              <a:tr h="388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</a:t>
                      </a:r>
                      <a:r>
                        <a:rPr lang="en-US" dirty="0" err="1" smtClean="0"/>
                        <a:t>Submap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Skip Lists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D258-1452-9442-BB40-339ADC8905E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43200" y="1447800"/>
            <a:ext cx="1402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entries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4109" y="5638800"/>
            <a:ext cx="7330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Skipping the proof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beyond </a:t>
            </a:r>
            <a:r>
              <a:rPr lang="en-US" smtClean="0">
                <a:solidFill>
                  <a:srgbClr val="FF0000"/>
                </a:solidFill>
              </a:rPr>
              <a:t>the scope of this course)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865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the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Skip Lists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D258-1452-9442-BB40-339ADC8905E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05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Skip Lists</a:t>
            </a:r>
          </a:p>
        </p:txBody>
      </p:sp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BE010BC-2839-6543-ACC8-1AADD504F843}" type="slidenum">
              <a:rPr lang="en-US" sz="1400"/>
              <a:pPr eaLnBrk="1" hangingPunct="1"/>
              <a:t>38</a:t>
            </a:fld>
            <a:endParaRPr lang="en-US" sz="140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Space </a:t>
            </a:r>
            <a:r>
              <a:rPr lang="en-US" dirty="0">
                <a:latin typeface="Tahoma" charset="0"/>
              </a:rPr>
              <a:t>Usage</a:t>
            </a:r>
          </a:p>
        </p:txBody>
      </p:sp>
      <p:sp>
        <p:nvSpPr>
          <p:cNvPr id="10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752600"/>
            <a:ext cx="79248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D</a:t>
            </a:r>
            <a:r>
              <a:rPr lang="en-US" sz="2400" dirty="0" smtClean="0">
                <a:latin typeface="Tahoma" charset="0"/>
              </a:rPr>
              <a:t>epends </a:t>
            </a:r>
            <a:r>
              <a:rPr lang="en-US" sz="2400" dirty="0">
                <a:latin typeface="Tahoma" charset="0"/>
              </a:rPr>
              <a:t>on the random </a:t>
            </a:r>
            <a:r>
              <a:rPr lang="en-US" sz="2400" dirty="0" smtClean="0">
                <a:latin typeface="Tahoma" charset="0"/>
              </a:rPr>
              <a:t>“coin toss” </a:t>
            </a:r>
            <a:r>
              <a:rPr lang="en-US" sz="2400" dirty="0">
                <a:latin typeface="Tahoma" charset="0"/>
              </a:rPr>
              <a:t>used by each invocation of the insertion </a:t>
            </a:r>
            <a:r>
              <a:rPr lang="en-US" sz="2400" dirty="0" smtClean="0">
                <a:latin typeface="Tahoma" charset="0"/>
              </a:rPr>
              <a:t>algorithm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Two basic </a:t>
            </a:r>
            <a:r>
              <a:rPr lang="en-US" sz="2400" dirty="0">
                <a:latin typeface="Tahoma" charset="0"/>
              </a:rPr>
              <a:t>probabilistic facts: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  <a:latin typeface="Tahoma" charset="0"/>
              </a:rPr>
              <a:t>Fact 1:</a:t>
            </a:r>
            <a:r>
              <a:rPr lang="en-US" dirty="0">
                <a:latin typeface="Tahoma" charset="0"/>
              </a:rPr>
              <a:t> </a:t>
            </a:r>
            <a:endParaRPr lang="en-US" dirty="0" smtClean="0">
              <a:latin typeface="Tahoma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The </a:t>
            </a:r>
            <a:r>
              <a:rPr lang="en-US" sz="2400" dirty="0">
                <a:latin typeface="Tahoma" charset="0"/>
              </a:rPr>
              <a:t>probability of getting </a:t>
            </a:r>
            <a:r>
              <a:rPr lang="en-US" sz="2400" b="1" i="1" dirty="0" err="1">
                <a:latin typeface="Times New Roman" charset="0"/>
              </a:rPr>
              <a:t>i</a:t>
            </a:r>
            <a:r>
              <a:rPr lang="en-US" sz="2400" dirty="0">
                <a:latin typeface="Tahoma" charset="0"/>
              </a:rPr>
              <a:t> consecutive heads when flipping a coin is </a:t>
            </a:r>
            <a:r>
              <a:rPr lang="en-US" sz="2400" dirty="0" smtClean="0">
                <a:latin typeface="Tahoma" charset="0"/>
              </a:rPr>
              <a:t>(½)</a:t>
            </a:r>
            <a:r>
              <a:rPr lang="en-US" sz="2400" i="1" baseline="30000" dirty="0" err="1">
                <a:latin typeface="Tahoma" charset="0"/>
              </a:rPr>
              <a:t>i</a:t>
            </a:r>
            <a:r>
              <a:rPr lang="en-US" sz="2400" baseline="30000" dirty="0" smtClean="0">
                <a:latin typeface="Tahoma" charset="0"/>
              </a:rPr>
              <a:t> </a:t>
            </a:r>
            <a:r>
              <a:rPr lang="en-US" sz="2400" dirty="0" smtClean="0">
                <a:latin typeface="Times New Roman" charset="0"/>
              </a:rPr>
              <a:t>=1</a:t>
            </a:r>
            <a:r>
              <a:rPr lang="en-US" sz="2400" dirty="0" smtClean="0">
                <a:latin typeface="Symbol" charset="0"/>
                <a:sym typeface="Symbol" charset="0"/>
              </a:rPr>
              <a:t>/</a:t>
            </a:r>
            <a:r>
              <a:rPr lang="en-US" sz="2400" dirty="0" smtClean="0">
                <a:latin typeface="Times New Roman" charset="0"/>
              </a:rPr>
              <a:t>2</a:t>
            </a:r>
            <a:r>
              <a:rPr lang="en-US" sz="2400" b="1" i="1" baseline="30000" dirty="0" smtClean="0">
                <a:latin typeface="Times New Roman" charset="0"/>
              </a:rPr>
              <a:t>i</a:t>
            </a:r>
            <a:endParaRPr lang="en-US" sz="2400" b="1" i="1" baseline="30000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  <a:latin typeface="Tahoma" charset="0"/>
              </a:rPr>
              <a:t>Fact 2:</a:t>
            </a:r>
            <a:r>
              <a:rPr lang="en-US" dirty="0">
                <a:latin typeface="Tahoma" charset="0"/>
              </a:rPr>
              <a:t> </a:t>
            </a:r>
            <a:endParaRPr lang="en-US" dirty="0" smtClean="0">
              <a:latin typeface="Tahoma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If </a:t>
            </a:r>
            <a:r>
              <a:rPr lang="en-US" sz="2400" dirty="0">
                <a:latin typeface="Tahoma" charset="0"/>
              </a:rPr>
              <a:t>each of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ahoma" charset="0"/>
              </a:rPr>
              <a:t> entries is present in a set with probability </a:t>
            </a:r>
            <a:r>
              <a:rPr lang="en-US" sz="2400" b="1" i="1" dirty="0" smtClean="0">
                <a:latin typeface="Times New Roman" charset="0"/>
              </a:rPr>
              <a:t>p</a:t>
            </a:r>
            <a:endParaRPr lang="en-US" sz="2400" dirty="0">
              <a:latin typeface="Tahoma" charset="0"/>
            </a:endParaRPr>
          </a:p>
          <a:p>
            <a:pPr lvl="3" eaLnBrk="1" hangingPunct="1">
              <a:lnSpc>
                <a:spcPct val="90000"/>
              </a:lnSpc>
            </a:pPr>
            <a:r>
              <a:rPr lang="en-US" sz="2200" dirty="0" smtClean="0">
                <a:latin typeface="Tahoma" charset="0"/>
              </a:rPr>
              <a:t>the </a:t>
            </a:r>
            <a:r>
              <a:rPr lang="en-US" sz="2200" dirty="0">
                <a:latin typeface="Tahoma" charset="0"/>
              </a:rPr>
              <a:t>expected size of the set is </a:t>
            </a:r>
            <a:r>
              <a:rPr lang="en-US" sz="2200" b="1" i="1" dirty="0">
                <a:latin typeface="Times New Roman" charset="0"/>
              </a:rPr>
              <a:t>np</a:t>
            </a:r>
            <a:endParaRPr lang="en-US" sz="2200" b="1" i="1" baseline="30000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</p:txBody>
      </p:sp>
      <p:sp>
        <p:nvSpPr>
          <p:cNvPr id="1033" name="Date Placeholder 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Skip Lists</a:t>
            </a:r>
          </a:p>
        </p:txBody>
      </p:sp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BE010BC-2839-6543-ACC8-1AADD504F843}" type="slidenum">
              <a:rPr lang="en-US" sz="1400"/>
              <a:pPr eaLnBrk="1" hangingPunct="1"/>
              <a:t>39</a:t>
            </a:fld>
            <a:endParaRPr lang="en-US" sz="140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Space Usage</a:t>
            </a:r>
          </a:p>
        </p:txBody>
      </p:sp>
      <p:sp>
        <p:nvSpPr>
          <p:cNvPr id="1031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1600200"/>
            <a:ext cx="72390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Consider a skip list with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ahoma" charset="0"/>
              </a:rPr>
              <a:t> entries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By Fact 1, we insert an entry in list </a:t>
            </a:r>
            <a:r>
              <a:rPr lang="en-US" sz="1800" b="1" i="1" dirty="0">
                <a:latin typeface="Times New Roman" charset="0"/>
              </a:rPr>
              <a:t>S</a:t>
            </a:r>
            <a:r>
              <a:rPr lang="en-US" sz="1800" b="1" i="1" baseline="-25000" dirty="0">
                <a:latin typeface="Times New Roman" charset="0"/>
              </a:rPr>
              <a:t>i</a:t>
            </a:r>
            <a:r>
              <a:rPr lang="en-US" sz="1800" dirty="0">
                <a:latin typeface="Tahoma" charset="0"/>
              </a:rPr>
              <a:t> with probability </a:t>
            </a:r>
            <a:r>
              <a:rPr lang="en-US" sz="1800" dirty="0">
                <a:latin typeface="Times New Roman" charset="0"/>
              </a:rPr>
              <a:t>1</a:t>
            </a:r>
            <a:r>
              <a:rPr lang="en-US" sz="1800" dirty="0">
                <a:latin typeface="Symbol" charset="0"/>
                <a:sym typeface="Symbol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  <a:r>
              <a:rPr lang="en-US" sz="1800" b="1" i="1" baseline="30000" dirty="0">
                <a:latin typeface="Times New Roman" charset="0"/>
              </a:rPr>
              <a:t>i</a:t>
            </a:r>
            <a:endParaRPr lang="en-US" sz="1800" baseline="300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By Fact 2, the expected size of list </a:t>
            </a:r>
            <a:r>
              <a:rPr lang="en-US" sz="1800" b="1" i="1" dirty="0">
                <a:latin typeface="Times New Roman" charset="0"/>
              </a:rPr>
              <a:t>S</a:t>
            </a:r>
            <a:r>
              <a:rPr lang="en-US" sz="1800" b="1" i="1" baseline="-25000" dirty="0">
                <a:latin typeface="Times New Roman" charset="0"/>
              </a:rPr>
              <a:t>i</a:t>
            </a:r>
            <a:r>
              <a:rPr lang="en-US" sz="1800" dirty="0">
                <a:latin typeface="Tahoma" charset="0"/>
              </a:rPr>
              <a:t> is </a:t>
            </a:r>
            <a:r>
              <a:rPr lang="en-US" sz="1800" b="1" i="1" dirty="0">
                <a:latin typeface="Times New Roman" charset="0"/>
              </a:rPr>
              <a:t>n</a:t>
            </a:r>
            <a:r>
              <a:rPr lang="en-US" sz="1800" dirty="0">
                <a:latin typeface="Symbol" charset="0"/>
                <a:sym typeface="Symbol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  <a:r>
              <a:rPr lang="en-US" sz="1800" b="1" i="1" baseline="30000" dirty="0">
                <a:latin typeface="Times New Roman" charset="0"/>
              </a:rPr>
              <a:t>i</a:t>
            </a:r>
            <a:r>
              <a:rPr lang="en-US" sz="1800" dirty="0">
                <a:latin typeface="Tahoma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The </a:t>
            </a:r>
            <a:r>
              <a:rPr lang="en-US" sz="2000" dirty="0">
                <a:latin typeface="Tahoma" charset="0"/>
              </a:rPr>
              <a:t>expected number of nodes used by the skip list is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imes New Roman" charset="0"/>
            </a:endParaRP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834151"/>
              </p:ext>
            </p:extLst>
          </p:nvPr>
        </p:nvGraphicFramePr>
        <p:xfrm>
          <a:off x="3429000" y="3505200"/>
          <a:ext cx="20193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" name="Equation" r:id="rId3" imgW="1257120" imgH="457200" progId="Equation.3">
                  <p:embed/>
                </p:oleObj>
              </mc:Choice>
              <mc:Fallback>
                <p:oleObj name="Equation" r:id="rId3" imgW="12571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505200"/>
                        <a:ext cx="20193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972869" y="4648200"/>
            <a:ext cx="662223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5"/>
              </a:buBlip>
            </a:pPr>
            <a:r>
              <a:rPr lang="en-US" sz="2000" dirty="0"/>
              <a:t>Thus, the expected space usage of a skip list with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/>
              <a:t> items is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</a:t>
            </a:r>
          </a:p>
        </p:txBody>
      </p:sp>
      <p:sp>
        <p:nvSpPr>
          <p:cNvPr id="1033" name="Date Placeholder 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6094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509934"/>
              </p:ext>
            </p:extLst>
          </p:nvPr>
        </p:nvGraphicFramePr>
        <p:xfrm>
          <a:off x="1828800" y="1752600"/>
          <a:ext cx="6705601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943">
                  <a:extLst>
                    <a:ext uri="{9D8B030D-6E8A-4147-A177-3AD203B41FA5}">
                      <a16:colId xmlns="" xmlns:a16="http://schemas.microsoft.com/office/drawing/2014/main" val="3712198929"/>
                    </a:ext>
                  </a:extLst>
                </a:gridCol>
                <a:gridCol w="957943">
                  <a:extLst>
                    <a:ext uri="{9D8B030D-6E8A-4147-A177-3AD203B41FA5}">
                      <a16:colId xmlns="" xmlns:a16="http://schemas.microsoft.com/office/drawing/2014/main" val="4182374907"/>
                    </a:ext>
                  </a:extLst>
                </a:gridCol>
                <a:gridCol w="957943">
                  <a:extLst>
                    <a:ext uri="{9D8B030D-6E8A-4147-A177-3AD203B41FA5}">
                      <a16:colId xmlns="" xmlns:a16="http://schemas.microsoft.com/office/drawing/2014/main" val="2889419987"/>
                    </a:ext>
                  </a:extLst>
                </a:gridCol>
                <a:gridCol w="957943">
                  <a:extLst>
                    <a:ext uri="{9D8B030D-6E8A-4147-A177-3AD203B41FA5}">
                      <a16:colId xmlns="" xmlns:a16="http://schemas.microsoft.com/office/drawing/2014/main" val="62908170"/>
                    </a:ext>
                  </a:extLst>
                </a:gridCol>
                <a:gridCol w="957943">
                  <a:extLst>
                    <a:ext uri="{9D8B030D-6E8A-4147-A177-3AD203B41FA5}">
                      <a16:colId xmlns="" xmlns:a16="http://schemas.microsoft.com/office/drawing/2014/main" val="2085327357"/>
                    </a:ext>
                  </a:extLst>
                </a:gridCol>
                <a:gridCol w="957943">
                  <a:extLst>
                    <a:ext uri="{9D8B030D-6E8A-4147-A177-3AD203B41FA5}">
                      <a16:colId xmlns="" xmlns:a16="http://schemas.microsoft.com/office/drawing/2014/main" val="1504609441"/>
                    </a:ext>
                  </a:extLst>
                </a:gridCol>
                <a:gridCol w="957943">
                  <a:extLst>
                    <a:ext uri="{9D8B030D-6E8A-4147-A177-3AD203B41FA5}">
                      <a16:colId xmlns="" xmlns:a16="http://schemas.microsoft.com/office/drawing/2014/main" val="36590856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379206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6558263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Skip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74D-152C-D742-B256-37E3D2E8752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920" y="1832401"/>
            <a:ext cx="12843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</a:p>
          <a:p>
            <a:r>
              <a:rPr lang="en-US" dirty="0"/>
              <a:t>E</a:t>
            </a:r>
            <a:r>
              <a:rPr lang="en-US" dirty="0" smtClean="0"/>
              <a:t>lement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3047998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Search Key is 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mtClean="0"/>
              <a:t>F &lt; G &lt; K</a:t>
            </a: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F is the floor of 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 is the ceiling of 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030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Skip Lists</a:t>
            </a:r>
          </a:p>
        </p:txBody>
      </p:sp>
      <p:sp>
        <p:nvSpPr>
          <p:cNvPr id="112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B94BAA7-AA62-E949-80C3-73252BF1147B}" type="slidenum">
              <a:rPr lang="en-US" sz="1400"/>
              <a:pPr eaLnBrk="1" hangingPunct="1"/>
              <a:t>40</a:t>
            </a:fld>
            <a:endParaRPr 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Height</a:t>
            </a:r>
          </a:p>
        </p:txBody>
      </p:sp>
      <p:sp>
        <p:nvSpPr>
          <p:cNvPr id="1127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524000"/>
            <a:ext cx="8305800" cy="4191000"/>
          </a:xfrm>
        </p:spPr>
        <p:txBody>
          <a:bodyPr/>
          <a:lstStyle/>
          <a:p>
            <a:pPr eaLnBrk="1" hangingPunct="1"/>
            <a:r>
              <a:rPr lang="en-US" sz="2000" dirty="0">
                <a:solidFill>
                  <a:schemeClr val="tx2"/>
                </a:solidFill>
                <a:latin typeface="Tahoma" charset="0"/>
              </a:rPr>
              <a:t>Fact 3: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If </a:t>
            </a:r>
            <a:r>
              <a:rPr lang="en-US" sz="2000" dirty="0">
                <a:latin typeface="Tahoma" charset="0"/>
              </a:rPr>
              <a:t>each of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ahoma" charset="0"/>
              </a:rPr>
              <a:t> events has probability </a:t>
            </a:r>
            <a:r>
              <a:rPr lang="en-US" sz="2000" b="1" i="1" dirty="0" smtClean="0">
                <a:latin typeface="Times New Roman" charset="0"/>
              </a:rPr>
              <a:t>p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2000" dirty="0" smtClean="0">
                <a:latin typeface="Tahoma" charset="0"/>
              </a:rPr>
              <a:t>the </a:t>
            </a:r>
            <a:r>
              <a:rPr lang="en-US" sz="2000" dirty="0">
                <a:latin typeface="Tahoma" charset="0"/>
              </a:rPr>
              <a:t>probability that at least one event occurs is at most </a:t>
            </a:r>
            <a:r>
              <a:rPr lang="en-US" sz="2000" b="1" i="1" dirty="0">
                <a:latin typeface="Times New Roman" charset="0"/>
              </a:rPr>
              <a:t>np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Consider </a:t>
            </a:r>
            <a:r>
              <a:rPr lang="en-US" sz="2000" dirty="0">
                <a:latin typeface="Tahoma" charset="0"/>
              </a:rPr>
              <a:t>a skip list with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entries</a:t>
            </a: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By Fact 1, we insert an entry in list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b="1" i="1" baseline="-25000" dirty="0">
                <a:latin typeface="Times New Roman" charset="0"/>
              </a:rPr>
              <a:t>i</a:t>
            </a:r>
            <a:r>
              <a:rPr lang="en-US" sz="2000" dirty="0">
                <a:latin typeface="Tahoma" charset="0"/>
              </a:rPr>
              <a:t> with probability </a:t>
            </a:r>
            <a:r>
              <a:rPr lang="en-US" sz="2000" dirty="0">
                <a:latin typeface="Times New Roman" charset="0"/>
              </a:rPr>
              <a:t>1</a:t>
            </a:r>
            <a:r>
              <a:rPr lang="en-US" sz="2000" dirty="0">
                <a:latin typeface="Symbol" charset="0"/>
                <a:sym typeface="Symbol" charset="0"/>
              </a:rPr>
              <a:t>/</a:t>
            </a:r>
            <a:r>
              <a:rPr lang="en-US" sz="2000" dirty="0">
                <a:latin typeface="Times New Roman" charset="0"/>
              </a:rPr>
              <a:t>2</a:t>
            </a:r>
            <a:r>
              <a:rPr lang="en-US" sz="2000" b="1" i="1" baseline="30000" dirty="0">
                <a:latin typeface="Times New Roman" charset="0"/>
              </a:rPr>
              <a:t>i</a:t>
            </a:r>
            <a:endParaRPr lang="en-US" sz="2000" baseline="300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By Fact 3, the probability that list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b="1" i="1" baseline="-25000" dirty="0">
                <a:latin typeface="Times New Roman" charset="0"/>
              </a:rPr>
              <a:t>i</a:t>
            </a:r>
            <a:r>
              <a:rPr lang="en-US" sz="2000" dirty="0">
                <a:latin typeface="Tahoma" charset="0"/>
              </a:rPr>
              <a:t> has at least one item is at most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Symbol" charset="0"/>
                <a:sym typeface="Symbol" charset="0"/>
              </a:rPr>
              <a:t>/</a:t>
            </a:r>
            <a:r>
              <a:rPr lang="en-US" sz="2000" dirty="0">
                <a:latin typeface="Times New Roman" charset="0"/>
              </a:rPr>
              <a:t>2</a:t>
            </a:r>
            <a:r>
              <a:rPr lang="en-US" sz="2000" b="1" i="1" baseline="30000" dirty="0">
                <a:latin typeface="Times New Roman" charset="0"/>
              </a:rPr>
              <a:t>i</a:t>
            </a:r>
            <a:endParaRPr lang="en-US" sz="2000" baseline="30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By </a:t>
            </a:r>
            <a:r>
              <a:rPr lang="en-US" sz="2000" dirty="0">
                <a:latin typeface="Tahoma" charset="0"/>
              </a:rPr>
              <a:t>picking </a:t>
            </a:r>
            <a:r>
              <a:rPr lang="en-US" sz="2000" b="1" i="1" dirty="0" err="1">
                <a:latin typeface="Times New Roman" charset="0"/>
              </a:rPr>
              <a:t>i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=</a:t>
            </a:r>
            <a:r>
              <a:rPr lang="en-US" sz="2000" dirty="0">
                <a:latin typeface="Times New Roman" charset="0"/>
              </a:rPr>
              <a:t> 3log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ahoma" charset="0"/>
              </a:rPr>
              <a:t>, </a:t>
            </a:r>
            <a:r>
              <a:rPr lang="en-US" sz="2000" dirty="0" smtClean="0">
                <a:latin typeface="Tahoma" charset="0"/>
              </a:rPr>
              <a:t>the </a:t>
            </a:r>
            <a:r>
              <a:rPr lang="en-US" sz="2000" dirty="0">
                <a:latin typeface="Tahoma" charset="0"/>
              </a:rPr>
              <a:t>probability that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baseline="-25000" dirty="0">
                <a:latin typeface="Times New Roman" charset="0"/>
              </a:rPr>
              <a:t>3log </a:t>
            </a:r>
            <a:r>
              <a:rPr lang="en-US" sz="2000" b="1" i="1" baseline="-25000" dirty="0">
                <a:latin typeface="Times New Roman" charset="0"/>
              </a:rPr>
              <a:t>n</a:t>
            </a:r>
            <a:r>
              <a:rPr lang="en-US" sz="2000" dirty="0">
                <a:latin typeface="Tahoma" charset="0"/>
              </a:rPr>
              <a:t> has at least one entry </a:t>
            </a:r>
            <a:r>
              <a:rPr lang="en-US" sz="2000" dirty="0" smtClean="0">
                <a:latin typeface="Tahoma" charset="0"/>
              </a:rPr>
              <a:t>is at </a:t>
            </a:r>
            <a:r>
              <a:rPr lang="en-US" sz="2000" dirty="0">
                <a:latin typeface="Tahoma" charset="0"/>
              </a:rPr>
              <a:t>most</a:t>
            </a:r>
            <a:br>
              <a:rPr lang="en-US" sz="2000" dirty="0">
                <a:latin typeface="Tahoma" charset="0"/>
              </a:rPr>
            </a:br>
            <a:r>
              <a:rPr lang="en-US" sz="2000" dirty="0">
                <a:latin typeface="Tahoma" charset="0"/>
              </a:rPr>
              <a:t>	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Symbol" charset="0"/>
                <a:sym typeface="Symbol" charset="0"/>
              </a:rPr>
              <a:t>/</a:t>
            </a:r>
            <a:r>
              <a:rPr lang="en-US" sz="2000" dirty="0">
                <a:latin typeface="Times New Roman" charset="0"/>
              </a:rPr>
              <a:t>2</a:t>
            </a:r>
            <a:r>
              <a:rPr lang="en-US" sz="2000" baseline="30000" dirty="0">
                <a:latin typeface="Times New Roman" charset="0"/>
              </a:rPr>
              <a:t>3log </a:t>
            </a:r>
            <a:r>
              <a:rPr lang="en-US" sz="2000" b="1" i="1" baseline="30000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=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Symbol" charset="0"/>
                <a:sym typeface="Symbol" charset="0"/>
              </a:rPr>
              <a:t>/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aseline="30000" dirty="0">
                <a:latin typeface="Times New Roman" charset="0"/>
              </a:rPr>
              <a:t>3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= </a:t>
            </a:r>
            <a:r>
              <a:rPr lang="en-US" sz="2000" dirty="0">
                <a:latin typeface="Times New Roman" charset="0"/>
              </a:rPr>
              <a:t>1</a:t>
            </a:r>
            <a:r>
              <a:rPr lang="en-US" sz="2000" dirty="0">
                <a:latin typeface="Symbol" charset="0"/>
                <a:sym typeface="Symbol" charset="0"/>
              </a:rPr>
              <a:t>/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aseline="30000" dirty="0">
                <a:latin typeface="Times New Roman" charset="0"/>
              </a:rPr>
              <a:t>2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Thus </a:t>
            </a:r>
            <a:r>
              <a:rPr lang="en-US" sz="2000" dirty="0">
                <a:latin typeface="Tahoma" charset="0"/>
              </a:rPr>
              <a:t>a skip list with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ahoma" charset="0"/>
              </a:rPr>
              <a:t> entries has height at most </a:t>
            </a:r>
            <a:r>
              <a:rPr lang="en-US" sz="2000" dirty="0">
                <a:latin typeface="Times New Roman" charset="0"/>
              </a:rPr>
              <a:t>3log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ahoma" charset="0"/>
              </a:rPr>
              <a:t> with probability at least </a:t>
            </a:r>
            <a:r>
              <a:rPr lang="en-US" sz="2000" dirty="0">
                <a:latin typeface="Times New Roman" charset="0"/>
              </a:rPr>
              <a:t>1</a:t>
            </a:r>
            <a:r>
              <a:rPr lang="en-US" sz="2000" dirty="0">
                <a:latin typeface="Symbol" charset="0"/>
              </a:rPr>
              <a:t> - 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 smtClean="0">
                <a:latin typeface="Times New Roman" charset="0"/>
              </a:rPr>
              <a:t>1</a:t>
            </a:r>
            <a:r>
              <a:rPr lang="en-US" sz="2000" dirty="0" smtClean="0">
                <a:latin typeface="Symbol" charset="0"/>
                <a:sym typeface="Symbol" charset="0"/>
              </a:rPr>
              <a:t>/</a:t>
            </a:r>
            <a:r>
              <a:rPr lang="en-US" sz="2000" b="1" i="1" dirty="0" smtClean="0">
                <a:latin typeface="Times New Roman" charset="0"/>
              </a:rPr>
              <a:t>n</a:t>
            </a:r>
            <a:r>
              <a:rPr lang="en-US" sz="2000" baseline="30000" dirty="0" smtClean="0">
                <a:latin typeface="Times New Roman" charset="0"/>
              </a:rPr>
              <a:t>2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charset="0"/>
              </a:rPr>
              <a:t>Highly likely, the height is O(log n)</a:t>
            </a:r>
          </a:p>
          <a:p>
            <a:pPr eaLnBrk="1" hangingPunct="1">
              <a:lnSpc>
                <a:spcPct val="90000"/>
              </a:lnSpc>
            </a:pPr>
            <a:endParaRPr lang="en-US" sz="2000" baseline="30000" dirty="0" smtClean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30000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800" dirty="0">
              <a:latin typeface="Tahoma" charset="0"/>
            </a:endParaRPr>
          </a:p>
        </p:txBody>
      </p:sp>
      <p:sp>
        <p:nvSpPr>
          <p:cNvPr id="1127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smtClean="0"/>
              <a:t>© 2014 Goodrich, </a:t>
            </a:r>
            <a:r>
              <a:rPr lang="en-US" sz="1400" dirty="0" err="1" smtClean="0"/>
              <a:t>Tamassia</a:t>
            </a:r>
            <a:r>
              <a:rPr lang="en-US" sz="1400" dirty="0" smtClean="0"/>
              <a:t>, </a:t>
            </a:r>
            <a:r>
              <a:rPr lang="en-US" sz="1400" dirty="0" err="1" smtClean="0"/>
              <a:t>Goldwasser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32578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Skip Lists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40CF247-B98E-2B47-B1A3-7EBE882180E0}" type="slidenum">
              <a:rPr lang="en-US" sz="1400"/>
              <a:pPr eaLnBrk="1" hangingPunct="1"/>
              <a:t>41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Time Complexity of Search</a:t>
            </a:r>
            <a:endParaRPr lang="en-US" dirty="0">
              <a:latin typeface="Tahoma" charset="0"/>
            </a:endParaRP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The search time in a skip list is proportional to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the number of drop-down steps, plus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the number of scan-forward </a:t>
            </a:r>
            <a:r>
              <a:rPr lang="en-US" dirty="0" smtClean="0">
                <a:latin typeface="Tahoma" charset="0"/>
              </a:rPr>
              <a:t>steps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The drop-down steps are bounded by the height </a:t>
            </a:r>
            <a:endParaRPr lang="en-US" sz="2400" dirty="0" smtClean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b="1" i="1" dirty="0" smtClean="0">
                <a:latin typeface="Times New Roman" charset="0"/>
              </a:rPr>
              <a:t>O</a:t>
            </a:r>
            <a:r>
              <a:rPr lang="en-US" dirty="0" smtClean="0">
                <a:latin typeface="Times New Roman" charset="0"/>
              </a:rPr>
              <a:t>(log </a:t>
            </a:r>
            <a:r>
              <a:rPr lang="en-US" b="1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 </a:t>
            </a:r>
            <a:r>
              <a:rPr lang="en-US" dirty="0">
                <a:latin typeface="Tahoma" charset="0"/>
              </a:rPr>
              <a:t>with high </a:t>
            </a:r>
            <a:r>
              <a:rPr lang="en-US" dirty="0" smtClean="0">
                <a:latin typeface="Tahoma" charset="0"/>
              </a:rPr>
              <a:t>probability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To analyze the scan-forward </a:t>
            </a:r>
            <a:r>
              <a:rPr lang="en-US" sz="2400" dirty="0" smtClean="0">
                <a:latin typeface="Tahoma" charset="0"/>
              </a:rPr>
              <a:t>steps, we use:</a:t>
            </a:r>
            <a:endParaRPr lang="en-US" sz="24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chemeClr val="tx2"/>
                </a:solidFill>
                <a:latin typeface="Tahoma" charset="0"/>
              </a:rPr>
              <a:t>Fact 4: </a:t>
            </a:r>
            <a:r>
              <a:rPr lang="en-US" dirty="0">
                <a:latin typeface="Tahoma" charset="0"/>
              </a:rPr>
              <a:t>The expected number of coin tosses required </a:t>
            </a:r>
            <a:r>
              <a:rPr lang="en-US" dirty="0" smtClean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to get tails is 2</a:t>
            </a:r>
          </a:p>
        </p:txBody>
      </p:sp>
      <p:sp>
        <p:nvSpPr>
          <p:cNvPr id="12295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525957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Skip Lists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40CF247-B98E-2B47-B1A3-7EBE882180E0}" type="slidenum">
              <a:rPr lang="en-US" sz="1400"/>
              <a:pPr eaLnBrk="1" hangingPunct="1"/>
              <a:t>42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Time Complexity of Search</a:t>
            </a:r>
            <a:endParaRPr lang="en-US" dirty="0">
              <a:latin typeface="Tahoma" charset="0"/>
            </a:endParaRPr>
          </a:p>
        </p:txBody>
      </p:sp>
      <p:sp>
        <p:nvSpPr>
          <p:cNvPr id="1229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600200"/>
            <a:ext cx="8305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scan </a:t>
            </a:r>
            <a:r>
              <a:rPr lang="en-US" sz="2400" dirty="0">
                <a:latin typeface="Tahoma" charset="0"/>
              </a:rPr>
              <a:t>forward in a </a:t>
            </a:r>
            <a:r>
              <a:rPr lang="en-US" sz="2400" dirty="0" smtClean="0">
                <a:latin typeface="Tahoma" charset="0"/>
              </a:rPr>
              <a:t>list (and key </a:t>
            </a:r>
            <a:r>
              <a:rPr lang="en-US" sz="2400" dirty="0">
                <a:latin typeface="Tahoma" charset="0"/>
              </a:rPr>
              <a:t>does not belong to a higher </a:t>
            </a:r>
            <a:r>
              <a:rPr lang="en-US" sz="2400" dirty="0" smtClean="0">
                <a:latin typeface="Tahoma" charset="0"/>
              </a:rPr>
              <a:t>list)</a:t>
            </a:r>
            <a:endParaRPr lang="en-US" sz="24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A scan-forward step is associated with a former coin toss that gave </a:t>
            </a:r>
            <a:r>
              <a:rPr lang="en-US" dirty="0" smtClean="0">
                <a:latin typeface="Tahoma" charset="0"/>
              </a:rPr>
              <a:t>tails</a:t>
            </a:r>
          </a:p>
          <a:p>
            <a:pPr lvl="2" eaLnBrk="1" hangingPunct="1">
              <a:lnSpc>
                <a:spcPct val="90000"/>
              </a:lnSpc>
            </a:pPr>
            <a:endParaRPr lang="en-US" sz="2400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By Fact 4, in each list the expected number of scan-forward steps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2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E</a:t>
            </a:r>
            <a:r>
              <a:rPr lang="en-US" sz="2400" dirty="0" smtClean="0">
                <a:latin typeface="Tahoma" charset="0"/>
              </a:rPr>
              <a:t>xpected overall number </a:t>
            </a:r>
            <a:r>
              <a:rPr lang="en-US" sz="2400" dirty="0">
                <a:latin typeface="Tahoma" charset="0"/>
              </a:rPr>
              <a:t>of scan-forward steps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i="1" dirty="0" smtClean="0">
                <a:latin typeface="Times New Roman" charset="0"/>
              </a:rPr>
              <a:t>O</a:t>
            </a:r>
            <a:r>
              <a:rPr lang="en-US" sz="2000" dirty="0" smtClean="0">
                <a:latin typeface="Times New Roman" charset="0"/>
              </a:rPr>
              <a:t>(log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 smtClean="0">
                <a:latin typeface="Times New Roman" charset="0"/>
              </a:rPr>
              <a:t>)</a:t>
            </a:r>
            <a:endParaRPr lang="en-US" sz="2000" dirty="0">
              <a:latin typeface="Tahoma" charset="0"/>
            </a:endParaRPr>
          </a:p>
        </p:txBody>
      </p:sp>
      <p:sp>
        <p:nvSpPr>
          <p:cNvPr id="12295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Skip Lists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40CF247-B98E-2B47-B1A3-7EBE882180E0}" type="slidenum">
              <a:rPr lang="en-US" sz="1400"/>
              <a:pPr eaLnBrk="1" hangingPunct="1"/>
              <a:t>43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Time Complexity of Search</a:t>
            </a:r>
            <a:endParaRPr lang="en-US" dirty="0">
              <a:latin typeface="Tahoma" charset="0"/>
            </a:endParaRPr>
          </a:p>
        </p:txBody>
      </p:sp>
      <p:sp>
        <p:nvSpPr>
          <p:cNvPr id="1229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600200"/>
            <a:ext cx="8305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Drop-down steps </a:t>
            </a:r>
            <a:endParaRPr lang="en-US" sz="24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b="1" i="1" dirty="0" smtClean="0">
                <a:latin typeface="Times New Roman" charset="0"/>
              </a:rPr>
              <a:t>O</a:t>
            </a:r>
            <a:r>
              <a:rPr lang="en-US" sz="2000" dirty="0" smtClean="0">
                <a:latin typeface="Times New Roman" charset="0"/>
              </a:rPr>
              <a:t>(log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</a:t>
            </a: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S</a:t>
            </a:r>
            <a:r>
              <a:rPr lang="en-US" sz="2400" dirty="0" smtClean="0">
                <a:latin typeface="Tahoma" charset="0"/>
              </a:rPr>
              <a:t>can-forward steps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i="1" dirty="0" smtClean="0">
                <a:latin typeface="Times New Roman" charset="0"/>
              </a:rPr>
              <a:t>O</a:t>
            </a:r>
            <a:r>
              <a:rPr lang="en-US" sz="2000" dirty="0" smtClean="0">
                <a:latin typeface="Times New Roman" charset="0"/>
              </a:rPr>
              <a:t>(log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</a:t>
            </a: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b="1" i="1" dirty="0" smtClean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imes New Roman" charset="0"/>
              </a:rPr>
              <a:t>Overall:</a:t>
            </a:r>
            <a:r>
              <a:rPr lang="en-US" sz="2400" b="1" i="1" dirty="0" smtClean="0">
                <a:latin typeface="Times New Roman" charset="0"/>
              </a:rPr>
              <a:t> O</a:t>
            </a:r>
            <a:r>
              <a:rPr lang="en-US" sz="2400" dirty="0" smtClean="0">
                <a:latin typeface="Times New Roman" charset="0"/>
              </a:rPr>
              <a:t>(log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</a:rPr>
              <a:t>) </a:t>
            </a:r>
            <a:r>
              <a:rPr lang="en-US" sz="2400" dirty="0">
                <a:latin typeface="Tahoma" charset="0"/>
              </a:rPr>
              <a:t>expected </a:t>
            </a:r>
            <a:r>
              <a:rPr lang="en-US" sz="2400" dirty="0" smtClean="0">
                <a:latin typeface="Tahoma" charset="0"/>
              </a:rPr>
              <a:t>time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The analysis of insertion and deletion gives similar results</a:t>
            </a:r>
          </a:p>
        </p:txBody>
      </p:sp>
      <p:sp>
        <p:nvSpPr>
          <p:cNvPr id="12295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8369941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Skip Lists</a:t>
            </a:r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0FC5A45-93AA-114E-97E5-36C7F294593C}" type="slidenum">
              <a:rPr lang="en-US" sz="1400"/>
              <a:pPr eaLnBrk="1" hangingPunct="1"/>
              <a:t>44</a:t>
            </a:fld>
            <a:endParaRPr lang="en-US" sz="1400" dirty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Summary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A skip list is a data structure for </a:t>
            </a:r>
            <a:r>
              <a:rPr lang="en-US" sz="2400" dirty="0" smtClean="0">
                <a:latin typeface="Tahoma" charset="0"/>
              </a:rPr>
              <a:t>maps that </a:t>
            </a:r>
            <a:r>
              <a:rPr lang="en-US" sz="2400" dirty="0">
                <a:latin typeface="Tahoma" charset="0"/>
              </a:rPr>
              <a:t>uses a randomized insertion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In a skip list with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ahoma" charset="0"/>
              </a:rPr>
              <a:t> entries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The expected space used is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The expected search, insertion and deletion time is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(log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</a:t>
            </a:r>
          </a:p>
        </p:txBody>
      </p:sp>
      <p:sp>
        <p:nvSpPr>
          <p:cNvPr id="1331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Using a more complex probabilistic analysis, one can show that these performance bounds also hold with high probability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Skip lists are fast and simple to implement in practice</a:t>
            </a:r>
          </a:p>
        </p:txBody>
      </p:sp>
      <p:sp>
        <p:nvSpPr>
          <p:cNvPr id="1331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Sorted Search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Sorted array by the key values</a:t>
            </a:r>
          </a:p>
          <a:p>
            <a:r>
              <a:rPr lang="en-US" dirty="0" smtClean="0"/>
              <a:t>Exact match/search</a:t>
            </a:r>
          </a:p>
          <a:p>
            <a:pPr lvl="1"/>
            <a:r>
              <a:rPr lang="en-US" dirty="0" smtClean="0"/>
              <a:t>Binary search</a:t>
            </a:r>
          </a:p>
          <a:p>
            <a:r>
              <a:rPr lang="en-US" dirty="0" smtClean="0"/>
              <a:t>Inexact match/search</a:t>
            </a:r>
          </a:p>
          <a:p>
            <a:pPr lvl="1"/>
            <a:r>
              <a:rPr lang="en-US" dirty="0" smtClean="0"/>
              <a:t>Modify binary search</a:t>
            </a:r>
          </a:p>
          <a:p>
            <a:pPr lvl="2"/>
            <a:r>
              <a:rPr lang="en-US" dirty="0" smtClean="0"/>
              <a:t>To handle “not found” differently</a:t>
            </a:r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Skip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74D-152C-D742-B256-37E3D2E8752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4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(review)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low and high specify the valid range where key is</a:t>
            </a:r>
          </a:p>
          <a:p>
            <a:r>
              <a:rPr lang="en-US" dirty="0" smtClean="0"/>
              <a:t>If the mid point is the key</a:t>
            </a:r>
          </a:p>
          <a:p>
            <a:pPr lvl="1"/>
            <a:r>
              <a:rPr lang="en-US" dirty="0" smtClean="0"/>
              <a:t>Key is found</a:t>
            </a:r>
          </a:p>
          <a:p>
            <a:r>
              <a:rPr lang="en-US" dirty="0" smtClean="0"/>
              <a:t>If low &gt; high (no valid range)</a:t>
            </a:r>
          </a:p>
          <a:p>
            <a:pPr lvl="1"/>
            <a:r>
              <a:rPr lang="en-US" dirty="0" smtClean="0"/>
              <a:t>Key is not found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Skip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74D-152C-D742-B256-37E3D2E8752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5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055712A-EDFE-2A44-AFCE-59B74145D697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Binary Search</a:t>
            </a:r>
            <a:endParaRPr lang="en-US" sz="4000">
              <a:latin typeface="Tahoma" charset="0"/>
            </a:endParaRPr>
          </a:p>
        </p:txBody>
      </p:sp>
      <p:sp>
        <p:nvSpPr>
          <p:cNvPr id="102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22098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Binary search can perform nearest neighbor queries on an ordered map that is implemented with an array, sorted by key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similar to the high-low children’s game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at each step, the number of candidate items is halved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terminates after O(log n) steps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Example: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find</a:t>
            </a:r>
            <a:r>
              <a:rPr lang="en-US" sz="2000" dirty="0">
                <a:latin typeface="Tahoma" charset="0"/>
              </a:rPr>
              <a:t>(7)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1379538" y="4162425"/>
            <a:ext cx="6991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16652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</a:t>
            </a: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22748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3</a:t>
            </a:r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28844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4</a:t>
            </a:r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34940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5</a:t>
            </a:r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41036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7</a:t>
            </a:r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4713288" y="4010025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0252" name="Oval 12"/>
          <p:cNvSpPr>
            <a:spLocks noChangeArrowheads="1"/>
          </p:cNvSpPr>
          <p:nvPr/>
        </p:nvSpPr>
        <p:spPr bwMode="auto">
          <a:xfrm>
            <a:off x="53228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9</a:t>
            </a:r>
          </a:p>
        </p:txBody>
      </p:sp>
      <p:sp>
        <p:nvSpPr>
          <p:cNvPr id="10253" name="Oval 13"/>
          <p:cNvSpPr>
            <a:spLocks noChangeArrowheads="1"/>
          </p:cNvSpPr>
          <p:nvPr/>
        </p:nvSpPr>
        <p:spPr bwMode="auto">
          <a:xfrm>
            <a:off x="59324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11</a:t>
            </a:r>
          </a:p>
        </p:txBody>
      </p:sp>
      <p:sp>
        <p:nvSpPr>
          <p:cNvPr id="10254" name="Oval 14"/>
          <p:cNvSpPr>
            <a:spLocks noChangeArrowheads="1"/>
          </p:cNvSpPr>
          <p:nvPr/>
        </p:nvSpPr>
        <p:spPr bwMode="auto">
          <a:xfrm>
            <a:off x="65420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14</a:t>
            </a:r>
          </a:p>
        </p:txBody>
      </p:sp>
      <p:sp>
        <p:nvSpPr>
          <p:cNvPr id="10255" name="Oval 15"/>
          <p:cNvSpPr>
            <a:spLocks noChangeArrowheads="1"/>
          </p:cNvSpPr>
          <p:nvPr/>
        </p:nvSpPr>
        <p:spPr bwMode="auto">
          <a:xfrm>
            <a:off x="71516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16</a:t>
            </a:r>
          </a:p>
        </p:txBody>
      </p:sp>
      <p:sp>
        <p:nvSpPr>
          <p:cNvPr id="10256" name="Oval 16"/>
          <p:cNvSpPr>
            <a:spLocks noChangeArrowheads="1"/>
          </p:cNvSpPr>
          <p:nvPr/>
        </p:nvSpPr>
        <p:spPr bwMode="auto">
          <a:xfrm>
            <a:off x="77612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18</a:t>
            </a:r>
          </a:p>
        </p:txBody>
      </p:sp>
      <p:sp>
        <p:nvSpPr>
          <p:cNvPr id="10257" name="Oval 17"/>
          <p:cNvSpPr>
            <a:spLocks noChangeArrowheads="1"/>
          </p:cNvSpPr>
          <p:nvPr/>
        </p:nvSpPr>
        <p:spPr bwMode="auto">
          <a:xfrm>
            <a:off x="83708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19</a:t>
            </a:r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1227138" y="4772025"/>
            <a:ext cx="7143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1665288" y="46196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</a:t>
            </a:r>
          </a:p>
        </p:txBody>
      </p:sp>
      <p:sp>
        <p:nvSpPr>
          <p:cNvPr id="10260" name="Oval 20"/>
          <p:cNvSpPr>
            <a:spLocks noChangeArrowheads="1"/>
          </p:cNvSpPr>
          <p:nvPr/>
        </p:nvSpPr>
        <p:spPr bwMode="auto">
          <a:xfrm>
            <a:off x="2274888" y="4619625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0261" name="Oval 21"/>
          <p:cNvSpPr>
            <a:spLocks noChangeArrowheads="1"/>
          </p:cNvSpPr>
          <p:nvPr/>
        </p:nvSpPr>
        <p:spPr bwMode="auto">
          <a:xfrm>
            <a:off x="2884488" y="46196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4</a:t>
            </a:r>
          </a:p>
        </p:txBody>
      </p:sp>
      <p:sp>
        <p:nvSpPr>
          <p:cNvPr id="10262" name="Oval 22"/>
          <p:cNvSpPr>
            <a:spLocks noChangeArrowheads="1"/>
          </p:cNvSpPr>
          <p:nvPr/>
        </p:nvSpPr>
        <p:spPr bwMode="auto">
          <a:xfrm>
            <a:off x="3494088" y="46196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5</a:t>
            </a:r>
          </a:p>
        </p:txBody>
      </p:sp>
      <p:sp>
        <p:nvSpPr>
          <p:cNvPr id="10263" name="Oval 23"/>
          <p:cNvSpPr>
            <a:spLocks noChangeArrowheads="1"/>
          </p:cNvSpPr>
          <p:nvPr/>
        </p:nvSpPr>
        <p:spPr bwMode="auto">
          <a:xfrm>
            <a:off x="4103688" y="46196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7</a:t>
            </a:r>
          </a:p>
        </p:txBody>
      </p:sp>
      <p:sp>
        <p:nvSpPr>
          <p:cNvPr id="10264" name="Oval 24"/>
          <p:cNvSpPr>
            <a:spLocks noChangeArrowheads="1"/>
          </p:cNvSpPr>
          <p:nvPr/>
        </p:nvSpPr>
        <p:spPr bwMode="auto">
          <a:xfrm>
            <a:off x="4713288" y="46196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8</a:t>
            </a:r>
          </a:p>
        </p:txBody>
      </p:sp>
      <p:sp>
        <p:nvSpPr>
          <p:cNvPr id="10265" name="Oval 25"/>
          <p:cNvSpPr>
            <a:spLocks noChangeArrowheads="1"/>
          </p:cNvSpPr>
          <p:nvPr/>
        </p:nvSpPr>
        <p:spPr bwMode="auto">
          <a:xfrm>
            <a:off x="5322888" y="46196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9</a:t>
            </a:r>
          </a:p>
        </p:txBody>
      </p:sp>
      <p:sp>
        <p:nvSpPr>
          <p:cNvPr id="10266" name="Oval 26"/>
          <p:cNvSpPr>
            <a:spLocks noChangeArrowheads="1"/>
          </p:cNvSpPr>
          <p:nvPr/>
        </p:nvSpPr>
        <p:spPr bwMode="auto">
          <a:xfrm>
            <a:off x="5932488" y="46196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11</a:t>
            </a:r>
          </a:p>
        </p:txBody>
      </p:sp>
      <p:sp>
        <p:nvSpPr>
          <p:cNvPr id="10267" name="Oval 27"/>
          <p:cNvSpPr>
            <a:spLocks noChangeArrowheads="1"/>
          </p:cNvSpPr>
          <p:nvPr/>
        </p:nvSpPr>
        <p:spPr bwMode="auto">
          <a:xfrm>
            <a:off x="6542088" y="46196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14</a:t>
            </a:r>
          </a:p>
        </p:txBody>
      </p:sp>
      <p:sp>
        <p:nvSpPr>
          <p:cNvPr id="10268" name="Oval 28"/>
          <p:cNvSpPr>
            <a:spLocks noChangeArrowheads="1"/>
          </p:cNvSpPr>
          <p:nvPr/>
        </p:nvSpPr>
        <p:spPr bwMode="auto">
          <a:xfrm>
            <a:off x="7151688" y="46196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16</a:t>
            </a:r>
          </a:p>
        </p:txBody>
      </p:sp>
      <p:sp>
        <p:nvSpPr>
          <p:cNvPr id="10269" name="Oval 29"/>
          <p:cNvSpPr>
            <a:spLocks noChangeArrowheads="1"/>
          </p:cNvSpPr>
          <p:nvPr/>
        </p:nvSpPr>
        <p:spPr bwMode="auto">
          <a:xfrm>
            <a:off x="7761288" y="46196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18</a:t>
            </a:r>
          </a:p>
        </p:txBody>
      </p:sp>
      <p:sp>
        <p:nvSpPr>
          <p:cNvPr id="10270" name="Oval 30"/>
          <p:cNvSpPr>
            <a:spLocks noChangeArrowheads="1"/>
          </p:cNvSpPr>
          <p:nvPr/>
        </p:nvSpPr>
        <p:spPr bwMode="auto">
          <a:xfrm>
            <a:off x="8370888" y="46196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19</a:t>
            </a:r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>
            <a:off x="1303338" y="5381625"/>
            <a:ext cx="7067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2" name="Oval 32"/>
          <p:cNvSpPr>
            <a:spLocks noChangeArrowheads="1"/>
          </p:cNvSpPr>
          <p:nvPr/>
        </p:nvSpPr>
        <p:spPr bwMode="auto">
          <a:xfrm>
            <a:off x="16652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</a:t>
            </a:r>
          </a:p>
        </p:txBody>
      </p:sp>
      <p:sp>
        <p:nvSpPr>
          <p:cNvPr id="10273" name="Oval 33"/>
          <p:cNvSpPr>
            <a:spLocks noChangeArrowheads="1"/>
          </p:cNvSpPr>
          <p:nvPr/>
        </p:nvSpPr>
        <p:spPr bwMode="auto">
          <a:xfrm>
            <a:off x="22748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3</a:t>
            </a:r>
          </a:p>
        </p:txBody>
      </p:sp>
      <p:sp>
        <p:nvSpPr>
          <p:cNvPr id="10274" name="Oval 34"/>
          <p:cNvSpPr>
            <a:spLocks noChangeArrowheads="1"/>
          </p:cNvSpPr>
          <p:nvPr/>
        </p:nvSpPr>
        <p:spPr bwMode="auto">
          <a:xfrm>
            <a:off x="2884488" y="52292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4</a:t>
            </a:r>
          </a:p>
        </p:txBody>
      </p:sp>
      <p:sp>
        <p:nvSpPr>
          <p:cNvPr id="10275" name="Oval 35"/>
          <p:cNvSpPr>
            <a:spLocks noChangeArrowheads="1"/>
          </p:cNvSpPr>
          <p:nvPr/>
        </p:nvSpPr>
        <p:spPr bwMode="auto">
          <a:xfrm>
            <a:off x="3494088" y="5229225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276" name="Oval 36"/>
          <p:cNvSpPr>
            <a:spLocks noChangeArrowheads="1"/>
          </p:cNvSpPr>
          <p:nvPr/>
        </p:nvSpPr>
        <p:spPr bwMode="auto">
          <a:xfrm>
            <a:off x="4103688" y="52292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7</a:t>
            </a:r>
          </a:p>
        </p:txBody>
      </p:sp>
      <p:sp>
        <p:nvSpPr>
          <p:cNvPr id="10277" name="Oval 37"/>
          <p:cNvSpPr>
            <a:spLocks noChangeArrowheads="1"/>
          </p:cNvSpPr>
          <p:nvPr/>
        </p:nvSpPr>
        <p:spPr bwMode="auto">
          <a:xfrm>
            <a:off x="47132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8</a:t>
            </a:r>
          </a:p>
        </p:txBody>
      </p:sp>
      <p:sp>
        <p:nvSpPr>
          <p:cNvPr id="10278" name="Oval 38"/>
          <p:cNvSpPr>
            <a:spLocks noChangeArrowheads="1"/>
          </p:cNvSpPr>
          <p:nvPr/>
        </p:nvSpPr>
        <p:spPr bwMode="auto">
          <a:xfrm>
            <a:off x="53228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9</a:t>
            </a:r>
          </a:p>
        </p:txBody>
      </p:sp>
      <p:sp>
        <p:nvSpPr>
          <p:cNvPr id="10279" name="Oval 39"/>
          <p:cNvSpPr>
            <a:spLocks noChangeArrowheads="1"/>
          </p:cNvSpPr>
          <p:nvPr/>
        </p:nvSpPr>
        <p:spPr bwMode="auto">
          <a:xfrm>
            <a:off x="59324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11</a:t>
            </a:r>
          </a:p>
        </p:txBody>
      </p:sp>
      <p:sp>
        <p:nvSpPr>
          <p:cNvPr id="10280" name="Oval 40"/>
          <p:cNvSpPr>
            <a:spLocks noChangeArrowheads="1"/>
          </p:cNvSpPr>
          <p:nvPr/>
        </p:nvSpPr>
        <p:spPr bwMode="auto">
          <a:xfrm>
            <a:off x="65420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14</a:t>
            </a:r>
          </a:p>
        </p:txBody>
      </p:sp>
      <p:sp>
        <p:nvSpPr>
          <p:cNvPr id="10281" name="Oval 41"/>
          <p:cNvSpPr>
            <a:spLocks noChangeArrowheads="1"/>
          </p:cNvSpPr>
          <p:nvPr/>
        </p:nvSpPr>
        <p:spPr bwMode="auto">
          <a:xfrm>
            <a:off x="71516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16</a:t>
            </a:r>
          </a:p>
        </p:txBody>
      </p:sp>
      <p:sp>
        <p:nvSpPr>
          <p:cNvPr id="10282" name="Oval 42"/>
          <p:cNvSpPr>
            <a:spLocks noChangeArrowheads="1"/>
          </p:cNvSpPr>
          <p:nvPr/>
        </p:nvSpPr>
        <p:spPr bwMode="auto">
          <a:xfrm>
            <a:off x="77612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18</a:t>
            </a:r>
          </a:p>
        </p:txBody>
      </p:sp>
      <p:sp>
        <p:nvSpPr>
          <p:cNvPr id="10283" name="Oval 43"/>
          <p:cNvSpPr>
            <a:spLocks noChangeArrowheads="1"/>
          </p:cNvSpPr>
          <p:nvPr/>
        </p:nvSpPr>
        <p:spPr bwMode="auto">
          <a:xfrm>
            <a:off x="83708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19</a:t>
            </a:r>
          </a:p>
        </p:txBody>
      </p:sp>
      <p:sp>
        <p:nvSpPr>
          <p:cNvPr id="10284" name="Line 44"/>
          <p:cNvSpPr>
            <a:spLocks noChangeShapeType="1"/>
          </p:cNvSpPr>
          <p:nvPr/>
        </p:nvSpPr>
        <p:spPr bwMode="auto">
          <a:xfrm>
            <a:off x="1379538" y="5991225"/>
            <a:ext cx="6991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5" name="Oval 45"/>
          <p:cNvSpPr>
            <a:spLocks noChangeArrowheads="1"/>
          </p:cNvSpPr>
          <p:nvPr/>
        </p:nvSpPr>
        <p:spPr bwMode="auto">
          <a:xfrm>
            <a:off x="16652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</a:t>
            </a:r>
          </a:p>
        </p:txBody>
      </p:sp>
      <p:sp>
        <p:nvSpPr>
          <p:cNvPr id="10286" name="Oval 46"/>
          <p:cNvSpPr>
            <a:spLocks noChangeArrowheads="1"/>
          </p:cNvSpPr>
          <p:nvPr/>
        </p:nvSpPr>
        <p:spPr bwMode="auto">
          <a:xfrm>
            <a:off x="22748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3</a:t>
            </a:r>
          </a:p>
        </p:txBody>
      </p:sp>
      <p:sp>
        <p:nvSpPr>
          <p:cNvPr id="10287" name="Oval 47"/>
          <p:cNvSpPr>
            <a:spLocks noChangeArrowheads="1"/>
          </p:cNvSpPr>
          <p:nvPr/>
        </p:nvSpPr>
        <p:spPr bwMode="auto">
          <a:xfrm>
            <a:off x="28844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4</a:t>
            </a:r>
          </a:p>
        </p:txBody>
      </p:sp>
      <p:sp>
        <p:nvSpPr>
          <p:cNvPr id="10288" name="Oval 48"/>
          <p:cNvSpPr>
            <a:spLocks noChangeArrowheads="1"/>
          </p:cNvSpPr>
          <p:nvPr/>
        </p:nvSpPr>
        <p:spPr bwMode="auto">
          <a:xfrm>
            <a:off x="34940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5</a:t>
            </a:r>
          </a:p>
        </p:txBody>
      </p:sp>
      <p:sp>
        <p:nvSpPr>
          <p:cNvPr id="10289" name="Oval 49"/>
          <p:cNvSpPr>
            <a:spLocks noChangeArrowheads="1"/>
          </p:cNvSpPr>
          <p:nvPr/>
        </p:nvSpPr>
        <p:spPr bwMode="auto">
          <a:xfrm>
            <a:off x="4103688" y="5838825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0290" name="Oval 50"/>
          <p:cNvSpPr>
            <a:spLocks noChangeArrowheads="1"/>
          </p:cNvSpPr>
          <p:nvPr/>
        </p:nvSpPr>
        <p:spPr bwMode="auto">
          <a:xfrm>
            <a:off x="47132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8</a:t>
            </a:r>
          </a:p>
        </p:txBody>
      </p:sp>
      <p:sp>
        <p:nvSpPr>
          <p:cNvPr id="10291" name="Oval 51"/>
          <p:cNvSpPr>
            <a:spLocks noChangeArrowheads="1"/>
          </p:cNvSpPr>
          <p:nvPr/>
        </p:nvSpPr>
        <p:spPr bwMode="auto">
          <a:xfrm>
            <a:off x="53228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9</a:t>
            </a:r>
          </a:p>
        </p:txBody>
      </p:sp>
      <p:sp>
        <p:nvSpPr>
          <p:cNvPr id="10292" name="Oval 52"/>
          <p:cNvSpPr>
            <a:spLocks noChangeArrowheads="1"/>
          </p:cNvSpPr>
          <p:nvPr/>
        </p:nvSpPr>
        <p:spPr bwMode="auto">
          <a:xfrm>
            <a:off x="59324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11</a:t>
            </a:r>
          </a:p>
        </p:txBody>
      </p:sp>
      <p:sp>
        <p:nvSpPr>
          <p:cNvPr id="10293" name="Oval 53"/>
          <p:cNvSpPr>
            <a:spLocks noChangeArrowheads="1"/>
          </p:cNvSpPr>
          <p:nvPr/>
        </p:nvSpPr>
        <p:spPr bwMode="auto">
          <a:xfrm>
            <a:off x="65420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14</a:t>
            </a:r>
          </a:p>
        </p:txBody>
      </p:sp>
      <p:sp>
        <p:nvSpPr>
          <p:cNvPr id="10294" name="Oval 54"/>
          <p:cNvSpPr>
            <a:spLocks noChangeArrowheads="1"/>
          </p:cNvSpPr>
          <p:nvPr/>
        </p:nvSpPr>
        <p:spPr bwMode="auto">
          <a:xfrm>
            <a:off x="71516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16</a:t>
            </a:r>
          </a:p>
        </p:txBody>
      </p:sp>
      <p:sp>
        <p:nvSpPr>
          <p:cNvPr id="10295" name="Oval 55"/>
          <p:cNvSpPr>
            <a:spLocks noChangeArrowheads="1"/>
          </p:cNvSpPr>
          <p:nvPr/>
        </p:nvSpPr>
        <p:spPr bwMode="auto">
          <a:xfrm>
            <a:off x="77612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18</a:t>
            </a:r>
          </a:p>
        </p:txBody>
      </p:sp>
      <p:sp>
        <p:nvSpPr>
          <p:cNvPr id="10296" name="Oval 56"/>
          <p:cNvSpPr>
            <a:spLocks noChangeArrowheads="1"/>
          </p:cNvSpPr>
          <p:nvPr/>
        </p:nvSpPr>
        <p:spPr bwMode="auto">
          <a:xfrm>
            <a:off x="83708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19</a:t>
            </a:r>
          </a:p>
        </p:txBody>
      </p:sp>
      <p:sp>
        <p:nvSpPr>
          <p:cNvPr id="10297" name="Oval 57"/>
          <p:cNvSpPr>
            <a:spLocks noChangeArrowheads="1"/>
          </p:cNvSpPr>
          <p:nvPr/>
        </p:nvSpPr>
        <p:spPr bwMode="auto">
          <a:xfrm>
            <a:off x="107473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0</a:t>
            </a:r>
          </a:p>
        </p:txBody>
      </p:sp>
      <p:sp>
        <p:nvSpPr>
          <p:cNvPr id="10298" name="Oval 58"/>
          <p:cNvSpPr>
            <a:spLocks noChangeArrowheads="1"/>
          </p:cNvSpPr>
          <p:nvPr/>
        </p:nvSpPr>
        <p:spPr bwMode="auto">
          <a:xfrm>
            <a:off x="1074738" y="46196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0</a:t>
            </a:r>
          </a:p>
        </p:txBody>
      </p:sp>
      <p:sp>
        <p:nvSpPr>
          <p:cNvPr id="10299" name="Oval 59"/>
          <p:cNvSpPr>
            <a:spLocks noChangeArrowheads="1"/>
          </p:cNvSpPr>
          <p:nvPr/>
        </p:nvSpPr>
        <p:spPr bwMode="auto">
          <a:xfrm>
            <a:off x="107473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0</a:t>
            </a:r>
          </a:p>
        </p:txBody>
      </p:sp>
      <p:sp>
        <p:nvSpPr>
          <p:cNvPr id="10300" name="Oval 60"/>
          <p:cNvSpPr>
            <a:spLocks noChangeArrowheads="1"/>
          </p:cNvSpPr>
          <p:nvPr/>
        </p:nvSpPr>
        <p:spPr bwMode="auto">
          <a:xfrm>
            <a:off x="1084263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0</a:t>
            </a:r>
          </a:p>
        </p:txBody>
      </p:sp>
      <p:sp>
        <p:nvSpPr>
          <p:cNvPr id="10301" name="Text Box 61"/>
          <p:cNvSpPr txBox="1">
            <a:spLocks noChangeArrowheads="1"/>
          </p:cNvSpPr>
          <p:nvPr/>
        </p:nvSpPr>
        <p:spPr bwMode="auto">
          <a:xfrm>
            <a:off x="4689475" y="4256088"/>
            <a:ext cx="342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i="1">
                <a:latin typeface="Times New Roman" charset="0"/>
              </a:rPr>
              <a:t>m</a:t>
            </a:r>
          </a:p>
        </p:txBody>
      </p:sp>
      <p:sp>
        <p:nvSpPr>
          <p:cNvPr id="10302" name="Text Box 62"/>
          <p:cNvSpPr txBox="1">
            <a:spLocks noChangeArrowheads="1"/>
          </p:cNvSpPr>
          <p:nvPr/>
        </p:nvSpPr>
        <p:spPr bwMode="auto">
          <a:xfrm>
            <a:off x="1074738" y="4257675"/>
            <a:ext cx="24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i="1">
                <a:latin typeface="Times New Roman" charset="0"/>
              </a:rPr>
              <a:t>l</a:t>
            </a:r>
          </a:p>
        </p:txBody>
      </p:sp>
      <p:sp>
        <p:nvSpPr>
          <p:cNvPr id="10303" name="Text Box 63"/>
          <p:cNvSpPr txBox="1">
            <a:spLocks noChangeArrowheads="1"/>
          </p:cNvSpPr>
          <p:nvPr/>
        </p:nvSpPr>
        <p:spPr bwMode="auto">
          <a:xfrm>
            <a:off x="8389938" y="4256088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i="1">
                <a:latin typeface="Times New Roman" charset="0"/>
              </a:rPr>
              <a:t>h</a:t>
            </a:r>
          </a:p>
        </p:txBody>
      </p:sp>
      <p:sp>
        <p:nvSpPr>
          <p:cNvPr id="10304" name="Text Box 64"/>
          <p:cNvSpPr txBox="1">
            <a:spLocks noChangeArrowheads="1"/>
          </p:cNvSpPr>
          <p:nvPr/>
        </p:nvSpPr>
        <p:spPr bwMode="auto">
          <a:xfrm>
            <a:off x="2246313" y="4876800"/>
            <a:ext cx="342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i="1">
                <a:latin typeface="Times New Roman" charset="0"/>
              </a:rPr>
              <a:t>m</a:t>
            </a:r>
          </a:p>
        </p:txBody>
      </p:sp>
      <p:sp>
        <p:nvSpPr>
          <p:cNvPr id="10305" name="Text Box 65"/>
          <p:cNvSpPr txBox="1">
            <a:spLocks noChangeArrowheads="1"/>
          </p:cNvSpPr>
          <p:nvPr/>
        </p:nvSpPr>
        <p:spPr bwMode="auto">
          <a:xfrm>
            <a:off x="1074738" y="4878388"/>
            <a:ext cx="24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i="1">
                <a:latin typeface="Times New Roman" charset="0"/>
              </a:rPr>
              <a:t>l</a:t>
            </a:r>
          </a:p>
        </p:txBody>
      </p:sp>
      <p:sp>
        <p:nvSpPr>
          <p:cNvPr id="10306" name="Text Box 66"/>
          <p:cNvSpPr txBox="1">
            <a:spLocks noChangeArrowheads="1"/>
          </p:cNvSpPr>
          <p:nvPr/>
        </p:nvSpPr>
        <p:spPr bwMode="auto">
          <a:xfrm>
            <a:off x="4103688" y="48768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i="1">
                <a:latin typeface="Times New Roman" charset="0"/>
              </a:rPr>
              <a:t>h</a:t>
            </a:r>
          </a:p>
        </p:txBody>
      </p:sp>
      <p:sp>
        <p:nvSpPr>
          <p:cNvPr id="10307" name="Text Box 67"/>
          <p:cNvSpPr txBox="1">
            <a:spLocks noChangeArrowheads="1"/>
          </p:cNvSpPr>
          <p:nvPr/>
        </p:nvSpPr>
        <p:spPr bwMode="auto">
          <a:xfrm>
            <a:off x="3484563" y="5497513"/>
            <a:ext cx="342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i="1">
                <a:latin typeface="Times New Roman" charset="0"/>
              </a:rPr>
              <a:t>m</a:t>
            </a:r>
          </a:p>
        </p:txBody>
      </p:sp>
      <p:sp>
        <p:nvSpPr>
          <p:cNvPr id="10308" name="Text Box 68"/>
          <p:cNvSpPr txBox="1">
            <a:spLocks noChangeArrowheads="1"/>
          </p:cNvSpPr>
          <p:nvPr/>
        </p:nvSpPr>
        <p:spPr bwMode="auto">
          <a:xfrm>
            <a:off x="2903538" y="5499100"/>
            <a:ext cx="24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i="1">
                <a:latin typeface="Times New Roman" charset="0"/>
              </a:rPr>
              <a:t>l</a:t>
            </a:r>
          </a:p>
        </p:txBody>
      </p:sp>
      <p:sp>
        <p:nvSpPr>
          <p:cNvPr id="10309" name="Text Box 69"/>
          <p:cNvSpPr txBox="1">
            <a:spLocks noChangeArrowheads="1"/>
          </p:cNvSpPr>
          <p:nvPr/>
        </p:nvSpPr>
        <p:spPr bwMode="auto">
          <a:xfrm>
            <a:off x="4103688" y="5497513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i="1">
                <a:latin typeface="Times New Roman" charset="0"/>
              </a:rPr>
              <a:t>h</a:t>
            </a:r>
          </a:p>
        </p:txBody>
      </p:sp>
      <p:sp>
        <p:nvSpPr>
          <p:cNvPr id="10310" name="Text Box 70"/>
          <p:cNvSpPr txBox="1">
            <a:spLocks noChangeArrowheads="1"/>
          </p:cNvSpPr>
          <p:nvPr/>
        </p:nvSpPr>
        <p:spPr bwMode="auto">
          <a:xfrm>
            <a:off x="3856038" y="6113463"/>
            <a:ext cx="785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i="1">
                <a:latin typeface="Times New Roman" charset="0"/>
              </a:rPr>
              <a:t>l</a:t>
            </a:r>
            <a:r>
              <a:rPr lang="en-US" sz="1600">
                <a:latin typeface="Symbol" charset="0"/>
              </a:rPr>
              <a:t>=</a:t>
            </a:r>
            <a:r>
              <a:rPr lang="en-US" sz="1600" b="1" i="1">
                <a:latin typeface="Times New Roman" charset="0"/>
              </a:rPr>
              <a:t>m </a:t>
            </a:r>
            <a:r>
              <a:rPr lang="en-US" sz="1600">
                <a:latin typeface="Symbol" charset="0"/>
              </a:rPr>
              <a:t>=</a:t>
            </a:r>
            <a:r>
              <a:rPr lang="en-US" sz="1600" b="1" i="1">
                <a:latin typeface="Times New Roman" charset="0"/>
              </a:rPr>
              <a:t>h</a:t>
            </a:r>
          </a:p>
        </p:txBody>
      </p:sp>
      <p:graphicFrame>
        <p:nvGraphicFramePr>
          <p:cNvPr id="10311" name="Object 73"/>
          <p:cNvGraphicFramePr>
            <a:graphicFrameLocks noChangeAspect="1"/>
          </p:cNvGraphicFramePr>
          <p:nvPr/>
        </p:nvGraphicFramePr>
        <p:xfrm>
          <a:off x="6629400" y="279400"/>
          <a:ext cx="2133600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Clip" r:id="rId3" imgW="1511929" imgH="1003426" progId="MS_ClipArt_Gallery.2">
                  <p:embed/>
                </p:oleObj>
              </mc:Choice>
              <mc:Fallback>
                <p:oleObj name="Clip" r:id="rId3" imgW="1511929" imgH="100342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79400"/>
                        <a:ext cx="2133600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2" name="Date Placeholder 7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1010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(inexact)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330751"/>
              </p:ext>
            </p:extLst>
          </p:nvPr>
        </p:nvGraphicFramePr>
        <p:xfrm>
          <a:off x="1828800" y="1752600"/>
          <a:ext cx="6705601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943">
                  <a:extLst>
                    <a:ext uri="{9D8B030D-6E8A-4147-A177-3AD203B41FA5}">
                      <a16:colId xmlns="" xmlns:a16="http://schemas.microsoft.com/office/drawing/2014/main" val="3712198929"/>
                    </a:ext>
                  </a:extLst>
                </a:gridCol>
                <a:gridCol w="957943">
                  <a:extLst>
                    <a:ext uri="{9D8B030D-6E8A-4147-A177-3AD203B41FA5}">
                      <a16:colId xmlns="" xmlns:a16="http://schemas.microsoft.com/office/drawing/2014/main" val="4182374907"/>
                    </a:ext>
                  </a:extLst>
                </a:gridCol>
                <a:gridCol w="957943">
                  <a:extLst>
                    <a:ext uri="{9D8B030D-6E8A-4147-A177-3AD203B41FA5}">
                      <a16:colId xmlns="" xmlns:a16="http://schemas.microsoft.com/office/drawing/2014/main" val="2889419987"/>
                    </a:ext>
                  </a:extLst>
                </a:gridCol>
                <a:gridCol w="957943">
                  <a:extLst>
                    <a:ext uri="{9D8B030D-6E8A-4147-A177-3AD203B41FA5}">
                      <a16:colId xmlns="" xmlns:a16="http://schemas.microsoft.com/office/drawing/2014/main" val="62908170"/>
                    </a:ext>
                  </a:extLst>
                </a:gridCol>
                <a:gridCol w="957943">
                  <a:extLst>
                    <a:ext uri="{9D8B030D-6E8A-4147-A177-3AD203B41FA5}">
                      <a16:colId xmlns="" xmlns:a16="http://schemas.microsoft.com/office/drawing/2014/main" val="2085327357"/>
                    </a:ext>
                  </a:extLst>
                </a:gridCol>
                <a:gridCol w="957943">
                  <a:extLst>
                    <a:ext uri="{9D8B030D-6E8A-4147-A177-3AD203B41FA5}">
                      <a16:colId xmlns="" xmlns:a16="http://schemas.microsoft.com/office/drawing/2014/main" val="1504609441"/>
                    </a:ext>
                  </a:extLst>
                </a:gridCol>
                <a:gridCol w="957943">
                  <a:extLst>
                    <a:ext uri="{9D8B030D-6E8A-4147-A177-3AD203B41FA5}">
                      <a16:colId xmlns="" xmlns:a16="http://schemas.microsoft.com/office/drawing/2014/main" val="36590856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379206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Q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6558263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Skip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74D-152C-D742-B256-37E3D2E8752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920" y="1832401"/>
            <a:ext cx="12843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</a:p>
          <a:p>
            <a:r>
              <a:rPr lang="en-US" dirty="0"/>
              <a:t>E</a:t>
            </a:r>
            <a:r>
              <a:rPr lang="en-US" dirty="0" smtClean="0"/>
              <a:t>lement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3047998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Search Key is 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Low=0, high=6, mid=3; G&lt;K, check first half</a:t>
            </a:r>
          </a:p>
        </p:txBody>
      </p:sp>
    </p:spTree>
    <p:extLst>
      <p:ext uri="{BB962C8B-B14F-4D97-AF65-F5344CB8AC3E}">
        <p14:creationId xmlns:p14="http://schemas.microsoft.com/office/powerpoint/2010/main" val="940734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(inexact)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173188"/>
              </p:ext>
            </p:extLst>
          </p:nvPr>
        </p:nvGraphicFramePr>
        <p:xfrm>
          <a:off x="1828800" y="1752600"/>
          <a:ext cx="6705601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943">
                  <a:extLst>
                    <a:ext uri="{9D8B030D-6E8A-4147-A177-3AD203B41FA5}">
                      <a16:colId xmlns="" xmlns:a16="http://schemas.microsoft.com/office/drawing/2014/main" val="3712198929"/>
                    </a:ext>
                  </a:extLst>
                </a:gridCol>
                <a:gridCol w="957943">
                  <a:extLst>
                    <a:ext uri="{9D8B030D-6E8A-4147-A177-3AD203B41FA5}">
                      <a16:colId xmlns="" xmlns:a16="http://schemas.microsoft.com/office/drawing/2014/main" val="4182374907"/>
                    </a:ext>
                  </a:extLst>
                </a:gridCol>
                <a:gridCol w="957943">
                  <a:extLst>
                    <a:ext uri="{9D8B030D-6E8A-4147-A177-3AD203B41FA5}">
                      <a16:colId xmlns="" xmlns:a16="http://schemas.microsoft.com/office/drawing/2014/main" val="2889419987"/>
                    </a:ext>
                  </a:extLst>
                </a:gridCol>
                <a:gridCol w="957943">
                  <a:extLst>
                    <a:ext uri="{9D8B030D-6E8A-4147-A177-3AD203B41FA5}">
                      <a16:colId xmlns="" xmlns:a16="http://schemas.microsoft.com/office/drawing/2014/main" val="62908170"/>
                    </a:ext>
                  </a:extLst>
                </a:gridCol>
                <a:gridCol w="957943">
                  <a:extLst>
                    <a:ext uri="{9D8B030D-6E8A-4147-A177-3AD203B41FA5}">
                      <a16:colId xmlns="" xmlns:a16="http://schemas.microsoft.com/office/drawing/2014/main" val="2085327357"/>
                    </a:ext>
                  </a:extLst>
                </a:gridCol>
                <a:gridCol w="957943">
                  <a:extLst>
                    <a:ext uri="{9D8B030D-6E8A-4147-A177-3AD203B41FA5}">
                      <a16:colId xmlns="" xmlns:a16="http://schemas.microsoft.com/office/drawing/2014/main" val="1504609441"/>
                    </a:ext>
                  </a:extLst>
                </a:gridCol>
                <a:gridCol w="957943">
                  <a:extLst>
                    <a:ext uri="{9D8B030D-6E8A-4147-A177-3AD203B41FA5}">
                      <a16:colId xmlns="" xmlns:a16="http://schemas.microsoft.com/office/drawing/2014/main" val="36590856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379206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Q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6558263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Skip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74D-152C-D742-B256-37E3D2E8752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920" y="1832401"/>
            <a:ext cx="12843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</a:p>
          <a:p>
            <a:r>
              <a:rPr lang="en-US" dirty="0"/>
              <a:t>E</a:t>
            </a:r>
            <a:r>
              <a:rPr lang="en-US" dirty="0" smtClean="0"/>
              <a:t>lement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3047998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Search Key is 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Low=0, high=6, mid=3; G&lt;K, check first half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Low=0, high=2, mid=1; G&gt;D, check second half</a:t>
            </a:r>
          </a:p>
        </p:txBody>
      </p:sp>
    </p:spTree>
    <p:extLst>
      <p:ext uri="{BB962C8B-B14F-4D97-AF65-F5344CB8AC3E}">
        <p14:creationId xmlns:p14="http://schemas.microsoft.com/office/powerpoint/2010/main" val="209787330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17938</TotalTime>
  <Words>2941</Words>
  <Application>Microsoft Office PowerPoint</Application>
  <PresentationFormat>On-screen Show (4:3)</PresentationFormat>
  <Paragraphs>939</Paragraphs>
  <Slides>44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Blueprint</vt:lpstr>
      <vt:lpstr>Clip</vt:lpstr>
      <vt:lpstr>Equation</vt:lpstr>
      <vt:lpstr>Sorted Maps</vt:lpstr>
      <vt:lpstr>Sorted Maps (Ordered Maps)</vt:lpstr>
      <vt:lpstr>Main operations</vt:lpstr>
      <vt:lpstr>Example</vt:lpstr>
      <vt:lpstr>Sorted Search Tables</vt:lpstr>
      <vt:lpstr>Binary search (review)</vt:lpstr>
      <vt:lpstr>Binary Search</vt:lpstr>
      <vt:lpstr>Binary Search (inexact)</vt:lpstr>
      <vt:lpstr>Binary Search (inexact)</vt:lpstr>
      <vt:lpstr>Binary Search (inexact)</vt:lpstr>
      <vt:lpstr>Binary Search (inexact)</vt:lpstr>
      <vt:lpstr>Disadvantage of a sorted array</vt:lpstr>
      <vt:lpstr>Worst-case Time Complexity</vt:lpstr>
      <vt:lpstr>Worst-case Time Complexity</vt:lpstr>
      <vt:lpstr>No Fixed Maximum Size</vt:lpstr>
      <vt:lpstr>Skip Lists</vt:lpstr>
      <vt:lpstr>Linked List and Search</vt:lpstr>
      <vt:lpstr>What is a Skip List</vt:lpstr>
      <vt:lpstr>Search for Key k</vt:lpstr>
      <vt:lpstr>Search for Key k</vt:lpstr>
      <vt:lpstr>Expected Height of Skip Lists</vt:lpstr>
      <vt:lpstr>Pseudorandom Numbers</vt:lpstr>
      <vt:lpstr>Randomized Algorithms</vt:lpstr>
      <vt:lpstr>Insertion: entry (k,v)</vt:lpstr>
      <vt:lpstr>Deletion: key k</vt:lpstr>
      <vt:lpstr>Similar to Binary Search</vt:lpstr>
      <vt:lpstr>Put/insert</vt:lpstr>
      <vt:lpstr>Each list has about half of the entries of the previous list</vt:lpstr>
      <vt:lpstr>Each list has about half of the entries of the previous list</vt:lpstr>
      <vt:lpstr>Each list has about half of the entries of the previous list</vt:lpstr>
      <vt:lpstr>Each list has about half of the entries of the previous list</vt:lpstr>
      <vt:lpstr>Each list has about half of the entries of the previous list</vt:lpstr>
      <vt:lpstr>Each list has about half of the entries of the previous list</vt:lpstr>
      <vt:lpstr>Each list has about half of the entries of the previous list</vt:lpstr>
      <vt:lpstr>Implementation</vt:lpstr>
      <vt:lpstr>Expected (not Worst-case) Complexity</vt:lpstr>
      <vt:lpstr>Skipping the rest</vt:lpstr>
      <vt:lpstr>Space Usage</vt:lpstr>
      <vt:lpstr>Space Usage</vt:lpstr>
      <vt:lpstr>Height</vt:lpstr>
      <vt:lpstr>Time Complexity of Search</vt:lpstr>
      <vt:lpstr>Time Complexity of Search</vt:lpstr>
      <vt:lpstr>Time Complexity of Search</vt:lpstr>
      <vt:lpstr>Summary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Philip  Chan</cp:lastModifiedBy>
  <cp:revision>1229</cp:revision>
  <cp:lastPrinted>2014-03-20T01:48:50Z</cp:lastPrinted>
  <dcterms:created xsi:type="dcterms:W3CDTF">2002-01-21T02:22:10Z</dcterms:created>
  <dcterms:modified xsi:type="dcterms:W3CDTF">2019-03-11T20:38:40Z</dcterms:modified>
</cp:coreProperties>
</file>