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56" r:id="rId2"/>
    <p:sldId id="310" r:id="rId3"/>
    <p:sldId id="331" r:id="rId4"/>
    <p:sldId id="339" r:id="rId5"/>
    <p:sldId id="351" r:id="rId6"/>
    <p:sldId id="340" r:id="rId7"/>
    <p:sldId id="332" r:id="rId8"/>
    <p:sldId id="337" r:id="rId9"/>
    <p:sldId id="336" r:id="rId10"/>
    <p:sldId id="369" r:id="rId11"/>
    <p:sldId id="349" r:id="rId12"/>
    <p:sldId id="338" r:id="rId13"/>
    <p:sldId id="343" r:id="rId14"/>
    <p:sldId id="356" r:id="rId15"/>
    <p:sldId id="344" r:id="rId16"/>
    <p:sldId id="345" r:id="rId17"/>
    <p:sldId id="346" r:id="rId18"/>
    <p:sldId id="347" r:id="rId19"/>
    <p:sldId id="348" r:id="rId20"/>
    <p:sldId id="357" r:id="rId21"/>
    <p:sldId id="354" r:id="rId22"/>
    <p:sldId id="355" r:id="rId23"/>
    <p:sldId id="311" r:id="rId24"/>
    <p:sldId id="312" r:id="rId25"/>
    <p:sldId id="358" r:id="rId26"/>
    <p:sldId id="316" r:id="rId27"/>
    <p:sldId id="371" r:id="rId28"/>
    <p:sldId id="317" r:id="rId29"/>
    <p:sldId id="318" r:id="rId30"/>
    <p:sldId id="319" r:id="rId31"/>
    <p:sldId id="320" r:id="rId32"/>
    <p:sldId id="353" r:id="rId33"/>
    <p:sldId id="321" r:id="rId34"/>
    <p:sldId id="359" r:id="rId35"/>
    <p:sldId id="322" r:id="rId36"/>
    <p:sldId id="323" r:id="rId37"/>
    <p:sldId id="315" r:id="rId38"/>
    <p:sldId id="361" r:id="rId39"/>
    <p:sldId id="324" r:id="rId40"/>
    <p:sldId id="362" r:id="rId41"/>
    <p:sldId id="325" r:id="rId42"/>
    <p:sldId id="364" r:id="rId43"/>
    <p:sldId id="326" r:id="rId44"/>
    <p:sldId id="363" r:id="rId45"/>
    <p:sldId id="327" r:id="rId46"/>
    <p:sldId id="365" r:id="rId47"/>
    <p:sldId id="368" r:id="rId48"/>
    <p:sldId id="330" r:id="rId49"/>
    <p:sldId id="366" r:id="rId50"/>
    <p:sldId id="367" r:id="rId51"/>
    <p:sldId id="329" r:id="rId52"/>
    <p:sldId id="328" r:id="rId5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87" autoAdjust="0"/>
  </p:normalViewPr>
  <p:slideViewPr>
    <p:cSldViewPr>
      <p:cViewPr>
        <p:scale>
          <a:sx n="110" d="100"/>
          <a:sy n="110" d="100"/>
        </p:scale>
        <p:origin x="-660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Recursion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E53E897-BF64-0F4A-BB5A-B0C5E29C4966}" type="datetime1">
              <a:rPr lang="en-US" smtClean="0"/>
              <a:t>1/23/2019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3300FDEA-7042-974F-957D-E58948F25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Recursion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A038362F-7967-7C45-A160-91C65519B956}" type="datetime1">
              <a:rPr lang="en-US" smtClean="0"/>
              <a:t>1/23/2019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D3348D0-F0DB-074A-A2EA-ECAF35DB3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3886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Recursion</a:t>
            </a:r>
            <a:endParaRPr lang="en-US" sz="1300"/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36D7E7-CFE1-884D-9D33-938D04E8DAAF}" type="datetime1">
              <a:rPr lang="en-US" sz="1300" smtClean="0"/>
              <a:t>1/23/2019</a:t>
            </a:fld>
            <a:endParaRPr lang="en-US" sz="1300"/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66263E-08C6-7A4D-90D5-B55B8C2DEAEF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621B8-C26D-457C-B698-7A71940119B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621B8-C26D-457C-B698-7A71940119B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3DFA0-4053-4F7A-8826-271B49050A5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3DFA0-4053-4F7A-8826-271B49050A5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FF01C-92BE-4307-B73C-62DB0AA9F26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075BA-1C85-422B-8658-69FA1194622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FBE1B-3431-4842-87F8-6B3DFF5FB99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ED150-00D5-4702-BA89-B16838EC48A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621B8-C26D-457C-B698-7A71940119B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621B8-C26D-457C-B698-7A71940119B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8D6F8C-2123-E040-923F-3ACA1A5A8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8938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1B39E-2B67-9942-90F9-67F1E20F1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83316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16466C-239D-0E4F-9AE1-B2A430EFD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4053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773B9B-2255-BC41-AEC8-AD5B25286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19318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BA0EA7-88D8-2D41-813F-82B9F5558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6222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E9F77E2-AF0F-354D-8C3E-6773C5FBF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1024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677CCB-42E9-614B-8ED6-0664A1DF3EC0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Recursion</a:t>
            </a:r>
          </a:p>
        </p:txBody>
      </p:sp>
      <p:pic>
        <p:nvPicPr>
          <p:cNvPr id="10244" name="Picture 252" descr="BD05515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14600"/>
            <a:ext cx="2622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Binary Search</a:t>
            </a:r>
          </a:p>
        </p:txBody>
      </p:sp>
      <p:sp>
        <p:nvSpPr>
          <p:cNvPr id="4505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762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</a:rPr>
              <a:t>Search for an </a:t>
            </a:r>
            <a:r>
              <a:rPr lang="en-US" dirty="0" smtClean="0">
                <a:latin typeface="Tahoma" charset="0"/>
              </a:rPr>
              <a:t>integer (target) in </a:t>
            </a:r>
            <a:r>
              <a:rPr lang="en-US" dirty="0">
                <a:latin typeface="Tahoma" charset="0"/>
              </a:rPr>
              <a:t>an ordered </a:t>
            </a:r>
            <a:r>
              <a:rPr lang="en-US" dirty="0" smtClean="0">
                <a:latin typeface="Tahoma" charset="0"/>
              </a:rPr>
              <a:t>list (data)</a:t>
            </a:r>
          </a:p>
          <a:p>
            <a:pPr marL="0" indent="0">
              <a:buNone/>
            </a:pPr>
            <a:r>
              <a:rPr lang="en-US" dirty="0" smtClean="0">
                <a:latin typeface="Tahoma" charset="0"/>
              </a:rPr>
              <a:t>Returns location if found, otherwise -1</a:t>
            </a:r>
            <a:endParaRPr lang="en-US" dirty="0">
              <a:latin typeface="Tahoma" charset="0"/>
            </a:endParaRP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D9A72E1-57E3-084E-9D01-E4ED51A3D46E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936" y="2438400"/>
            <a:ext cx="7162801" cy="39703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i</a:t>
            </a:r>
            <a:r>
              <a:rPr lang="en-US" sz="1800" dirty="0" err="1" smtClean="0"/>
              <a:t>nt</a:t>
            </a:r>
            <a:r>
              <a:rPr lang="en-US" sz="1800" dirty="0" smtClean="0"/>
              <a:t> </a:t>
            </a:r>
            <a:r>
              <a:rPr lang="en-US" sz="1800" dirty="0" err="1" smtClean="0"/>
              <a:t>binarySearch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data[], </a:t>
            </a:r>
            <a:r>
              <a:rPr lang="en-US" sz="1800" dirty="0" err="1" smtClean="0"/>
              <a:t>int</a:t>
            </a:r>
            <a:r>
              <a:rPr lang="en-US" sz="1800" dirty="0" smtClean="0"/>
              <a:t> target, </a:t>
            </a:r>
            <a:r>
              <a:rPr lang="en-US" sz="1800" dirty="0" err="1" smtClean="0"/>
              <a:t>int</a:t>
            </a:r>
            <a:r>
              <a:rPr lang="en-US" sz="1800" dirty="0" smtClean="0"/>
              <a:t> low, </a:t>
            </a:r>
            <a:r>
              <a:rPr lang="en-US" sz="1800" dirty="0" err="1" smtClean="0"/>
              <a:t>int</a:t>
            </a:r>
            <a:r>
              <a:rPr lang="en-US" sz="1800" dirty="0" smtClean="0"/>
              <a:t> high)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if (low &gt; high)                           // empty interval; no match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return -1;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mid = (low + high) / 2;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  if (target == data[mid])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     return mid;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  else if (target &lt; data[mid])   // look in the first half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     return </a:t>
            </a:r>
            <a:r>
              <a:rPr lang="en-US" sz="1800" dirty="0" err="1" smtClean="0"/>
              <a:t>binarySearch</a:t>
            </a:r>
            <a:r>
              <a:rPr lang="en-US" sz="1800" dirty="0" smtClean="0"/>
              <a:t>(data, target, low, mid – 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  else                                    // look in the second half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     return </a:t>
            </a:r>
            <a:r>
              <a:rPr lang="en-US" sz="1800" dirty="0" err="1" smtClean="0"/>
              <a:t>binarySearch</a:t>
            </a:r>
            <a:r>
              <a:rPr lang="en-US" sz="1800" dirty="0" smtClean="0"/>
              <a:t>(data, target mid + 1, high);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}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10200" y="3505200"/>
            <a:ext cx="3581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Composition?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operation: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comparisons needed for an array of size n</a:t>
            </a:r>
          </a:p>
          <a:p>
            <a:endParaRPr lang="en-US" dirty="0" smtClean="0"/>
          </a:p>
          <a:p>
            <a:r>
              <a:rPr lang="en-US" dirty="0" smtClean="0"/>
              <a:t>When does the worst case occur?</a:t>
            </a:r>
          </a:p>
          <a:p>
            <a:endParaRPr lang="en-US" dirty="0"/>
          </a:p>
          <a:p>
            <a:r>
              <a:rPr lang="en-US" dirty="0" smtClean="0"/>
              <a:t>When does the best case occur?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Recursion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5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Analyzing Binary Search</a:t>
            </a:r>
          </a:p>
        </p:txBody>
      </p:sp>
      <p:sp>
        <p:nvSpPr>
          <p:cNvPr id="4710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143000" y="1447800"/>
            <a:ext cx="7010400" cy="4876800"/>
          </a:xfrm>
        </p:spPr>
        <p:txBody>
          <a:bodyPr/>
          <a:lstStyle/>
          <a:p>
            <a:r>
              <a:rPr lang="en-US" sz="2800" dirty="0" smtClean="0">
                <a:latin typeface="Tahoma" charset="0"/>
              </a:rPr>
              <a:t>After a comparison, ~half is left</a:t>
            </a:r>
            <a:endParaRPr lang="en-US" sz="2800" dirty="0">
              <a:latin typeface="Tahoma" charset="0"/>
            </a:endParaRPr>
          </a:p>
          <a:p>
            <a:pPr lvl="1"/>
            <a:r>
              <a:rPr lang="en-US" sz="2400" dirty="0">
                <a:latin typeface="Tahoma" charset="0"/>
              </a:rPr>
              <a:t>The remaining portion of the list is of size high – low + </a:t>
            </a:r>
            <a:r>
              <a:rPr lang="en-US" sz="2400" dirty="0" smtClean="0">
                <a:latin typeface="Tahoma" charset="0"/>
              </a:rPr>
              <a:t>1</a:t>
            </a:r>
            <a:endParaRPr lang="en-US" sz="2400" dirty="0">
              <a:latin typeface="Tahoma" charset="0"/>
            </a:endParaRPr>
          </a:p>
          <a:p>
            <a:pPr lvl="1"/>
            <a:r>
              <a:rPr lang="en-US" sz="2400" dirty="0">
                <a:latin typeface="Tahoma" charset="0"/>
              </a:rPr>
              <a:t>After one comparison, this becomes one of the following:</a:t>
            </a: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r>
              <a:rPr lang="en-US" sz="2400" dirty="0">
                <a:latin typeface="Tahoma" charset="0"/>
              </a:rPr>
              <a:t>Thus, each recursive call divides the search region in half; hence, there can be at most log n </a:t>
            </a:r>
            <a:r>
              <a:rPr lang="en-US" sz="2400" dirty="0" smtClean="0">
                <a:latin typeface="Tahoma" charset="0"/>
              </a:rPr>
              <a:t>levels</a:t>
            </a:r>
            <a:endParaRPr lang="en-US" sz="2400" dirty="0">
              <a:latin typeface="Tahoma" charset="0"/>
            </a:endParaRPr>
          </a:p>
        </p:txBody>
      </p:sp>
      <p:sp>
        <p:nvSpPr>
          <p:cNvPr id="471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F3D6B7-56BE-2049-A6AF-AFF134446C9C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pic>
        <p:nvPicPr>
          <p:cNvPr id="471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82" y="3570287"/>
            <a:ext cx="6547618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Analysis 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charset="0"/>
              </a:rPr>
              <a:t>Item not in the array (size 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</a:t>
            </a:r>
          </a:p>
          <a:p>
            <a:r>
              <a:rPr lang="en-US" altLang="en-US" sz="2400" dirty="0">
                <a:latin typeface="Arial" charset="0"/>
              </a:rPr>
              <a:t>T(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 = number of comparisons with array elements</a:t>
            </a:r>
          </a:p>
          <a:p>
            <a:r>
              <a:rPr lang="en-US" altLang="en-US" sz="2400" dirty="0">
                <a:latin typeface="Arial" charset="0"/>
              </a:rPr>
              <a:t>T(1) = 1</a:t>
            </a:r>
          </a:p>
          <a:p>
            <a:r>
              <a:rPr lang="en-US" altLang="en-US" sz="2400" dirty="0">
                <a:latin typeface="Arial" charset="0"/>
              </a:rPr>
              <a:t>T(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 = 1 + T(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 / 2)</a:t>
            </a:r>
            <a:r>
              <a:rPr lang="en-US" altLang="en-US" sz="2400" dirty="0">
                <a:solidFill>
                  <a:srgbClr val="0033CC"/>
                </a:solidFill>
                <a:latin typeface="Arial" charset="0"/>
              </a:rPr>
              <a:t> </a:t>
            </a:r>
            <a:endParaRPr lang="en-US" altLang="en-US" sz="2400" dirty="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36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30127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Analysis 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latin typeface="Arial" charset="0"/>
              </a:rPr>
              <a:t>Item not in the array (size </a:t>
            </a:r>
            <a:r>
              <a:rPr lang="en-US" altLang="en-US" sz="2400" i="1">
                <a:latin typeface="Arial" charset="0"/>
              </a:rPr>
              <a:t>N</a:t>
            </a:r>
            <a:r>
              <a:rPr lang="en-US" altLang="en-US" sz="2400">
                <a:latin typeface="Arial" charset="0"/>
              </a:rPr>
              <a:t>)</a:t>
            </a:r>
          </a:p>
          <a:p>
            <a:r>
              <a:rPr lang="en-US" altLang="en-US" sz="2400">
                <a:latin typeface="Arial" charset="0"/>
              </a:rPr>
              <a:t>T(</a:t>
            </a:r>
            <a:r>
              <a:rPr lang="en-US" altLang="en-US" sz="2400" i="1">
                <a:latin typeface="Arial" charset="0"/>
              </a:rPr>
              <a:t>N</a:t>
            </a:r>
            <a:r>
              <a:rPr lang="en-US" altLang="en-US" sz="2400">
                <a:latin typeface="Arial" charset="0"/>
              </a:rPr>
              <a:t>) = number of comparisons with array elements</a:t>
            </a:r>
          </a:p>
          <a:p>
            <a:r>
              <a:rPr lang="en-US" altLang="en-US" sz="2400">
                <a:latin typeface="Arial" charset="0"/>
              </a:rPr>
              <a:t>T(1) = 1</a:t>
            </a:r>
          </a:p>
          <a:p>
            <a:r>
              <a:rPr lang="en-US" altLang="en-US" sz="2400">
                <a:latin typeface="Arial" charset="0"/>
              </a:rPr>
              <a:t>T(</a:t>
            </a:r>
            <a:r>
              <a:rPr lang="en-US" altLang="en-US" sz="2400" i="1">
                <a:latin typeface="Arial" charset="0"/>
              </a:rPr>
              <a:t>N</a:t>
            </a:r>
            <a:r>
              <a:rPr lang="en-US" altLang="en-US" sz="2400">
                <a:latin typeface="Arial" charset="0"/>
              </a:rPr>
              <a:t>) = 1 + T(</a:t>
            </a:r>
            <a:r>
              <a:rPr lang="en-US" altLang="en-US" sz="2400" i="1">
                <a:latin typeface="Arial" charset="0"/>
              </a:rPr>
              <a:t>N</a:t>
            </a:r>
            <a:r>
              <a:rPr lang="en-US" altLang="en-US" sz="2400">
                <a:latin typeface="Arial" charset="0"/>
              </a:rPr>
              <a:t> / 2)</a:t>
            </a:r>
            <a:r>
              <a:rPr lang="en-US" altLang="en-US" sz="2400">
                <a:solidFill>
                  <a:srgbClr val="0033CC"/>
                </a:solidFill>
                <a:latin typeface="Arial" charset="0"/>
              </a:rPr>
              <a:t> </a:t>
            </a:r>
            <a:endParaRPr lang="en-US" altLang="en-US" sz="240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360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95588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Analysis 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5425" cy="4448175"/>
          </a:xfrm>
        </p:spPr>
        <p:txBody>
          <a:bodyPr/>
          <a:lstStyle/>
          <a:p>
            <a:r>
              <a:rPr lang="en-US" altLang="en-US" sz="2400">
                <a:latin typeface="Arial" charset="0"/>
              </a:rPr>
              <a:t>Item not in the array (size </a:t>
            </a:r>
            <a:r>
              <a:rPr lang="en-US" altLang="en-US" sz="2400" i="1">
                <a:latin typeface="Arial" charset="0"/>
              </a:rPr>
              <a:t>N</a:t>
            </a:r>
            <a:r>
              <a:rPr lang="en-US" altLang="en-US" sz="2400">
                <a:latin typeface="Arial" charset="0"/>
              </a:rPr>
              <a:t>)</a:t>
            </a:r>
          </a:p>
          <a:p>
            <a:r>
              <a:rPr lang="en-US" altLang="en-US" sz="2400">
                <a:latin typeface="Arial" charset="0"/>
              </a:rPr>
              <a:t>T(</a:t>
            </a:r>
            <a:r>
              <a:rPr lang="en-US" altLang="en-US" sz="2400" i="1">
                <a:latin typeface="Arial" charset="0"/>
              </a:rPr>
              <a:t>N</a:t>
            </a:r>
            <a:r>
              <a:rPr lang="en-US" altLang="en-US" sz="2400">
                <a:latin typeface="Arial" charset="0"/>
              </a:rPr>
              <a:t>) = number of comparisons with array elements</a:t>
            </a:r>
          </a:p>
          <a:p>
            <a:r>
              <a:rPr lang="en-US" altLang="en-US" sz="2400">
                <a:latin typeface="Arial" charset="0"/>
              </a:rPr>
              <a:t>T(1) = 1</a:t>
            </a:r>
          </a:p>
          <a:p>
            <a:r>
              <a:rPr lang="en-US" altLang="en-US" sz="2400">
                <a:latin typeface="Arial" charset="0"/>
              </a:rPr>
              <a:t>T(</a:t>
            </a:r>
            <a:r>
              <a:rPr lang="en-US" altLang="en-US" sz="2400" i="1">
                <a:latin typeface="Arial" charset="0"/>
              </a:rPr>
              <a:t>N</a:t>
            </a:r>
            <a:r>
              <a:rPr lang="en-US" altLang="en-US" sz="2400">
                <a:latin typeface="Arial" charset="0"/>
              </a:rPr>
              <a:t>) = 1 + </a:t>
            </a:r>
            <a:r>
              <a:rPr lang="en-US" altLang="en-US" sz="2400">
                <a:solidFill>
                  <a:srgbClr val="0033CC"/>
                </a:solidFill>
                <a:latin typeface="Arial" charset="0"/>
              </a:rPr>
              <a:t>T(</a:t>
            </a:r>
            <a:r>
              <a:rPr lang="en-US" altLang="en-US" sz="2400" i="1">
                <a:solidFill>
                  <a:srgbClr val="0033CC"/>
                </a:solidFill>
                <a:latin typeface="Arial" charset="0"/>
              </a:rPr>
              <a:t>N</a:t>
            </a:r>
            <a:r>
              <a:rPr lang="en-US" altLang="en-US" sz="2400">
                <a:solidFill>
                  <a:srgbClr val="0033CC"/>
                </a:solidFill>
                <a:latin typeface="Arial" charset="0"/>
              </a:rPr>
              <a:t> / 2)             </a:t>
            </a:r>
            <a:endParaRPr lang="en-US" altLang="en-US" sz="240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Arial" charset="0"/>
              </a:rPr>
              <a:t>            = 1 + </a:t>
            </a:r>
            <a:r>
              <a:rPr lang="en-US" altLang="en-US" sz="2400">
                <a:solidFill>
                  <a:srgbClr val="0033CC"/>
                </a:solidFill>
                <a:latin typeface="Arial" charset="0"/>
              </a:rPr>
              <a:t>[1 + T(</a:t>
            </a:r>
            <a:r>
              <a:rPr lang="en-US" altLang="en-US" sz="2400" i="1">
                <a:solidFill>
                  <a:srgbClr val="0033CC"/>
                </a:solidFill>
                <a:latin typeface="Arial" charset="0"/>
              </a:rPr>
              <a:t>N</a:t>
            </a:r>
            <a:r>
              <a:rPr lang="en-US" altLang="en-US" sz="2400">
                <a:solidFill>
                  <a:srgbClr val="0033CC"/>
                </a:solidFill>
                <a:latin typeface="Arial" charset="0"/>
              </a:rPr>
              <a:t> / 4)]</a:t>
            </a:r>
            <a:r>
              <a:rPr lang="en-US" altLang="en-US" sz="2400">
                <a:latin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40535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Analysis 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5425" cy="4448175"/>
          </a:xfrm>
        </p:spPr>
        <p:txBody>
          <a:bodyPr/>
          <a:lstStyle/>
          <a:p>
            <a:r>
              <a:rPr lang="en-US" altLang="en-US" sz="2400">
                <a:latin typeface="Arial" charset="0"/>
              </a:rPr>
              <a:t>Item not in the array (size </a:t>
            </a:r>
            <a:r>
              <a:rPr lang="en-US" altLang="en-US" sz="2400" i="1">
                <a:latin typeface="Arial" charset="0"/>
              </a:rPr>
              <a:t>N</a:t>
            </a:r>
            <a:r>
              <a:rPr lang="en-US" altLang="en-US" sz="2400">
                <a:latin typeface="Arial" charset="0"/>
              </a:rPr>
              <a:t>)</a:t>
            </a:r>
          </a:p>
          <a:p>
            <a:r>
              <a:rPr lang="en-US" altLang="en-US" sz="2400">
                <a:latin typeface="Arial" charset="0"/>
              </a:rPr>
              <a:t>T(</a:t>
            </a:r>
            <a:r>
              <a:rPr lang="en-US" altLang="en-US" sz="2400" i="1">
                <a:latin typeface="Arial" charset="0"/>
              </a:rPr>
              <a:t>N</a:t>
            </a:r>
            <a:r>
              <a:rPr lang="en-US" altLang="en-US" sz="2400">
                <a:latin typeface="Arial" charset="0"/>
              </a:rPr>
              <a:t>) = number of comparisons with array elements</a:t>
            </a:r>
          </a:p>
          <a:p>
            <a:r>
              <a:rPr lang="en-US" altLang="en-US" sz="2400">
                <a:latin typeface="Arial" charset="0"/>
              </a:rPr>
              <a:t>T(1) = 1</a:t>
            </a:r>
          </a:p>
          <a:p>
            <a:r>
              <a:rPr lang="en-US" altLang="en-US" sz="2400">
                <a:latin typeface="Arial" charset="0"/>
              </a:rPr>
              <a:t>T(</a:t>
            </a:r>
            <a:r>
              <a:rPr lang="en-US" altLang="en-US" sz="2400" i="1">
                <a:latin typeface="Arial" charset="0"/>
              </a:rPr>
              <a:t>N</a:t>
            </a:r>
            <a:r>
              <a:rPr lang="en-US" altLang="en-US" sz="2400">
                <a:latin typeface="Arial" charset="0"/>
              </a:rPr>
              <a:t>) = 1 + </a:t>
            </a:r>
            <a:r>
              <a:rPr lang="en-US" altLang="en-US" sz="2400">
                <a:solidFill>
                  <a:srgbClr val="0033CC"/>
                </a:solidFill>
                <a:latin typeface="Arial" charset="0"/>
              </a:rPr>
              <a:t>T(</a:t>
            </a:r>
            <a:r>
              <a:rPr lang="en-US" altLang="en-US" sz="2400" i="1">
                <a:solidFill>
                  <a:srgbClr val="0033CC"/>
                </a:solidFill>
                <a:latin typeface="Arial" charset="0"/>
              </a:rPr>
              <a:t>N</a:t>
            </a:r>
            <a:r>
              <a:rPr lang="en-US" altLang="en-US" sz="2400">
                <a:solidFill>
                  <a:srgbClr val="0033CC"/>
                </a:solidFill>
                <a:latin typeface="Arial" charset="0"/>
              </a:rPr>
              <a:t> / 2)             </a:t>
            </a:r>
            <a:endParaRPr lang="en-US" altLang="en-US" sz="240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Arial" charset="0"/>
              </a:rPr>
              <a:t>            = 1 + </a:t>
            </a:r>
            <a:r>
              <a:rPr lang="en-US" altLang="en-US" sz="2400">
                <a:solidFill>
                  <a:srgbClr val="0033CC"/>
                </a:solidFill>
                <a:latin typeface="Arial" charset="0"/>
              </a:rPr>
              <a:t>[1 + T(</a:t>
            </a:r>
            <a:r>
              <a:rPr lang="en-US" altLang="en-US" sz="2400" i="1">
                <a:solidFill>
                  <a:srgbClr val="0033CC"/>
                </a:solidFill>
                <a:latin typeface="Arial" charset="0"/>
              </a:rPr>
              <a:t>N</a:t>
            </a:r>
            <a:r>
              <a:rPr lang="en-US" altLang="en-US" sz="2400">
                <a:solidFill>
                  <a:srgbClr val="0033CC"/>
                </a:solidFill>
                <a:latin typeface="Arial" charset="0"/>
              </a:rPr>
              <a:t> / 4)]</a:t>
            </a:r>
            <a:r>
              <a:rPr lang="en-US" altLang="en-US" sz="2400">
                <a:latin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>
                <a:latin typeface="Arial" charset="0"/>
              </a:rPr>
              <a:t>            = 2 + </a:t>
            </a:r>
            <a:r>
              <a:rPr lang="en-US" altLang="en-US" sz="2400">
                <a:solidFill>
                  <a:srgbClr val="33CC33"/>
                </a:solidFill>
                <a:latin typeface="Arial" charset="0"/>
              </a:rPr>
              <a:t>T(</a:t>
            </a:r>
            <a:r>
              <a:rPr lang="en-US" altLang="en-US" sz="2400" i="1">
                <a:solidFill>
                  <a:srgbClr val="33CC33"/>
                </a:solidFill>
                <a:latin typeface="Arial" charset="0"/>
              </a:rPr>
              <a:t>N</a:t>
            </a:r>
            <a:r>
              <a:rPr lang="en-US" altLang="en-US" sz="2400">
                <a:solidFill>
                  <a:srgbClr val="33CC33"/>
                </a:solidFill>
                <a:latin typeface="Arial" charset="0"/>
              </a:rPr>
              <a:t> / 4)             </a:t>
            </a:r>
            <a:endParaRPr lang="en-US" altLang="en-US" sz="240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Arial" charset="0"/>
              </a:rPr>
              <a:t>            = 2 + </a:t>
            </a:r>
            <a:r>
              <a:rPr lang="en-US" altLang="en-US" sz="2400">
                <a:solidFill>
                  <a:srgbClr val="33CC33"/>
                </a:solidFill>
                <a:latin typeface="Arial" charset="0"/>
              </a:rPr>
              <a:t>[1 +</a:t>
            </a:r>
            <a:r>
              <a:rPr lang="en-US" altLang="en-US" sz="2400">
                <a:latin typeface="Arial" charset="0"/>
              </a:rPr>
              <a:t> </a:t>
            </a:r>
            <a:r>
              <a:rPr lang="en-US" altLang="en-US" sz="2400">
                <a:solidFill>
                  <a:srgbClr val="33CC33"/>
                </a:solidFill>
                <a:latin typeface="Arial" charset="0"/>
              </a:rPr>
              <a:t>T(</a:t>
            </a:r>
            <a:r>
              <a:rPr lang="en-US" altLang="en-US" sz="2400" i="1">
                <a:solidFill>
                  <a:srgbClr val="33CC33"/>
                </a:solidFill>
                <a:latin typeface="Arial" charset="0"/>
              </a:rPr>
              <a:t>N</a:t>
            </a:r>
            <a:r>
              <a:rPr lang="en-US" altLang="en-US" sz="2400">
                <a:solidFill>
                  <a:srgbClr val="33CC33"/>
                </a:solidFill>
                <a:latin typeface="Arial" charset="0"/>
              </a:rPr>
              <a:t> / 8)]</a:t>
            </a:r>
          </a:p>
          <a:p>
            <a:pPr>
              <a:buFontTx/>
              <a:buNone/>
            </a:pPr>
            <a:r>
              <a:rPr lang="en-US" altLang="en-US" sz="3600">
                <a:solidFill>
                  <a:srgbClr val="33CC33"/>
                </a:solidFill>
              </a:rPr>
              <a:t>            </a:t>
            </a: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416234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Analysis 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5425" cy="4448175"/>
          </a:xfrm>
        </p:spPr>
        <p:txBody>
          <a:bodyPr/>
          <a:lstStyle/>
          <a:p>
            <a:r>
              <a:rPr lang="en-US" altLang="en-US" sz="2400" dirty="0">
                <a:latin typeface="Arial" charset="0"/>
              </a:rPr>
              <a:t>Item not in the array (size 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</a:t>
            </a:r>
          </a:p>
          <a:p>
            <a:r>
              <a:rPr lang="en-US" altLang="en-US" sz="2400" dirty="0">
                <a:latin typeface="Arial" charset="0"/>
              </a:rPr>
              <a:t>T(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 = number of comparisons with array elements</a:t>
            </a:r>
          </a:p>
          <a:p>
            <a:r>
              <a:rPr lang="en-US" altLang="en-US" sz="2400" dirty="0">
                <a:latin typeface="Arial" charset="0"/>
              </a:rPr>
              <a:t>T(1) = 1</a:t>
            </a:r>
          </a:p>
          <a:p>
            <a:r>
              <a:rPr lang="en-US" altLang="en-US" sz="2400" dirty="0">
                <a:latin typeface="Arial" charset="0"/>
              </a:rPr>
              <a:t>T(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 = 1 + </a:t>
            </a:r>
            <a:r>
              <a:rPr lang="en-US" altLang="en-US" sz="2400" dirty="0">
                <a:solidFill>
                  <a:srgbClr val="0033CC"/>
                </a:solidFill>
                <a:latin typeface="Arial" charset="0"/>
              </a:rPr>
              <a:t>T(</a:t>
            </a:r>
            <a:r>
              <a:rPr lang="en-US" altLang="en-US" sz="2400" i="1" dirty="0">
                <a:solidFill>
                  <a:srgbClr val="0033CC"/>
                </a:solidFill>
                <a:latin typeface="Arial" charset="0"/>
              </a:rPr>
              <a:t>N</a:t>
            </a:r>
            <a:r>
              <a:rPr lang="en-US" altLang="en-US" sz="2400" dirty="0">
                <a:solidFill>
                  <a:srgbClr val="0033CC"/>
                </a:solidFill>
                <a:latin typeface="Arial" charset="0"/>
              </a:rPr>
              <a:t> / 2)               </a:t>
            </a:r>
            <a:r>
              <a:rPr lang="en-US" altLang="en-US" sz="2400" dirty="0">
                <a:latin typeface="Arial" charset="0"/>
                <a:sym typeface="Wingdings" pitchFamily="2" charset="2"/>
              </a:rPr>
              <a:t></a:t>
            </a:r>
            <a:endParaRPr lang="en-US" altLang="en-US" sz="2400" dirty="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</a:rPr>
              <a:t>            = 1 + </a:t>
            </a:r>
            <a:r>
              <a:rPr lang="en-US" altLang="en-US" sz="2400" dirty="0">
                <a:solidFill>
                  <a:srgbClr val="0033CC"/>
                </a:solidFill>
                <a:latin typeface="Arial" charset="0"/>
              </a:rPr>
              <a:t>[1 + T(</a:t>
            </a:r>
            <a:r>
              <a:rPr lang="en-US" altLang="en-US" sz="2400" i="1" dirty="0">
                <a:solidFill>
                  <a:srgbClr val="0033CC"/>
                </a:solidFill>
                <a:latin typeface="Arial" charset="0"/>
              </a:rPr>
              <a:t>N</a:t>
            </a:r>
            <a:r>
              <a:rPr lang="en-US" altLang="en-US" sz="2400" dirty="0">
                <a:solidFill>
                  <a:srgbClr val="0033CC"/>
                </a:solidFill>
                <a:latin typeface="Arial" charset="0"/>
              </a:rPr>
              <a:t> / 4)]</a:t>
            </a:r>
            <a:r>
              <a:rPr lang="en-US" altLang="en-US" sz="2400" dirty="0">
                <a:latin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</a:rPr>
              <a:t>            = 2 + </a:t>
            </a:r>
            <a:r>
              <a:rPr lang="en-US" altLang="en-US" sz="2400" dirty="0">
                <a:solidFill>
                  <a:srgbClr val="33CC33"/>
                </a:solidFill>
                <a:latin typeface="Arial" charset="0"/>
              </a:rPr>
              <a:t>T(</a:t>
            </a:r>
            <a:r>
              <a:rPr lang="en-US" altLang="en-US" sz="2400" i="1" dirty="0">
                <a:solidFill>
                  <a:srgbClr val="33CC33"/>
                </a:solidFill>
                <a:latin typeface="Arial" charset="0"/>
              </a:rPr>
              <a:t>N</a:t>
            </a:r>
            <a:r>
              <a:rPr lang="en-US" altLang="en-US" sz="2400" dirty="0">
                <a:solidFill>
                  <a:srgbClr val="33CC33"/>
                </a:solidFill>
                <a:latin typeface="Arial" charset="0"/>
              </a:rPr>
              <a:t> / 4)               </a:t>
            </a:r>
            <a:r>
              <a:rPr lang="en-US" altLang="en-US" sz="2400" dirty="0">
                <a:latin typeface="Arial" charset="0"/>
                <a:sym typeface="Wingdings" pitchFamily="2" charset="2"/>
              </a:rPr>
              <a:t></a:t>
            </a:r>
            <a:endParaRPr lang="en-US" altLang="en-US" sz="2400" dirty="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</a:rPr>
              <a:t>            = 2 + </a:t>
            </a:r>
            <a:r>
              <a:rPr lang="en-US" altLang="en-US" sz="2400" dirty="0">
                <a:solidFill>
                  <a:srgbClr val="33CC33"/>
                </a:solidFill>
                <a:latin typeface="Arial" charset="0"/>
              </a:rPr>
              <a:t>[1 +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>
                <a:solidFill>
                  <a:srgbClr val="33CC33"/>
                </a:solidFill>
                <a:latin typeface="Arial" charset="0"/>
              </a:rPr>
              <a:t>T(</a:t>
            </a:r>
            <a:r>
              <a:rPr lang="en-US" altLang="en-US" sz="2400" i="1" dirty="0">
                <a:solidFill>
                  <a:srgbClr val="33CC33"/>
                </a:solidFill>
                <a:latin typeface="Arial" charset="0"/>
              </a:rPr>
              <a:t>N</a:t>
            </a:r>
            <a:r>
              <a:rPr lang="en-US" altLang="en-US" sz="2400" dirty="0">
                <a:solidFill>
                  <a:srgbClr val="33CC33"/>
                </a:solidFill>
                <a:latin typeface="Arial" charset="0"/>
              </a:rPr>
              <a:t> / 8)]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33CC33"/>
                </a:solidFill>
                <a:latin typeface="Arial" charset="0"/>
              </a:rPr>
              <a:t>            </a:t>
            </a:r>
            <a:r>
              <a:rPr lang="en-US" altLang="en-US" sz="2400" dirty="0">
                <a:latin typeface="Arial" charset="0"/>
              </a:rPr>
              <a:t>= 3 + T(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 / 8)                </a:t>
            </a:r>
            <a:r>
              <a:rPr lang="en-US" altLang="en-US" sz="2400" dirty="0">
                <a:latin typeface="Arial" charset="0"/>
                <a:sym typeface="Wingdings" pitchFamily="2" charset="2"/>
              </a:rPr>
              <a:t></a:t>
            </a:r>
          </a:p>
          <a:p>
            <a:pPr>
              <a:buFontTx/>
              <a:buNone/>
            </a:pPr>
            <a:r>
              <a:rPr lang="en-US" altLang="en-US" sz="3600" dirty="0">
                <a:latin typeface="Arial" charset="0"/>
              </a:rPr>
              <a:t> </a:t>
            </a:r>
            <a:r>
              <a:rPr lang="en-US" altLang="en-US" sz="2400" dirty="0">
                <a:latin typeface="Arial" charset="0"/>
              </a:rPr>
              <a:t>	</a:t>
            </a:r>
            <a:r>
              <a:rPr lang="en-US" altLang="en-US" sz="2400" dirty="0" smtClean="0">
                <a:latin typeface="Arial" charset="0"/>
              </a:rPr>
              <a:t>	 = </a:t>
            </a:r>
            <a:r>
              <a:rPr lang="en-US" altLang="en-US" sz="3600" dirty="0">
                <a:latin typeface="Arial" charset="0"/>
              </a:rPr>
              <a:t>…</a:t>
            </a:r>
          </a:p>
          <a:p>
            <a:pPr>
              <a:buFontTx/>
              <a:buNone/>
            </a:pPr>
            <a:r>
              <a:rPr lang="en-US" altLang="en-US" sz="36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78917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Analysis 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5425" cy="4448175"/>
          </a:xfrm>
        </p:spPr>
        <p:txBody>
          <a:bodyPr/>
          <a:lstStyle/>
          <a:p>
            <a:r>
              <a:rPr lang="en-US" altLang="en-US" sz="2400">
                <a:latin typeface="Arial" charset="0"/>
              </a:rPr>
              <a:t>Item not in the array (size </a:t>
            </a:r>
            <a:r>
              <a:rPr lang="en-US" altLang="en-US" sz="2400" i="1">
                <a:latin typeface="Arial" charset="0"/>
              </a:rPr>
              <a:t>N</a:t>
            </a:r>
            <a:r>
              <a:rPr lang="en-US" altLang="en-US" sz="2400">
                <a:latin typeface="Arial" charset="0"/>
              </a:rPr>
              <a:t>)</a:t>
            </a:r>
          </a:p>
          <a:p>
            <a:r>
              <a:rPr lang="en-US" altLang="en-US" sz="2400">
                <a:latin typeface="Arial" charset="0"/>
              </a:rPr>
              <a:t>T(</a:t>
            </a:r>
            <a:r>
              <a:rPr lang="en-US" altLang="en-US" sz="2400" i="1">
                <a:latin typeface="Arial" charset="0"/>
              </a:rPr>
              <a:t>N</a:t>
            </a:r>
            <a:r>
              <a:rPr lang="en-US" altLang="en-US" sz="2400">
                <a:latin typeface="Arial" charset="0"/>
              </a:rPr>
              <a:t>) = number of comparisons with array elements</a:t>
            </a:r>
          </a:p>
          <a:p>
            <a:r>
              <a:rPr lang="en-US" altLang="en-US" sz="2400">
                <a:latin typeface="Arial" charset="0"/>
              </a:rPr>
              <a:t>T(1) = 1</a:t>
            </a:r>
          </a:p>
          <a:p>
            <a:r>
              <a:rPr lang="en-US" altLang="en-US" sz="2400">
                <a:latin typeface="Arial" charset="0"/>
              </a:rPr>
              <a:t>T(</a:t>
            </a:r>
            <a:r>
              <a:rPr lang="en-US" altLang="en-US" sz="2400" i="1">
                <a:latin typeface="Arial" charset="0"/>
              </a:rPr>
              <a:t>N</a:t>
            </a:r>
            <a:r>
              <a:rPr lang="en-US" altLang="en-US" sz="2400">
                <a:latin typeface="Arial" charset="0"/>
              </a:rPr>
              <a:t>) = 1 + </a:t>
            </a:r>
            <a:r>
              <a:rPr lang="en-US" altLang="en-US" sz="2400">
                <a:solidFill>
                  <a:srgbClr val="0033CC"/>
                </a:solidFill>
                <a:latin typeface="Arial" charset="0"/>
              </a:rPr>
              <a:t>T(</a:t>
            </a:r>
            <a:r>
              <a:rPr lang="en-US" altLang="en-US" sz="2400" i="1">
                <a:solidFill>
                  <a:srgbClr val="0033CC"/>
                </a:solidFill>
                <a:latin typeface="Arial" charset="0"/>
              </a:rPr>
              <a:t>N</a:t>
            </a:r>
            <a:r>
              <a:rPr lang="en-US" altLang="en-US" sz="2400">
                <a:solidFill>
                  <a:srgbClr val="0033CC"/>
                </a:solidFill>
                <a:latin typeface="Arial" charset="0"/>
              </a:rPr>
              <a:t> / 2)               </a:t>
            </a:r>
            <a:r>
              <a:rPr lang="en-US" altLang="en-US" sz="2400">
                <a:latin typeface="Arial" charset="0"/>
                <a:sym typeface="Wingdings" pitchFamily="2" charset="2"/>
              </a:rPr>
              <a:t></a:t>
            </a:r>
            <a:endParaRPr lang="en-US" altLang="en-US" sz="240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Arial" charset="0"/>
              </a:rPr>
              <a:t>            = 1 + </a:t>
            </a:r>
            <a:r>
              <a:rPr lang="en-US" altLang="en-US" sz="2400">
                <a:solidFill>
                  <a:srgbClr val="0033CC"/>
                </a:solidFill>
                <a:latin typeface="Arial" charset="0"/>
              </a:rPr>
              <a:t>[1 + T(</a:t>
            </a:r>
            <a:r>
              <a:rPr lang="en-US" altLang="en-US" sz="2400" i="1">
                <a:solidFill>
                  <a:srgbClr val="0033CC"/>
                </a:solidFill>
                <a:latin typeface="Arial" charset="0"/>
              </a:rPr>
              <a:t>N</a:t>
            </a:r>
            <a:r>
              <a:rPr lang="en-US" altLang="en-US" sz="2400">
                <a:solidFill>
                  <a:srgbClr val="0033CC"/>
                </a:solidFill>
                <a:latin typeface="Arial" charset="0"/>
              </a:rPr>
              <a:t> / 4)]</a:t>
            </a:r>
            <a:r>
              <a:rPr lang="en-US" altLang="en-US" sz="2400">
                <a:latin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>
                <a:latin typeface="Arial" charset="0"/>
              </a:rPr>
              <a:t>            = 2 + </a:t>
            </a:r>
            <a:r>
              <a:rPr lang="en-US" altLang="en-US" sz="2400">
                <a:solidFill>
                  <a:srgbClr val="33CC33"/>
                </a:solidFill>
                <a:latin typeface="Arial" charset="0"/>
              </a:rPr>
              <a:t>T(</a:t>
            </a:r>
            <a:r>
              <a:rPr lang="en-US" altLang="en-US" sz="2400" i="1">
                <a:solidFill>
                  <a:srgbClr val="33CC33"/>
                </a:solidFill>
                <a:latin typeface="Arial" charset="0"/>
              </a:rPr>
              <a:t>N</a:t>
            </a:r>
            <a:r>
              <a:rPr lang="en-US" altLang="en-US" sz="2400">
                <a:solidFill>
                  <a:srgbClr val="33CC33"/>
                </a:solidFill>
                <a:latin typeface="Arial" charset="0"/>
              </a:rPr>
              <a:t> / 4)               </a:t>
            </a:r>
            <a:r>
              <a:rPr lang="en-US" altLang="en-US" sz="2400">
                <a:latin typeface="Arial" charset="0"/>
                <a:sym typeface="Wingdings" pitchFamily="2" charset="2"/>
              </a:rPr>
              <a:t></a:t>
            </a:r>
            <a:endParaRPr lang="en-US" altLang="en-US" sz="240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Arial" charset="0"/>
              </a:rPr>
              <a:t>            = 2 + </a:t>
            </a:r>
            <a:r>
              <a:rPr lang="en-US" altLang="en-US" sz="2400">
                <a:solidFill>
                  <a:srgbClr val="33CC33"/>
                </a:solidFill>
                <a:latin typeface="Arial" charset="0"/>
              </a:rPr>
              <a:t>[1 +</a:t>
            </a:r>
            <a:r>
              <a:rPr lang="en-US" altLang="en-US" sz="2400">
                <a:latin typeface="Arial" charset="0"/>
              </a:rPr>
              <a:t> </a:t>
            </a:r>
            <a:r>
              <a:rPr lang="en-US" altLang="en-US" sz="2400">
                <a:solidFill>
                  <a:srgbClr val="33CC33"/>
                </a:solidFill>
                <a:latin typeface="Arial" charset="0"/>
              </a:rPr>
              <a:t>T(</a:t>
            </a:r>
            <a:r>
              <a:rPr lang="en-US" altLang="en-US" sz="2400" i="1">
                <a:solidFill>
                  <a:srgbClr val="33CC33"/>
                </a:solidFill>
                <a:latin typeface="Arial" charset="0"/>
              </a:rPr>
              <a:t>N</a:t>
            </a:r>
            <a:r>
              <a:rPr lang="en-US" altLang="en-US" sz="2400">
                <a:solidFill>
                  <a:srgbClr val="33CC33"/>
                </a:solidFill>
                <a:latin typeface="Arial" charset="0"/>
              </a:rPr>
              <a:t> / 8)]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33CC33"/>
                </a:solidFill>
                <a:latin typeface="Arial" charset="0"/>
              </a:rPr>
              <a:t>            </a:t>
            </a:r>
            <a:r>
              <a:rPr lang="en-US" altLang="en-US" sz="2400">
                <a:latin typeface="Arial" charset="0"/>
              </a:rPr>
              <a:t>= 3 + T(</a:t>
            </a:r>
            <a:r>
              <a:rPr lang="en-US" altLang="en-US" sz="2400" i="1">
                <a:latin typeface="Arial" charset="0"/>
              </a:rPr>
              <a:t>N</a:t>
            </a:r>
            <a:r>
              <a:rPr lang="en-US" altLang="en-US" sz="2400">
                <a:latin typeface="Arial" charset="0"/>
              </a:rPr>
              <a:t> / 8)                </a:t>
            </a:r>
            <a:r>
              <a:rPr lang="en-US" altLang="en-US" sz="2400">
                <a:latin typeface="Arial" charset="0"/>
                <a:sym typeface="Wingdings" pitchFamily="2" charset="2"/>
              </a:rPr>
              <a:t></a:t>
            </a:r>
          </a:p>
          <a:p>
            <a:pPr>
              <a:buFontTx/>
              <a:buNone/>
            </a:pPr>
            <a:r>
              <a:rPr lang="en-US" altLang="en-US" sz="2400">
                <a:latin typeface="Arial" charset="0"/>
              </a:rPr>
              <a:t>            = …</a:t>
            </a:r>
          </a:p>
          <a:p>
            <a:pPr>
              <a:buFontTx/>
              <a:buNone/>
            </a:pPr>
            <a:r>
              <a:rPr lang="en-US" altLang="en-US" sz="2400">
                <a:latin typeface="Arial" charset="0"/>
              </a:rPr>
              <a:t>            = </a:t>
            </a:r>
            <a:r>
              <a:rPr lang="en-US" altLang="en-US" sz="2400" i="1">
                <a:latin typeface="Arial" charset="0"/>
              </a:rPr>
              <a:t>k</a:t>
            </a:r>
            <a:r>
              <a:rPr lang="en-US" altLang="en-US" sz="2400">
                <a:latin typeface="Arial" charset="0"/>
              </a:rPr>
              <a:t> + T(</a:t>
            </a:r>
            <a:r>
              <a:rPr lang="en-US" altLang="en-US" sz="2400" i="1">
                <a:latin typeface="Arial" charset="0"/>
              </a:rPr>
              <a:t>N </a:t>
            </a:r>
            <a:r>
              <a:rPr lang="en-US" altLang="en-US" sz="2400">
                <a:latin typeface="Arial" charset="0"/>
              </a:rPr>
              <a:t>/</a:t>
            </a:r>
            <a:r>
              <a:rPr lang="en-US" altLang="en-US" sz="2400" i="1">
                <a:latin typeface="Arial" charset="0"/>
              </a:rPr>
              <a:t> </a:t>
            </a:r>
            <a:r>
              <a:rPr lang="en-US" altLang="en-US" sz="2400">
                <a:latin typeface="Arial" charset="0"/>
              </a:rPr>
              <a:t>2</a:t>
            </a:r>
            <a:r>
              <a:rPr lang="en-US" altLang="en-US" sz="2400" i="1" baseline="30000">
                <a:latin typeface="Arial" charset="0"/>
              </a:rPr>
              <a:t>k</a:t>
            </a:r>
            <a:r>
              <a:rPr lang="en-US" altLang="en-US" sz="2400">
                <a:latin typeface="Arial" charset="0"/>
              </a:rPr>
              <a:t> )                       [1]</a:t>
            </a:r>
          </a:p>
        </p:txBody>
      </p:sp>
    </p:spTree>
    <p:extLst>
      <p:ext uri="{BB962C8B-B14F-4D97-AF65-F5344CB8AC3E}">
        <p14:creationId xmlns:p14="http://schemas.microsoft.com/office/powerpoint/2010/main" val="338522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01638"/>
            <a:ext cx="7627938" cy="1069975"/>
          </a:xfrm>
        </p:spPr>
        <p:txBody>
          <a:bodyPr/>
          <a:lstStyle/>
          <a:p>
            <a:r>
              <a:rPr lang="en-US" altLang="en-US"/>
              <a:t>Worst-case Analysis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5425" cy="4535488"/>
          </a:xfrm>
        </p:spPr>
        <p:txBody>
          <a:bodyPr/>
          <a:lstStyle/>
          <a:p>
            <a:r>
              <a:rPr lang="en-US" altLang="en-US" sz="2400" dirty="0">
                <a:latin typeface="Arial" charset="0"/>
              </a:rPr>
              <a:t>T(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 = </a:t>
            </a:r>
            <a:r>
              <a:rPr lang="en-US" altLang="en-US" sz="2400" i="1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+ T(</a:t>
            </a:r>
            <a:r>
              <a:rPr lang="en-US" altLang="en-US" sz="2400" i="1" dirty="0">
                <a:latin typeface="Arial" charset="0"/>
              </a:rPr>
              <a:t>N </a:t>
            </a:r>
            <a:r>
              <a:rPr lang="en-US" altLang="en-US" sz="2400" dirty="0">
                <a:latin typeface="Arial" charset="0"/>
              </a:rPr>
              <a:t>/</a:t>
            </a:r>
            <a:r>
              <a:rPr lang="en-US" altLang="en-US" sz="2400" i="1" dirty="0">
                <a:latin typeface="Arial" charset="0"/>
              </a:rPr>
              <a:t> </a:t>
            </a:r>
            <a:r>
              <a:rPr lang="en-US" altLang="en-US" sz="2400" dirty="0">
                <a:latin typeface="Arial" charset="0"/>
              </a:rPr>
              <a:t>2</a:t>
            </a:r>
            <a:r>
              <a:rPr lang="en-US" altLang="en-US" sz="2400" i="1" baseline="30000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)                       [1</a:t>
            </a:r>
            <a:r>
              <a:rPr lang="en-US" altLang="en-US" sz="2400" dirty="0" smtClean="0">
                <a:latin typeface="Arial" charset="0"/>
              </a:rPr>
              <a:t>]</a:t>
            </a:r>
            <a:endParaRPr lang="en-US" altLang="en-US" sz="2400" dirty="0">
              <a:latin typeface="Arial" charset="0"/>
            </a:endParaRP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561975" y="307975"/>
            <a:ext cx="762793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49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1229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9CF3F0-E475-6C44-8B5A-F065EBEF5143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The Recursion Pattern</a:t>
            </a:r>
            <a:endParaRPr lang="en-US" sz="4000" dirty="0">
              <a:latin typeface="Tahoma" charset="0"/>
              <a:cs typeface="Tahoma" charset="0"/>
            </a:endParaRPr>
          </a:p>
        </p:txBody>
      </p:sp>
      <p:sp>
        <p:nvSpPr>
          <p:cNvPr id="12292" name="Rectangle 4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ahoma" charset="0"/>
              </a:rPr>
              <a:t>Classic example</a:t>
            </a:r>
            <a:r>
              <a:rPr lang="en-US" sz="2400" i="1" dirty="0">
                <a:latin typeface="Tahoma" charset="0"/>
              </a:rPr>
              <a:t> </a:t>
            </a:r>
            <a:r>
              <a:rPr lang="en-US" sz="2400" i="1" dirty="0" smtClean="0">
                <a:latin typeface="Tahoma" charset="0"/>
              </a:rPr>
              <a:t>– </a:t>
            </a:r>
            <a:r>
              <a:rPr lang="en-US" sz="2400" dirty="0" smtClean="0">
                <a:latin typeface="Tahoma" charset="0"/>
              </a:rPr>
              <a:t>the factorial function: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Tahoma" charset="0"/>
              </a:rPr>
              <a:t>	</a:t>
            </a:r>
            <a:r>
              <a:rPr lang="en-US" sz="2400" dirty="0" smtClean="0">
                <a:latin typeface="Tahoma" charset="0"/>
              </a:rPr>
              <a:t>	n</a:t>
            </a:r>
            <a:r>
              <a:rPr lang="en-US" sz="2400" dirty="0">
                <a:latin typeface="Tahoma" charset="0"/>
              </a:rPr>
              <a:t>! = 1</a:t>
            </a:r>
            <a:r>
              <a:rPr lang="en-US" sz="2400" dirty="0">
                <a:latin typeface="Tahoma" charset="0"/>
                <a:cs typeface="Tahoma" charset="0"/>
              </a:rPr>
              <a:t>· </a:t>
            </a:r>
            <a:r>
              <a:rPr lang="en-US" sz="24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  <a:cs typeface="Tahoma" charset="0"/>
              </a:rPr>
              <a:t>· </a:t>
            </a:r>
            <a:r>
              <a:rPr lang="en-US" sz="2400" dirty="0">
                <a:latin typeface="Tahoma" charset="0"/>
              </a:rPr>
              <a:t>3</a:t>
            </a:r>
            <a:r>
              <a:rPr lang="en-US" sz="2400" dirty="0">
                <a:latin typeface="Tahoma" charset="0"/>
                <a:cs typeface="Tahoma" charset="0"/>
              </a:rPr>
              <a:t>· ··· · </a:t>
            </a:r>
            <a:r>
              <a:rPr lang="en-US" sz="2400" dirty="0">
                <a:latin typeface="Tahoma" charset="0"/>
              </a:rPr>
              <a:t>(n-1)</a:t>
            </a:r>
            <a:r>
              <a:rPr lang="en-US" sz="2400" dirty="0">
                <a:latin typeface="Tahoma" charset="0"/>
                <a:cs typeface="Tahoma" charset="0"/>
              </a:rPr>
              <a:t>· </a:t>
            </a:r>
            <a:r>
              <a:rPr lang="en-US" sz="2400" dirty="0">
                <a:latin typeface="Tahoma" charset="0"/>
              </a:rPr>
              <a:t>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  <a:cs typeface="Tahoma" charset="0"/>
              </a:rPr>
              <a:t>Recursive definition: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Tahoma" charset="0"/>
              <a:cs typeface="Tahoma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ahoma" charset="0"/>
              <a:cs typeface="Tahoma" charset="0"/>
            </a:endParaRPr>
          </a:p>
        </p:txBody>
      </p:sp>
      <p:graphicFrame>
        <p:nvGraphicFramePr>
          <p:cNvPr id="12293" name="Object 4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95393"/>
              </p:ext>
            </p:extLst>
          </p:nvPr>
        </p:nvGraphicFramePr>
        <p:xfrm>
          <a:off x="3962400" y="2667000"/>
          <a:ext cx="35568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Equation" r:id="rId3" imgW="1778000" imgH="457200" progId="Equation.3">
                  <p:embed/>
                </p:oleObj>
              </mc:Choice>
              <mc:Fallback>
                <p:oleObj name="Equation" r:id="rId3" imgW="1778000" imgH="457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67000"/>
                        <a:ext cx="355682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4077831"/>
            <a:ext cx="6172200" cy="22467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factorial(</a:t>
            </a:r>
            <a:r>
              <a:rPr lang="en-US" sz="2000" dirty="0" err="1" smtClean="0"/>
              <a:t>int</a:t>
            </a:r>
            <a:r>
              <a:rPr lang="en-US" sz="2000" dirty="0" smtClean="0"/>
              <a:t>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if (n == 0)          // base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return 1;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else if (n == 0)    // recursive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return n * factorial(n-1);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01638"/>
            <a:ext cx="7627938" cy="1069975"/>
          </a:xfrm>
        </p:spPr>
        <p:txBody>
          <a:bodyPr/>
          <a:lstStyle/>
          <a:p>
            <a:r>
              <a:rPr lang="en-US" altLang="en-US"/>
              <a:t>Worst-case Analysis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5425" cy="4535488"/>
          </a:xfrm>
        </p:spPr>
        <p:txBody>
          <a:bodyPr/>
          <a:lstStyle/>
          <a:p>
            <a:r>
              <a:rPr lang="en-US" altLang="en-US" sz="2400" dirty="0">
                <a:latin typeface="Arial" charset="0"/>
              </a:rPr>
              <a:t>T(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 = </a:t>
            </a:r>
            <a:r>
              <a:rPr lang="en-US" altLang="en-US" sz="2400" i="1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+ T(</a:t>
            </a:r>
            <a:r>
              <a:rPr lang="en-US" altLang="en-US" sz="2400" i="1" dirty="0">
                <a:latin typeface="Arial" charset="0"/>
              </a:rPr>
              <a:t>N </a:t>
            </a:r>
            <a:r>
              <a:rPr lang="en-US" altLang="en-US" sz="2400" dirty="0">
                <a:latin typeface="Arial" charset="0"/>
              </a:rPr>
              <a:t>/</a:t>
            </a:r>
            <a:r>
              <a:rPr lang="en-US" altLang="en-US" sz="2400" i="1" dirty="0">
                <a:latin typeface="Arial" charset="0"/>
              </a:rPr>
              <a:t> </a:t>
            </a:r>
            <a:r>
              <a:rPr lang="en-US" altLang="en-US" sz="2400" dirty="0">
                <a:latin typeface="Arial" charset="0"/>
              </a:rPr>
              <a:t>2</a:t>
            </a:r>
            <a:r>
              <a:rPr lang="en-US" altLang="en-US" sz="2400" i="1" baseline="30000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)                       [1]</a:t>
            </a:r>
          </a:p>
          <a:p>
            <a:r>
              <a:rPr lang="en-US" altLang="en-US" sz="2400" dirty="0">
                <a:latin typeface="Arial" charset="0"/>
              </a:rPr>
              <a:t>T(</a:t>
            </a:r>
            <a:r>
              <a:rPr lang="en-US" altLang="en-US" sz="2400" i="1" dirty="0">
                <a:latin typeface="Arial" charset="0"/>
              </a:rPr>
              <a:t>N </a:t>
            </a:r>
            <a:r>
              <a:rPr lang="en-US" altLang="en-US" sz="2400" dirty="0">
                <a:latin typeface="Arial" charset="0"/>
              </a:rPr>
              <a:t>/</a:t>
            </a:r>
            <a:r>
              <a:rPr lang="en-US" altLang="en-US" sz="2400" i="1" dirty="0">
                <a:latin typeface="Arial" charset="0"/>
              </a:rPr>
              <a:t> </a:t>
            </a:r>
            <a:r>
              <a:rPr lang="en-US" altLang="en-US" sz="2400" dirty="0">
                <a:latin typeface="Arial" charset="0"/>
              </a:rPr>
              <a:t>2</a:t>
            </a:r>
            <a:r>
              <a:rPr lang="en-US" altLang="en-US" sz="2400" i="1" baseline="30000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) gets smaller until the base case: T(1) </a:t>
            </a:r>
          </a:p>
          <a:p>
            <a:pPr lvl="1"/>
            <a:r>
              <a:rPr lang="en-US" altLang="en-US" sz="2400" dirty="0">
                <a:latin typeface="Arial" charset="0"/>
              </a:rPr>
              <a:t>2</a:t>
            </a:r>
            <a:r>
              <a:rPr lang="en-US" altLang="en-US" sz="2400" i="1" baseline="30000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= </a:t>
            </a:r>
            <a:r>
              <a:rPr lang="en-US" altLang="en-US" sz="2400" i="1" dirty="0">
                <a:latin typeface="Arial" charset="0"/>
              </a:rPr>
              <a:t>N</a:t>
            </a:r>
          </a:p>
          <a:p>
            <a:pPr lvl="1"/>
            <a:r>
              <a:rPr lang="en-US" altLang="en-US" sz="2400" i="1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= </a:t>
            </a:r>
            <a:r>
              <a:rPr lang="en-US" altLang="en-US" sz="2400" dirty="0" smtClean="0">
                <a:latin typeface="Arial" charset="0"/>
              </a:rPr>
              <a:t>log</a:t>
            </a:r>
            <a:r>
              <a:rPr lang="en-US" altLang="en-US" sz="2400" baseline="-25000" dirty="0" smtClean="0">
                <a:latin typeface="Arial" charset="0"/>
              </a:rPr>
              <a:t>2</a:t>
            </a:r>
            <a:r>
              <a:rPr lang="en-US" altLang="en-US" sz="2400" i="1" dirty="0" smtClean="0">
                <a:latin typeface="Arial" charset="0"/>
              </a:rPr>
              <a:t>N</a:t>
            </a:r>
            <a:endParaRPr lang="en-US" altLang="en-US" sz="2400" i="1" dirty="0">
              <a:latin typeface="Arial" charset="0"/>
            </a:endParaRP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561975" y="307975"/>
            <a:ext cx="762793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29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01638"/>
            <a:ext cx="7627938" cy="1069975"/>
          </a:xfrm>
        </p:spPr>
        <p:txBody>
          <a:bodyPr/>
          <a:lstStyle/>
          <a:p>
            <a:r>
              <a:rPr lang="en-US" altLang="en-US"/>
              <a:t>Worst-case Analysis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5425" cy="4535488"/>
          </a:xfrm>
        </p:spPr>
        <p:txBody>
          <a:bodyPr/>
          <a:lstStyle/>
          <a:p>
            <a:r>
              <a:rPr lang="en-US" altLang="en-US" sz="2400" dirty="0">
                <a:latin typeface="Arial" charset="0"/>
              </a:rPr>
              <a:t>T(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 = </a:t>
            </a:r>
            <a:r>
              <a:rPr lang="en-US" altLang="en-US" sz="2400" i="1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+ T(</a:t>
            </a:r>
            <a:r>
              <a:rPr lang="en-US" altLang="en-US" sz="2400" i="1" dirty="0">
                <a:latin typeface="Arial" charset="0"/>
              </a:rPr>
              <a:t>N </a:t>
            </a:r>
            <a:r>
              <a:rPr lang="en-US" altLang="en-US" sz="2400" dirty="0">
                <a:latin typeface="Arial" charset="0"/>
              </a:rPr>
              <a:t>/</a:t>
            </a:r>
            <a:r>
              <a:rPr lang="en-US" altLang="en-US" sz="2400" i="1" dirty="0">
                <a:latin typeface="Arial" charset="0"/>
              </a:rPr>
              <a:t> </a:t>
            </a:r>
            <a:r>
              <a:rPr lang="en-US" altLang="en-US" sz="2400" dirty="0">
                <a:latin typeface="Arial" charset="0"/>
              </a:rPr>
              <a:t>2</a:t>
            </a:r>
            <a:r>
              <a:rPr lang="en-US" altLang="en-US" sz="2400" i="1" baseline="30000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)                       [1]</a:t>
            </a:r>
          </a:p>
          <a:p>
            <a:r>
              <a:rPr lang="en-US" altLang="en-US" sz="2400" dirty="0">
                <a:latin typeface="Arial" charset="0"/>
              </a:rPr>
              <a:t>T(</a:t>
            </a:r>
            <a:r>
              <a:rPr lang="en-US" altLang="en-US" sz="2400" i="1" dirty="0">
                <a:latin typeface="Arial" charset="0"/>
              </a:rPr>
              <a:t>N </a:t>
            </a:r>
            <a:r>
              <a:rPr lang="en-US" altLang="en-US" sz="2400" dirty="0">
                <a:latin typeface="Arial" charset="0"/>
              </a:rPr>
              <a:t>/</a:t>
            </a:r>
            <a:r>
              <a:rPr lang="en-US" altLang="en-US" sz="2400" i="1" dirty="0">
                <a:latin typeface="Arial" charset="0"/>
              </a:rPr>
              <a:t> </a:t>
            </a:r>
            <a:r>
              <a:rPr lang="en-US" altLang="en-US" sz="2400" dirty="0">
                <a:latin typeface="Arial" charset="0"/>
              </a:rPr>
              <a:t>2</a:t>
            </a:r>
            <a:r>
              <a:rPr lang="en-US" altLang="en-US" sz="2400" i="1" baseline="30000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) gets smaller until the base case: T(1) </a:t>
            </a:r>
          </a:p>
          <a:p>
            <a:pPr lvl="1"/>
            <a:r>
              <a:rPr lang="en-US" altLang="en-US" sz="2400" dirty="0">
                <a:latin typeface="Arial" charset="0"/>
              </a:rPr>
              <a:t>2</a:t>
            </a:r>
            <a:r>
              <a:rPr lang="en-US" altLang="en-US" sz="2400" i="1" baseline="30000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= </a:t>
            </a:r>
            <a:r>
              <a:rPr lang="en-US" altLang="en-US" sz="2400" i="1" dirty="0">
                <a:latin typeface="Arial" charset="0"/>
              </a:rPr>
              <a:t>N</a:t>
            </a:r>
          </a:p>
          <a:p>
            <a:pPr lvl="1"/>
            <a:r>
              <a:rPr lang="en-US" altLang="en-US" sz="2400" i="1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= log</a:t>
            </a:r>
            <a:r>
              <a:rPr lang="en-US" altLang="en-US" sz="2400" baseline="-25000" dirty="0">
                <a:latin typeface="Arial" charset="0"/>
              </a:rPr>
              <a:t>2</a:t>
            </a:r>
            <a:r>
              <a:rPr lang="en-US" altLang="en-US" sz="2400" i="1" dirty="0">
                <a:latin typeface="Arial" charset="0"/>
              </a:rPr>
              <a:t>N</a:t>
            </a:r>
          </a:p>
          <a:p>
            <a:r>
              <a:rPr lang="en-US" altLang="en-US" sz="2400" dirty="0">
                <a:latin typeface="Arial" charset="0"/>
              </a:rPr>
              <a:t>Replace terms with </a:t>
            </a:r>
            <a:r>
              <a:rPr lang="en-US" altLang="en-US" sz="2400" i="1" dirty="0">
                <a:latin typeface="Arial" charset="0"/>
              </a:rPr>
              <a:t>k </a:t>
            </a:r>
            <a:r>
              <a:rPr lang="en-US" altLang="en-US" sz="2400" dirty="0">
                <a:latin typeface="Arial" charset="0"/>
              </a:rPr>
              <a:t>in [1]: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</a:rPr>
              <a:t>    T(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 = log</a:t>
            </a:r>
            <a:r>
              <a:rPr lang="en-US" altLang="en-US" sz="2400" baseline="-25000" dirty="0">
                <a:latin typeface="Arial" charset="0"/>
              </a:rPr>
              <a:t>2</a:t>
            </a:r>
            <a:r>
              <a:rPr lang="en-US" altLang="en-US" sz="2400" i="1" dirty="0">
                <a:latin typeface="Arial" charset="0"/>
              </a:rPr>
              <a:t>N + </a:t>
            </a:r>
            <a:r>
              <a:rPr lang="en-US" altLang="en-US" sz="2400" dirty="0">
                <a:latin typeface="Arial" charset="0"/>
              </a:rPr>
              <a:t>T(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 / 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 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</a:rPr>
              <a:t>            = log</a:t>
            </a:r>
            <a:r>
              <a:rPr lang="en-US" altLang="en-US" sz="2400" baseline="-25000" dirty="0">
                <a:latin typeface="Arial" charset="0"/>
              </a:rPr>
              <a:t>2</a:t>
            </a:r>
            <a:r>
              <a:rPr lang="en-US" altLang="en-US" sz="2400" i="1" dirty="0">
                <a:latin typeface="Arial" charset="0"/>
              </a:rPr>
              <a:t>N + </a:t>
            </a:r>
            <a:r>
              <a:rPr lang="en-US" altLang="en-US" sz="2400" dirty="0">
                <a:latin typeface="Arial" charset="0"/>
              </a:rPr>
              <a:t>T(1)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</a:rPr>
              <a:t>            = log</a:t>
            </a:r>
            <a:r>
              <a:rPr lang="en-US" altLang="en-US" sz="2400" baseline="-25000" dirty="0">
                <a:latin typeface="Arial" charset="0"/>
              </a:rPr>
              <a:t>2</a:t>
            </a:r>
            <a:r>
              <a:rPr lang="en-US" altLang="en-US" sz="2400" i="1" dirty="0">
                <a:latin typeface="Arial" charset="0"/>
              </a:rPr>
              <a:t>N + </a:t>
            </a:r>
            <a:r>
              <a:rPr lang="en-US" altLang="en-US" sz="2400" dirty="0" smtClean="0">
                <a:latin typeface="Arial" charset="0"/>
              </a:rPr>
              <a:t>1</a:t>
            </a:r>
            <a:endParaRPr lang="en-US" altLang="en-US" sz="2400" dirty="0">
              <a:latin typeface="Arial" charset="0"/>
            </a:endParaRP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561975" y="307975"/>
            <a:ext cx="762793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747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01638"/>
            <a:ext cx="7627938" cy="1069975"/>
          </a:xfrm>
        </p:spPr>
        <p:txBody>
          <a:bodyPr/>
          <a:lstStyle/>
          <a:p>
            <a:r>
              <a:rPr lang="en-US" altLang="en-US"/>
              <a:t>Worst-case Analysis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5425" cy="4535488"/>
          </a:xfrm>
        </p:spPr>
        <p:txBody>
          <a:bodyPr/>
          <a:lstStyle/>
          <a:p>
            <a:r>
              <a:rPr lang="en-US" altLang="en-US" sz="2400" dirty="0">
                <a:latin typeface="Arial" charset="0"/>
              </a:rPr>
              <a:t>T(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 = </a:t>
            </a:r>
            <a:r>
              <a:rPr lang="en-US" altLang="en-US" sz="2400" i="1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+ T(</a:t>
            </a:r>
            <a:r>
              <a:rPr lang="en-US" altLang="en-US" sz="2400" i="1" dirty="0">
                <a:latin typeface="Arial" charset="0"/>
              </a:rPr>
              <a:t>N </a:t>
            </a:r>
            <a:r>
              <a:rPr lang="en-US" altLang="en-US" sz="2400" dirty="0">
                <a:latin typeface="Arial" charset="0"/>
              </a:rPr>
              <a:t>/</a:t>
            </a:r>
            <a:r>
              <a:rPr lang="en-US" altLang="en-US" sz="2400" i="1" dirty="0">
                <a:latin typeface="Arial" charset="0"/>
              </a:rPr>
              <a:t> </a:t>
            </a:r>
            <a:r>
              <a:rPr lang="en-US" altLang="en-US" sz="2400" dirty="0">
                <a:latin typeface="Arial" charset="0"/>
              </a:rPr>
              <a:t>2</a:t>
            </a:r>
            <a:r>
              <a:rPr lang="en-US" altLang="en-US" sz="2400" i="1" baseline="30000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)                       [1]</a:t>
            </a:r>
          </a:p>
          <a:p>
            <a:r>
              <a:rPr lang="en-US" altLang="en-US" sz="2400" dirty="0">
                <a:latin typeface="Arial" charset="0"/>
              </a:rPr>
              <a:t>T(</a:t>
            </a:r>
            <a:r>
              <a:rPr lang="en-US" altLang="en-US" sz="2400" i="1" dirty="0">
                <a:latin typeface="Arial" charset="0"/>
              </a:rPr>
              <a:t>N </a:t>
            </a:r>
            <a:r>
              <a:rPr lang="en-US" altLang="en-US" sz="2400" dirty="0">
                <a:latin typeface="Arial" charset="0"/>
              </a:rPr>
              <a:t>/</a:t>
            </a:r>
            <a:r>
              <a:rPr lang="en-US" altLang="en-US" sz="2400" i="1" dirty="0">
                <a:latin typeface="Arial" charset="0"/>
              </a:rPr>
              <a:t> </a:t>
            </a:r>
            <a:r>
              <a:rPr lang="en-US" altLang="en-US" sz="2400" dirty="0">
                <a:latin typeface="Arial" charset="0"/>
              </a:rPr>
              <a:t>2</a:t>
            </a:r>
            <a:r>
              <a:rPr lang="en-US" altLang="en-US" sz="2400" i="1" baseline="30000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) gets smaller until the base case: T(1) </a:t>
            </a:r>
          </a:p>
          <a:p>
            <a:pPr lvl="1"/>
            <a:r>
              <a:rPr lang="en-US" altLang="en-US" sz="2400" dirty="0">
                <a:latin typeface="Arial" charset="0"/>
              </a:rPr>
              <a:t>2</a:t>
            </a:r>
            <a:r>
              <a:rPr lang="en-US" altLang="en-US" sz="2400" i="1" baseline="30000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= </a:t>
            </a:r>
            <a:r>
              <a:rPr lang="en-US" altLang="en-US" sz="2400" i="1" dirty="0">
                <a:latin typeface="Arial" charset="0"/>
              </a:rPr>
              <a:t>N</a:t>
            </a:r>
          </a:p>
          <a:p>
            <a:pPr lvl="1"/>
            <a:r>
              <a:rPr lang="en-US" altLang="en-US" sz="2400" i="1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 = log</a:t>
            </a:r>
            <a:r>
              <a:rPr lang="en-US" altLang="en-US" sz="2400" baseline="-25000" dirty="0">
                <a:latin typeface="Arial" charset="0"/>
              </a:rPr>
              <a:t>2</a:t>
            </a:r>
            <a:r>
              <a:rPr lang="en-US" altLang="en-US" sz="2400" i="1" dirty="0">
                <a:latin typeface="Arial" charset="0"/>
              </a:rPr>
              <a:t>N</a:t>
            </a:r>
          </a:p>
          <a:p>
            <a:r>
              <a:rPr lang="en-US" altLang="en-US" sz="2400" dirty="0">
                <a:latin typeface="Arial" charset="0"/>
              </a:rPr>
              <a:t>Replace terms with </a:t>
            </a:r>
            <a:r>
              <a:rPr lang="en-US" altLang="en-US" sz="2400" i="1" dirty="0">
                <a:latin typeface="Arial" charset="0"/>
              </a:rPr>
              <a:t>k </a:t>
            </a:r>
            <a:r>
              <a:rPr lang="en-US" altLang="en-US" sz="2400" dirty="0">
                <a:latin typeface="Arial" charset="0"/>
              </a:rPr>
              <a:t>in [1]: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</a:rPr>
              <a:t>    T(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 = log</a:t>
            </a:r>
            <a:r>
              <a:rPr lang="en-US" altLang="en-US" sz="2400" baseline="-25000" dirty="0">
                <a:latin typeface="Arial" charset="0"/>
              </a:rPr>
              <a:t>2</a:t>
            </a:r>
            <a:r>
              <a:rPr lang="en-US" altLang="en-US" sz="2400" i="1" dirty="0">
                <a:latin typeface="Arial" charset="0"/>
              </a:rPr>
              <a:t>N + </a:t>
            </a:r>
            <a:r>
              <a:rPr lang="en-US" altLang="en-US" sz="2400" dirty="0">
                <a:latin typeface="Arial" charset="0"/>
              </a:rPr>
              <a:t>T(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 / </a:t>
            </a:r>
            <a:r>
              <a:rPr lang="en-US" altLang="en-US" sz="2400" i="1" dirty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 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</a:rPr>
              <a:t>            = log</a:t>
            </a:r>
            <a:r>
              <a:rPr lang="en-US" altLang="en-US" sz="2400" baseline="-25000" dirty="0">
                <a:latin typeface="Arial" charset="0"/>
              </a:rPr>
              <a:t>2</a:t>
            </a:r>
            <a:r>
              <a:rPr lang="en-US" altLang="en-US" sz="2400" i="1" dirty="0">
                <a:latin typeface="Arial" charset="0"/>
              </a:rPr>
              <a:t>N + </a:t>
            </a:r>
            <a:r>
              <a:rPr lang="en-US" altLang="en-US" sz="2400" dirty="0">
                <a:latin typeface="Arial" charset="0"/>
              </a:rPr>
              <a:t>T(1)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</a:rPr>
              <a:t>            = log</a:t>
            </a:r>
            <a:r>
              <a:rPr lang="en-US" altLang="en-US" sz="2400" baseline="-25000" dirty="0">
                <a:latin typeface="Arial" charset="0"/>
              </a:rPr>
              <a:t>2</a:t>
            </a:r>
            <a:r>
              <a:rPr lang="en-US" altLang="en-US" sz="2400" i="1" dirty="0">
                <a:latin typeface="Arial" charset="0"/>
              </a:rPr>
              <a:t>N + </a:t>
            </a:r>
            <a:r>
              <a:rPr lang="en-US" altLang="en-US" sz="2400" dirty="0">
                <a:latin typeface="Arial" charset="0"/>
              </a:rPr>
              <a:t>1</a:t>
            </a:r>
          </a:p>
          <a:p>
            <a:r>
              <a:rPr lang="en-US" altLang="en-US" sz="2400" dirty="0" smtClean="0">
                <a:latin typeface="Arial" charset="0"/>
              </a:rPr>
              <a:t>O(log</a:t>
            </a:r>
            <a:r>
              <a:rPr lang="en-US" altLang="en-US" sz="2400" baseline="-25000" dirty="0" smtClean="0">
                <a:latin typeface="Arial" charset="0"/>
              </a:rPr>
              <a:t>2</a:t>
            </a:r>
            <a:r>
              <a:rPr lang="en-US" altLang="en-US" sz="2400" i="1" dirty="0" smtClean="0">
                <a:latin typeface="Arial" charset="0"/>
              </a:rPr>
              <a:t>N</a:t>
            </a:r>
            <a:r>
              <a:rPr lang="en-US" altLang="en-US" sz="2400" dirty="0">
                <a:latin typeface="Arial" charset="0"/>
              </a:rPr>
              <a:t>)</a:t>
            </a:r>
            <a:r>
              <a:rPr lang="en-US" altLang="en-US" sz="2400" i="1" dirty="0" smtClean="0">
                <a:latin typeface="Arial" charset="0"/>
              </a:rPr>
              <a:t> </a:t>
            </a:r>
            <a:r>
              <a:rPr lang="en-US" altLang="en-US" sz="2400" dirty="0" smtClean="0">
                <a:latin typeface="Arial" charset="0"/>
              </a:rPr>
              <a:t>algorithm</a:t>
            </a:r>
            <a:endParaRPr lang="en-US" altLang="en-US" sz="2400" dirty="0">
              <a:latin typeface="Arial" charset="0"/>
            </a:endParaRPr>
          </a:p>
          <a:p>
            <a:r>
              <a:rPr lang="en-US" altLang="en-US" sz="2400" dirty="0"/>
              <a:t>We used </a:t>
            </a:r>
            <a:r>
              <a:rPr lang="en-US" altLang="en-US" sz="2400" i="1" dirty="0"/>
              <a:t>recurrence equations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561975" y="307975"/>
            <a:ext cx="762793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747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DEA54B-737E-E042-9CAD-971A094AD5CD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Linear Recursion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800" dirty="0" smtClean="0">
                <a:solidFill>
                  <a:schemeClr val="tx2"/>
                </a:solidFill>
                <a:ea typeface="+mn-ea"/>
                <a:cs typeface="+mn-cs"/>
              </a:rPr>
              <a:t>Test for base cases</a:t>
            </a:r>
            <a:endParaRPr lang="en-US" sz="2800" i="1" dirty="0" smtClean="0">
              <a:solidFill>
                <a:schemeClr val="tx2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Every possible chain of recursive calls </a:t>
            </a:r>
            <a:r>
              <a:rPr lang="en-US" sz="2400" dirty="0" smtClean="0">
                <a:solidFill>
                  <a:schemeClr val="tx2"/>
                </a:solidFill>
              </a:rPr>
              <a:t>must</a:t>
            </a:r>
            <a:r>
              <a:rPr lang="en-US" sz="2400" dirty="0" smtClean="0"/>
              <a:t> eventually reach a base case.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800" dirty="0" smtClean="0">
                <a:solidFill>
                  <a:schemeClr val="tx2"/>
                </a:solidFill>
                <a:ea typeface="+mn-ea"/>
                <a:cs typeface="+mn-cs"/>
              </a:rPr>
              <a:t>Recur once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Perform a single recursive call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Might branch to one of several possible recursive calls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makes progress towards a base case.</a:t>
            </a:r>
            <a:endParaRPr lang="en-US" dirty="0" smtClean="0"/>
          </a:p>
        </p:txBody>
      </p:sp>
      <p:sp>
        <p:nvSpPr>
          <p:cNvPr id="2048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6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150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066F1D-4C91-2144-AB64-9A3FE94192D4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Example of Linear Recursion</a:t>
            </a:r>
          </a:p>
        </p:txBody>
      </p:sp>
      <p:sp>
        <p:nvSpPr>
          <p:cNvPr id="21511" name="Date Placeholder 1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51"/>
          <a:stretch/>
        </p:blipFill>
        <p:spPr>
          <a:xfrm>
            <a:off x="3222190" y="2209801"/>
            <a:ext cx="5921810" cy="4114800"/>
          </a:xfrm>
          <a:prstGeom prst="rect">
            <a:avLst/>
          </a:prstGeom>
        </p:spPr>
      </p:pic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373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Algorithm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l</a:t>
            </a:r>
            <a:r>
              <a:rPr lang="en-US" sz="2000" dirty="0" err="1" smtClean="0">
                <a:solidFill>
                  <a:schemeClr val="tx2"/>
                </a:solidFill>
                <a:latin typeface="Tahoma" charset="0"/>
              </a:rPr>
              <a:t>inearSum</a:t>
            </a:r>
            <a:r>
              <a:rPr lang="en-US" sz="2000" dirty="0">
                <a:latin typeface="Tahoma" charset="0"/>
              </a:rPr>
              <a:t>(A, n):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Input: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 Array, A, of integers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 Integer n such that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latin typeface="Tahoma" charset="0"/>
              </a:rPr>
              <a:t>	0 ≤ n ≤ |A|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Output: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latin typeface="Tahoma" charset="0"/>
              </a:rPr>
              <a:t>	Sum </a:t>
            </a:r>
            <a:r>
              <a:rPr lang="en-US" sz="2000" dirty="0">
                <a:latin typeface="Tahoma" charset="0"/>
              </a:rPr>
              <a:t>of the first n </a:t>
            </a:r>
            <a:r>
              <a:rPr lang="en-US" sz="2000" dirty="0" smtClean="0">
                <a:latin typeface="Tahoma" charset="0"/>
              </a:rPr>
              <a:t/>
            </a:r>
            <a:br>
              <a:rPr lang="en-US" sz="2000" dirty="0" smtClean="0">
                <a:latin typeface="Tahoma" charset="0"/>
              </a:rPr>
            </a:br>
            <a:r>
              <a:rPr lang="en-US" sz="2000" dirty="0" smtClean="0">
                <a:latin typeface="Tahoma" charset="0"/>
              </a:rPr>
              <a:t>integers </a:t>
            </a:r>
            <a:r>
              <a:rPr lang="en-US" sz="2000" dirty="0">
                <a:latin typeface="Tahoma" charset="0"/>
              </a:rPr>
              <a:t>in A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dirty="0" smtClean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Tahoma" charset="0"/>
              </a:rPr>
              <a:t>if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n = </a:t>
            </a:r>
            <a:r>
              <a:rPr lang="en-US" sz="2000" dirty="0" smtClean="0">
                <a:latin typeface="Tahoma" charset="0"/>
              </a:rPr>
              <a:t>0 </a:t>
            </a: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Tahoma" charset="0"/>
              </a:rPr>
              <a:t>return</a:t>
            </a:r>
            <a:r>
              <a:rPr lang="en-US" sz="2000" dirty="0" smtClean="0">
                <a:latin typeface="Tahoma" charset="0"/>
              </a:rPr>
              <a:t> 0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  return </a:t>
            </a:r>
            <a:endParaRPr lang="en-US" sz="2000" dirty="0" smtClean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err="1" smtClean="0">
                <a:solidFill>
                  <a:srgbClr val="BE2D00"/>
                </a:solidFill>
                <a:latin typeface="Tahoma" charset="0"/>
              </a:rPr>
              <a:t>linearSum</a:t>
            </a:r>
            <a:r>
              <a:rPr lang="en-US" sz="2000" dirty="0">
                <a:latin typeface="Tahoma" charset="0"/>
              </a:rPr>
              <a:t>(A, n - 1) + A[n - 1]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Tahoma" charset="0"/>
            </a:endParaRP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4343400" y="1447800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/>
              <a:t>Recursion trace of </a:t>
            </a:r>
            <a:r>
              <a:rPr lang="en-US" sz="2000" dirty="0" err="1" smtClean="0">
                <a:solidFill>
                  <a:schemeClr val="tx2"/>
                </a:solidFill>
              </a:rPr>
              <a:t>linearSum</a:t>
            </a:r>
            <a:r>
              <a:rPr lang="en-US" sz="2000" dirty="0" smtClean="0"/>
              <a:t>(data, 5) called on array data = [4, 3, 6, 2, 8]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6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150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066F1D-4C91-2144-AB64-9A3FE94192D4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Example of Linear Recursion</a:t>
            </a:r>
          </a:p>
        </p:txBody>
      </p:sp>
      <p:sp>
        <p:nvSpPr>
          <p:cNvPr id="21511" name="Date Placeholder 1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51"/>
          <a:stretch/>
        </p:blipFill>
        <p:spPr>
          <a:xfrm>
            <a:off x="3222190" y="2209801"/>
            <a:ext cx="5921810" cy="4114800"/>
          </a:xfrm>
          <a:prstGeom prst="rect">
            <a:avLst/>
          </a:prstGeom>
        </p:spPr>
      </p:pic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373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Algorithm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l</a:t>
            </a:r>
            <a:r>
              <a:rPr lang="en-US" sz="2000" dirty="0" err="1" smtClean="0">
                <a:solidFill>
                  <a:schemeClr val="tx2"/>
                </a:solidFill>
                <a:latin typeface="Tahoma" charset="0"/>
              </a:rPr>
              <a:t>inearSum</a:t>
            </a:r>
            <a:r>
              <a:rPr lang="en-US" sz="2000" dirty="0">
                <a:latin typeface="Tahoma" charset="0"/>
              </a:rPr>
              <a:t>(A, n):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Input: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 Array, A, of integers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 Integer n such that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latin typeface="Tahoma" charset="0"/>
              </a:rPr>
              <a:t>	0 ≤ n ≤ |A|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Output: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latin typeface="Tahoma" charset="0"/>
              </a:rPr>
              <a:t>	Sum </a:t>
            </a:r>
            <a:r>
              <a:rPr lang="en-US" sz="2000" dirty="0">
                <a:latin typeface="Tahoma" charset="0"/>
              </a:rPr>
              <a:t>of the first n </a:t>
            </a:r>
            <a:r>
              <a:rPr lang="en-US" sz="2000" dirty="0" smtClean="0">
                <a:latin typeface="Tahoma" charset="0"/>
              </a:rPr>
              <a:t/>
            </a:r>
            <a:br>
              <a:rPr lang="en-US" sz="2000" dirty="0" smtClean="0">
                <a:latin typeface="Tahoma" charset="0"/>
              </a:rPr>
            </a:br>
            <a:r>
              <a:rPr lang="en-US" sz="2000" dirty="0" smtClean="0">
                <a:latin typeface="Tahoma" charset="0"/>
              </a:rPr>
              <a:t>integers </a:t>
            </a:r>
            <a:r>
              <a:rPr lang="en-US" sz="2000" dirty="0">
                <a:latin typeface="Tahoma" charset="0"/>
              </a:rPr>
              <a:t>in A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dirty="0" smtClean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Tahoma" charset="0"/>
              </a:rPr>
              <a:t>if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n = </a:t>
            </a:r>
            <a:r>
              <a:rPr lang="en-US" sz="2000" dirty="0" smtClean="0">
                <a:latin typeface="Tahoma" charset="0"/>
              </a:rPr>
              <a:t>0 </a:t>
            </a: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Tahoma" charset="0"/>
              </a:rPr>
              <a:t>return</a:t>
            </a:r>
            <a:r>
              <a:rPr lang="en-US" sz="2000" dirty="0" smtClean="0">
                <a:latin typeface="Tahoma" charset="0"/>
              </a:rPr>
              <a:t> 0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  return </a:t>
            </a:r>
            <a:endParaRPr lang="en-US" sz="2000" dirty="0" smtClean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err="1" smtClean="0">
                <a:solidFill>
                  <a:srgbClr val="BE2D00"/>
                </a:solidFill>
                <a:latin typeface="Tahoma" charset="0"/>
              </a:rPr>
              <a:t>linearSum</a:t>
            </a:r>
            <a:r>
              <a:rPr lang="en-US" sz="2000" dirty="0">
                <a:latin typeface="Tahoma" charset="0"/>
              </a:rPr>
              <a:t>(A, n - 1) + A[n - 1]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Tahoma" charset="0"/>
            </a:endParaRP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4343400" y="1447800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/>
              <a:t>Recursion trace of </a:t>
            </a:r>
            <a:r>
              <a:rPr lang="en-US" sz="2000" dirty="0" err="1" smtClean="0">
                <a:solidFill>
                  <a:schemeClr val="tx2"/>
                </a:solidFill>
              </a:rPr>
              <a:t>linearSum</a:t>
            </a:r>
            <a:r>
              <a:rPr lang="en-US" sz="2000" dirty="0" smtClean="0"/>
              <a:t>(data, 5) called on array data = [4, 3, 6, 2, 8]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200568" y="5486400"/>
            <a:ext cx="186723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Decomposition?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Base case?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Composition?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7A0A9FD-C67D-DA4E-B3E3-2F1484597457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Reversing an Array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Algorithm</a:t>
            </a:r>
            <a:r>
              <a:rPr lang="en-US" sz="2800" b="1" dirty="0">
                <a:latin typeface="Tahoma" charset="0"/>
              </a:rPr>
              <a:t> </a:t>
            </a:r>
            <a:r>
              <a:rPr lang="en-US" sz="2800" dirty="0" err="1" smtClean="0">
                <a:solidFill>
                  <a:srgbClr val="BE2D00"/>
                </a:solidFill>
                <a:latin typeface="Tahoma" charset="0"/>
              </a:rPr>
              <a:t>reverseArray</a:t>
            </a:r>
            <a:r>
              <a:rPr lang="en-US" sz="2800" dirty="0">
                <a:latin typeface="Tahoma" charset="0"/>
              </a:rPr>
              <a:t>(A, </a:t>
            </a:r>
            <a:r>
              <a:rPr lang="en-US" sz="2800" dirty="0" smtClean="0">
                <a:latin typeface="Tahoma" charset="0"/>
              </a:rPr>
              <a:t>low,  high):</a:t>
            </a: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 smtClean="0">
                <a:solidFill>
                  <a:srgbClr val="000000"/>
                </a:solidFill>
                <a:latin typeface="Tahoma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: </a:t>
            </a:r>
            <a:r>
              <a:rPr lang="en-US" sz="2800" dirty="0">
                <a:latin typeface="Tahoma" charset="0"/>
              </a:rPr>
              <a:t>An array A and nonnegative integer indices </a:t>
            </a:r>
            <a:r>
              <a:rPr lang="en-US" sz="2800" dirty="0" smtClean="0">
                <a:latin typeface="Tahoma" charset="0"/>
              </a:rPr>
              <a:t>low </a:t>
            </a:r>
            <a:r>
              <a:rPr lang="en-US" sz="2800" dirty="0">
                <a:latin typeface="Tahoma" charset="0"/>
              </a:rPr>
              <a:t>and </a:t>
            </a:r>
            <a:r>
              <a:rPr lang="en-US" sz="2800" dirty="0" smtClean="0">
                <a:latin typeface="Tahoma" charset="0"/>
              </a:rPr>
              <a:t>high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 smtClean="0">
                <a:solidFill>
                  <a:srgbClr val="000000"/>
                </a:solidFill>
                <a:latin typeface="Tahoma" charset="0"/>
              </a:rPr>
              <a:t>Output: </a:t>
            </a:r>
            <a:r>
              <a:rPr lang="en-US" sz="2800" dirty="0" smtClean="0">
                <a:latin typeface="Tahoma" charset="0"/>
              </a:rPr>
              <a:t>The reversal of the elements in A starting at index low and ending at high</a:t>
            </a: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800" dirty="0" smtClean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253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2895600" y="4114800"/>
            <a:ext cx="31242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Composition?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7A0A9FD-C67D-DA4E-B3E3-2F1484597457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Reversing an Array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Algorithm</a:t>
            </a:r>
            <a:r>
              <a:rPr lang="en-US" sz="2800" b="1" dirty="0">
                <a:latin typeface="Tahoma" charset="0"/>
              </a:rPr>
              <a:t> </a:t>
            </a:r>
            <a:r>
              <a:rPr lang="en-US" sz="2800" dirty="0" err="1" smtClean="0">
                <a:solidFill>
                  <a:srgbClr val="BE2D00"/>
                </a:solidFill>
                <a:latin typeface="Tahoma" charset="0"/>
              </a:rPr>
              <a:t>reverseArray</a:t>
            </a:r>
            <a:r>
              <a:rPr lang="en-US" sz="2800" dirty="0">
                <a:latin typeface="Tahoma" charset="0"/>
              </a:rPr>
              <a:t>(A, </a:t>
            </a:r>
            <a:r>
              <a:rPr lang="en-US" sz="2800" dirty="0" smtClean="0">
                <a:latin typeface="Tahoma" charset="0"/>
              </a:rPr>
              <a:t>low,  high):</a:t>
            </a: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 smtClean="0">
                <a:solidFill>
                  <a:srgbClr val="000000"/>
                </a:solidFill>
                <a:latin typeface="Tahoma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: </a:t>
            </a:r>
            <a:r>
              <a:rPr lang="en-US" sz="2800" dirty="0">
                <a:latin typeface="Tahoma" charset="0"/>
              </a:rPr>
              <a:t>An array A and nonnegative integer indices </a:t>
            </a:r>
            <a:r>
              <a:rPr lang="en-US" sz="2800" dirty="0" smtClean="0">
                <a:latin typeface="Tahoma" charset="0"/>
              </a:rPr>
              <a:t>low </a:t>
            </a:r>
            <a:r>
              <a:rPr lang="en-US" sz="2800" dirty="0">
                <a:latin typeface="Tahoma" charset="0"/>
              </a:rPr>
              <a:t>and </a:t>
            </a:r>
            <a:r>
              <a:rPr lang="en-US" sz="2800" dirty="0" smtClean="0">
                <a:latin typeface="Tahoma" charset="0"/>
              </a:rPr>
              <a:t>high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 smtClean="0">
                <a:solidFill>
                  <a:srgbClr val="000000"/>
                </a:solidFill>
                <a:latin typeface="Tahoma" charset="0"/>
              </a:rPr>
              <a:t>Output: </a:t>
            </a:r>
            <a:r>
              <a:rPr lang="en-US" sz="2800" dirty="0" smtClean="0">
                <a:latin typeface="Tahoma" charset="0"/>
              </a:rPr>
              <a:t>The reversal of the elements in A starting at index low and ending at high</a:t>
            </a: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800" dirty="0" smtClean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 smtClean="0">
                <a:solidFill>
                  <a:srgbClr val="000000"/>
                </a:solidFill>
                <a:latin typeface="Tahoma" charset="0"/>
              </a:rPr>
              <a:t>if</a:t>
            </a:r>
            <a:r>
              <a:rPr lang="en-US" sz="2800" b="1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sz="2800" dirty="0" smtClean="0">
                <a:latin typeface="Tahoma" charset="0"/>
              </a:rPr>
              <a:t>low &lt;  high </a:t>
            </a:r>
            <a:r>
              <a:rPr lang="en-US" sz="2800" dirty="0" smtClean="0">
                <a:solidFill>
                  <a:srgbClr val="000000"/>
                </a:solidFill>
                <a:latin typeface="Tahoma" charset="0"/>
              </a:rPr>
              <a:t>then</a:t>
            </a:r>
            <a:endParaRPr lang="en-US" sz="2800" dirty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		</a:t>
            </a:r>
            <a:r>
              <a:rPr lang="en-US" sz="2800" dirty="0" err="1" smtClean="0">
                <a:latin typeface="Tahoma" charset="0"/>
              </a:rPr>
              <a:t>reverseArray</a:t>
            </a:r>
            <a:r>
              <a:rPr lang="en-US" sz="2800" dirty="0" smtClean="0">
                <a:latin typeface="Tahoma" charset="0"/>
              </a:rPr>
              <a:t>(A</a:t>
            </a:r>
            <a:r>
              <a:rPr lang="en-US" sz="2800" dirty="0">
                <a:latin typeface="Tahoma" charset="0"/>
              </a:rPr>
              <a:t>, </a:t>
            </a:r>
            <a:r>
              <a:rPr lang="en-US" sz="2800" dirty="0" smtClean="0">
                <a:latin typeface="Tahoma" charset="0"/>
              </a:rPr>
              <a:t>low </a:t>
            </a:r>
            <a:r>
              <a:rPr lang="en-US" sz="2800" dirty="0">
                <a:latin typeface="Tahoma" charset="0"/>
              </a:rPr>
              <a:t>+ 1,  </a:t>
            </a:r>
            <a:r>
              <a:rPr lang="en-US" sz="2800" dirty="0" smtClean="0">
                <a:latin typeface="Tahoma" charset="0"/>
              </a:rPr>
              <a:t>high </a:t>
            </a:r>
            <a:r>
              <a:rPr lang="en-US" sz="2800" dirty="0">
                <a:latin typeface="Symbol" charset="2"/>
                <a:cs typeface="Symbol" charset="2"/>
              </a:rPr>
              <a:t>-</a:t>
            </a:r>
            <a:r>
              <a:rPr lang="en-US" sz="2800" dirty="0">
                <a:latin typeface="Tahoma" charset="0"/>
              </a:rPr>
              <a:t> 1</a:t>
            </a:r>
            <a:r>
              <a:rPr lang="en-US" sz="2800" dirty="0" smtClean="0">
                <a:latin typeface="Tahoma" charset="0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 smtClean="0">
                <a:latin typeface="Tahoma" charset="0"/>
              </a:rPr>
              <a:t>		Swap </a:t>
            </a:r>
            <a:r>
              <a:rPr lang="en-US" sz="2800" dirty="0">
                <a:latin typeface="Tahoma" charset="0"/>
              </a:rPr>
              <a:t>A[low] and A[high]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 smtClean="0">
                <a:solidFill>
                  <a:srgbClr val="000000"/>
                </a:solidFill>
                <a:latin typeface="Tahoma" charset="0"/>
              </a:rPr>
              <a:t>return</a:t>
            </a:r>
            <a:endParaRPr lang="en-US" sz="28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253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221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26BB66-2E46-3647-8828-3C96E3886EDF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Defining Arguments for Recursion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ahoma" charset="0"/>
              </a:rPr>
              <a:t>sometimes </a:t>
            </a:r>
            <a:r>
              <a:rPr lang="en-US" sz="2400" dirty="0">
                <a:latin typeface="Tahoma" charset="0"/>
              </a:rPr>
              <a:t>requires </a:t>
            </a:r>
            <a:r>
              <a:rPr lang="en-US" sz="2400" dirty="0" smtClean="0">
                <a:latin typeface="Tahoma" charset="0"/>
              </a:rPr>
              <a:t>additional parameters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 err="1" smtClean="0">
                <a:solidFill>
                  <a:srgbClr val="BE2D00"/>
                </a:solidFill>
                <a:latin typeface="Tahoma" charset="0"/>
              </a:rPr>
              <a:t>reverseArray</a:t>
            </a:r>
            <a:r>
              <a:rPr lang="en-US" sz="2400" dirty="0" smtClean="0">
                <a:latin typeface="Tahoma" charset="0"/>
              </a:rPr>
              <a:t>(A</a:t>
            </a:r>
            <a:r>
              <a:rPr lang="en-US" sz="2400" dirty="0">
                <a:latin typeface="Tahoma" charset="0"/>
              </a:rPr>
              <a:t>, </a:t>
            </a:r>
            <a:r>
              <a:rPr lang="en-US" sz="2400" dirty="0" smtClean="0">
                <a:latin typeface="Tahoma" charset="0"/>
              </a:rPr>
              <a:t>low,  high)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not </a:t>
            </a:r>
            <a:r>
              <a:rPr lang="en-US" sz="2000" dirty="0" err="1">
                <a:solidFill>
                  <a:srgbClr val="BE2D00"/>
                </a:solidFill>
                <a:latin typeface="Tahoma" charset="0"/>
              </a:rPr>
              <a:t>r</a:t>
            </a:r>
            <a:r>
              <a:rPr lang="en-US" sz="2000" dirty="0" err="1" smtClean="0">
                <a:solidFill>
                  <a:srgbClr val="BE2D00"/>
                </a:solidFill>
                <a:latin typeface="Tahoma" charset="0"/>
              </a:rPr>
              <a:t>everseArray</a:t>
            </a:r>
            <a:r>
              <a:rPr lang="en-US" sz="2000" dirty="0" smtClean="0">
                <a:latin typeface="Tahoma" charset="0"/>
              </a:rPr>
              <a:t>(</a:t>
            </a:r>
            <a:r>
              <a:rPr lang="en-US" sz="2000" dirty="0">
                <a:latin typeface="Tahoma" charset="0"/>
              </a:rPr>
              <a:t>A</a:t>
            </a:r>
            <a:r>
              <a:rPr lang="en-US" sz="2000" dirty="0" smtClean="0">
                <a:latin typeface="Tahoma" charset="0"/>
              </a:rPr>
              <a:t>)</a:t>
            </a:r>
          </a:p>
        </p:txBody>
      </p:sp>
      <p:sp>
        <p:nvSpPr>
          <p:cNvPr id="2355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1764522" y="3093660"/>
            <a:ext cx="5163208" cy="31393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v</a:t>
            </a:r>
            <a:r>
              <a:rPr lang="en-US" sz="1800" dirty="0" smtClean="0"/>
              <a:t>oid </a:t>
            </a:r>
            <a:r>
              <a:rPr lang="en-US" sz="1800" dirty="0" err="1" smtClean="0"/>
              <a:t>reverseArray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data[], </a:t>
            </a:r>
            <a:r>
              <a:rPr lang="en-US" sz="1800" dirty="0" err="1" smtClean="0"/>
              <a:t>int</a:t>
            </a:r>
            <a:r>
              <a:rPr lang="en-US" sz="1800" dirty="0" smtClean="0"/>
              <a:t> low, </a:t>
            </a:r>
            <a:r>
              <a:rPr lang="en-US" sz="1800" dirty="0" err="1" smtClean="0"/>
              <a:t>int</a:t>
            </a:r>
            <a:r>
              <a:rPr lang="en-US" sz="1800" dirty="0" smtClean="0"/>
              <a:t> high)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if (low &lt; high)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err="1" smtClean="0"/>
              <a:t>reverseArray</a:t>
            </a:r>
            <a:r>
              <a:rPr lang="en-US" sz="1800" dirty="0" smtClean="0"/>
              <a:t>(data</a:t>
            </a:r>
            <a:r>
              <a:rPr lang="en-US" sz="1800" dirty="0"/>
              <a:t>, low + 1, high – 1);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smtClean="0"/>
              <a:t>temp = data[low];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data[low] = data[high];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data[high] = </a:t>
            </a:r>
            <a:r>
              <a:rPr lang="en-US" sz="1800" smtClean="0"/>
              <a:t>temp</a:t>
            </a:r>
            <a:r>
              <a:rPr lang="en-US" sz="1800" smtClean="0"/>
              <a:t>;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}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4DA94C0-20EB-DF4D-A1D7-8FF01AA25FA7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Powers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The power function, p(</a:t>
            </a:r>
            <a:r>
              <a:rPr lang="en-US" sz="2800" dirty="0" err="1">
                <a:latin typeface="Tahoma" charset="0"/>
              </a:rPr>
              <a:t>x,n</a:t>
            </a:r>
            <a:r>
              <a:rPr lang="en-US" sz="2800" dirty="0">
                <a:latin typeface="Tahoma" charset="0"/>
              </a:rPr>
              <a:t>)=</a:t>
            </a:r>
            <a:r>
              <a:rPr lang="en-US" sz="2800" dirty="0" err="1">
                <a:latin typeface="Tahoma" charset="0"/>
              </a:rPr>
              <a:t>x</a:t>
            </a:r>
            <a:r>
              <a:rPr lang="en-US" sz="2800" baseline="30000" dirty="0" err="1">
                <a:latin typeface="Tahoma" charset="0"/>
              </a:rPr>
              <a:t>n</a:t>
            </a:r>
            <a:r>
              <a:rPr lang="en-US" sz="2800" dirty="0">
                <a:latin typeface="Tahoma" charset="0"/>
              </a:rPr>
              <a:t>, can be defined recursively:</a:t>
            </a: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This leads to an power function that runs in O(n) time (for we make n recursive calls</a:t>
            </a:r>
            <a:r>
              <a:rPr lang="en-US" sz="2800" dirty="0" smtClean="0">
                <a:latin typeface="Tahoma" charset="0"/>
              </a:rPr>
              <a:t>)</a:t>
            </a: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 smtClean="0">
                <a:solidFill>
                  <a:srgbClr val="FF0000"/>
                </a:solidFill>
                <a:latin typeface="Tahoma" charset="0"/>
              </a:rPr>
              <a:t>Can we do better?</a:t>
            </a:r>
            <a:endParaRPr lang="en-US" sz="2800" dirty="0">
              <a:solidFill>
                <a:srgbClr val="FF0000"/>
              </a:solidFill>
              <a:latin typeface="Tahoma" charset="0"/>
            </a:endParaRPr>
          </a:p>
        </p:txBody>
      </p:sp>
      <p:graphicFrame>
        <p:nvGraphicFramePr>
          <p:cNvPr id="24581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7016005"/>
              </p:ext>
            </p:extLst>
          </p:nvPr>
        </p:nvGraphicFramePr>
        <p:xfrm>
          <a:off x="2438400" y="2895600"/>
          <a:ext cx="434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5"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4343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52400" y="6248400"/>
            <a:ext cx="3429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smtClean="0"/>
              <a:t>Recursion</a:t>
            </a:r>
            <a:endParaRPr lang="en-US" sz="1200"/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A06153-850C-CF44-BF81-AF7DDB2B0BA8}" type="slidenum">
              <a:rPr lang="en-US" sz="1400" smtClean="0"/>
              <a:pPr eaLnBrk="1" hangingPunct="1"/>
              <a:t>3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ahoma" charset="0"/>
              </a:rPr>
              <a:t>Content of a Recursive Method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724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Tahoma" charset="0"/>
              </a:rPr>
              <a:t>Base case(s)</a:t>
            </a:r>
            <a:endParaRPr lang="en-US" sz="2800" i="1" dirty="0" smtClean="0">
              <a:solidFill>
                <a:srgbClr val="C00000"/>
              </a:solidFill>
              <a:latin typeface="Tahoma" charset="0"/>
            </a:endParaRPr>
          </a:p>
          <a:p>
            <a:pPr lvl="1" eaLnBrk="1" hangingPunct="1"/>
            <a:r>
              <a:rPr lang="en-US" sz="2400" dirty="0" smtClean="0">
                <a:latin typeface="Tahoma" charset="0"/>
              </a:rPr>
              <a:t>Values of the input variables for which we perform no recursive calls are called </a:t>
            </a: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base cases</a:t>
            </a:r>
            <a:r>
              <a:rPr lang="en-US" sz="2400" dirty="0" smtClean="0">
                <a:latin typeface="Tahoma" charset="0"/>
              </a:rPr>
              <a:t> (there should be at least one base case). 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Every possible chain of recursive calls </a:t>
            </a: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must</a:t>
            </a:r>
            <a:r>
              <a:rPr lang="en-US" sz="2400" dirty="0" smtClean="0">
                <a:latin typeface="Tahoma" charset="0"/>
              </a:rPr>
              <a:t> eventually reach a base case.</a:t>
            </a:r>
          </a:p>
          <a:p>
            <a:pPr eaLnBrk="1" hangingPunct="1"/>
            <a:r>
              <a:rPr lang="en-US" sz="2800" dirty="0" smtClean="0">
                <a:solidFill>
                  <a:schemeClr val="tx2"/>
                </a:solidFill>
                <a:latin typeface="Tahoma" charset="0"/>
              </a:rPr>
              <a:t>Recursive calls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Calls to the current method. 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Each recursive call should be defined so that it makes progress towards a base case.</a:t>
            </a:r>
            <a:endParaRPr lang="en-US" sz="2400" dirty="0">
              <a:latin typeface="Tahoma" charset="0"/>
            </a:endParaRPr>
          </a:p>
        </p:txBody>
      </p:sp>
      <p:sp>
        <p:nvSpPr>
          <p:cNvPr id="13317" name="Date Placeholder 6"/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smtClean="0"/>
              <a:t>© 2014 Goodrich, Tamassia, Goldwasser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824FD2-AB1B-0544-BC09-0885D6D91738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Squaring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We can derive a more efficient linearly recursive algorithm by using repeated squaring: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For example,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16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32</a:t>
            </a:r>
            <a:endParaRPr lang="en-US" sz="2400" dirty="0">
              <a:solidFill>
                <a:srgbClr val="000000"/>
              </a:solidFill>
              <a:latin typeface="CMR10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 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2)2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8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64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8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sz="2400" dirty="0" smtClean="0">
                <a:solidFill>
                  <a:srgbClr val="000000"/>
                </a:solidFill>
                <a:latin typeface="Times" charset="0"/>
              </a:rPr>
              <a:t>128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25605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4329971"/>
              </p:ext>
            </p:extLst>
          </p:nvPr>
        </p:nvGraphicFramePr>
        <p:xfrm>
          <a:off x="2590800" y="2590800"/>
          <a:ext cx="5334000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9" name="Equation" r:id="rId3" imgW="2819160" imgH="711000" progId="Equation.3">
                  <p:embed/>
                </p:oleObj>
              </mc:Choice>
              <mc:Fallback>
                <p:oleObj name="Equation" r:id="rId3" imgW="281916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5334000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7CEF12-4ED6-0641-8F03-2B8A9824FBC7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Squaring Method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Algorithm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Input: </a:t>
            </a:r>
            <a:r>
              <a:rPr lang="en-US" sz="2400" dirty="0">
                <a:latin typeface="Tahoma" charset="0"/>
              </a:rPr>
              <a:t>A number x and integer </a:t>
            </a:r>
            <a:r>
              <a:rPr lang="en-US" sz="2400">
                <a:latin typeface="Tahoma" charset="0"/>
              </a:rPr>
              <a:t>n </a:t>
            </a:r>
            <a:r>
              <a:rPr lang="en-US" sz="2400" smtClean="0">
                <a:latin typeface="Tahoma" charset="0"/>
              </a:rPr>
              <a:t>&gt;= </a:t>
            </a:r>
            <a:r>
              <a:rPr lang="en-US" sz="2400" dirty="0">
                <a:latin typeface="Tahoma" charset="0"/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Output: </a:t>
            </a:r>
            <a:r>
              <a:rPr lang="en-US" sz="2400" dirty="0">
                <a:latin typeface="Tahoma" charset="0"/>
              </a:rPr>
              <a:t>The value </a:t>
            </a:r>
            <a:r>
              <a:rPr lang="en-US" sz="2400" dirty="0" err="1">
                <a:latin typeface="Tahoma" charset="0"/>
              </a:rPr>
              <a:t>x</a:t>
            </a:r>
            <a:r>
              <a:rPr lang="en-US" sz="2400" baseline="30000" dirty="0" err="1">
                <a:latin typeface="Tahoma" charset="0"/>
              </a:rPr>
              <a:t>n</a:t>
            </a:r>
            <a:endParaRPr lang="en-US" sz="2400" baseline="30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= 0	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is odd 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(n - 1)/ 2)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x · y ·y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else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n/ 2)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y · y</a:t>
            </a:r>
          </a:p>
        </p:txBody>
      </p:sp>
      <p:sp>
        <p:nvSpPr>
          <p:cNvPr id="26629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7CEF12-4ED6-0641-8F03-2B8A9824FBC7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Squaring Method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Algorithm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Input: </a:t>
            </a:r>
            <a:r>
              <a:rPr lang="en-US" sz="2400" dirty="0">
                <a:latin typeface="Tahoma" charset="0"/>
              </a:rPr>
              <a:t>A number x and integer n </a:t>
            </a:r>
            <a:r>
              <a:rPr lang="en-US" sz="2400" dirty="0" smtClean="0">
                <a:latin typeface="Tahoma" charset="0"/>
              </a:rPr>
              <a:t>&gt;= </a:t>
            </a:r>
            <a:r>
              <a:rPr lang="en-US" sz="2400" dirty="0">
                <a:latin typeface="Tahoma" charset="0"/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Output: </a:t>
            </a:r>
            <a:r>
              <a:rPr lang="en-US" sz="2400" dirty="0">
                <a:latin typeface="Tahoma" charset="0"/>
              </a:rPr>
              <a:t>The value </a:t>
            </a:r>
            <a:r>
              <a:rPr lang="en-US" sz="2400" dirty="0" err="1">
                <a:latin typeface="Tahoma" charset="0"/>
              </a:rPr>
              <a:t>x</a:t>
            </a:r>
            <a:r>
              <a:rPr lang="en-US" sz="2400" baseline="30000" dirty="0" err="1">
                <a:latin typeface="Tahoma" charset="0"/>
              </a:rPr>
              <a:t>n</a:t>
            </a:r>
            <a:endParaRPr lang="en-US" sz="2400" baseline="30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= 0	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is odd 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(n - 1)/ 2)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x · y ·y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else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n/ 2)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y · y</a:t>
            </a:r>
          </a:p>
        </p:txBody>
      </p:sp>
      <p:sp>
        <p:nvSpPr>
          <p:cNvPr id="26629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5486400" y="4038600"/>
            <a:ext cx="2325252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Composition?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82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C8F5672-C8DD-3E47-B7D2-D36109E0E29A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Analysis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724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Algorithm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Input: </a:t>
            </a:r>
            <a:r>
              <a:rPr lang="en-US" sz="2400" dirty="0">
                <a:latin typeface="Tahoma" charset="0"/>
              </a:rPr>
              <a:t>A number x and integer n </a:t>
            </a:r>
            <a:r>
              <a:rPr lang="en-US" sz="2400" dirty="0" smtClean="0">
                <a:latin typeface="Tahoma" charset="0"/>
              </a:rPr>
              <a:t>&gt;= </a:t>
            </a:r>
            <a:r>
              <a:rPr lang="en-US" sz="2400" dirty="0">
                <a:latin typeface="Tahoma" charset="0"/>
              </a:rPr>
              <a:t>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Output: </a:t>
            </a:r>
            <a:r>
              <a:rPr lang="en-US" sz="2400" dirty="0">
                <a:latin typeface="Tahoma" charset="0"/>
              </a:rPr>
              <a:t>The value </a:t>
            </a:r>
            <a:r>
              <a:rPr lang="en-US" sz="2400" dirty="0" err="1">
                <a:latin typeface="Tahoma" charset="0"/>
              </a:rPr>
              <a:t>x</a:t>
            </a:r>
            <a:r>
              <a:rPr lang="en-US" sz="2400" baseline="30000" dirty="0" err="1">
                <a:latin typeface="Tahoma" charset="0"/>
              </a:rPr>
              <a:t>n</a:t>
            </a:r>
            <a:endParaRPr lang="en-US" sz="2400" baseline="30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= 0	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is odd 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(n - 1)/ 2)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x · y · y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n/ 2)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y · y</a:t>
            </a:r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4038600" y="5029200"/>
            <a:ext cx="1676400" cy="6858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75000"/>
                </a:schemeClr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5715000" y="5029200"/>
            <a:ext cx="3063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itchFamily="66" charset="0"/>
                <a:ea typeface="+mn-ea"/>
                <a:cs typeface="+mn-cs"/>
              </a:rPr>
              <a:t>It is important that we use a variable twice here rather than calling the method twice.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715000" y="2514600"/>
            <a:ext cx="3048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Comic Sans MS" charset="0"/>
              </a:rPr>
              <a:t>Each time we make a recursive call we halve the value of n; hence, we make log n recursive calls. That is, this method runs in O(log n) time.</a:t>
            </a:r>
          </a:p>
        </p:txBody>
      </p:sp>
      <p:sp>
        <p:nvSpPr>
          <p:cNvPr id="27656" name="Date Placeholder 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3581400" y="5715000"/>
            <a:ext cx="2133600" cy="3810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75000"/>
                </a:schemeClr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7658" name="Line 4"/>
          <p:cNvSpPr>
            <a:spLocks noChangeShapeType="1"/>
          </p:cNvSpPr>
          <p:nvPr/>
        </p:nvSpPr>
        <p:spPr bwMode="auto">
          <a:xfrm flipV="1">
            <a:off x="3124200" y="3429000"/>
            <a:ext cx="25146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9" name="Line 4"/>
          <p:cNvSpPr>
            <a:spLocks noChangeShapeType="1"/>
          </p:cNvSpPr>
          <p:nvPr/>
        </p:nvSpPr>
        <p:spPr bwMode="auto">
          <a:xfrm flipV="1">
            <a:off x="2590800" y="3429000"/>
            <a:ext cx="3048000" cy="1981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C8F5672-C8DD-3E47-B7D2-D36109E0E29A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Analysis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724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Algorithm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Input: </a:t>
            </a:r>
            <a:r>
              <a:rPr lang="en-US" sz="2400" dirty="0">
                <a:latin typeface="Tahoma" charset="0"/>
              </a:rPr>
              <a:t>A number x and integer n </a:t>
            </a:r>
            <a:r>
              <a:rPr lang="en-US" sz="2400" dirty="0" smtClean="0">
                <a:latin typeface="Tahoma" charset="0"/>
              </a:rPr>
              <a:t>&gt;= </a:t>
            </a:r>
            <a:r>
              <a:rPr lang="en-US" sz="2400" dirty="0">
                <a:latin typeface="Tahoma" charset="0"/>
              </a:rPr>
              <a:t>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Output: </a:t>
            </a:r>
            <a:r>
              <a:rPr lang="en-US" sz="2400" dirty="0">
                <a:latin typeface="Tahoma" charset="0"/>
              </a:rPr>
              <a:t>The value </a:t>
            </a:r>
            <a:r>
              <a:rPr lang="en-US" sz="2400" dirty="0" err="1">
                <a:latin typeface="Tahoma" charset="0"/>
              </a:rPr>
              <a:t>x</a:t>
            </a:r>
            <a:r>
              <a:rPr lang="en-US" sz="2400" baseline="30000" dirty="0" err="1">
                <a:latin typeface="Tahoma" charset="0"/>
              </a:rPr>
              <a:t>n</a:t>
            </a:r>
            <a:endParaRPr lang="en-US" sz="2400" baseline="30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= </a:t>
            </a:r>
            <a:r>
              <a:rPr lang="en-US" sz="2400" dirty="0" smtClean="0">
                <a:latin typeface="Tahoma" charset="0"/>
              </a:rPr>
              <a:t>0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dirty="0" smtClean="0">
                <a:latin typeface="Tahoma" charset="0"/>
              </a:rPr>
              <a:t>then return </a:t>
            </a:r>
            <a:r>
              <a:rPr lang="en-US" sz="2400" dirty="0" smtClean="0">
                <a:latin typeface="Tahoma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    </a:t>
            </a:r>
            <a:r>
              <a:rPr lang="en-US" sz="2400" b="1" dirty="0" smtClean="0">
                <a:latin typeface="Tahoma" charset="0"/>
              </a:rPr>
              <a:t>else if </a:t>
            </a:r>
            <a:r>
              <a:rPr lang="en-US" sz="2400" dirty="0" smtClean="0">
                <a:latin typeface="Tahoma" charset="0"/>
              </a:rPr>
              <a:t>n = 1 </a:t>
            </a:r>
            <a:r>
              <a:rPr lang="en-US" sz="2400" b="1" dirty="0" smtClean="0">
                <a:latin typeface="Tahoma" charset="0"/>
              </a:rPr>
              <a:t>then return </a:t>
            </a:r>
            <a:r>
              <a:rPr lang="en-US" sz="2400" dirty="0" smtClean="0">
                <a:latin typeface="Tahoma" charset="0"/>
              </a:rPr>
              <a:t>x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</a:t>
            </a:r>
            <a:r>
              <a:rPr lang="en-US" sz="2400" b="1" dirty="0" smtClean="0">
                <a:latin typeface="Tahoma" charset="0"/>
              </a:rPr>
              <a:t>else if </a:t>
            </a:r>
            <a:r>
              <a:rPr lang="en-US" sz="2400" dirty="0">
                <a:latin typeface="Tahoma" charset="0"/>
              </a:rPr>
              <a:t>n is odd 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(n - 1)/ 2)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x · y · y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n/ 2)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y · y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638800" y="2509962"/>
            <a:ext cx="3428999" cy="3170099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chemeClr val="tx2"/>
                </a:solidFill>
                <a:latin typeface="Comic Sans MS" charset="0"/>
              </a:rPr>
              <a:t>More formally, similar to binary search:</a:t>
            </a:r>
          </a:p>
          <a:p>
            <a:pPr eaLnBrk="1" hangingPunct="1"/>
            <a:endParaRPr lang="en-US" sz="2000" dirty="0">
              <a:solidFill>
                <a:schemeClr val="tx2"/>
              </a:solidFill>
              <a:latin typeface="Comic Sans MS" charset="0"/>
            </a:endParaRP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  <a:latin typeface="Comic Sans MS" charset="0"/>
              </a:rPr>
              <a:t>T(n) is # of multiplications</a:t>
            </a:r>
          </a:p>
          <a:p>
            <a:pPr eaLnBrk="1" hangingPunct="1"/>
            <a:endParaRPr lang="en-US" sz="2000" dirty="0">
              <a:solidFill>
                <a:schemeClr val="tx2"/>
              </a:solidFill>
              <a:latin typeface="Comic Sans MS" charset="0"/>
            </a:endParaRP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  <a:latin typeface="Comic Sans MS" charset="0"/>
              </a:rPr>
              <a:t>T(n) = 1 + T(n/2)</a:t>
            </a: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  <a:latin typeface="Comic Sans MS" charset="0"/>
              </a:rPr>
              <a:t>T(1) = 0   </a:t>
            </a: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  <a:latin typeface="Comic Sans MS" charset="0"/>
              </a:rPr>
              <a:t>…</a:t>
            </a:r>
          </a:p>
          <a:p>
            <a:pPr eaLnBrk="1" hangingPunct="1"/>
            <a:endParaRPr lang="en-US" sz="2000" dirty="0">
              <a:solidFill>
                <a:schemeClr val="tx2"/>
              </a:solidFill>
              <a:latin typeface="Comic Sans MS" charset="0"/>
            </a:endParaRP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  <a:latin typeface="Comic Sans MS" charset="0"/>
              </a:rPr>
              <a:t>O(log n) algorithm</a:t>
            </a:r>
            <a:endParaRPr lang="en-US" sz="2000" dirty="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27656" name="Date Placeholder 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7659" name="Line 4"/>
          <p:cNvSpPr>
            <a:spLocks noChangeShapeType="1"/>
          </p:cNvSpPr>
          <p:nvPr/>
        </p:nvSpPr>
        <p:spPr bwMode="auto">
          <a:xfrm flipV="1">
            <a:off x="2590800" y="3429000"/>
            <a:ext cx="3048000" cy="1981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79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E0F45-B480-744D-95CA-E7336005D694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Tail Recursion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ahoma" charset="0"/>
              </a:rPr>
              <a:t>linearly </a:t>
            </a:r>
            <a:r>
              <a:rPr lang="en-US" sz="2400" dirty="0">
                <a:latin typeface="Tahoma" charset="0"/>
              </a:rPr>
              <a:t>recursive method makes its recursive call as its last step.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The array reversal method is an example.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Such methods can be easily converted to non-recursive methods (which saves on some resources).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Algorithm </a:t>
            </a:r>
            <a:r>
              <a:rPr lang="en-US" sz="2000" dirty="0" err="1">
                <a:solidFill>
                  <a:srgbClr val="BE2D00"/>
                </a:solidFill>
                <a:latin typeface="Tahoma" charset="0"/>
              </a:rPr>
              <a:t>IterativeReverseArray</a:t>
            </a:r>
            <a:r>
              <a:rPr lang="en-US" sz="2000" dirty="0">
                <a:latin typeface="Tahoma" charset="0"/>
              </a:rPr>
              <a:t>(A, </a:t>
            </a:r>
            <a:r>
              <a:rPr lang="en-US" sz="2000" dirty="0" smtClean="0">
                <a:latin typeface="Tahoma" charset="0"/>
              </a:rPr>
              <a:t>low, high </a:t>
            </a:r>
            <a:r>
              <a:rPr lang="en-US" sz="2000" dirty="0">
                <a:latin typeface="Tahoma" charset="0"/>
              </a:rPr>
              <a:t>):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 Input: </a:t>
            </a:r>
            <a:r>
              <a:rPr lang="en-US" sz="2000" dirty="0">
                <a:latin typeface="Tahoma" charset="0"/>
              </a:rPr>
              <a:t>An array A and </a:t>
            </a:r>
            <a:r>
              <a:rPr lang="en-US" sz="2000" dirty="0" smtClean="0">
                <a:latin typeface="Tahoma" charset="0"/>
              </a:rPr>
              <a:t>indices low and high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 Output: </a:t>
            </a:r>
            <a:r>
              <a:rPr lang="en-US" sz="2000" dirty="0">
                <a:latin typeface="Tahoma" charset="0"/>
              </a:rPr>
              <a:t>The reversal of the elements in A starting at index </a:t>
            </a:r>
            <a:r>
              <a:rPr lang="en-US" sz="2000" dirty="0" smtClean="0">
                <a:latin typeface="Tahoma" charset="0"/>
              </a:rPr>
              <a:t>low </a:t>
            </a:r>
            <a:r>
              <a:rPr lang="en-US" sz="2000" dirty="0">
                <a:latin typeface="Tahoma" charset="0"/>
              </a:rPr>
              <a:t>and ending at </a:t>
            </a:r>
            <a:r>
              <a:rPr lang="en-US" sz="2000" dirty="0" smtClean="0">
                <a:latin typeface="Tahoma" charset="0"/>
              </a:rPr>
              <a:t>high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while </a:t>
            </a:r>
            <a:r>
              <a:rPr lang="en-US" sz="2000" dirty="0" smtClean="0">
                <a:latin typeface="Tahoma" charset="0"/>
              </a:rPr>
              <a:t>low </a:t>
            </a:r>
            <a:r>
              <a:rPr lang="en-US" sz="2000" dirty="0">
                <a:latin typeface="Tahoma" charset="0"/>
              </a:rPr>
              <a:t>&lt;  </a:t>
            </a:r>
            <a:r>
              <a:rPr lang="en-US" sz="2000" dirty="0" smtClean="0">
                <a:latin typeface="Tahoma" charset="0"/>
              </a:rPr>
              <a:t>high </a:t>
            </a:r>
            <a:r>
              <a:rPr lang="en-US" sz="2000" b="1" dirty="0">
                <a:latin typeface="Tahoma" charset="0"/>
              </a:rPr>
              <a:t>do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Swap </a:t>
            </a:r>
            <a:r>
              <a:rPr lang="en-US" sz="1800" dirty="0" smtClean="0">
                <a:latin typeface="Tahoma" charset="0"/>
              </a:rPr>
              <a:t>A[low] </a:t>
            </a:r>
            <a:r>
              <a:rPr lang="en-US" sz="1800" dirty="0">
                <a:latin typeface="Tahoma" charset="0"/>
              </a:rPr>
              <a:t>and </a:t>
            </a:r>
            <a:r>
              <a:rPr lang="en-US" sz="1800" dirty="0" smtClean="0">
                <a:latin typeface="Tahoma" charset="0"/>
              </a:rPr>
              <a:t>A[high </a:t>
            </a:r>
            <a:r>
              <a:rPr lang="en-US" sz="1800" dirty="0">
                <a:latin typeface="Tahoma" charset="0"/>
              </a:rPr>
              <a:t>]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</a:t>
            </a:r>
            <a:r>
              <a:rPr lang="en-US" sz="1800" dirty="0" smtClean="0">
                <a:latin typeface="Tahoma" charset="0"/>
              </a:rPr>
              <a:t>low  </a:t>
            </a:r>
            <a:r>
              <a:rPr lang="en-US" sz="1800" dirty="0">
                <a:latin typeface="Tahoma" charset="0"/>
              </a:rPr>
              <a:t>= </a:t>
            </a:r>
            <a:r>
              <a:rPr lang="en-US" sz="1800" dirty="0" smtClean="0">
                <a:latin typeface="Tahoma" charset="0"/>
              </a:rPr>
              <a:t>low </a:t>
            </a:r>
            <a:r>
              <a:rPr lang="en-US" sz="1800" dirty="0">
                <a:latin typeface="Tahoma" charset="0"/>
              </a:rPr>
              <a:t>+ 1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</a:t>
            </a:r>
            <a:r>
              <a:rPr lang="en-US" sz="1800" dirty="0" smtClean="0">
                <a:latin typeface="Tahoma" charset="0"/>
              </a:rPr>
              <a:t>high  </a:t>
            </a:r>
            <a:r>
              <a:rPr lang="en-US" sz="1800" dirty="0">
                <a:latin typeface="Tahoma" charset="0"/>
              </a:rPr>
              <a:t>= </a:t>
            </a:r>
            <a:r>
              <a:rPr lang="en-US" sz="1800" dirty="0" smtClean="0">
                <a:latin typeface="Tahoma" charset="0"/>
              </a:rPr>
              <a:t>high - </a:t>
            </a:r>
            <a:r>
              <a:rPr lang="en-US" sz="1800" dirty="0">
                <a:latin typeface="Tahoma" charset="0"/>
              </a:rPr>
              <a:t>1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return</a:t>
            </a:r>
            <a:endParaRPr lang="en-US" sz="2000" dirty="0">
              <a:latin typeface="Tahoma" charset="0"/>
            </a:endParaRPr>
          </a:p>
        </p:txBody>
      </p:sp>
      <p:sp>
        <p:nvSpPr>
          <p:cNvPr id="2867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4BAA06-83A4-DF47-A6E0-317BFBDE83ED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Binary Recursion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1676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b="1" dirty="0" smtClean="0">
                <a:ea typeface="+mn-ea"/>
                <a:cs typeface="+mn-cs"/>
              </a:rPr>
              <a:t>two</a:t>
            </a:r>
            <a:r>
              <a:rPr lang="en-US" sz="2800" dirty="0" smtClean="0">
                <a:ea typeface="+mn-ea"/>
                <a:cs typeface="+mn-cs"/>
              </a:rPr>
              <a:t> recursive calls for each non-base case.</a:t>
            </a:r>
          </a:p>
          <a:p>
            <a:pPr marL="0" indent="0" eaLnBrk="1" hangingPunct="1"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</p:txBody>
      </p:sp>
      <p:sp>
        <p:nvSpPr>
          <p:cNvPr id="2970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9B3BEE0-5275-884A-B4C6-7C5F7BDC270B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Tahoma" charset="0"/>
              </a:rPr>
              <a:t>Binary Recursion</a:t>
            </a:r>
            <a:endParaRPr lang="en-US" sz="4000" dirty="0">
              <a:latin typeface="Tahoma" charset="0"/>
            </a:endParaRPr>
          </a:p>
        </p:txBody>
      </p:sp>
      <p:sp>
        <p:nvSpPr>
          <p:cNvPr id="3072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7724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Problem: add all the numbers in an integer array A: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Algorithm </a:t>
            </a:r>
            <a:r>
              <a:rPr lang="en-US" sz="1600" dirty="0" err="1">
                <a:solidFill>
                  <a:srgbClr val="BE2D00"/>
                </a:solidFill>
                <a:latin typeface="Tahoma" charset="0"/>
              </a:rPr>
              <a:t>BinarySum</a:t>
            </a:r>
            <a:r>
              <a:rPr lang="en-US" sz="1600" dirty="0">
                <a:latin typeface="Tahoma" charset="0"/>
              </a:rPr>
              <a:t>(A,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, n):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 Input: </a:t>
            </a:r>
            <a:r>
              <a:rPr lang="en-US" sz="1600" dirty="0">
                <a:latin typeface="Tahoma" charset="0"/>
              </a:rPr>
              <a:t>An array A and integers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 and 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 Output: </a:t>
            </a:r>
            <a:r>
              <a:rPr lang="en-US" sz="1600" dirty="0">
                <a:latin typeface="Tahoma" charset="0"/>
              </a:rPr>
              <a:t>The sum of the </a:t>
            </a:r>
            <a:r>
              <a:rPr lang="en-US" sz="1600" dirty="0">
                <a:solidFill>
                  <a:srgbClr val="00B050"/>
                </a:solidFill>
                <a:latin typeface="Tahoma" charset="0"/>
              </a:rPr>
              <a:t>n integers in A starting at index </a:t>
            </a:r>
            <a:r>
              <a:rPr lang="en-US" sz="1600" dirty="0" err="1">
                <a:solidFill>
                  <a:srgbClr val="00B050"/>
                </a:solidFill>
                <a:latin typeface="Tahoma" charset="0"/>
              </a:rPr>
              <a:t>i</a:t>
            </a:r>
            <a:endParaRPr lang="en-US" sz="1600" dirty="0">
              <a:solidFill>
                <a:srgbClr val="00B050"/>
              </a:solidFill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if </a:t>
            </a:r>
            <a:r>
              <a:rPr lang="en-US" sz="1600" dirty="0">
                <a:latin typeface="Tahoma" charset="0"/>
              </a:rPr>
              <a:t>n = 1 </a:t>
            </a:r>
            <a:r>
              <a:rPr lang="en-US" sz="1600" b="1" dirty="0">
                <a:latin typeface="Tahoma" charset="0"/>
              </a:rPr>
              <a:t>then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	return </a:t>
            </a:r>
            <a:r>
              <a:rPr lang="en-US" sz="1600" dirty="0">
                <a:latin typeface="Tahoma" charset="0"/>
              </a:rPr>
              <a:t>A[</a:t>
            </a:r>
            <a:r>
              <a:rPr lang="en-US" sz="1600" dirty="0" err="1" smtClean="0">
                <a:latin typeface="Tahoma" charset="0"/>
              </a:rPr>
              <a:t>i</a:t>
            </a:r>
            <a:r>
              <a:rPr lang="en-US" sz="1600" dirty="0" smtClean="0">
                <a:latin typeface="Tahoma" charset="0"/>
              </a:rPr>
              <a:t>]</a:t>
            </a:r>
            <a:endParaRPr lang="en-US" sz="1600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return </a:t>
            </a:r>
            <a:r>
              <a:rPr lang="en-US" sz="1600" dirty="0" err="1">
                <a:latin typeface="Tahoma" charset="0"/>
              </a:rPr>
              <a:t>BinarySum</a:t>
            </a:r>
            <a:r>
              <a:rPr lang="en-US" sz="1600" dirty="0">
                <a:latin typeface="Tahoma" charset="0"/>
              </a:rPr>
              <a:t>(A,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, n/ 2) + </a:t>
            </a:r>
            <a:r>
              <a:rPr lang="en-US" sz="1600" dirty="0" err="1">
                <a:latin typeface="Tahoma" charset="0"/>
              </a:rPr>
              <a:t>BinarySum</a:t>
            </a:r>
            <a:r>
              <a:rPr lang="en-US" sz="1600" dirty="0">
                <a:latin typeface="Tahoma" charset="0"/>
              </a:rPr>
              <a:t>(A,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 + n/ 2, n/ 2)</a:t>
            </a:r>
          </a:p>
          <a:p>
            <a:pPr eaLnBrk="1" hangingPunct="1">
              <a:lnSpc>
                <a:spcPct val="80000"/>
              </a:lnSpc>
            </a:pPr>
            <a:endParaRPr lang="en-US" sz="1800" b="1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b="1" dirty="0">
                <a:latin typeface="Tahoma" charset="0"/>
              </a:rPr>
              <a:t>Example trace:</a:t>
            </a:r>
          </a:p>
        </p:txBody>
      </p:sp>
      <p:grpSp>
        <p:nvGrpSpPr>
          <p:cNvPr id="30725" name="Group 10"/>
          <p:cNvGrpSpPr>
            <a:grpSpLocks noChangeAspect="1"/>
          </p:cNvGrpSpPr>
          <p:nvPr/>
        </p:nvGrpSpPr>
        <p:grpSpPr bwMode="auto">
          <a:xfrm>
            <a:off x="1296988" y="4038600"/>
            <a:ext cx="6854825" cy="1981200"/>
            <a:chOff x="817" y="2544"/>
            <a:chExt cx="4318" cy="1248"/>
          </a:xfrm>
        </p:grpSpPr>
        <p:sp>
          <p:nvSpPr>
            <p:cNvPr id="30727" name="AutoShape 9"/>
            <p:cNvSpPr>
              <a:spLocks noChangeAspect="1" noChangeArrowheads="1" noTextEdit="1"/>
            </p:cNvSpPr>
            <p:nvPr/>
          </p:nvSpPr>
          <p:spPr bwMode="auto">
            <a:xfrm>
              <a:off x="817" y="2544"/>
              <a:ext cx="431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Freeform 11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Freeform 12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Rectangle 13"/>
            <p:cNvSpPr>
              <a:spLocks noChangeArrowheads="1"/>
            </p:cNvSpPr>
            <p:nvPr/>
          </p:nvSpPr>
          <p:spPr bwMode="auto">
            <a:xfrm>
              <a:off x="257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30731" name="Rectangle 14"/>
            <p:cNvSpPr>
              <a:spLocks noChangeArrowheads="1"/>
            </p:cNvSpPr>
            <p:nvPr/>
          </p:nvSpPr>
          <p:spPr bwMode="auto">
            <a:xfrm>
              <a:off x="265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32" name="Rectangle 15"/>
            <p:cNvSpPr>
              <a:spLocks noChangeArrowheads="1"/>
            </p:cNvSpPr>
            <p:nvPr/>
          </p:nvSpPr>
          <p:spPr bwMode="auto">
            <a:xfrm>
              <a:off x="274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33" name="Freeform 16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Freeform 17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Rectangle 18"/>
            <p:cNvSpPr>
              <a:spLocks noChangeArrowheads="1"/>
            </p:cNvSpPr>
            <p:nvPr/>
          </p:nvSpPr>
          <p:spPr bwMode="auto">
            <a:xfrm>
              <a:off x="229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36" name="Rectangle 19"/>
            <p:cNvSpPr>
              <a:spLocks noChangeArrowheads="1"/>
            </p:cNvSpPr>
            <p:nvPr/>
          </p:nvSpPr>
          <p:spPr bwMode="auto">
            <a:xfrm>
              <a:off x="2375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37" name="Rectangle 20"/>
            <p:cNvSpPr>
              <a:spLocks noChangeArrowheads="1"/>
            </p:cNvSpPr>
            <p:nvPr/>
          </p:nvSpPr>
          <p:spPr bwMode="auto">
            <a:xfrm>
              <a:off x="246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38" name="Freeform 21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Freeform 22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Rectangle 23"/>
            <p:cNvSpPr>
              <a:spLocks noChangeArrowheads="1"/>
            </p:cNvSpPr>
            <p:nvPr/>
          </p:nvSpPr>
          <p:spPr bwMode="auto">
            <a:xfrm>
              <a:off x="174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30741" name="Rectangle 24"/>
            <p:cNvSpPr>
              <a:spLocks noChangeArrowheads="1"/>
            </p:cNvSpPr>
            <p:nvPr/>
          </p:nvSpPr>
          <p:spPr bwMode="auto">
            <a:xfrm>
              <a:off x="1817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 dirty="0"/>
            </a:p>
          </p:txBody>
        </p:sp>
        <p:sp>
          <p:nvSpPr>
            <p:cNvPr id="30742" name="Rectangle 25"/>
            <p:cNvSpPr>
              <a:spLocks noChangeArrowheads="1"/>
            </p:cNvSpPr>
            <p:nvPr/>
          </p:nvSpPr>
          <p:spPr bwMode="auto">
            <a:xfrm>
              <a:off x="1902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743" name="Line 26"/>
            <p:cNvSpPr>
              <a:spLocks noChangeShapeType="1"/>
            </p:cNvSpPr>
            <p:nvPr/>
          </p:nvSpPr>
          <p:spPr bwMode="auto">
            <a:xfrm>
              <a:off x="2980" y="2750"/>
              <a:ext cx="852" cy="206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Freeform 27"/>
            <p:cNvSpPr>
              <a:spLocks/>
            </p:cNvSpPr>
            <p:nvPr/>
          </p:nvSpPr>
          <p:spPr bwMode="auto">
            <a:xfrm>
              <a:off x="3816" y="2922"/>
              <a:ext cx="106" cy="65"/>
            </a:xfrm>
            <a:custGeom>
              <a:avLst/>
              <a:gdLst>
                <a:gd name="T0" fmla="*/ 16 w 106"/>
                <a:gd name="T1" fmla="*/ 0 h 65"/>
                <a:gd name="T2" fmla="*/ 106 w 106"/>
                <a:gd name="T3" fmla="*/ 56 h 65"/>
                <a:gd name="T4" fmla="*/ 0 w 106"/>
                <a:gd name="T5" fmla="*/ 65 h 65"/>
                <a:gd name="T6" fmla="*/ 16 w 106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6" y="0"/>
                  </a:moveTo>
                  <a:lnTo>
                    <a:pt x="106" y="56"/>
                  </a:lnTo>
                  <a:lnTo>
                    <a:pt x="0" y="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8"/>
            <p:cNvSpPr>
              <a:spLocks noChangeShapeType="1"/>
            </p:cNvSpPr>
            <p:nvPr/>
          </p:nvSpPr>
          <p:spPr bwMode="auto">
            <a:xfrm flipV="1">
              <a:off x="2120" y="2750"/>
              <a:ext cx="860" cy="20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Freeform 29"/>
            <p:cNvSpPr>
              <a:spLocks/>
            </p:cNvSpPr>
            <p:nvPr/>
          </p:nvSpPr>
          <p:spPr bwMode="auto">
            <a:xfrm>
              <a:off x="2030" y="2921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6 h 65"/>
                <a:gd name="T4" fmla="*/ 90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6"/>
                  </a:lnTo>
                  <a:lnTo>
                    <a:pt x="90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30"/>
            <p:cNvSpPr>
              <a:spLocks noChangeShapeType="1"/>
            </p:cNvSpPr>
            <p:nvPr/>
          </p:nvSpPr>
          <p:spPr bwMode="auto">
            <a:xfrm>
              <a:off x="1860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Freeform 31"/>
            <p:cNvSpPr>
              <a:spLocks/>
            </p:cNvSpPr>
            <p:nvPr/>
          </p:nvSpPr>
          <p:spPr bwMode="auto">
            <a:xfrm>
              <a:off x="2142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32"/>
            <p:cNvSpPr>
              <a:spLocks noChangeShapeType="1"/>
            </p:cNvSpPr>
            <p:nvPr/>
          </p:nvSpPr>
          <p:spPr bwMode="auto">
            <a:xfrm>
              <a:off x="241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Freeform 33"/>
            <p:cNvSpPr>
              <a:spLocks/>
            </p:cNvSpPr>
            <p:nvPr/>
          </p:nvSpPr>
          <p:spPr bwMode="auto">
            <a:xfrm>
              <a:off x="2595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Freeform 34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Freeform 35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Rectangle 36"/>
            <p:cNvSpPr>
              <a:spLocks noChangeArrowheads="1"/>
            </p:cNvSpPr>
            <p:nvPr/>
          </p:nvSpPr>
          <p:spPr bwMode="auto">
            <a:xfrm>
              <a:off x="201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54" name="Rectangle 37"/>
            <p:cNvSpPr>
              <a:spLocks noChangeArrowheads="1"/>
            </p:cNvSpPr>
            <p:nvPr/>
          </p:nvSpPr>
          <p:spPr bwMode="auto">
            <a:xfrm>
              <a:off x="209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55" name="Rectangle 38"/>
            <p:cNvSpPr>
              <a:spLocks noChangeArrowheads="1"/>
            </p:cNvSpPr>
            <p:nvPr/>
          </p:nvSpPr>
          <p:spPr bwMode="auto">
            <a:xfrm>
              <a:off x="218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56" name="Freeform 39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Freeform 40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Rectangle 41"/>
            <p:cNvSpPr>
              <a:spLocks noChangeArrowheads="1"/>
            </p:cNvSpPr>
            <p:nvPr/>
          </p:nvSpPr>
          <p:spPr bwMode="auto">
            <a:xfrm>
              <a:off x="146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59" name="Rectangle 42"/>
            <p:cNvSpPr>
              <a:spLocks noChangeArrowheads="1"/>
            </p:cNvSpPr>
            <p:nvPr/>
          </p:nvSpPr>
          <p:spPr bwMode="auto">
            <a:xfrm>
              <a:off x="153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60" name="Rectangle 43"/>
            <p:cNvSpPr>
              <a:spLocks noChangeArrowheads="1"/>
            </p:cNvSpPr>
            <p:nvPr/>
          </p:nvSpPr>
          <p:spPr bwMode="auto">
            <a:xfrm>
              <a:off x="162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61" name="Freeform 44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136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6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Freeform 45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136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6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Rectangle 46"/>
            <p:cNvSpPr>
              <a:spLocks noChangeArrowheads="1"/>
            </p:cNvSpPr>
            <p:nvPr/>
          </p:nvSpPr>
          <p:spPr bwMode="auto">
            <a:xfrm>
              <a:off x="90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30764" name="Rectangle 47"/>
            <p:cNvSpPr>
              <a:spLocks noChangeArrowheads="1"/>
            </p:cNvSpPr>
            <p:nvPr/>
          </p:nvSpPr>
          <p:spPr bwMode="auto">
            <a:xfrm>
              <a:off x="98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65" name="Rectangle 48"/>
            <p:cNvSpPr>
              <a:spLocks noChangeArrowheads="1"/>
            </p:cNvSpPr>
            <p:nvPr/>
          </p:nvSpPr>
          <p:spPr bwMode="auto">
            <a:xfrm>
              <a:off x="106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66" name="Freeform 49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135 w 768"/>
                <a:gd name="T1" fmla="*/ 91 h 384"/>
                <a:gd name="T2" fmla="*/ 180 w 768"/>
                <a:gd name="T3" fmla="*/ 46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6 h 384"/>
                <a:gd name="T12" fmla="*/ 45 w 768"/>
                <a:gd name="T13" fmla="*/ 91 h 384"/>
                <a:gd name="T14" fmla="*/ 135 w 768"/>
                <a:gd name="T15" fmla="*/ 91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Freeform 50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135 w 768"/>
                <a:gd name="T1" fmla="*/ 91 h 384"/>
                <a:gd name="T2" fmla="*/ 180 w 768"/>
                <a:gd name="T3" fmla="*/ 46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6 h 384"/>
                <a:gd name="T12" fmla="*/ 45 w 768"/>
                <a:gd name="T13" fmla="*/ 91 h 384"/>
                <a:gd name="T14" fmla="*/ 135 w 768"/>
                <a:gd name="T15" fmla="*/ 91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Rectangle 51"/>
            <p:cNvSpPr>
              <a:spLocks noChangeArrowheads="1"/>
            </p:cNvSpPr>
            <p:nvPr/>
          </p:nvSpPr>
          <p:spPr bwMode="auto">
            <a:xfrm>
              <a:off x="2856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 dirty="0"/>
            </a:p>
          </p:txBody>
        </p:sp>
        <p:sp>
          <p:nvSpPr>
            <p:cNvPr id="30769" name="Rectangle 52"/>
            <p:cNvSpPr>
              <a:spLocks noChangeArrowheads="1"/>
            </p:cNvSpPr>
            <p:nvPr/>
          </p:nvSpPr>
          <p:spPr bwMode="auto">
            <a:xfrm>
              <a:off x="2941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70" name="Rectangle 53"/>
            <p:cNvSpPr>
              <a:spLocks noChangeArrowheads="1"/>
            </p:cNvSpPr>
            <p:nvPr/>
          </p:nvSpPr>
          <p:spPr bwMode="auto">
            <a:xfrm>
              <a:off x="3019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8</a:t>
              </a:r>
              <a:endParaRPr lang="en-US"/>
            </a:p>
          </p:txBody>
        </p:sp>
        <p:sp>
          <p:nvSpPr>
            <p:cNvPr id="30771" name="Freeform 54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Freeform 55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3" name="Rectangle 56"/>
            <p:cNvSpPr>
              <a:spLocks noChangeArrowheads="1"/>
            </p:cNvSpPr>
            <p:nvPr/>
          </p:nvSpPr>
          <p:spPr bwMode="auto">
            <a:xfrm>
              <a:off x="118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30774" name="Rectangle 57"/>
            <p:cNvSpPr>
              <a:spLocks noChangeArrowheads="1"/>
            </p:cNvSpPr>
            <p:nvPr/>
          </p:nvSpPr>
          <p:spPr bwMode="auto">
            <a:xfrm>
              <a:off x="1259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75" name="Rectangle 58"/>
            <p:cNvSpPr>
              <a:spLocks noChangeArrowheads="1"/>
            </p:cNvSpPr>
            <p:nvPr/>
          </p:nvSpPr>
          <p:spPr bwMode="auto">
            <a:xfrm>
              <a:off x="134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76" name="Line 59"/>
            <p:cNvSpPr>
              <a:spLocks noChangeShapeType="1"/>
            </p:cNvSpPr>
            <p:nvPr/>
          </p:nvSpPr>
          <p:spPr bwMode="auto">
            <a:xfrm flipV="1">
              <a:off x="2216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Freeform 60"/>
            <p:cNvSpPr>
              <a:spLocks/>
            </p:cNvSpPr>
            <p:nvPr/>
          </p:nvSpPr>
          <p:spPr bwMode="auto">
            <a:xfrm>
              <a:off x="2139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Line 61"/>
            <p:cNvSpPr>
              <a:spLocks noChangeShapeType="1"/>
            </p:cNvSpPr>
            <p:nvPr/>
          </p:nvSpPr>
          <p:spPr bwMode="auto">
            <a:xfrm>
              <a:off x="1302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Freeform 62"/>
            <p:cNvSpPr>
              <a:spLocks/>
            </p:cNvSpPr>
            <p:nvPr/>
          </p:nvSpPr>
          <p:spPr bwMode="auto">
            <a:xfrm>
              <a:off x="1478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Line 63"/>
            <p:cNvSpPr>
              <a:spLocks noChangeShapeType="1"/>
            </p:cNvSpPr>
            <p:nvPr/>
          </p:nvSpPr>
          <p:spPr bwMode="auto">
            <a:xfrm flipV="1">
              <a:off x="1099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Freeform 64"/>
            <p:cNvSpPr>
              <a:spLocks/>
            </p:cNvSpPr>
            <p:nvPr/>
          </p:nvSpPr>
          <p:spPr bwMode="auto">
            <a:xfrm>
              <a:off x="1022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Line 65"/>
            <p:cNvSpPr>
              <a:spLocks noChangeShapeType="1"/>
            </p:cNvSpPr>
            <p:nvPr/>
          </p:nvSpPr>
          <p:spPr bwMode="auto">
            <a:xfrm flipV="1">
              <a:off x="1534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Freeform 66"/>
            <p:cNvSpPr>
              <a:spLocks/>
            </p:cNvSpPr>
            <p:nvPr/>
          </p:nvSpPr>
          <p:spPr bwMode="auto">
            <a:xfrm>
              <a:off x="1445" y="3172"/>
              <a:ext cx="105" cy="65"/>
            </a:xfrm>
            <a:custGeom>
              <a:avLst/>
              <a:gdLst>
                <a:gd name="T0" fmla="*/ 105 w 105"/>
                <a:gd name="T1" fmla="*/ 65 h 65"/>
                <a:gd name="T2" fmla="*/ 0 w 105"/>
                <a:gd name="T3" fmla="*/ 57 h 65"/>
                <a:gd name="T4" fmla="*/ 88 w 105"/>
                <a:gd name="T5" fmla="*/ 0 h 65"/>
                <a:gd name="T6" fmla="*/ 105 w 105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5"/>
                <a:gd name="T14" fmla="*/ 105 w 105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5">
                  <a:moveTo>
                    <a:pt x="105" y="65"/>
                  </a:moveTo>
                  <a:lnTo>
                    <a:pt x="0" y="57"/>
                  </a:lnTo>
                  <a:lnTo>
                    <a:pt x="88" y="0"/>
                  </a:lnTo>
                  <a:lnTo>
                    <a:pt x="10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Freeform 67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Freeform 68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Rectangle 69"/>
            <p:cNvSpPr>
              <a:spLocks noChangeArrowheads="1"/>
            </p:cNvSpPr>
            <p:nvPr/>
          </p:nvSpPr>
          <p:spPr bwMode="auto">
            <a:xfrm>
              <a:off x="481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7</a:t>
              </a:r>
              <a:endParaRPr lang="en-US"/>
            </a:p>
          </p:txBody>
        </p:sp>
        <p:sp>
          <p:nvSpPr>
            <p:cNvPr id="30787" name="Rectangle 70"/>
            <p:cNvSpPr>
              <a:spLocks noChangeArrowheads="1"/>
            </p:cNvSpPr>
            <p:nvPr/>
          </p:nvSpPr>
          <p:spPr bwMode="auto">
            <a:xfrm>
              <a:off x="488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88" name="Rectangle 71"/>
            <p:cNvSpPr>
              <a:spLocks noChangeArrowheads="1"/>
            </p:cNvSpPr>
            <p:nvPr/>
          </p:nvSpPr>
          <p:spPr bwMode="auto">
            <a:xfrm>
              <a:off x="497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89" name="Freeform 72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5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0" name="Freeform 73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5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1" name="Rectangle 74"/>
            <p:cNvSpPr>
              <a:spLocks noChangeArrowheads="1"/>
            </p:cNvSpPr>
            <p:nvPr/>
          </p:nvSpPr>
          <p:spPr bwMode="auto">
            <a:xfrm>
              <a:off x="453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30792" name="Rectangle 75"/>
            <p:cNvSpPr>
              <a:spLocks noChangeArrowheads="1"/>
            </p:cNvSpPr>
            <p:nvPr/>
          </p:nvSpPr>
          <p:spPr bwMode="auto">
            <a:xfrm>
              <a:off x="460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93" name="Rectangle 76"/>
            <p:cNvSpPr>
              <a:spLocks noChangeArrowheads="1"/>
            </p:cNvSpPr>
            <p:nvPr/>
          </p:nvSpPr>
          <p:spPr bwMode="auto">
            <a:xfrm>
              <a:off x="469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94" name="Freeform 77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Freeform 78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Rectangle 79"/>
            <p:cNvSpPr>
              <a:spLocks noChangeArrowheads="1"/>
            </p:cNvSpPr>
            <p:nvPr/>
          </p:nvSpPr>
          <p:spPr bwMode="auto">
            <a:xfrm>
              <a:off x="3973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797" name="Rectangle 80"/>
            <p:cNvSpPr>
              <a:spLocks noChangeArrowheads="1"/>
            </p:cNvSpPr>
            <p:nvPr/>
          </p:nvSpPr>
          <p:spPr bwMode="auto">
            <a:xfrm>
              <a:off x="405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98" name="Rectangle 81"/>
            <p:cNvSpPr>
              <a:spLocks noChangeArrowheads="1"/>
            </p:cNvSpPr>
            <p:nvPr/>
          </p:nvSpPr>
          <p:spPr bwMode="auto">
            <a:xfrm>
              <a:off x="4135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799" name="Line 82"/>
            <p:cNvSpPr>
              <a:spLocks noChangeShapeType="1"/>
            </p:cNvSpPr>
            <p:nvPr/>
          </p:nvSpPr>
          <p:spPr bwMode="auto">
            <a:xfrm>
              <a:off x="4093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Freeform 83"/>
            <p:cNvSpPr>
              <a:spLocks/>
            </p:cNvSpPr>
            <p:nvPr/>
          </p:nvSpPr>
          <p:spPr bwMode="auto">
            <a:xfrm>
              <a:off x="4375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84"/>
            <p:cNvSpPr>
              <a:spLocks noChangeShapeType="1"/>
            </p:cNvSpPr>
            <p:nvPr/>
          </p:nvSpPr>
          <p:spPr bwMode="auto">
            <a:xfrm>
              <a:off x="4651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Freeform 85"/>
            <p:cNvSpPr>
              <a:spLocks/>
            </p:cNvSpPr>
            <p:nvPr/>
          </p:nvSpPr>
          <p:spPr bwMode="auto">
            <a:xfrm>
              <a:off x="4828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Freeform 86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Freeform 87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Rectangle 88"/>
            <p:cNvSpPr>
              <a:spLocks noChangeArrowheads="1"/>
            </p:cNvSpPr>
            <p:nvPr/>
          </p:nvSpPr>
          <p:spPr bwMode="auto">
            <a:xfrm>
              <a:off x="425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30806" name="Rectangle 89"/>
            <p:cNvSpPr>
              <a:spLocks noChangeArrowheads="1"/>
            </p:cNvSpPr>
            <p:nvPr/>
          </p:nvSpPr>
          <p:spPr bwMode="auto">
            <a:xfrm>
              <a:off x="432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07" name="Rectangle 90"/>
            <p:cNvSpPr>
              <a:spLocks noChangeArrowheads="1"/>
            </p:cNvSpPr>
            <p:nvPr/>
          </p:nvSpPr>
          <p:spPr bwMode="auto">
            <a:xfrm>
              <a:off x="441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808" name="Freeform 91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9" name="Freeform 92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0" name="Rectangle 93"/>
            <p:cNvSpPr>
              <a:spLocks noChangeArrowheads="1"/>
            </p:cNvSpPr>
            <p:nvPr/>
          </p:nvSpPr>
          <p:spPr bwMode="auto">
            <a:xfrm>
              <a:off x="369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5</a:t>
              </a:r>
              <a:endParaRPr lang="en-US"/>
            </a:p>
          </p:txBody>
        </p:sp>
        <p:sp>
          <p:nvSpPr>
            <p:cNvPr id="30811" name="Rectangle 94"/>
            <p:cNvSpPr>
              <a:spLocks noChangeArrowheads="1"/>
            </p:cNvSpPr>
            <p:nvPr/>
          </p:nvSpPr>
          <p:spPr bwMode="auto">
            <a:xfrm>
              <a:off x="377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12" name="Rectangle 95"/>
            <p:cNvSpPr>
              <a:spLocks noChangeArrowheads="1"/>
            </p:cNvSpPr>
            <p:nvPr/>
          </p:nvSpPr>
          <p:spPr bwMode="auto">
            <a:xfrm>
              <a:off x="385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813" name="Freeform 96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6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4" name="Freeform 97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6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5" name="Rectangle 98"/>
            <p:cNvSpPr>
              <a:spLocks noChangeArrowheads="1"/>
            </p:cNvSpPr>
            <p:nvPr/>
          </p:nvSpPr>
          <p:spPr bwMode="auto">
            <a:xfrm>
              <a:off x="341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816" name="Rectangle 99"/>
            <p:cNvSpPr>
              <a:spLocks noChangeArrowheads="1"/>
            </p:cNvSpPr>
            <p:nvPr/>
          </p:nvSpPr>
          <p:spPr bwMode="auto">
            <a:xfrm>
              <a:off x="3492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17" name="Rectangle 100"/>
            <p:cNvSpPr>
              <a:spLocks noChangeArrowheads="1"/>
            </p:cNvSpPr>
            <p:nvPr/>
          </p:nvSpPr>
          <p:spPr bwMode="auto">
            <a:xfrm>
              <a:off x="3577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818" name="Line 101"/>
            <p:cNvSpPr>
              <a:spLocks noChangeShapeType="1"/>
            </p:cNvSpPr>
            <p:nvPr/>
          </p:nvSpPr>
          <p:spPr bwMode="auto">
            <a:xfrm flipV="1">
              <a:off x="444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9" name="Freeform 102"/>
            <p:cNvSpPr>
              <a:spLocks/>
            </p:cNvSpPr>
            <p:nvPr/>
          </p:nvSpPr>
          <p:spPr bwMode="auto">
            <a:xfrm>
              <a:off x="4372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0" name="Line 103"/>
            <p:cNvSpPr>
              <a:spLocks noChangeShapeType="1"/>
            </p:cNvSpPr>
            <p:nvPr/>
          </p:nvSpPr>
          <p:spPr bwMode="auto">
            <a:xfrm>
              <a:off x="3535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1" name="Freeform 104"/>
            <p:cNvSpPr>
              <a:spLocks/>
            </p:cNvSpPr>
            <p:nvPr/>
          </p:nvSpPr>
          <p:spPr bwMode="auto">
            <a:xfrm>
              <a:off x="3711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2" name="Line 105"/>
            <p:cNvSpPr>
              <a:spLocks noChangeShapeType="1"/>
            </p:cNvSpPr>
            <p:nvPr/>
          </p:nvSpPr>
          <p:spPr bwMode="auto">
            <a:xfrm flipV="1">
              <a:off x="3332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3" name="Freeform 106"/>
            <p:cNvSpPr>
              <a:spLocks/>
            </p:cNvSpPr>
            <p:nvPr/>
          </p:nvSpPr>
          <p:spPr bwMode="auto">
            <a:xfrm>
              <a:off x="3255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4" name="Line 107"/>
            <p:cNvSpPr>
              <a:spLocks noChangeShapeType="1"/>
            </p:cNvSpPr>
            <p:nvPr/>
          </p:nvSpPr>
          <p:spPr bwMode="auto">
            <a:xfrm flipV="1">
              <a:off x="3767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5" name="Freeform 108"/>
            <p:cNvSpPr>
              <a:spLocks/>
            </p:cNvSpPr>
            <p:nvPr/>
          </p:nvSpPr>
          <p:spPr bwMode="auto">
            <a:xfrm>
              <a:off x="3677" y="3172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7 h 65"/>
                <a:gd name="T4" fmla="*/ 89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7"/>
                  </a:lnTo>
                  <a:lnTo>
                    <a:pt x="89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6" name="Freeform 109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7" name="Freeform 110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8" name="Rectangle 111"/>
            <p:cNvSpPr>
              <a:spLocks noChangeArrowheads="1"/>
            </p:cNvSpPr>
            <p:nvPr/>
          </p:nvSpPr>
          <p:spPr bwMode="auto">
            <a:xfrm>
              <a:off x="313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829" name="Rectangle 112"/>
            <p:cNvSpPr>
              <a:spLocks noChangeArrowheads="1"/>
            </p:cNvSpPr>
            <p:nvPr/>
          </p:nvSpPr>
          <p:spPr bwMode="auto">
            <a:xfrm>
              <a:off x="321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30" name="Rectangle 113"/>
            <p:cNvSpPr>
              <a:spLocks noChangeArrowheads="1"/>
            </p:cNvSpPr>
            <p:nvPr/>
          </p:nvSpPr>
          <p:spPr bwMode="auto">
            <a:xfrm>
              <a:off x="329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</p:grpSp>
      <p:sp>
        <p:nvSpPr>
          <p:cNvPr id="30726" name="Date Placeholder 11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9B3BEE0-5275-884A-B4C6-7C5F7BDC270B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Tahoma" charset="0"/>
              </a:rPr>
              <a:t>Binary Recursion</a:t>
            </a:r>
            <a:endParaRPr lang="en-US" sz="4000" dirty="0">
              <a:latin typeface="Tahoma" charset="0"/>
            </a:endParaRPr>
          </a:p>
        </p:txBody>
      </p:sp>
      <p:sp>
        <p:nvSpPr>
          <p:cNvPr id="3072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7724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Problem: add all the numbers in an integer array A: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Algorithm </a:t>
            </a:r>
            <a:r>
              <a:rPr lang="en-US" sz="1600" dirty="0" err="1">
                <a:solidFill>
                  <a:srgbClr val="BE2D00"/>
                </a:solidFill>
                <a:latin typeface="Tahoma" charset="0"/>
              </a:rPr>
              <a:t>BinarySum</a:t>
            </a:r>
            <a:r>
              <a:rPr lang="en-US" sz="1600" dirty="0">
                <a:latin typeface="Tahoma" charset="0"/>
              </a:rPr>
              <a:t>(A,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, n):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 Input: </a:t>
            </a:r>
            <a:r>
              <a:rPr lang="en-US" sz="1600" dirty="0">
                <a:latin typeface="Tahoma" charset="0"/>
              </a:rPr>
              <a:t>An array A and integers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 and 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 Output: </a:t>
            </a:r>
            <a:r>
              <a:rPr lang="en-US" sz="1600" dirty="0">
                <a:latin typeface="Tahoma" charset="0"/>
              </a:rPr>
              <a:t>The sum of the n integers in A starting at index </a:t>
            </a:r>
            <a:r>
              <a:rPr lang="en-US" sz="1600" dirty="0" err="1">
                <a:latin typeface="Tahoma" charset="0"/>
              </a:rPr>
              <a:t>i</a:t>
            </a:r>
            <a:endParaRPr lang="en-US" sz="1600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if </a:t>
            </a:r>
            <a:r>
              <a:rPr lang="en-US" sz="1600" dirty="0">
                <a:latin typeface="Tahoma" charset="0"/>
              </a:rPr>
              <a:t>n = 1 </a:t>
            </a:r>
            <a:r>
              <a:rPr lang="en-US" sz="1600" b="1" dirty="0">
                <a:latin typeface="Tahoma" charset="0"/>
              </a:rPr>
              <a:t>then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	return </a:t>
            </a:r>
            <a:r>
              <a:rPr lang="en-US" sz="1600" dirty="0">
                <a:latin typeface="Tahoma" charset="0"/>
              </a:rPr>
              <a:t>A[</a:t>
            </a:r>
            <a:r>
              <a:rPr lang="en-US" sz="1600" dirty="0" err="1" smtClean="0">
                <a:latin typeface="Tahoma" charset="0"/>
              </a:rPr>
              <a:t>i</a:t>
            </a:r>
            <a:r>
              <a:rPr lang="en-US" sz="1600" dirty="0" smtClean="0">
                <a:latin typeface="Tahoma" charset="0"/>
              </a:rPr>
              <a:t>]</a:t>
            </a:r>
            <a:endParaRPr lang="en-US" sz="1600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return </a:t>
            </a:r>
            <a:r>
              <a:rPr lang="en-US" sz="1600" dirty="0" err="1">
                <a:latin typeface="Tahoma" charset="0"/>
              </a:rPr>
              <a:t>BinarySum</a:t>
            </a:r>
            <a:r>
              <a:rPr lang="en-US" sz="1600" dirty="0">
                <a:latin typeface="Tahoma" charset="0"/>
              </a:rPr>
              <a:t>(A,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, n/ 2) + </a:t>
            </a:r>
            <a:r>
              <a:rPr lang="en-US" sz="1600" dirty="0" err="1">
                <a:latin typeface="Tahoma" charset="0"/>
              </a:rPr>
              <a:t>BinarySum</a:t>
            </a:r>
            <a:r>
              <a:rPr lang="en-US" sz="1600" dirty="0">
                <a:latin typeface="Tahoma" charset="0"/>
              </a:rPr>
              <a:t>(A,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 + n/ 2, n/ 2)</a:t>
            </a:r>
          </a:p>
          <a:p>
            <a:pPr eaLnBrk="1" hangingPunct="1">
              <a:lnSpc>
                <a:spcPct val="80000"/>
              </a:lnSpc>
            </a:pPr>
            <a:endParaRPr lang="en-US" sz="1800" b="1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b="1" dirty="0">
                <a:latin typeface="Tahoma" charset="0"/>
              </a:rPr>
              <a:t>Example trace:</a:t>
            </a:r>
          </a:p>
        </p:txBody>
      </p:sp>
      <p:grpSp>
        <p:nvGrpSpPr>
          <p:cNvPr id="30725" name="Group 10"/>
          <p:cNvGrpSpPr>
            <a:grpSpLocks noChangeAspect="1"/>
          </p:cNvGrpSpPr>
          <p:nvPr/>
        </p:nvGrpSpPr>
        <p:grpSpPr bwMode="auto">
          <a:xfrm>
            <a:off x="1296988" y="4038600"/>
            <a:ext cx="6854825" cy="1981200"/>
            <a:chOff x="817" y="2544"/>
            <a:chExt cx="4318" cy="1248"/>
          </a:xfrm>
        </p:grpSpPr>
        <p:sp>
          <p:nvSpPr>
            <p:cNvPr id="30727" name="AutoShape 9"/>
            <p:cNvSpPr>
              <a:spLocks noChangeAspect="1" noChangeArrowheads="1" noTextEdit="1"/>
            </p:cNvSpPr>
            <p:nvPr/>
          </p:nvSpPr>
          <p:spPr bwMode="auto">
            <a:xfrm>
              <a:off x="817" y="2544"/>
              <a:ext cx="431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Freeform 11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Freeform 12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Rectangle 13"/>
            <p:cNvSpPr>
              <a:spLocks noChangeArrowheads="1"/>
            </p:cNvSpPr>
            <p:nvPr/>
          </p:nvSpPr>
          <p:spPr bwMode="auto">
            <a:xfrm>
              <a:off x="257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30731" name="Rectangle 14"/>
            <p:cNvSpPr>
              <a:spLocks noChangeArrowheads="1"/>
            </p:cNvSpPr>
            <p:nvPr/>
          </p:nvSpPr>
          <p:spPr bwMode="auto">
            <a:xfrm>
              <a:off x="265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32" name="Rectangle 15"/>
            <p:cNvSpPr>
              <a:spLocks noChangeArrowheads="1"/>
            </p:cNvSpPr>
            <p:nvPr/>
          </p:nvSpPr>
          <p:spPr bwMode="auto">
            <a:xfrm>
              <a:off x="274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33" name="Freeform 16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Freeform 17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Rectangle 18"/>
            <p:cNvSpPr>
              <a:spLocks noChangeArrowheads="1"/>
            </p:cNvSpPr>
            <p:nvPr/>
          </p:nvSpPr>
          <p:spPr bwMode="auto">
            <a:xfrm>
              <a:off x="229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36" name="Rectangle 19"/>
            <p:cNvSpPr>
              <a:spLocks noChangeArrowheads="1"/>
            </p:cNvSpPr>
            <p:nvPr/>
          </p:nvSpPr>
          <p:spPr bwMode="auto">
            <a:xfrm>
              <a:off x="2375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37" name="Rectangle 20"/>
            <p:cNvSpPr>
              <a:spLocks noChangeArrowheads="1"/>
            </p:cNvSpPr>
            <p:nvPr/>
          </p:nvSpPr>
          <p:spPr bwMode="auto">
            <a:xfrm>
              <a:off x="246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38" name="Freeform 21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Freeform 22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Rectangle 23"/>
            <p:cNvSpPr>
              <a:spLocks noChangeArrowheads="1"/>
            </p:cNvSpPr>
            <p:nvPr/>
          </p:nvSpPr>
          <p:spPr bwMode="auto">
            <a:xfrm>
              <a:off x="174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30741" name="Rectangle 24"/>
            <p:cNvSpPr>
              <a:spLocks noChangeArrowheads="1"/>
            </p:cNvSpPr>
            <p:nvPr/>
          </p:nvSpPr>
          <p:spPr bwMode="auto">
            <a:xfrm>
              <a:off x="1817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 dirty="0"/>
            </a:p>
          </p:txBody>
        </p:sp>
        <p:sp>
          <p:nvSpPr>
            <p:cNvPr id="30742" name="Rectangle 25"/>
            <p:cNvSpPr>
              <a:spLocks noChangeArrowheads="1"/>
            </p:cNvSpPr>
            <p:nvPr/>
          </p:nvSpPr>
          <p:spPr bwMode="auto">
            <a:xfrm>
              <a:off x="1902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743" name="Line 26"/>
            <p:cNvSpPr>
              <a:spLocks noChangeShapeType="1"/>
            </p:cNvSpPr>
            <p:nvPr/>
          </p:nvSpPr>
          <p:spPr bwMode="auto">
            <a:xfrm>
              <a:off x="2980" y="2750"/>
              <a:ext cx="852" cy="206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Freeform 27"/>
            <p:cNvSpPr>
              <a:spLocks/>
            </p:cNvSpPr>
            <p:nvPr/>
          </p:nvSpPr>
          <p:spPr bwMode="auto">
            <a:xfrm>
              <a:off x="3816" y="2922"/>
              <a:ext cx="106" cy="65"/>
            </a:xfrm>
            <a:custGeom>
              <a:avLst/>
              <a:gdLst>
                <a:gd name="T0" fmla="*/ 16 w 106"/>
                <a:gd name="T1" fmla="*/ 0 h 65"/>
                <a:gd name="T2" fmla="*/ 106 w 106"/>
                <a:gd name="T3" fmla="*/ 56 h 65"/>
                <a:gd name="T4" fmla="*/ 0 w 106"/>
                <a:gd name="T5" fmla="*/ 65 h 65"/>
                <a:gd name="T6" fmla="*/ 16 w 106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6" y="0"/>
                  </a:moveTo>
                  <a:lnTo>
                    <a:pt x="106" y="56"/>
                  </a:lnTo>
                  <a:lnTo>
                    <a:pt x="0" y="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8"/>
            <p:cNvSpPr>
              <a:spLocks noChangeShapeType="1"/>
            </p:cNvSpPr>
            <p:nvPr/>
          </p:nvSpPr>
          <p:spPr bwMode="auto">
            <a:xfrm flipV="1">
              <a:off x="2120" y="2750"/>
              <a:ext cx="860" cy="20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Freeform 29"/>
            <p:cNvSpPr>
              <a:spLocks/>
            </p:cNvSpPr>
            <p:nvPr/>
          </p:nvSpPr>
          <p:spPr bwMode="auto">
            <a:xfrm>
              <a:off x="2030" y="2921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6 h 65"/>
                <a:gd name="T4" fmla="*/ 90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6"/>
                  </a:lnTo>
                  <a:lnTo>
                    <a:pt x="90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30"/>
            <p:cNvSpPr>
              <a:spLocks noChangeShapeType="1"/>
            </p:cNvSpPr>
            <p:nvPr/>
          </p:nvSpPr>
          <p:spPr bwMode="auto">
            <a:xfrm>
              <a:off x="1860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Freeform 31"/>
            <p:cNvSpPr>
              <a:spLocks/>
            </p:cNvSpPr>
            <p:nvPr/>
          </p:nvSpPr>
          <p:spPr bwMode="auto">
            <a:xfrm>
              <a:off x="2142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32"/>
            <p:cNvSpPr>
              <a:spLocks noChangeShapeType="1"/>
            </p:cNvSpPr>
            <p:nvPr/>
          </p:nvSpPr>
          <p:spPr bwMode="auto">
            <a:xfrm>
              <a:off x="241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Freeform 33"/>
            <p:cNvSpPr>
              <a:spLocks/>
            </p:cNvSpPr>
            <p:nvPr/>
          </p:nvSpPr>
          <p:spPr bwMode="auto">
            <a:xfrm>
              <a:off x="2595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Freeform 34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Freeform 35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Rectangle 36"/>
            <p:cNvSpPr>
              <a:spLocks noChangeArrowheads="1"/>
            </p:cNvSpPr>
            <p:nvPr/>
          </p:nvSpPr>
          <p:spPr bwMode="auto">
            <a:xfrm>
              <a:off x="201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54" name="Rectangle 37"/>
            <p:cNvSpPr>
              <a:spLocks noChangeArrowheads="1"/>
            </p:cNvSpPr>
            <p:nvPr/>
          </p:nvSpPr>
          <p:spPr bwMode="auto">
            <a:xfrm>
              <a:off x="209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55" name="Rectangle 38"/>
            <p:cNvSpPr>
              <a:spLocks noChangeArrowheads="1"/>
            </p:cNvSpPr>
            <p:nvPr/>
          </p:nvSpPr>
          <p:spPr bwMode="auto">
            <a:xfrm>
              <a:off x="218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56" name="Freeform 39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Freeform 40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Rectangle 41"/>
            <p:cNvSpPr>
              <a:spLocks noChangeArrowheads="1"/>
            </p:cNvSpPr>
            <p:nvPr/>
          </p:nvSpPr>
          <p:spPr bwMode="auto">
            <a:xfrm>
              <a:off x="146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59" name="Rectangle 42"/>
            <p:cNvSpPr>
              <a:spLocks noChangeArrowheads="1"/>
            </p:cNvSpPr>
            <p:nvPr/>
          </p:nvSpPr>
          <p:spPr bwMode="auto">
            <a:xfrm>
              <a:off x="153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60" name="Rectangle 43"/>
            <p:cNvSpPr>
              <a:spLocks noChangeArrowheads="1"/>
            </p:cNvSpPr>
            <p:nvPr/>
          </p:nvSpPr>
          <p:spPr bwMode="auto">
            <a:xfrm>
              <a:off x="162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61" name="Freeform 44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136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6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Freeform 45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136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6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Rectangle 46"/>
            <p:cNvSpPr>
              <a:spLocks noChangeArrowheads="1"/>
            </p:cNvSpPr>
            <p:nvPr/>
          </p:nvSpPr>
          <p:spPr bwMode="auto">
            <a:xfrm>
              <a:off x="90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30764" name="Rectangle 47"/>
            <p:cNvSpPr>
              <a:spLocks noChangeArrowheads="1"/>
            </p:cNvSpPr>
            <p:nvPr/>
          </p:nvSpPr>
          <p:spPr bwMode="auto">
            <a:xfrm>
              <a:off x="98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65" name="Rectangle 48"/>
            <p:cNvSpPr>
              <a:spLocks noChangeArrowheads="1"/>
            </p:cNvSpPr>
            <p:nvPr/>
          </p:nvSpPr>
          <p:spPr bwMode="auto">
            <a:xfrm>
              <a:off x="106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66" name="Freeform 49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135 w 768"/>
                <a:gd name="T1" fmla="*/ 91 h 384"/>
                <a:gd name="T2" fmla="*/ 180 w 768"/>
                <a:gd name="T3" fmla="*/ 46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6 h 384"/>
                <a:gd name="T12" fmla="*/ 45 w 768"/>
                <a:gd name="T13" fmla="*/ 91 h 384"/>
                <a:gd name="T14" fmla="*/ 135 w 768"/>
                <a:gd name="T15" fmla="*/ 91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Freeform 50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135 w 768"/>
                <a:gd name="T1" fmla="*/ 91 h 384"/>
                <a:gd name="T2" fmla="*/ 180 w 768"/>
                <a:gd name="T3" fmla="*/ 46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6 h 384"/>
                <a:gd name="T12" fmla="*/ 45 w 768"/>
                <a:gd name="T13" fmla="*/ 91 h 384"/>
                <a:gd name="T14" fmla="*/ 135 w 768"/>
                <a:gd name="T15" fmla="*/ 91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Rectangle 51"/>
            <p:cNvSpPr>
              <a:spLocks noChangeArrowheads="1"/>
            </p:cNvSpPr>
            <p:nvPr/>
          </p:nvSpPr>
          <p:spPr bwMode="auto">
            <a:xfrm>
              <a:off x="2856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 dirty="0"/>
            </a:p>
          </p:txBody>
        </p:sp>
        <p:sp>
          <p:nvSpPr>
            <p:cNvPr id="30769" name="Rectangle 52"/>
            <p:cNvSpPr>
              <a:spLocks noChangeArrowheads="1"/>
            </p:cNvSpPr>
            <p:nvPr/>
          </p:nvSpPr>
          <p:spPr bwMode="auto">
            <a:xfrm>
              <a:off x="2941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70" name="Rectangle 53"/>
            <p:cNvSpPr>
              <a:spLocks noChangeArrowheads="1"/>
            </p:cNvSpPr>
            <p:nvPr/>
          </p:nvSpPr>
          <p:spPr bwMode="auto">
            <a:xfrm>
              <a:off x="3019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8</a:t>
              </a:r>
              <a:endParaRPr lang="en-US"/>
            </a:p>
          </p:txBody>
        </p:sp>
        <p:sp>
          <p:nvSpPr>
            <p:cNvPr id="30771" name="Freeform 54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Freeform 55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3" name="Rectangle 56"/>
            <p:cNvSpPr>
              <a:spLocks noChangeArrowheads="1"/>
            </p:cNvSpPr>
            <p:nvPr/>
          </p:nvSpPr>
          <p:spPr bwMode="auto">
            <a:xfrm>
              <a:off x="118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30774" name="Rectangle 57"/>
            <p:cNvSpPr>
              <a:spLocks noChangeArrowheads="1"/>
            </p:cNvSpPr>
            <p:nvPr/>
          </p:nvSpPr>
          <p:spPr bwMode="auto">
            <a:xfrm>
              <a:off x="1259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75" name="Rectangle 58"/>
            <p:cNvSpPr>
              <a:spLocks noChangeArrowheads="1"/>
            </p:cNvSpPr>
            <p:nvPr/>
          </p:nvSpPr>
          <p:spPr bwMode="auto">
            <a:xfrm>
              <a:off x="134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76" name="Line 59"/>
            <p:cNvSpPr>
              <a:spLocks noChangeShapeType="1"/>
            </p:cNvSpPr>
            <p:nvPr/>
          </p:nvSpPr>
          <p:spPr bwMode="auto">
            <a:xfrm flipV="1">
              <a:off x="2216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Freeform 60"/>
            <p:cNvSpPr>
              <a:spLocks/>
            </p:cNvSpPr>
            <p:nvPr/>
          </p:nvSpPr>
          <p:spPr bwMode="auto">
            <a:xfrm>
              <a:off x="2139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Line 61"/>
            <p:cNvSpPr>
              <a:spLocks noChangeShapeType="1"/>
            </p:cNvSpPr>
            <p:nvPr/>
          </p:nvSpPr>
          <p:spPr bwMode="auto">
            <a:xfrm>
              <a:off x="1302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Freeform 62"/>
            <p:cNvSpPr>
              <a:spLocks/>
            </p:cNvSpPr>
            <p:nvPr/>
          </p:nvSpPr>
          <p:spPr bwMode="auto">
            <a:xfrm>
              <a:off x="1478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Line 63"/>
            <p:cNvSpPr>
              <a:spLocks noChangeShapeType="1"/>
            </p:cNvSpPr>
            <p:nvPr/>
          </p:nvSpPr>
          <p:spPr bwMode="auto">
            <a:xfrm flipV="1">
              <a:off x="1099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Freeform 64"/>
            <p:cNvSpPr>
              <a:spLocks/>
            </p:cNvSpPr>
            <p:nvPr/>
          </p:nvSpPr>
          <p:spPr bwMode="auto">
            <a:xfrm>
              <a:off x="1022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Line 65"/>
            <p:cNvSpPr>
              <a:spLocks noChangeShapeType="1"/>
            </p:cNvSpPr>
            <p:nvPr/>
          </p:nvSpPr>
          <p:spPr bwMode="auto">
            <a:xfrm flipV="1">
              <a:off x="1534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Freeform 66"/>
            <p:cNvSpPr>
              <a:spLocks/>
            </p:cNvSpPr>
            <p:nvPr/>
          </p:nvSpPr>
          <p:spPr bwMode="auto">
            <a:xfrm>
              <a:off x="1445" y="3172"/>
              <a:ext cx="105" cy="65"/>
            </a:xfrm>
            <a:custGeom>
              <a:avLst/>
              <a:gdLst>
                <a:gd name="T0" fmla="*/ 105 w 105"/>
                <a:gd name="T1" fmla="*/ 65 h 65"/>
                <a:gd name="T2" fmla="*/ 0 w 105"/>
                <a:gd name="T3" fmla="*/ 57 h 65"/>
                <a:gd name="T4" fmla="*/ 88 w 105"/>
                <a:gd name="T5" fmla="*/ 0 h 65"/>
                <a:gd name="T6" fmla="*/ 105 w 105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5"/>
                <a:gd name="T14" fmla="*/ 105 w 105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5">
                  <a:moveTo>
                    <a:pt x="105" y="65"/>
                  </a:moveTo>
                  <a:lnTo>
                    <a:pt x="0" y="57"/>
                  </a:lnTo>
                  <a:lnTo>
                    <a:pt x="88" y="0"/>
                  </a:lnTo>
                  <a:lnTo>
                    <a:pt x="10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Freeform 67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Freeform 68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Rectangle 69"/>
            <p:cNvSpPr>
              <a:spLocks noChangeArrowheads="1"/>
            </p:cNvSpPr>
            <p:nvPr/>
          </p:nvSpPr>
          <p:spPr bwMode="auto">
            <a:xfrm>
              <a:off x="481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7</a:t>
              </a:r>
              <a:endParaRPr lang="en-US"/>
            </a:p>
          </p:txBody>
        </p:sp>
        <p:sp>
          <p:nvSpPr>
            <p:cNvPr id="30787" name="Rectangle 70"/>
            <p:cNvSpPr>
              <a:spLocks noChangeArrowheads="1"/>
            </p:cNvSpPr>
            <p:nvPr/>
          </p:nvSpPr>
          <p:spPr bwMode="auto">
            <a:xfrm>
              <a:off x="488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88" name="Rectangle 71"/>
            <p:cNvSpPr>
              <a:spLocks noChangeArrowheads="1"/>
            </p:cNvSpPr>
            <p:nvPr/>
          </p:nvSpPr>
          <p:spPr bwMode="auto">
            <a:xfrm>
              <a:off x="497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89" name="Freeform 72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5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0" name="Freeform 73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5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1" name="Rectangle 74"/>
            <p:cNvSpPr>
              <a:spLocks noChangeArrowheads="1"/>
            </p:cNvSpPr>
            <p:nvPr/>
          </p:nvSpPr>
          <p:spPr bwMode="auto">
            <a:xfrm>
              <a:off x="453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30792" name="Rectangle 75"/>
            <p:cNvSpPr>
              <a:spLocks noChangeArrowheads="1"/>
            </p:cNvSpPr>
            <p:nvPr/>
          </p:nvSpPr>
          <p:spPr bwMode="auto">
            <a:xfrm>
              <a:off x="460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93" name="Rectangle 76"/>
            <p:cNvSpPr>
              <a:spLocks noChangeArrowheads="1"/>
            </p:cNvSpPr>
            <p:nvPr/>
          </p:nvSpPr>
          <p:spPr bwMode="auto">
            <a:xfrm>
              <a:off x="469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94" name="Freeform 77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Freeform 78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Rectangle 79"/>
            <p:cNvSpPr>
              <a:spLocks noChangeArrowheads="1"/>
            </p:cNvSpPr>
            <p:nvPr/>
          </p:nvSpPr>
          <p:spPr bwMode="auto">
            <a:xfrm>
              <a:off x="3973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797" name="Rectangle 80"/>
            <p:cNvSpPr>
              <a:spLocks noChangeArrowheads="1"/>
            </p:cNvSpPr>
            <p:nvPr/>
          </p:nvSpPr>
          <p:spPr bwMode="auto">
            <a:xfrm>
              <a:off x="405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98" name="Rectangle 81"/>
            <p:cNvSpPr>
              <a:spLocks noChangeArrowheads="1"/>
            </p:cNvSpPr>
            <p:nvPr/>
          </p:nvSpPr>
          <p:spPr bwMode="auto">
            <a:xfrm>
              <a:off x="4135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799" name="Line 82"/>
            <p:cNvSpPr>
              <a:spLocks noChangeShapeType="1"/>
            </p:cNvSpPr>
            <p:nvPr/>
          </p:nvSpPr>
          <p:spPr bwMode="auto">
            <a:xfrm>
              <a:off x="4093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Freeform 83"/>
            <p:cNvSpPr>
              <a:spLocks/>
            </p:cNvSpPr>
            <p:nvPr/>
          </p:nvSpPr>
          <p:spPr bwMode="auto">
            <a:xfrm>
              <a:off x="4375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84"/>
            <p:cNvSpPr>
              <a:spLocks noChangeShapeType="1"/>
            </p:cNvSpPr>
            <p:nvPr/>
          </p:nvSpPr>
          <p:spPr bwMode="auto">
            <a:xfrm>
              <a:off x="4651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Freeform 85"/>
            <p:cNvSpPr>
              <a:spLocks/>
            </p:cNvSpPr>
            <p:nvPr/>
          </p:nvSpPr>
          <p:spPr bwMode="auto">
            <a:xfrm>
              <a:off x="4828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Freeform 86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Freeform 87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Rectangle 88"/>
            <p:cNvSpPr>
              <a:spLocks noChangeArrowheads="1"/>
            </p:cNvSpPr>
            <p:nvPr/>
          </p:nvSpPr>
          <p:spPr bwMode="auto">
            <a:xfrm>
              <a:off x="425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30806" name="Rectangle 89"/>
            <p:cNvSpPr>
              <a:spLocks noChangeArrowheads="1"/>
            </p:cNvSpPr>
            <p:nvPr/>
          </p:nvSpPr>
          <p:spPr bwMode="auto">
            <a:xfrm>
              <a:off x="432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07" name="Rectangle 90"/>
            <p:cNvSpPr>
              <a:spLocks noChangeArrowheads="1"/>
            </p:cNvSpPr>
            <p:nvPr/>
          </p:nvSpPr>
          <p:spPr bwMode="auto">
            <a:xfrm>
              <a:off x="441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808" name="Freeform 91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9" name="Freeform 92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0" name="Rectangle 93"/>
            <p:cNvSpPr>
              <a:spLocks noChangeArrowheads="1"/>
            </p:cNvSpPr>
            <p:nvPr/>
          </p:nvSpPr>
          <p:spPr bwMode="auto">
            <a:xfrm>
              <a:off x="369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5</a:t>
              </a:r>
              <a:endParaRPr lang="en-US"/>
            </a:p>
          </p:txBody>
        </p:sp>
        <p:sp>
          <p:nvSpPr>
            <p:cNvPr id="30811" name="Rectangle 94"/>
            <p:cNvSpPr>
              <a:spLocks noChangeArrowheads="1"/>
            </p:cNvSpPr>
            <p:nvPr/>
          </p:nvSpPr>
          <p:spPr bwMode="auto">
            <a:xfrm>
              <a:off x="377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12" name="Rectangle 95"/>
            <p:cNvSpPr>
              <a:spLocks noChangeArrowheads="1"/>
            </p:cNvSpPr>
            <p:nvPr/>
          </p:nvSpPr>
          <p:spPr bwMode="auto">
            <a:xfrm>
              <a:off x="385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813" name="Freeform 96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6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4" name="Freeform 97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6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5" name="Rectangle 98"/>
            <p:cNvSpPr>
              <a:spLocks noChangeArrowheads="1"/>
            </p:cNvSpPr>
            <p:nvPr/>
          </p:nvSpPr>
          <p:spPr bwMode="auto">
            <a:xfrm>
              <a:off x="341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816" name="Rectangle 99"/>
            <p:cNvSpPr>
              <a:spLocks noChangeArrowheads="1"/>
            </p:cNvSpPr>
            <p:nvPr/>
          </p:nvSpPr>
          <p:spPr bwMode="auto">
            <a:xfrm>
              <a:off x="3492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17" name="Rectangle 100"/>
            <p:cNvSpPr>
              <a:spLocks noChangeArrowheads="1"/>
            </p:cNvSpPr>
            <p:nvPr/>
          </p:nvSpPr>
          <p:spPr bwMode="auto">
            <a:xfrm>
              <a:off x="3577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818" name="Line 101"/>
            <p:cNvSpPr>
              <a:spLocks noChangeShapeType="1"/>
            </p:cNvSpPr>
            <p:nvPr/>
          </p:nvSpPr>
          <p:spPr bwMode="auto">
            <a:xfrm flipV="1">
              <a:off x="444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9" name="Freeform 102"/>
            <p:cNvSpPr>
              <a:spLocks/>
            </p:cNvSpPr>
            <p:nvPr/>
          </p:nvSpPr>
          <p:spPr bwMode="auto">
            <a:xfrm>
              <a:off x="4372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0" name="Line 103"/>
            <p:cNvSpPr>
              <a:spLocks noChangeShapeType="1"/>
            </p:cNvSpPr>
            <p:nvPr/>
          </p:nvSpPr>
          <p:spPr bwMode="auto">
            <a:xfrm>
              <a:off x="3535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1" name="Freeform 104"/>
            <p:cNvSpPr>
              <a:spLocks/>
            </p:cNvSpPr>
            <p:nvPr/>
          </p:nvSpPr>
          <p:spPr bwMode="auto">
            <a:xfrm>
              <a:off x="3711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2" name="Line 105"/>
            <p:cNvSpPr>
              <a:spLocks noChangeShapeType="1"/>
            </p:cNvSpPr>
            <p:nvPr/>
          </p:nvSpPr>
          <p:spPr bwMode="auto">
            <a:xfrm flipV="1">
              <a:off x="3332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3" name="Freeform 106"/>
            <p:cNvSpPr>
              <a:spLocks/>
            </p:cNvSpPr>
            <p:nvPr/>
          </p:nvSpPr>
          <p:spPr bwMode="auto">
            <a:xfrm>
              <a:off x="3255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4" name="Line 107"/>
            <p:cNvSpPr>
              <a:spLocks noChangeShapeType="1"/>
            </p:cNvSpPr>
            <p:nvPr/>
          </p:nvSpPr>
          <p:spPr bwMode="auto">
            <a:xfrm flipV="1">
              <a:off x="3767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5" name="Freeform 108"/>
            <p:cNvSpPr>
              <a:spLocks/>
            </p:cNvSpPr>
            <p:nvPr/>
          </p:nvSpPr>
          <p:spPr bwMode="auto">
            <a:xfrm>
              <a:off x="3677" y="3172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7 h 65"/>
                <a:gd name="T4" fmla="*/ 89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7"/>
                  </a:lnTo>
                  <a:lnTo>
                    <a:pt x="89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6" name="Freeform 109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7" name="Freeform 110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8" name="Rectangle 111"/>
            <p:cNvSpPr>
              <a:spLocks noChangeArrowheads="1"/>
            </p:cNvSpPr>
            <p:nvPr/>
          </p:nvSpPr>
          <p:spPr bwMode="auto">
            <a:xfrm>
              <a:off x="313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829" name="Rectangle 112"/>
            <p:cNvSpPr>
              <a:spLocks noChangeArrowheads="1"/>
            </p:cNvSpPr>
            <p:nvPr/>
          </p:nvSpPr>
          <p:spPr bwMode="auto">
            <a:xfrm>
              <a:off x="321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30" name="Rectangle 113"/>
            <p:cNvSpPr>
              <a:spLocks noChangeArrowheads="1"/>
            </p:cNvSpPr>
            <p:nvPr/>
          </p:nvSpPr>
          <p:spPr bwMode="auto">
            <a:xfrm>
              <a:off x="329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</p:grpSp>
      <p:sp>
        <p:nvSpPr>
          <p:cNvPr id="30726" name="Date Placeholder 11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112" name="TextBox 111"/>
          <p:cNvSpPr txBox="1"/>
          <p:nvPr/>
        </p:nvSpPr>
        <p:spPr>
          <a:xfrm>
            <a:off x="6792913" y="1905000"/>
            <a:ext cx="2325252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Composition?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78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1D44CD-86CB-8847-9DF7-52ADF6966A80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Fibonacci Numbers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Fibonacci numbers are defined recursively: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0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baseline="30000" dirty="0">
                <a:solidFill>
                  <a:srgbClr val="000000"/>
                </a:solidFill>
                <a:latin typeface="CMR10" charset="0"/>
              </a:rPr>
              <a:t>+ 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    for </a:t>
            </a:r>
            <a:r>
              <a:rPr lang="en-US" sz="2000" i="1" dirty="0" err="1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MMI10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1.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Recursive algorithm (first attempt):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Algorithm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: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" charset="0"/>
              </a:rPr>
              <a:t>      Input: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Nonnegative integer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" charset="0"/>
              </a:rPr>
              <a:t>      Output: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The </a:t>
            </a:r>
            <a:r>
              <a:rPr lang="en-US" sz="2400" i="1" dirty="0" err="1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US" sz="2400" dirty="0" err="1">
                <a:solidFill>
                  <a:srgbClr val="000000"/>
                </a:solidFill>
                <a:latin typeface="Times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 Fibonacci number </a:t>
            </a:r>
            <a:r>
              <a:rPr lang="en-US" sz="2400" i="1" dirty="0" err="1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400" i="1" baseline="-25000" dirty="0" err="1">
                <a:solidFill>
                  <a:srgbClr val="000000"/>
                </a:solidFill>
                <a:latin typeface="Times" charset="0"/>
              </a:rPr>
              <a:t>k</a:t>
            </a:r>
            <a:endParaRPr lang="en-US" sz="2400" i="1" baseline="-25000" dirty="0">
              <a:solidFill>
                <a:srgbClr val="000000"/>
              </a:solidFill>
              <a:latin typeface="Times" charset="0"/>
            </a:endParaRP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     if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 </a:t>
            </a: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then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		return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     else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		return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+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400" dirty="0">
              <a:latin typeface="Tahoma" charset="0"/>
            </a:endParaRPr>
          </a:p>
        </p:txBody>
      </p:sp>
      <p:sp>
        <p:nvSpPr>
          <p:cNvPr id="31749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Perspective (useful for many problems you see)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Decompose the problem into smaller identical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 case</a:t>
            </a:r>
          </a:p>
          <a:p>
            <a:pPr lvl="1"/>
            <a:r>
              <a:rPr lang="en-US" dirty="0"/>
              <a:t>Smallest problem with known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Composition</a:t>
            </a:r>
          </a:p>
          <a:p>
            <a:pPr marL="857250" lvl="1" indent="-457200"/>
            <a:r>
              <a:rPr lang="en-US" dirty="0" smtClean="0"/>
              <a:t>Compose the solutions for smaller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Recursion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39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1D44CD-86CB-8847-9DF7-52ADF6966A80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Fibonacci Numbers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Fibonacci numbers are defined recursively: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0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baseline="30000" dirty="0">
                <a:solidFill>
                  <a:srgbClr val="000000"/>
                </a:solidFill>
                <a:latin typeface="CMR10" charset="0"/>
              </a:rPr>
              <a:t>+ 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    for </a:t>
            </a:r>
            <a:r>
              <a:rPr lang="en-US" sz="2000" i="1" dirty="0" err="1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MMI10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1.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Recursive algorithm (first attempt):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Algorithm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: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" charset="0"/>
              </a:rPr>
              <a:t>      Input: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Nonnegative integer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" charset="0"/>
              </a:rPr>
              <a:t>      Output: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The </a:t>
            </a:r>
            <a:r>
              <a:rPr lang="en-US" sz="2400" i="1" dirty="0" err="1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US" sz="2400" dirty="0" err="1">
                <a:solidFill>
                  <a:srgbClr val="000000"/>
                </a:solidFill>
                <a:latin typeface="Times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 Fibonacci number </a:t>
            </a:r>
            <a:r>
              <a:rPr lang="en-US" sz="2400" i="1" dirty="0" err="1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400" i="1" baseline="-25000" dirty="0" err="1">
                <a:solidFill>
                  <a:srgbClr val="000000"/>
                </a:solidFill>
                <a:latin typeface="Times" charset="0"/>
              </a:rPr>
              <a:t>k</a:t>
            </a:r>
            <a:endParaRPr lang="en-US" sz="2400" i="1" baseline="-25000" dirty="0">
              <a:solidFill>
                <a:srgbClr val="000000"/>
              </a:solidFill>
              <a:latin typeface="Times" charset="0"/>
            </a:endParaRP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     if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 </a:t>
            </a: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then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		return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     else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		return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+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400" dirty="0">
              <a:latin typeface="Tahoma" charset="0"/>
            </a:endParaRPr>
          </a:p>
        </p:txBody>
      </p:sp>
      <p:sp>
        <p:nvSpPr>
          <p:cNvPr id="31749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52400" y="4191000"/>
            <a:ext cx="2325252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Composition?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05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09DE9DB-F24F-FE42-A790-18BD8D233078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Analysis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924800" cy="4648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Let </a:t>
            </a:r>
            <a:r>
              <a:rPr lang="en-US" sz="2400" dirty="0" err="1">
                <a:latin typeface="Tahoma" charset="0"/>
              </a:rPr>
              <a:t>n</a:t>
            </a:r>
            <a:r>
              <a:rPr lang="en-US" sz="2400" baseline="-25000" dirty="0" err="1">
                <a:latin typeface="Tahoma" charset="0"/>
              </a:rPr>
              <a:t>k</a:t>
            </a:r>
            <a:r>
              <a:rPr lang="en-US" sz="2400" dirty="0">
                <a:latin typeface="Tahoma" charset="0"/>
              </a:rPr>
              <a:t> be the number of </a:t>
            </a:r>
            <a:r>
              <a:rPr lang="en-US" sz="2400" dirty="0" smtClean="0">
                <a:latin typeface="Tahoma" charset="0"/>
              </a:rPr>
              <a:t>operations by </a:t>
            </a:r>
            <a:r>
              <a:rPr lang="en-US" sz="2400" dirty="0" err="1">
                <a:solidFill>
                  <a:schemeClr val="tx2"/>
                </a:solidFill>
                <a:latin typeface="Tahoma" charset="0"/>
              </a:rPr>
              <a:t>BinaryFib</a:t>
            </a:r>
            <a:r>
              <a:rPr lang="en-US" sz="2400" dirty="0">
                <a:latin typeface="Tahoma" charset="0"/>
              </a:rPr>
              <a:t>(k)</a:t>
            </a:r>
          </a:p>
          <a:p>
            <a:pPr lvl="1" eaLnBrk="1" hangingPunct="1"/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0</a:t>
            </a:r>
            <a:r>
              <a:rPr lang="en-US" sz="2000" dirty="0">
                <a:latin typeface="Tahoma" charset="0"/>
              </a:rPr>
              <a:t> = 1	</a:t>
            </a:r>
          </a:p>
          <a:p>
            <a:pPr lvl="1" eaLnBrk="1" hangingPunct="1"/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 = 1	</a:t>
            </a:r>
          </a:p>
          <a:p>
            <a:pPr lvl="1" eaLnBrk="1" hangingPunct="1"/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 =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 +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0</a:t>
            </a:r>
            <a:r>
              <a:rPr lang="en-US" sz="2000" dirty="0">
                <a:latin typeface="Tahoma" charset="0"/>
              </a:rPr>
              <a:t> + 1 = 1 + 1 + 1 = 3	</a:t>
            </a:r>
          </a:p>
          <a:p>
            <a:pPr lvl="1" eaLnBrk="1" hangingPunct="1"/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3</a:t>
            </a:r>
            <a:r>
              <a:rPr lang="en-US" sz="2000" dirty="0">
                <a:latin typeface="Tahoma" charset="0"/>
              </a:rPr>
              <a:t> =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 +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 + 1 = 3 + 1 + 1 = 5	</a:t>
            </a:r>
          </a:p>
          <a:p>
            <a:pPr lvl="1" eaLnBrk="1" hangingPunct="1"/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4</a:t>
            </a:r>
            <a:r>
              <a:rPr lang="en-US" sz="2000" dirty="0">
                <a:latin typeface="Tahoma" charset="0"/>
              </a:rPr>
              <a:t> =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3</a:t>
            </a:r>
            <a:r>
              <a:rPr lang="en-US" sz="2000" dirty="0">
                <a:latin typeface="Tahoma" charset="0"/>
              </a:rPr>
              <a:t> +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 + 1 = 5 + 3 + 1 = 9	</a:t>
            </a:r>
          </a:p>
          <a:p>
            <a:pPr lvl="1" eaLnBrk="1" hangingPunct="1"/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5</a:t>
            </a:r>
            <a:r>
              <a:rPr lang="en-US" sz="2000" dirty="0">
                <a:latin typeface="Tahoma" charset="0"/>
              </a:rPr>
              <a:t> =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4</a:t>
            </a:r>
            <a:r>
              <a:rPr lang="en-US" sz="2000" dirty="0">
                <a:latin typeface="Tahoma" charset="0"/>
              </a:rPr>
              <a:t> +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3</a:t>
            </a:r>
            <a:r>
              <a:rPr lang="en-US" sz="2000" dirty="0">
                <a:latin typeface="Tahoma" charset="0"/>
              </a:rPr>
              <a:t> + 1 = 9 + 5 + 1 = 15	</a:t>
            </a:r>
          </a:p>
          <a:p>
            <a:pPr lvl="1" eaLnBrk="1" hangingPunct="1"/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6</a:t>
            </a:r>
            <a:r>
              <a:rPr lang="en-US" sz="2000" dirty="0">
                <a:latin typeface="Tahoma" charset="0"/>
              </a:rPr>
              <a:t> =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5</a:t>
            </a:r>
            <a:r>
              <a:rPr lang="en-US" sz="2000" dirty="0">
                <a:latin typeface="Tahoma" charset="0"/>
              </a:rPr>
              <a:t> +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4</a:t>
            </a:r>
            <a:r>
              <a:rPr lang="en-US" sz="2000" dirty="0">
                <a:latin typeface="Tahoma" charset="0"/>
              </a:rPr>
              <a:t> + 1 = 15 + 9 + 1 = 25	</a:t>
            </a:r>
          </a:p>
          <a:p>
            <a:pPr lvl="1" eaLnBrk="1" hangingPunct="1"/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7</a:t>
            </a:r>
            <a:r>
              <a:rPr lang="en-US" sz="2000" dirty="0">
                <a:latin typeface="Tahoma" charset="0"/>
              </a:rPr>
              <a:t> =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6</a:t>
            </a:r>
            <a:r>
              <a:rPr lang="en-US" sz="2000" dirty="0">
                <a:latin typeface="Tahoma" charset="0"/>
              </a:rPr>
              <a:t> +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5</a:t>
            </a:r>
            <a:r>
              <a:rPr lang="en-US" sz="2000" dirty="0">
                <a:latin typeface="Tahoma" charset="0"/>
              </a:rPr>
              <a:t> + 1 = 25 + 15 + 1 = 41	</a:t>
            </a:r>
          </a:p>
          <a:p>
            <a:pPr lvl="1" eaLnBrk="1" hangingPunct="1"/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8</a:t>
            </a:r>
            <a:r>
              <a:rPr lang="en-US" sz="2000" dirty="0">
                <a:latin typeface="Tahoma" charset="0"/>
              </a:rPr>
              <a:t> =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7</a:t>
            </a:r>
            <a:r>
              <a:rPr lang="en-US" sz="2000" dirty="0">
                <a:latin typeface="Tahoma" charset="0"/>
              </a:rPr>
              <a:t> +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6</a:t>
            </a:r>
            <a:r>
              <a:rPr lang="en-US" sz="2000" dirty="0">
                <a:latin typeface="Tahoma" charset="0"/>
              </a:rPr>
              <a:t> + 1 = 41 + 25 + 1 = 67</a:t>
            </a:r>
            <a:r>
              <a:rPr lang="en-US" sz="2000" i="1" dirty="0">
                <a:latin typeface="Tahoma" charset="0"/>
              </a:rPr>
              <a:t>.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Note that </a:t>
            </a:r>
            <a:r>
              <a:rPr lang="en-US" sz="2400" dirty="0" err="1">
                <a:latin typeface="Tahoma" charset="0"/>
              </a:rPr>
              <a:t>n</a:t>
            </a:r>
            <a:r>
              <a:rPr lang="en-US" sz="2400" baseline="-25000" dirty="0" err="1">
                <a:latin typeface="Tahoma" charset="0"/>
              </a:rPr>
              <a:t>k</a:t>
            </a:r>
            <a:r>
              <a:rPr lang="en-US" sz="2400" dirty="0">
                <a:latin typeface="Tahoma" charset="0"/>
              </a:rPr>
              <a:t> at least doubles every other time</a:t>
            </a:r>
          </a:p>
          <a:p>
            <a:pPr lvl="1" eaLnBrk="1" hangingPunct="1"/>
            <a:endParaRPr lang="en-US" sz="2000" dirty="0">
              <a:latin typeface="Tahoma" charset="0"/>
            </a:endParaRPr>
          </a:p>
        </p:txBody>
      </p:sp>
      <p:sp>
        <p:nvSpPr>
          <p:cNvPr id="3277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09DE9DB-F24F-FE42-A790-18BD8D233078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Analysis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924800" cy="4648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Let </a:t>
            </a:r>
            <a:r>
              <a:rPr lang="en-US" sz="2400" dirty="0" err="1">
                <a:latin typeface="Tahoma" charset="0"/>
              </a:rPr>
              <a:t>n</a:t>
            </a:r>
            <a:r>
              <a:rPr lang="en-US" sz="2400" baseline="-25000" dirty="0" err="1">
                <a:latin typeface="Tahoma" charset="0"/>
              </a:rPr>
              <a:t>k</a:t>
            </a:r>
            <a:r>
              <a:rPr lang="en-US" sz="2400" dirty="0">
                <a:latin typeface="Tahoma" charset="0"/>
              </a:rPr>
              <a:t> be the number of recursive calls by </a:t>
            </a:r>
            <a:r>
              <a:rPr lang="en-US" sz="2400" dirty="0" err="1">
                <a:solidFill>
                  <a:schemeClr val="tx2"/>
                </a:solidFill>
                <a:latin typeface="Tahoma" charset="0"/>
              </a:rPr>
              <a:t>BinaryFib</a:t>
            </a:r>
            <a:r>
              <a:rPr lang="en-US" sz="2400" dirty="0">
                <a:latin typeface="Tahoma" charset="0"/>
              </a:rPr>
              <a:t>(k)</a:t>
            </a:r>
          </a:p>
          <a:p>
            <a:pPr lvl="1" eaLnBrk="1" hangingPunct="1"/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0</a:t>
            </a:r>
            <a:r>
              <a:rPr lang="en-US" sz="2000" dirty="0">
                <a:latin typeface="Tahoma" charset="0"/>
              </a:rPr>
              <a:t> = 1	</a:t>
            </a:r>
          </a:p>
          <a:p>
            <a:pPr lvl="1" eaLnBrk="1" hangingPunct="1"/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 = 1	</a:t>
            </a:r>
          </a:p>
          <a:p>
            <a:pPr lvl="1" eaLnBrk="1" hangingPunct="1"/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 =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 +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0</a:t>
            </a:r>
            <a:r>
              <a:rPr lang="en-US" sz="2000" dirty="0">
                <a:latin typeface="Tahoma" charset="0"/>
              </a:rPr>
              <a:t> + 1 = 1 + 1 + 1 = 3	 </a:t>
            </a:r>
            <a:r>
              <a:rPr lang="en-US" sz="2000" dirty="0" smtClean="0">
                <a:latin typeface="Tahoma" charset="0"/>
              </a:rPr>
              <a:t>         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  <a:latin typeface="Tahoma" charset="0"/>
              </a:rPr>
              <a:t>k/2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= 2</a:t>
            </a:r>
            <a:r>
              <a:rPr lang="en-US" sz="2000" baseline="30000" dirty="0" smtClean="0">
                <a:solidFill>
                  <a:srgbClr val="FF0000"/>
                </a:solidFill>
                <a:latin typeface="Tahoma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 = 2</a:t>
            </a:r>
          </a:p>
          <a:p>
            <a:pPr lvl="1" eaLnBrk="1" hangingPunct="1"/>
            <a:r>
              <a:rPr lang="en-US" sz="2000" i="1" dirty="0" smtClean="0">
                <a:latin typeface="Tahoma" charset="0"/>
              </a:rPr>
              <a:t>n</a:t>
            </a:r>
            <a:r>
              <a:rPr lang="en-US" sz="2000" baseline="-25000" dirty="0" smtClean="0">
                <a:latin typeface="Tahoma" charset="0"/>
              </a:rPr>
              <a:t>3</a:t>
            </a:r>
            <a:r>
              <a:rPr lang="en-US" sz="2000" dirty="0" smtClean="0">
                <a:latin typeface="Tahoma" charset="0"/>
              </a:rPr>
              <a:t> = </a:t>
            </a:r>
            <a:r>
              <a:rPr lang="en-US" sz="2000" i="1" dirty="0" smtClean="0">
                <a:latin typeface="Tahoma" charset="0"/>
              </a:rPr>
              <a:t>n</a:t>
            </a:r>
            <a:r>
              <a:rPr lang="en-US" sz="2000" baseline="-25000" dirty="0" smtClean="0">
                <a:latin typeface="Tahoma" charset="0"/>
              </a:rPr>
              <a:t>2</a:t>
            </a:r>
            <a:r>
              <a:rPr lang="en-US" sz="2000" dirty="0" smtClean="0">
                <a:latin typeface="Tahoma" charset="0"/>
              </a:rPr>
              <a:t> + </a:t>
            </a:r>
            <a:r>
              <a:rPr lang="en-US" sz="2000" i="1" dirty="0" smtClean="0">
                <a:latin typeface="Tahoma" charset="0"/>
              </a:rPr>
              <a:t>n</a:t>
            </a:r>
            <a:r>
              <a:rPr lang="en-US" sz="2000" baseline="-25000" dirty="0" smtClean="0">
                <a:latin typeface="Tahoma" charset="0"/>
              </a:rPr>
              <a:t>1</a:t>
            </a:r>
            <a:r>
              <a:rPr lang="en-US" sz="2000" dirty="0" smtClean="0">
                <a:latin typeface="Tahoma" charset="0"/>
              </a:rPr>
              <a:t> + 1 = 3 + 1 + 1 = 5	   </a:t>
            </a:r>
          </a:p>
          <a:p>
            <a:pPr lvl="1" eaLnBrk="1" hangingPunct="1"/>
            <a:r>
              <a:rPr lang="en-US" sz="2000" i="1" dirty="0" smtClean="0">
                <a:latin typeface="Tahoma" charset="0"/>
              </a:rPr>
              <a:t>n</a:t>
            </a:r>
            <a:r>
              <a:rPr lang="en-US" sz="2000" baseline="-25000" dirty="0" smtClean="0">
                <a:latin typeface="Tahoma" charset="0"/>
              </a:rPr>
              <a:t>4</a:t>
            </a:r>
            <a:r>
              <a:rPr lang="en-US" sz="2000" dirty="0" smtClean="0">
                <a:latin typeface="Tahoma" charset="0"/>
              </a:rPr>
              <a:t> = </a:t>
            </a:r>
            <a:r>
              <a:rPr lang="en-US" sz="2000" i="1" dirty="0" smtClean="0">
                <a:latin typeface="Tahoma" charset="0"/>
              </a:rPr>
              <a:t>n</a:t>
            </a:r>
            <a:r>
              <a:rPr lang="en-US" sz="2000" baseline="-25000" dirty="0" smtClean="0">
                <a:latin typeface="Tahoma" charset="0"/>
              </a:rPr>
              <a:t>3</a:t>
            </a:r>
            <a:r>
              <a:rPr lang="en-US" sz="2000" dirty="0" smtClean="0">
                <a:latin typeface="Tahoma" charset="0"/>
              </a:rPr>
              <a:t> + </a:t>
            </a:r>
            <a:r>
              <a:rPr lang="en-US" sz="2000" i="1" dirty="0" smtClean="0">
                <a:latin typeface="Tahoma" charset="0"/>
              </a:rPr>
              <a:t>n</a:t>
            </a:r>
            <a:r>
              <a:rPr lang="en-US" sz="2000" baseline="-25000" dirty="0" smtClean="0">
                <a:latin typeface="Tahoma" charset="0"/>
              </a:rPr>
              <a:t>2</a:t>
            </a:r>
            <a:r>
              <a:rPr lang="en-US" sz="2000" dirty="0" smtClean="0">
                <a:latin typeface="Tahoma" charset="0"/>
              </a:rPr>
              <a:t> + 1 = 5 + 3 + 1 = 9	          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  <a:latin typeface="Tahoma" charset="0"/>
              </a:rPr>
              <a:t>k/2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= 2</a:t>
            </a:r>
            <a:r>
              <a:rPr lang="en-US" sz="2000" baseline="30000" dirty="0" smtClean="0">
                <a:solidFill>
                  <a:srgbClr val="FF0000"/>
                </a:solidFill>
                <a:latin typeface="Tahoma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= 4</a:t>
            </a:r>
            <a:endParaRPr lang="en-US" sz="2000" dirty="0" smtClean="0">
              <a:latin typeface="Tahoma" charset="0"/>
            </a:endParaRPr>
          </a:p>
          <a:p>
            <a:pPr lvl="1" eaLnBrk="1" hangingPunct="1"/>
            <a:r>
              <a:rPr lang="en-US" sz="2000" i="1" dirty="0" smtClean="0">
                <a:latin typeface="Tahoma" charset="0"/>
              </a:rPr>
              <a:t>n</a:t>
            </a:r>
            <a:r>
              <a:rPr lang="en-US" sz="2000" baseline="-25000" dirty="0" smtClean="0">
                <a:latin typeface="Tahoma" charset="0"/>
              </a:rPr>
              <a:t>5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=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4</a:t>
            </a:r>
            <a:r>
              <a:rPr lang="en-US" sz="2000" dirty="0">
                <a:latin typeface="Tahoma" charset="0"/>
              </a:rPr>
              <a:t> +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3</a:t>
            </a:r>
            <a:r>
              <a:rPr lang="en-US" sz="2000" dirty="0">
                <a:latin typeface="Tahoma" charset="0"/>
              </a:rPr>
              <a:t> + 1 = 9 + 5 + 1 = 15	</a:t>
            </a:r>
          </a:p>
          <a:p>
            <a:pPr lvl="1" eaLnBrk="1" hangingPunct="1"/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6</a:t>
            </a:r>
            <a:r>
              <a:rPr lang="en-US" sz="2000" dirty="0">
                <a:latin typeface="Tahoma" charset="0"/>
              </a:rPr>
              <a:t> =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5</a:t>
            </a:r>
            <a:r>
              <a:rPr lang="en-US" sz="2000" dirty="0">
                <a:latin typeface="Tahoma" charset="0"/>
              </a:rPr>
              <a:t> +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4</a:t>
            </a:r>
            <a:r>
              <a:rPr lang="en-US" sz="2000" dirty="0">
                <a:latin typeface="Tahoma" charset="0"/>
              </a:rPr>
              <a:t> + 1 = 15 + 9 + 1 = 25	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  <a:latin typeface="Tahoma" charset="0"/>
              </a:rPr>
              <a:t>k/2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=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2</a:t>
            </a:r>
            <a:r>
              <a:rPr lang="en-US" sz="2000" baseline="30000" dirty="0">
                <a:solidFill>
                  <a:srgbClr val="FF0000"/>
                </a:solidFill>
                <a:latin typeface="Tahoma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= 8</a:t>
            </a:r>
            <a:endParaRPr lang="en-US" sz="2000" dirty="0" smtClean="0">
              <a:latin typeface="Tahoma" charset="0"/>
            </a:endParaRPr>
          </a:p>
          <a:p>
            <a:pPr lvl="1" eaLnBrk="1" hangingPunct="1"/>
            <a:r>
              <a:rPr lang="en-US" sz="2000" i="1" dirty="0" smtClean="0">
                <a:latin typeface="Tahoma" charset="0"/>
              </a:rPr>
              <a:t>n</a:t>
            </a:r>
            <a:r>
              <a:rPr lang="en-US" sz="2000" baseline="-25000" dirty="0" smtClean="0">
                <a:latin typeface="Tahoma" charset="0"/>
              </a:rPr>
              <a:t>7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=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6</a:t>
            </a:r>
            <a:r>
              <a:rPr lang="en-US" sz="2000" dirty="0">
                <a:latin typeface="Tahoma" charset="0"/>
              </a:rPr>
              <a:t> +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5</a:t>
            </a:r>
            <a:r>
              <a:rPr lang="en-US" sz="2000" dirty="0">
                <a:latin typeface="Tahoma" charset="0"/>
              </a:rPr>
              <a:t> + 1 = 25 + 15 + 1 = 41	</a:t>
            </a:r>
          </a:p>
          <a:p>
            <a:pPr lvl="1" eaLnBrk="1" hangingPunct="1"/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8</a:t>
            </a:r>
            <a:r>
              <a:rPr lang="en-US" sz="2000" dirty="0">
                <a:latin typeface="Tahoma" charset="0"/>
              </a:rPr>
              <a:t> =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7</a:t>
            </a:r>
            <a:r>
              <a:rPr lang="en-US" sz="2000" dirty="0">
                <a:latin typeface="Tahoma" charset="0"/>
              </a:rPr>
              <a:t> +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baseline="-25000" dirty="0">
                <a:latin typeface="Tahoma" charset="0"/>
              </a:rPr>
              <a:t>6</a:t>
            </a:r>
            <a:r>
              <a:rPr lang="en-US" sz="2000" dirty="0">
                <a:latin typeface="Tahoma" charset="0"/>
              </a:rPr>
              <a:t> + 1 = 41 + 25 + 1 = 67</a:t>
            </a:r>
            <a:r>
              <a:rPr lang="en-US" sz="2000" i="1" dirty="0" smtClean="0">
                <a:latin typeface="Tahoma" charset="0"/>
              </a:rPr>
              <a:t>.     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  <a:latin typeface="Tahoma" charset="0"/>
              </a:rPr>
              <a:t>k/2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=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  <a:latin typeface="Tahoma" charset="0"/>
              </a:rPr>
              <a:t>4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=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16</a:t>
            </a:r>
            <a:endParaRPr lang="en-US" sz="2000" i="1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Note that </a:t>
            </a:r>
            <a:r>
              <a:rPr lang="en-US" sz="2400" dirty="0" err="1">
                <a:latin typeface="Tahoma" charset="0"/>
              </a:rPr>
              <a:t>n</a:t>
            </a:r>
            <a:r>
              <a:rPr lang="en-US" sz="2400" baseline="-25000" dirty="0" err="1">
                <a:latin typeface="Tahoma" charset="0"/>
              </a:rPr>
              <a:t>k</a:t>
            </a:r>
            <a:r>
              <a:rPr lang="en-US" sz="2400" dirty="0">
                <a:latin typeface="Tahoma" charset="0"/>
              </a:rPr>
              <a:t> at least doubles every other time</a:t>
            </a:r>
          </a:p>
          <a:p>
            <a:pPr eaLnBrk="1" hangingPunct="1"/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ahoma" charset="0"/>
              </a:rPr>
              <a:t>n</a:t>
            </a:r>
            <a:r>
              <a:rPr lang="en-US" sz="2400" baseline="-25000" dirty="0" err="1">
                <a:solidFill>
                  <a:srgbClr val="00B050"/>
                </a:solidFill>
                <a:latin typeface="Tahoma" charset="0"/>
              </a:rPr>
              <a:t>k</a:t>
            </a:r>
            <a:r>
              <a:rPr lang="en-US" sz="2400" dirty="0">
                <a:solidFill>
                  <a:srgbClr val="00B050"/>
                </a:solidFill>
                <a:latin typeface="Tahoma" charset="0"/>
              </a:rPr>
              <a:t> &gt; </a:t>
            </a:r>
            <a:r>
              <a:rPr lang="en-US" sz="2400" dirty="0" smtClean="0">
                <a:solidFill>
                  <a:srgbClr val="00B050"/>
                </a:solidFill>
                <a:latin typeface="Tahoma" charset="0"/>
              </a:rPr>
              <a:t>2</a:t>
            </a:r>
            <a:r>
              <a:rPr lang="en-US" sz="2400" baseline="30000" dirty="0" smtClean="0">
                <a:solidFill>
                  <a:srgbClr val="00B050"/>
                </a:solidFill>
                <a:latin typeface="Tahoma" charset="0"/>
              </a:rPr>
              <a:t>k/2 </a:t>
            </a:r>
            <a:r>
              <a:rPr lang="en-US" sz="2400" dirty="0" smtClean="0">
                <a:latin typeface="Tahoma" charset="0"/>
              </a:rPr>
              <a:t>. </a:t>
            </a:r>
            <a:r>
              <a:rPr lang="en-US" sz="2400" dirty="0">
                <a:latin typeface="Tahoma" charset="0"/>
              </a:rPr>
              <a:t>It is exponential!</a:t>
            </a:r>
          </a:p>
          <a:p>
            <a:pPr eaLnBrk="1" hangingPunct="1"/>
            <a:endParaRPr lang="en-US" sz="2400" dirty="0">
              <a:latin typeface="Tahoma" charset="0"/>
            </a:endParaRPr>
          </a:p>
          <a:p>
            <a:pPr lvl="1" eaLnBrk="1" hangingPunct="1"/>
            <a:endParaRPr lang="en-US" sz="2000" dirty="0">
              <a:latin typeface="Tahoma" charset="0"/>
            </a:endParaRPr>
          </a:p>
        </p:txBody>
      </p:sp>
      <p:sp>
        <p:nvSpPr>
          <p:cNvPr id="3277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15276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3A66DA-8637-914E-BB91-7E8F3B688738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Better Fibonacci Algorithm 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Use linear recursion instead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/>
            </a:r>
            <a:br>
              <a:rPr lang="en-US" b="1" dirty="0">
                <a:latin typeface="Tahoma" charset="0"/>
              </a:rPr>
            </a:br>
            <a:r>
              <a:rPr lang="en-US" b="1" dirty="0">
                <a:latin typeface="Tahoma" charset="0"/>
              </a:rPr>
              <a:t>Algorithm </a:t>
            </a:r>
            <a:r>
              <a:rPr lang="en-US" dirty="0" err="1">
                <a:solidFill>
                  <a:schemeClr val="tx2"/>
                </a:solidFill>
                <a:latin typeface="Tahoma" charset="0"/>
              </a:rPr>
              <a:t>LinearFibonacci</a:t>
            </a:r>
            <a:r>
              <a:rPr lang="en-US" dirty="0">
                <a:latin typeface="Tahoma" charset="0"/>
              </a:rPr>
              <a:t>(k):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 Input: </a:t>
            </a:r>
            <a:r>
              <a:rPr lang="en-US" dirty="0">
                <a:latin typeface="Tahoma" charset="0"/>
              </a:rPr>
              <a:t>A nonnegative integer k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 Output: </a:t>
            </a:r>
            <a:r>
              <a:rPr lang="en-US" dirty="0">
                <a:latin typeface="Tahoma" charset="0"/>
              </a:rPr>
              <a:t>Pair of Fibonacci numbers (</a:t>
            </a:r>
            <a:r>
              <a:rPr lang="en-US" dirty="0" err="1">
                <a:latin typeface="Tahoma" charset="0"/>
              </a:rPr>
              <a:t>F</a:t>
            </a:r>
            <a:r>
              <a:rPr lang="en-US" baseline="-25000" dirty="0" err="1">
                <a:latin typeface="Tahoma" charset="0"/>
              </a:rPr>
              <a:t>k</a:t>
            </a:r>
            <a:r>
              <a:rPr lang="en-US" baseline="-25000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, F</a:t>
            </a:r>
            <a:r>
              <a:rPr lang="en-US" baseline="-25000" dirty="0">
                <a:latin typeface="Tahoma" charset="0"/>
              </a:rPr>
              <a:t>k</a:t>
            </a:r>
            <a:r>
              <a:rPr lang="en-US" baseline="-25000" dirty="0">
                <a:latin typeface="Symbol" charset="0"/>
              </a:rPr>
              <a:t>-</a:t>
            </a:r>
            <a:r>
              <a:rPr lang="en-US" baseline="-25000" dirty="0">
                <a:latin typeface="Tahoma" charset="0"/>
              </a:rPr>
              <a:t>1</a:t>
            </a:r>
            <a:r>
              <a:rPr lang="en-US" dirty="0">
                <a:latin typeface="Tahoma" charset="0"/>
              </a:rPr>
              <a:t>)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if </a:t>
            </a:r>
            <a:r>
              <a:rPr lang="en-US" dirty="0">
                <a:latin typeface="Tahoma" charset="0"/>
              </a:rPr>
              <a:t>k = 1 </a:t>
            </a:r>
            <a:r>
              <a:rPr lang="en-US" dirty="0" smtClean="0">
                <a:latin typeface="Tahoma" charset="0"/>
              </a:rPr>
              <a:t>or 0 </a:t>
            </a:r>
            <a:r>
              <a:rPr lang="en-US" b="1" dirty="0" smtClean="0">
                <a:latin typeface="Tahoma" charset="0"/>
              </a:rPr>
              <a:t>then</a:t>
            </a:r>
            <a:endParaRPr lang="en-US" b="1" dirty="0">
              <a:latin typeface="Tahoma" charset="0"/>
            </a:endParaRP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		return </a:t>
            </a:r>
            <a:r>
              <a:rPr lang="en-US" dirty="0" smtClean="0">
                <a:latin typeface="Tahoma" charset="0"/>
              </a:rPr>
              <a:t>(k, </a:t>
            </a:r>
            <a:r>
              <a:rPr lang="en-US" dirty="0">
                <a:latin typeface="Tahoma" charset="0"/>
              </a:rPr>
              <a:t>0)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else</a:t>
            </a: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dirty="0">
                <a:latin typeface="Tahoma" charset="0"/>
              </a:rPr>
              <a:t>		(F</a:t>
            </a:r>
            <a:r>
              <a:rPr lang="en-US" baseline="-25000" dirty="0">
                <a:latin typeface="Tahoma" charset="0"/>
              </a:rPr>
              <a:t>k</a:t>
            </a:r>
            <a:r>
              <a:rPr lang="en-US" baseline="-25000" dirty="0">
                <a:latin typeface="Symbol" charset="0"/>
              </a:rPr>
              <a:t>-</a:t>
            </a:r>
            <a:r>
              <a:rPr lang="en-US" baseline="-25000" dirty="0">
                <a:latin typeface="Tahoma" charset="0"/>
              </a:rPr>
              <a:t>1</a:t>
            </a:r>
            <a:r>
              <a:rPr lang="en-US" dirty="0">
                <a:latin typeface="Tahoma" charset="0"/>
              </a:rPr>
              <a:t>, </a:t>
            </a:r>
            <a:r>
              <a:rPr lang="en-US" dirty="0" smtClean="0">
                <a:latin typeface="Tahoma" charset="0"/>
              </a:rPr>
              <a:t>F</a:t>
            </a:r>
            <a:r>
              <a:rPr lang="en-US" baseline="-25000" dirty="0" smtClean="0">
                <a:latin typeface="Tahoma" charset="0"/>
              </a:rPr>
              <a:t>k</a:t>
            </a:r>
            <a:r>
              <a:rPr lang="en-US" baseline="-25000" dirty="0" smtClean="0">
                <a:latin typeface="Symbol" charset="0"/>
              </a:rPr>
              <a:t>-</a:t>
            </a:r>
            <a:r>
              <a:rPr lang="en-US" baseline="-25000" dirty="0" smtClean="0">
                <a:latin typeface="Tahoma" charset="0"/>
              </a:rPr>
              <a:t>2</a:t>
            </a:r>
            <a:r>
              <a:rPr lang="en-US" dirty="0" smtClean="0">
                <a:latin typeface="Tahoma" charset="0"/>
              </a:rPr>
              <a:t>)  </a:t>
            </a:r>
            <a:r>
              <a:rPr lang="en-US" dirty="0">
                <a:latin typeface="Tahoma" charset="0"/>
              </a:rPr>
              <a:t>=  </a:t>
            </a:r>
            <a:r>
              <a:rPr lang="en-US" dirty="0" err="1">
                <a:solidFill>
                  <a:schemeClr val="tx2"/>
                </a:solidFill>
                <a:latin typeface="Tahoma" charset="0"/>
              </a:rPr>
              <a:t>LinearFibonacci</a:t>
            </a:r>
            <a:r>
              <a:rPr lang="en-US" dirty="0">
                <a:latin typeface="Tahoma" charset="0"/>
              </a:rPr>
              <a:t>(k </a:t>
            </a:r>
            <a:r>
              <a:rPr lang="en-US" dirty="0">
                <a:latin typeface="Symbol" charset="0"/>
              </a:rPr>
              <a:t>-</a:t>
            </a:r>
            <a:r>
              <a:rPr lang="en-US" dirty="0">
                <a:latin typeface="Tahoma" charset="0"/>
              </a:rPr>
              <a:t> 1)</a:t>
            </a: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b="1" dirty="0">
                <a:latin typeface="Tahoma" charset="0"/>
              </a:rPr>
              <a:t>		return </a:t>
            </a:r>
            <a:r>
              <a:rPr lang="en-US" dirty="0">
                <a:latin typeface="Tahoma" charset="0"/>
              </a:rPr>
              <a:t>(</a:t>
            </a:r>
            <a:r>
              <a:rPr lang="en-US" dirty="0" smtClean="0">
                <a:latin typeface="Tahoma" charset="0"/>
              </a:rPr>
              <a:t>F</a:t>
            </a:r>
            <a:r>
              <a:rPr lang="en-US" baseline="-25000" dirty="0" smtClean="0">
                <a:latin typeface="Tahoma" charset="0"/>
              </a:rPr>
              <a:t>k</a:t>
            </a:r>
            <a:r>
              <a:rPr lang="en-US" baseline="-25000" dirty="0" smtClean="0">
                <a:latin typeface="Symbol" charset="0"/>
              </a:rPr>
              <a:t>-</a:t>
            </a:r>
            <a:r>
              <a:rPr lang="en-US" baseline="-25000" dirty="0" smtClean="0">
                <a:latin typeface="Tahoma" charset="0"/>
              </a:rPr>
              <a:t>1</a:t>
            </a:r>
            <a:r>
              <a:rPr lang="en-US" dirty="0" smtClean="0">
                <a:latin typeface="Tahoma" charset="0"/>
              </a:rPr>
              <a:t>+ F</a:t>
            </a:r>
            <a:r>
              <a:rPr lang="en-US" baseline="-25000" dirty="0" smtClean="0">
                <a:latin typeface="Tahoma" charset="0"/>
              </a:rPr>
              <a:t>k</a:t>
            </a:r>
            <a:r>
              <a:rPr lang="en-US" baseline="-25000" dirty="0" smtClean="0">
                <a:latin typeface="Symbol" charset="0"/>
              </a:rPr>
              <a:t>-</a:t>
            </a:r>
            <a:r>
              <a:rPr lang="en-US" baseline="-25000" dirty="0">
                <a:latin typeface="Tahoma" charset="0"/>
              </a:rPr>
              <a:t>2</a:t>
            </a:r>
            <a:r>
              <a:rPr lang="en-US" dirty="0" smtClean="0">
                <a:latin typeface="Tahoma" charset="0"/>
              </a:rPr>
              <a:t>, </a:t>
            </a:r>
            <a:r>
              <a:rPr lang="en-US" dirty="0">
                <a:latin typeface="Tahoma" charset="0"/>
              </a:rPr>
              <a:t>F</a:t>
            </a:r>
            <a:r>
              <a:rPr lang="en-US" baseline="-25000" dirty="0">
                <a:latin typeface="Tahoma" charset="0"/>
              </a:rPr>
              <a:t>k</a:t>
            </a:r>
            <a:r>
              <a:rPr lang="en-US" baseline="-25000" dirty="0">
                <a:latin typeface="Symbol" charset="0"/>
              </a:rPr>
              <a:t>-</a:t>
            </a:r>
            <a:r>
              <a:rPr lang="en-US" baseline="-25000" dirty="0">
                <a:latin typeface="Tahoma" charset="0"/>
              </a:rPr>
              <a:t>1</a:t>
            </a:r>
            <a:r>
              <a:rPr lang="en-US" dirty="0" smtClean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/>
            </a:r>
            <a:br>
              <a:rPr lang="en-US" dirty="0">
                <a:latin typeface="Tahoma" charset="0"/>
              </a:rPr>
            </a:br>
            <a:endParaRPr lang="en-US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B050"/>
                </a:solidFill>
                <a:latin typeface="Tahoma" charset="0"/>
              </a:rPr>
              <a:t>k</a:t>
            </a:r>
            <a:r>
              <a:rPr lang="en-US" sz="2800" dirty="0" smtClean="0">
                <a:solidFill>
                  <a:srgbClr val="00B050"/>
                </a:solidFill>
                <a:latin typeface="Symbol" charset="0"/>
              </a:rPr>
              <a:t>-</a:t>
            </a:r>
            <a:r>
              <a:rPr lang="en-US" sz="2800" dirty="0" smtClean="0">
                <a:solidFill>
                  <a:srgbClr val="00B050"/>
                </a:solidFill>
                <a:latin typeface="Tahoma" charset="0"/>
              </a:rPr>
              <a:t>1 </a:t>
            </a:r>
            <a:r>
              <a:rPr lang="en-US" sz="2800" dirty="0">
                <a:solidFill>
                  <a:srgbClr val="00B050"/>
                </a:solidFill>
                <a:latin typeface="Tahoma" charset="0"/>
              </a:rPr>
              <a:t>recursive </a:t>
            </a:r>
            <a:r>
              <a:rPr lang="en-US" sz="2800" dirty="0" smtClean="0">
                <a:solidFill>
                  <a:srgbClr val="00B050"/>
                </a:solidFill>
                <a:latin typeface="Tahoma" charset="0"/>
              </a:rPr>
              <a:t>calls.  </a:t>
            </a:r>
            <a:r>
              <a:rPr lang="en-US" sz="2800" dirty="0" smtClean="0">
                <a:solidFill>
                  <a:srgbClr val="000000"/>
                </a:solidFill>
                <a:latin typeface="Tahoma" charset="0"/>
              </a:rPr>
              <a:t>It is linear.</a:t>
            </a:r>
            <a:endParaRPr lang="en-US" sz="28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3379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3A66DA-8637-914E-BB91-7E8F3B688738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Better Fibonacci Algorithm 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Use linear recursion instead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/>
            </a:r>
            <a:br>
              <a:rPr lang="en-US" b="1" dirty="0">
                <a:latin typeface="Tahoma" charset="0"/>
              </a:rPr>
            </a:br>
            <a:r>
              <a:rPr lang="en-US" b="1" dirty="0">
                <a:latin typeface="Tahoma" charset="0"/>
              </a:rPr>
              <a:t>Algorithm </a:t>
            </a:r>
            <a:r>
              <a:rPr lang="en-US" dirty="0" err="1">
                <a:solidFill>
                  <a:schemeClr val="tx2"/>
                </a:solidFill>
                <a:latin typeface="Tahoma" charset="0"/>
              </a:rPr>
              <a:t>LinearFibonacci</a:t>
            </a:r>
            <a:r>
              <a:rPr lang="en-US" dirty="0">
                <a:latin typeface="Tahoma" charset="0"/>
              </a:rPr>
              <a:t>(k):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 Input: </a:t>
            </a:r>
            <a:r>
              <a:rPr lang="en-US" dirty="0">
                <a:latin typeface="Tahoma" charset="0"/>
              </a:rPr>
              <a:t>A nonnegative integer k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 Output: </a:t>
            </a:r>
            <a:r>
              <a:rPr lang="en-US" dirty="0">
                <a:latin typeface="Tahoma" charset="0"/>
              </a:rPr>
              <a:t>Pair of Fibonacci numbers (</a:t>
            </a:r>
            <a:r>
              <a:rPr lang="en-US" dirty="0" err="1">
                <a:latin typeface="Tahoma" charset="0"/>
              </a:rPr>
              <a:t>F</a:t>
            </a:r>
            <a:r>
              <a:rPr lang="en-US" baseline="-25000" dirty="0" err="1">
                <a:latin typeface="Tahoma" charset="0"/>
              </a:rPr>
              <a:t>k</a:t>
            </a:r>
            <a:r>
              <a:rPr lang="en-US" baseline="-25000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, F</a:t>
            </a:r>
            <a:r>
              <a:rPr lang="en-US" baseline="-25000" dirty="0">
                <a:latin typeface="Tahoma" charset="0"/>
              </a:rPr>
              <a:t>k</a:t>
            </a:r>
            <a:r>
              <a:rPr lang="en-US" baseline="-25000" dirty="0">
                <a:latin typeface="Symbol" charset="0"/>
              </a:rPr>
              <a:t>-</a:t>
            </a:r>
            <a:r>
              <a:rPr lang="en-US" baseline="-25000" dirty="0">
                <a:latin typeface="Tahoma" charset="0"/>
              </a:rPr>
              <a:t>1</a:t>
            </a:r>
            <a:r>
              <a:rPr lang="en-US" dirty="0">
                <a:latin typeface="Tahoma" charset="0"/>
              </a:rPr>
              <a:t>)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if </a:t>
            </a:r>
            <a:r>
              <a:rPr lang="en-US" dirty="0">
                <a:latin typeface="Tahoma" charset="0"/>
              </a:rPr>
              <a:t>k = </a:t>
            </a:r>
            <a:r>
              <a:rPr lang="en-US" dirty="0" smtClean="0">
                <a:latin typeface="Tahoma" charset="0"/>
              </a:rPr>
              <a:t>1 or 0 </a:t>
            </a:r>
            <a:r>
              <a:rPr lang="en-US" b="1" dirty="0">
                <a:latin typeface="Tahoma" charset="0"/>
              </a:rPr>
              <a:t>then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		return </a:t>
            </a:r>
            <a:r>
              <a:rPr lang="en-US" dirty="0" smtClean="0">
                <a:latin typeface="Tahoma" charset="0"/>
              </a:rPr>
              <a:t>(k, </a:t>
            </a:r>
            <a:r>
              <a:rPr lang="en-US" dirty="0">
                <a:latin typeface="Tahoma" charset="0"/>
              </a:rPr>
              <a:t>0)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else</a:t>
            </a: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dirty="0">
                <a:latin typeface="Tahoma" charset="0"/>
              </a:rPr>
              <a:t>		(F</a:t>
            </a:r>
            <a:r>
              <a:rPr lang="en-US" baseline="-25000" dirty="0">
                <a:latin typeface="Tahoma" charset="0"/>
              </a:rPr>
              <a:t>k</a:t>
            </a:r>
            <a:r>
              <a:rPr lang="en-US" baseline="-25000" dirty="0">
                <a:latin typeface="Symbol" charset="0"/>
              </a:rPr>
              <a:t>-</a:t>
            </a:r>
            <a:r>
              <a:rPr lang="en-US" baseline="-25000" dirty="0">
                <a:latin typeface="Tahoma" charset="0"/>
              </a:rPr>
              <a:t>1</a:t>
            </a:r>
            <a:r>
              <a:rPr lang="en-US" dirty="0">
                <a:latin typeface="Tahoma" charset="0"/>
              </a:rPr>
              <a:t>, </a:t>
            </a:r>
            <a:r>
              <a:rPr lang="en-US" dirty="0" smtClean="0">
                <a:latin typeface="Tahoma" charset="0"/>
              </a:rPr>
              <a:t>F</a:t>
            </a:r>
            <a:r>
              <a:rPr lang="en-US" baseline="-25000" dirty="0" smtClean="0">
                <a:latin typeface="Tahoma" charset="0"/>
              </a:rPr>
              <a:t>k</a:t>
            </a:r>
            <a:r>
              <a:rPr lang="en-US" baseline="-25000" dirty="0" smtClean="0">
                <a:latin typeface="Symbol" charset="0"/>
              </a:rPr>
              <a:t>-</a:t>
            </a:r>
            <a:r>
              <a:rPr lang="en-US" baseline="-25000" dirty="0" smtClean="0">
                <a:latin typeface="Tahoma" charset="0"/>
              </a:rPr>
              <a:t>2</a:t>
            </a:r>
            <a:r>
              <a:rPr lang="en-US" dirty="0" smtClean="0">
                <a:latin typeface="Tahoma" charset="0"/>
              </a:rPr>
              <a:t>)  </a:t>
            </a:r>
            <a:r>
              <a:rPr lang="en-US" dirty="0">
                <a:latin typeface="Tahoma" charset="0"/>
              </a:rPr>
              <a:t>=  </a:t>
            </a:r>
            <a:r>
              <a:rPr lang="en-US" dirty="0" err="1">
                <a:solidFill>
                  <a:schemeClr val="tx2"/>
                </a:solidFill>
                <a:latin typeface="Tahoma" charset="0"/>
              </a:rPr>
              <a:t>LinearFibonacci</a:t>
            </a:r>
            <a:r>
              <a:rPr lang="en-US" dirty="0">
                <a:latin typeface="Tahoma" charset="0"/>
              </a:rPr>
              <a:t>(k </a:t>
            </a:r>
            <a:r>
              <a:rPr lang="en-US" dirty="0">
                <a:latin typeface="Symbol" charset="0"/>
              </a:rPr>
              <a:t>-</a:t>
            </a:r>
            <a:r>
              <a:rPr lang="en-US" dirty="0">
                <a:latin typeface="Tahoma" charset="0"/>
              </a:rPr>
              <a:t> 1)</a:t>
            </a: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b="1" dirty="0">
                <a:latin typeface="Tahoma" charset="0"/>
              </a:rPr>
              <a:t>		return </a:t>
            </a:r>
            <a:r>
              <a:rPr lang="en-US" dirty="0">
                <a:latin typeface="Tahoma" charset="0"/>
              </a:rPr>
              <a:t>(</a:t>
            </a:r>
            <a:r>
              <a:rPr lang="en-US" dirty="0" smtClean="0">
                <a:latin typeface="Tahoma" charset="0"/>
              </a:rPr>
              <a:t>F</a:t>
            </a:r>
            <a:r>
              <a:rPr lang="en-US" baseline="-25000" dirty="0" smtClean="0">
                <a:latin typeface="Tahoma" charset="0"/>
              </a:rPr>
              <a:t>k</a:t>
            </a:r>
            <a:r>
              <a:rPr lang="en-US" baseline="-25000" dirty="0" smtClean="0">
                <a:latin typeface="Symbol" charset="0"/>
              </a:rPr>
              <a:t>-</a:t>
            </a:r>
            <a:r>
              <a:rPr lang="en-US" baseline="-25000" dirty="0" smtClean="0">
                <a:latin typeface="Tahoma" charset="0"/>
              </a:rPr>
              <a:t>1 </a:t>
            </a:r>
            <a:r>
              <a:rPr lang="en-US" dirty="0" smtClean="0">
                <a:latin typeface="Tahoma" charset="0"/>
              </a:rPr>
              <a:t>+ F</a:t>
            </a:r>
            <a:r>
              <a:rPr lang="en-US" baseline="-25000" dirty="0" smtClean="0">
                <a:latin typeface="Tahoma" charset="0"/>
              </a:rPr>
              <a:t>k</a:t>
            </a:r>
            <a:r>
              <a:rPr lang="en-US" baseline="-25000" dirty="0" smtClean="0">
                <a:latin typeface="Symbol" charset="0"/>
              </a:rPr>
              <a:t>-</a:t>
            </a:r>
            <a:r>
              <a:rPr lang="en-US" baseline="-25000" dirty="0">
                <a:latin typeface="Tahoma" charset="0"/>
              </a:rPr>
              <a:t>2</a:t>
            </a:r>
            <a:r>
              <a:rPr lang="en-US" dirty="0" smtClean="0">
                <a:latin typeface="Tahoma" charset="0"/>
              </a:rPr>
              <a:t>, </a:t>
            </a:r>
            <a:r>
              <a:rPr lang="en-US" dirty="0">
                <a:latin typeface="Tahoma" charset="0"/>
              </a:rPr>
              <a:t>F</a:t>
            </a:r>
            <a:r>
              <a:rPr lang="en-US" baseline="-25000" dirty="0">
                <a:latin typeface="Tahoma" charset="0"/>
              </a:rPr>
              <a:t>k</a:t>
            </a:r>
            <a:r>
              <a:rPr lang="en-US" baseline="-25000" dirty="0">
                <a:latin typeface="Symbol" charset="0"/>
              </a:rPr>
              <a:t>-</a:t>
            </a:r>
            <a:r>
              <a:rPr lang="en-US" baseline="-25000" dirty="0">
                <a:latin typeface="Tahoma" charset="0"/>
              </a:rPr>
              <a:t>1</a:t>
            </a:r>
            <a:r>
              <a:rPr lang="en-US" dirty="0" smtClean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/>
            </a:r>
            <a:br>
              <a:rPr lang="en-US" dirty="0">
                <a:latin typeface="Tahoma" charset="0"/>
              </a:rPr>
            </a:br>
            <a:endParaRPr lang="en-US" dirty="0">
              <a:latin typeface="Tahoma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>
              <a:latin typeface="Tahoma" charset="0"/>
            </a:endParaRPr>
          </a:p>
        </p:txBody>
      </p:sp>
      <p:sp>
        <p:nvSpPr>
          <p:cNvPr id="3379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0" y="3810000"/>
            <a:ext cx="2325252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Composition?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C59DEB-04A9-C442-B5DC-1301D00928A1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Multiple Recursion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makes </a:t>
            </a:r>
            <a:r>
              <a:rPr lang="en-US" dirty="0">
                <a:latin typeface="Tahoma" charset="0"/>
              </a:rPr>
              <a:t>potentially many recursive calls</a:t>
            </a:r>
          </a:p>
          <a:p>
            <a:pPr eaLnBrk="1" hangingPunct="1"/>
            <a:r>
              <a:rPr lang="en-US" dirty="0">
                <a:latin typeface="Tahoma" charset="0"/>
              </a:rPr>
              <a:t>not just one or two</a:t>
            </a:r>
          </a:p>
          <a:p>
            <a:pPr lvl="2" eaLnBrk="1" hangingPunct="1"/>
            <a:endParaRPr lang="en-US" dirty="0">
              <a:latin typeface="Tahoma" charset="0"/>
            </a:endParaRPr>
          </a:p>
          <a:p>
            <a:pPr lvl="2"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</p:txBody>
      </p:sp>
      <p:sp>
        <p:nvSpPr>
          <p:cNvPr id="34821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C59DEB-04A9-C442-B5DC-1301D00928A1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Summation puzzles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pPr eaLnBrk="1" hangingPunct="1"/>
            <a:r>
              <a:rPr lang="en-US" i="1" dirty="0" smtClean="0">
                <a:latin typeface="Tahoma" charset="0"/>
              </a:rPr>
              <a:t>pot </a:t>
            </a:r>
            <a:r>
              <a:rPr lang="en-US" dirty="0">
                <a:latin typeface="Tahoma" charset="0"/>
              </a:rPr>
              <a:t>+ </a:t>
            </a:r>
            <a:r>
              <a:rPr lang="en-US" i="1" dirty="0">
                <a:latin typeface="Tahoma" charset="0"/>
              </a:rPr>
              <a:t>pan </a:t>
            </a:r>
            <a:r>
              <a:rPr lang="en-US" dirty="0">
                <a:latin typeface="Tahoma" charset="0"/>
              </a:rPr>
              <a:t>= </a:t>
            </a:r>
            <a:r>
              <a:rPr lang="en-US" i="1" dirty="0">
                <a:latin typeface="Tahoma" charset="0"/>
              </a:rPr>
              <a:t>bib	</a:t>
            </a:r>
            <a:endParaRPr lang="en-US" i="1" dirty="0" smtClean="0">
              <a:latin typeface="Tahoma" charset="0"/>
            </a:endParaRPr>
          </a:p>
          <a:p>
            <a:pPr marL="914400" lvl="2" indent="0" eaLnBrk="1" hangingPunct="1">
              <a:buNone/>
            </a:pPr>
            <a:endParaRPr lang="en-US" i="1" dirty="0" smtClean="0">
              <a:latin typeface="Tahoma" charset="0"/>
            </a:endParaRPr>
          </a:p>
          <a:p>
            <a:pPr eaLnBrk="1" hangingPunct="1"/>
            <a:r>
              <a:rPr lang="en-US" sz="2400" dirty="0" smtClean="0">
                <a:latin typeface="Tahoma" charset="0"/>
              </a:rPr>
              <a:t>Each character/variable has a different digit </a:t>
            </a:r>
          </a:p>
          <a:p>
            <a:pPr marL="457200" lvl="1" indent="0" eaLnBrk="1" hangingPunct="1">
              <a:buNone/>
            </a:pPr>
            <a:r>
              <a:rPr lang="en-US" sz="2000" dirty="0" smtClean="0">
                <a:latin typeface="Tahoma" charset="0"/>
              </a:rPr>
              <a:t>  </a:t>
            </a:r>
            <a:endParaRPr lang="en-US" dirty="0">
              <a:latin typeface="Tahoma" charset="0"/>
            </a:endParaRPr>
          </a:p>
          <a:p>
            <a:pPr lvl="2"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</p:txBody>
      </p:sp>
      <p:sp>
        <p:nvSpPr>
          <p:cNvPr id="34821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1524000" y="3657600"/>
            <a:ext cx="1106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pan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6034" y="3657600"/>
            <a:ext cx="99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o=?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t=?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a=?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</a:t>
            </a:r>
          </a:p>
        </p:txBody>
      </p:sp>
    </p:spTree>
    <p:extLst>
      <p:ext uri="{BB962C8B-B14F-4D97-AF65-F5344CB8AC3E}">
        <p14:creationId xmlns:p14="http://schemas.microsoft.com/office/powerpoint/2010/main" val="2036227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C59DEB-04A9-C442-B5DC-1301D00928A1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Summation puzzles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pPr eaLnBrk="1" hangingPunct="1"/>
            <a:r>
              <a:rPr lang="en-US" i="1" dirty="0" smtClean="0">
                <a:latin typeface="Tahoma" charset="0"/>
              </a:rPr>
              <a:t>pot </a:t>
            </a:r>
            <a:r>
              <a:rPr lang="en-US" dirty="0">
                <a:latin typeface="Tahoma" charset="0"/>
              </a:rPr>
              <a:t>+ </a:t>
            </a:r>
            <a:r>
              <a:rPr lang="en-US" i="1" dirty="0">
                <a:latin typeface="Tahoma" charset="0"/>
              </a:rPr>
              <a:t>pan </a:t>
            </a:r>
            <a:r>
              <a:rPr lang="en-US" dirty="0">
                <a:latin typeface="Tahoma" charset="0"/>
              </a:rPr>
              <a:t>= </a:t>
            </a:r>
            <a:r>
              <a:rPr lang="en-US" i="1" dirty="0">
                <a:latin typeface="Tahoma" charset="0"/>
              </a:rPr>
              <a:t>bib	</a:t>
            </a:r>
            <a:endParaRPr lang="en-US" i="1" dirty="0" smtClean="0">
              <a:latin typeface="Tahoma" charset="0"/>
            </a:endParaRPr>
          </a:p>
          <a:p>
            <a:pPr marL="914400" lvl="2" indent="0" eaLnBrk="1" hangingPunct="1">
              <a:buNone/>
            </a:pPr>
            <a:endParaRPr lang="en-US" i="1" dirty="0" smtClean="0">
              <a:latin typeface="Tahoma" charset="0"/>
            </a:endParaRPr>
          </a:p>
          <a:p>
            <a:pPr eaLnBrk="1" hangingPunct="1"/>
            <a:r>
              <a:rPr lang="en-US" sz="2400" dirty="0" smtClean="0">
                <a:latin typeface="Tahoma" charset="0"/>
              </a:rPr>
              <a:t>Each character/variable has a different digit </a:t>
            </a:r>
          </a:p>
          <a:p>
            <a:pPr marL="457200" lvl="1" indent="0" eaLnBrk="1" hangingPunct="1">
              <a:buNone/>
            </a:pPr>
            <a:r>
              <a:rPr lang="en-US" sz="2000" dirty="0" smtClean="0">
                <a:latin typeface="Tahoma" charset="0"/>
              </a:rPr>
              <a:t>  </a:t>
            </a:r>
            <a:endParaRPr lang="en-US" dirty="0">
              <a:latin typeface="Tahoma" charset="0"/>
            </a:endParaRPr>
          </a:p>
          <a:p>
            <a:pPr lvl="2"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</p:txBody>
      </p:sp>
      <p:sp>
        <p:nvSpPr>
          <p:cNvPr id="34821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1538996" y="3657600"/>
            <a:ext cx="1106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pan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6272" y="3657600"/>
            <a:ext cx="1106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421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+ 437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858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3657600"/>
            <a:ext cx="99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o=2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t=1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a=3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=7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154251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© 2014 Goodrich, Tamassia, Goldwasser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F5350F-FA8D-CF49-82FF-E01B9ED924B6}" type="slidenum">
              <a:rPr lang="en-US" sz="1400"/>
              <a:pPr eaLnBrk="1" hangingPunct="1"/>
              <a:t>48</a:t>
            </a:fld>
            <a:endParaRPr lang="en-US" sz="1400"/>
          </a:p>
        </p:txBody>
      </p:sp>
      <p:sp>
        <p:nvSpPr>
          <p:cNvPr id="36868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762000" y="1598613"/>
            <a:ext cx="2286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cbb + ba = abc</a:t>
            </a: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4152900" y="1617011"/>
            <a:ext cx="415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, b, or c could be 7,8, or 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© 2014 Goodrich, Tamassia, Goldwasser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F5350F-FA8D-CF49-82FF-E01B9ED924B6}" type="slidenum">
              <a:rPr lang="en-US" sz="1400"/>
              <a:pPr eaLnBrk="1" hangingPunct="1"/>
              <a:t>49</a:t>
            </a:fld>
            <a:endParaRPr lang="en-US" sz="1400"/>
          </a:p>
        </p:txBody>
      </p:sp>
      <p:sp>
        <p:nvSpPr>
          <p:cNvPr id="36868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762000" y="1598613"/>
            <a:ext cx="2286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cbb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dirty="0" err="1">
                <a:solidFill>
                  <a:schemeClr val="tx2"/>
                </a:solidFill>
              </a:rPr>
              <a:t>ba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abc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4457700" y="1413301"/>
            <a:ext cx="415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, b, or c could be 7, 8, or 9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6871" name="Group 59"/>
          <p:cNvGrpSpPr>
            <a:grpSpLocks/>
          </p:cNvGrpSpPr>
          <p:nvPr/>
        </p:nvGrpSpPr>
        <p:grpSpPr bwMode="auto">
          <a:xfrm>
            <a:off x="826293" y="2447067"/>
            <a:ext cx="7113588" cy="4198208"/>
            <a:chOff x="609600" y="2400300"/>
            <a:chExt cx="7113588" cy="4198208"/>
          </a:xfrm>
        </p:grpSpPr>
        <p:grpSp>
          <p:nvGrpSpPr>
            <p:cNvPr id="36874" name="Group 7"/>
            <p:cNvGrpSpPr>
              <a:grpSpLocks/>
            </p:cNvGrpSpPr>
            <p:nvPr/>
          </p:nvGrpSpPr>
          <p:grpSpPr bwMode="auto">
            <a:xfrm>
              <a:off x="3505201" y="2400300"/>
              <a:ext cx="1179513" cy="403225"/>
              <a:chOff x="2208" y="1426"/>
              <a:chExt cx="743" cy="254"/>
            </a:xfrm>
          </p:grpSpPr>
          <p:sp>
            <p:nvSpPr>
              <p:cNvPr id="36911" name="Rectangle 5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6912" name="Rectangle 6"/>
              <p:cNvSpPr>
                <a:spLocks noChangeArrowheads="1"/>
              </p:cNvSpPr>
              <p:nvPr/>
            </p:nvSpPr>
            <p:spPr bwMode="auto">
              <a:xfrm>
                <a:off x="2228" y="1426"/>
                <a:ext cx="7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[] {a,b,c}</a:t>
                </a:r>
              </a:p>
            </p:txBody>
          </p:sp>
        </p:grpSp>
        <p:grpSp>
          <p:nvGrpSpPr>
            <p:cNvPr id="36875" name="Group 34"/>
            <p:cNvGrpSpPr>
              <a:grpSpLocks/>
            </p:cNvGrpSpPr>
            <p:nvPr/>
          </p:nvGrpSpPr>
          <p:grpSpPr bwMode="auto">
            <a:xfrm>
              <a:off x="1676400" y="3108327"/>
              <a:ext cx="1143000" cy="646113"/>
              <a:chOff x="1056" y="1872"/>
              <a:chExt cx="720" cy="407"/>
            </a:xfrm>
          </p:grpSpPr>
          <p:sp>
            <p:nvSpPr>
              <p:cNvPr id="36909" name="Rectangle 9"/>
              <p:cNvSpPr>
                <a:spLocks noChangeArrowheads="1"/>
              </p:cNvSpPr>
              <p:nvPr/>
            </p:nvSpPr>
            <p:spPr bwMode="auto">
              <a:xfrm>
                <a:off x="1056" y="1886"/>
                <a:ext cx="720" cy="3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6910" name="Rectangle 10"/>
              <p:cNvSpPr>
                <a:spLocks noChangeArrowheads="1"/>
              </p:cNvSpPr>
              <p:nvPr/>
            </p:nvSpPr>
            <p:spPr bwMode="auto">
              <a:xfrm>
                <a:off x="1076" y="1872"/>
                <a:ext cx="679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 dirty="0"/>
                  <a:t>[a] {</a:t>
                </a:r>
                <a:r>
                  <a:rPr lang="en-US" sz="1800" dirty="0" err="1"/>
                  <a:t>b,c</a:t>
                </a:r>
                <a:r>
                  <a:rPr lang="en-US" sz="1800" dirty="0"/>
                  <a:t>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 dirty="0"/>
                  <a:t>a=7</a:t>
                </a:r>
              </a:p>
            </p:txBody>
          </p:sp>
        </p:grpSp>
        <p:sp>
          <p:nvSpPr>
            <p:cNvPr id="36876" name="Rectangle 11"/>
            <p:cNvSpPr>
              <a:spLocks noChangeArrowheads="1"/>
            </p:cNvSpPr>
            <p:nvPr/>
          </p:nvSpPr>
          <p:spPr bwMode="auto">
            <a:xfrm>
              <a:off x="5486400" y="3108325"/>
              <a:ext cx="1143000" cy="587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3613150" y="3108325"/>
              <a:ext cx="10807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buFont typeface="Arial" charset="0"/>
                <a:buNone/>
              </a:pPr>
              <a:r>
                <a:rPr lang="en-US" sz="1800"/>
                <a:t>[b] {a,c}</a:t>
              </a:r>
            </a:p>
            <a:p>
              <a:pPr marL="457200" indent="-457200">
                <a:buFont typeface="Arial" charset="0"/>
                <a:buNone/>
              </a:pPr>
              <a:r>
                <a:rPr lang="en-US" sz="1800"/>
                <a:t>b=7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3505200" y="3108325"/>
              <a:ext cx="1143000" cy="587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5562600" y="3108325"/>
              <a:ext cx="10807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buFont typeface="Arial" charset="0"/>
                <a:buNone/>
              </a:pPr>
              <a:r>
                <a:rPr lang="en-US" sz="1800"/>
                <a:t>[c] {a,b}</a:t>
              </a:r>
            </a:p>
            <a:p>
              <a:pPr marL="457200" indent="-457200">
                <a:buFont typeface="Arial" charset="0"/>
                <a:buNone/>
              </a:pPr>
              <a:r>
                <a:rPr lang="en-US" sz="1800"/>
                <a:t>c=7</a:t>
              </a:r>
            </a:p>
          </p:txBody>
        </p:sp>
        <p:grpSp>
          <p:nvGrpSpPr>
            <p:cNvPr id="36880" name="Group 33"/>
            <p:cNvGrpSpPr>
              <a:grpSpLocks/>
            </p:cNvGrpSpPr>
            <p:nvPr/>
          </p:nvGrpSpPr>
          <p:grpSpPr bwMode="auto">
            <a:xfrm>
              <a:off x="609600" y="4022723"/>
              <a:ext cx="1185863" cy="923925"/>
              <a:chOff x="384" y="2448"/>
              <a:chExt cx="747" cy="582"/>
            </a:xfrm>
          </p:grpSpPr>
          <p:sp>
            <p:nvSpPr>
              <p:cNvPr id="36907" name="Rectangle 15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7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[ab] {c}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a=7,b=8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c=9</a:t>
                </a:r>
              </a:p>
            </p:txBody>
          </p:sp>
          <p:sp>
            <p:nvSpPr>
              <p:cNvPr id="36908" name="Rectangle 1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1" name="Group 35"/>
            <p:cNvGrpSpPr>
              <a:grpSpLocks/>
            </p:cNvGrpSpPr>
            <p:nvPr/>
          </p:nvGrpSpPr>
          <p:grpSpPr bwMode="auto">
            <a:xfrm>
              <a:off x="1981200" y="4022723"/>
              <a:ext cx="1163638" cy="923925"/>
              <a:chOff x="384" y="2448"/>
              <a:chExt cx="733" cy="582"/>
            </a:xfrm>
          </p:grpSpPr>
          <p:sp>
            <p:nvSpPr>
              <p:cNvPr id="36905" name="Rectangle 36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5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[ac] {b}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a=7,c=8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b=9</a:t>
                </a:r>
              </a:p>
            </p:txBody>
          </p:sp>
          <p:sp>
            <p:nvSpPr>
              <p:cNvPr id="36906" name="Rectangle 37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2" name="Group 38"/>
            <p:cNvGrpSpPr>
              <a:grpSpLocks/>
            </p:cNvGrpSpPr>
            <p:nvPr/>
          </p:nvGrpSpPr>
          <p:grpSpPr bwMode="auto">
            <a:xfrm>
              <a:off x="2895600" y="5089523"/>
              <a:ext cx="1185863" cy="923925"/>
              <a:chOff x="384" y="2448"/>
              <a:chExt cx="747" cy="582"/>
            </a:xfrm>
          </p:grpSpPr>
          <p:sp>
            <p:nvSpPr>
              <p:cNvPr id="36903" name="Rectangle 39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7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[ba] {c}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b=7,a=8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c=9</a:t>
                </a:r>
              </a:p>
            </p:txBody>
          </p:sp>
          <p:sp>
            <p:nvSpPr>
              <p:cNvPr id="36904" name="Rectangle 40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3" name="Group 41"/>
            <p:cNvGrpSpPr>
              <a:grpSpLocks/>
            </p:cNvGrpSpPr>
            <p:nvPr/>
          </p:nvGrpSpPr>
          <p:grpSpPr bwMode="auto">
            <a:xfrm>
              <a:off x="4343400" y="5089523"/>
              <a:ext cx="1169988" cy="923925"/>
              <a:chOff x="384" y="2448"/>
              <a:chExt cx="737" cy="582"/>
            </a:xfrm>
          </p:grpSpPr>
          <p:sp>
            <p:nvSpPr>
              <p:cNvPr id="36901" name="Rectangle 42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[bc] {a}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b=7,c=8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a=9</a:t>
                </a:r>
              </a:p>
            </p:txBody>
          </p:sp>
          <p:sp>
            <p:nvSpPr>
              <p:cNvPr id="36902" name="Rectangle 43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4" name="Group 44"/>
            <p:cNvGrpSpPr>
              <a:grpSpLocks/>
            </p:cNvGrpSpPr>
            <p:nvPr/>
          </p:nvGrpSpPr>
          <p:grpSpPr bwMode="auto">
            <a:xfrm>
              <a:off x="5105400" y="4022723"/>
              <a:ext cx="1163638" cy="923925"/>
              <a:chOff x="384" y="2448"/>
              <a:chExt cx="733" cy="582"/>
            </a:xfrm>
          </p:grpSpPr>
          <p:sp>
            <p:nvSpPr>
              <p:cNvPr id="36899" name="Rectangle 45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5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[ca] {b}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c=7,a=8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b=9</a:t>
                </a:r>
              </a:p>
            </p:txBody>
          </p:sp>
          <p:sp>
            <p:nvSpPr>
              <p:cNvPr id="36900" name="Rectangle 4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5" name="Group 47"/>
            <p:cNvGrpSpPr>
              <a:grpSpLocks/>
            </p:cNvGrpSpPr>
            <p:nvPr/>
          </p:nvGrpSpPr>
          <p:grpSpPr bwMode="auto">
            <a:xfrm>
              <a:off x="6553200" y="4022723"/>
              <a:ext cx="1169988" cy="923925"/>
              <a:chOff x="384" y="2448"/>
              <a:chExt cx="737" cy="582"/>
            </a:xfrm>
          </p:grpSpPr>
          <p:sp>
            <p:nvSpPr>
              <p:cNvPr id="36897" name="Rectangle 48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[cb] {a}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c=7,b=8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a=9</a:t>
                </a:r>
              </a:p>
            </p:txBody>
          </p:sp>
          <p:sp>
            <p:nvSpPr>
              <p:cNvPr id="36898" name="Rectangle 4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36886" name="Line 50"/>
            <p:cNvSpPr>
              <a:spLocks noChangeShapeType="1"/>
            </p:cNvSpPr>
            <p:nvPr/>
          </p:nvSpPr>
          <p:spPr bwMode="auto">
            <a:xfrm flipH="1">
              <a:off x="2209800" y="2803525"/>
              <a:ext cx="1752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51"/>
            <p:cNvSpPr>
              <a:spLocks noChangeShapeType="1"/>
            </p:cNvSpPr>
            <p:nvPr/>
          </p:nvSpPr>
          <p:spPr bwMode="auto">
            <a:xfrm flipH="1">
              <a:off x="1066800" y="3717925"/>
              <a:ext cx="1219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52"/>
            <p:cNvSpPr>
              <a:spLocks noChangeShapeType="1"/>
            </p:cNvSpPr>
            <p:nvPr/>
          </p:nvSpPr>
          <p:spPr bwMode="auto">
            <a:xfrm flipH="1">
              <a:off x="5638800" y="3717925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53"/>
            <p:cNvSpPr>
              <a:spLocks noChangeShapeType="1"/>
            </p:cNvSpPr>
            <p:nvPr/>
          </p:nvSpPr>
          <p:spPr bwMode="auto">
            <a:xfrm flipH="1">
              <a:off x="3429000" y="3717925"/>
              <a:ext cx="6858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Line 54"/>
            <p:cNvSpPr>
              <a:spLocks noChangeShapeType="1"/>
            </p:cNvSpPr>
            <p:nvPr/>
          </p:nvSpPr>
          <p:spPr bwMode="auto">
            <a:xfrm>
              <a:off x="4267200" y="3717925"/>
              <a:ext cx="6096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Line 55"/>
            <p:cNvSpPr>
              <a:spLocks noChangeShapeType="1"/>
            </p:cNvSpPr>
            <p:nvPr/>
          </p:nvSpPr>
          <p:spPr bwMode="auto">
            <a:xfrm>
              <a:off x="6400800" y="3717925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Line 56"/>
            <p:cNvSpPr>
              <a:spLocks noChangeShapeType="1"/>
            </p:cNvSpPr>
            <p:nvPr/>
          </p:nvSpPr>
          <p:spPr bwMode="auto">
            <a:xfrm flipH="1">
              <a:off x="4114800" y="28035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57"/>
            <p:cNvSpPr>
              <a:spLocks noChangeShapeType="1"/>
            </p:cNvSpPr>
            <p:nvPr/>
          </p:nvSpPr>
          <p:spPr bwMode="auto">
            <a:xfrm>
              <a:off x="2438400" y="3717925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58"/>
            <p:cNvSpPr>
              <a:spLocks noChangeShapeType="1"/>
            </p:cNvSpPr>
            <p:nvPr/>
          </p:nvSpPr>
          <p:spPr bwMode="auto">
            <a:xfrm>
              <a:off x="4419600" y="2803525"/>
              <a:ext cx="1600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AutoShape 59"/>
            <p:cNvSpPr>
              <a:spLocks noChangeArrowheads="1"/>
            </p:cNvSpPr>
            <p:nvPr/>
          </p:nvSpPr>
          <p:spPr bwMode="auto">
            <a:xfrm>
              <a:off x="5029200" y="3946525"/>
              <a:ext cx="1295400" cy="1066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16862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96" name="Rectangle 73"/>
            <p:cNvSpPr>
              <a:spLocks noChangeArrowheads="1"/>
            </p:cNvSpPr>
            <p:nvPr/>
          </p:nvSpPr>
          <p:spPr bwMode="auto">
            <a:xfrm>
              <a:off x="5597407" y="5896833"/>
              <a:ext cx="19923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might be able to</a:t>
              </a:r>
            </a:p>
            <a:p>
              <a:r>
                <a:rPr lang="en-US" sz="2000" dirty="0"/>
                <a:t>stop sooner</a:t>
              </a:r>
              <a:endParaRPr lang="en-US" dirty="0"/>
            </a:p>
          </p:txBody>
        </p:sp>
      </p:grp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762000" y="20526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799 + 98 = </a:t>
            </a:r>
            <a:r>
              <a:rPr lang="en-US" dirty="0" smtClean="0">
                <a:solidFill>
                  <a:schemeClr val="tx2"/>
                </a:solidFill>
              </a:rPr>
              <a:t>897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3107692"/>
            <a:ext cx="159909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is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5761" y="5013075"/>
            <a:ext cx="1998239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is 8;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aseline="30000" dirty="0" smtClean="0">
                <a:solidFill>
                  <a:srgbClr val="FF0000"/>
                </a:solidFill>
              </a:rPr>
              <a:t>rd</a:t>
            </a:r>
            <a:r>
              <a:rPr lang="en-US" dirty="0" smtClean="0">
                <a:solidFill>
                  <a:srgbClr val="FF0000"/>
                </a:solidFill>
              </a:rPr>
              <a:t> must be 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9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differentiate the base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“recursive” case [decomposition/composition]</a:t>
            </a:r>
          </a:p>
          <a:p>
            <a:endParaRPr lang="en-US" dirty="0"/>
          </a:p>
          <a:p>
            <a:r>
              <a:rPr lang="en-US" dirty="0" smtClean="0"/>
              <a:t>You must have 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Recursion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82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© 2014 Goodrich, Tamassia, Goldwasser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F5350F-FA8D-CF49-82FF-E01B9ED924B6}" type="slidenum">
              <a:rPr lang="en-US" sz="1400"/>
              <a:pPr eaLnBrk="1" hangingPunct="1"/>
              <a:t>50</a:t>
            </a:fld>
            <a:endParaRPr lang="en-US" sz="1400"/>
          </a:p>
        </p:txBody>
      </p:sp>
      <p:sp>
        <p:nvSpPr>
          <p:cNvPr id="36868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762000" y="1598613"/>
            <a:ext cx="2286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cbb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dirty="0" err="1">
                <a:solidFill>
                  <a:schemeClr val="tx2"/>
                </a:solidFill>
              </a:rPr>
              <a:t>ba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abc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6871" name="Group 59"/>
          <p:cNvGrpSpPr>
            <a:grpSpLocks/>
          </p:cNvGrpSpPr>
          <p:nvPr/>
        </p:nvGrpSpPr>
        <p:grpSpPr bwMode="auto">
          <a:xfrm>
            <a:off x="826293" y="2447067"/>
            <a:ext cx="7113588" cy="4198208"/>
            <a:chOff x="609600" y="2400300"/>
            <a:chExt cx="7113588" cy="4198208"/>
          </a:xfrm>
        </p:grpSpPr>
        <p:grpSp>
          <p:nvGrpSpPr>
            <p:cNvPr id="36874" name="Group 7"/>
            <p:cNvGrpSpPr>
              <a:grpSpLocks/>
            </p:cNvGrpSpPr>
            <p:nvPr/>
          </p:nvGrpSpPr>
          <p:grpSpPr bwMode="auto">
            <a:xfrm>
              <a:off x="3505201" y="2400300"/>
              <a:ext cx="1179513" cy="403225"/>
              <a:chOff x="2208" y="1426"/>
              <a:chExt cx="743" cy="254"/>
            </a:xfrm>
          </p:grpSpPr>
          <p:sp>
            <p:nvSpPr>
              <p:cNvPr id="36911" name="Rectangle 5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6912" name="Rectangle 6"/>
              <p:cNvSpPr>
                <a:spLocks noChangeArrowheads="1"/>
              </p:cNvSpPr>
              <p:nvPr/>
            </p:nvSpPr>
            <p:spPr bwMode="auto">
              <a:xfrm>
                <a:off x="2228" y="1426"/>
                <a:ext cx="7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[] {a,b,c}</a:t>
                </a:r>
              </a:p>
            </p:txBody>
          </p:sp>
        </p:grpSp>
        <p:grpSp>
          <p:nvGrpSpPr>
            <p:cNvPr id="36875" name="Group 34"/>
            <p:cNvGrpSpPr>
              <a:grpSpLocks/>
            </p:cNvGrpSpPr>
            <p:nvPr/>
          </p:nvGrpSpPr>
          <p:grpSpPr bwMode="auto">
            <a:xfrm>
              <a:off x="1676400" y="3108327"/>
              <a:ext cx="1143000" cy="646113"/>
              <a:chOff x="1056" y="1872"/>
              <a:chExt cx="720" cy="407"/>
            </a:xfrm>
          </p:grpSpPr>
          <p:sp>
            <p:nvSpPr>
              <p:cNvPr id="36909" name="Rectangle 9"/>
              <p:cNvSpPr>
                <a:spLocks noChangeArrowheads="1"/>
              </p:cNvSpPr>
              <p:nvPr/>
            </p:nvSpPr>
            <p:spPr bwMode="auto">
              <a:xfrm>
                <a:off x="1056" y="1886"/>
                <a:ext cx="720" cy="3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6910" name="Rectangle 10"/>
              <p:cNvSpPr>
                <a:spLocks noChangeArrowheads="1"/>
              </p:cNvSpPr>
              <p:nvPr/>
            </p:nvSpPr>
            <p:spPr bwMode="auto">
              <a:xfrm>
                <a:off x="1076" y="1872"/>
                <a:ext cx="679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 dirty="0"/>
                  <a:t>[a] {</a:t>
                </a:r>
                <a:r>
                  <a:rPr lang="en-US" sz="1800" dirty="0" err="1"/>
                  <a:t>b,c</a:t>
                </a:r>
                <a:r>
                  <a:rPr lang="en-US" sz="1800" dirty="0"/>
                  <a:t>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 dirty="0"/>
                  <a:t>a=7</a:t>
                </a:r>
              </a:p>
            </p:txBody>
          </p:sp>
        </p:grpSp>
        <p:sp>
          <p:nvSpPr>
            <p:cNvPr id="36876" name="Rectangle 11"/>
            <p:cNvSpPr>
              <a:spLocks noChangeArrowheads="1"/>
            </p:cNvSpPr>
            <p:nvPr/>
          </p:nvSpPr>
          <p:spPr bwMode="auto">
            <a:xfrm>
              <a:off x="5486400" y="3108325"/>
              <a:ext cx="1143000" cy="587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3613150" y="3108325"/>
              <a:ext cx="10807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buFont typeface="Arial" charset="0"/>
                <a:buNone/>
              </a:pPr>
              <a:r>
                <a:rPr lang="en-US" sz="1800"/>
                <a:t>[b] {a,c}</a:t>
              </a:r>
            </a:p>
            <a:p>
              <a:pPr marL="457200" indent="-457200">
                <a:buFont typeface="Arial" charset="0"/>
                <a:buNone/>
              </a:pPr>
              <a:r>
                <a:rPr lang="en-US" sz="1800"/>
                <a:t>b=7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3505200" y="3108325"/>
              <a:ext cx="1143000" cy="587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5562600" y="3108325"/>
              <a:ext cx="10807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buFont typeface="Arial" charset="0"/>
                <a:buNone/>
              </a:pPr>
              <a:r>
                <a:rPr lang="en-US" sz="1800"/>
                <a:t>[c] {a,b}</a:t>
              </a:r>
            </a:p>
            <a:p>
              <a:pPr marL="457200" indent="-457200">
                <a:buFont typeface="Arial" charset="0"/>
                <a:buNone/>
              </a:pPr>
              <a:r>
                <a:rPr lang="en-US" sz="1800"/>
                <a:t>c=7</a:t>
              </a:r>
            </a:p>
          </p:txBody>
        </p:sp>
        <p:grpSp>
          <p:nvGrpSpPr>
            <p:cNvPr id="36880" name="Group 33"/>
            <p:cNvGrpSpPr>
              <a:grpSpLocks/>
            </p:cNvGrpSpPr>
            <p:nvPr/>
          </p:nvGrpSpPr>
          <p:grpSpPr bwMode="auto">
            <a:xfrm>
              <a:off x="609600" y="4022723"/>
              <a:ext cx="1185863" cy="923925"/>
              <a:chOff x="384" y="2448"/>
              <a:chExt cx="747" cy="582"/>
            </a:xfrm>
          </p:grpSpPr>
          <p:sp>
            <p:nvSpPr>
              <p:cNvPr id="36907" name="Rectangle 15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7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[ab] {c}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a=7,b=8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c=9</a:t>
                </a:r>
              </a:p>
            </p:txBody>
          </p:sp>
          <p:sp>
            <p:nvSpPr>
              <p:cNvPr id="36908" name="Rectangle 1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1" name="Group 35"/>
            <p:cNvGrpSpPr>
              <a:grpSpLocks/>
            </p:cNvGrpSpPr>
            <p:nvPr/>
          </p:nvGrpSpPr>
          <p:grpSpPr bwMode="auto">
            <a:xfrm>
              <a:off x="1981200" y="4022723"/>
              <a:ext cx="1163638" cy="923925"/>
              <a:chOff x="384" y="2448"/>
              <a:chExt cx="733" cy="582"/>
            </a:xfrm>
          </p:grpSpPr>
          <p:sp>
            <p:nvSpPr>
              <p:cNvPr id="36905" name="Rectangle 36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5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[ac] {b}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a=7,c=8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b=9</a:t>
                </a:r>
              </a:p>
            </p:txBody>
          </p:sp>
          <p:sp>
            <p:nvSpPr>
              <p:cNvPr id="36906" name="Rectangle 37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2" name="Group 38"/>
            <p:cNvGrpSpPr>
              <a:grpSpLocks/>
            </p:cNvGrpSpPr>
            <p:nvPr/>
          </p:nvGrpSpPr>
          <p:grpSpPr bwMode="auto">
            <a:xfrm>
              <a:off x="2895600" y="5089523"/>
              <a:ext cx="1185863" cy="923925"/>
              <a:chOff x="384" y="2448"/>
              <a:chExt cx="747" cy="582"/>
            </a:xfrm>
          </p:grpSpPr>
          <p:sp>
            <p:nvSpPr>
              <p:cNvPr id="36903" name="Rectangle 39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7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[ba] {c}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b=7,a=8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c=9</a:t>
                </a:r>
              </a:p>
            </p:txBody>
          </p:sp>
          <p:sp>
            <p:nvSpPr>
              <p:cNvPr id="36904" name="Rectangle 40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3" name="Group 41"/>
            <p:cNvGrpSpPr>
              <a:grpSpLocks/>
            </p:cNvGrpSpPr>
            <p:nvPr/>
          </p:nvGrpSpPr>
          <p:grpSpPr bwMode="auto">
            <a:xfrm>
              <a:off x="4343400" y="5089523"/>
              <a:ext cx="1169988" cy="923925"/>
              <a:chOff x="384" y="2448"/>
              <a:chExt cx="737" cy="582"/>
            </a:xfrm>
          </p:grpSpPr>
          <p:sp>
            <p:nvSpPr>
              <p:cNvPr id="36901" name="Rectangle 42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[bc] {a}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b=7,c=8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a=9</a:t>
                </a:r>
              </a:p>
            </p:txBody>
          </p:sp>
          <p:sp>
            <p:nvSpPr>
              <p:cNvPr id="36902" name="Rectangle 43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4" name="Group 44"/>
            <p:cNvGrpSpPr>
              <a:grpSpLocks/>
            </p:cNvGrpSpPr>
            <p:nvPr/>
          </p:nvGrpSpPr>
          <p:grpSpPr bwMode="auto">
            <a:xfrm>
              <a:off x="5105400" y="4022723"/>
              <a:ext cx="1163638" cy="923925"/>
              <a:chOff x="384" y="2448"/>
              <a:chExt cx="733" cy="582"/>
            </a:xfrm>
          </p:grpSpPr>
          <p:sp>
            <p:nvSpPr>
              <p:cNvPr id="36899" name="Rectangle 45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5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[ca] {b}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c=7,a=8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b=9</a:t>
                </a:r>
              </a:p>
            </p:txBody>
          </p:sp>
          <p:sp>
            <p:nvSpPr>
              <p:cNvPr id="36900" name="Rectangle 4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5" name="Group 47"/>
            <p:cNvGrpSpPr>
              <a:grpSpLocks/>
            </p:cNvGrpSpPr>
            <p:nvPr/>
          </p:nvGrpSpPr>
          <p:grpSpPr bwMode="auto">
            <a:xfrm>
              <a:off x="6553200" y="4022723"/>
              <a:ext cx="1169988" cy="923925"/>
              <a:chOff x="384" y="2448"/>
              <a:chExt cx="737" cy="582"/>
            </a:xfrm>
          </p:grpSpPr>
          <p:sp>
            <p:nvSpPr>
              <p:cNvPr id="36897" name="Rectangle 48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[cb] {a}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c=7,b=8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a=9</a:t>
                </a:r>
              </a:p>
            </p:txBody>
          </p:sp>
          <p:sp>
            <p:nvSpPr>
              <p:cNvPr id="36898" name="Rectangle 4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36886" name="Line 50"/>
            <p:cNvSpPr>
              <a:spLocks noChangeShapeType="1"/>
            </p:cNvSpPr>
            <p:nvPr/>
          </p:nvSpPr>
          <p:spPr bwMode="auto">
            <a:xfrm flipH="1">
              <a:off x="2209800" y="2803525"/>
              <a:ext cx="1752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51"/>
            <p:cNvSpPr>
              <a:spLocks noChangeShapeType="1"/>
            </p:cNvSpPr>
            <p:nvPr/>
          </p:nvSpPr>
          <p:spPr bwMode="auto">
            <a:xfrm flipH="1">
              <a:off x="1066800" y="3717925"/>
              <a:ext cx="1219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52"/>
            <p:cNvSpPr>
              <a:spLocks noChangeShapeType="1"/>
            </p:cNvSpPr>
            <p:nvPr/>
          </p:nvSpPr>
          <p:spPr bwMode="auto">
            <a:xfrm flipH="1">
              <a:off x="5638800" y="3717925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53"/>
            <p:cNvSpPr>
              <a:spLocks noChangeShapeType="1"/>
            </p:cNvSpPr>
            <p:nvPr/>
          </p:nvSpPr>
          <p:spPr bwMode="auto">
            <a:xfrm flipH="1">
              <a:off x="3429000" y="3717925"/>
              <a:ext cx="6858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Line 54"/>
            <p:cNvSpPr>
              <a:spLocks noChangeShapeType="1"/>
            </p:cNvSpPr>
            <p:nvPr/>
          </p:nvSpPr>
          <p:spPr bwMode="auto">
            <a:xfrm>
              <a:off x="4267200" y="3717925"/>
              <a:ext cx="6096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Line 55"/>
            <p:cNvSpPr>
              <a:spLocks noChangeShapeType="1"/>
            </p:cNvSpPr>
            <p:nvPr/>
          </p:nvSpPr>
          <p:spPr bwMode="auto">
            <a:xfrm>
              <a:off x="6400800" y="3717925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Line 56"/>
            <p:cNvSpPr>
              <a:spLocks noChangeShapeType="1"/>
            </p:cNvSpPr>
            <p:nvPr/>
          </p:nvSpPr>
          <p:spPr bwMode="auto">
            <a:xfrm flipH="1">
              <a:off x="4114800" y="28035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57"/>
            <p:cNvSpPr>
              <a:spLocks noChangeShapeType="1"/>
            </p:cNvSpPr>
            <p:nvPr/>
          </p:nvSpPr>
          <p:spPr bwMode="auto">
            <a:xfrm>
              <a:off x="2438400" y="3717925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58"/>
            <p:cNvSpPr>
              <a:spLocks noChangeShapeType="1"/>
            </p:cNvSpPr>
            <p:nvPr/>
          </p:nvSpPr>
          <p:spPr bwMode="auto">
            <a:xfrm>
              <a:off x="4419600" y="2803525"/>
              <a:ext cx="1600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AutoShape 59"/>
            <p:cNvSpPr>
              <a:spLocks noChangeArrowheads="1"/>
            </p:cNvSpPr>
            <p:nvPr/>
          </p:nvSpPr>
          <p:spPr bwMode="auto">
            <a:xfrm>
              <a:off x="5029200" y="3946525"/>
              <a:ext cx="1295400" cy="1066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16862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96" name="Rectangle 73"/>
            <p:cNvSpPr>
              <a:spLocks noChangeArrowheads="1"/>
            </p:cNvSpPr>
            <p:nvPr/>
          </p:nvSpPr>
          <p:spPr bwMode="auto">
            <a:xfrm>
              <a:off x="5597407" y="5896833"/>
              <a:ext cx="19923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might be able to</a:t>
              </a:r>
            </a:p>
            <a:p>
              <a:r>
                <a:rPr lang="en-US" sz="2000" dirty="0"/>
                <a:t>stop sooner</a:t>
              </a:r>
              <a:endParaRPr lang="en-US" dirty="0"/>
            </a:p>
          </p:txBody>
        </p:sp>
      </p:grp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762000" y="20526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799 + 98 </a:t>
            </a:r>
            <a:r>
              <a:rPr lang="en-US">
                <a:solidFill>
                  <a:schemeClr val="tx2"/>
                </a:solidFill>
              </a:rPr>
              <a:t>= </a:t>
            </a:r>
            <a:r>
              <a:rPr lang="en-US" smtClean="0">
                <a:solidFill>
                  <a:schemeClr val="tx2"/>
                </a:solidFill>
              </a:rPr>
              <a:t>897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31593" y="1143000"/>
            <a:ext cx="3936208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Composition? </a:t>
            </a:r>
            <a:r>
              <a:rPr lang="en-US" smtClean="0">
                <a:solidFill>
                  <a:srgbClr val="FF0000"/>
                </a:solidFill>
              </a:rPr>
              <a:t>(hint: going </a:t>
            </a:r>
            <a:r>
              <a:rPr lang="en-US" dirty="0" smtClean="0">
                <a:solidFill>
                  <a:srgbClr val="FF0000"/>
                </a:solidFill>
              </a:rPr>
              <a:t>down, not up)</a:t>
            </a:r>
          </a:p>
        </p:txBody>
      </p:sp>
    </p:spTree>
    <p:extLst>
      <p:ext uri="{BB962C8B-B14F-4D97-AF65-F5344CB8AC3E}">
        <p14:creationId xmlns:p14="http://schemas.microsoft.com/office/powerpoint/2010/main" val="35441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18467D-1EBF-C949-BE68-5260B6E3AD34}" type="slidenum">
              <a:rPr lang="en-US" sz="1400"/>
              <a:pPr eaLnBrk="1" hangingPunct="1"/>
              <a:t>51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Visualizing PuzzleSolve</a:t>
            </a:r>
          </a:p>
        </p:txBody>
      </p:sp>
      <p:grpSp>
        <p:nvGrpSpPr>
          <p:cNvPr id="37892" name="Group 6"/>
          <p:cNvGrpSpPr>
            <a:grpSpLocks noChangeAspect="1"/>
          </p:cNvGrpSpPr>
          <p:nvPr/>
        </p:nvGrpSpPr>
        <p:grpSpPr bwMode="auto">
          <a:xfrm>
            <a:off x="434975" y="2209800"/>
            <a:ext cx="8328025" cy="3286125"/>
            <a:chOff x="528" y="1530"/>
            <a:chExt cx="4896" cy="1932"/>
          </a:xfrm>
        </p:grpSpPr>
        <p:sp>
          <p:nvSpPr>
            <p:cNvPr id="37894" name="AutoShape 5"/>
            <p:cNvSpPr>
              <a:spLocks noChangeAspect="1" noChangeArrowheads="1" noTextEdit="1"/>
            </p:cNvSpPr>
            <p:nvPr/>
          </p:nvSpPr>
          <p:spPr bwMode="auto">
            <a:xfrm>
              <a:off x="528" y="1530"/>
              <a:ext cx="4896" cy="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Freeform 7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494 w 3225"/>
                <a:gd name="T1" fmla="*/ 88 h 538"/>
                <a:gd name="T2" fmla="*/ 525 w 3225"/>
                <a:gd name="T3" fmla="*/ 56 h 538"/>
                <a:gd name="T4" fmla="*/ 525 w 3225"/>
                <a:gd name="T5" fmla="*/ 56 h 538"/>
                <a:gd name="T6" fmla="*/ 525 w 3225"/>
                <a:gd name="T7" fmla="*/ 31 h 538"/>
                <a:gd name="T8" fmla="*/ 494 w 3225"/>
                <a:gd name="T9" fmla="*/ 0 h 538"/>
                <a:gd name="T10" fmla="*/ 494 w 3225"/>
                <a:gd name="T11" fmla="*/ 0 h 538"/>
                <a:gd name="T12" fmla="*/ 31 w 3225"/>
                <a:gd name="T13" fmla="*/ 0 h 538"/>
                <a:gd name="T14" fmla="*/ 0 w 3225"/>
                <a:gd name="T15" fmla="*/ 31 h 538"/>
                <a:gd name="T16" fmla="*/ 0 w 3225"/>
                <a:gd name="T17" fmla="*/ 31 h 538"/>
                <a:gd name="T18" fmla="*/ 0 w 3225"/>
                <a:gd name="T19" fmla="*/ 56 h 538"/>
                <a:gd name="T20" fmla="*/ 31 w 3225"/>
                <a:gd name="T21" fmla="*/ 88 h 538"/>
                <a:gd name="T22" fmla="*/ 494 w 3225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Freeform 8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494 w 3225"/>
                <a:gd name="T1" fmla="*/ 88 h 538"/>
                <a:gd name="T2" fmla="*/ 525 w 3225"/>
                <a:gd name="T3" fmla="*/ 56 h 538"/>
                <a:gd name="T4" fmla="*/ 525 w 3225"/>
                <a:gd name="T5" fmla="*/ 56 h 538"/>
                <a:gd name="T6" fmla="*/ 525 w 3225"/>
                <a:gd name="T7" fmla="*/ 31 h 538"/>
                <a:gd name="T8" fmla="*/ 494 w 3225"/>
                <a:gd name="T9" fmla="*/ 0 h 538"/>
                <a:gd name="T10" fmla="*/ 494 w 3225"/>
                <a:gd name="T11" fmla="*/ 0 h 538"/>
                <a:gd name="T12" fmla="*/ 31 w 3225"/>
                <a:gd name="T13" fmla="*/ 0 h 538"/>
                <a:gd name="T14" fmla="*/ 0 w 3225"/>
                <a:gd name="T15" fmla="*/ 31 h 538"/>
                <a:gd name="T16" fmla="*/ 0 w 3225"/>
                <a:gd name="T17" fmla="*/ 31 h 538"/>
                <a:gd name="T18" fmla="*/ 0 w 3225"/>
                <a:gd name="T19" fmla="*/ 56 h 538"/>
                <a:gd name="T20" fmla="*/ 31 w 3225"/>
                <a:gd name="T21" fmla="*/ 88 h 538"/>
                <a:gd name="T22" fmla="*/ 494 w 3225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387" y="190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955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2993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3052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3077" y="1905"/>
              <a:ext cx="11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()</a:t>
              </a:r>
              <a:endParaRPr lang="en-US"/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3148" y="190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3206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3265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3297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3355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3381" y="190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3432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3465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 flipH="1">
              <a:off x="1599" y="2075"/>
              <a:ext cx="1346" cy="24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Freeform 23"/>
            <p:cNvSpPr>
              <a:spLocks/>
            </p:cNvSpPr>
            <p:nvPr/>
          </p:nvSpPr>
          <p:spPr bwMode="auto">
            <a:xfrm>
              <a:off x="1512" y="2285"/>
              <a:ext cx="101" cy="63"/>
            </a:xfrm>
            <a:custGeom>
              <a:avLst/>
              <a:gdLst>
                <a:gd name="T0" fmla="*/ 101 w 101"/>
                <a:gd name="T1" fmla="*/ 63 h 63"/>
                <a:gd name="T2" fmla="*/ 0 w 101"/>
                <a:gd name="T3" fmla="*/ 49 h 63"/>
                <a:gd name="T4" fmla="*/ 89 w 101"/>
                <a:gd name="T5" fmla="*/ 0 h 63"/>
                <a:gd name="T6" fmla="*/ 101 w 101"/>
                <a:gd name="T7" fmla="*/ 63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63"/>
                <a:gd name="T14" fmla="*/ 101 w 101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63">
                  <a:moveTo>
                    <a:pt x="101" y="63"/>
                  </a:moveTo>
                  <a:lnTo>
                    <a:pt x="0" y="49"/>
                  </a:lnTo>
                  <a:lnTo>
                    <a:pt x="89" y="0"/>
                  </a:lnTo>
                  <a:lnTo>
                    <a:pt x="101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 flipH="1">
              <a:off x="1165" y="2551"/>
              <a:ext cx="347" cy="17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Freeform 25"/>
            <p:cNvSpPr>
              <a:spLocks/>
            </p:cNvSpPr>
            <p:nvPr/>
          </p:nvSpPr>
          <p:spPr bwMode="auto">
            <a:xfrm>
              <a:off x="1086" y="2693"/>
              <a:ext cx="101" cy="71"/>
            </a:xfrm>
            <a:custGeom>
              <a:avLst/>
              <a:gdLst>
                <a:gd name="T0" fmla="*/ 101 w 101"/>
                <a:gd name="T1" fmla="*/ 57 h 71"/>
                <a:gd name="T2" fmla="*/ 0 w 101"/>
                <a:gd name="T3" fmla="*/ 71 h 71"/>
                <a:gd name="T4" fmla="*/ 72 w 101"/>
                <a:gd name="T5" fmla="*/ 0 h 71"/>
                <a:gd name="T6" fmla="*/ 101 w 101"/>
                <a:gd name="T7" fmla="*/ 57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71"/>
                <a:gd name="T14" fmla="*/ 101 w 101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71">
                  <a:moveTo>
                    <a:pt x="101" y="57"/>
                  </a:moveTo>
                  <a:lnTo>
                    <a:pt x="0" y="71"/>
                  </a:lnTo>
                  <a:lnTo>
                    <a:pt x="72" y="0"/>
                  </a:lnTo>
                  <a:lnTo>
                    <a:pt x="10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 flipH="1">
              <a:off x="2636" y="2524"/>
              <a:ext cx="309" cy="19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Freeform 27"/>
            <p:cNvSpPr>
              <a:spLocks/>
            </p:cNvSpPr>
            <p:nvPr/>
          </p:nvSpPr>
          <p:spPr bwMode="auto">
            <a:xfrm>
              <a:off x="2562" y="2686"/>
              <a:ext cx="98" cy="78"/>
            </a:xfrm>
            <a:custGeom>
              <a:avLst/>
              <a:gdLst>
                <a:gd name="T0" fmla="*/ 98 w 98"/>
                <a:gd name="T1" fmla="*/ 54 h 78"/>
                <a:gd name="T2" fmla="*/ 0 w 98"/>
                <a:gd name="T3" fmla="*/ 78 h 78"/>
                <a:gd name="T4" fmla="*/ 64 w 98"/>
                <a:gd name="T5" fmla="*/ 0 h 78"/>
                <a:gd name="T6" fmla="*/ 98 w 98"/>
                <a:gd name="T7" fmla="*/ 54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78"/>
                <a:gd name="T14" fmla="*/ 98 w 98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78">
                  <a:moveTo>
                    <a:pt x="98" y="54"/>
                  </a:moveTo>
                  <a:lnTo>
                    <a:pt x="0" y="78"/>
                  </a:lnTo>
                  <a:lnTo>
                    <a:pt x="64" y="0"/>
                  </a:lnTo>
                  <a:lnTo>
                    <a:pt x="9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>
              <a:off x="2837" y="1641"/>
              <a:ext cx="69" cy="13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Freeform 29"/>
            <p:cNvSpPr>
              <a:spLocks/>
            </p:cNvSpPr>
            <p:nvPr/>
          </p:nvSpPr>
          <p:spPr bwMode="auto">
            <a:xfrm>
              <a:off x="2874" y="1758"/>
              <a:ext cx="71" cy="100"/>
            </a:xfrm>
            <a:custGeom>
              <a:avLst/>
              <a:gdLst>
                <a:gd name="T0" fmla="*/ 57 w 71"/>
                <a:gd name="T1" fmla="*/ 0 h 100"/>
                <a:gd name="T2" fmla="*/ 71 w 71"/>
                <a:gd name="T3" fmla="*/ 100 h 100"/>
                <a:gd name="T4" fmla="*/ 0 w 71"/>
                <a:gd name="T5" fmla="*/ 29 h 100"/>
                <a:gd name="T6" fmla="*/ 57 w 71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100"/>
                <a:gd name="T14" fmla="*/ 71 w 71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100">
                  <a:moveTo>
                    <a:pt x="57" y="0"/>
                  </a:moveTo>
                  <a:lnTo>
                    <a:pt x="71" y="100"/>
                  </a:lnTo>
                  <a:lnTo>
                    <a:pt x="0" y="2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Rectangle 30"/>
            <p:cNvSpPr>
              <a:spLocks noChangeArrowheads="1"/>
            </p:cNvSpPr>
            <p:nvPr/>
          </p:nvSpPr>
          <p:spPr bwMode="auto">
            <a:xfrm>
              <a:off x="2432" y="1692"/>
              <a:ext cx="4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Initial call</a:t>
              </a:r>
              <a:endParaRPr lang="en-US"/>
            </a:p>
          </p:txBody>
        </p:sp>
        <p:sp>
          <p:nvSpPr>
            <p:cNvPr id="37919" name="Freeform 31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494 w 3226"/>
                <a:gd name="T1" fmla="*/ 88 h 537"/>
                <a:gd name="T2" fmla="*/ 525 w 3226"/>
                <a:gd name="T3" fmla="*/ 56 h 537"/>
                <a:gd name="T4" fmla="*/ 525 w 3226"/>
                <a:gd name="T5" fmla="*/ 56 h 537"/>
                <a:gd name="T6" fmla="*/ 525 w 3226"/>
                <a:gd name="T7" fmla="*/ 32 h 537"/>
                <a:gd name="T8" fmla="*/ 494 w 3226"/>
                <a:gd name="T9" fmla="*/ 0 h 537"/>
                <a:gd name="T10" fmla="*/ 494 w 3226"/>
                <a:gd name="T11" fmla="*/ 0 h 537"/>
                <a:gd name="T12" fmla="*/ 31 w 3226"/>
                <a:gd name="T13" fmla="*/ 0 h 537"/>
                <a:gd name="T14" fmla="*/ 0 w 3226"/>
                <a:gd name="T15" fmla="*/ 32 h 537"/>
                <a:gd name="T16" fmla="*/ 0 w 3226"/>
                <a:gd name="T17" fmla="*/ 56 h 537"/>
                <a:gd name="T18" fmla="*/ 31 w 3226"/>
                <a:gd name="T19" fmla="*/ 88 h 537"/>
                <a:gd name="T20" fmla="*/ 494 w 3226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Freeform 32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494 w 3226"/>
                <a:gd name="T1" fmla="*/ 88 h 537"/>
                <a:gd name="T2" fmla="*/ 525 w 3226"/>
                <a:gd name="T3" fmla="*/ 56 h 537"/>
                <a:gd name="T4" fmla="*/ 525 w 3226"/>
                <a:gd name="T5" fmla="*/ 56 h 537"/>
                <a:gd name="T6" fmla="*/ 525 w 3226"/>
                <a:gd name="T7" fmla="*/ 32 h 537"/>
                <a:gd name="T8" fmla="*/ 494 w 3226"/>
                <a:gd name="T9" fmla="*/ 0 h 537"/>
                <a:gd name="T10" fmla="*/ 494 w 3226"/>
                <a:gd name="T11" fmla="*/ 0 h 537"/>
                <a:gd name="T12" fmla="*/ 31 w 3226"/>
                <a:gd name="T13" fmla="*/ 0 h 537"/>
                <a:gd name="T14" fmla="*/ 0 w 3226"/>
                <a:gd name="T15" fmla="*/ 32 h 537"/>
                <a:gd name="T16" fmla="*/ 0 w 3226"/>
                <a:gd name="T17" fmla="*/ 56 h 537"/>
                <a:gd name="T18" fmla="*/ 31 w 3226"/>
                <a:gd name="T19" fmla="*/ 88 h 537"/>
                <a:gd name="T20" fmla="*/ 494 w 3226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3865" y="2363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22" name="Rectangle 34"/>
            <p:cNvSpPr>
              <a:spLocks noChangeArrowheads="1"/>
            </p:cNvSpPr>
            <p:nvPr/>
          </p:nvSpPr>
          <p:spPr bwMode="auto">
            <a:xfrm>
              <a:off x="4433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23" name="Rectangle 35"/>
            <p:cNvSpPr>
              <a:spLocks noChangeArrowheads="1"/>
            </p:cNvSpPr>
            <p:nvPr/>
          </p:nvSpPr>
          <p:spPr bwMode="auto">
            <a:xfrm>
              <a:off x="4465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7924" name="Rectangle 36"/>
            <p:cNvSpPr>
              <a:spLocks noChangeArrowheads="1"/>
            </p:cNvSpPr>
            <p:nvPr/>
          </p:nvSpPr>
          <p:spPr bwMode="auto">
            <a:xfrm>
              <a:off x="4523" y="2363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25" name="Rectangle 37"/>
            <p:cNvSpPr>
              <a:spLocks noChangeArrowheads="1"/>
            </p:cNvSpPr>
            <p:nvPr/>
          </p:nvSpPr>
          <p:spPr bwMode="auto">
            <a:xfrm>
              <a:off x="4549" y="2363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4600" y="2363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4665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4723" y="2363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4749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4807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4846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32" name="Freeform 44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494 w 3225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3" name="Freeform 45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494 w 3225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438" y="2356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35" name="Rectangle 47"/>
            <p:cNvSpPr>
              <a:spLocks noChangeArrowheads="1"/>
            </p:cNvSpPr>
            <p:nvPr/>
          </p:nvSpPr>
          <p:spPr bwMode="auto">
            <a:xfrm>
              <a:off x="3006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3039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7937" name="Rectangle 49"/>
            <p:cNvSpPr>
              <a:spLocks noChangeArrowheads="1"/>
            </p:cNvSpPr>
            <p:nvPr/>
          </p:nvSpPr>
          <p:spPr bwMode="auto">
            <a:xfrm>
              <a:off x="3097" y="2356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38" name="Rectangle 50"/>
            <p:cNvSpPr>
              <a:spLocks noChangeArrowheads="1"/>
            </p:cNvSpPr>
            <p:nvPr/>
          </p:nvSpPr>
          <p:spPr bwMode="auto">
            <a:xfrm>
              <a:off x="3129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3181" y="2356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40" name="Rectangle 52"/>
            <p:cNvSpPr>
              <a:spLocks noChangeArrowheads="1"/>
            </p:cNvSpPr>
            <p:nvPr/>
          </p:nvSpPr>
          <p:spPr bwMode="auto">
            <a:xfrm>
              <a:off x="3245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41" name="Rectangle 53"/>
            <p:cNvSpPr>
              <a:spLocks noChangeArrowheads="1"/>
            </p:cNvSpPr>
            <p:nvPr/>
          </p:nvSpPr>
          <p:spPr bwMode="auto">
            <a:xfrm>
              <a:off x="3303" y="2356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42" name="Rectangle 54"/>
            <p:cNvSpPr>
              <a:spLocks noChangeArrowheads="1"/>
            </p:cNvSpPr>
            <p:nvPr/>
          </p:nvSpPr>
          <p:spPr bwMode="auto">
            <a:xfrm>
              <a:off x="3336" y="2356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3387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3419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45" name="Freeform 57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31 w 3225"/>
                <a:gd name="T21" fmla="*/ 88 h 537"/>
                <a:gd name="T22" fmla="*/ 494 w 3225"/>
                <a:gd name="T23" fmla="*/ 88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Freeform 58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31 w 3225"/>
                <a:gd name="T21" fmla="*/ 88 h 537"/>
                <a:gd name="T22" fmla="*/ 494 w 3225"/>
                <a:gd name="T23" fmla="*/ 88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7" name="Rectangle 59"/>
            <p:cNvSpPr>
              <a:spLocks noChangeArrowheads="1"/>
            </p:cNvSpPr>
            <p:nvPr/>
          </p:nvSpPr>
          <p:spPr bwMode="auto">
            <a:xfrm>
              <a:off x="1006" y="2382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48" name="Rectangle 60"/>
            <p:cNvSpPr>
              <a:spLocks noChangeArrowheads="1"/>
            </p:cNvSpPr>
            <p:nvPr/>
          </p:nvSpPr>
          <p:spPr bwMode="auto">
            <a:xfrm>
              <a:off x="1574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49" name="Rectangle 61"/>
            <p:cNvSpPr>
              <a:spLocks noChangeArrowheads="1"/>
            </p:cNvSpPr>
            <p:nvPr/>
          </p:nvSpPr>
          <p:spPr bwMode="auto">
            <a:xfrm>
              <a:off x="1606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7950" name="Rectangle 62"/>
            <p:cNvSpPr>
              <a:spLocks noChangeArrowheads="1"/>
            </p:cNvSpPr>
            <p:nvPr/>
          </p:nvSpPr>
          <p:spPr bwMode="auto">
            <a:xfrm>
              <a:off x="1664" y="2382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51" name="Rectangle 63"/>
            <p:cNvSpPr>
              <a:spLocks noChangeArrowheads="1"/>
            </p:cNvSpPr>
            <p:nvPr/>
          </p:nvSpPr>
          <p:spPr bwMode="auto">
            <a:xfrm>
              <a:off x="1696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52" name="Rectangle 64"/>
            <p:cNvSpPr>
              <a:spLocks noChangeArrowheads="1"/>
            </p:cNvSpPr>
            <p:nvPr/>
          </p:nvSpPr>
          <p:spPr bwMode="auto">
            <a:xfrm>
              <a:off x="1748" y="2382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53" name="Rectangle 65"/>
            <p:cNvSpPr>
              <a:spLocks noChangeArrowheads="1"/>
            </p:cNvSpPr>
            <p:nvPr/>
          </p:nvSpPr>
          <p:spPr bwMode="auto">
            <a:xfrm>
              <a:off x="1812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54" name="Rectangle 66"/>
            <p:cNvSpPr>
              <a:spLocks noChangeArrowheads="1"/>
            </p:cNvSpPr>
            <p:nvPr/>
          </p:nvSpPr>
          <p:spPr bwMode="auto">
            <a:xfrm>
              <a:off x="1870" y="2382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55" name="Rectangle 67"/>
            <p:cNvSpPr>
              <a:spLocks noChangeArrowheads="1"/>
            </p:cNvSpPr>
            <p:nvPr/>
          </p:nvSpPr>
          <p:spPr bwMode="auto">
            <a:xfrm>
              <a:off x="1903" y="2382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56" name="Rectangle 68"/>
            <p:cNvSpPr>
              <a:spLocks noChangeArrowheads="1"/>
            </p:cNvSpPr>
            <p:nvPr/>
          </p:nvSpPr>
          <p:spPr bwMode="auto">
            <a:xfrm>
              <a:off x="1954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57" name="Rectangle 69"/>
            <p:cNvSpPr>
              <a:spLocks noChangeArrowheads="1"/>
            </p:cNvSpPr>
            <p:nvPr/>
          </p:nvSpPr>
          <p:spPr bwMode="auto">
            <a:xfrm>
              <a:off x="1987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58" name="Line 70"/>
            <p:cNvSpPr>
              <a:spLocks noChangeShapeType="1"/>
            </p:cNvSpPr>
            <p:nvPr/>
          </p:nvSpPr>
          <p:spPr bwMode="auto">
            <a:xfrm>
              <a:off x="2945" y="2075"/>
              <a:ext cx="1338" cy="22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9" name="Freeform 71"/>
            <p:cNvSpPr>
              <a:spLocks/>
            </p:cNvSpPr>
            <p:nvPr/>
          </p:nvSpPr>
          <p:spPr bwMode="auto">
            <a:xfrm>
              <a:off x="4270" y="2267"/>
              <a:ext cx="100" cy="64"/>
            </a:xfrm>
            <a:custGeom>
              <a:avLst/>
              <a:gdLst>
                <a:gd name="T0" fmla="*/ 11 w 100"/>
                <a:gd name="T1" fmla="*/ 0 h 64"/>
                <a:gd name="T2" fmla="*/ 100 w 100"/>
                <a:gd name="T3" fmla="*/ 48 h 64"/>
                <a:gd name="T4" fmla="*/ 0 w 100"/>
                <a:gd name="T5" fmla="*/ 64 h 64"/>
                <a:gd name="T6" fmla="*/ 11 w 100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64"/>
                <a:gd name="T14" fmla="*/ 100 w 100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64">
                  <a:moveTo>
                    <a:pt x="11" y="0"/>
                  </a:moveTo>
                  <a:lnTo>
                    <a:pt x="100" y="48"/>
                  </a:lnTo>
                  <a:lnTo>
                    <a:pt x="0" y="6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Line 72"/>
            <p:cNvSpPr>
              <a:spLocks noChangeShapeType="1"/>
            </p:cNvSpPr>
            <p:nvPr/>
          </p:nvSpPr>
          <p:spPr bwMode="auto">
            <a:xfrm>
              <a:off x="2945" y="2075"/>
              <a:ext cx="1" cy="14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Freeform 73"/>
            <p:cNvSpPr>
              <a:spLocks/>
            </p:cNvSpPr>
            <p:nvPr/>
          </p:nvSpPr>
          <p:spPr bwMode="auto">
            <a:xfrm>
              <a:off x="2913" y="2211"/>
              <a:ext cx="64" cy="96"/>
            </a:xfrm>
            <a:custGeom>
              <a:avLst/>
              <a:gdLst>
                <a:gd name="T0" fmla="*/ 64 w 64"/>
                <a:gd name="T1" fmla="*/ 0 h 96"/>
                <a:gd name="T2" fmla="*/ 32 w 64"/>
                <a:gd name="T3" fmla="*/ 96 h 96"/>
                <a:gd name="T4" fmla="*/ 0 w 64"/>
                <a:gd name="T5" fmla="*/ 0 h 96"/>
                <a:gd name="T6" fmla="*/ 64 w 6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6"/>
                <a:gd name="T14" fmla="*/ 64 w 6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6">
                  <a:moveTo>
                    <a:pt x="64" y="0"/>
                  </a:moveTo>
                  <a:lnTo>
                    <a:pt x="32" y="96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2" name="Freeform 74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3" name="Freeform 75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4" name="Rectangle 76"/>
            <p:cNvSpPr>
              <a:spLocks noChangeArrowheads="1"/>
            </p:cNvSpPr>
            <p:nvPr/>
          </p:nvSpPr>
          <p:spPr bwMode="auto">
            <a:xfrm>
              <a:off x="593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65" name="Rectangle 77"/>
            <p:cNvSpPr>
              <a:spLocks noChangeArrowheads="1"/>
            </p:cNvSpPr>
            <p:nvPr/>
          </p:nvSpPr>
          <p:spPr bwMode="auto">
            <a:xfrm>
              <a:off x="1160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66" name="Rectangle 78"/>
            <p:cNvSpPr>
              <a:spLocks noChangeArrowheads="1"/>
            </p:cNvSpPr>
            <p:nvPr/>
          </p:nvSpPr>
          <p:spPr bwMode="auto">
            <a:xfrm>
              <a:off x="1193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7967" name="Rectangle 79"/>
            <p:cNvSpPr>
              <a:spLocks noChangeArrowheads="1"/>
            </p:cNvSpPr>
            <p:nvPr/>
          </p:nvSpPr>
          <p:spPr bwMode="auto">
            <a:xfrm>
              <a:off x="1251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68" name="Rectangle 80"/>
            <p:cNvSpPr>
              <a:spLocks noChangeArrowheads="1"/>
            </p:cNvSpPr>
            <p:nvPr/>
          </p:nvSpPr>
          <p:spPr bwMode="auto">
            <a:xfrm>
              <a:off x="1283" y="2815"/>
              <a:ext cx="16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ab</a:t>
              </a:r>
              <a:endParaRPr lang="en-US"/>
            </a:p>
          </p:txBody>
        </p:sp>
        <p:sp>
          <p:nvSpPr>
            <p:cNvPr id="37969" name="Rectangle 81"/>
            <p:cNvSpPr>
              <a:spLocks noChangeArrowheads="1"/>
            </p:cNvSpPr>
            <p:nvPr/>
          </p:nvSpPr>
          <p:spPr bwMode="auto">
            <a:xfrm>
              <a:off x="1399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70" name="Rectangle 82"/>
            <p:cNvSpPr>
              <a:spLocks noChangeArrowheads="1"/>
            </p:cNvSpPr>
            <p:nvPr/>
          </p:nvSpPr>
          <p:spPr bwMode="auto">
            <a:xfrm>
              <a:off x="1457" y="281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71" name="Rectangle 83"/>
            <p:cNvSpPr>
              <a:spLocks noChangeArrowheads="1"/>
            </p:cNvSpPr>
            <p:nvPr/>
          </p:nvSpPr>
          <p:spPr bwMode="auto">
            <a:xfrm>
              <a:off x="1509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72" name="Rectangle 84"/>
            <p:cNvSpPr>
              <a:spLocks noChangeArrowheads="1"/>
            </p:cNvSpPr>
            <p:nvPr/>
          </p:nvSpPr>
          <p:spPr bwMode="auto">
            <a:xfrm>
              <a:off x="1548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73" name="Freeform 85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4" name="Freeform 86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5" name="Rectangle 87"/>
            <p:cNvSpPr>
              <a:spLocks noChangeArrowheads="1"/>
            </p:cNvSpPr>
            <p:nvPr/>
          </p:nvSpPr>
          <p:spPr bwMode="auto">
            <a:xfrm>
              <a:off x="1348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76" name="Rectangle 88"/>
            <p:cNvSpPr>
              <a:spLocks noChangeArrowheads="1"/>
            </p:cNvSpPr>
            <p:nvPr/>
          </p:nvSpPr>
          <p:spPr bwMode="auto">
            <a:xfrm>
              <a:off x="1916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77" name="Rectangle 89"/>
            <p:cNvSpPr>
              <a:spLocks noChangeArrowheads="1"/>
            </p:cNvSpPr>
            <p:nvPr/>
          </p:nvSpPr>
          <p:spPr bwMode="auto">
            <a:xfrm>
              <a:off x="1948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7978" name="Rectangle 90"/>
            <p:cNvSpPr>
              <a:spLocks noChangeArrowheads="1"/>
            </p:cNvSpPr>
            <p:nvPr/>
          </p:nvSpPr>
          <p:spPr bwMode="auto">
            <a:xfrm>
              <a:off x="2006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79" name="Rectangle 91"/>
            <p:cNvSpPr>
              <a:spLocks noChangeArrowheads="1"/>
            </p:cNvSpPr>
            <p:nvPr/>
          </p:nvSpPr>
          <p:spPr bwMode="auto">
            <a:xfrm>
              <a:off x="2038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ac</a:t>
              </a:r>
              <a:endParaRPr lang="en-US"/>
            </a:p>
          </p:txBody>
        </p:sp>
        <p:sp>
          <p:nvSpPr>
            <p:cNvPr id="37980" name="Rectangle 92"/>
            <p:cNvSpPr>
              <a:spLocks noChangeArrowheads="1"/>
            </p:cNvSpPr>
            <p:nvPr/>
          </p:nvSpPr>
          <p:spPr bwMode="auto">
            <a:xfrm>
              <a:off x="214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81" name="Rectangle 93"/>
            <p:cNvSpPr>
              <a:spLocks noChangeArrowheads="1"/>
            </p:cNvSpPr>
            <p:nvPr/>
          </p:nvSpPr>
          <p:spPr bwMode="auto">
            <a:xfrm>
              <a:off x="2206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82" name="Rectangle 94"/>
            <p:cNvSpPr>
              <a:spLocks noChangeArrowheads="1"/>
            </p:cNvSpPr>
            <p:nvPr/>
          </p:nvSpPr>
          <p:spPr bwMode="auto">
            <a:xfrm>
              <a:off x="2264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83" name="Rectangle 95"/>
            <p:cNvSpPr>
              <a:spLocks noChangeArrowheads="1"/>
            </p:cNvSpPr>
            <p:nvPr/>
          </p:nvSpPr>
          <p:spPr bwMode="auto">
            <a:xfrm>
              <a:off x="230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84" name="Freeform 96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31 w 2668"/>
                <a:gd name="T23" fmla="*/ 88 h 538"/>
                <a:gd name="T24" fmla="*/ 403 w 2668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5" name="Freeform 97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31 w 2668"/>
                <a:gd name="T23" fmla="*/ 88 h 538"/>
                <a:gd name="T24" fmla="*/ 403 w 2668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6" name="Rectangle 98"/>
            <p:cNvSpPr>
              <a:spLocks noChangeArrowheads="1"/>
            </p:cNvSpPr>
            <p:nvPr/>
          </p:nvSpPr>
          <p:spPr bwMode="auto">
            <a:xfrm>
              <a:off x="4375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87" name="Rectangle 99"/>
            <p:cNvSpPr>
              <a:spLocks noChangeArrowheads="1"/>
            </p:cNvSpPr>
            <p:nvPr/>
          </p:nvSpPr>
          <p:spPr bwMode="auto">
            <a:xfrm>
              <a:off x="494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88" name="Rectangle 100"/>
            <p:cNvSpPr>
              <a:spLocks noChangeArrowheads="1"/>
            </p:cNvSpPr>
            <p:nvPr/>
          </p:nvSpPr>
          <p:spPr bwMode="auto">
            <a:xfrm>
              <a:off x="4975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7989" name="Rectangle 101"/>
            <p:cNvSpPr>
              <a:spLocks noChangeArrowheads="1"/>
            </p:cNvSpPr>
            <p:nvPr/>
          </p:nvSpPr>
          <p:spPr bwMode="auto">
            <a:xfrm>
              <a:off x="5033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90" name="Rectangle 102"/>
            <p:cNvSpPr>
              <a:spLocks noChangeArrowheads="1"/>
            </p:cNvSpPr>
            <p:nvPr/>
          </p:nvSpPr>
          <p:spPr bwMode="auto">
            <a:xfrm>
              <a:off x="5059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cb</a:t>
              </a:r>
              <a:endParaRPr lang="en-US"/>
            </a:p>
          </p:txBody>
        </p:sp>
        <p:sp>
          <p:nvSpPr>
            <p:cNvPr id="37991" name="Rectangle 103"/>
            <p:cNvSpPr>
              <a:spLocks noChangeArrowheads="1"/>
            </p:cNvSpPr>
            <p:nvPr/>
          </p:nvSpPr>
          <p:spPr bwMode="auto">
            <a:xfrm>
              <a:off x="516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92" name="Rectangle 104"/>
            <p:cNvSpPr>
              <a:spLocks noChangeArrowheads="1"/>
            </p:cNvSpPr>
            <p:nvPr/>
          </p:nvSpPr>
          <p:spPr bwMode="auto">
            <a:xfrm>
              <a:off x="5233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93" name="Rectangle 105"/>
            <p:cNvSpPr>
              <a:spLocks noChangeArrowheads="1"/>
            </p:cNvSpPr>
            <p:nvPr/>
          </p:nvSpPr>
          <p:spPr bwMode="auto">
            <a:xfrm>
              <a:off x="5291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94" name="Rectangle 106"/>
            <p:cNvSpPr>
              <a:spLocks noChangeArrowheads="1"/>
            </p:cNvSpPr>
            <p:nvPr/>
          </p:nvSpPr>
          <p:spPr bwMode="auto">
            <a:xfrm>
              <a:off x="532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95" name="Freeform 107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404 w 2669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Freeform 108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404 w 2669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7" name="Rectangle 109"/>
            <p:cNvSpPr>
              <a:spLocks noChangeArrowheads="1"/>
            </p:cNvSpPr>
            <p:nvPr/>
          </p:nvSpPr>
          <p:spPr bwMode="auto">
            <a:xfrm>
              <a:off x="3536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98" name="Rectangle 110"/>
            <p:cNvSpPr>
              <a:spLocks noChangeArrowheads="1"/>
            </p:cNvSpPr>
            <p:nvPr/>
          </p:nvSpPr>
          <p:spPr bwMode="auto">
            <a:xfrm>
              <a:off x="4104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99" name="Rectangle 111"/>
            <p:cNvSpPr>
              <a:spLocks noChangeArrowheads="1"/>
            </p:cNvSpPr>
            <p:nvPr/>
          </p:nvSpPr>
          <p:spPr bwMode="auto">
            <a:xfrm>
              <a:off x="4136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8000" name="Rectangle 112"/>
            <p:cNvSpPr>
              <a:spLocks noChangeArrowheads="1"/>
            </p:cNvSpPr>
            <p:nvPr/>
          </p:nvSpPr>
          <p:spPr bwMode="auto">
            <a:xfrm>
              <a:off x="4194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8001" name="Rectangle 113"/>
            <p:cNvSpPr>
              <a:spLocks noChangeArrowheads="1"/>
            </p:cNvSpPr>
            <p:nvPr/>
          </p:nvSpPr>
          <p:spPr bwMode="auto">
            <a:xfrm>
              <a:off x="4226" y="281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ca</a:t>
              </a:r>
              <a:endParaRPr lang="en-US"/>
            </a:p>
          </p:txBody>
        </p:sp>
        <p:sp>
          <p:nvSpPr>
            <p:cNvPr id="38002" name="Rectangle 114"/>
            <p:cNvSpPr>
              <a:spLocks noChangeArrowheads="1"/>
            </p:cNvSpPr>
            <p:nvPr/>
          </p:nvSpPr>
          <p:spPr bwMode="auto">
            <a:xfrm>
              <a:off x="4336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8003" name="Rectangle 115"/>
            <p:cNvSpPr>
              <a:spLocks noChangeArrowheads="1"/>
            </p:cNvSpPr>
            <p:nvPr/>
          </p:nvSpPr>
          <p:spPr bwMode="auto">
            <a:xfrm>
              <a:off x="4394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8004" name="Rectangle 116"/>
            <p:cNvSpPr>
              <a:spLocks noChangeArrowheads="1"/>
            </p:cNvSpPr>
            <p:nvPr/>
          </p:nvSpPr>
          <p:spPr bwMode="auto">
            <a:xfrm>
              <a:off x="4452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8005" name="Rectangle 117"/>
            <p:cNvSpPr>
              <a:spLocks noChangeArrowheads="1"/>
            </p:cNvSpPr>
            <p:nvPr/>
          </p:nvSpPr>
          <p:spPr bwMode="auto">
            <a:xfrm>
              <a:off x="4491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8006" name="Freeform 118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403 w 2669"/>
                <a:gd name="T1" fmla="*/ 88 h 538"/>
                <a:gd name="T2" fmla="*/ 434 w 2669"/>
                <a:gd name="T3" fmla="*/ 56 h 538"/>
                <a:gd name="T4" fmla="*/ 434 w 2669"/>
                <a:gd name="T5" fmla="*/ 56 h 538"/>
                <a:gd name="T6" fmla="*/ 434 w 2669"/>
                <a:gd name="T7" fmla="*/ 31 h 538"/>
                <a:gd name="T8" fmla="*/ 403 w 2669"/>
                <a:gd name="T9" fmla="*/ 0 h 538"/>
                <a:gd name="T10" fmla="*/ 403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3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07" name="Freeform 119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403 w 2669"/>
                <a:gd name="T1" fmla="*/ 88 h 538"/>
                <a:gd name="T2" fmla="*/ 434 w 2669"/>
                <a:gd name="T3" fmla="*/ 56 h 538"/>
                <a:gd name="T4" fmla="*/ 434 w 2669"/>
                <a:gd name="T5" fmla="*/ 56 h 538"/>
                <a:gd name="T6" fmla="*/ 434 w 2669"/>
                <a:gd name="T7" fmla="*/ 31 h 538"/>
                <a:gd name="T8" fmla="*/ 403 w 2669"/>
                <a:gd name="T9" fmla="*/ 0 h 538"/>
                <a:gd name="T10" fmla="*/ 403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3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8" name="Rectangle 120"/>
            <p:cNvSpPr>
              <a:spLocks noChangeArrowheads="1"/>
            </p:cNvSpPr>
            <p:nvPr/>
          </p:nvSpPr>
          <p:spPr bwMode="auto">
            <a:xfrm>
              <a:off x="2858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8009" name="Rectangle 121"/>
            <p:cNvSpPr>
              <a:spLocks noChangeArrowheads="1"/>
            </p:cNvSpPr>
            <p:nvPr/>
          </p:nvSpPr>
          <p:spPr bwMode="auto">
            <a:xfrm>
              <a:off x="3426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8010" name="Rectangle 122"/>
            <p:cNvSpPr>
              <a:spLocks noChangeArrowheads="1"/>
            </p:cNvSpPr>
            <p:nvPr/>
          </p:nvSpPr>
          <p:spPr bwMode="auto">
            <a:xfrm>
              <a:off x="3458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8011" name="Rectangle 123"/>
            <p:cNvSpPr>
              <a:spLocks noChangeArrowheads="1"/>
            </p:cNvSpPr>
            <p:nvPr/>
          </p:nvSpPr>
          <p:spPr bwMode="auto">
            <a:xfrm>
              <a:off x="3516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8012" name="Rectangle 124"/>
            <p:cNvSpPr>
              <a:spLocks noChangeArrowheads="1"/>
            </p:cNvSpPr>
            <p:nvPr/>
          </p:nvSpPr>
          <p:spPr bwMode="auto">
            <a:xfrm>
              <a:off x="3548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bc</a:t>
              </a:r>
              <a:endParaRPr lang="en-US"/>
            </a:p>
          </p:txBody>
        </p:sp>
        <p:sp>
          <p:nvSpPr>
            <p:cNvPr id="38013" name="Rectangle 125"/>
            <p:cNvSpPr>
              <a:spLocks noChangeArrowheads="1"/>
            </p:cNvSpPr>
            <p:nvPr/>
          </p:nvSpPr>
          <p:spPr bwMode="auto">
            <a:xfrm>
              <a:off x="365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8014" name="Rectangle 126"/>
            <p:cNvSpPr>
              <a:spLocks noChangeArrowheads="1"/>
            </p:cNvSpPr>
            <p:nvPr/>
          </p:nvSpPr>
          <p:spPr bwMode="auto">
            <a:xfrm>
              <a:off x="3716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8015" name="Rectangle 127"/>
            <p:cNvSpPr>
              <a:spLocks noChangeArrowheads="1"/>
            </p:cNvSpPr>
            <p:nvPr/>
          </p:nvSpPr>
          <p:spPr bwMode="auto">
            <a:xfrm>
              <a:off x="3774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8016" name="Rectangle 128"/>
            <p:cNvSpPr>
              <a:spLocks noChangeArrowheads="1"/>
            </p:cNvSpPr>
            <p:nvPr/>
          </p:nvSpPr>
          <p:spPr bwMode="auto">
            <a:xfrm>
              <a:off x="381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8017" name="Freeform 129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403 w 2668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18" name="Freeform 130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403 w 2668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9" name="Rectangle 131"/>
            <p:cNvSpPr>
              <a:spLocks noChangeArrowheads="1"/>
            </p:cNvSpPr>
            <p:nvPr/>
          </p:nvSpPr>
          <p:spPr bwMode="auto">
            <a:xfrm>
              <a:off x="2071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8020" name="Rectangle 132"/>
            <p:cNvSpPr>
              <a:spLocks noChangeArrowheads="1"/>
            </p:cNvSpPr>
            <p:nvPr/>
          </p:nvSpPr>
          <p:spPr bwMode="auto">
            <a:xfrm>
              <a:off x="2638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8021" name="Rectangle 133"/>
            <p:cNvSpPr>
              <a:spLocks noChangeArrowheads="1"/>
            </p:cNvSpPr>
            <p:nvPr/>
          </p:nvSpPr>
          <p:spPr bwMode="auto">
            <a:xfrm>
              <a:off x="2671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8022" name="Rectangle 134"/>
            <p:cNvSpPr>
              <a:spLocks noChangeArrowheads="1"/>
            </p:cNvSpPr>
            <p:nvPr/>
          </p:nvSpPr>
          <p:spPr bwMode="auto">
            <a:xfrm>
              <a:off x="2729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8023" name="Rectangle 135"/>
            <p:cNvSpPr>
              <a:spLocks noChangeArrowheads="1"/>
            </p:cNvSpPr>
            <p:nvPr/>
          </p:nvSpPr>
          <p:spPr bwMode="auto">
            <a:xfrm>
              <a:off x="2755" y="2815"/>
              <a:ext cx="16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ba</a:t>
              </a:r>
              <a:endParaRPr lang="en-US"/>
            </a:p>
          </p:txBody>
        </p:sp>
        <p:sp>
          <p:nvSpPr>
            <p:cNvPr id="38024" name="Rectangle 136"/>
            <p:cNvSpPr>
              <a:spLocks noChangeArrowheads="1"/>
            </p:cNvSpPr>
            <p:nvPr/>
          </p:nvSpPr>
          <p:spPr bwMode="auto">
            <a:xfrm>
              <a:off x="2871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8025" name="Rectangle 137"/>
            <p:cNvSpPr>
              <a:spLocks noChangeArrowheads="1"/>
            </p:cNvSpPr>
            <p:nvPr/>
          </p:nvSpPr>
          <p:spPr bwMode="auto">
            <a:xfrm>
              <a:off x="2935" y="281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8026" name="Rectangle 138"/>
            <p:cNvSpPr>
              <a:spLocks noChangeArrowheads="1"/>
            </p:cNvSpPr>
            <p:nvPr/>
          </p:nvSpPr>
          <p:spPr bwMode="auto">
            <a:xfrm>
              <a:off x="2987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8027" name="Rectangle 139"/>
            <p:cNvSpPr>
              <a:spLocks noChangeArrowheads="1"/>
            </p:cNvSpPr>
            <p:nvPr/>
          </p:nvSpPr>
          <p:spPr bwMode="auto">
            <a:xfrm>
              <a:off x="3019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8028" name="Line 140"/>
            <p:cNvSpPr>
              <a:spLocks noChangeShapeType="1"/>
            </p:cNvSpPr>
            <p:nvPr/>
          </p:nvSpPr>
          <p:spPr bwMode="auto">
            <a:xfrm flipH="1">
              <a:off x="4102" y="2532"/>
              <a:ext cx="268" cy="18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29" name="Freeform 141"/>
            <p:cNvSpPr>
              <a:spLocks/>
            </p:cNvSpPr>
            <p:nvPr/>
          </p:nvSpPr>
          <p:spPr bwMode="auto">
            <a:xfrm>
              <a:off x="4029" y="2684"/>
              <a:ext cx="98" cy="80"/>
            </a:xfrm>
            <a:custGeom>
              <a:avLst/>
              <a:gdLst>
                <a:gd name="T0" fmla="*/ 98 w 98"/>
                <a:gd name="T1" fmla="*/ 53 h 80"/>
                <a:gd name="T2" fmla="*/ 0 w 98"/>
                <a:gd name="T3" fmla="*/ 80 h 80"/>
                <a:gd name="T4" fmla="*/ 62 w 98"/>
                <a:gd name="T5" fmla="*/ 0 h 80"/>
                <a:gd name="T6" fmla="*/ 98 w 98"/>
                <a:gd name="T7" fmla="*/ 53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80"/>
                <a:gd name="T14" fmla="*/ 98 w 98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80">
                  <a:moveTo>
                    <a:pt x="98" y="53"/>
                  </a:moveTo>
                  <a:lnTo>
                    <a:pt x="0" y="80"/>
                  </a:lnTo>
                  <a:lnTo>
                    <a:pt x="62" y="0"/>
                  </a:lnTo>
                  <a:lnTo>
                    <a:pt x="98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0" name="Line 142"/>
            <p:cNvSpPr>
              <a:spLocks noChangeShapeType="1"/>
            </p:cNvSpPr>
            <p:nvPr/>
          </p:nvSpPr>
          <p:spPr bwMode="auto">
            <a:xfrm>
              <a:off x="1512" y="2551"/>
              <a:ext cx="283" cy="44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1" name="Freeform 143"/>
            <p:cNvSpPr>
              <a:spLocks/>
            </p:cNvSpPr>
            <p:nvPr/>
          </p:nvSpPr>
          <p:spPr bwMode="auto">
            <a:xfrm>
              <a:off x="1764" y="2976"/>
              <a:ext cx="77" cy="98"/>
            </a:xfrm>
            <a:custGeom>
              <a:avLst/>
              <a:gdLst>
                <a:gd name="T0" fmla="*/ 54 w 77"/>
                <a:gd name="T1" fmla="*/ 0 h 98"/>
                <a:gd name="T2" fmla="*/ 77 w 77"/>
                <a:gd name="T3" fmla="*/ 98 h 98"/>
                <a:gd name="T4" fmla="*/ 0 w 77"/>
                <a:gd name="T5" fmla="*/ 34 h 98"/>
                <a:gd name="T6" fmla="*/ 54 w 7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98"/>
                <a:gd name="T14" fmla="*/ 77 w 7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98">
                  <a:moveTo>
                    <a:pt x="54" y="0"/>
                  </a:moveTo>
                  <a:lnTo>
                    <a:pt x="77" y="98"/>
                  </a:lnTo>
                  <a:lnTo>
                    <a:pt x="0" y="3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2" name="Line 144"/>
            <p:cNvSpPr>
              <a:spLocks noChangeShapeType="1"/>
            </p:cNvSpPr>
            <p:nvPr/>
          </p:nvSpPr>
          <p:spPr bwMode="auto">
            <a:xfrm>
              <a:off x="2945" y="2524"/>
              <a:ext cx="355" cy="47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3" name="Freeform 145"/>
            <p:cNvSpPr>
              <a:spLocks/>
            </p:cNvSpPr>
            <p:nvPr/>
          </p:nvSpPr>
          <p:spPr bwMode="auto">
            <a:xfrm>
              <a:off x="3269" y="2978"/>
              <a:ext cx="83" cy="96"/>
            </a:xfrm>
            <a:custGeom>
              <a:avLst/>
              <a:gdLst>
                <a:gd name="T0" fmla="*/ 52 w 83"/>
                <a:gd name="T1" fmla="*/ 0 h 96"/>
                <a:gd name="T2" fmla="*/ 83 w 83"/>
                <a:gd name="T3" fmla="*/ 96 h 96"/>
                <a:gd name="T4" fmla="*/ 0 w 83"/>
                <a:gd name="T5" fmla="*/ 38 h 96"/>
                <a:gd name="T6" fmla="*/ 52 w 83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96"/>
                <a:gd name="T14" fmla="*/ 83 w 83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96">
                  <a:moveTo>
                    <a:pt x="52" y="0"/>
                  </a:moveTo>
                  <a:lnTo>
                    <a:pt x="83" y="96"/>
                  </a:lnTo>
                  <a:lnTo>
                    <a:pt x="0" y="3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4" name="Line 146"/>
            <p:cNvSpPr>
              <a:spLocks noChangeShapeType="1"/>
            </p:cNvSpPr>
            <p:nvPr/>
          </p:nvSpPr>
          <p:spPr bwMode="auto">
            <a:xfrm>
              <a:off x="4370" y="2524"/>
              <a:ext cx="437" cy="48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5" name="Freeform 147"/>
            <p:cNvSpPr>
              <a:spLocks/>
            </p:cNvSpPr>
            <p:nvPr/>
          </p:nvSpPr>
          <p:spPr bwMode="auto">
            <a:xfrm>
              <a:off x="4778" y="2981"/>
              <a:ext cx="88" cy="93"/>
            </a:xfrm>
            <a:custGeom>
              <a:avLst/>
              <a:gdLst>
                <a:gd name="T0" fmla="*/ 48 w 88"/>
                <a:gd name="T1" fmla="*/ 0 h 93"/>
                <a:gd name="T2" fmla="*/ 88 w 88"/>
                <a:gd name="T3" fmla="*/ 93 h 93"/>
                <a:gd name="T4" fmla="*/ 0 w 88"/>
                <a:gd name="T5" fmla="*/ 43 h 93"/>
                <a:gd name="T6" fmla="*/ 48 w 88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93"/>
                <a:gd name="T14" fmla="*/ 88 w 88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93">
                  <a:moveTo>
                    <a:pt x="48" y="0"/>
                  </a:moveTo>
                  <a:lnTo>
                    <a:pt x="88" y="93"/>
                  </a:lnTo>
                  <a:lnTo>
                    <a:pt x="0" y="4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6" name="Rectangle 148"/>
            <p:cNvSpPr>
              <a:spLocks noChangeArrowheads="1"/>
            </p:cNvSpPr>
            <p:nvPr/>
          </p:nvSpPr>
          <p:spPr bwMode="auto">
            <a:xfrm>
              <a:off x="986" y="3015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abc</a:t>
              </a:r>
              <a:endParaRPr lang="en-US"/>
            </a:p>
          </p:txBody>
        </p:sp>
        <p:sp>
          <p:nvSpPr>
            <p:cNvPr id="38037" name="Rectangle 149"/>
            <p:cNvSpPr>
              <a:spLocks noChangeArrowheads="1"/>
            </p:cNvSpPr>
            <p:nvPr/>
          </p:nvSpPr>
          <p:spPr bwMode="auto">
            <a:xfrm>
              <a:off x="1761" y="331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acb</a:t>
              </a:r>
              <a:endParaRPr lang="en-US"/>
            </a:p>
          </p:txBody>
        </p:sp>
        <p:sp>
          <p:nvSpPr>
            <p:cNvPr id="38038" name="Rectangle 150"/>
            <p:cNvSpPr>
              <a:spLocks noChangeArrowheads="1"/>
            </p:cNvSpPr>
            <p:nvPr/>
          </p:nvSpPr>
          <p:spPr bwMode="auto">
            <a:xfrm>
              <a:off x="2477" y="300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bac</a:t>
              </a:r>
              <a:endParaRPr lang="en-US"/>
            </a:p>
          </p:txBody>
        </p:sp>
        <p:sp>
          <p:nvSpPr>
            <p:cNvPr id="38039" name="Rectangle 151"/>
            <p:cNvSpPr>
              <a:spLocks noChangeArrowheads="1"/>
            </p:cNvSpPr>
            <p:nvPr/>
          </p:nvSpPr>
          <p:spPr bwMode="auto">
            <a:xfrm>
              <a:off x="3252" y="3325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bca</a:t>
              </a:r>
              <a:endParaRPr lang="en-US"/>
            </a:p>
          </p:txBody>
        </p:sp>
        <p:sp>
          <p:nvSpPr>
            <p:cNvPr id="38040" name="Rectangle 152"/>
            <p:cNvSpPr>
              <a:spLocks noChangeArrowheads="1"/>
            </p:cNvSpPr>
            <p:nvPr/>
          </p:nvSpPr>
          <p:spPr bwMode="auto">
            <a:xfrm>
              <a:off x="3994" y="300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cab</a:t>
              </a:r>
              <a:endParaRPr lang="en-US"/>
            </a:p>
          </p:txBody>
        </p:sp>
        <p:sp>
          <p:nvSpPr>
            <p:cNvPr id="38041" name="Rectangle 153"/>
            <p:cNvSpPr>
              <a:spLocks noChangeArrowheads="1"/>
            </p:cNvSpPr>
            <p:nvPr/>
          </p:nvSpPr>
          <p:spPr bwMode="auto">
            <a:xfrm>
              <a:off x="4801" y="331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cba</a:t>
              </a:r>
              <a:endParaRPr lang="en-US"/>
            </a:p>
          </p:txBody>
        </p:sp>
      </p:grpSp>
      <p:sp>
        <p:nvSpPr>
          <p:cNvPr id="37893" name="Date Placeholder 15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155" name="TextBox 154"/>
          <p:cNvSpPr txBox="1"/>
          <p:nvPr/>
        </p:nvSpPr>
        <p:spPr>
          <a:xfrm>
            <a:off x="-16420" y="5638797"/>
            <a:ext cx="516737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is 7, 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is 8, 3</a:t>
            </a:r>
            <a:r>
              <a:rPr lang="en-US" baseline="30000" dirty="0" smtClean="0">
                <a:solidFill>
                  <a:srgbClr val="FF0000"/>
                </a:solidFill>
              </a:rPr>
              <a:t>rd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is 9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6" name="Rectangle 3"/>
          <p:cNvSpPr>
            <a:spLocks noChangeArrowheads="1"/>
          </p:cNvSpPr>
          <p:nvPr/>
        </p:nvSpPr>
        <p:spPr bwMode="auto">
          <a:xfrm>
            <a:off x="762000" y="1598613"/>
            <a:ext cx="2286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cbb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dirty="0" err="1">
                <a:solidFill>
                  <a:schemeClr val="tx2"/>
                </a:solidFill>
              </a:rPr>
              <a:t>ba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abc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7" name="Rectangle 4"/>
          <p:cNvSpPr>
            <a:spLocks noChangeArrowheads="1"/>
          </p:cNvSpPr>
          <p:nvPr/>
        </p:nvSpPr>
        <p:spPr bwMode="auto">
          <a:xfrm>
            <a:off x="4457024" y="1617011"/>
            <a:ext cx="415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, b, or c could be 7,8, or 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88311" y="5492523"/>
            <a:ext cx="761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b=7</a:t>
            </a:r>
          </a:p>
          <a:p>
            <a:r>
              <a:rPr lang="en-US" dirty="0">
                <a:solidFill>
                  <a:srgbClr val="92D050"/>
                </a:solidFill>
              </a:rPr>
              <a:t>c</a:t>
            </a:r>
            <a:r>
              <a:rPr lang="en-US" dirty="0" smtClean="0">
                <a:solidFill>
                  <a:srgbClr val="92D050"/>
                </a:solidFill>
              </a:rPr>
              <a:t>=8</a:t>
            </a:r>
          </a:p>
          <a:p>
            <a:r>
              <a:rPr lang="en-US" dirty="0">
                <a:solidFill>
                  <a:srgbClr val="92D050"/>
                </a:solidFill>
              </a:rPr>
              <a:t>a</a:t>
            </a:r>
            <a:r>
              <a:rPr lang="en-US" dirty="0" smtClean="0">
                <a:solidFill>
                  <a:srgbClr val="92D050"/>
                </a:solidFill>
              </a:rPr>
              <a:t>=9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5376338" y="5492523"/>
            <a:ext cx="568980" cy="2986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AAE522-851D-3640-A856-BAAB6FC849A9}" type="slidenum">
              <a:rPr lang="en-US" sz="1400"/>
              <a:pPr eaLnBrk="1" hangingPunct="1"/>
              <a:t>52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Algorithm for Multiple Recursion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Arial" charset="0"/>
                <a:cs typeface="Arial" charset="0"/>
              </a:rPr>
              <a:t>Algorithm </a:t>
            </a:r>
            <a:r>
              <a:rPr lang="en-US" sz="2000" dirty="0" err="1">
                <a:solidFill>
                  <a:schemeClr val="tx2"/>
                </a:solidFill>
                <a:latin typeface="Arial" charset="0"/>
                <a:cs typeface="Arial" charset="0"/>
              </a:rPr>
              <a:t>PuzzleSolve</a:t>
            </a:r>
            <a:r>
              <a:rPr lang="en-US" sz="2000" dirty="0"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cs typeface="Arial" charset="0"/>
              </a:rPr>
              <a:t>k,S,U</a:t>
            </a:r>
            <a:r>
              <a:rPr lang="en-US" sz="2000" dirty="0">
                <a:latin typeface="Arial" charset="0"/>
                <a:cs typeface="Arial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Arial" charset="0"/>
                <a:cs typeface="Arial" charset="0"/>
              </a:rPr>
              <a:t> Input: </a:t>
            </a:r>
            <a:r>
              <a:rPr lang="en-US" sz="2000" dirty="0">
                <a:latin typeface="Arial" charset="0"/>
                <a:cs typeface="Arial" charset="0"/>
              </a:rPr>
              <a:t>Integer k, sequence S, and set U (universe of elements to test)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Arial" charset="0"/>
                <a:cs typeface="Arial" charset="0"/>
              </a:rPr>
              <a:t> Output:  </a:t>
            </a:r>
            <a:r>
              <a:rPr lang="en-US" sz="2000" dirty="0">
                <a:latin typeface="Arial" charset="0"/>
                <a:cs typeface="Arial" charset="0"/>
              </a:rPr>
              <a:t>Enumeration of all k-length extensions to S using elements in U without </a:t>
            </a:r>
            <a:r>
              <a:rPr lang="en-US" sz="2000" dirty="0" smtClean="0">
                <a:latin typeface="Arial" charset="0"/>
                <a:cs typeface="Arial" charset="0"/>
              </a:rPr>
              <a:t>repetitions and output all S that solve the puzzle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Unew</a:t>
            </a:r>
            <a:r>
              <a:rPr lang="en-US" sz="2000" dirty="0" smtClean="0">
                <a:latin typeface="Arial" charset="0"/>
                <a:cs typeface="Arial" charset="0"/>
              </a:rPr>
              <a:t> = U</a:t>
            </a: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Arial" charset="0"/>
                <a:cs typeface="Arial" charset="0"/>
              </a:rPr>
              <a:t> for </a:t>
            </a:r>
            <a:r>
              <a:rPr lang="en-US" sz="2000" b="1" dirty="0" smtClean="0">
                <a:latin typeface="Arial" charset="0"/>
                <a:cs typeface="Arial" charset="0"/>
              </a:rPr>
              <a:t>each </a:t>
            </a:r>
            <a:r>
              <a:rPr lang="en-US" sz="2000" dirty="0">
                <a:latin typeface="Arial" charset="0"/>
                <a:cs typeface="Arial" charset="0"/>
              </a:rPr>
              <a:t>e  in U </a:t>
            </a:r>
            <a:r>
              <a:rPr lang="en-US" sz="2000" b="1" dirty="0">
                <a:latin typeface="Arial" charset="0"/>
                <a:cs typeface="Arial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  <a:cs typeface="Arial" charset="0"/>
              </a:rPr>
              <a:t>	Remove e from </a:t>
            </a:r>
            <a:r>
              <a:rPr lang="en-US" sz="2000" dirty="0" err="1" smtClean="0">
                <a:latin typeface="Arial" charset="0"/>
                <a:cs typeface="Arial" charset="0"/>
              </a:rPr>
              <a:t>Unew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Arial" charset="0"/>
                <a:cs typeface="Arial" charset="0"/>
              </a:rPr>
              <a:t>{e is now being used}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  <a:cs typeface="Arial" charset="0"/>
              </a:rPr>
              <a:t>	Add e to the end of </a:t>
            </a:r>
            <a:r>
              <a:rPr lang="en-US" sz="2000" smtClean="0">
                <a:latin typeface="Arial" charset="0"/>
                <a:cs typeface="Arial" charset="0"/>
              </a:rPr>
              <a:t>S   	</a:t>
            </a:r>
            <a:r>
              <a:rPr lang="en-US" sz="2000" smtClean="0">
                <a:solidFill>
                  <a:srgbClr val="00B050"/>
                </a:solidFill>
                <a:latin typeface="Arial" charset="0"/>
                <a:cs typeface="Arial" charset="0"/>
              </a:rPr>
              <a:t>{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e is part of sequence}</a:t>
            </a:r>
            <a:endParaRPr lang="en-US" sz="2000" dirty="0">
              <a:solidFill>
                <a:srgbClr val="00B05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Arial" charset="0"/>
                <a:cs typeface="Arial" charset="0"/>
              </a:rPr>
              <a:t>	if </a:t>
            </a:r>
            <a:r>
              <a:rPr lang="en-US" sz="2000" dirty="0">
                <a:latin typeface="Arial" charset="0"/>
                <a:cs typeface="Arial" charset="0"/>
              </a:rPr>
              <a:t>k = 1 </a:t>
            </a:r>
            <a:r>
              <a:rPr lang="en-US" sz="2000" b="1" dirty="0">
                <a:latin typeface="Arial" charset="0"/>
                <a:cs typeface="Arial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  <a:cs typeface="Arial" charset="0"/>
              </a:rPr>
              <a:t>		Test whether S is a configuration that solves the puzzle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Arial" charset="0"/>
                <a:cs typeface="Arial" charset="0"/>
              </a:rPr>
              <a:t>		if </a:t>
            </a:r>
            <a:r>
              <a:rPr lang="en-US" sz="2000" dirty="0">
                <a:latin typeface="Arial" charset="0"/>
                <a:cs typeface="Arial" charset="0"/>
              </a:rPr>
              <a:t>S solves the puzzle </a:t>
            </a:r>
            <a:r>
              <a:rPr lang="en-US" sz="2000" b="1" dirty="0">
                <a:latin typeface="Arial" charset="0"/>
                <a:cs typeface="Arial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Arial" charset="0"/>
                <a:cs typeface="Arial" charset="0"/>
              </a:rPr>
              <a:t>			</a:t>
            </a:r>
            <a:r>
              <a:rPr lang="en-US" sz="2000" b="1" dirty="0" smtClean="0">
                <a:latin typeface="Arial" charset="0"/>
                <a:cs typeface="Arial" charset="0"/>
              </a:rPr>
              <a:t>output </a:t>
            </a:r>
            <a:r>
              <a:rPr lang="ja-JP" altLang="en-US" sz="2000" dirty="0">
                <a:latin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cs typeface="Arial" charset="0"/>
              </a:rPr>
              <a:t>Solution found: </a:t>
            </a:r>
            <a:r>
              <a:rPr lang="ja-JP" altLang="en-US" sz="2000" dirty="0">
                <a:latin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cs typeface="Arial" charset="0"/>
              </a:rPr>
              <a:t> </a:t>
            </a:r>
            <a:r>
              <a:rPr lang="en-US" altLang="ja-JP" sz="2000" dirty="0" smtClean="0">
                <a:latin typeface="Arial" charset="0"/>
                <a:cs typeface="Arial" charset="0"/>
              </a:rPr>
              <a:t>S</a:t>
            </a:r>
            <a:endParaRPr lang="en-US" altLang="ja-JP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Arial" charset="0"/>
                <a:cs typeface="Arial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  <a:cs typeface="Arial" charset="0"/>
              </a:rPr>
              <a:t>		</a:t>
            </a:r>
            <a:r>
              <a:rPr lang="en-US" sz="2000" dirty="0" err="1">
                <a:solidFill>
                  <a:schemeClr val="tx2"/>
                </a:solidFill>
                <a:latin typeface="Arial" charset="0"/>
                <a:cs typeface="Arial" charset="0"/>
              </a:rPr>
              <a:t>PuzzleSolve</a:t>
            </a:r>
            <a:r>
              <a:rPr lang="en-US" sz="2000" dirty="0">
                <a:latin typeface="Arial" charset="0"/>
                <a:cs typeface="Arial" charset="0"/>
              </a:rPr>
              <a:t>(k - 1, </a:t>
            </a:r>
            <a:r>
              <a:rPr lang="en-US" sz="2000" dirty="0" smtClean="0">
                <a:latin typeface="Arial" charset="0"/>
                <a:cs typeface="Arial" charset="0"/>
              </a:rPr>
              <a:t>S, </a:t>
            </a:r>
            <a:r>
              <a:rPr lang="en-US" sz="2000" dirty="0" err="1" smtClean="0">
                <a:latin typeface="Arial" charset="0"/>
                <a:cs typeface="Arial" charset="0"/>
              </a:rPr>
              <a:t>Unew</a:t>
            </a:r>
            <a:r>
              <a:rPr lang="en-US" sz="2000" dirty="0" smtClean="0">
                <a:latin typeface="Arial" charset="0"/>
                <a:cs typeface="Arial" charset="0"/>
              </a:rPr>
              <a:t>)</a:t>
            </a: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  <a:cs typeface="Arial" charset="0"/>
              </a:rPr>
              <a:t>	Add e back to </a:t>
            </a:r>
            <a:r>
              <a:rPr lang="en-US" sz="2000" dirty="0" err="1" smtClean="0">
                <a:latin typeface="Arial" charset="0"/>
                <a:cs typeface="Arial" charset="0"/>
              </a:rPr>
              <a:t>Unew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dirty="0" smtClean="0">
                <a:latin typeface="Arial" charset="0"/>
                <a:cs typeface="Arial" charset="0"/>
              </a:rPr>
              <a:t>            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{</a:t>
            </a:r>
            <a:r>
              <a:rPr lang="en-US" sz="2000" dirty="0">
                <a:solidFill>
                  <a:srgbClr val="00B050"/>
                </a:solidFill>
                <a:latin typeface="Arial" charset="0"/>
                <a:cs typeface="Arial" charset="0"/>
              </a:rPr>
              <a:t>e is now unused}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  <a:cs typeface="Arial" charset="0"/>
              </a:rPr>
              <a:t>	Remove e from the end of </a:t>
            </a:r>
            <a:r>
              <a:rPr lang="en-US" sz="2000" dirty="0" smtClean="0">
                <a:latin typeface="Arial" charset="0"/>
                <a:cs typeface="Arial" charset="0"/>
              </a:rPr>
              <a:t>S  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{e is not part of sequence}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return</a:t>
            </a: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3584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© 2014 Goodrich, </a:t>
            </a:r>
            <a:r>
              <a:rPr lang="en-US" sz="1400" dirty="0" err="1" smtClean="0"/>
              <a:t>Tamassia</a:t>
            </a:r>
            <a:r>
              <a:rPr lang="en-US" sz="1400" dirty="0" smtClean="0"/>
              <a:t>, </a:t>
            </a:r>
            <a:r>
              <a:rPr lang="en-US" sz="1400" dirty="0" err="1" smtClean="0"/>
              <a:t>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1229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9CF3F0-E475-6C44-8B5A-F065EBEF5143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The Recursion Pattern</a:t>
            </a:r>
            <a:endParaRPr lang="en-US" sz="4000" dirty="0">
              <a:latin typeface="Tahoma" charset="0"/>
              <a:cs typeface="Tahoma" charset="0"/>
            </a:endParaRPr>
          </a:p>
        </p:txBody>
      </p:sp>
      <p:sp>
        <p:nvSpPr>
          <p:cNvPr id="12292" name="Rectangle 4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ahoma" charset="0"/>
                <a:cs typeface="Tahoma" charset="0"/>
              </a:rPr>
              <a:t>Decomposition</a:t>
            </a:r>
            <a:r>
              <a:rPr lang="en-US" sz="2400" dirty="0">
                <a:latin typeface="Tahoma" charset="0"/>
                <a:cs typeface="Tahoma" charset="0"/>
              </a:rPr>
              <a:t> </a:t>
            </a:r>
            <a:r>
              <a:rPr lang="en-US" sz="2400" dirty="0" smtClean="0">
                <a:latin typeface="Tahoma" charset="0"/>
                <a:cs typeface="Tahoma" charset="0"/>
              </a:rPr>
              <a:t>into smaller problems?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ahoma" charset="0"/>
                <a:cs typeface="Tahoma" charset="0"/>
              </a:rPr>
              <a:t>Base case: smallest problem?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ahoma" charset="0"/>
                <a:cs typeface="Tahoma" charset="0"/>
              </a:rPr>
              <a:t>Composition of solutions?</a:t>
            </a:r>
            <a:endParaRPr lang="en-US" sz="2400" dirty="0">
              <a:latin typeface="Tahoma" charset="0"/>
              <a:cs typeface="Tahoma" charset="0"/>
            </a:endParaRPr>
          </a:p>
        </p:txBody>
      </p:sp>
      <p:sp>
        <p:nvSpPr>
          <p:cNvPr id="122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3429000"/>
            <a:ext cx="6172200" cy="22467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factorial(</a:t>
            </a:r>
            <a:r>
              <a:rPr lang="en-US" sz="2000" dirty="0" err="1" smtClean="0"/>
              <a:t>int</a:t>
            </a:r>
            <a:r>
              <a:rPr lang="en-US" sz="2000" dirty="0" smtClean="0"/>
              <a:t> n) // n &gt;=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if (n == 0)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return 1;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else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return n * factorial(n-1);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714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Visualizing Recursion</a:t>
            </a:r>
          </a:p>
        </p:txBody>
      </p:sp>
      <p:sp>
        <p:nvSpPr>
          <p:cNvPr id="143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810000" cy="4114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Recursion trace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A box for each recursive call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An arrow from each caller to </a:t>
            </a:r>
            <a:r>
              <a:rPr lang="en-US" sz="2400" dirty="0" err="1">
                <a:latin typeface="Tahoma" charset="0"/>
              </a:rPr>
              <a:t>callee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An arrow from each </a:t>
            </a:r>
            <a:r>
              <a:rPr lang="en-US" sz="2400" dirty="0" err="1">
                <a:latin typeface="Tahoma" charset="0"/>
              </a:rPr>
              <a:t>callee</a:t>
            </a:r>
            <a:r>
              <a:rPr lang="en-US" sz="2400" dirty="0">
                <a:latin typeface="Tahoma" charset="0"/>
              </a:rPr>
              <a:t> to caller showing return value</a:t>
            </a:r>
          </a:p>
        </p:txBody>
      </p:sp>
      <p:sp>
        <p:nvSpPr>
          <p:cNvPr id="14339" name="Content Placeholder 101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12192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ahoma" charset="0"/>
              </a:rPr>
              <a:t>Example</a:t>
            </a:r>
          </a:p>
        </p:txBody>
      </p:sp>
      <p:sp>
        <p:nvSpPr>
          <p:cNvPr id="14340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52400" y="6248400"/>
            <a:ext cx="3429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/>
              <a:t>Recursion</a:t>
            </a:r>
          </a:p>
        </p:txBody>
      </p:sp>
      <p:sp>
        <p:nvSpPr>
          <p:cNvPr id="1434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3F5127B-AF11-B54D-A4DD-560956A38095}" type="slidenum">
              <a:rPr lang="en-US" sz="1400"/>
              <a:pPr eaLnBrk="1" hangingPunct="1"/>
              <a:t>7</a:t>
            </a:fld>
            <a:endParaRPr lang="en-US" sz="1400"/>
          </a:p>
        </p:txBody>
      </p:sp>
      <p:grpSp>
        <p:nvGrpSpPr>
          <p:cNvPr id="14342" name="Group 11"/>
          <p:cNvGrpSpPr>
            <a:grpSpLocks noChangeAspect="1"/>
          </p:cNvGrpSpPr>
          <p:nvPr/>
        </p:nvGrpSpPr>
        <p:grpSpPr bwMode="auto">
          <a:xfrm>
            <a:off x="4114800" y="2362200"/>
            <a:ext cx="4757738" cy="3694113"/>
            <a:chOff x="2899" y="1511"/>
            <a:chExt cx="2690" cy="2089"/>
          </a:xfrm>
        </p:grpSpPr>
        <p:sp>
          <p:nvSpPr>
            <p:cNvPr id="1434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99" y="1511"/>
              <a:ext cx="2669" cy="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Freeform 12"/>
            <p:cNvSpPr>
              <a:spLocks/>
            </p:cNvSpPr>
            <p:nvPr/>
          </p:nvSpPr>
          <p:spPr bwMode="auto">
            <a:xfrm>
              <a:off x="2910" y="175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4 h 768"/>
                <a:gd name="T18" fmla="*/ 0 w 3840"/>
                <a:gd name="T19" fmla="*/ 11 h 768"/>
                <a:gd name="T20" fmla="*/ 4 w 3840"/>
                <a:gd name="T21" fmla="*/ 14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40"/>
                <a:gd name="T34" fmla="*/ 0 h 768"/>
                <a:gd name="T35" fmla="*/ 3840 w 3840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Freeform 13"/>
            <p:cNvSpPr>
              <a:spLocks/>
            </p:cNvSpPr>
            <p:nvPr/>
          </p:nvSpPr>
          <p:spPr bwMode="auto">
            <a:xfrm>
              <a:off x="2910" y="175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4 h 768"/>
                <a:gd name="T18" fmla="*/ 0 w 3840"/>
                <a:gd name="T19" fmla="*/ 11 h 768"/>
                <a:gd name="T20" fmla="*/ 4 w 3840"/>
                <a:gd name="T21" fmla="*/ 14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40"/>
                <a:gd name="T34" fmla="*/ 0 h 768"/>
                <a:gd name="T35" fmla="*/ 3840 w 3840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4"/>
            <p:cNvSpPr>
              <a:spLocks noChangeArrowheads="1"/>
            </p:cNvSpPr>
            <p:nvPr/>
          </p:nvSpPr>
          <p:spPr bwMode="auto">
            <a:xfrm>
              <a:off x="2954" y="1796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 err="1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 dirty="0"/>
            </a:p>
          </p:txBody>
        </p:sp>
        <p:sp>
          <p:nvSpPr>
            <p:cNvPr id="14348" name="Rectangle 15"/>
            <p:cNvSpPr>
              <a:spLocks noChangeArrowheads="1"/>
            </p:cNvSpPr>
            <p:nvPr/>
          </p:nvSpPr>
          <p:spPr bwMode="auto">
            <a:xfrm>
              <a:off x="3756" y="179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49" name="Rectangle 16"/>
            <p:cNvSpPr>
              <a:spLocks noChangeArrowheads="1"/>
            </p:cNvSpPr>
            <p:nvPr/>
          </p:nvSpPr>
          <p:spPr bwMode="auto">
            <a:xfrm>
              <a:off x="3790" y="1796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4350" name="Rectangle 17"/>
            <p:cNvSpPr>
              <a:spLocks noChangeArrowheads="1"/>
            </p:cNvSpPr>
            <p:nvPr/>
          </p:nvSpPr>
          <p:spPr bwMode="auto">
            <a:xfrm>
              <a:off x="3850" y="179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51" name="Line 18"/>
            <p:cNvSpPr>
              <a:spLocks noChangeShapeType="1"/>
            </p:cNvSpPr>
            <p:nvPr/>
          </p:nvSpPr>
          <p:spPr bwMode="auto">
            <a:xfrm>
              <a:off x="3470" y="1960"/>
              <a:ext cx="44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Freeform 19"/>
            <p:cNvSpPr>
              <a:spLocks/>
            </p:cNvSpPr>
            <p:nvPr/>
          </p:nvSpPr>
          <p:spPr bwMode="auto">
            <a:xfrm>
              <a:off x="3498" y="2130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7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Freeform 20"/>
            <p:cNvSpPr>
              <a:spLocks/>
            </p:cNvSpPr>
            <p:nvPr/>
          </p:nvSpPr>
          <p:spPr bwMode="auto">
            <a:xfrm>
              <a:off x="3011" y="2164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Freeform 21"/>
            <p:cNvSpPr>
              <a:spLocks/>
            </p:cNvSpPr>
            <p:nvPr/>
          </p:nvSpPr>
          <p:spPr bwMode="auto">
            <a:xfrm>
              <a:off x="3011" y="2164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3056" y="2203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3858" y="2203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57" name="Rectangle 24"/>
            <p:cNvSpPr>
              <a:spLocks noChangeArrowheads="1"/>
            </p:cNvSpPr>
            <p:nvPr/>
          </p:nvSpPr>
          <p:spPr bwMode="auto">
            <a:xfrm>
              <a:off x="3892" y="2203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14358" name="Rectangle 25"/>
            <p:cNvSpPr>
              <a:spLocks noChangeArrowheads="1"/>
            </p:cNvSpPr>
            <p:nvPr/>
          </p:nvSpPr>
          <p:spPr bwMode="auto">
            <a:xfrm>
              <a:off x="3951" y="2203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59" name="Line 26"/>
            <p:cNvSpPr>
              <a:spLocks noChangeShapeType="1"/>
            </p:cNvSpPr>
            <p:nvPr/>
          </p:nvSpPr>
          <p:spPr bwMode="auto">
            <a:xfrm>
              <a:off x="3572" y="2367"/>
              <a:ext cx="44" cy="17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27"/>
            <p:cNvSpPr>
              <a:spLocks/>
            </p:cNvSpPr>
            <p:nvPr/>
          </p:nvSpPr>
          <p:spPr bwMode="auto">
            <a:xfrm>
              <a:off x="3600" y="2537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8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28"/>
            <p:cNvSpPr>
              <a:spLocks/>
            </p:cNvSpPr>
            <p:nvPr/>
          </p:nvSpPr>
          <p:spPr bwMode="auto">
            <a:xfrm>
              <a:off x="3113" y="2571"/>
              <a:ext cx="1019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Freeform 29"/>
            <p:cNvSpPr>
              <a:spLocks/>
            </p:cNvSpPr>
            <p:nvPr/>
          </p:nvSpPr>
          <p:spPr bwMode="auto">
            <a:xfrm>
              <a:off x="3113" y="2571"/>
              <a:ext cx="1019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30"/>
            <p:cNvSpPr>
              <a:spLocks noChangeArrowheads="1"/>
            </p:cNvSpPr>
            <p:nvPr/>
          </p:nvSpPr>
          <p:spPr bwMode="auto">
            <a:xfrm>
              <a:off x="3158" y="2611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64" name="Rectangle 31"/>
            <p:cNvSpPr>
              <a:spLocks noChangeArrowheads="1"/>
            </p:cNvSpPr>
            <p:nvPr/>
          </p:nvSpPr>
          <p:spPr bwMode="auto">
            <a:xfrm>
              <a:off x="3960" y="2611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65" name="Rectangle 32"/>
            <p:cNvSpPr>
              <a:spLocks noChangeArrowheads="1"/>
            </p:cNvSpPr>
            <p:nvPr/>
          </p:nvSpPr>
          <p:spPr bwMode="auto">
            <a:xfrm>
              <a:off x="3994" y="26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4366" name="Rectangle 33"/>
            <p:cNvSpPr>
              <a:spLocks noChangeArrowheads="1"/>
            </p:cNvSpPr>
            <p:nvPr/>
          </p:nvSpPr>
          <p:spPr bwMode="auto">
            <a:xfrm>
              <a:off x="4053" y="2611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67" name="Line 34"/>
            <p:cNvSpPr>
              <a:spLocks noChangeShapeType="1"/>
            </p:cNvSpPr>
            <p:nvPr/>
          </p:nvSpPr>
          <p:spPr bwMode="auto">
            <a:xfrm>
              <a:off x="3673" y="2775"/>
              <a:ext cx="45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Freeform 35"/>
            <p:cNvSpPr>
              <a:spLocks/>
            </p:cNvSpPr>
            <p:nvPr/>
          </p:nvSpPr>
          <p:spPr bwMode="auto">
            <a:xfrm>
              <a:off x="3702" y="2945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2 w 30"/>
                <a:gd name="T3" fmla="*/ 34 h 34"/>
                <a:gd name="T4" fmla="*/ 0 w 30"/>
                <a:gd name="T5" fmla="*/ 7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2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36"/>
            <p:cNvSpPr>
              <a:spLocks/>
            </p:cNvSpPr>
            <p:nvPr/>
          </p:nvSpPr>
          <p:spPr bwMode="auto">
            <a:xfrm>
              <a:off x="3215" y="2979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37"/>
            <p:cNvSpPr>
              <a:spLocks/>
            </p:cNvSpPr>
            <p:nvPr/>
          </p:nvSpPr>
          <p:spPr bwMode="auto">
            <a:xfrm>
              <a:off x="3215" y="2979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8"/>
            <p:cNvSpPr>
              <a:spLocks noChangeArrowheads="1"/>
            </p:cNvSpPr>
            <p:nvPr/>
          </p:nvSpPr>
          <p:spPr bwMode="auto">
            <a:xfrm>
              <a:off x="3260" y="3018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72" name="Rectangle 39"/>
            <p:cNvSpPr>
              <a:spLocks noChangeArrowheads="1"/>
            </p:cNvSpPr>
            <p:nvPr/>
          </p:nvSpPr>
          <p:spPr bwMode="auto">
            <a:xfrm>
              <a:off x="4062" y="3018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73" name="Rectangle 40"/>
            <p:cNvSpPr>
              <a:spLocks noChangeArrowheads="1"/>
            </p:cNvSpPr>
            <p:nvPr/>
          </p:nvSpPr>
          <p:spPr bwMode="auto">
            <a:xfrm>
              <a:off x="4096" y="3018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374" name="Rectangle 41"/>
            <p:cNvSpPr>
              <a:spLocks noChangeArrowheads="1"/>
            </p:cNvSpPr>
            <p:nvPr/>
          </p:nvSpPr>
          <p:spPr bwMode="auto">
            <a:xfrm>
              <a:off x="4155" y="3018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75" name="Line 42"/>
            <p:cNvSpPr>
              <a:spLocks noChangeShapeType="1"/>
            </p:cNvSpPr>
            <p:nvPr/>
          </p:nvSpPr>
          <p:spPr bwMode="auto">
            <a:xfrm>
              <a:off x="3775" y="3182"/>
              <a:ext cx="45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Freeform 43"/>
            <p:cNvSpPr>
              <a:spLocks/>
            </p:cNvSpPr>
            <p:nvPr/>
          </p:nvSpPr>
          <p:spPr bwMode="auto">
            <a:xfrm>
              <a:off x="3803" y="3352"/>
              <a:ext cx="31" cy="34"/>
            </a:xfrm>
            <a:custGeom>
              <a:avLst/>
              <a:gdLst>
                <a:gd name="T0" fmla="*/ 31 w 31"/>
                <a:gd name="T1" fmla="*/ 0 h 34"/>
                <a:gd name="T2" fmla="*/ 23 w 31"/>
                <a:gd name="T3" fmla="*/ 34 h 34"/>
                <a:gd name="T4" fmla="*/ 0 w 31"/>
                <a:gd name="T5" fmla="*/ 7 h 34"/>
                <a:gd name="T6" fmla="*/ 31 w 31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4"/>
                <a:gd name="T14" fmla="*/ 31 w 3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4">
                  <a:moveTo>
                    <a:pt x="31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Freeform 44"/>
            <p:cNvSpPr>
              <a:spLocks/>
            </p:cNvSpPr>
            <p:nvPr/>
          </p:nvSpPr>
          <p:spPr bwMode="auto">
            <a:xfrm>
              <a:off x="3317" y="338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Freeform 45"/>
            <p:cNvSpPr>
              <a:spLocks/>
            </p:cNvSpPr>
            <p:nvPr/>
          </p:nvSpPr>
          <p:spPr bwMode="auto">
            <a:xfrm>
              <a:off x="3317" y="338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Rectangle 46"/>
            <p:cNvSpPr>
              <a:spLocks noChangeArrowheads="1"/>
            </p:cNvSpPr>
            <p:nvPr/>
          </p:nvSpPr>
          <p:spPr bwMode="auto">
            <a:xfrm>
              <a:off x="3362" y="3426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80" name="Rectangle 47"/>
            <p:cNvSpPr>
              <a:spLocks noChangeArrowheads="1"/>
            </p:cNvSpPr>
            <p:nvPr/>
          </p:nvSpPr>
          <p:spPr bwMode="auto">
            <a:xfrm>
              <a:off x="4164" y="342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81" name="Rectangle 48"/>
            <p:cNvSpPr>
              <a:spLocks noChangeArrowheads="1"/>
            </p:cNvSpPr>
            <p:nvPr/>
          </p:nvSpPr>
          <p:spPr bwMode="auto">
            <a:xfrm>
              <a:off x="4198" y="3426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14382" name="Rectangle 49"/>
            <p:cNvSpPr>
              <a:spLocks noChangeArrowheads="1"/>
            </p:cNvSpPr>
            <p:nvPr/>
          </p:nvSpPr>
          <p:spPr bwMode="auto">
            <a:xfrm>
              <a:off x="4257" y="342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83" name="Freeform 50"/>
            <p:cNvSpPr>
              <a:spLocks/>
            </p:cNvSpPr>
            <p:nvPr/>
          </p:nvSpPr>
          <p:spPr bwMode="auto">
            <a:xfrm>
              <a:off x="4257" y="3094"/>
              <a:ext cx="184" cy="394"/>
            </a:xfrm>
            <a:custGeom>
              <a:avLst/>
              <a:gdLst>
                <a:gd name="T0" fmla="*/ 78 w 184"/>
                <a:gd name="T1" fmla="*/ 394 h 394"/>
                <a:gd name="T2" fmla="*/ 122 w 184"/>
                <a:gd name="T3" fmla="*/ 355 h 394"/>
                <a:gd name="T4" fmla="*/ 154 w 184"/>
                <a:gd name="T5" fmla="*/ 315 h 394"/>
                <a:gd name="T6" fmla="*/ 175 w 184"/>
                <a:gd name="T7" fmla="*/ 276 h 394"/>
                <a:gd name="T8" fmla="*/ 184 w 184"/>
                <a:gd name="T9" fmla="*/ 237 h 394"/>
                <a:gd name="T10" fmla="*/ 182 w 184"/>
                <a:gd name="T11" fmla="*/ 197 h 394"/>
                <a:gd name="T12" fmla="*/ 168 w 184"/>
                <a:gd name="T13" fmla="*/ 158 h 394"/>
                <a:gd name="T14" fmla="*/ 143 w 184"/>
                <a:gd name="T15" fmla="*/ 118 h 394"/>
                <a:gd name="T16" fmla="*/ 107 w 184"/>
                <a:gd name="T17" fmla="*/ 79 h 394"/>
                <a:gd name="T18" fmla="*/ 59 w 184"/>
                <a:gd name="T19" fmla="*/ 40 h 394"/>
                <a:gd name="T20" fmla="*/ 0 w 184"/>
                <a:gd name="T21" fmla="*/ 0 h 3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4"/>
                <a:gd name="T35" fmla="*/ 184 w 184"/>
                <a:gd name="T36" fmla="*/ 394 h 3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4">
                  <a:moveTo>
                    <a:pt x="78" y="394"/>
                  </a:moveTo>
                  <a:lnTo>
                    <a:pt x="122" y="355"/>
                  </a:lnTo>
                  <a:lnTo>
                    <a:pt x="154" y="315"/>
                  </a:lnTo>
                  <a:lnTo>
                    <a:pt x="175" y="276"/>
                  </a:lnTo>
                  <a:lnTo>
                    <a:pt x="184" y="237"/>
                  </a:lnTo>
                  <a:lnTo>
                    <a:pt x="182" y="197"/>
                  </a:lnTo>
                  <a:lnTo>
                    <a:pt x="168" y="158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51"/>
            <p:cNvSpPr>
              <a:spLocks/>
            </p:cNvSpPr>
            <p:nvPr/>
          </p:nvSpPr>
          <p:spPr bwMode="auto">
            <a:xfrm>
              <a:off x="4234" y="3080"/>
              <a:ext cx="34" cy="30"/>
            </a:xfrm>
            <a:custGeom>
              <a:avLst/>
              <a:gdLst>
                <a:gd name="T0" fmla="*/ 18 w 34"/>
                <a:gd name="T1" fmla="*/ 30 h 30"/>
                <a:gd name="T2" fmla="*/ 0 w 34"/>
                <a:gd name="T3" fmla="*/ 0 h 30"/>
                <a:gd name="T4" fmla="*/ 34 w 34"/>
                <a:gd name="T5" fmla="*/ 3 h 30"/>
                <a:gd name="T6" fmla="*/ 18 w 34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0"/>
                <a:gd name="T14" fmla="*/ 34 w 34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0">
                  <a:moveTo>
                    <a:pt x="18" y="30"/>
                  </a:moveTo>
                  <a:lnTo>
                    <a:pt x="0" y="0"/>
                  </a:lnTo>
                  <a:lnTo>
                    <a:pt x="34" y="3"/>
                  </a:lnTo>
                  <a:lnTo>
                    <a:pt x="1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Rectangle 52"/>
            <p:cNvSpPr>
              <a:spLocks noChangeArrowheads="1"/>
            </p:cNvSpPr>
            <p:nvPr/>
          </p:nvSpPr>
          <p:spPr bwMode="auto">
            <a:xfrm>
              <a:off x="4490" y="3218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386" name="Rectangle 53"/>
            <p:cNvSpPr>
              <a:spLocks noChangeArrowheads="1"/>
            </p:cNvSpPr>
            <p:nvPr/>
          </p:nvSpPr>
          <p:spPr bwMode="auto">
            <a:xfrm>
              <a:off x="4783" y="3218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387" name="Rectangle 54"/>
            <p:cNvSpPr>
              <a:spLocks noChangeArrowheads="1"/>
            </p:cNvSpPr>
            <p:nvPr/>
          </p:nvSpPr>
          <p:spPr bwMode="auto">
            <a:xfrm>
              <a:off x="3523" y="2008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88" name="Rectangle 55"/>
            <p:cNvSpPr>
              <a:spLocks noChangeArrowheads="1"/>
            </p:cNvSpPr>
            <p:nvPr/>
          </p:nvSpPr>
          <p:spPr bwMode="auto">
            <a:xfrm>
              <a:off x="3625" y="2419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89" name="Rectangle 56"/>
            <p:cNvSpPr>
              <a:spLocks noChangeArrowheads="1"/>
            </p:cNvSpPr>
            <p:nvPr/>
          </p:nvSpPr>
          <p:spPr bwMode="auto">
            <a:xfrm>
              <a:off x="3727" y="2827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90" name="Rectangle 57"/>
            <p:cNvSpPr>
              <a:spLocks noChangeArrowheads="1"/>
            </p:cNvSpPr>
            <p:nvPr/>
          </p:nvSpPr>
          <p:spPr bwMode="auto">
            <a:xfrm>
              <a:off x="3828" y="3243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91" name="Freeform 58"/>
            <p:cNvSpPr>
              <a:spLocks/>
            </p:cNvSpPr>
            <p:nvPr/>
          </p:nvSpPr>
          <p:spPr bwMode="auto">
            <a:xfrm>
              <a:off x="4155" y="2687"/>
              <a:ext cx="184" cy="393"/>
            </a:xfrm>
            <a:custGeom>
              <a:avLst/>
              <a:gdLst>
                <a:gd name="T0" fmla="*/ 79 w 184"/>
                <a:gd name="T1" fmla="*/ 393 h 393"/>
                <a:gd name="T2" fmla="*/ 122 w 184"/>
                <a:gd name="T3" fmla="*/ 354 h 393"/>
                <a:gd name="T4" fmla="*/ 154 w 184"/>
                <a:gd name="T5" fmla="*/ 315 h 393"/>
                <a:gd name="T6" fmla="*/ 175 w 184"/>
                <a:gd name="T7" fmla="*/ 275 h 393"/>
                <a:gd name="T8" fmla="*/ 184 w 184"/>
                <a:gd name="T9" fmla="*/ 236 h 393"/>
                <a:gd name="T10" fmla="*/ 182 w 184"/>
                <a:gd name="T11" fmla="*/ 197 h 393"/>
                <a:gd name="T12" fmla="*/ 169 w 184"/>
                <a:gd name="T13" fmla="*/ 157 h 393"/>
                <a:gd name="T14" fmla="*/ 144 w 184"/>
                <a:gd name="T15" fmla="*/ 118 h 393"/>
                <a:gd name="T16" fmla="*/ 107 w 184"/>
                <a:gd name="T17" fmla="*/ 78 h 393"/>
                <a:gd name="T18" fmla="*/ 60 w 184"/>
                <a:gd name="T19" fmla="*/ 39 h 393"/>
                <a:gd name="T20" fmla="*/ 0 w 184"/>
                <a:gd name="T21" fmla="*/ 0 h 3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3"/>
                <a:gd name="T35" fmla="*/ 184 w 184"/>
                <a:gd name="T36" fmla="*/ 393 h 3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3">
                  <a:moveTo>
                    <a:pt x="79" y="393"/>
                  </a:moveTo>
                  <a:lnTo>
                    <a:pt x="122" y="354"/>
                  </a:lnTo>
                  <a:lnTo>
                    <a:pt x="154" y="315"/>
                  </a:lnTo>
                  <a:lnTo>
                    <a:pt x="175" y="275"/>
                  </a:lnTo>
                  <a:lnTo>
                    <a:pt x="184" y="236"/>
                  </a:lnTo>
                  <a:lnTo>
                    <a:pt x="182" y="197"/>
                  </a:lnTo>
                  <a:lnTo>
                    <a:pt x="169" y="157"/>
                  </a:lnTo>
                  <a:lnTo>
                    <a:pt x="144" y="118"/>
                  </a:lnTo>
                  <a:lnTo>
                    <a:pt x="107" y="78"/>
                  </a:lnTo>
                  <a:lnTo>
                    <a:pt x="60" y="39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Freeform 59"/>
            <p:cNvSpPr>
              <a:spLocks/>
            </p:cNvSpPr>
            <p:nvPr/>
          </p:nvSpPr>
          <p:spPr bwMode="auto">
            <a:xfrm>
              <a:off x="4132" y="2673"/>
              <a:ext cx="35" cy="29"/>
            </a:xfrm>
            <a:custGeom>
              <a:avLst/>
              <a:gdLst>
                <a:gd name="T0" fmla="*/ 19 w 35"/>
                <a:gd name="T1" fmla="*/ 29 h 29"/>
                <a:gd name="T2" fmla="*/ 0 w 35"/>
                <a:gd name="T3" fmla="*/ 0 h 29"/>
                <a:gd name="T4" fmla="*/ 35 w 35"/>
                <a:gd name="T5" fmla="*/ 2 h 29"/>
                <a:gd name="T6" fmla="*/ 19 w 3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29"/>
                <a:gd name="T14" fmla="*/ 35 w 3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29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60"/>
            <p:cNvSpPr>
              <a:spLocks/>
            </p:cNvSpPr>
            <p:nvPr/>
          </p:nvSpPr>
          <p:spPr bwMode="auto">
            <a:xfrm>
              <a:off x="4054" y="2279"/>
              <a:ext cx="183" cy="394"/>
            </a:xfrm>
            <a:custGeom>
              <a:avLst/>
              <a:gdLst>
                <a:gd name="T0" fmla="*/ 78 w 183"/>
                <a:gd name="T1" fmla="*/ 394 h 394"/>
                <a:gd name="T2" fmla="*/ 121 w 183"/>
                <a:gd name="T3" fmla="*/ 355 h 394"/>
                <a:gd name="T4" fmla="*/ 153 w 183"/>
                <a:gd name="T5" fmla="*/ 315 h 394"/>
                <a:gd name="T6" fmla="*/ 174 w 183"/>
                <a:gd name="T7" fmla="*/ 276 h 394"/>
                <a:gd name="T8" fmla="*/ 183 w 183"/>
                <a:gd name="T9" fmla="*/ 237 h 394"/>
                <a:gd name="T10" fmla="*/ 181 w 183"/>
                <a:gd name="T11" fmla="*/ 197 h 394"/>
                <a:gd name="T12" fmla="*/ 168 w 183"/>
                <a:gd name="T13" fmla="*/ 158 h 394"/>
                <a:gd name="T14" fmla="*/ 143 w 183"/>
                <a:gd name="T15" fmla="*/ 119 h 394"/>
                <a:gd name="T16" fmla="*/ 106 w 183"/>
                <a:gd name="T17" fmla="*/ 79 h 394"/>
                <a:gd name="T18" fmla="*/ 59 w 183"/>
                <a:gd name="T19" fmla="*/ 40 h 394"/>
                <a:gd name="T20" fmla="*/ 0 w 183"/>
                <a:gd name="T21" fmla="*/ 0 h 3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3"/>
                <a:gd name="T34" fmla="*/ 0 h 394"/>
                <a:gd name="T35" fmla="*/ 183 w 183"/>
                <a:gd name="T36" fmla="*/ 394 h 3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3" h="394">
                  <a:moveTo>
                    <a:pt x="78" y="394"/>
                  </a:moveTo>
                  <a:lnTo>
                    <a:pt x="121" y="355"/>
                  </a:lnTo>
                  <a:lnTo>
                    <a:pt x="153" y="315"/>
                  </a:lnTo>
                  <a:lnTo>
                    <a:pt x="174" y="276"/>
                  </a:lnTo>
                  <a:lnTo>
                    <a:pt x="183" y="237"/>
                  </a:lnTo>
                  <a:lnTo>
                    <a:pt x="181" y="197"/>
                  </a:lnTo>
                  <a:lnTo>
                    <a:pt x="168" y="158"/>
                  </a:lnTo>
                  <a:lnTo>
                    <a:pt x="143" y="119"/>
                  </a:lnTo>
                  <a:lnTo>
                    <a:pt x="106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Freeform 61"/>
            <p:cNvSpPr>
              <a:spLocks/>
            </p:cNvSpPr>
            <p:nvPr/>
          </p:nvSpPr>
          <p:spPr bwMode="auto">
            <a:xfrm>
              <a:off x="4030" y="2265"/>
              <a:ext cx="35" cy="30"/>
            </a:xfrm>
            <a:custGeom>
              <a:avLst/>
              <a:gdLst>
                <a:gd name="T0" fmla="*/ 19 w 35"/>
                <a:gd name="T1" fmla="*/ 30 h 30"/>
                <a:gd name="T2" fmla="*/ 0 w 35"/>
                <a:gd name="T3" fmla="*/ 0 h 30"/>
                <a:gd name="T4" fmla="*/ 35 w 35"/>
                <a:gd name="T5" fmla="*/ 3 h 30"/>
                <a:gd name="T6" fmla="*/ 19 w 35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30"/>
                <a:gd name="T14" fmla="*/ 35 w 35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30">
                  <a:moveTo>
                    <a:pt x="19" y="30"/>
                  </a:moveTo>
                  <a:lnTo>
                    <a:pt x="0" y="0"/>
                  </a:lnTo>
                  <a:lnTo>
                    <a:pt x="35" y="3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62"/>
            <p:cNvSpPr>
              <a:spLocks/>
            </p:cNvSpPr>
            <p:nvPr/>
          </p:nvSpPr>
          <p:spPr bwMode="auto">
            <a:xfrm>
              <a:off x="3952" y="1872"/>
              <a:ext cx="184" cy="393"/>
            </a:xfrm>
            <a:custGeom>
              <a:avLst/>
              <a:gdLst>
                <a:gd name="T0" fmla="*/ 78 w 184"/>
                <a:gd name="T1" fmla="*/ 393 h 393"/>
                <a:gd name="T2" fmla="*/ 121 w 184"/>
                <a:gd name="T3" fmla="*/ 354 h 393"/>
                <a:gd name="T4" fmla="*/ 154 w 184"/>
                <a:gd name="T5" fmla="*/ 315 h 393"/>
                <a:gd name="T6" fmla="*/ 174 w 184"/>
                <a:gd name="T7" fmla="*/ 275 h 393"/>
                <a:gd name="T8" fmla="*/ 184 w 184"/>
                <a:gd name="T9" fmla="*/ 236 h 393"/>
                <a:gd name="T10" fmla="*/ 181 w 184"/>
                <a:gd name="T11" fmla="*/ 197 h 393"/>
                <a:gd name="T12" fmla="*/ 168 w 184"/>
                <a:gd name="T13" fmla="*/ 157 h 393"/>
                <a:gd name="T14" fmla="*/ 143 w 184"/>
                <a:gd name="T15" fmla="*/ 118 h 393"/>
                <a:gd name="T16" fmla="*/ 107 w 184"/>
                <a:gd name="T17" fmla="*/ 79 h 393"/>
                <a:gd name="T18" fmla="*/ 59 w 184"/>
                <a:gd name="T19" fmla="*/ 39 h 393"/>
                <a:gd name="T20" fmla="*/ 0 w 184"/>
                <a:gd name="T21" fmla="*/ 0 h 3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3"/>
                <a:gd name="T35" fmla="*/ 184 w 184"/>
                <a:gd name="T36" fmla="*/ 393 h 3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3">
                  <a:moveTo>
                    <a:pt x="78" y="393"/>
                  </a:moveTo>
                  <a:lnTo>
                    <a:pt x="121" y="354"/>
                  </a:lnTo>
                  <a:lnTo>
                    <a:pt x="154" y="315"/>
                  </a:lnTo>
                  <a:lnTo>
                    <a:pt x="174" y="275"/>
                  </a:lnTo>
                  <a:lnTo>
                    <a:pt x="184" y="236"/>
                  </a:lnTo>
                  <a:lnTo>
                    <a:pt x="181" y="197"/>
                  </a:lnTo>
                  <a:lnTo>
                    <a:pt x="168" y="157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39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63"/>
            <p:cNvSpPr>
              <a:spLocks/>
            </p:cNvSpPr>
            <p:nvPr/>
          </p:nvSpPr>
          <p:spPr bwMode="auto">
            <a:xfrm>
              <a:off x="3928" y="1858"/>
              <a:ext cx="35" cy="29"/>
            </a:xfrm>
            <a:custGeom>
              <a:avLst/>
              <a:gdLst>
                <a:gd name="T0" fmla="*/ 19 w 35"/>
                <a:gd name="T1" fmla="*/ 29 h 29"/>
                <a:gd name="T2" fmla="*/ 0 w 35"/>
                <a:gd name="T3" fmla="*/ 0 h 29"/>
                <a:gd name="T4" fmla="*/ 35 w 35"/>
                <a:gd name="T5" fmla="*/ 2 h 29"/>
                <a:gd name="T6" fmla="*/ 19 w 3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29"/>
                <a:gd name="T14" fmla="*/ 35 w 3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29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Rectangle 64"/>
            <p:cNvSpPr>
              <a:spLocks noChangeArrowheads="1"/>
            </p:cNvSpPr>
            <p:nvPr/>
          </p:nvSpPr>
          <p:spPr bwMode="auto">
            <a:xfrm>
              <a:off x="4393" y="2819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398" name="Rectangle 65"/>
            <p:cNvSpPr>
              <a:spLocks noChangeArrowheads="1"/>
            </p:cNvSpPr>
            <p:nvPr/>
          </p:nvSpPr>
          <p:spPr bwMode="auto">
            <a:xfrm>
              <a:off x="4690" y="2819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399" name="Rectangle 66"/>
            <p:cNvSpPr>
              <a:spLocks noChangeArrowheads="1"/>
            </p:cNvSpPr>
            <p:nvPr/>
          </p:nvSpPr>
          <p:spPr bwMode="auto">
            <a:xfrm>
              <a:off x="4745" y="2819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00" name="Rectangle 67"/>
            <p:cNvSpPr>
              <a:spLocks noChangeArrowheads="1"/>
            </p:cNvSpPr>
            <p:nvPr/>
          </p:nvSpPr>
          <p:spPr bwMode="auto">
            <a:xfrm>
              <a:off x="4783" y="2819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 </a:t>
              </a:r>
              <a:endParaRPr lang="en-US"/>
            </a:p>
          </p:txBody>
        </p:sp>
        <p:sp>
          <p:nvSpPr>
            <p:cNvPr id="14401" name="Rectangle 68"/>
            <p:cNvSpPr>
              <a:spLocks noChangeArrowheads="1"/>
            </p:cNvSpPr>
            <p:nvPr/>
          </p:nvSpPr>
          <p:spPr bwMode="auto">
            <a:xfrm>
              <a:off x="4868" y="2819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02" name="Rectangle 69"/>
            <p:cNvSpPr>
              <a:spLocks noChangeArrowheads="1"/>
            </p:cNvSpPr>
            <p:nvPr/>
          </p:nvSpPr>
          <p:spPr bwMode="auto">
            <a:xfrm>
              <a:off x="4957" y="2819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403" name="Rectangle 70"/>
            <p:cNvSpPr>
              <a:spLocks noChangeArrowheads="1"/>
            </p:cNvSpPr>
            <p:nvPr/>
          </p:nvSpPr>
          <p:spPr bwMode="auto">
            <a:xfrm>
              <a:off x="4299" y="2411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404" name="Rectangle 71"/>
            <p:cNvSpPr>
              <a:spLocks noChangeArrowheads="1"/>
            </p:cNvSpPr>
            <p:nvPr/>
          </p:nvSpPr>
          <p:spPr bwMode="auto">
            <a:xfrm>
              <a:off x="4592" y="24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4405" name="Rectangle 72"/>
            <p:cNvSpPr>
              <a:spLocks noChangeArrowheads="1"/>
            </p:cNvSpPr>
            <p:nvPr/>
          </p:nvSpPr>
          <p:spPr bwMode="auto">
            <a:xfrm>
              <a:off x="4652" y="2411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06" name="Rectangle 73"/>
            <p:cNvSpPr>
              <a:spLocks noChangeArrowheads="1"/>
            </p:cNvSpPr>
            <p:nvPr/>
          </p:nvSpPr>
          <p:spPr bwMode="auto">
            <a:xfrm>
              <a:off x="4690" y="2411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 </a:t>
              </a:r>
              <a:endParaRPr lang="en-US"/>
            </a:p>
          </p:txBody>
        </p:sp>
        <p:sp>
          <p:nvSpPr>
            <p:cNvPr id="14407" name="Rectangle 74"/>
            <p:cNvSpPr>
              <a:spLocks noChangeArrowheads="1"/>
            </p:cNvSpPr>
            <p:nvPr/>
          </p:nvSpPr>
          <p:spPr bwMode="auto">
            <a:xfrm>
              <a:off x="4775" y="2411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08" name="Rectangle 75"/>
            <p:cNvSpPr>
              <a:spLocks noChangeArrowheads="1"/>
            </p:cNvSpPr>
            <p:nvPr/>
          </p:nvSpPr>
          <p:spPr bwMode="auto">
            <a:xfrm>
              <a:off x="4864" y="24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4409" name="Rectangle 76"/>
            <p:cNvSpPr>
              <a:spLocks noChangeArrowheads="1"/>
            </p:cNvSpPr>
            <p:nvPr/>
          </p:nvSpPr>
          <p:spPr bwMode="auto">
            <a:xfrm>
              <a:off x="4164" y="2004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 dirty="0"/>
            </a:p>
          </p:txBody>
        </p:sp>
        <p:sp>
          <p:nvSpPr>
            <p:cNvPr id="14410" name="Rectangle 77"/>
            <p:cNvSpPr>
              <a:spLocks noChangeArrowheads="1"/>
            </p:cNvSpPr>
            <p:nvPr/>
          </p:nvSpPr>
          <p:spPr bwMode="auto">
            <a:xfrm>
              <a:off x="4461" y="2004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14411" name="Rectangle 78"/>
            <p:cNvSpPr>
              <a:spLocks noChangeArrowheads="1"/>
            </p:cNvSpPr>
            <p:nvPr/>
          </p:nvSpPr>
          <p:spPr bwMode="auto">
            <a:xfrm>
              <a:off x="4516" y="2004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12" name="Rectangle 79"/>
            <p:cNvSpPr>
              <a:spLocks noChangeArrowheads="1"/>
            </p:cNvSpPr>
            <p:nvPr/>
          </p:nvSpPr>
          <p:spPr bwMode="auto">
            <a:xfrm>
              <a:off x="4554" y="2004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 </a:t>
              </a:r>
              <a:endParaRPr lang="en-US"/>
            </a:p>
          </p:txBody>
        </p:sp>
        <p:sp>
          <p:nvSpPr>
            <p:cNvPr id="14413" name="Rectangle 80"/>
            <p:cNvSpPr>
              <a:spLocks noChangeArrowheads="1"/>
            </p:cNvSpPr>
            <p:nvPr/>
          </p:nvSpPr>
          <p:spPr bwMode="auto">
            <a:xfrm>
              <a:off x="4639" y="2004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14" name="Rectangle 81"/>
            <p:cNvSpPr>
              <a:spLocks noChangeArrowheads="1"/>
            </p:cNvSpPr>
            <p:nvPr/>
          </p:nvSpPr>
          <p:spPr bwMode="auto">
            <a:xfrm>
              <a:off x="4728" y="2004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14415" name="Freeform 82"/>
            <p:cNvSpPr>
              <a:spLocks/>
            </p:cNvSpPr>
            <p:nvPr/>
          </p:nvSpPr>
          <p:spPr bwMode="auto">
            <a:xfrm>
              <a:off x="3928" y="1681"/>
              <a:ext cx="298" cy="177"/>
            </a:xfrm>
            <a:custGeom>
              <a:avLst/>
              <a:gdLst>
                <a:gd name="T0" fmla="*/ 0 w 298"/>
                <a:gd name="T1" fmla="*/ 177 h 177"/>
                <a:gd name="T2" fmla="*/ 64 w 298"/>
                <a:gd name="T3" fmla="*/ 173 h 177"/>
                <a:gd name="T4" fmla="*/ 121 w 298"/>
                <a:gd name="T5" fmla="*/ 163 h 177"/>
                <a:gd name="T6" fmla="*/ 171 w 298"/>
                <a:gd name="T7" fmla="*/ 144 h 177"/>
                <a:gd name="T8" fmla="*/ 214 w 298"/>
                <a:gd name="T9" fmla="*/ 119 h 177"/>
                <a:gd name="T10" fmla="*/ 249 w 298"/>
                <a:gd name="T11" fmla="*/ 87 h 177"/>
                <a:gd name="T12" fmla="*/ 277 w 298"/>
                <a:gd name="T13" fmla="*/ 47 h 177"/>
                <a:gd name="T14" fmla="*/ 298 w 298"/>
                <a:gd name="T15" fmla="*/ 0 h 1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8"/>
                <a:gd name="T25" fmla="*/ 0 h 177"/>
                <a:gd name="T26" fmla="*/ 298 w 298"/>
                <a:gd name="T27" fmla="*/ 177 h 1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8" h="177">
                  <a:moveTo>
                    <a:pt x="0" y="177"/>
                  </a:moveTo>
                  <a:lnTo>
                    <a:pt x="64" y="173"/>
                  </a:lnTo>
                  <a:lnTo>
                    <a:pt x="121" y="163"/>
                  </a:lnTo>
                  <a:lnTo>
                    <a:pt x="171" y="144"/>
                  </a:lnTo>
                  <a:lnTo>
                    <a:pt x="214" y="119"/>
                  </a:lnTo>
                  <a:lnTo>
                    <a:pt x="249" y="87"/>
                  </a:lnTo>
                  <a:lnTo>
                    <a:pt x="277" y="47"/>
                  </a:lnTo>
                  <a:lnTo>
                    <a:pt x="298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Freeform 83"/>
            <p:cNvSpPr>
              <a:spLocks/>
            </p:cNvSpPr>
            <p:nvPr/>
          </p:nvSpPr>
          <p:spPr bwMode="auto">
            <a:xfrm>
              <a:off x="4210" y="1654"/>
              <a:ext cx="30" cy="35"/>
            </a:xfrm>
            <a:custGeom>
              <a:avLst/>
              <a:gdLst>
                <a:gd name="T0" fmla="*/ 30 w 30"/>
                <a:gd name="T1" fmla="*/ 35 h 35"/>
                <a:gd name="T2" fmla="*/ 24 w 30"/>
                <a:gd name="T3" fmla="*/ 0 h 35"/>
                <a:gd name="T4" fmla="*/ 0 w 30"/>
                <a:gd name="T5" fmla="*/ 26 h 35"/>
                <a:gd name="T6" fmla="*/ 30 w 30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5"/>
                <a:gd name="T14" fmla="*/ 30 w 30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5">
                  <a:moveTo>
                    <a:pt x="30" y="35"/>
                  </a:moveTo>
                  <a:lnTo>
                    <a:pt x="24" y="0"/>
                  </a:lnTo>
                  <a:lnTo>
                    <a:pt x="0" y="26"/>
                  </a:lnTo>
                  <a:lnTo>
                    <a:pt x="3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84"/>
            <p:cNvSpPr>
              <a:spLocks noChangeArrowheads="1"/>
            </p:cNvSpPr>
            <p:nvPr/>
          </p:nvSpPr>
          <p:spPr bwMode="auto">
            <a:xfrm>
              <a:off x="3884" y="1537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418" name="Rectangle 85"/>
            <p:cNvSpPr>
              <a:spLocks noChangeArrowheads="1"/>
            </p:cNvSpPr>
            <p:nvPr/>
          </p:nvSpPr>
          <p:spPr bwMode="auto">
            <a:xfrm>
              <a:off x="4176" y="1537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4419" name="Rectangle 86"/>
            <p:cNvSpPr>
              <a:spLocks noChangeArrowheads="1"/>
            </p:cNvSpPr>
            <p:nvPr/>
          </p:nvSpPr>
          <p:spPr bwMode="auto">
            <a:xfrm>
              <a:off x="4232" y="1537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20" name="Rectangle 87"/>
            <p:cNvSpPr>
              <a:spLocks noChangeArrowheads="1"/>
            </p:cNvSpPr>
            <p:nvPr/>
          </p:nvSpPr>
          <p:spPr bwMode="auto">
            <a:xfrm>
              <a:off x="4274" y="1537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6 </a:t>
              </a:r>
              <a:endParaRPr lang="en-US"/>
            </a:p>
          </p:txBody>
        </p:sp>
        <p:sp>
          <p:nvSpPr>
            <p:cNvPr id="14421" name="Rectangle 88"/>
            <p:cNvSpPr>
              <a:spLocks noChangeArrowheads="1"/>
            </p:cNvSpPr>
            <p:nvPr/>
          </p:nvSpPr>
          <p:spPr bwMode="auto">
            <a:xfrm>
              <a:off x="4359" y="1537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22" name="Rectangle 89"/>
            <p:cNvSpPr>
              <a:spLocks noChangeArrowheads="1"/>
            </p:cNvSpPr>
            <p:nvPr/>
          </p:nvSpPr>
          <p:spPr bwMode="auto">
            <a:xfrm>
              <a:off x="4444" y="1537"/>
              <a:ext cx="16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14423" name="Line 90"/>
            <p:cNvSpPr>
              <a:spLocks noChangeShapeType="1"/>
            </p:cNvSpPr>
            <p:nvPr/>
          </p:nvSpPr>
          <p:spPr bwMode="auto">
            <a:xfrm>
              <a:off x="4590" y="1603"/>
              <a:ext cx="329" cy="1"/>
            </a:xfrm>
            <a:prstGeom prst="line">
              <a:avLst/>
            </a:prstGeom>
            <a:noFill/>
            <a:ln w="1588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Freeform 91"/>
            <p:cNvSpPr>
              <a:spLocks/>
            </p:cNvSpPr>
            <p:nvPr/>
          </p:nvSpPr>
          <p:spPr bwMode="auto">
            <a:xfrm>
              <a:off x="4915" y="1588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5 h 31"/>
                <a:gd name="T4" fmla="*/ 0 w 32"/>
                <a:gd name="T5" fmla="*/ 31 h 31"/>
                <a:gd name="T6" fmla="*/ 0 w 32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31"/>
                <a:gd name="T14" fmla="*/ 32 w 3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31">
                  <a:moveTo>
                    <a:pt x="0" y="0"/>
                  </a:moveTo>
                  <a:lnTo>
                    <a:pt x="32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Rectangle 92"/>
            <p:cNvSpPr>
              <a:spLocks noChangeArrowheads="1"/>
            </p:cNvSpPr>
            <p:nvPr/>
          </p:nvSpPr>
          <p:spPr bwMode="auto">
            <a:xfrm>
              <a:off x="4978" y="1541"/>
              <a:ext cx="6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final answer</a:t>
              </a:r>
              <a:endParaRPr lang="en-US"/>
            </a:p>
          </p:txBody>
        </p:sp>
        <p:sp>
          <p:nvSpPr>
            <p:cNvPr id="14426" name="Line 93"/>
            <p:cNvSpPr>
              <a:spLocks noChangeShapeType="1"/>
            </p:cNvSpPr>
            <p:nvPr/>
          </p:nvSpPr>
          <p:spPr bwMode="auto">
            <a:xfrm flipV="1">
              <a:off x="4794" y="2971"/>
              <a:ext cx="1" cy="257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Freeform 94"/>
            <p:cNvSpPr>
              <a:spLocks/>
            </p:cNvSpPr>
            <p:nvPr/>
          </p:nvSpPr>
          <p:spPr bwMode="auto">
            <a:xfrm>
              <a:off x="4776" y="2939"/>
              <a:ext cx="36" cy="37"/>
            </a:xfrm>
            <a:custGeom>
              <a:avLst/>
              <a:gdLst>
                <a:gd name="T0" fmla="*/ 0 w 36"/>
                <a:gd name="T1" fmla="*/ 37 h 37"/>
                <a:gd name="T2" fmla="*/ 18 w 36"/>
                <a:gd name="T3" fmla="*/ 0 h 37"/>
                <a:gd name="T4" fmla="*/ 36 w 36"/>
                <a:gd name="T5" fmla="*/ 37 h 37"/>
                <a:gd name="T6" fmla="*/ 0 w 36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7"/>
                <a:gd name="T14" fmla="*/ 36 w 36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7">
                  <a:moveTo>
                    <a:pt x="0" y="37"/>
                  </a:moveTo>
                  <a:lnTo>
                    <a:pt x="18" y="0"/>
                  </a:lnTo>
                  <a:lnTo>
                    <a:pt x="36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Line 95"/>
            <p:cNvSpPr>
              <a:spLocks noChangeShapeType="1"/>
            </p:cNvSpPr>
            <p:nvPr/>
          </p:nvSpPr>
          <p:spPr bwMode="auto">
            <a:xfrm flipH="1" flipV="1">
              <a:off x="4736" y="2558"/>
              <a:ext cx="185" cy="268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Freeform 96"/>
            <p:cNvSpPr>
              <a:spLocks/>
            </p:cNvSpPr>
            <p:nvPr/>
          </p:nvSpPr>
          <p:spPr bwMode="auto">
            <a:xfrm>
              <a:off x="4717" y="2532"/>
              <a:ext cx="36" cy="40"/>
            </a:xfrm>
            <a:custGeom>
              <a:avLst/>
              <a:gdLst>
                <a:gd name="T0" fmla="*/ 6 w 36"/>
                <a:gd name="T1" fmla="*/ 40 h 40"/>
                <a:gd name="T2" fmla="*/ 0 w 36"/>
                <a:gd name="T3" fmla="*/ 0 h 40"/>
                <a:gd name="T4" fmla="*/ 36 w 36"/>
                <a:gd name="T5" fmla="*/ 19 h 40"/>
                <a:gd name="T6" fmla="*/ 6 w 36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40"/>
                <a:gd name="T14" fmla="*/ 36 w 36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40">
                  <a:moveTo>
                    <a:pt x="6" y="40"/>
                  </a:moveTo>
                  <a:lnTo>
                    <a:pt x="0" y="0"/>
                  </a:lnTo>
                  <a:lnTo>
                    <a:pt x="36" y="19"/>
                  </a:lnTo>
                  <a:lnTo>
                    <a:pt x="6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Line 97"/>
            <p:cNvSpPr>
              <a:spLocks noChangeShapeType="1"/>
            </p:cNvSpPr>
            <p:nvPr/>
          </p:nvSpPr>
          <p:spPr bwMode="auto">
            <a:xfrm flipH="1" flipV="1">
              <a:off x="4611" y="2148"/>
              <a:ext cx="234" cy="270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Freeform 98"/>
            <p:cNvSpPr>
              <a:spLocks/>
            </p:cNvSpPr>
            <p:nvPr/>
          </p:nvSpPr>
          <p:spPr bwMode="auto">
            <a:xfrm>
              <a:off x="4590" y="2124"/>
              <a:ext cx="38" cy="40"/>
            </a:xfrm>
            <a:custGeom>
              <a:avLst/>
              <a:gdLst>
                <a:gd name="T0" fmla="*/ 10 w 38"/>
                <a:gd name="T1" fmla="*/ 40 h 40"/>
                <a:gd name="T2" fmla="*/ 0 w 38"/>
                <a:gd name="T3" fmla="*/ 0 h 40"/>
                <a:gd name="T4" fmla="*/ 38 w 38"/>
                <a:gd name="T5" fmla="*/ 16 h 40"/>
                <a:gd name="T6" fmla="*/ 10 w 38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40"/>
                <a:gd name="T14" fmla="*/ 38 w 38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40">
                  <a:moveTo>
                    <a:pt x="10" y="40"/>
                  </a:moveTo>
                  <a:lnTo>
                    <a:pt x="0" y="0"/>
                  </a:lnTo>
                  <a:lnTo>
                    <a:pt x="38" y="16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Line 99"/>
            <p:cNvSpPr>
              <a:spLocks noChangeShapeType="1"/>
            </p:cNvSpPr>
            <p:nvPr/>
          </p:nvSpPr>
          <p:spPr bwMode="auto">
            <a:xfrm flipH="1" flipV="1">
              <a:off x="4335" y="1675"/>
              <a:ext cx="408" cy="336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Freeform 100"/>
            <p:cNvSpPr>
              <a:spLocks/>
            </p:cNvSpPr>
            <p:nvPr/>
          </p:nvSpPr>
          <p:spPr bwMode="auto">
            <a:xfrm>
              <a:off x="4310" y="1654"/>
              <a:ext cx="40" cy="38"/>
            </a:xfrm>
            <a:custGeom>
              <a:avLst/>
              <a:gdLst>
                <a:gd name="T0" fmla="*/ 17 w 40"/>
                <a:gd name="T1" fmla="*/ 38 h 38"/>
                <a:gd name="T2" fmla="*/ 0 w 40"/>
                <a:gd name="T3" fmla="*/ 0 h 38"/>
                <a:gd name="T4" fmla="*/ 40 w 40"/>
                <a:gd name="T5" fmla="*/ 10 h 38"/>
                <a:gd name="T6" fmla="*/ 17 w 40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38"/>
                <a:gd name="T14" fmla="*/ 40 w 4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38">
                  <a:moveTo>
                    <a:pt x="17" y="38"/>
                  </a:moveTo>
                  <a:lnTo>
                    <a:pt x="0" y="0"/>
                  </a:lnTo>
                  <a:lnTo>
                    <a:pt x="40" y="10"/>
                  </a:lnTo>
                  <a:lnTo>
                    <a:pt x="17" y="3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Line 101"/>
            <p:cNvSpPr>
              <a:spLocks noChangeShapeType="1"/>
            </p:cNvSpPr>
            <p:nvPr/>
          </p:nvSpPr>
          <p:spPr bwMode="auto">
            <a:xfrm>
              <a:off x="3368" y="1552"/>
              <a:ext cx="44" cy="17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Freeform 102"/>
            <p:cNvSpPr>
              <a:spLocks/>
            </p:cNvSpPr>
            <p:nvPr/>
          </p:nvSpPr>
          <p:spPr bwMode="auto">
            <a:xfrm>
              <a:off x="3396" y="1722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8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103"/>
            <p:cNvSpPr>
              <a:spLocks noChangeArrowheads="1"/>
            </p:cNvSpPr>
            <p:nvPr/>
          </p:nvSpPr>
          <p:spPr bwMode="auto">
            <a:xfrm>
              <a:off x="3421" y="1600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</p:grpSp>
      <p:sp>
        <p:nvSpPr>
          <p:cNvPr id="14343" name="Date Placeholder 103"/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smtClean="0"/>
              <a:t>© 2014 Goodrich, Tamassia, Goldwasser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Binary </a:t>
            </a:r>
            <a:r>
              <a:rPr lang="en-US" dirty="0">
                <a:latin typeface="Tahoma" charset="0"/>
              </a:rPr>
              <a:t>Search</a:t>
            </a:r>
          </a:p>
        </p:txBody>
      </p:sp>
      <p:sp>
        <p:nvSpPr>
          <p:cNvPr id="4608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495800"/>
          </a:xfrm>
        </p:spPr>
        <p:txBody>
          <a:bodyPr/>
          <a:lstStyle/>
          <a:p>
            <a:r>
              <a:rPr lang="en-US" sz="2400">
                <a:latin typeface="Tahoma" charset="0"/>
              </a:rPr>
              <a:t>We consider three cases:</a:t>
            </a:r>
          </a:p>
          <a:p>
            <a:pPr lvl="1"/>
            <a:r>
              <a:rPr lang="en-US" sz="2000">
                <a:latin typeface="Tahoma" charset="0"/>
              </a:rPr>
              <a:t>If the target equals data[mid], then we have found the target.</a:t>
            </a:r>
          </a:p>
          <a:p>
            <a:pPr lvl="1"/>
            <a:r>
              <a:rPr lang="en-US" sz="2000">
                <a:latin typeface="Tahoma" charset="0"/>
              </a:rPr>
              <a:t>If target &lt; data[mid], then we recur on the first half of the sequence.</a:t>
            </a:r>
          </a:p>
          <a:p>
            <a:pPr lvl="1"/>
            <a:r>
              <a:rPr lang="en-US" sz="2000">
                <a:latin typeface="Tahoma" charset="0"/>
              </a:rPr>
              <a:t>If target &gt; data[mid], then we recur on the second half of the sequence.</a:t>
            </a: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B1E9D9C-F009-924E-901E-BCCFB2FD8961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pic>
        <p:nvPicPr>
          <p:cNvPr id="46086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5200"/>
            <a:ext cx="45053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Binary Search</a:t>
            </a:r>
          </a:p>
        </p:txBody>
      </p:sp>
      <p:sp>
        <p:nvSpPr>
          <p:cNvPr id="4505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762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</a:rPr>
              <a:t>Search for an </a:t>
            </a:r>
            <a:r>
              <a:rPr lang="en-US" dirty="0" smtClean="0">
                <a:latin typeface="Tahoma" charset="0"/>
              </a:rPr>
              <a:t>integer (target) in </a:t>
            </a:r>
            <a:r>
              <a:rPr lang="en-US" dirty="0">
                <a:latin typeface="Tahoma" charset="0"/>
              </a:rPr>
              <a:t>an ordered </a:t>
            </a:r>
            <a:r>
              <a:rPr lang="en-US" dirty="0" smtClean="0">
                <a:latin typeface="Tahoma" charset="0"/>
              </a:rPr>
              <a:t>list (data)</a:t>
            </a:r>
          </a:p>
          <a:p>
            <a:pPr marL="0" indent="0">
              <a:buNone/>
            </a:pPr>
            <a:r>
              <a:rPr lang="en-US" dirty="0" smtClean="0">
                <a:latin typeface="Tahoma" charset="0"/>
              </a:rPr>
              <a:t>Returns location if found, otherwise -1</a:t>
            </a:r>
            <a:endParaRPr lang="en-US" dirty="0">
              <a:latin typeface="Tahoma" charset="0"/>
            </a:endParaRP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D9A72E1-57E3-084E-9D01-E4ED51A3D46E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936" y="2438400"/>
            <a:ext cx="7162801" cy="39703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i</a:t>
            </a:r>
            <a:r>
              <a:rPr lang="en-US" sz="1800" dirty="0" err="1" smtClean="0"/>
              <a:t>nt</a:t>
            </a:r>
            <a:r>
              <a:rPr lang="en-US" sz="1800" dirty="0" smtClean="0"/>
              <a:t> </a:t>
            </a:r>
            <a:r>
              <a:rPr lang="en-US" sz="1800" dirty="0" err="1" smtClean="0"/>
              <a:t>binarySearch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data[], </a:t>
            </a:r>
            <a:r>
              <a:rPr lang="en-US" sz="1800" dirty="0" err="1" smtClean="0"/>
              <a:t>int</a:t>
            </a:r>
            <a:r>
              <a:rPr lang="en-US" sz="1800" dirty="0" smtClean="0"/>
              <a:t> target, </a:t>
            </a:r>
            <a:r>
              <a:rPr lang="en-US" sz="1800" dirty="0" err="1" smtClean="0"/>
              <a:t>int</a:t>
            </a:r>
            <a:r>
              <a:rPr lang="en-US" sz="1800" dirty="0" smtClean="0"/>
              <a:t> low, </a:t>
            </a:r>
            <a:r>
              <a:rPr lang="en-US" sz="1800" dirty="0" err="1" smtClean="0"/>
              <a:t>int</a:t>
            </a:r>
            <a:r>
              <a:rPr lang="en-US" sz="1800" dirty="0" smtClean="0"/>
              <a:t> high)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if (low &gt; high)                           // empty interval; no match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return -1;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mid = (low + high) / 2;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  if (target == data[mid])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     return mid;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  else if (target &lt; data[mid])   // look in the first half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     return </a:t>
            </a:r>
            <a:r>
              <a:rPr lang="en-US" sz="1800" dirty="0" err="1" smtClean="0"/>
              <a:t>binarySearch</a:t>
            </a:r>
            <a:r>
              <a:rPr lang="en-US" sz="1800" dirty="0" smtClean="0"/>
              <a:t>(data, target, low, mid – 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  else                                    // look in the second half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dirty="0" smtClean="0"/>
              <a:t>           return </a:t>
            </a:r>
            <a:r>
              <a:rPr lang="en-US" sz="1800" dirty="0" err="1" smtClean="0"/>
              <a:t>binarySearch</a:t>
            </a:r>
            <a:r>
              <a:rPr lang="en-US" sz="1800" dirty="0" smtClean="0"/>
              <a:t>(data, target mid + 1, high);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0">
          <a:solidFill>
            <a:srgbClr val="000000"/>
          </a:solidFill>
          <a:round/>
          <a:headEnd/>
          <a:tailEnd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33608</TotalTime>
  <Words>3099</Words>
  <Application>Microsoft Office PowerPoint</Application>
  <PresentationFormat>On-screen Show (4:3)</PresentationFormat>
  <Paragraphs>970</Paragraphs>
  <Slides>52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Blueprint</vt:lpstr>
      <vt:lpstr>Equation</vt:lpstr>
      <vt:lpstr>Recursion</vt:lpstr>
      <vt:lpstr>The Recursion Pattern</vt:lpstr>
      <vt:lpstr>Content of a Recursive Method</vt:lpstr>
      <vt:lpstr>My Perspective (useful for many problems you see)</vt:lpstr>
      <vt:lpstr>To differentiate the base case</vt:lpstr>
      <vt:lpstr>The Recursion Pattern</vt:lpstr>
      <vt:lpstr>Visualizing Recursion</vt:lpstr>
      <vt:lpstr>Binary Search</vt:lpstr>
      <vt:lpstr>Binary Search</vt:lpstr>
      <vt:lpstr>Binary Search</vt:lpstr>
      <vt:lpstr>Key operation: comparison</vt:lpstr>
      <vt:lpstr>Analyzing Binary Search</vt:lpstr>
      <vt:lpstr>Worst-case Analysis </vt:lpstr>
      <vt:lpstr>Worst-case Analysis </vt:lpstr>
      <vt:lpstr>Worst-case Analysis </vt:lpstr>
      <vt:lpstr>Worst-case Analysis </vt:lpstr>
      <vt:lpstr>Worst-case Analysis </vt:lpstr>
      <vt:lpstr>Worst-case Analysis </vt:lpstr>
      <vt:lpstr>Worst-case Analysis</vt:lpstr>
      <vt:lpstr>Worst-case Analysis</vt:lpstr>
      <vt:lpstr>Worst-case Analysis</vt:lpstr>
      <vt:lpstr>Worst-case Analysis</vt:lpstr>
      <vt:lpstr>Linear Recursion</vt:lpstr>
      <vt:lpstr>Example of Linear Recursion</vt:lpstr>
      <vt:lpstr>Example of Linear Recursion</vt:lpstr>
      <vt:lpstr>Reversing an Array</vt:lpstr>
      <vt:lpstr>Reversing an Array</vt:lpstr>
      <vt:lpstr>Defining Arguments for Recursion</vt:lpstr>
      <vt:lpstr>Computing Powers</vt:lpstr>
      <vt:lpstr>Recursive Squaring</vt:lpstr>
      <vt:lpstr>Recursive Squaring Method</vt:lpstr>
      <vt:lpstr>Recursive Squaring Method</vt:lpstr>
      <vt:lpstr>Analysis</vt:lpstr>
      <vt:lpstr>Analysis</vt:lpstr>
      <vt:lpstr>Tail Recursion</vt:lpstr>
      <vt:lpstr>Binary Recursion</vt:lpstr>
      <vt:lpstr>Binary Recursion</vt:lpstr>
      <vt:lpstr>Binary Recursion</vt:lpstr>
      <vt:lpstr>Computing Fibonacci Numbers</vt:lpstr>
      <vt:lpstr>Computing Fibonacci Numbers</vt:lpstr>
      <vt:lpstr>Analysis</vt:lpstr>
      <vt:lpstr>Analysis</vt:lpstr>
      <vt:lpstr>A Better Fibonacci Algorithm </vt:lpstr>
      <vt:lpstr>A Better Fibonacci Algorithm </vt:lpstr>
      <vt:lpstr>Multiple Recursion</vt:lpstr>
      <vt:lpstr>Summation puzzles</vt:lpstr>
      <vt:lpstr>Summation puzzles</vt:lpstr>
      <vt:lpstr>Example</vt:lpstr>
      <vt:lpstr>Example</vt:lpstr>
      <vt:lpstr>Example</vt:lpstr>
      <vt:lpstr>Visualizing PuzzleSolve</vt:lpstr>
      <vt:lpstr>Algorithm for Multiple Recursion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658</cp:revision>
  <cp:lastPrinted>2014-03-16T19:02:44Z</cp:lastPrinted>
  <dcterms:created xsi:type="dcterms:W3CDTF">2002-01-21T02:22:10Z</dcterms:created>
  <dcterms:modified xsi:type="dcterms:W3CDTF">2019-01-28T20:44:09Z</dcterms:modified>
</cp:coreProperties>
</file>