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361" r:id="rId3"/>
    <p:sldId id="310" r:id="rId4"/>
    <p:sldId id="336" r:id="rId5"/>
    <p:sldId id="315" r:id="rId6"/>
    <p:sldId id="322" r:id="rId7"/>
    <p:sldId id="316" r:id="rId8"/>
    <p:sldId id="317" r:id="rId9"/>
    <p:sldId id="318" r:id="rId10"/>
    <p:sldId id="325" r:id="rId11"/>
    <p:sldId id="324" r:id="rId12"/>
    <p:sldId id="339" r:id="rId13"/>
    <p:sldId id="330" r:id="rId14"/>
    <p:sldId id="346" r:id="rId15"/>
    <p:sldId id="334" r:id="rId16"/>
    <p:sldId id="348" r:id="rId17"/>
    <p:sldId id="349" r:id="rId18"/>
    <p:sldId id="350" r:id="rId19"/>
    <p:sldId id="351" r:id="rId20"/>
    <p:sldId id="329" r:id="rId21"/>
    <p:sldId id="338" r:id="rId22"/>
    <p:sldId id="360" r:id="rId23"/>
    <p:sldId id="319" r:id="rId24"/>
    <p:sldId id="341" r:id="rId25"/>
    <p:sldId id="320" r:id="rId26"/>
    <p:sldId id="342" r:id="rId27"/>
    <p:sldId id="321" r:id="rId28"/>
    <p:sldId id="343" r:id="rId29"/>
    <p:sldId id="326" r:id="rId30"/>
    <p:sldId id="327" r:id="rId31"/>
    <p:sldId id="344" r:id="rId32"/>
    <p:sldId id="337" r:id="rId33"/>
    <p:sldId id="345" r:id="rId34"/>
    <p:sldId id="352" r:id="rId35"/>
    <p:sldId id="353" r:id="rId36"/>
    <p:sldId id="357" r:id="rId37"/>
    <p:sldId id="354" r:id="rId38"/>
    <p:sldId id="358" r:id="rId39"/>
    <p:sldId id="356" r:id="rId40"/>
    <p:sldId id="359" r:id="rId41"/>
    <p:sldId id="355" r:id="rId42"/>
    <p:sldId id="328" r:id="rId43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86" autoAdjust="0"/>
  </p:normalViewPr>
  <p:slideViewPr>
    <p:cSldViewPr>
      <p:cViewPr>
        <p:scale>
          <a:sx n="99" d="100"/>
          <a:sy n="99" d="100"/>
        </p:scale>
        <p:origin x="-978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23.xml"/><Relationship Id="rId18" Type="http://schemas.openxmlformats.org/officeDocument/2006/relationships/slide" Target="slides/slide28.xml"/><Relationship Id="rId3" Type="http://schemas.openxmlformats.org/officeDocument/2006/relationships/slide" Target="slides/slide5.xml"/><Relationship Id="rId21" Type="http://schemas.openxmlformats.org/officeDocument/2006/relationships/slide" Target="slides/slide31.xml"/><Relationship Id="rId7" Type="http://schemas.openxmlformats.org/officeDocument/2006/relationships/slide" Target="slides/slide9.xml"/><Relationship Id="rId12" Type="http://schemas.openxmlformats.org/officeDocument/2006/relationships/slide" Target="slides/slide20.xml"/><Relationship Id="rId17" Type="http://schemas.openxmlformats.org/officeDocument/2006/relationships/slide" Target="slides/slide27.xml"/><Relationship Id="rId2" Type="http://schemas.openxmlformats.org/officeDocument/2006/relationships/slide" Target="slides/slide4.xml"/><Relationship Id="rId16" Type="http://schemas.openxmlformats.org/officeDocument/2006/relationships/slide" Target="slides/slide26.xml"/><Relationship Id="rId20" Type="http://schemas.openxmlformats.org/officeDocument/2006/relationships/slide" Target="slides/slide30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5" Type="http://schemas.openxmlformats.org/officeDocument/2006/relationships/slide" Target="slides/slide25.xml"/><Relationship Id="rId10" Type="http://schemas.openxmlformats.org/officeDocument/2006/relationships/slide" Target="slides/slide13.xml"/><Relationship Id="rId19" Type="http://schemas.openxmlformats.org/officeDocument/2006/relationships/slide" Target="slides/slide29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24.xml"/><Relationship Id="rId22" Type="http://schemas.openxmlformats.org/officeDocument/2006/relationships/slide" Target="slides/slide4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0328B35-FB37-604D-8086-39948197AA3A}" type="datetime1">
              <a:rPr lang="en-US" smtClean="0"/>
              <a:t>2/6/2019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26966DC-9A79-DC43-88C0-7561DA2CEA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30E85DB-84E5-8D48-AA15-FF50E97B6645}" type="datetime1">
              <a:rPr lang="en-US" smtClean="0"/>
              <a:t>2/6/2019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2E9ECAA-36DC-6344-A3BB-237730B9B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15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B2189C-11E6-0B44-AD21-BD0A224870D3}" type="datetime1">
              <a:rPr lang="en-US" sz="1300" smtClean="0"/>
              <a:t>2/6/2019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0491F1-23A5-3746-AD57-7901BC44BCD4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9716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C78B4-0885-3343-A1DF-87E6D660D0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95B3078-968A-F543-85FC-E2ED6FB83A4B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Trees</a:t>
            </a:r>
          </a:p>
        </p:txBody>
      </p:sp>
      <p:sp>
        <p:nvSpPr>
          <p:cNvPr id="3077" name="AutoShape 251"/>
          <p:cNvSpPr>
            <a:spLocks noChangeAspect="1" noChangeArrowheads="1"/>
          </p:cNvSpPr>
          <p:nvPr/>
        </p:nvSpPr>
        <p:spPr bwMode="auto">
          <a:xfrm>
            <a:off x="4787431" y="3433802"/>
            <a:ext cx="977253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/>
              <a:t>Mammal</a:t>
            </a:r>
            <a:endParaRPr lang="en-US" sz="1600" dirty="0"/>
          </a:p>
        </p:txBody>
      </p:sp>
      <p:sp>
        <p:nvSpPr>
          <p:cNvPr id="3078" name="AutoShape 252"/>
          <p:cNvSpPr>
            <a:spLocks noChangeAspect="1" noChangeArrowheads="1"/>
          </p:cNvSpPr>
          <p:nvPr/>
        </p:nvSpPr>
        <p:spPr bwMode="auto">
          <a:xfrm>
            <a:off x="3368946" y="4591090"/>
            <a:ext cx="580484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/>
              <a:t>Dog</a:t>
            </a:r>
            <a:endParaRPr lang="en-US" sz="1600" dirty="0"/>
          </a:p>
        </p:txBody>
      </p:sp>
      <p:sp>
        <p:nvSpPr>
          <p:cNvPr id="3079" name="AutoShape 253"/>
          <p:cNvSpPr>
            <a:spLocks noChangeAspect="1" noChangeArrowheads="1"/>
          </p:cNvSpPr>
          <p:nvPr/>
        </p:nvSpPr>
        <p:spPr bwMode="auto">
          <a:xfrm>
            <a:off x="5025162" y="4591090"/>
            <a:ext cx="489089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/>
              <a:t>Pig</a:t>
            </a:r>
            <a:endParaRPr lang="en-US" sz="1600" dirty="0"/>
          </a:p>
        </p:txBody>
      </p:sp>
      <p:cxnSp>
        <p:nvCxnSpPr>
          <p:cNvPr id="3080" name="AutoShape 254"/>
          <p:cNvCxnSpPr>
            <a:cxnSpLocks noChangeShapeType="1"/>
            <a:stCxn id="3077" idx="2"/>
            <a:endCxn id="3079" idx="0"/>
          </p:cNvCxnSpPr>
          <p:nvPr/>
        </p:nvCxnSpPr>
        <p:spPr bwMode="auto">
          <a:xfrm flipH="1">
            <a:off x="5269707" y="3808373"/>
            <a:ext cx="6351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1" name="AutoShape 255"/>
          <p:cNvCxnSpPr>
            <a:cxnSpLocks noChangeShapeType="1"/>
            <a:stCxn id="3077" idx="2"/>
            <a:endCxn id="3078" idx="0"/>
          </p:cNvCxnSpPr>
          <p:nvPr/>
        </p:nvCxnSpPr>
        <p:spPr bwMode="auto">
          <a:xfrm flipH="1">
            <a:off x="3659188" y="3808373"/>
            <a:ext cx="1616870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2" name="AutoShape 256"/>
          <p:cNvSpPr>
            <a:spLocks noChangeAspect="1" noChangeArrowheads="1"/>
          </p:cNvSpPr>
          <p:nvPr/>
        </p:nvSpPr>
        <p:spPr bwMode="auto">
          <a:xfrm>
            <a:off x="6627575" y="4589503"/>
            <a:ext cx="530701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/>
              <a:t>Cat</a:t>
            </a:r>
            <a:endParaRPr lang="en-US" sz="1600" dirty="0"/>
          </a:p>
        </p:txBody>
      </p:sp>
      <p:cxnSp>
        <p:nvCxnSpPr>
          <p:cNvPr id="3083" name="AutoShape 257"/>
          <p:cNvCxnSpPr>
            <a:cxnSpLocks noChangeShapeType="1"/>
            <a:stCxn id="3077" idx="2"/>
            <a:endCxn id="3082" idx="0"/>
          </p:cNvCxnSpPr>
          <p:nvPr/>
        </p:nvCxnSpPr>
        <p:spPr bwMode="auto">
          <a:xfrm>
            <a:off x="5276058" y="3808373"/>
            <a:ext cx="1616868" cy="781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4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Properties of Proper Binary 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048000" cy="2590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Notation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n	</a:t>
            </a:r>
            <a:r>
              <a:rPr lang="en-US" sz="2000">
                <a:latin typeface="Tahoma" charset="0"/>
              </a:rPr>
              <a:t>number of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e	</a:t>
            </a:r>
            <a:r>
              <a:rPr lang="en-US" sz="2000">
                <a:latin typeface="Tahoma" charset="0"/>
              </a:rPr>
              <a:t>number of external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i	</a:t>
            </a:r>
            <a:r>
              <a:rPr lang="en-US" sz="2000">
                <a:latin typeface="Tahoma" charset="0"/>
              </a:rPr>
              <a:t>number of internal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h	</a:t>
            </a:r>
            <a:r>
              <a:rPr lang="en-US" sz="2000">
                <a:latin typeface="Tahoma" charset="0"/>
              </a:rPr>
              <a:t>height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0" y="16764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Properties: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e </a:t>
            </a:r>
            <a:r>
              <a:rPr lang="en-US" b="1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i="1" dirty="0" err="1">
                <a:latin typeface="Times New Roman" charset="0"/>
              </a:rPr>
              <a:t>i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dirty="0">
                <a:latin typeface="Symbol" charset="0"/>
              </a:rPr>
              <a:t>+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n </a:t>
            </a:r>
            <a:r>
              <a:rPr lang="en-US" b="1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2</a:t>
            </a:r>
            <a:r>
              <a:rPr lang="en-US" b="1" i="1" dirty="0">
                <a:latin typeface="Times New Roman" charset="0"/>
              </a:rPr>
              <a:t>e </a:t>
            </a:r>
            <a:r>
              <a:rPr lang="en-US" b="1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h </a:t>
            </a:r>
            <a:r>
              <a:rPr lang="en-US" b="1" dirty="0">
                <a:latin typeface="Symbol" charset="0"/>
                <a:sym typeface="Symbol" charset="0"/>
              </a:rPr>
              <a:t> </a:t>
            </a:r>
            <a:r>
              <a:rPr lang="en-US" b="1" i="1" dirty="0" err="1">
                <a:latin typeface="Times New Roman" charset="0"/>
              </a:rPr>
              <a:t>i</a:t>
            </a:r>
            <a:endParaRPr lang="en-US" b="1" i="1" dirty="0">
              <a:latin typeface="Times New Roman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h </a:t>
            </a:r>
            <a:r>
              <a:rPr lang="en-US" b="1" dirty="0">
                <a:latin typeface="Symbol" charset="0"/>
                <a:sym typeface="Symbol" charset="0"/>
              </a:rPr>
              <a:t>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 </a:t>
            </a:r>
            <a:r>
              <a:rPr lang="en-US" b="1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1)</a:t>
            </a:r>
            <a:r>
              <a:rPr lang="en-US" b="1" dirty="0">
                <a:latin typeface="Symbol" charset="0"/>
              </a:rPr>
              <a:t>/</a:t>
            </a:r>
            <a:r>
              <a:rPr lang="en-US" dirty="0">
                <a:latin typeface="Times New Roman" charset="0"/>
              </a:rPr>
              <a:t>2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solidFill>
                  <a:srgbClr val="FF0000"/>
                </a:solidFill>
                <a:latin typeface="Times New Roman" charset="0"/>
              </a:rPr>
              <a:t>e </a:t>
            </a:r>
            <a:r>
              <a:rPr lang="en-US" b="1" dirty="0">
                <a:solidFill>
                  <a:srgbClr val="FF0000"/>
                </a:solidFill>
                <a:latin typeface="Symbol" charset="0"/>
                <a:sym typeface="Symbol" charset="0"/>
              </a:rPr>
              <a:t></a:t>
            </a:r>
            <a:r>
              <a:rPr lang="en-US" b="1" i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b="1" i="1" baseline="30000" dirty="0">
                <a:solidFill>
                  <a:srgbClr val="FF0000"/>
                </a:solidFill>
                <a:latin typeface="Times New Roman" charset="0"/>
              </a:rPr>
              <a:t>h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solidFill>
                  <a:srgbClr val="FF0000"/>
                </a:solidFill>
                <a:latin typeface="Times New Roman" charset="0"/>
              </a:rPr>
              <a:t>h </a:t>
            </a:r>
            <a:r>
              <a:rPr lang="en-US" b="1" dirty="0">
                <a:solidFill>
                  <a:srgbClr val="FF0000"/>
                </a:solidFill>
                <a:latin typeface="Symbol" charset="0"/>
                <a:sym typeface="Symbol" charset="0"/>
              </a:rPr>
              <a:t></a:t>
            </a:r>
            <a:r>
              <a:rPr lang="en-US" b="1" i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charset="0"/>
              </a:rPr>
              <a:t>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h </a:t>
            </a:r>
            <a:r>
              <a:rPr lang="en-US" b="1" dirty="0">
                <a:latin typeface="Symbol" charset="0"/>
                <a:sym typeface="Symbol" charset="0"/>
              </a:rPr>
              <a:t>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log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 (</a:t>
            </a:r>
            <a:r>
              <a:rPr lang="en-US" b="1" i="1" dirty="0">
                <a:latin typeface="Times New Roman" charset="0"/>
              </a:rPr>
              <a:t>n </a:t>
            </a:r>
            <a:r>
              <a:rPr lang="en-US" b="1" dirty="0">
                <a:latin typeface="Symbol" charset="0"/>
              </a:rPr>
              <a:t>+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1)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</a:t>
            </a:r>
            <a:endParaRPr lang="en-US" baseline="30000" dirty="0">
              <a:latin typeface="Times New Roman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800" dirty="0">
              <a:latin typeface="Times New Roman" charset="0"/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133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  <a:sym typeface="Symbol" charset="0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1697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2459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2705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1181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1697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1752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3810000" y="3581400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CB398E-5E3B-2B49-9D3F-5E1A2FB36277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79033"/>
            <a:ext cx="3810000" cy="4912078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BinaryTree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ADT extends the Tree ADT, i.e., it inherits all the methods of the Tree ADT</a:t>
            </a:r>
          </a:p>
          <a:p>
            <a:pPr eaLnBrk="1" hangingPunct="1"/>
            <a:r>
              <a:rPr lang="en-US" dirty="0">
                <a:latin typeface="Tahoma" charset="0"/>
              </a:rPr>
              <a:t>Additional methods: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left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right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position </a:t>
            </a: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sibling</a:t>
            </a:r>
            <a:r>
              <a:rPr lang="en-US" dirty="0" smtClean="0">
                <a:latin typeface="Tahoma" charset="0"/>
              </a:rPr>
              <a:t>(</a:t>
            </a:r>
            <a:r>
              <a:rPr lang="en-US" dirty="0">
                <a:latin typeface="Tahoma" charset="0"/>
              </a:rPr>
              <a:t>p</a:t>
            </a:r>
            <a:r>
              <a:rPr lang="en-US" dirty="0" smtClean="0">
                <a:latin typeface="Tahoma" charset="0"/>
              </a:rPr>
              <a:t>)</a:t>
            </a:r>
            <a:endParaRPr lang="en-US" dirty="0">
              <a:latin typeface="Tahoma" charset="0"/>
            </a:endParaRP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579033"/>
            <a:ext cx="3810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The above methods return 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null</a:t>
            </a:r>
            <a:r>
              <a:rPr lang="en-US" dirty="0" smtClean="0">
                <a:latin typeface="Tahoma" charset="0"/>
              </a:rPr>
              <a:t> when there is no left, right, or sibling of p, respectively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Update </a:t>
            </a:r>
            <a:r>
              <a:rPr lang="en-US" dirty="0">
                <a:latin typeface="Tahoma" charset="0"/>
              </a:rPr>
              <a:t>methods may be defined by data structures implementing the </a:t>
            </a:r>
            <a:r>
              <a:rPr lang="en-US" dirty="0" err="1">
                <a:latin typeface="Tahoma" charset="0"/>
              </a:rPr>
              <a:t>BinaryTree</a:t>
            </a:r>
            <a:r>
              <a:rPr lang="en-US" dirty="0">
                <a:latin typeface="Tahoma" charset="0"/>
              </a:rPr>
              <a:t> ADT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Trees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store </a:t>
            </a:r>
            <a:r>
              <a:rPr lang="en-US" smtClean="0"/>
              <a:t>a tree?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B6E-B6DA-5447-94C5-2800D71311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Tahoma" charset="0"/>
              </a:rPr>
              <a:t>Binary trees</a:t>
            </a:r>
            <a:endParaRPr lang="en-US" sz="4000" dirty="0">
              <a:latin typeface="Tahoma" charset="0"/>
            </a:endParaRP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5715000" cy="685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  <a:latin typeface="Tahoma" charset="0"/>
              </a:rPr>
              <a:t>How would your store this tree?</a:t>
            </a:r>
            <a:endParaRPr lang="en-US" sz="28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422082" y="4832254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1672114" y="4541630"/>
            <a:ext cx="611151" cy="290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048000" cy="24384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/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Left child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Right child node</a:t>
            </a:r>
          </a:p>
          <a:p>
            <a:pPr eaLnBrk="1" hangingPunct="1"/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422082" y="4832254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1672114" y="4541630"/>
            <a:ext cx="611151" cy="290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5086350" y="1828800"/>
            <a:ext cx="1219200" cy="609600"/>
            <a:chOff x="3840" y="960"/>
            <a:chExt cx="768" cy="384"/>
          </a:xfrm>
        </p:grpSpPr>
        <p:sp>
          <p:nvSpPr>
            <p:cNvPr id="1951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2" name="Group 83"/>
          <p:cNvGrpSpPr>
            <a:grpSpLocks/>
          </p:cNvGrpSpPr>
          <p:nvPr/>
        </p:nvGrpSpPr>
        <p:grpSpPr bwMode="auto">
          <a:xfrm>
            <a:off x="3978275" y="3352800"/>
            <a:ext cx="1219200" cy="609600"/>
            <a:chOff x="3840" y="960"/>
            <a:chExt cx="768" cy="384"/>
          </a:xfrm>
        </p:grpSpPr>
        <p:sp>
          <p:nvSpPr>
            <p:cNvPr id="1951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3921125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4845050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5" name="Group 90"/>
          <p:cNvGrpSpPr>
            <a:grpSpLocks/>
          </p:cNvGrpSpPr>
          <p:nvPr/>
        </p:nvGrpSpPr>
        <p:grpSpPr bwMode="auto">
          <a:xfrm>
            <a:off x="6229350" y="3352800"/>
            <a:ext cx="1219200" cy="609600"/>
            <a:chOff x="3840" y="960"/>
            <a:chExt cx="768" cy="384"/>
          </a:xfrm>
        </p:grpSpPr>
        <p:sp>
          <p:nvSpPr>
            <p:cNvPr id="1951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6" name="Group 97"/>
          <p:cNvGrpSpPr>
            <a:grpSpLocks/>
          </p:cNvGrpSpPr>
          <p:nvPr/>
        </p:nvGrpSpPr>
        <p:grpSpPr bwMode="auto">
          <a:xfrm>
            <a:off x="5086350" y="4876800"/>
            <a:ext cx="1219200" cy="609600"/>
            <a:chOff x="3840" y="960"/>
            <a:chExt cx="768" cy="384"/>
          </a:xfrm>
        </p:grpSpPr>
        <p:sp>
          <p:nvSpPr>
            <p:cNvPr id="19510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50292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595312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9" name="Group 104"/>
          <p:cNvGrpSpPr>
            <a:grpSpLocks/>
          </p:cNvGrpSpPr>
          <p:nvPr/>
        </p:nvGrpSpPr>
        <p:grpSpPr bwMode="auto">
          <a:xfrm>
            <a:off x="7426325" y="4876800"/>
            <a:ext cx="1219200" cy="609600"/>
            <a:chOff x="3840" y="960"/>
            <a:chExt cx="768" cy="384"/>
          </a:xfrm>
        </p:grpSpPr>
        <p:sp>
          <p:nvSpPr>
            <p:cNvPr id="19507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736917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82931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82" name="Group 110"/>
          <p:cNvGrpSpPr>
            <a:grpSpLocks/>
          </p:cNvGrpSpPr>
          <p:nvPr/>
        </p:nvGrpSpPr>
        <p:grpSpPr bwMode="auto">
          <a:xfrm>
            <a:off x="5562600" y="2286000"/>
            <a:ext cx="333375" cy="854075"/>
            <a:chOff x="3504" y="1440"/>
            <a:chExt cx="210" cy="538"/>
          </a:xfrm>
        </p:grpSpPr>
        <p:sp>
          <p:nvSpPr>
            <p:cNvPr id="19505" name="Text Box 3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19506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3" name="Group 111"/>
          <p:cNvGrpSpPr>
            <a:grpSpLocks/>
          </p:cNvGrpSpPr>
          <p:nvPr/>
        </p:nvGrpSpPr>
        <p:grpSpPr bwMode="auto">
          <a:xfrm>
            <a:off x="4419600" y="3810000"/>
            <a:ext cx="333375" cy="854075"/>
            <a:chOff x="3504" y="1440"/>
            <a:chExt cx="210" cy="538"/>
          </a:xfrm>
        </p:grpSpPr>
        <p:sp>
          <p:nvSpPr>
            <p:cNvPr id="19503" name="Text Box 112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9504" name="AutoShape 113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4" name="Group 114"/>
          <p:cNvGrpSpPr>
            <a:grpSpLocks/>
          </p:cNvGrpSpPr>
          <p:nvPr/>
        </p:nvGrpSpPr>
        <p:grpSpPr bwMode="auto">
          <a:xfrm>
            <a:off x="6694488" y="3810000"/>
            <a:ext cx="357187" cy="854075"/>
            <a:chOff x="3497" y="1440"/>
            <a:chExt cx="225" cy="538"/>
          </a:xfrm>
        </p:grpSpPr>
        <p:sp>
          <p:nvSpPr>
            <p:cNvPr id="19501" name="Text Box 115"/>
            <p:cNvSpPr txBox="1">
              <a:spLocks noChangeArrowheads="1"/>
            </p:cNvSpPr>
            <p:nvPr/>
          </p:nvSpPr>
          <p:spPr bwMode="auto">
            <a:xfrm>
              <a:off x="3497" y="1728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19502" name="AutoShape 116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5" name="Group 117"/>
          <p:cNvGrpSpPr>
            <a:grpSpLocks/>
          </p:cNvGrpSpPr>
          <p:nvPr/>
        </p:nvGrpSpPr>
        <p:grpSpPr bwMode="auto">
          <a:xfrm>
            <a:off x="5543550" y="5334000"/>
            <a:ext cx="333375" cy="854075"/>
            <a:chOff x="3504" y="1440"/>
            <a:chExt cx="210" cy="538"/>
          </a:xfrm>
        </p:grpSpPr>
        <p:sp>
          <p:nvSpPr>
            <p:cNvPr id="19499" name="Text Box 118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cxnSp>
          <p:nvCxnSpPr>
            <p:cNvPr id="19500" name="AutoShape 11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6" name="Group 120"/>
          <p:cNvGrpSpPr>
            <a:grpSpLocks/>
          </p:cNvGrpSpPr>
          <p:nvPr/>
        </p:nvGrpSpPr>
        <p:grpSpPr bwMode="auto">
          <a:xfrm>
            <a:off x="7877175" y="5334000"/>
            <a:ext cx="327025" cy="854075"/>
            <a:chOff x="3506" y="1440"/>
            <a:chExt cx="206" cy="538"/>
          </a:xfrm>
        </p:grpSpPr>
        <p:sp>
          <p:nvSpPr>
            <p:cNvPr id="19497" name="Text Box 121"/>
            <p:cNvSpPr txBox="1">
              <a:spLocks noChangeArrowheads="1"/>
            </p:cNvSpPr>
            <p:nvPr/>
          </p:nvSpPr>
          <p:spPr bwMode="auto">
            <a:xfrm>
              <a:off x="3506" y="172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19498" name="AutoShape 122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87" name="Freeform 124"/>
          <p:cNvSpPr>
            <a:spLocks/>
          </p:cNvSpPr>
          <p:nvPr/>
        </p:nvSpPr>
        <p:spPr bwMode="auto">
          <a:xfrm>
            <a:off x="443230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584835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70104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55626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4110038" y="2124075"/>
            <a:ext cx="1109662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6172200" y="2133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7315200" y="3657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5257800" y="3657600"/>
            <a:ext cx="1109663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5495925" y="177165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4236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</a:rPr>
              <a:t>Array-Based (Sequential) Representation of Binary Trees</a:t>
            </a:r>
            <a:endParaRPr lang="en-US" altLang="en-US" sz="4000" dirty="0" smtClean="0">
              <a:ea typeface="+mj-ea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30213" y="2068513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Nodes are stored in an array A</a:t>
            </a: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09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dirty="0"/>
              <a:t>Node v is stored at A[rank(v)]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rank(root) = </a:t>
            </a:r>
            <a:r>
              <a:rPr lang="en-US" sz="2000" dirty="0" smtClean="0"/>
              <a:t>0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left child of parent(node), 	rank(node) = 2 </a:t>
            </a:r>
            <a:r>
              <a:rPr lang="ar-SA" sz="2000" dirty="0">
                <a:cs typeface="Arial" charset="0"/>
                <a:sym typeface="Symbol" charset="0"/>
              </a:rPr>
              <a:t></a:t>
            </a:r>
            <a:r>
              <a:rPr lang="en-US" sz="2000" dirty="0">
                <a:cs typeface="Arial" charset="0"/>
                <a:sym typeface="Symbol" charset="0"/>
              </a:rPr>
              <a:t> </a:t>
            </a:r>
            <a:r>
              <a:rPr lang="en-US" sz="2000" dirty="0"/>
              <a:t>rank(parent(node)</a:t>
            </a:r>
            <a:r>
              <a:rPr lang="en-US" sz="2000" dirty="0" smtClean="0"/>
              <a:t>) + 1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right child of parent(node), 	rank(node) = 2</a:t>
            </a:r>
            <a:r>
              <a:rPr lang="ar-SA" sz="2000" dirty="0">
                <a:cs typeface="Arial" charset="0"/>
                <a:sym typeface="Symbol" charset="0"/>
              </a:rPr>
              <a:t> </a:t>
            </a:r>
            <a:r>
              <a:rPr lang="en-US" sz="2000" dirty="0">
                <a:cs typeface="Arial" charset="0"/>
                <a:sym typeface="Symbol" charset="0"/>
              </a:rPr>
              <a:t> r</a:t>
            </a:r>
            <a:r>
              <a:rPr lang="en-US" sz="2000" dirty="0"/>
              <a:t>ank(parent(node))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/>
              <a:t>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6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958394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1637835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2302021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4329324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5005985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5651500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3617913" y="2749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670050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29711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16413" y="32877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992688" y="32877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838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984250" y="32766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4812" y="1411688"/>
            <a:ext cx="421142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Book: root is at index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 clear why not index 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</a:rPr>
              <a:t>Array-Based Representation of Binary Trees</a:t>
            </a:r>
            <a:endParaRPr lang="en-US" altLang="en-US" sz="4000" dirty="0" smtClean="0">
              <a:ea typeface="+mj-ea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Nodes are stored in an array A</a:t>
            </a: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09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dirty="0"/>
              <a:t>Node v is stored at A[rank(v)]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rank(root) = </a:t>
            </a:r>
            <a:r>
              <a:rPr lang="en-US" sz="2000" dirty="0" smtClean="0"/>
              <a:t>0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left child of parent(node), 	rank(node) = 2 </a:t>
            </a:r>
            <a:r>
              <a:rPr lang="ar-SA" sz="2000" dirty="0">
                <a:cs typeface="Arial" charset="0"/>
                <a:sym typeface="Symbol" charset="0"/>
              </a:rPr>
              <a:t></a:t>
            </a:r>
            <a:r>
              <a:rPr lang="en-US" sz="2000" dirty="0">
                <a:cs typeface="Arial" charset="0"/>
                <a:sym typeface="Symbol" charset="0"/>
              </a:rPr>
              <a:t> </a:t>
            </a:r>
            <a:r>
              <a:rPr lang="en-US" sz="2000" dirty="0"/>
              <a:t>rank(parent(node)</a:t>
            </a:r>
            <a:r>
              <a:rPr lang="en-US" sz="2000" dirty="0" smtClean="0"/>
              <a:t>) + 1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right child of parent(node), 	rank(node) = 2</a:t>
            </a:r>
            <a:r>
              <a:rPr lang="ar-SA" sz="2000" dirty="0">
                <a:cs typeface="Arial" charset="0"/>
                <a:sym typeface="Symbol" charset="0"/>
              </a:rPr>
              <a:t> </a:t>
            </a:r>
            <a:r>
              <a:rPr lang="en-US" sz="2000" dirty="0">
                <a:cs typeface="Arial" charset="0"/>
                <a:sym typeface="Symbol" charset="0"/>
              </a:rPr>
              <a:t> r</a:t>
            </a:r>
            <a:r>
              <a:rPr lang="en-US" sz="2000" dirty="0"/>
              <a:t>ank(parent(node))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/>
              <a:t>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6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958394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1637835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2302021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4329324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5005985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5651500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3617913" y="2749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670050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29711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16413" y="32877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992688" y="32877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838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984250" y="32766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9660" y="914400"/>
            <a:ext cx="542132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Given rank(node),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how to find rank(parent(node))?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0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</a:rPr>
              <a:t>Linked structure vs. Array-Based</a:t>
            </a:r>
            <a:endParaRPr lang="en-US" altLang="en-US" sz="4000" dirty="0" smtClean="0">
              <a:ea typeface="+mj-ea"/>
            </a:endParaRP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6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4800600" cy="4648200"/>
          </a:xfrm>
        </p:spPr>
        <p:txBody>
          <a:bodyPr/>
          <a:lstStyle/>
          <a:p>
            <a:r>
              <a:rPr lang="en-US" dirty="0" smtClean="0"/>
              <a:t>Besides the typical tradeoffs</a:t>
            </a:r>
          </a:p>
          <a:p>
            <a:pPr lvl="1"/>
            <a:r>
              <a:rPr lang="en-US" dirty="0" smtClean="0"/>
              <a:t>Max size for array</a:t>
            </a:r>
          </a:p>
          <a:p>
            <a:pPr lvl="1"/>
            <a:r>
              <a:rPr lang="en-US" dirty="0" smtClean="0"/>
              <a:t>Extra space to store pointers for linked structure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else in terms of space?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1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341676"/>
              </p:ext>
            </p:extLst>
          </p:nvPr>
        </p:nvGraphicFramePr>
        <p:xfrm>
          <a:off x="1066800" y="2286000"/>
          <a:ext cx="70104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Linked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Array-based</a:t>
                      </a:r>
                      <a:endParaRPr lang="en-US" dirty="0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leftChild</a:t>
                      </a: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node)</a:t>
                      </a:r>
                    </a:p>
                    <a:p>
                      <a:pPr algn="ctr"/>
                      <a:r>
                        <a:rPr lang="en-US" baseline="0" dirty="0" smtClean="0"/>
                        <a:t>[or </a:t>
                      </a:r>
                      <a:r>
                        <a:rPr lang="en-US" baseline="0" dirty="0" err="1" smtClean="0"/>
                        <a:t>rightChild</a:t>
                      </a:r>
                      <a:r>
                        <a:rPr lang="en-US" baseline="0" dirty="0" smtClean="0"/>
                        <a:t>(node)]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Parent(node)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345866"/>
              </p:ext>
            </p:extLst>
          </p:nvPr>
        </p:nvGraphicFramePr>
        <p:xfrm>
          <a:off x="1066800" y="2286000"/>
          <a:ext cx="70104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Linked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Array-based</a:t>
                      </a:r>
                      <a:endParaRPr lang="en-US" dirty="0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leftChild</a:t>
                      </a: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node)</a:t>
                      </a:r>
                    </a:p>
                    <a:p>
                      <a:pPr algn="ctr"/>
                      <a:r>
                        <a:rPr lang="en-US" baseline="0" dirty="0" smtClean="0"/>
                        <a:t>[or </a:t>
                      </a:r>
                      <a:r>
                        <a:rPr lang="en-US" baseline="0" dirty="0" err="1" smtClean="0"/>
                        <a:t>rightChild</a:t>
                      </a:r>
                      <a:r>
                        <a:rPr lang="en-US" baseline="0" dirty="0" smtClean="0"/>
                        <a:t>(node)]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Parent(node)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 descr="C:\Users\pkc\AppData\Local\Microsoft\Windows\Temporary Internet Files\Content.IE5\AE0D9TLG\15_19_1_web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86000" y="2286000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980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/>
              <a:pPr eaLnBrk="1" hangingPunct="1"/>
              <a:t>20</a:t>
            </a:fld>
            <a:endParaRPr lang="en-US" sz="1400"/>
          </a:p>
        </p:txBody>
      </p:sp>
      <p:grpSp>
        <p:nvGrpSpPr>
          <p:cNvPr id="18436" name="Group 110"/>
          <p:cNvGrpSpPr>
            <a:grpSpLocks/>
          </p:cNvGrpSpPr>
          <p:nvPr/>
        </p:nvGrpSpPr>
        <p:grpSpPr bwMode="auto">
          <a:xfrm>
            <a:off x="4114800" y="1905000"/>
            <a:ext cx="1028700" cy="342900"/>
            <a:chOff x="2232" y="2244"/>
            <a:chExt cx="648" cy="216"/>
          </a:xfrm>
        </p:grpSpPr>
        <p:sp>
          <p:nvSpPr>
            <p:cNvPr id="18506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</p:grp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Linked Structure for Trees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200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271713" y="39624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279650" y="47783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33475" y="4778375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797050" y="56388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798763" y="5638800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44" name="AutoShape 18"/>
          <p:cNvCxnSpPr>
            <a:cxnSpLocks noChangeShapeType="1"/>
            <a:stCxn id="18443" idx="0"/>
            <a:endCxn id="18440" idx="5"/>
          </p:cNvCxnSpPr>
          <p:nvPr/>
        </p:nvCxnSpPr>
        <p:spPr bwMode="auto">
          <a:xfrm flipH="1" flipV="1">
            <a:off x="2708275" y="5214938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9"/>
          <p:cNvCxnSpPr>
            <a:cxnSpLocks noChangeShapeType="1"/>
            <a:stCxn id="18442" idx="0"/>
            <a:endCxn id="18440" idx="3"/>
          </p:cNvCxnSpPr>
          <p:nvPr/>
        </p:nvCxnSpPr>
        <p:spPr bwMode="auto">
          <a:xfrm flipV="1">
            <a:off x="2047875" y="5214938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20"/>
          <p:cNvCxnSpPr>
            <a:cxnSpLocks noChangeShapeType="1"/>
            <a:stCxn id="18441" idx="0"/>
            <a:endCxn id="18439" idx="3"/>
          </p:cNvCxnSpPr>
          <p:nvPr/>
        </p:nvCxnSpPr>
        <p:spPr bwMode="auto">
          <a:xfrm flipV="1">
            <a:off x="1384300" y="4398963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21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H="1" flipV="1">
            <a:off x="2522538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3386138" y="4779963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49" name="AutoShape 39"/>
          <p:cNvCxnSpPr>
            <a:cxnSpLocks noChangeShapeType="1"/>
            <a:stCxn id="18448" idx="0"/>
            <a:endCxn id="18439" idx="5"/>
          </p:cNvCxnSpPr>
          <p:nvPr/>
        </p:nvCxnSpPr>
        <p:spPr bwMode="auto">
          <a:xfrm flipH="1" flipV="1">
            <a:off x="2700338" y="4398963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5448300" y="1978025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5830888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5510213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5978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6445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55" name="Group 86"/>
          <p:cNvGrpSpPr>
            <a:grpSpLocks/>
          </p:cNvGrpSpPr>
          <p:nvPr/>
        </p:nvGrpSpPr>
        <p:grpSpPr bwMode="auto">
          <a:xfrm>
            <a:off x="6934200" y="4683125"/>
            <a:ext cx="914400" cy="498475"/>
            <a:chOff x="4560" y="3216"/>
            <a:chExt cx="576" cy="314"/>
          </a:xfrm>
        </p:grpSpPr>
        <p:sp>
          <p:nvSpPr>
            <p:cNvPr id="18502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503" name="AutoShape 71"/>
            <p:cNvCxnSpPr>
              <a:cxnSpLocks noChangeShapeType="1"/>
              <a:stCxn id="18505" idx="2"/>
              <a:endCxn id="18504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456" name="AutoShape 52"/>
          <p:cNvCxnSpPr>
            <a:cxnSpLocks noChangeShapeType="1"/>
            <a:endCxn id="18457" idx="0"/>
          </p:cNvCxnSpPr>
          <p:nvPr/>
        </p:nvCxnSpPr>
        <p:spPr bwMode="auto">
          <a:xfrm rot="16200000" flipH="1">
            <a:off x="4045744" y="2278856"/>
            <a:ext cx="457200" cy="142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Text Box 87"/>
          <p:cNvSpPr txBox="1">
            <a:spLocks noChangeArrowheads="1"/>
          </p:cNvSpPr>
          <p:nvPr/>
        </p:nvSpPr>
        <p:spPr bwMode="auto">
          <a:xfrm>
            <a:off x="4114800" y="25146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8458" name="AutoShape 96"/>
          <p:cNvCxnSpPr>
            <a:cxnSpLocks noChangeShapeType="1"/>
          </p:cNvCxnSpPr>
          <p:nvPr/>
        </p:nvCxnSpPr>
        <p:spPr bwMode="auto">
          <a:xfrm>
            <a:off x="5000625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9" name="Oval 100"/>
          <p:cNvSpPr>
            <a:spLocks noChangeArrowheads="1"/>
          </p:cNvSpPr>
          <p:nvPr/>
        </p:nvSpPr>
        <p:spPr bwMode="auto">
          <a:xfrm>
            <a:off x="5619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Oval 101"/>
          <p:cNvSpPr>
            <a:spLocks noChangeArrowheads="1"/>
          </p:cNvSpPr>
          <p:nvPr/>
        </p:nvSpPr>
        <p:spPr bwMode="auto">
          <a:xfrm>
            <a:off x="6091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Oval 102"/>
          <p:cNvSpPr>
            <a:spLocks noChangeArrowheads="1"/>
          </p:cNvSpPr>
          <p:nvPr/>
        </p:nvSpPr>
        <p:spPr bwMode="auto">
          <a:xfrm>
            <a:off x="6562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62" name="AutoShape 104"/>
          <p:cNvCxnSpPr>
            <a:cxnSpLocks noChangeShapeType="1"/>
            <a:stCxn id="18460" idx="4"/>
            <a:endCxn id="18469" idx="0"/>
          </p:cNvCxnSpPr>
          <p:nvPr/>
        </p:nvCxnSpPr>
        <p:spPr bwMode="auto">
          <a:xfrm rot="16200000" flipH="1">
            <a:off x="6041231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105"/>
          <p:cNvCxnSpPr>
            <a:cxnSpLocks noChangeShapeType="1"/>
            <a:stCxn id="18461" idx="4"/>
            <a:endCxn id="18472" idx="0"/>
          </p:cNvCxnSpPr>
          <p:nvPr/>
        </p:nvCxnSpPr>
        <p:spPr bwMode="auto">
          <a:xfrm rot="16200000" flipH="1">
            <a:off x="6897687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4" name="Rectangle 112"/>
          <p:cNvSpPr>
            <a:spLocks noChangeArrowheads="1"/>
          </p:cNvSpPr>
          <p:nvPr/>
        </p:nvSpPr>
        <p:spPr bwMode="auto">
          <a:xfrm>
            <a:off x="5184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113"/>
          <p:cNvSpPr>
            <a:spLocks noChangeArrowheads="1"/>
          </p:cNvSpPr>
          <p:nvPr/>
        </p:nvSpPr>
        <p:spPr bwMode="auto">
          <a:xfrm>
            <a:off x="5870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66" name="Rectangle 114"/>
          <p:cNvSpPr>
            <a:spLocks noChangeArrowheads="1"/>
          </p:cNvSpPr>
          <p:nvPr/>
        </p:nvSpPr>
        <p:spPr bwMode="auto">
          <a:xfrm>
            <a:off x="5527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7" name="Rectangle 116"/>
          <p:cNvSpPr>
            <a:spLocks noChangeArrowheads="1"/>
          </p:cNvSpPr>
          <p:nvPr/>
        </p:nvSpPr>
        <p:spPr bwMode="auto">
          <a:xfrm>
            <a:off x="6426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117"/>
          <p:cNvSpPr>
            <a:spLocks noChangeArrowheads="1"/>
          </p:cNvSpPr>
          <p:nvPr/>
        </p:nvSpPr>
        <p:spPr bwMode="auto">
          <a:xfrm>
            <a:off x="7112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9" name="Rectangle 118"/>
          <p:cNvSpPr>
            <a:spLocks noChangeArrowheads="1"/>
          </p:cNvSpPr>
          <p:nvPr/>
        </p:nvSpPr>
        <p:spPr bwMode="auto">
          <a:xfrm>
            <a:off x="6769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70" name="Rectangle 120"/>
          <p:cNvSpPr>
            <a:spLocks noChangeArrowheads="1"/>
          </p:cNvSpPr>
          <p:nvPr/>
        </p:nvSpPr>
        <p:spPr bwMode="auto">
          <a:xfrm>
            <a:off x="7667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Rectangle 121"/>
          <p:cNvSpPr>
            <a:spLocks noChangeArrowheads="1"/>
          </p:cNvSpPr>
          <p:nvPr/>
        </p:nvSpPr>
        <p:spPr bwMode="auto">
          <a:xfrm>
            <a:off x="8353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72" name="Rectangle 122"/>
          <p:cNvSpPr>
            <a:spLocks noChangeArrowheads="1"/>
          </p:cNvSpPr>
          <p:nvPr/>
        </p:nvSpPr>
        <p:spPr bwMode="auto">
          <a:xfrm>
            <a:off x="8010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cxnSp>
        <p:nvCxnSpPr>
          <p:cNvPr id="18473" name="AutoShape 88"/>
          <p:cNvCxnSpPr>
            <a:cxnSpLocks noChangeShapeType="1"/>
            <a:endCxn id="18474" idx="0"/>
          </p:cNvCxnSpPr>
          <p:nvPr/>
        </p:nvCxnSpPr>
        <p:spPr bwMode="auto">
          <a:xfrm rot="16200000" flipH="1">
            <a:off x="52125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4" name="Text Box 89"/>
          <p:cNvSpPr txBox="1">
            <a:spLocks noChangeArrowheads="1"/>
          </p:cNvSpPr>
          <p:nvPr/>
        </p:nvSpPr>
        <p:spPr bwMode="auto">
          <a:xfrm>
            <a:off x="5334000" y="37814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18475" name="AutoShape 90"/>
          <p:cNvCxnSpPr>
            <a:cxnSpLocks noChangeShapeType="1"/>
            <a:endCxn id="18476" idx="0"/>
          </p:cNvCxnSpPr>
          <p:nvPr/>
        </p:nvCxnSpPr>
        <p:spPr bwMode="auto">
          <a:xfrm rot="16200000" flipH="1">
            <a:off x="6461919" y="3493294"/>
            <a:ext cx="438150" cy="13811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6" name="Text Box 91"/>
          <p:cNvSpPr txBox="1">
            <a:spLocks noChangeArrowheads="1"/>
          </p:cNvSpPr>
          <p:nvPr/>
        </p:nvSpPr>
        <p:spPr bwMode="auto">
          <a:xfrm>
            <a:off x="6570663" y="3781425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77" name="Text Box 93"/>
          <p:cNvSpPr txBox="1">
            <a:spLocks noChangeArrowheads="1"/>
          </p:cNvSpPr>
          <p:nvPr/>
        </p:nvSpPr>
        <p:spPr bwMode="auto">
          <a:xfrm>
            <a:off x="7818438" y="3781425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78" name="AutoShape 92"/>
          <p:cNvCxnSpPr>
            <a:cxnSpLocks noChangeShapeType="1"/>
            <a:endCxn id="18477" idx="0"/>
          </p:cNvCxnSpPr>
          <p:nvPr/>
        </p:nvCxnSpPr>
        <p:spPr bwMode="auto">
          <a:xfrm rot="16200000" flipH="1">
            <a:off x="76890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9" name="Oval 124"/>
          <p:cNvSpPr>
            <a:spLocks noChangeArrowheads="1"/>
          </p:cNvSpPr>
          <p:nvPr/>
        </p:nvSpPr>
        <p:spPr bwMode="auto">
          <a:xfrm>
            <a:off x="56959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Oval 125"/>
          <p:cNvSpPr>
            <a:spLocks noChangeArrowheads="1"/>
          </p:cNvSpPr>
          <p:nvPr/>
        </p:nvSpPr>
        <p:spPr bwMode="auto">
          <a:xfrm>
            <a:off x="6927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Oval 126"/>
          <p:cNvSpPr>
            <a:spLocks noChangeArrowheads="1"/>
          </p:cNvSpPr>
          <p:nvPr/>
        </p:nvSpPr>
        <p:spPr bwMode="auto">
          <a:xfrm>
            <a:off x="81597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Freeform 129"/>
          <p:cNvSpPr>
            <a:spLocks/>
          </p:cNvSpPr>
          <p:nvPr/>
        </p:nvSpPr>
        <p:spPr bwMode="auto">
          <a:xfrm>
            <a:off x="4924425" y="2257425"/>
            <a:ext cx="917575" cy="1976438"/>
          </a:xfrm>
          <a:custGeom>
            <a:avLst/>
            <a:gdLst>
              <a:gd name="T0" fmla="*/ 486 w 578"/>
              <a:gd name="T1" fmla="*/ 684 h 1245"/>
              <a:gd name="T2" fmla="*/ 528 w 578"/>
              <a:gd name="T3" fmla="*/ 852 h 1245"/>
              <a:gd name="T4" fmla="*/ 552 w 578"/>
              <a:gd name="T5" fmla="*/ 1116 h 1245"/>
              <a:gd name="T6" fmla="*/ 372 w 578"/>
              <a:gd name="T7" fmla="*/ 1206 h 1245"/>
              <a:gd name="T8" fmla="*/ 174 w 578"/>
              <a:gd name="T9" fmla="*/ 1044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Freeform 130"/>
          <p:cNvSpPr>
            <a:spLocks/>
          </p:cNvSpPr>
          <p:nvPr/>
        </p:nvSpPr>
        <p:spPr bwMode="auto">
          <a:xfrm>
            <a:off x="4733925" y="2257425"/>
            <a:ext cx="2405063" cy="2159000"/>
          </a:xfrm>
          <a:custGeom>
            <a:avLst/>
            <a:gdLst>
              <a:gd name="T0" fmla="*/ 1398 w 1515"/>
              <a:gd name="T1" fmla="*/ 684 h 1360"/>
              <a:gd name="T2" fmla="*/ 1344 w 1515"/>
              <a:gd name="T3" fmla="*/ 1260 h 1360"/>
              <a:gd name="T4" fmla="*/ 372 w 1515"/>
              <a:gd name="T5" fmla="*/ 1284 h 1360"/>
              <a:gd name="T6" fmla="*/ 150 w 1515"/>
              <a:gd name="T7" fmla="*/ 864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Freeform 131"/>
          <p:cNvSpPr>
            <a:spLocks/>
          </p:cNvSpPr>
          <p:nvPr/>
        </p:nvSpPr>
        <p:spPr bwMode="auto">
          <a:xfrm>
            <a:off x="4516438" y="2266950"/>
            <a:ext cx="3824287" cy="2346325"/>
          </a:xfrm>
          <a:custGeom>
            <a:avLst/>
            <a:gdLst>
              <a:gd name="T0" fmla="*/ 2309 w 2409"/>
              <a:gd name="T1" fmla="*/ 684 h 1478"/>
              <a:gd name="T2" fmla="*/ 2291 w 2409"/>
              <a:gd name="T3" fmla="*/ 1170 h 1478"/>
              <a:gd name="T4" fmla="*/ 1601 w 2409"/>
              <a:gd name="T5" fmla="*/ 1380 h 1478"/>
              <a:gd name="T6" fmla="*/ 263 w 2409"/>
              <a:gd name="T7" fmla="*/ 1248 h 1478"/>
              <a:gd name="T8" fmla="*/ 23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Rectangle 132"/>
          <p:cNvSpPr>
            <a:spLocks noChangeArrowheads="1"/>
          </p:cNvSpPr>
          <p:nvPr/>
        </p:nvSpPr>
        <p:spPr bwMode="auto">
          <a:xfrm>
            <a:off x="6191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Rectangle 133"/>
          <p:cNvSpPr>
            <a:spLocks noChangeArrowheads="1"/>
          </p:cNvSpPr>
          <p:nvPr/>
        </p:nvSpPr>
        <p:spPr bwMode="auto">
          <a:xfrm>
            <a:off x="6877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87" name="Rectangle 134"/>
          <p:cNvSpPr>
            <a:spLocks noChangeArrowheads="1"/>
          </p:cNvSpPr>
          <p:nvPr/>
        </p:nvSpPr>
        <p:spPr bwMode="auto">
          <a:xfrm>
            <a:off x="6534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88" name="Text Box 135"/>
          <p:cNvSpPr txBox="1">
            <a:spLocks noChangeArrowheads="1"/>
          </p:cNvSpPr>
          <p:nvPr/>
        </p:nvSpPr>
        <p:spPr bwMode="auto">
          <a:xfrm>
            <a:off x="6324600" y="60388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8489" name="AutoShape 136"/>
          <p:cNvCxnSpPr>
            <a:cxnSpLocks noChangeShapeType="1"/>
          </p:cNvCxnSpPr>
          <p:nvPr/>
        </p:nvCxnSpPr>
        <p:spPr bwMode="auto">
          <a:xfrm rot="16200000" flipH="1">
            <a:off x="6251575" y="5845175"/>
            <a:ext cx="361950" cy="1397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0" name="Freeform 140"/>
          <p:cNvSpPr>
            <a:spLocks/>
          </p:cNvSpPr>
          <p:nvPr/>
        </p:nvSpPr>
        <p:spPr bwMode="auto">
          <a:xfrm>
            <a:off x="7119938" y="3333750"/>
            <a:ext cx="290512" cy="1343025"/>
          </a:xfrm>
          <a:custGeom>
            <a:avLst/>
            <a:gdLst>
              <a:gd name="T0" fmla="*/ 93 w 183"/>
              <a:gd name="T1" fmla="*/ 0 h 846"/>
              <a:gd name="T2" fmla="*/ 3 w 183"/>
              <a:gd name="T3" fmla="*/ 240 h 846"/>
              <a:gd name="T4" fmla="*/ 111 w 183"/>
              <a:gd name="T5" fmla="*/ 546 h 846"/>
              <a:gd name="T6" fmla="*/ 183 w 183"/>
              <a:gd name="T7" fmla="*/ 846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Rectangle 141"/>
          <p:cNvSpPr>
            <a:spLocks noChangeArrowheads="1"/>
          </p:cNvSpPr>
          <p:nvPr/>
        </p:nvSpPr>
        <p:spPr bwMode="auto">
          <a:xfrm>
            <a:off x="7543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Rectangle 142"/>
          <p:cNvSpPr>
            <a:spLocks noChangeArrowheads="1"/>
          </p:cNvSpPr>
          <p:nvPr/>
        </p:nvSpPr>
        <p:spPr bwMode="auto">
          <a:xfrm>
            <a:off x="8229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93" name="Rectangle 143"/>
          <p:cNvSpPr>
            <a:spLocks noChangeArrowheads="1"/>
          </p:cNvSpPr>
          <p:nvPr/>
        </p:nvSpPr>
        <p:spPr bwMode="auto">
          <a:xfrm>
            <a:off x="7886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94" name="Text Box 144"/>
          <p:cNvSpPr txBox="1">
            <a:spLocks noChangeArrowheads="1"/>
          </p:cNvSpPr>
          <p:nvPr/>
        </p:nvSpPr>
        <p:spPr bwMode="auto">
          <a:xfrm>
            <a:off x="7691438" y="603885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95" name="AutoShape 145"/>
          <p:cNvCxnSpPr>
            <a:cxnSpLocks noChangeShapeType="1"/>
          </p:cNvCxnSpPr>
          <p:nvPr/>
        </p:nvCxnSpPr>
        <p:spPr bwMode="auto">
          <a:xfrm rot="16200000" flipH="1">
            <a:off x="7608888" y="5840412"/>
            <a:ext cx="361950" cy="1492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6" name="Freeform 149"/>
          <p:cNvSpPr>
            <a:spLocks/>
          </p:cNvSpPr>
          <p:nvPr/>
        </p:nvSpPr>
        <p:spPr bwMode="auto">
          <a:xfrm>
            <a:off x="7620000" y="4933950"/>
            <a:ext cx="447675" cy="619125"/>
          </a:xfrm>
          <a:custGeom>
            <a:avLst/>
            <a:gdLst>
              <a:gd name="T0" fmla="*/ 0 w 282"/>
              <a:gd name="T1" fmla="*/ 0 h 390"/>
              <a:gd name="T2" fmla="*/ 54 w 282"/>
              <a:gd name="T3" fmla="*/ 180 h 390"/>
              <a:gd name="T4" fmla="*/ 234 w 282"/>
              <a:gd name="T5" fmla="*/ 252 h 390"/>
              <a:gd name="T6" fmla="*/ 282 w 282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Freeform 151"/>
          <p:cNvSpPr>
            <a:spLocks/>
          </p:cNvSpPr>
          <p:nvPr/>
        </p:nvSpPr>
        <p:spPr bwMode="auto">
          <a:xfrm>
            <a:off x="6705600" y="4924425"/>
            <a:ext cx="460375" cy="647700"/>
          </a:xfrm>
          <a:custGeom>
            <a:avLst/>
            <a:gdLst>
              <a:gd name="T0" fmla="*/ 288 w 290"/>
              <a:gd name="T1" fmla="*/ 0 h 408"/>
              <a:gd name="T2" fmla="*/ 258 w 290"/>
              <a:gd name="T3" fmla="*/ 174 h 408"/>
              <a:gd name="T4" fmla="*/ 96 w 290"/>
              <a:gd name="T5" fmla="*/ 216 h 408"/>
              <a:gd name="T6" fmla="*/ 0 w 290"/>
              <a:gd name="T7" fmla="*/ 408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Freeform 159"/>
          <p:cNvSpPr>
            <a:spLocks/>
          </p:cNvSpPr>
          <p:nvPr/>
        </p:nvSpPr>
        <p:spPr bwMode="auto">
          <a:xfrm>
            <a:off x="5661025" y="2181225"/>
            <a:ext cx="130175" cy="1000125"/>
          </a:xfrm>
          <a:custGeom>
            <a:avLst/>
            <a:gdLst>
              <a:gd name="T0" fmla="*/ 10 w 82"/>
              <a:gd name="T1" fmla="*/ 0 h 630"/>
              <a:gd name="T2" fmla="*/ 82 w 82"/>
              <a:gd name="T3" fmla="*/ 222 h 630"/>
              <a:gd name="T4" fmla="*/ 10 w 82"/>
              <a:gd name="T5" fmla="*/ 414 h 630"/>
              <a:gd name="T6" fmla="*/ 22 w 82"/>
              <a:gd name="T7" fmla="*/ 630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Freeform 160"/>
          <p:cNvSpPr>
            <a:spLocks/>
          </p:cNvSpPr>
          <p:nvPr/>
        </p:nvSpPr>
        <p:spPr bwMode="auto">
          <a:xfrm>
            <a:off x="5949950" y="3505200"/>
            <a:ext cx="866775" cy="2943225"/>
          </a:xfrm>
          <a:custGeom>
            <a:avLst/>
            <a:gdLst>
              <a:gd name="T0" fmla="*/ 482 w 546"/>
              <a:gd name="T1" fmla="*/ 1404 h 1854"/>
              <a:gd name="T2" fmla="*/ 488 w 546"/>
              <a:gd name="T3" fmla="*/ 1782 h 1854"/>
              <a:gd name="T4" fmla="*/ 134 w 546"/>
              <a:gd name="T5" fmla="*/ 1728 h 1854"/>
              <a:gd name="T6" fmla="*/ 32 w 546"/>
              <a:gd name="T7" fmla="*/ 1026 h 1854"/>
              <a:gd name="T8" fmla="*/ 326 w 546"/>
              <a:gd name="T9" fmla="*/ 390 h 1854"/>
              <a:gd name="T10" fmla="*/ 362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Freeform 161"/>
          <p:cNvSpPr>
            <a:spLocks/>
          </p:cNvSpPr>
          <p:nvPr/>
        </p:nvSpPr>
        <p:spPr bwMode="auto">
          <a:xfrm>
            <a:off x="7305675" y="3524250"/>
            <a:ext cx="1493838" cy="2635250"/>
          </a:xfrm>
          <a:custGeom>
            <a:avLst/>
            <a:gdLst>
              <a:gd name="T0" fmla="*/ 478 w 941"/>
              <a:gd name="T1" fmla="*/ 1392 h 1660"/>
              <a:gd name="T2" fmla="*/ 690 w 941"/>
              <a:gd name="T3" fmla="*/ 1656 h 1660"/>
              <a:gd name="T4" fmla="*/ 936 w 941"/>
              <a:gd name="T5" fmla="*/ 1416 h 1660"/>
              <a:gd name="T6" fmla="*/ 720 w 941"/>
              <a:gd name="T7" fmla="*/ 954 h 1660"/>
              <a:gd name="T8" fmla="*/ 222 w 941"/>
              <a:gd name="T9" fmla="*/ 570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Date Placeholder 7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Systematically visiting all tree nodes</a:t>
            </a:r>
            <a:endParaRPr lang="en-US" dirty="0"/>
          </a:p>
          <a:p>
            <a:pPr lvl="1"/>
            <a:r>
              <a:rPr lang="en-US" dirty="0" smtClean="0"/>
              <a:t>Help find a particular node</a:t>
            </a:r>
          </a:p>
          <a:p>
            <a:pPr lvl="1"/>
            <a:r>
              <a:rPr lang="en-US" dirty="0" smtClean="0"/>
              <a:t>Help print the tree</a:t>
            </a:r>
          </a:p>
          <a:p>
            <a:pPr lvl="1"/>
            <a:r>
              <a:rPr lang="en-US" smtClean="0"/>
              <a:t>…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Systemically visit each element in the data structure</a:t>
            </a:r>
          </a:p>
          <a:p>
            <a:pPr lvl="1"/>
            <a:r>
              <a:rPr lang="en-US" dirty="0" smtClean="0"/>
              <a:t>Arrays</a:t>
            </a:r>
          </a:p>
          <a:p>
            <a:pPr lvl="2"/>
            <a:r>
              <a:rPr lang="en-US" dirty="0" smtClean="0"/>
              <a:t>increment index</a:t>
            </a:r>
          </a:p>
          <a:p>
            <a:pPr lvl="1"/>
            <a:r>
              <a:rPr lang="en-US" dirty="0" smtClean="0"/>
              <a:t>Linked lists</a:t>
            </a:r>
          </a:p>
          <a:p>
            <a:pPr lvl="2"/>
            <a:r>
              <a:rPr lang="en-US" dirty="0" smtClean="0"/>
              <a:t>follow “next” pointer</a:t>
            </a:r>
          </a:p>
          <a:p>
            <a:pPr lvl="1"/>
            <a:r>
              <a:rPr lang="en-US" dirty="0" smtClean="0"/>
              <a:t>Tree</a:t>
            </a:r>
          </a:p>
          <a:p>
            <a:pPr lvl="2"/>
            <a:r>
              <a:rPr lang="en-US" dirty="0" smtClean="0"/>
              <a:t>What would you do?</a:t>
            </a:r>
          </a:p>
          <a:p>
            <a:pPr lvl="3"/>
            <a:r>
              <a:rPr lang="en-US" dirty="0" smtClean="0"/>
              <a:t>In O(n</a:t>
            </a:r>
            <a:r>
              <a:rPr lang="en-US" smtClean="0"/>
              <a:t>)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68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267200" cy="22860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In </a:t>
            </a:r>
            <a:r>
              <a:rPr lang="en-US" sz="2000" dirty="0">
                <a:latin typeface="Tahoma" charset="0"/>
              </a:rPr>
              <a:t>a preorder </a:t>
            </a:r>
            <a:r>
              <a:rPr lang="en-US" sz="2000" dirty="0" smtClean="0">
                <a:latin typeface="Tahoma" charset="0"/>
              </a:rPr>
              <a:t>traversal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a </a:t>
            </a:r>
            <a:r>
              <a:rPr lang="en-US" sz="1600" dirty="0">
                <a:latin typeface="Tahoma" charset="0"/>
              </a:rPr>
              <a:t>node is visited before its descendants 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Application: print a structured </a:t>
            </a:r>
            <a:r>
              <a:rPr lang="en-US" sz="2000" dirty="0" smtClean="0">
                <a:latin typeface="Tahoma" charset="0"/>
              </a:rPr>
              <a:t>document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AKA: Depth-first Traversal</a:t>
            </a:r>
          </a:p>
          <a:p>
            <a:pPr marL="0" indent="0" eaLnBrk="1" hangingPunct="1">
              <a:buNone/>
            </a:pPr>
            <a:endParaRPr lang="en-US" sz="2000" dirty="0">
              <a:latin typeface="Tahoma" charset="0"/>
            </a:endParaRP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267200" cy="22860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In </a:t>
            </a:r>
            <a:r>
              <a:rPr lang="en-US" sz="2000" dirty="0">
                <a:latin typeface="Tahoma" charset="0"/>
              </a:rPr>
              <a:t>a preorder </a:t>
            </a:r>
            <a:r>
              <a:rPr lang="en-US" sz="2000" dirty="0" smtClean="0">
                <a:latin typeface="Tahoma" charset="0"/>
              </a:rPr>
              <a:t>traversal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a </a:t>
            </a:r>
            <a:r>
              <a:rPr lang="en-US" sz="1600" dirty="0">
                <a:latin typeface="Tahoma" charset="0"/>
              </a:rPr>
              <a:t>node is visited before its descendants 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Application: print a structured </a:t>
            </a:r>
            <a:r>
              <a:rPr lang="en-US" sz="2000" dirty="0" smtClean="0">
                <a:latin typeface="Tahoma" charset="0"/>
              </a:rPr>
              <a:t>document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AKA: </a:t>
            </a:r>
            <a:r>
              <a:rPr lang="en-US" sz="2000" smtClean="0">
                <a:latin typeface="Tahoma" charset="0"/>
              </a:rPr>
              <a:t>Depth-first Traversal</a:t>
            </a:r>
            <a:endParaRPr lang="en-US" sz="2000" dirty="0">
              <a:latin typeface="Tahoma" charset="0"/>
            </a:endParaRP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5511929" y="274320"/>
            <a:ext cx="302247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Decomposition?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Base case?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Composition?</a:t>
            </a:r>
          </a:p>
        </p:txBody>
      </p:sp>
    </p:spTree>
    <p:extLst>
      <p:ext uri="{BB962C8B-B14F-4D97-AF65-F5344CB8AC3E}">
        <p14:creationId xmlns:p14="http://schemas.microsoft.com/office/powerpoint/2010/main" val="2958205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Postorder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4038600" cy="2133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In a </a:t>
            </a:r>
            <a:r>
              <a:rPr lang="en-US" sz="2000" dirty="0" err="1">
                <a:latin typeface="Tahoma" charset="0"/>
              </a:rPr>
              <a:t>postorder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traversal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a </a:t>
            </a:r>
            <a:r>
              <a:rPr lang="en-US" sz="1600" dirty="0">
                <a:latin typeface="Tahoma" charset="0"/>
              </a:rPr>
              <a:t>node is visited after its descendants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postOrder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DDR.java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Stocks.java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Robot.java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Postorder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4038600" cy="2133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In a </a:t>
            </a:r>
            <a:r>
              <a:rPr lang="en-US" sz="2000" dirty="0" err="1">
                <a:latin typeface="Tahoma" charset="0"/>
              </a:rPr>
              <a:t>postorder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traversal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a </a:t>
            </a:r>
            <a:r>
              <a:rPr lang="en-US" sz="1600" dirty="0">
                <a:latin typeface="Tahoma" charset="0"/>
              </a:rPr>
              <a:t>node is visited after its descendants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postOrder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DDR.java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Stocks.java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Robot.java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5667439" y="265176"/>
            <a:ext cx="302247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Decomposition?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Base case?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Composition?</a:t>
            </a:r>
          </a:p>
        </p:txBody>
      </p:sp>
    </p:spTree>
    <p:extLst>
      <p:ext uri="{BB962C8B-B14F-4D97-AF65-F5344CB8AC3E}">
        <p14:creationId xmlns:p14="http://schemas.microsoft.com/office/powerpoint/2010/main" val="2336639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y(v) = depth of v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y(v) = depth of v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5511929" y="274320"/>
            <a:ext cx="302247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Decomposition?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Base case?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Composition?</a:t>
            </a:r>
          </a:p>
        </p:txBody>
      </p:sp>
    </p:spTree>
    <p:extLst>
      <p:ext uri="{BB962C8B-B14F-4D97-AF65-F5344CB8AC3E}">
        <p14:creationId xmlns:p14="http://schemas.microsoft.com/office/powerpoint/2010/main" val="4260973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93CDEC-D3B8-6A46-8AAB-CD81037674BC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(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)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after traversing right subtree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32008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printExpression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53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53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53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53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5379" name="AutoShape 15"/>
            <p:cNvCxnSpPr>
              <a:cxnSpLocks noChangeShapeType="1"/>
              <a:stCxn id="15370" idx="3"/>
              <a:endCxn id="153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16"/>
            <p:cNvCxnSpPr>
              <a:cxnSpLocks noChangeShapeType="1"/>
              <a:stCxn id="15371" idx="1"/>
              <a:endCxn id="153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17"/>
            <p:cNvCxnSpPr>
              <a:cxnSpLocks noChangeShapeType="1"/>
              <a:stCxn id="15378" idx="0"/>
              <a:endCxn id="153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18"/>
            <p:cNvCxnSpPr>
              <a:cxnSpLocks noChangeShapeType="1"/>
              <a:stCxn id="15377" idx="0"/>
              <a:endCxn id="153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19"/>
            <p:cNvCxnSpPr>
              <a:cxnSpLocks noChangeShapeType="1"/>
              <a:stCxn id="15376" idx="0"/>
              <a:endCxn id="153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AutoShape 20"/>
            <p:cNvCxnSpPr>
              <a:cxnSpLocks noChangeShapeType="1"/>
              <a:stCxn id="15375" idx="0"/>
              <a:endCxn id="153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AutoShape 21"/>
            <p:cNvCxnSpPr>
              <a:cxnSpLocks noChangeShapeType="1"/>
              <a:stCxn id="15374" idx="0"/>
              <a:endCxn id="153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22"/>
            <p:cNvCxnSpPr>
              <a:cxnSpLocks noChangeShapeType="1"/>
              <a:stCxn id="15373" idx="1"/>
              <a:endCxn id="153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5029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((2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>
                <a:latin typeface="Times New Roman" charset="0"/>
                <a:sym typeface="Symbol" charset="0"/>
              </a:rPr>
              <a:t>(</a:t>
            </a:r>
            <a:r>
              <a:rPr lang="en-US"/>
              <a:t>a </a:t>
            </a:r>
            <a:r>
              <a:rPr lang="en-US">
                <a:latin typeface="Symbol" charset="0"/>
              </a:rPr>
              <a:t>-</a:t>
            </a:r>
            <a:r>
              <a:rPr lang="en-US"/>
              <a:t> 1)) </a:t>
            </a:r>
            <a:r>
              <a:rPr lang="en-US">
                <a:latin typeface="Symbol" charset="0"/>
              </a:rPr>
              <a:t>+</a:t>
            </a:r>
            <a:r>
              <a:rPr lang="en-US"/>
              <a:t> (3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/>
              <a:t>b))</a:t>
            </a:r>
          </a:p>
        </p:txBody>
      </p:sp>
      <p:sp>
        <p:nvSpPr>
          <p:cNvPr id="15369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55B1DA-A1E9-2549-8CFA-AF1CE2F9817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is a Tree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352800" cy="4114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 computer science, a tree is an abstract model of a hierarchical structure</a:t>
            </a:r>
          </a:p>
          <a:p>
            <a:pPr eaLnBrk="1" hangingPunct="1"/>
            <a:r>
              <a:rPr lang="en-US" sz="2000">
                <a:latin typeface="Tahoma" charset="0"/>
              </a:rPr>
              <a:t>A tree consists of nodes with a parent-child relation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Organization charts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File systems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Programming environments</a:t>
            </a:r>
          </a:p>
        </p:txBody>
      </p:sp>
      <p:grpSp>
        <p:nvGrpSpPr>
          <p:cNvPr id="4102" name="Group 70"/>
          <p:cNvGrpSpPr>
            <a:grpSpLocks/>
          </p:cNvGrpSpPr>
          <p:nvPr/>
        </p:nvGrpSpPr>
        <p:grpSpPr bwMode="auto"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4104" name="AutoShape 45"/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Computers</a:t>
              </a:r>
              <a:r>
                <a:rPr lang="ja-JP" altLang="en-US" sz="1600"/>
                <a:t>”</a:t>
              </a:r>
              <a:r>
                <a:rPr lang="en-US" sz="1600"/>
                <a:t>R</a:t>
              </a:r>
              <a:r>
                <a:rPr lang="ja-JP" altLang="en-US" sz="1600"/>
                <a:t>”</a:t>
              </a:r>
              <a:r>
                <a:rPr lang="en-US" sz="1600"/>
                <a:t>Us</a:t>
              </a:r>
            </a:p>
          </p:txBody>
        </p:sp>
        <p:sp>
          <p:nvSpPr>
            <p:cNvPr id="4105" name="AutoShape 4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Sales</a:t>
              </a:r>
            </a:p>
          </p:txBody>
        </p:sp>
        <p:sp>
          <p:nvSpPr>
            <p:cNvPr id="4106" name="AutoShape 4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R&amp;D</a:t>
              </a:r>
            </a:p>
          </p:txBody>
        </p:sp>
        <p:sp>
          <p:nvSpPr>
            <p:cNvPr id="4107" name="AutoShape 4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Manufacturing</a:t>
              </a:r>
            </a:p>
          </p:txBody>
        </p:sp>
        <p:sp>
          <p:nvSpPr>
            <p:cNvPr id="4108" name="AutoShape 49"/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Laptops</a:t>
              </a:r>
            </a:p>
          </p:txBody>
        </p:sp>
        <p:sp>
          <p:nvSpPr>
            <p:cNvPr id="4109" name="AutoShape 50"/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Desktops</a:t>
              </a:r>
            </a:p>
          </p:txBody>
        </p:sp>
        <p:sp>
          <p:nvSpPr>
            <p:cNvPr id="4110" name="AutoShape 52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US</a:t>
              </a:r>
            </a:p>
          </p:txBody>
        </p:sp>
        <p:sp>
          <p:nvSpPr>
            <p:cNvPr id="4111" name="AutoShape 54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International</a:t>
              </a:r>
            </a:p>
          </p:txBody>
        </p:sp>
        <p:cxnSp>
          <p:nvCxnSpPr>
            <p:cNvPr id="4112" name="AutoShape 56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AutoShape 57"/>
            <p:cNvCxnSpPr>
              <a:cxnSpLocks noChangeShapeType="1"/>
              <a:stCxn id="4104" idx="2"/>
              <a:endCxn id="4107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58"/>
            <p:cNvCxnSpPr>
              <a:cxnSpLocks noChangeShapeType="1"/>
              <a:stCxn id="4104" idx="2"/>
              <a:endCxn id="4106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5" name="AutoShape 60"/>
            <p:cNvCxnSpPr>
              <a:cxnSpLocks noChangeShapeType="1"/>
              <a:stCxn id="4107" idx="2"/>
              <a:endCxn id="4109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6" name="AutoShape 61"/>
            <p:cNvCxnSpPr>
              <a:cxnSpLocks noChangeShapeType="1"/>
              <a:stCxn id="4107" idx="2"/>
              <a:endCxn id="4108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AutoShape 62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AutoShape 63"/>
            <p:cNvCxnSpPr>
              <a:cxnSpLocks noChangeShapeType="1"/>
              <a:stCxn id="4105" idx="2"/>
              <a:endCxn id="4110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9" name="AutoShape 64"/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Europe</a:t>
              </a:r>
            </a:p>
          </p:txBody>
        </p:sp>
        <p:sp>
          <p:nvSpPr>
            <p:cNvPr id="4120" name="AutoShape 65"/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Asia</a:t>
              </a:r>
            </a:p>
          </p:txBody>
        </p:sp>
        <p:cxnSp>
          <p:nvCxnSpPr>
            <p:cNvPr id="4121" name="AutoShape 66"/>
            <p:cNvCxnSpPr>
              <a:cxnSpLocks noChangeShapeType="1"/>
              <a:stCxn id="4111" idx="2"/>
              <a:endCxn id="4120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2" name="AutoShape 67"/>
            <p:cNvCxnSpPr>
              <a:cxnSpLocks noChangeShapeType="1"/>
              <a:stCxn id="4111" idx="2"/>
              <a:endCxn id="4119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3" name="AutoShape 68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Canada</a:t>
              </a:r>
            </a:p>
          </p:txBody>
        </p:sp>
        <p:cxnSp>
          <p:nvCxnSpPr>
            <p:cNvPr id="4124" name="AutoShape 69"/>
            <p:cNvCxnSpPr>
              <a:cxnSpLocks noChangeShapeType="1"/>
              <a:stCxn id="4111" idx="2"/>
              <a:endCxn id="4123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747D8-03D8-4649-B3CA-51E53A55885B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733800" cy="2362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Specialization of a </a:t>
            </a:r>
            <a:r>
              <a:rPr lang="en-US" sz="2000" dirty="0" err="1">
                <a:latin typeface="Tahoma" charset="0"/>
              </a:rPr>
              <a:t>postorder</a:t>
            </a:r>
            <a:r>
              <a:rPr lang="en-US" sz="2000" dirty="0">
                <a:latin typeface="Tahoma" charset="0"/>
              </a:rPr>
              <a:t> traversal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recursive method returning the value of a subtree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43425" y="1600200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x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y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operator stored at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2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747D8-03D8-4649-B3CA-51E53A55885B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7338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Specialization of a postorder traversal</a:t>
            </a:r>
          </a:p>
          <a:p>
            <a:pPr lvl="1" eaLnBrk="1" hangingPunct="1"/>
            <a:r>
              <a:rPr lang="en-US" sz="1800">
                <a:latin typeface="Tahoma" charset="0"/>
              </a:rPr>
              <a:t>recursive method returning the value of a subtree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43425" y="1600200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x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y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operator stored at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2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5521073" y="4639056"/>
            <a:ext cx="302247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Decomposition?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Base case?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Composition?</a:t>
            </a:r>
          </a:p>
        </p:txBody>
      </p:sp>
    </p:spTree>
    <p:extLst>
      <p:ext uri="{BB962C8B-B14F-4D97-AF65-F5344CB8AC3E}">
        <p14:creationId xmlns:p14="http://schemas.microsoft.com/office/powerpoint/2010/main" val="3508931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(</a:t>
            </a:r>
            <a:r>
              <a:rPr lang="en-US" dirty="0" err="1" smtClean="0"/>
              <a:t>LevelOrder</a:t>
            </a:r>
            <a:r>
              <a:rPr lang="en-US" dirty="0" smtClean="0"/>
              <a:t> </a:t>
            </a:r>
            <a:r>
              <a:rPr lang="en-US" smtClean="0"/>
              <a:t>in book) Traversal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3200400"/>
            <a:ext cx="8158749" cy="259080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62000" y="1459992"/>
            <a:ext cx="7772400" cy="3733800"/>
          </a:xfrm>
        </p:spPr>
        <p:txBody>
          <a:bodyPr/>
          <a:lstStyle/>
          <a:p>
            <a:r>
              <a:rPr lang="en-US" dirty="0" smtClean="0"/>
              <a:t>Visit nodes at depth d</a:t>
            </a:r>
          </a:p>
          <a:p>
            <a:pPr lvl="1"/>
            <a:r>
              <a:rPr lang="en-US" dirty="0" smtClean="0"/>
              <a:t>before nodes at depth d+1</a:t>
            </a:r>
          </a:p>
          <a:p>
            <a:r>
              <a:rPr lang="en-US" dirty="0" smtClean="0"/>
              <a:t>“level by level, left to right”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11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Traversal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3200400"/>
            <a:ext cx="8158749" cy="259080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62000" y="1459992"/>
            <a:ext cx="7772400" cy="3733800"/>
          </a:xfrm>
        </p:spPr>
        <p:txBody>
          <a:bodyPr/>
          <a:lstStyle/>
          <a:p>
            <a:r>
              <a:rPr lang="en-US" dirty="0" smtClean="0"/>
              <a:t>Visit nodes at depth d</a:t>
            </a:r>
          </a:p>
          <a:p>
            <a:pPr lvl="1"/>
            <a:r>
              <a:rPr lang="en-US" dirty="0" smtClean="0"/>
              <a:t>before nodes at depth d+1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0" y="2508111"/>
            <a:ext cx="28194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Algorithm?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Hint: use a queue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63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Tree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324600" cy="270215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4800600"/>
            <a:ext cx="746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Shapes for the nodes are easier to draw—lines and circles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Where to put the nodes could be challenging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05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Tree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324600" cy="270215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4800600"/>
            <a:ext cx="76962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What corresponds to the x-value of a node? (hint: one of the traversals)?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What corresponds to the y-value of a node?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77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Every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Print each node and its depth</a:t>
            </a:r>
          </a:p>
          <a:p>
            <a:endParaRPr lang="en-US" sz="2400" dirty="0"/>
          </a:p>
          <a:p>
            <a:r>
              <a:rPr lang="en-US" sz="2400" dirty="0" smtClean="0"/>
              <a:t>Use in-order traversal</a:t>
            </a:r>
          </a:p>
          <a:p>
            <a:pPr lvl="1"/>
            <a:r>
              <a:rPr lang="en-US" sz="2000" dirty="0" smtClean="0"/>
              <a:t>Because </a:t>
            </a:r>
            <a:r>
              <a:rPr lang="en-US" sz="2000" smtClean="0"/>
              <a:t>we need </a:t>
            </a:r>
            <a:r>
              <a:rPr lang="en-US" sz="2000" dirty="0" smtClean="0"/>
              <a:t>in-order traversal later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Algorithm in pseudocode?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63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Every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d = depth of </a:t>
            </a:r>
            <a:r>
              <a:rPr lang="en-US" sz="2000" dirty="0" smtClean="0"/>
              <a:t>node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printDepth</a:t>
            </a:r>
            <a:r>
              <a:rPr lang="en-US" sz="2000" dirty="0" smtClean="0"/>
              <a:t>(node, 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if </a:t>
            </a:r>
            <a:r>
              <a:rPr lang="en-US" sz="2000" dirty="0" err="1" smtClean="0"/>
              <a:t>leftChild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printDepth</a:t>
            </a:r>
            <a:r>
              <a:rPr lang="en-US" sz="2000" dirty="0" smtClean="0"/>
              <a:t>(</a:t>
            </a:r>
            <a:r>
              <a:rPr lang="en-US" sz="2000" dirty="0" err="1" smtClean="0"/>
              <a:t>leftChild</a:t>
            </a:r>
            <a:r>
              <a:rPr lang="en-US" sz="2000" dirty="0" smtClean="0"/>
              <a:t>, d+1)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print node, 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if </a:t>
            </a:r>
            <a:r>
              <a:rPr lang="en-US" sz="2000" dirty="0" err="1" smtClean="0"/>
              <a:t>rightChild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printDepth</a:t>
            </a:r>
            <a:r>
              <a:rPr lang="en-US" sz="2000" dirty="0" smtClean="0"/>
              <a:t>(</a:t>
            </a:r>
            <a:r>
              <a:rPr lang="en-US" sz="2000" dirty="0" err="1" smtClean="0"/>
              <a:t>rightChild</a:t>
            </a:r>
            <a:r>
              <a:rPr lang="en-US" sz="2000" dirty="0" smtClean="0"/>
              <a:t>, d+1)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2400" dirty="0" err="1" smtClean="0"/>
              <a:t>printDepth</a:t>
            </a:r>
            <a:r>
              <a:rPr lang="en-US" sz="2400" dirty="0" smtClean="0"/>
              <a:t>(root, 0)  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0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Print each node and its in-order traversal rank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0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</a:t>
            </a:r>
            <a:r>
              <a:rPr lang="en-US" dirty="0"/>
              <a:t>T</a:t>
            </a:r>
            <a:r>
              <a:rPr lang="en-US" dirty="0" smtClean="0"/>
              <a:t>raversal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x = in-order traversal </a:t>
            </a:r>
            <a:r>
              <a:rPr lang="en-US" sz="2000" dirty="0" smtClean="0"/>
              <a:t>rank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inOrderRank</a:t>
            </a:r>
            <a:r>
              <a:rPr lang="en-US" sz="2000" dirty="0" smtClean="0"/>
              <a:t>(node, </a:t>
            </a:r>
            <a:r>
              <a:rPr lang="en-US" sz="2000" dirty="0"/>
              <a:t>x</a:t>
            </a:r>
            <a:r>
              <a:rPr lang="en-US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if </a:t>
            </a:r>
            <a:r>
              <a:rPr lang="en-US" sz="2000" dirty="0" err="1" smtClean="0"/>
              <a:t>leftChild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   x = </a:t>
            </a:r>
            <a:r>
              <a:rPr lang="en-US" sz="2000" dirty="0" err="1" smtClean="0"/>
              <a:t>inOrderRank</a:t>
            </a:r>
            <a:r>
              <a:rPr lang="en-US" sz="2000" dirty="0" smtClean="0"/>
              <a:t>(</a:t>
            </a:r>
            <a:r>
              <a:rPr lang="en-US" sz="2000" dirty="0" err="1" smtClean="0"/>
              <a:t>leftChild</a:t>
            </a:r>
            <a:r>
              <a:rPr lang="en-US" sz="2000" dirty="0" smtClean="0"/>
              <a:t>, 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print node, 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x++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if </a:t>
            </a:r>
            <a:r>
              <a:rPr lang="en-US" sz="2000" dirty="0" err="1" smtClean="0"/>
              <a:t>rightChild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   x = </a:t>
            </a:r>
            <a:r>
              <a:rPr lang="en-US" sz="2000" dirty="0" err="1" smtClean="0"/>
              <a:t>inOrderRank</a:t>
            </a:r>
            <a:r>
              <a:rPr lang="en-US" sz="2000" dirty="0" smtClean="0"/>
              <a:t>(</a:t>
            </a:r>
            <a:r>
              <a:rPr lang="en-US" sz="2000" dirty="0" err="1" smtClean="0"/>
              <a:t>rightChild</a:t>
            </a:r>
            <a:r>
              <a:rPr lang="en-US" sz="2000" dirty="0" smtClean="0"/>
              <a:t>,  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return x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sz="2400" dirty="0" err="1" smtClean="0"/>
              <a:t>inOrderRank</a:t>
            </a:r>
            <a:r>
              <a:rPr lang="en-US" sz="2400" dirty="0" smtClean="0"/>
              <a:t>(root, 0)  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7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r>
              <a:rPr lang="en-US" dirty="0"/>
              <a:t>subtree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Terminology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node </a:t>
            </a:r>
            <a:r>
              <a:rPr lang="en-US" sz="1600" dirty="0">
                <a:latin typeface="Tahoma" charset="0"/>
              </a:rPr>
              <a:t>without parent (A</a:t>
            </a:r>
            <a:r>
              <a:rPr lang="en-US" sz="1600" dirty="0" smtClean="0">
                <a:latin typeface="Tahoma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Internal </a:t>
            </a:r>
            <a:r>
              <a:rPr lang="en-US" sz="2000" dirty="0" smtClean="0">
                <a:latin typeface="Tahoma" charset="0"/>
              </a:rPr>
              <a:t>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node </a:t>
            </a:r>
            <a:r>
              <a:rPr lang="en-US" sz="1600" dirty="0">
                <a:latin typeface="Tahoma" charset="0"/>
              </a:rPr>
              <a:t>with at least one child (A, B, C, F</a:t>
            </a:r>
            <a:r>
              <a:rPr lang="en-US" sz="1600" dirty="0" smtClean="0">
                <a:latin typeface="Tahoma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Leaf  </a:t>
            </a:r>
            <a:r>
              <a:rPr lang="en-US" sz="2000" dirty="0">
                <a:latin typeface="Tahoma" charset="0"/>
              </a:rPr>
              <a:t>(a.k.a. </a:t>
            </a:r>
            <a:r>
              <a:rPr lang="en-US" sz="2000" dirty="0" smtClean="0">
                <a:latin typeface="Tahoma" charset="0"/>
              </a:rPr>
              <a:t>external node)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node </a:t>
            </a:r>
            <a:r>
              <a:rPr lang="en-US" sz="1600" dirty="0">
                <a:latin typeface="Tahoma" charset="0"/>
              </a:rPr>
              <a:t>without children (E, I, J, K, G, H, D</a:t>
            </a:r>
            <a:r>
              <a:rPr lang="en-US" sz="1600" dirty="0" smtClean="0">
                <a:latin typeface="Tahoma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Ancestors of a </a:t>
            </a:r>
            <a:r>
              <a:rPr lang="en-US" sz="2000" dirty="0" smtClean="0">
                <a:latin typeface="Tahoma" charset="0"/>
              </a:rPr>
              <a:t>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parent</a:t>
            </a:r>
            <a:r>
              <a:rPr lang="en-US" sz="1600" dirty="0">
                <a:latin typeface="Tahoma" charset="0"/>
              </a:rPr>
              <a:t>, grandparent, grand-grandparent, etc</a:t>
            </a:r>
            <a:r>
              <a:rPr lang="en-US" sz="1600" dirty="0" smtClean="0">
                <a:latin typeface="Tahoma" charset="0"/>
              </a:rPr>
              <a:t>.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Descendants of a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child, grandchild, …</a:t>
            </a:r>
            <a:endParaRPr lang="en-US" sz="1600" dirty="0">
              <a:latin typeface="Tahoma" charset="0"/>
            </a:endParaRP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92769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node, instead of printing</a:t>
            </a:r>
          </a:p>
          <a:p>
            <a:pPr lvl="1"/>
            <a:r>
              <a:rPr lang="en-US" dirty="0" smtClean="0"/>
              <a:t>depth (d) and </a:t>
            </a:r>
          </a:p>
          <a:p>
            <a:pPr lvl="1"/>
            <a:r>
              <a:rPr lang="en-US" dirty="0" smtClean="0"/>
              <a:t>in-order traversal rank (x)</a:t>
            </a:r>
          </a:p>
          <a:p>
            <a:r>
              <a:rPr lang="en-US" dirty="0" smtClean="0"/>
              <a:t>Draw each node at coordinates</a:t>
            </a:r>
          </a:p>
          <a:p>
            <a:pPr lvl="1"/>
            <a:r>
              <a:rPr lang="en-US" dirty="0" smtClean="0"/>
              <a:t>X-value = x</a:t>
            </a:r>
          </a:p>
          <a:p>
            <a:pPr lvl="1"/>
            <a:r>
              <a:rPr lang="en-US" dirty="0" smtClean="0"/>
              <a:t>Y-value = d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. at (x, 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49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x = in-order traversal rank (x </a:t>
            </a:r>
            <a:r>
              <a:rPr lang="en-US" sz="2000" dirty="0" smtClean="0"/>
              <a:t>value)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 = depth of node (</a:t>
            </a:r>
            <a:r>
              <a:rPr lang="en-US" sz="2000" smtClean="0"/>
              <a:t>y </a:t>
            </a:r>
            <a:r>
              <a:rPr lang="en-US" sz="2000" smtClean="0"/>
              <a:t>value)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d</a:t>
            </a:r>
            <a:r>
              <a:rPr lang="en-US" sz="2000" dirty="0" err="1" smtClean="0"/>
              <a:t>rawTree</a:t>
            </a:r>
            <a:r>
              <a:rPr lang="en-US" sz="2000" dirty="0" smtClean="0"/>
              <a:t>(node, d, </a:t>
            </a:r>
            <a:r>
              <a:rPr lang="en-US" sz="2000" dirty="0"/>
              <a:t>x</a:t>
            </a:r>
            <a:r>
              <a:rPr lang="en-US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if </a:t>
            </a:r>
            <a:r>
              <a:rPr lang="en-US" sz="2000" dirty="0" err="1" smtClean="0"/>
              <a:t>leftChild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   x = </a:t>
            </a:r>
            <a:r>
              <a:rPr lang="en-US" sz="2000" dirty="0" err="1" smtClean="0"/>
              <a:t>drawTree</a:t>
            </a:r>
            <a:r>
              <a:rPr lang="en-US" sz="2000" dirty="0" smtClean="0"/>
              <a:t>(</a:t>
            </a:r>
            <a:r>
              <a:rPr lang="en-US" sz="2000" dirty="0" err="1" smtClean="0"/>
              <a:t>leftChild</a:t>
            </a:r>
            <a:r>
              <a:rPr lang="en-US" sz="2000" dirty="0" smtClean="0"/>
              <a:t>, d+1, 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draw node at (x, 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x++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if </a:t>
            </a:r>
            <a:r>
              <a:rPr lang="en-US" sz="2000" dirty="0" err="1" smtClean="0"/>
              <a:t>rightChild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   x = </a:t>
            </a:r>
            <a:r>
              <a:rPr lang="en-US" sz="2000" dirty="0" err="1" smtClean="0"/>
              <a:t>drawTree</a:t>
            </a:r>
            <a:r>
              <a:rPr lang="en-US" sz="2000" dirty="0" smtClean="0"/>
              <a:t>(</a:t>
            </a:r>
            <a:r>
              <a:rPr lang="en-US" sz="2000" dirty="0" err="1" smtClean="0"/>
              <a:t>rightChild</a:t>
            </a:r>
            <a:r>
              <a:rPr lang="en-US" sz="2000" dirty="0" smtClean="0"/>
              <a:t>, d+1, 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return x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2400" dirty="0" err="1" smtClean="0"/>
              <a:t>drawTree</a:t>
            </a:r>
            <a:r>
              <a:rPr lang="en-US" sz="2400" dirty="0" smtClean="0"/>
              <a:t>(root, 0, 0)  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75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A5A32C-6A40-3C4F-B030-131E90D119BF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Skip (Euler </a:t>
            </a:r>
            <a:r>
              <a:rPr lang="en-US" dirty="0">
                <a:latin typeface="Tahoma" charset="0"/>
              </a:rPr>
              <a:t>Tour </a:t>
            </a:r>
            <a:r>
              <a:rPr lang="en-US" dirty="0" smtClean="0">
                <a:latin typeface="Tahoma" charset="0"/>
              </a:rPr>
              <a:t>Traversal)</a:t>
            </a:r>
            <a:endParaRPr lang="en-US" dirty="0">
              <a:latin typeface="Tahoma" charset="0"/>
            </a:endParaRP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1336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Tahoma" charset="0"/>
              </a:rPr>
              <a:t>Generalized traversal</a:t>
            </a:r>
          </a:p>
          <a:p>
            <a:pPr eaLnBrk="1" hangingPunct="1"/>
            <a:r>
              <a:rPr lang="en-US" sz="1800" dirty="0" smtClean="0">
                <a:latin typeface="Tahoma" charset="0"/>
              </a:rPr>
              <a:t>“Walk </a:t>
            </a:r>
            <a:r>
              <a:rPr lang="en-US" sz="1800" dirty="0">
                <a:latin typeface="Tahoma" charset="0"/>
              </a:rPr>
              <a:t>around the </a:t>
            </a:r>
            <a:r>
              <a:rPr lang="en-US" sz="1800" dirty="0" smtClean="0">
                <a:latin typeface="Tahoma" charset="0"/>
              </a:rPr>
              <a:t>tree” </a:t>
            </a:r>
            <a:r>
              <a:rPr lang="en-US" sz="1800" dirty="0">
                <a:latin typeface="Tahoma" charset="0"/>
              </a:rPr>
              <a:t>and visit each node three times: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on the left (preorder)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from below (</a:t>
            </a:r>
            <a:r>
              <a:rPr lang="en-US" sz="1800" dirty="0" err="1">
                <a:latin typeface="Tahoma" charset="0"/>
              </a:rPr>
              <a:t>inorder</a:t>
            </a:r>
            <a:r>
              <a:rPr lang="en-US" sz="1800" dirty="0">
                <a:latin typeface="Tahoma" charset="0"/>
              </a:rPr>
              <a:t>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on the right (</a:t>
            </a:r>
            <a:r>
              <a:rPr lang="en-US" sz="1800" dirty="0" err="1">
                <a:latin typeface="Tahoma" charset="0"/>
              </a:rPr>
              <a:t>postorder</a:t>
            </a:r>
            <a:r>
              <a:rPr lang="en-US" sz="1800" dirty="0">
                <a:latin typeface="Tahoma" charset="0"/>
              </a:rPr>
              <a:t>)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5580063" y="35512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+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666591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494213" y="47704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-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8654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95128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03713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612298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72088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cxnSp>
        <p:nvCxnSpPr>
          <p:cNvPr id="17422" name="AutoShape 15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5905500" y="38862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6"/>
          <p:cNvCxnSpPr>
            <a:cxnSpLocks noChangeShapeType="1"/>
            <a:stCxn id="17421" idx="0"/>
            <a:endCxn id="17415" idx="5"/>
          </p:cNvCxnSpPr>
          <p:nvPr/>
        </p:nvCxnSpPr>
        <p:spPr bwMode="auto">
          <a:xfrm flipH="1" flipV="1">
            <a:off x="6991350" y="4495800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7"/>
          <p:cNvCxnSpPr>
            <a:cxnSpLocks noChangeShapeType="1"/>
            <a:stCxn id="17420" idx="0"/>
            <a:endCxn id="17415" idx="3"/>
          </p:cNvCxnSpPr>
          <p:nvPr/>
        </p:nvCxnSpPr>
        <p:spPr bwMode="auto">
          <a:xfrm flipV="1">
            <a:off x="631348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8"/>
          <p:cNvCxnSpPr>
            <a:cxnSpLocks noChangeShapeType="1"/>
            <a:stCxn id="17419" idx="0"/>
            <a:endCxn id="17416" idx="5"/>
          </p:cNvCxnSpPr>
          <p:nvPr/>
        </p:nvCxnSpPr>
        <p:spPr bwMode="auto">
          <a:xfrm flipH="1" flipV="1">
            <a:off x="4819650" y="5105400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9"/>
          <p:cNvCxnSpPr>
            <a:cxnSpLocks noChangeShapeType="1"/>
            <a:stCxn id="17418" idx="0"/>
            <a:endCxn id="17416" idx="3"/>
          </p:cNvCxnSpPr>
          <p:nvPr/>
        </p:nvCxnSpPr>
        <p:spPr bwMode="auto">
          <a:xfrm flipV="1">
            <a:off x="4141788" y="5105400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7" name="Freeform 23"/>
          <p:cNvSpPr>
            <a:spLocks/>
          </p:cNvSpPr>
          <p:nvPr/>
        </p:nvSpPr>
        <p:spPr bwMode="auto">
          <a:xfrm>
            <a:off x="2600325" y="3322638"/>
            <a:ext cx="5246688" cy="2790825"/>
          </a:xfrm>
          <a:custGeom>
            <a:avLst/>
            <a:gdLst>
              <a:gd name="T0" fmla="*/ 1751 w 3305"/>
              <a:gd name="T1" fmla="*/ 48 h 1758"/>
              <a:gd name="T2" fmla="*/ 1775 w 3305"/>
              <a:gd name="T3" fmla="*/ 246 h 1758"/>
              <a:gd name="T4" fmla="*/ 983 w 3305"/>
              <a:gd name="T5" fmla="*/ 360 h 1758"/>
              <a:gd name="T6" fmla="*/ 365 w 3305"/>
              <a:gd name="T7" fmla="*/ 612 h 1758"/>
              <a:gd name="T8" fmla="*/ 23 w 3305"/>
              <a:gd name="T9" fmla="*/ 1056 h 1758"/>
              <a:gd name="T10" fmla="*/ 227 w 3305"/>
              <a:gd name="T11" fmla="*/ 1278 h 1758"/>
              <a:gd name="T12" fmla="*/ 551 w 3305"/>
              <a:gd name="T13" fmla="*/ 1092 h 1758"/>
              <a:gd name="T14" fmla="*/ 659 w 3305"/>
              <a:gd name="T15" fmla="*/ 840 h 1758"/>
              <a:gd name="T16" fmla="*/ 1109 w 3305"/>
              <a:gd name="T17" fmla="*/ 1056 h 1758"/>
              <a:gd name="T18" fmla="*/ 803 w 3305"/>
              <a:gd name="T19" fmla="*/ 1242 h 1758"/>
              <a:gd name="T20" fmla="*/ 689 w 3305"/>
              <a:gd name="T21" fmla="*/ 1482 h 1758"/>
              <a:gd name="T22" fmla="*/ 971 w 3305"/>
              <a:gd name="T23" fmla="*/ 1686 h 1758"/>
              <a:gd name="T24" fmla="*/ 1187 w 3305"/>
              <a:gd name="T25" fmla="*/ 1560 h 1758"/>
              <a:gd name="T26" fmla="*/ 1319 w 3305"/>
              <a:gd name="T27" fmla="*/ 1248 h 1758"/>
              <a:gd name="T28" fmla="*/ 1487 w 3305"/>
              <a:gd name="T29" fmla="*/ 1620 h 1758"/>
              <a:gd name="T30" fmla="*/ 1745 w 3305"/>
              <a:gd name="T31" fmla="*/ 1710 h 1758"/>
              <a:gd name="T32" fmla="*/ 1925 w 3305"/>
              <a:gd name="T33" fmla="*/ 1332 h 1758"/>
              <a:gd name="T34" fmla="*/ 1523 w 3305"/>
              <a:gd name="T35" fmla="*/ 1014 h 1758"/>
              <a:gd name="T36" fmla="*/ 1361 w 3305"/>
              <a:gd name="T37" fmla="*/ 810 h 1758"/>
              <a:gd name="T38" fmla="*/ 821 w 3305"/>
              <a:gd name="T39" fmla="*/ 654 h 1758"/>
              <a:gd name="T40" fmla="*/ 1985 w 3305"/>
              <a:gd name="T41" fmla="*/ 480 h 1758"/>
              <a:gd name="T42" fmla="*/ 2489 w 3305"/>
              <a:gd name="T43" fmla="*/ 654 h 1758"/>
              <a:gd name="T44" fmla="*/ 2093 w 3305"/>
              <a:gd name="T45" fmla="*/ 936 h 1758"/>
              <a:gd name="T46" fmla="*/ 2195 w 3305"/>
              <a:gd name="T47" fmla="*/ 1272 h 1758"/>
              <a:gd name="T48" fmla="*/ 2435 w 3305"/>
              <a:gd name="T49" fmla="*/ 1272 h 1758"/>
              <a:gd name="T50" fmla="*/ 2573 w 3305"/>
              <a:gd name="T51" fmla="*/ 1032 h 1758"/>
              <a:gd name="T52" fmla="*/ 2699 w 3305"/>
              <a:gd name="T53" fmla="*/ 840 h 1758"/>
              <a:gd name="T54" fmla="*/ 2807 w 3305"/>
              <a:gd name="T55" fmla="*/ 1056 h 1758"/>
              <a:gd name="T56" fmla="*/ 2867 w 3305"/>
              <a:gd name="T57" fmla="*/ 1266 h 1758"/>
              <a:gd name="T58" fmla="*/ 3125 w 3305"/>
              <a:gd name="T59" fmla="*/ 1314 h 1758"/>
              <a:gd name="T60" fmla="*/ 3269 w 3305"/>
              <a:gd name="T61" fmla="*/ 954 h 1758"/>
              <a:gd name="T62" fmla="*/ 2909 w 3305"/>
              <a:gd name="T63" fmla="*/ 642 h 1758"/>
              <a:gd name="T64" fmla="*/ 2741 w 3305"/>
              <a:gd name="T65" fmla="*/ 480 h 1758"/>
              <a:gd name="T66" fmla="*/ 2249 w 3305"/>
              <a:gd name="T67" fmla="*/ 276 h 1758"/>
              <a:gd name="T68" fmla="*/ 2231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8" name="Text Box 24"/>
          <p:cNvSpPr txBox="1">
            <a:spLocks noChangeArrowheads="1"/>
          </p:cNvSpPr>
          <p:nvPr/>
        </p:nvSpPr>
        <p:spPr bwMode="auto">
          <a:xfrm>
            <a:off x="3048000" y="4191000"/>
            <a:ext cx="298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7429" name="Text Box 25"/>
          <p:cNvSpPr txBox="1">
            <a:spLocks noChangeArrowheads="1"/>
          </p:cNvSpPr>
          <p:nvPr/>
        </p:nvSpPr>
        <p:spPr bwMode="auto">
          <a:xfrm>
            <a:off x="3443288" y="4510088"/>
            <a:ext cx="319087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3810000" y="4191000"/>
            <a:ext cx="3254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R</a:t>
            </a:r>
          </a:p>
        </p:txBody>
      </p:sp>
      <p:cxnSp>
        <p:nvCxnSpPr>
          <p:cNvPr id="17431" name="AutoShape 14"/>
          <p:cNvCxnSpPr>
            <a:cxnSpLocks noChangeShapeType="1"/>
            <a:stCxn id="17414" idx="3"/>
            <a:endCxn id="17434" idx="7"/>
          </p:cNvCxnSpPr>
          <p:nvPr/>
        </p:nvCxnSpPr>
        <p:spPr bwMode="auto">
          <a:xfrm flipH="1">
            <a:off x="3733800" y="3886200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0"/>
          <p:cNvCxnSpPr>
            <a:cxnSpLocks noChangeShapeType="1"/>
            <a:stCxn id="17417" idx="0"/>
            <a:endCxn id="17434" idx="3"/>
          </p:cNvCxnSpPr>
          <p:nvPr/>
        </p:nvCxnSpPr>
        <p:spPr bwMode="auto">
          <a:xfrm flipV="1">
            <a:off x="305593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21"/>
          <p:cNvCxnSpPr>
            <a:cxnSpLocks noChangeShapeType="1"/>
            <a:stCxn id="17416" idx="1"/>
            <a:endCxn id="17434" idx="5"/>
          </p:cNvCxnSpPr>
          <p:nvPr/>
        </p:nvCxnSpPr>
        <p:spPr bwMode="auto">
          <a:xfrm flipH="1" flipV="1">
            <a:off x="3733800" y="44958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4" name="Oval 7"/>
          <p:cNvSpPr>
            <a:spLocks noChangeArrowheads="1"/>
          </p:cNvSpPr>
          <p:nvPr/>
        </p:nvSpPr>
        <p:spPr bwMode="auto">
          <a:xfrm>
            <a:off x="340836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  <a:endParaRPr lang="en-US">
              <a:latin typeface="Symbol" charset="0"/>
            </a:endParaRPr>
          </a:p>
        </p:txBody>
      </p:sp>
      <p:sp>
        <p:nvSpPr>
          <p:cNvPr id="17435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r>
              <a:rPr lang="en-US"/>
              <a:t>subtree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Terminology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Depth (level) of </a:t>
            </a:r>
            <a:r>
              <a:rPr lang="en-US" sz="2000" dirty="0">
                <a:latin typeface="Tahoma" charset="0"/>
              </a:rPr>
              <a:t>a </a:t>
            </a:r>
            <a:r>
              <a:rPr lang="en-US" sz="2000" dirty="0" smtClean="0">
                <a:latin typeface="Tahoma" charset="0"/>
              </a:rPr>
              <a:t>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number </a:t>
            </a:r>
            <a:r>
              <a:rPr lang="en-US" sz="1600" dirty="0">
                <a:latin typeface="Tahoma" charset="0"/>
              </a:rPr>
              <a:t>of </a:t>
            </a:r>
            <a:r>
              <a:rPr lang="en-US" sz="1600" dirty="0" smtClean="0">
                <a:latin typeface="Tahoma" charset="0"/>
              </a:rPr>
              <a:t>ancestors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Height of a </a:t>
            </a:r>
            <a:r>
              <a:rPr lang="en-US" sz="2000" dirty="0" smtClean="0">
                <a:latin typeface="Tahoma" charset="0"/>
              </a:rPr>
              <a:t>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maximum </a:t>
            </a:r>
            <a:r>
              <a:rPr lang="en-US" sz="1600" dirty="0">
                <a:latin typeface="Tahoma" charset="0"/>
              </a:rPr>
              <a:t>depth of any node (3</a:t>
            </a:r>
            <a:r>
              <a:rPr lang="en-US" sz="1600" dirty="0" smtClean="0">
                <a:latin typeface="Tahoma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40458C"/>
                </a:solidFill>
              </a:rPr>
              <a:t>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solidFill>
                  <a:srgbClr val="40458C"/>
                </a:solidFill>
              </a:rPr>
              <a:t>tree </a:t>
            </a:r>
            <a:r>
              <a:rPr lang="en-US" sz="1600" dirty="0">
                <a:solidFill>
                  <a:srgbClr val="40458C"/>
                </a:solidFill>
              </a:rPr>
              <a:t>consisting of a node and its descendants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81600" y="16764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q"/>
              <a:defRPr/>
            </a:pPr>
            <a:endParaRPr lang="en-US" sz="2000" kern="0" dirty="0">
              <a:solidFill>
                <a:srgbClr val="40458C"/>
              </a:solidFill>
              <a:latin typeface="Tahoma"/>
              <a:ea typeface="+mn-ea"/>
            </a:endParaRPr>
          </a:p>
        </p:txBody>
      </p: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37338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use </a:t>
            </a:r>
            <a:r>
              <a:rPr lang="en-US" sz="2000" dirty="0" smtClean="0">
                <a:latin typeface="Tahoma" charset="0"/>
              </a:rPr>
              <a:t>“positions” </a:t>
            </a:r>
            <a:r>
              <a:rPr lang="en-US" sz="2000" dirty="0">
                <a:latin typeface="Tahoma" charset="0"/>
              </a:rPr>
              <a:t>to abstract nodes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Generic methods: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integer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boolean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>
                <a:latin typeface="Tahoma" charset="0"/>
              </a:rPr>
              <a:t>()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Accessor </a:t>
            </a:r>
            <a:r>
              <a:rPr lang="en-US" sz="2000" dirty="0">
                <a:latin typeface="Tahoma" charset="0"/>
              </a:rPr>
              <a:t>methods: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position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root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position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parent</a:t>
            </a:r>
            <a:r>
              <a:rPr lang="en-US" sz="1800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Iterable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Tahoma" charset="0"/>
              </a:rPr>
              <a:t>children</a:t>
            </a:r>
            <a:r>
              <a:rPr lang="en-US" sz="1800" dirty="0">
                <a:latin typeface="Tahoma" charset="0"/>
              </a:rPr>
              <a:t>(p</a:t>
            </a:r>
            <a:r>
              <a:rPr lang="en-US" sz="1800" dirty="0" smtClean="0">
                <a:latin typeface="Tahoma" charset="0"/>
              </a:rPr>
              <a:t>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</a:t>
            </a:r>
            <a:r>
              <a:rPr lang="en-US" sz="1800" dirty="0" smtClean="0">
                <a:latin typeface="Tahoma" charset="0"/>
              </a:rPr>
              <a:t>nteger </a:t>
            </a:r>
            <a:r>
              <a:rPr lang="en-US" sz="1800" dirty="0" err="1" smtClean="0">
                <a:solidFill>
                  <a:schemeClr val="tx2"/>
                </a:solidFill>
                <a:latin typeface="Tahoma" charset="0"/>
              </a:rPr>
              <a:t>numChildren</a:t>
            </a:r>
            <a:r>
              <a:rPr lang="en-US" sz="1800" dirty="0" smtClean="0">
                <a:latin typeface="Tahoma" charset="0"/>
              </a:rPr>
              <a:t>(p)</a:t>
            </a:r>
          </a:p>
          <a:p>
            <a:pPr lvl="1" eaLnBrk="1" hangingPunct="1"/>
            <a:endParaRPr lang="en-US" sz="1800" dirty="0">
              <a:latin typeface="Tahoma" charset="0"/>
            </a:endParaRP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524000"/>
            <a:ext cx="3733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/>
              <a:t>Query methods: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isInternal</a:t>
            </a:r>
            <a:r>
              <a:rPr lang="en-US" sz="1800" dirty="0"/>
              <a:t>(p)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isExternal</a:t>
            </a:r>
            <a:r>
              <a:rPr lang="en-US" sz="1800" dirty="0"/>
              <a:t>(p)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isRoot</a:t>
            </a:r>
            <a:r>
              <a:rPr lang="en-US" sz="1800" dirty="0"/>
              <a:t>(p)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000" dirty="0" smtClean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000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 smtClean="0"/>
              <a:t>Additional </a:t>
            </a:r>
            <a:r>
              <a:rPr lang="en-US" sz="2000" dirty="0"/>
              <a:t>update methods may be defined by data structures implementing the Tree ADT</a:t>
            </a:r>
          </a:p>
        </p:txBody>
      </p:sp>
      <p:sp>
        <p:nvSpPr>
          <p:cNvPr id="615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Binary Trees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648200" cy="4724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P</a:t>
            </a:r>
            <a:r>
              <a:rPr lang="en-US" sz="2000" dirty="0" smtClean="0">
                <a:ea typeface="+mn-ea"/>
              </a:rPr>
              <a:t>roperties: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Each internal node has at most two children 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sz="1400" dirty="0" smtClean="0"/>
              <a:t>exactly two for </a:t>
            </a:r>
            <a:r>
              <a:rPr lang="en-US" sz="1400" dirty="0" smtClean="0">
                <a:solidFill>
                  <a:schemeClr val="tx2"/>
                </a:solidFill>
              </a:rPr>
              <a:t>proper</a:t>
            </a:r>
            <a:r>
              <a:rPr lang="en-US" sz="1400" dirty="0" smtClean="0"/>
              <a:t> binary trees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children of a node are an ordered pair</a:t>
            </a:r>
          </a:p>
          <a:p>
            <a:pPr lvl="2" eaLnBrk="1" hangingPunct="1">
              <a:buFont typeface="Wingdings" pitchFamily="2" charset="2"/>
              <a:buChar char="q"/>
              <a:defRPr/>
            </a:pPr>
            <a:r>
              <a:rPr lang="en-US" sz="1200" dirty="0" smtClean="0">
                <a:solidFill>
                  <a:schemeClr val="tx2"/>
                </a:solidFill>
                <a:ea typeface="+mn-ea"/>
              </a:rPr>
              <a:t>left child</a:t>
            </a:r>
            <a:r>
              <a:rPr lang="en-US" sz="1200" dirty="0" smtClean="0">
                <a:ea typeface="+mn-ea"/>
              </a:rPr>
              <a:t> and </a:t>
            </a:r>
            <a:r>
              <a:rPr lang="en-US" sz="1200" dirty="0" smtClean="0">
                <a:solidFill>
                  <a:schemeClr val="tx2"/>
                </a:solidFill>
                <a:ea typeface="+mn-ea"/>
              </a:rPr>
              <a:t>right child</a:t>
            </a:r>
          </a:p>
          <a:p>
            <a:pPr lvl="2" eaLnBrk="1" hangingPunct="1">
              <a:buFont typeface="Wingdings" pitchFamily="2" charset="2"/>
              <a:buChar char="q"/>
              <a:defRPr/>
            </a:pPr>
            <a:endParaRPr lang="en-US" sz="1200" dirty="0" smtClean="0">
              <a:solidFill>
                <a:schemeClr val="tx2"/>
              </a:solidFill>
              <a:ea typeface="+mn-ea"/>
            </a:endParaRP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Alternative recursive definition: a binary tree is either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a tree consisting of a single node, or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a tree whose root has an ordered pair of children, each of which is a binary tree</a:t>
            </a: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651000"/>
            <a:ext cx="3276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0458C"/>
              </a:buClr>
              <a:buSzPct val="60000"/>
              <a:buFont typeface="Wingdings" charset="0"/>
              <a:buChar char="q"/>
            </a:pPr>
            <a:r>
              <a:rPr lang="en-US" sz="2000"/>
              <a:t>Applications: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arithmetic expressions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decision processes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searching</a:t>
            </a:r>
          </a:p>
        </p:txBody>
      </p:sp>
      <p:sp>
        <p:nvSpPr>
          <p:cNvPr id="9223" name="AutoShape 7"/>
          <p:cNvSpPr>
            <a:spLocks noChangeAspect="1" noChangeArrowheads="1"/>
          </p:cNvSpPr>
          <p:nvPr/>
        </p:nvSpPr>
        <p:spPr bwMode="auto"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224" name="AutoShape 8"/>
          <p:cNvSpPr>
            <a:spLocks noChangeAspect="1" noChangeArrowheads="1"/>
          </p:cNvSpPr>
          <p:nvPr/>
        </p:nvSpPr>
        <p:spPr bwMode="auto"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9225" name="AutoShape 10"/>
          <p:cNvSpPr>
            <a:spLocks noChangeAspect="1" noChangeArrowheads="1"/>
          </p:cNvSpPr>
          <p:nvPr/>
        </p:nvSpPr>
        <p:spPr bwMode="auto"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9226" name="AutoShape 11"/>
          <p:cNvSpPr>
            <a:spLocks noChangeAspect="1" noChangeArrowheads="1"/>
          </p:cNvSpPr>
          <p:nvPr/>
        </p:nvSpPr>
        <p:spPr bwMode="auto"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9227" name="AutoShape 12"/>
          <p:cNvSpPr>
            <a:spLocks noChangeAspect="1" noChangeArrowheads="1"/>
          </p:cNvSpPr>
          <p:nvPr/>
        </p:nvSpPr>
        <p:spPr bwMode="auto"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9228" name="AutoShape 13"/>
          <p:cNvSpPr>
            <a:spLocks noChangeAspect="1" noChangeArrowheads="1"/>
          </p:cNvSpPr>
          <p:nvPr/>
        </p:nvSpPr>
        <p:spPr bwMode="auto"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9229" name="AutoShape 14"/>
          <p:cNvSpPr>
            <a:spLocks noChangeAspect="1" noChangeArrowheads="1"/>
          </p:cNvSpPr>
          <p:nvPr/>
        </p:nvSpPr>
        <p:spPr bwMode="auto"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E</a:t>
            </a:r>
          </a:p>
        </p:txBody>
      </p:sp>
      <p:cxnSp>
        <p:nvCxnSpPr>
          <p:cNvPr id="9230" name="AutoShape 15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flipH="1">
            <a:off x="6108700" y="350520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6"/>
          <p:cNvCxnSpPr>
            <a:cxnSpLocks noChangeShapeType="1"/>
            <a:stCxn id="9223" idx="2"/>
            <a:endCxn id="9225" idx="0"/>
          </p:cNvCxnSpPr>
          <p:nvPr/>
        </p:nvCxnSpPr>
        <p:spPr bwMode="auto">
          <a:xfrm>
            <a:off x="7096125" y="350520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8"/>
          <p:cNvCxnSpPr>
            <a:cxnSpLocks noChangeShapeType="1"/>
            <a:stCxn id="9225" idx="2"/>
            <a:endCxn id="9227" idx="0"/>
          </p:cNvCxnSpPr>
          <p:nvPr/>
        </p:nvCxnSpPr>
        <p:spPr bwMode="auto">
          <a:xfrm>
            <a:off x="8077200" y="442118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9"/>
          <p:cNvCxnSpPr>
            <a:cxnSpLocks noChangeShapeType="1"/>
            <a:stCxn id="9225" idx="2"/>
            <a:endCxn id="9226" idx="0"/>
          </p:cNvCxnSpPr>
          <p:nvPr/>
        </p:nvCxnSpPr>
        <p:spPr bwMode="auto">
          <a:xfrm flipH="1">
            <a:off x="7586663" y="442118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20"/>
          <p:cNvCxnSpPr>
            <a:cxnSpLocks noChangeShapeType="1"/>
            <a:stCxn id="9224" idx="2"/>
            <a:endCxn id="9229" idx="0"/>
          </p:cNvCxnSpPr>
          <p:nvPr/>
        </p:nvCxnSpPr>
        <p:spPr bwMode="auto">
          <a:xfrm>
            <a:off x="6108700" y="441960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21"/>
          <p:cNvCxnSpPr>
            <a:cxnSpLocks noChangeShapeType="1"/>
            <a:stCxn id="9224" idx="2"/>
            <a:endCxn id="9228" idx="0"/>
          </p:cNvCxnSpPr>
          <p:nvPr/>
        </p:nvCxnSpPr>
        <p:spPr bwMode="auto">
          <a:xfrm flipH="1">
            <a:off x="5602288" y="441960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6" name="AutoShape 22"/>
          <p:cNvSpPr>
            <a:spLocks noChangeAspect="1" noChangeArrowheads="1"/>
          </p:cNvSpPr>
          <p:nvPr/>
        </p:nvSpPr>
        <p:spPr bwMode="auto"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</a:t>
            </a:r>
          </a:p>
        </p:txBody>
      </p:sp>
      <p:cxnSp>
        <p:nvCxnSpPr>
          <p:cNvPr id="9237" name="AutoShape 25"/>
          <p:cNvCxnSpPr>
            <a:cxnSpLocks noChangeShapeType="1"/>
            <a:stCxn id="9229" idx="2"/>
            <a:endCxn id="9236" idx="0"/>
          </p:cNvCxnSpPr>
          <p:nvPr/>
        </p:nvCxnSpPr>
        <p:spPr bwMode="auto">
          <a:xfrm flipH="1">
            <a:off x="6246813" y="533558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8" name="AutoShape 26"/>
          <p:cNvSpPr>
            <a:spLocks noChangeAspect="1" noChangeArrowheads="1"/>
          </p:cNvSpPr>
          <p:nvPr/>
        </p:nvSpPr>
        <p:spPr bwMode="auto"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I</a:t>
            </a:r>
          </a:p>
        </p:txBody>
      </p:sp>
      <p:cxnSp>
        <p:nvCxnSpPr>
          <p:cNvPr id="9239" name="AutoShape 27"/>
          <p:cNvCxnSpPr>
            <a:cxnSpLocks noChangeShapeType="1"/>
            <a:stCxn id="9229" idx="2"/>
            <a:endCxn id="9238" idx="0"/>
          </p:cNvCxnSpPr>
          <p:nvPr/>
        </p:nvCxnSpPr>
        <p:spPr bwMode="auto">
          <a:xfrm>
            <a:off x="6615113" y="533558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0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99B4DF-1882-7A4A-B46E-FC714D3F99C3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an arithmetic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operators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operands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arithmetic expression tree for the expression (2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>
                <a:latin typeface="Tahoma" charset="0"/>
              </a:rPr>
              <a:t>a 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ahoma" charset="0"/>
              </a:rPr>
              <a:t> 1) </a:t>
            </a:r>
            <a:r>
              <a:rPr lang="en-US" sz="2400">
                <a:latin typeface="Symbol" charset="0"/>
              </a:rPr>
              <a:t>+</a:t>
            </a:r>
            <a:r>
              <a:rPr lang="en-US" sz="2400">
                <a:latin typeface="Tahoma" charset="0"/>
              </a:rPr>
              <a:t> (3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ahoma" charset="0"/>
              </a:rPr>
              <a:t>b))</a:t>
            </a:r>
          </a:p>
        </p:txBody>
      </p:sp>
      <p:grpSp>
        <p:nvGrpSpPr>
          <p:cNvPr id="10246" name="Group 21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7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66AF4-05C1-3547-847D-4A8F9CB94802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Decision Tree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828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 decision process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questions with yes/no answer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decisions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dining decision</a:t>
            </a:r>
          </a:p>
        </p:txBody>
      </p:sp>
      <p:sp>
        <p:nvSpPr>
          <p:cNvPr id="11270" name="AutoShape 1029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Want a fast meal?</a:t>
            </a:r>
          </a:p>
        </p:txBody>
      </p:sp>
      <p:sp>
        <p:nvSpPr>
          <p:cNvPr id="11271" name="AutoShape 1030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How about coffee?</a:t>
            </a:r>
          </a:p>
        </p:txBody>
      </p:sp>
      <p:sp>
        <p:nvSpPr>
          <p:cNvPr id="11272" name="AutoShape 1031"/>
          <p:cNvSpPr>
            <a:spLocks noChangeArrowheads="1"/>
          </p:cNvSpPr>
          <p:nvPr/>
        </p:nvSpPr>
        <p:spPr bwMode="auto"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On expense account?</a:t>
            </a:r>
          </a:p>
        </p:txBody>
      </p:sp>
      <p:sp>
        <p:nvSpPr>
          <p:cNvPr id="11273" name="Rectangle 1033"/>
          <p:cNvSpPr>
            <a:spLocks noChangeArrowheads="1"/>
          </p:cNvSpPr>
          <p:nvPr/>
        </p:nvSpPr>
        <p:spPr bwMode="auto"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Starbucks</a:t>
            </a:r>
          </a:p>
        </p:txBody>
      </p:sp>
      <p:sp>
        <p:nvSpPr>
          <p:cNvPr id="11274" name="Rectangle 1034"/>
          <p:cNvSpPr>
            <a:spLocks noChangeArrowheads="1"/>
          </p:cNvSpPr>
          <p:nvPr/>
        </p:nvSpPr>
        <p:spPr bwMode="auto">
          <a:xfrm>
            <a:off x="3121184" y="5660380"/>
            <a:ext cx="1283975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 smtClean="0"/>
              <a:t>Chipotle</a:t>
            </a:r>
            <a:endParaRPr lang="en-US" dirty="0"/>
          </a:p>
        </p:txBody>
      </p:sp>
      <p:sp>
        <p:nvSpPr>
          <p:cNvPr id="11275" name="Rectangle 1035"/>
          <p:cNvSpPr>
            <a:spLocks noChangeArrowheads="1"/>
          </p:cNvSpPr>
          <p:nvPr/>
        </p:nvSpPr>
        <p:spPr bwMode="auto">
          <a:xfrm>
            <a:off x="4772151" y="5660380"/>
            <a:ext cx="1223712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 smtClean="0"/>
              <a:t>Gracie’s</a:t>
            </a:r>
            <a:endParaRPr lang="en-US" dirty="0"/>
          </a:p>
        </p:txBody>
      </p:sp>
      <p:sp>
        <p:nvSpPr>
          <p:cNvPr id="11276" name="Rectangle 1036"/>
          <p:cNvSpPr>
            <a:spLocks noChangeArrowheads="1"/>
          </p:cNvSpPr>
          <p:nvPr/>
        </p:nvSpPr>
        <p:spPr bwMode="auto"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Café Paragon</a:t>
            </a:r>
          </a:p>
        </p:txBody>
      </p:sp>
      <p:cxnSp>
        <p:nvCxnSpPr>
          <p:cNvPr id="11277" name="AutoShape 1037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038"/>
          <p:cNvCxnSpPr>
            <a:cxnSpLocks noChangeShapeType="1"/>
            <a:stCxn id="11270" idx="2"/>
            <a:endCxn id="11272" idx="0"/>
          </p:cNvCxnSpPr>
          <p:nvPr/>
        </p:nvCxnSpPr>
        <p:spPr bwMode="auto">
          <a:xfrm>
            <a:off x="4618038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03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2047875" y="5114925"/>
            <a:ext cx="78263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040"/>
          <p:cNvCxnSpPr>
            <a:cxnSpLocks noChangeShapeType="1"/>
            <a:stCxn id="11274" idx="0"/>
            <a:endCxn id="11271" idx="2"/>
          </p:cNvCxnSpPr>
          <p:nvPr/>
        </p:nvCxnSpPr>
        <p:spPr bwMode="auto">
          <a:xfrm flipH="1" flipV="1">
            <a:off x="2829719" y="5105400"/>
            <a:ext cx="933453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041"/>
          <p:cNvCxnSpPr>
            <a:cxnSpLocks noChangeShapeType="1"/>
            <a:stCxn id="11275" idx="0"/>
            <a:endCxn id="11272" idx="2"/>
          </p:cNvCxnSpPr>
          <p:nvPr/>
        </p:nvCxnSpPr>
        <p:spPr bwMode="auto">
          <a:xfrm flipV="1">
            <a:off x="5384007" y="5105400"/>
            <a:ext cx="1056481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04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H="1" flipV="1">
            <a:off x="6440488" y="5114925"/>
            <a:ext cx="1001712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Text Box 1043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4" name="Text Box 1044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5" name="Text Box 1045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6" name="Text Box 1046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7" name="Text Box 1047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8" name="Text Box 1048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14572</TotalTime>
  <Words>2262</Words>
  <Application>Microsoft Office PowerPoint</Application>
  <PresentationFormat>On-screen Show (4:3)</PresentationFormat>
  <Paragraphs>787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Blueprint</vt:lpstr>
      <vt:lpstr>Trees</vt:lpstr>
      <vt:lpstr>PowerPoint Presentation</vt:lpstr>
      <vt:lpstr>What is a Tree</vt:lpstr>
      <vt:lpstr>Tree Terminology</vt:lpstr>
      <vt:lpstr>Tree Terminology</vt:lpstr>
      <vt:lpstr>Tree ADT</vt:lpstr>
      <vt:lpstr>Binary Trees</vt:lpstr>
      <vt:lpstr>Arithmetic Expression Tree</vt:lpstr>
      <vt:lpstr>Decision Tree</vt:lpstr>
      <vt:lpstr>Properties of Proper Binary Trees</vt:lpstr>
      <vt:lpstr>BinaryTree ADT</vt:lpstr>
      <vt:lpstr>Implementing Trees</vt:lpstr>
      <vt:lpstr>Binary trees</vt:lpstr>
      <vt:lpstr>Linked Structure for Binary Trees</vt:lpstr>
      <vt:lpstr>Array-Based (Sequential) Representation of Binary Trees</vt:lpstr>
      <vt:lpstr>Array-Based Representation of Binary Trees</vt:lpstr>
      <vt:lpstr>Linked structure vs. Array-Based</vt:lpstr>
      <vt:lpstr>Time Complexity</vt:lpstr>
      <vt:lpstr>Time Complexity</vt:lpstr>
      <vt:lpstr>Linked Structure for Trees</vt:lpstr>
      <vt:lpstr>Traversing a Tree</vt:lpstr>
      <vt:lpstr>Traversal</vt:lpstr>
      <vt:lpstr>Preorder Traversal</vt:lpstr>
      <vt:lpstr>Preorder Traversal</vt:lpstr>
      <vt:lpstr>Postorder Traversal</vt:lpstr>
      <vt:lpstr>Postorder Traversal</vt:lpstr>
      <vt:lpstr>Inorder Traversal</vt:lpstr>
      <vt:lpstr>Inorder Traversal</vt:lpstr>
      <vt:lpstr>Print Arithmetic Expressions</vt:lpstr>
      <vt:lpstr>Evaluate Arithmetic Expressions</vt:lpstr>
      <vt:lpstr>Evaluate Arithmetic Expressions</vt:lpstr>
      <vt:lpstr>Breadth-first (LevelOrder in book) Traversal</vt:lpstr>
      <vt:lpstr>Breadth-first Traversal</vt:lpstr>
      <vt:lpstr>Drawing a Tree</vt:lpstr>
      <vt:lpstr>Drawing a Tree</vt:lpstr>
      <vt:lpstr>Depth of Every Node</vt:lpstr>
      <vt:lpstr>Depth of Every Node</vt:lpstr>
      <vt:lpstr>In-order Traversal Rank</vt:lpstr>
      <vt:lpstr>In-order Traversal Rank</vt:lpstr>
      <vt:lpstr>Drawing a Tree</vt:lpstr>
      <vt:lpstr>Drawing a Tree</vt:lpstr>
      <vt:lpstr>Skip (Euler Tour Traversal)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802</cp:revision>
  <cp:lastPrinted>2014-03-20T00:39:29Z</cp:lastPrinted>
  <dcterms:created xsi:type="dcterms:W3CDTF">2002-01-21T02:22:10Z</dcterms:created>
  <dcterms:modified xsi:type="dcterms:W3CDTF">2019-02-11T19:27:48Z</dcterms:modified>
</cp:coreProperties>
</file>