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4" r:id="rId3"/>
    <p:sldId id="312" r:id="rId4"/>
    <p:sldId id="313" r:id="rId5"/>
    <p:sldId id="308" r:id="rId6"/>
    <p:sldId id="300" r:id="rId7"/>
    <p:sldId id="302" r:id="rId8"/>
    <p:sldId id="318" r:id="rId9"/>
    <p:sldId id="319" r:id="rId10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74F6"/>
    <a:srgbClr val="6289F8"/>
    <a:srgbClr val="8097F8"/>
    <a:srgbClr val="2C61F6"/>
    <a:srgbClr val="F8F0D0"/>
    <a:srgbClr val="F2E4AA"/>
    <a:srgbClr val="8DA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7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6F7136FB-31BA-CB4A-87AA-32DC01BCFB65}" type="datetime8">
              <a:rPr lang="en-US"/>
              <a:pPr>
                <a:defRPr/>
              </a:pPr>
              <a:t>1/7/2019 4:39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5FE6B67F-00B3-B149-874A-00497CB71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676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FBD3F05B-BFAD-2148-B44F-1714043EEFDE}" type="datetime8">
              <a:rPr lang="en-US"/>
              <a:pPr>
                <a:defRPr/>
              </a:pPr>
              <a:t>1/7/2019 4:39 PM</a:t>
            </a:fld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3AB91E9F-D7EE-9A4D-ACD8-4A8E862AC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6089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Vectors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390EDE6-56C7-CB48-87F9-FBBCCB6EEE5A}" type="datetime8">
              <a:rPr lang="en-US" sz="1300"/>
              <a:pPr eaLnBrk="1" hangingPunct="1"/>
              <a:t>1/7/2019 4:39 PM</a:t>
            </a:fld>
            <a:endParaRPr lang="en-US" sz="1300"/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313437-112A-0242-93B8-76B11281F174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8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45FF4-3F27-514E-98CB-674D4A2BD0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Arrays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8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Arrays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621E6-FCEB-7C4E-BF29-3B284E749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4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962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962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Arrays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C68DF-F770-834A-BF12-D11772B28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1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Arrays</a:t>
            </a:r>
            <a:endParaRPr lang="en-US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B3DA4AD3-EC00-9240-B975-D0E14B21F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4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Arrays</a:t>
            </a:r>
            <a:endParaRPr lang="en-US" sz="1400"/>
          </a:p>
        </p:txBody>
      </p:sp>
      <p:sp>
        <p:nvSpPr>
          <p:cNvPr id="7170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2DB98D5-CAC9-9C42-8985-CEE899BACA0D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Arrays</a:t>
            </a:r>
            <a:endParaRPr lang="en-US" dirty="0">
              <a:latin typeface="Tahoma" charset="0"/>
            </a:endParaRPr>
          </a:p>
        </p:txBody>
      </p:sp>
      <p:sp>
        <p:nvSpPr>
          <p:cNvPr id="717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057400"/>
            <a:ext cx="2228088" cy="3123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Arrays</a:t>
            </a:r>
            <a:endParaRPr lang="en-US" sz="1400"/>
          </a:p>
        </p:txBody>
      </p:sp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9A9F579-00BF-2B4E-9163-685D08097BE3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Array Definition</a:t>
            </a:r>
            <a:endParaRPr lang="en-US" dirty="0">
              <a:latin typeface="Tahoma" charset="0"/>
            </a:endParaRP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7543800" cy="3581400"/>
          </a:xfrm>
        </p:spPr>
        <p:txBody>
          <a:bodyPr/>
          <a:lstStyle/>
          <a:p>
            <a:pPr eaLnBrk="1" hangingPunct="1"/>
            <a:r>
              <a:rPr lang="en-US" dirty="0" smtClean="0"/>
              <a:t>An </a:t>
            </a:r>
            <a:r>
              <a:rPr lang="en-US" b="1" i="1" dirty="0" smtClean="0"/>
              <a:t>array</a:t>
            </a:r>
            <a:r>
              <a:rPr lang="en-US" dirty="0" smtClean="0"/>
              <a:t> is </a:t>
            </a:r>
            <a:r>
              <a:rPr lang="en-US" dirty="0"/>
              <a:t>a sequenced collection of variables all of the same type. Each variable, or </a:t>
            </a:r>
            <a:r>
              <a:rPr lang="en-US" b="1" i="1" dirty="0"/>
              <a:t>cell</a:t>
            </a:r>
            <a:r>
              <a:rPr lang="en-US" dirty="0"/>
              <a:t>, in an array has an </a:t>
            </a:r>
            <a:r>
              <a:rPr lang="en-US" b="1" i="1" dirty="0"/>
              <a:t>index</a:t>
            </a:r>
            <a:r>
              <a:rPr lang="en-US" dirty="0"/>
              <a:t>, which uniquely refers to the value stored in that cell. The cells of an </a:t>
            </a:r>
            <a:r>
              <a:rPr lang="en-US" dirty="0" smtClean="0"/>
              <a:t>array, A, </a:t>
            </a:r>
            <a:r>
              <a:rPr lang="en-US" dirty="0"/>
              <a:t>are numbered 0, 1, 2, and so on. </a:t>
            </a:r>
          </a:p>
          <a:p>
            <a:pPr eaLnBrk="1" hangingPunct="1"/>
            <a:r>
              <a:rPr lang="en-US" dirty="0"/>
              <a:t>Each value stored in an array </a:t>
            </a:r>
            <a:r>
              <a:rPr lang="en-US" dirty="0" smtClean="0"/>
              <a:t>is often </a:t>
            </a:r>
            <a:r>
              <a:rPr lang="en-US" dirty="0"/>
              <a:t>called an </a:t>
            </a:r>
            <a:r>
              <a:rPr lang="en-US" b="1" i="1" dirty="0"/>
              <a:t>element </a:t>
            </a:r>
            <a:r>
              <a:rPr lang="en-US" dirty="0"/>
              <a:t>of that array. 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9221" name="Rectangle 58"/>
          <p:cNvSpPr>
            <a:spLocks noChangeArrowheads="1"/>
          </p:cNvSpPr>
          <p:nvPr/>
        </p:nvSpPr>
        <p:spPr bwMode="auto">
          <a:xfrm>
            <a:off x="1524000" y="53340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22" name="Rectangle 59"/>
          <p:cNvSpPr>
            <a:spLocks noChangeArrowheads="1"/>
          </p:cNvSpPr>
          <p:nvPr/>
        </p:nvSpPr>
        <p:spPr bwMode="auto">
          <a:xfrm>
            <a:off x="2057400" y="57229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3" name="Rectangle 60"/>
          <p:cNvSpPr>
            <a:spLocks noChangeArrowheads="1"/>
          </p:cNvSpPr>
          <p:nvPr/>
        </p:nvSpPr>
        <p:spPr bwMode="auto">
          <a:xfrm>
            <a:off x="2362200" y="57229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4" name="Rectangle 61"/>
          <p:cNvSpPr>
            <a:spLocks noChangeArrowheads="1"/>
          </p:cNvSpPr>
          <p:nvPr/>
        </p:nvSpPr>
        <p:spPr bwMode="auto">
          <a:xfrm>
            <a:off x="2667000" y="57229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5" name="Rectangle 65"/>
          <p:cNvSpPr>
            <a:spLocks noChangeArrowheads="1"/>
          </p:cNvSpPr>
          <p:nvPr/>
        </p:nvSpPr>
        <p:spPr bwMode="auto">
          <a:xfrm>
            <a:off x="5334000" y="57229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26" name="Rectangle 82"/>
          <p:cNvSpPr>
            <a:spLocks noChangeArrowheads="1"/>
          </p:cNvSpPr>
          <p:nvPr/>
        </p:nvSpPr>
        <p:spPr bwMode="auto">
          <a:xfrm>
            <a:off x="1981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27" name="Rectangle 83"/>
          <p:cNvSpPr>
            <a:spLocks noChangeArrowheads="1"/>
          </p:cNvSpPr>
          <p:nvPr/>
        </p:nvSpPr>
        <p:spPr bwMode="auto">
          <a:xfrm>
            <a:off x="22860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84"/>
          <p:cNvSpPr>
            <a:spLocks noChangeArrowheads="1"/>
          </p:cNvSpPr>
          <p:nvPr/>
        </p:nvSpPr>
        <p:spPr bwMode="auto">
          <a:xfrm>
            <a:off x="2590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85"/>
          <p:cNvSpPr>
            <a:spLocks noChangeArrowheads="1"/>
          </p:cNvSpPr>
          <p:nvPr/>
        </p:nvSpPr>
        <p:spPr bwMode="auto">
          <a:xfrm>
            <a:off x="2895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86"/>
          <p:cNvSpPr>
            <a:spLocks noChangeArrowheads="1"/>
          </p:cNvSpPr>
          <p:nvPr/>
        </p:nvSpPr>
        <p:spPr bwMode="auto">
          <a:xfrm>
            <a:off x="3200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87"/>
          <p:cNvSpPr>
            <a:spLocks noChangeArrowheads="1"/>
          </p:cNvSpPr>
          <p:nvPr/>
        </p:nvSpPr>
        <p:spPr bwMode="auto">
          <a:xfrm>
            <a:off x="3505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88"/>
          <p:cNvSpPr>
            <a:spLocks noChangeArrowheads="1"/>
          </p:cNvSpPr>
          <p:nvPr/>
        </p:nvSpPr>
        <p:spPr bwMode="auto">
          <a:xfrm>
            <a:off x="3810000" y="5410200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33" name="Rectangle 89"/>
          <p:cNvSpPr>
            <a:spLocks noChangeArrowheads="1"/>
          </p:cNvSpPr>
          <p:nvPr/>
        </p:nvSpPr>
        <p:spPr bwMode="auto">
          <a:xfrm>
            <a:off x="4114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90"/>
          <p:cNvSpPr>
            <a:spLocks noChangeArrowheads="1"/>
          </p:cNvSpPr>
          <p:nvPr/>
        </p:nvSpPr>
        <p:spPr bwMode="auto">
          <a:xfrm>
            <a:off x="4419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91"/>
          <p:cNvSpPr>
            <a:spLocks noChangeArrowheads="1"/>
          </p:cNvSpPr>
          <p:nvPr/>
        </p:nvSpPr>
        <p:spPr bwMode="auto">
          <a:xfrm>
            <a:off x="4724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92"/>
          <p:cNvSpPr>
            <a:spLocks noChangeArrowheads="1"/>
          </p:cNvSpPr>
          <p:nvPr/>
        </p:nvSpPr>
        <p:spPr bwMode="auto">
          <a:xfrm>
            <a:off x="5029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93"/>
          <p:cNvSpPr>
            <a:spLocks noChangeArrowheads="1"/>
          </p:cNvSpPr>
          <p:nvPr/>
        </p:nvSpPr>
        <p:spPr bwMode="auto">
          <a:xfrm>
            <a:off x="5334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94"/>
          <p:cNvSpPr>
            <a:spLocks noChangeArrowheads="1"/>
          </p:cNvSpPr>
          <p:nvPr/>
        </p:nvSpPr>
        <p:spPr bwMode="auto">
          <a:xfrm>
            <a:off x="56388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Rectangle 95"/>
          <p:cNvSpPr>
            <a:spLocks noChangeArrowheads="1"/>
          </p:cNvSpPr>
          <p:nvPr/>
        </p:nvSpPr>
        <p:spPr bwMode="auto">
          <a:xfrm>
            <a:off x="59436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Rectangle 96"/>
          <p:cNvSpPr>
            <a:spLocks noChangeArrowheads="1"/>
          </p:cNvSpPr>
          <p:nvPr/>
        </p:nvSpPr>
        <p:spPr bwMode="auto">
          <a:xfrm>
            <a:off x="62484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Rectangle 97"/>
          <p:cNvSpPr>
            <a:spLocks noChangeArrowheads="1"/>
          </p:cNvSpPr>
          <p:nvPr/>
        </p:nvSpPr>
        <p:spPr bwMode="auto">
          <a:xfrm>
            <a:off x="65532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98"/>
          <p:cNvSpPr>
            <a:spLocks noChangeArrowheads="1"/>
          </p:cNvSpPr>
          <p:nvPr/>
        </p:nvSpPr>
        <p:spPr bwMode="auto">
          <a:xfrm>
            <a:off x="6858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Rectangle 130"/>
          <p:cNvSpPr>
            <a:spLocks noChangeArrowheads="1"/>
          </p:cNvSpPr>
          <p:nvPr/>
        </p:nvSpPr>
        <p:spPr bwMode="auto">
          <a:xfrm>
            <a:off x="3810000" y="57308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44" name="Date Placeholder 2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Arrays</a:t>
            </a:r>
            <a:endParaRPr lang="en-US" sz="1400"/>
          </a:p>
        </p:txBody>
      </p:sp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9A9F579-00BF-2B4E-9163-685D08097BE3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Array Length and Capacity</a:t>
            </a:r>
            <a:endParaRPr lang="en-US" dirty="0">
              <a:latin typeface="Tahoma" charset="0"/>
            </a:endParaRP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7543800" cy="3352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Since </a:t>
            </a:r>
            <a:r>
              <a:rPr lang="en-US" sz="2400" dirty="0"/>
              <a:t>the length of an array determines the maximum number of things that can be stored in the </a:t>
            </a:r>
            <a:r>
              <a:rPr lang="en-US" sz="2400" dirty="0" smtClean="0"/>
              <a:t>array ---</a:t>
            </a:r>
            <a:r>
              <a:rPr lang="en-US" sz="2400" b="1" i="1" dirty="0" smtClean="0"/>
              <a:t>capacity</a:t>
            </a:r>
            <a:r>
              <a:rPr lang="en-US" sz="2400" dirty="0"/>
              <a:t>. 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In </a:t>
            </a:r>
            <a:r>
              <a:rPr lang="en-US" sz="2400" dirty="0"/>
              <a:t>Java, the length of an array named </a:t>
            </a:r>
            <a:r>
              <a:rPr lang="en-US" sz="2400" i="1" dirty="0"/>
              <a:t>a </a:t>
            </a:r>
            <a:r>
              <a:rPr lang="en-US" sz="2400" dirty="0"/>
              <a:t>can be accessed using the syntax </a:t>
            </a:r>
            <a:r>
              <a:rPr lang="en-US" sz="2400" i="1" dirty="0" err="1"/>
              <a:t>a</a:t>
            </a:r>
            <a:r>
              <a:rPr lang="en-US" sz="2400" dirty="0" err="1"/>
              <a:t>.length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 eaLnBrk="1" hangingPunct="1"/>
            <a:r>
              <a:rPr lang="en-US" sz="2000" dirty="0" smtClean="0"/>
              <a:t>numbered </a:t>
            </a:r>
            <a:r>
              <a:rPr lang="en-US" sz="2000" dirty="0"/>
              <a:t>0, 1, 2, and so on, up through </a:t>
            </a:r>
            <a:r>
              <a:rPr lang="en-US" sz="2000" i="1" dirty="0"/>
              <a:t>a</a:t>
            </a:r>
            <a:r>
              <a:rPr lang="en-US" sz="2000" dirty="0"/>
              <a:t>.length−1, 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the </a:t>
            </a:r>
            <a:r>
              <a:rPr lang="en-US" sz="2000" dirty="0"/>
              <a:t>cell with index </a:t>
            </a:r>
            <a:r>
              <a:rPr lang="en-US" sz="2000" i="1" dirty="0"/>
              <a:t>k </a:t>
            </a:r>
            <a:r>
              <a:rPr lang="en-US" sz="2000" dirty="0"/>
              <a:t>can be accessed with syntax </a:t>
            </a:r>
            <a:r>
              <a:rPr lang="en-US" sz="2000" i="1" dirty="0"/>
              <a:t>a</a:t>
            </a:r>
            <a:r>
              <a:rPr lang="en-US" sz="2000" dirty="0"/>
              <a:t>[</a:t>
            </a:r>
            <a:r>
              <a:rPr lang="en-US" sz="2000" i="1" dirty="0"/>
              <a:t>k</a:t>
            </a:r>
            <a:r>
              <a:rPr lang="en-US" sz="2000" dirty="0"/>
              <a:t>]. </a:t>
            </a:r>
          </a:p>
          <a:p>
            <a:pPr eaLnBrk="1" hangingPunct="1"/>
            <a:endParaRPr lang="en-US" sz="2400" dirty="0">
              <a:latin typeface="Times New Roman" charset="0"/>
            </a:endParaRPr>
          </a:p>
        </p:txBody>
      </p:sp>
      <p:sp>
        <p:nvSpPr>
          <p:cNvPr id="9221" name="Rectangle 58"/>
          <p:cNvSpPr>
            <a:spLocks noChangeArrowheads="1"/>
          </p:cNvSpPr>
          <p:nvPr/>
        </p:nvSpPr>
        <p:spPr bwMode="auto">
          <a:xfrm>
            <a:off x="1524000" y="5334000"/>
            <a:ext cx="29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222" name="Rectangle 59"/>
          <p:cNvSpPr>
            <a:spLocks noChangeArrowheads="1"/>
          </p:cNvSpPr>
          <p:nvPr/>
        </p:nvSpPr>
        <p:spPr bwMode="auto">
          <a:xfrm>
            <a:off x="2057400" y="57229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3" name="Rectangle 60"/>
          <p:cNvSpPr>
            <a:spLocks noChangeArrowheads="1"/>
          </p:cNvSpPr>
          <p:nvPr/>
        </p:nvSpPr>
        <p:spPr bwMode="auto">
          <a:xfrm>
            <a:off x="2362200" y="57229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4" name="Rectangle 61"/>
          <p:cNvSpPr>
            <a:spLocks noChangeArrowheads="1"/>
          </p:cNvSpPr>
          <p:nvPr/>
        </p:nvSpPr>
        <p:spPr bwMode="auto">
          <a:xfrm>
            <a:off x="2667000" y="57229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5" name="Rectangle 65"/>
          <p:cNvSpPr>
            <a:spLocks noChangeArrowheads="1"/>
          </p:cNvSpPr>
          <p:nvPr/>
        </p:nvSpPr>
        <p:spPr bwMode="auto">
          <a:xfrm>
            <a:off x="5334000" y="57229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26" name="Rectangle 82"/>
          <p:cNvSpPr>
            <a:spLocks noChangeArrowheads="1"/>
          </p:cNvSpPr>
          <p:nvPr/>
        </p:nvSpPr>
        <p:spPr bwMode="auto">
          <a:xfrm>
            <a:off x="1981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27" name="Rectangle 83"/>
          <p:cNvSpPr>
            <a:spLocks noChangeArrowheads="1"/>
          </p:cNvSpPr>
          <p:nvPr/>
        </p:nvSpPr>
        <p:spPr bwMode="auto">
          <a:xfrm>
            <a:off x="22860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84"/>
          <p:cNvSpPr>
            <a:spLocks noChangeArrowheads="1"/>
          </p:cNvSpPr>
          <p:nvPr/>
        </p:nvSpPr>
        <p:spPr bwMode="auto">
          <a:xfrm>
            <a:off x="2590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85"/>
          <p:cNvSpPr>
            <a:spLocks noChangeArrowheads="1"/>
          </p:cNvSpPr>
          <p:nvPr/>
        </p:nvSpPr>
        <p:spPr bwMode="auto">
          <a:xfrm>
            <a:off x="2895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86"/>
          <p:cNvSpPr>
            <a:spLocks noChangeArrowheads="1"/>
          </p:cNvSpPr>
          <p:nvPr/>
        </p:nvSpPr>
        <p:spPr bwMode="auto">
          <a:xfrm>
            <a:off x="3200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87"/>
          <p:cNvSpPr>
            <a:spLocks noChangeArrowheads="1"/>
          </p:cNvSpPr>
          <p:nvPr/>
        </p:nvSpPr>
        <p:spPr bwMode="auto">
          <a:xfrm>
            <a:off x="3505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88"/>
          <p:cNvSpPr>
            <a:spLocks noChangeArrowheads="1"/>
          </p:cNvSpPr>
          <p:nvPr/>
        </p:nvSpPr>
        <p:spPr bwMode="auto">
          <a:xfrm>
            <a:off x="3810000" y="5410200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33" name="Rectangle 89"/>
          <p:cNvSpPr>
            <a:spLocks noChangeArrowheads="1"/>
          </p:cNvSpPr>
          <p:nvPr/>
        </p:nvSpPr>
        <p:spPr bwMode="auto">
          <a:xfrm>
            <a:off x="4114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90"/>
          <p:cNvSpPr>
            <a:spLocks noChangeArrowheads="1"/>
          </p:cNvSpPr>
          <p:nvPr/>
        </p:nvSpPr>
        <p:spPr bwMode="auto">
          <a:xfrm>
            <a:off x="4419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91"/>
          <p:cNvSpPr>
            <a:spLocks noChangeArrowheads="1"/>
          </p:cNvSpPr>
          <p:nvPr/>
        </p:nvSpPr>
        <p:spPr bwMode="auto">
          <a:xfrm>
            <a:off x="4724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92"/>
          <p:cNvSpPr>
            <a:spLocks noChangeArrowheads="1"/>
          </p:cNvSpPr>
          <p:nvPr/>
        </p:nvSpPr>
        <p:spPr bwMode="auto">
          <a:xfrm>
            <a:off x="5029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93"/>
          <p:cNvSpPr>
            <a:spLocks noChangeArrowheads="1"/>
          </p:cNvSpPr>
          <p:nvPr/>
        </p:nvSpPr>
        <p:spPr bwMode="auto">
          <a:xfrm>
            <a:off x="5334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94"/>
          <p:cNvSpPr>
            <a:spLocks noChangeArrowheads="1"/>
          </p:cNvSpPr>
          <p:nvPr/>
        </p:nvSpPr>
        <p:spPr bwMode="auto">
          <a:xfrm>
            <a:off x="56388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Rectangle 95"/>
          <p:cNvSpPr>
            <a:spLocks noChangeArrowheads="1"/>
          </p:cNvSpPr>
          <p:nvPr/>
        </p:nvSpPr>
        <p:spPr bwMode="auto">
          <a:xfrm>
            <a:off x="59436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Rectangle 96"/>
          <p:cNvSpPr>
            <a:spLocks noChangeArrowheads="1"/>
          </p:cNvSpPr>
          <p:nvPr/>
        </p:nvSpPr>
        <p:spPr bwMode="auto">
          <a:xfrm>
            <a:off x="62484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Rectangle 97"/>
          <p:cNvSpPr>
            <a:spLocks noChangeArrowheads="1"/>
          </p:cNvSpPr>
          <p:nvPr/>
        </p:nvSpPr>
        <p:spPr bwMode="auto">
          <a:xfrm>
            <a:off x="65532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98"/>
          <p:cNvSpPr>
            <a:spLocks noChangeArrowheads="1"/>
          </p:cNvSpPr>
          <p:nvPr/>
        </p:nvSpPr>
        <p:spPr bwMode="auto">
          <a:xfrm>
            <a:off x="6858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Rectangle 130"/>
          <p:cNvSpPr>
            <a:spLocks noChangeArrowheads="1"/>
          </p:cNvSpPr>
          <p:nvPr/>
        </p:nvSpPr>
        <p:spPr bwMode="auto">
          <a:xfrm>
            <a:off x="3810000" y="5730875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k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244" name="Date Placeholder 2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317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first way to create an </a:t>
            </a:r>
            <a:r>
              <a:rPr lang="en-US" sz="2400" dirty="0" smtClean="0"/>
              <a:t>array: 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 smtClean="0"/>
              <a:t>elementType</a:t>
            </a:r>
            <a:r>
              <a:rPr lang="en-US" sz="2000" dirty="0" smtClean="0"/>
              <a:t>   </a:t>
            </a:r>
            <a:r>
              <a:rPr lang="en-US" sz="2000" dirty="0" err="1" smtClean="0"/>
              <a:t>arrayName</a:t>
            </a:r>
            <a:r>
              <a:rPr lang="en-US" sz="2000" dirty="0" smtClean="0"/>
              <a:t>[size];</a:t>
            </a:r>
            <a:endParaRPr lang="en-US" sz="20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i="1" dirty="0" err="1"/>
              <a:t>elementType</a:t>
            </a:r>
            <a:r>
              <a:rPr lang="en-US" sz="2400" i="1" dirty="0"/>
              <a:t> </a:t>
            </a:r>
            <a:endParaRPr lang="en-US" sz="2400" i="1" dirty="0" smtClean="0"/>
          </a:p>
          <a:p>
            <a:pPr lvl="1"/>
            <a:r>
              <a:rPr lang="en-US" sz="2000" dirty="0" smtClean="0"/>
              <a:t>base </a:t>
            </a:r>
            <a:r>
              <a:rPr lang="en-US" sz="2000" dirty="0"/>
              <a:t>type or class name, </a:t>
            </a:r>
          </a:p>
          <a:p>
            <a:r>
              <a:rPr lang="en-US" sz="2400" i="1" dirty="0" err="1" smtClean="0"/>
              <a:t>arrayName</a:t>
            </a:r>
            <a:r>
              <a:rPr lang="en-US" sz="2400" i="1" dirty="0" smtClean="0"/>
              <a:t> </a:t>
            </a:r>
            <a:endParaRPr lang="en-US" sz="2400" dirty="0"/>
          </a:p>
          <a:p>
            <a:pPr lvl="1"/>
            <a:r>
              <a:rPr lang="en-US" sz="2000" dirty="0" smtClean="0"/>
              <a:t>Valid identifier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621E6-FCEB-7C4E-BF29-3B284E7491F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1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11430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Arrays of Characters or </a:t>
            </a:r>
            <a:r>
              <a:rPr lang="en-US" dirty="0" smtClean="0">
                <a:latin typeface="Tahoma" charset="0"/>
              </a:rPr>
              <a:t>Object/</a:t>
            </a:r>
            <a:r>
              <a:rPr lang="en-US" smtClean="0">
                <a:latin typeface="Tahoma" charset="0"/>
              </a:rPr>
              <a:t>struct </a:t>
            </a:r>
            <a:r>
              <a:rPr lang="en-US">
                <a:latin typeface="Tahoma" charset="0"/>
              </a:rPr>
              <a:t>References</a:t>
            </a:r>
          </a:p>
        </p:txBody>
      </p:sp>
      <p:sp>
        <p:nvSpPr>
          <p:cNvPr id="1843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</a:rPr>
              <a:t>An array can store primitive elements, such as </a:t>
            </a:r>
            <a:r>
              <a:rPr lang="en-US" sz="2800" dirty="0" smtClean="0">
                <a:latin typeface="Tahoma" charset="0"/>
              </a:rPr>
              <a:t>characters</a:t>
            </a:r>
            <a:r>
              <a:rPr lang="en-US" sz="2800" b="1" dirty="0" smtClean="0">
                <a:latin typeface="Tahoma" charset="0"/>
              </a:rPr>
              <a:t>.</a:t>
            </a:r>
            <a:endParaRPr lang="en-US" sz="2800" b="1" dirty="0">
              <a:latin typeface="Tahoma" charset="0"/>
            </a:endParaRPr>
          </a:p>
          <a:p>
            <a:endParaRPr lang="en-US" sz="2800" dirty="0">
              <a:latin typeface="Tahoma" charset="0"/>
            </a:endParaRPr>
          </a:p>
          <a:p>
            <a:endParaRPr lang="en-US" sz="2800" dirty="0">
              <a:latin typeface="Tahoma" charset="0"/>
            </a:endParaRPr>
          </a:p>
          <a:p>
            <a:r>
              <a:rPr lang="en-US" sz="2800" dirty="0">
                <a:latin typeface="Tahoma" charset="0"/>
              </a:rPr>
              <a:t>An array can also store references to </a:t>
            </a:r>
            <a:r>
              <a:rPr lang="en-US" sz="2800" dirty="0" err="1" smtClean="0">
                <a:latin typeface="Tahoma" charset="0"/>
              </a:rPr>
              <a:t>structs</a:t>
            </a:r>
            <a:r>
              <a:rPr lang="en-US" sz="2800" dirty="0" smtClean="0">
                <a:latin typeface="Tahoma" charset="0"/>
              </a:rPr>
              <a:t>.</a:t>
            </a:r>
            <a:endParaRPr lang="en-US" sz="2800" dirty="0">
              <a:latin typeface="Tahoma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5465A-8C0E-4645-9685-A2C113D4DA4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8438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14600"/>
            <a:ext cx="297180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4114800"/>
            <a:ext cx="59817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/>
              <a:t>Arrays</a:t>
            </a:r>
            <a:endParaRPr lang="en-US" sz="1400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4884CDC-1E26-0C42-9EF2-C23C976FBF5F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Adding an Entry</a:t>
            </a:r>
            <a:endParaRPr lang="en-US" dirty="0">
              <a:latin typeface="Tahoma" charset="0"/>
            </a:endParaRPr>
          </a:p>
        </p:txBody>
      </p:sp>
      <p:sp>
        <p:nvSpPr>
          <p:cNvPr id="102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2390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To add an entry e into array board at index </a:t>
            </a:r>
            <a:r>
              <a:rPr lang="en-US" sz="2400" dirty="0" err="1" smtClean="0">
                <a:latin typeface="Tahoma" charset="0"/>
              </a:rPr>
              <a:t>i</a:t>
            </a:r>
            <a:r>
              <a:rPr lang="en-US" sz="2400" dirty="0" smtClean="0">
                <a:latin typeface="Tahoma" charset="0"/>
              </a:rPr>
              <a:t>, we </a:t>
            </a:r>
            <a:r>
              <a:rPr lang="en-US" sz="2400" dirty="0">
                <a:latin typeface="Tahoma" charset="0"/>
              </a:rPr>
              <a:t>need to make room for </a:t>
            </a:r>
            <a:r>
              <a:rPr lang="en-US" sz="2400" dirty="0" smtClean="0">
                <a:latin typeface="Tahoma" charset="0"/>
              </a:rPr>
              <a:t>it by </a:t>
            </a:r>
            <a:r>
              <a:rPr lang="en-US" sz="2400" dirty="0">
                <a:latin typeface="Tahoma" charset="0"/>
              </a:rPr>
              <a:t>shifting forward the </a:t>
            </a:r>
            <a:r>
              <a:rPr lang="en-US" sz="2400" b="1" i="1" dirty="0">
                <a:latin typeface="Times New Roman" charset="0"/>
              </a:rPr>
              <a:t>n </a:t>
            </a:r>
            <a:r>
              <a:rPr lang="en-US" sz="2400" dirty="0">
                <a:latin typeface="Symbol" charset="0"/>
              </a:rPr>
              <a:t>-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dirty="0" smtClean="0">
                <a:latin typeface="Tahoma" charset="0"/>
              </a:rPr>
              <a:t>entries </a:t>
            </a:r>
            <a:r>
              <a:rPr lang="en-US" sz="2400" b="1" i="1" dirty="0" smtClean="0">
                <a:latin typeface="Times New Roman" charset="0"/>
              </a:rPr>
              <a:t>board</a:t>
            </a:r>
            <a:r>
              <a:rPr lang="en-US" sz="2400" dirty="0" smtClean="0">
                <a:latin typeface="Times New Roman" charset="0"/>
              </a:rPr>
              <a:t>[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dirty="0">
                <a:latin typeface="Times New Roman" charset="0"/>
              </a:rPr>
              <a:t>], …, </a:t>
            </a:r>
            <a:r>
              <a:rPr lang="en-US" sz="2400" b="1" i="1" dirty="0" smtClean="0">
                <a:latin typeface="Times New Roman" charset="0"/>
              </a:rPr>
              <a:t>board</a:t>
            </a:r>
            <a:r>
              <a:rPr lang="en-US" sz="2400" dirty="0" smtClean="0">
                <a:latin typeface="Times New Roman" charset="0"/>
              </a:rPr>
              <a:t>[</a:t>
            </a:r>
            <a:r>
              <a:rPr lang="en-US" sz="2400" b="1" i="1" dirty="0">
                <a:latin typeface="Times New Roman" charset="0"/>
              </a:rPr>
              <a:t>n </a:t>
            </a:r>
            <a:r>
              <a:rPr lang="en-US" sz="2400" dirty="0" smtClean="0">
                <a:latin typeface="Symbol" charset="0"/>
              </a:rPr>
              <a:t>–</a:t>
            </a:r>
            <a:r>
              <a:rPr lang="en-US" sz="2400" b="1" i="1" dirty="0" smtClean="0">
                <a:latin typeface="Times New Roman" charset="0"/>
              </a:rPr>
              <a:t> </a:t>
            </a:r>
            <a:r>
              <a:rPr lang="en-US" sz="2400" dirty="0">
                <a:latin typeface="Times New Roman" charset="0"/>
              </a:rPr>
              <a:t>1</a:t>
            </a:r>
            <a:r>
              <a:rPr lang="en-US" sz="2400" dirty="0" smtClean="0">
                <a:latin typeface="Times New Roman" charset="0"/>
              </a:rPr>
              <a:t>]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0245" name="Rectangle 55"/>
          <p:cNvSpPr>
            <a:spLocks noChangeArrowheads="1"/>
          </p:cNvSpPr>
          <p:nvPr/>
        </p:nvSpPr>
        <p:spPr bwMode="auto">
          <a:xfrm>
            <a:off x="1227137" y="3048000"/>
            <a:ext cx="1135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board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246" name="Rectangle 56"/>
          <p:cNvSpPr>
            <a:spLocks noChangeArrowheads="1"/>
          </p:cNvSpPr>
          <p:nvPr/>
        </p:nvSpPr>
        <p:spPr bwMode="auto">
          <a:xfrm>
            <a:off x="2514600" y="342527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47" name="Rectangle 57"/>
          <p:cNvSpPr>
            <a:spLocks noChangeArrowheads="1"/>
          </p:cNvSpPr>
          <p:nvPr/>
        </p:nvSpPr>
        <p:spPr bwMode="auto">
          <a:xfrm>
            <a:off x="2819400" y="342527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48" name="Rectangle 58"/>
          <p:cNvSpPr>
            <a:spLocks noChangeArrowheads="1"/>
          </p:cNvSpPr>
          <p:nvPr/>
        </p:nvSpPr>
        <p:spPr bwMode="auto">
          <a:xfrm>
            <a:off x="3124200" y="342527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49" name="Rectangle 59"/>
          <p:cNvSpPr>
            <a:spLocks noChangeArrowheads="1"/>
          </p:cNvSpPr>
          <p:nvPr/>
        </p:nvSpPr>
        <p:spPr bwMode="auto">
          <a:xfrm>
            <a:off x="5791200" y="3425270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50" name="Rectangle 60"/>
          <p:cNvSpPr>
            <a:spLocks noChangeArrowheads="1"/>
          </p:cNvSpPr>
          <p:nvPr/>
        </p:nvSpPr>
        <p:spPr bwMode="auto">
          <a:xfrm>
            <a:off x="2438400" y="31125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51" name="Rectangle 61"/>
          <p:cNvSpPr>
            <a:spLocks noChangeArrowheads="1"/>
          </p:cNvSpPr>
          <p:nvPr/>
        </p:nvSpPr>
        <p:spPr bwMode="auto">
          <a:xfrm>
            <a:off x="2743200" y="31125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62"/>
          <p:cNvSpPr>
            <a:spLocks noChangeArrowheads="1"/>
          </p:cNvSpPr>
          <p:nvPr/>
        </p:nvSpPr>
        <p:spPr bwMode="auto">
          <a:xfrm>
            <a:off x="3048000" y="31125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63"/>
          <p:cNvSpPr>
            <a:spLocks noChangeArrowheads="1"/>
          </p:cNvSpPr>
          <p:nvPr/>
        </p:nvSpPr>
        <p:spPr bwMode="auto">
          <a:xfrm>
            <a:off x="3352800" y="31125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64"/>
          <p:cNvSpPr>
            <a:spLocks noChangeArrowheads="1"/>
          </p:cNvSpPr>
          <p:nvPr/>
        </p:nvSpPr>
        <p:spPr bwMode="auto">
          <a:xfrm>
            <a:off x="3657600" y="31125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65"/>
          <p:cNvSpPr>
            <a:spLocks noChangeArrowheads="1"/>
          </p:cNvSpPr>
          <p:nvPr/>
        </p:nvSpPr>
        <p:spPr bwMode="auto">
          <a:xfrm>
            <a:off x="3962400" y="31125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66"/>
          <p:cNvSpPr>
            <a:spLocks noChangeArrowheads="1"/>
          </p:cNvSpPr>
          <p:nvPr/>
        </p:nvSpPr>
        <p:spPr bwMode="auto">
          <a:xfrm>
            <a:off x="4267200" y="31125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57" name="Rectangle 67"/>
          <p:cNvSpPr>
            <a:spLocks noChangeArrowheads="1"/>
          </p:cNvSpPr>
          <p:nvPr/>
        </p:nvSpPr>
        <p:spPr bwMode="auto">
          <a:xfrm>
            <a:off x="4572000" y="31125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68"/>
          <p:cNvSpPr>
            <a:spLocks noChangeArrowheads="1"/>
          </p:cNvSpPr>
          <p:nvPr/>
        </p:nvSpPr>
        <p:spPr bwMode="auto">
          <a:xfrm>
            <a:off x="4876800" y="31125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69"/>
          <p:cNvSpPr>
            <a:spLocks noChangeArrowheads="1"/>
          </p:cNvSpPr>
          <p:nvPr/>
        </p:nvSpPr>
        <p:spPr bwMode="auto">
          <a:xfrm>
            <a:off x="5181600" y="31125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70"/>
          <p:cNvSpPr>
            <a:spLocks noChangeArrowheads="1"/>
          </p:cNvSpPr>
          <p:nvPr/>
        </p:nvSpPr>
        <p:spPr bwMode="auto">
          <a:xfrm>
            <a:off x="5486400" y="31125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71"/>
          <p:cNvSpPr>
            <a:spLocks noChangeArrowheads="1"/>
          </p:cNvSpPr>
          <p:nvPr/>
        </p:nvSpPr>
        <p:spPr bwMode="auto">
          <a:xfrm>
            <a:off x="5791200" y="31125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72"/>
          <p:cNvSpPr>
            <a:spLocks noChangeArrowheads="1"/>
          </p:cNvSpPr>
          <p:nvPr/>
        </p:nvSpPr>
        <p:spPr bwMode="auto">
          <a:xfrm>
            <a:off x="6096000" y="31125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73"/>
          <p:cNvSpPr>
            <a:spLocks noChangeArrowheads="1"/>
          </p:cNvSpPr>
          <p:nvPr/>
        </p:nvSpPr>
        <p:spPr bwMode="auto">
          <a:xfrm>
            <a:off x="6400800" y="31125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74"/>
          <p:cNvSpPr>
            <a:spLocks noChangeArrowheads="1"/>
          </p:cNvSpPr>
          <p:nvPr/>
        </p:nvSpPr>
        <p:spPr bwMode="auto">
          <a:xfrm>
            <a:off x="6705600" y="31125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75"/>
          <p:cNvSpPr>
            <a:spLocks noChangeArrowheads="1"/>
          </p:cNvSpPr>
          <p:nvPr/>
        </p:nvSpPr>
        <p:spPr bwMode="auto">
          <a:xfrm>
            <a:off x="7010400" y="31125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76"/>
          <p:cNvSpPr>
            <a:spLocks noChangeArrowheads="1"/>
          </p:cNvSpPr>
          <p:nvPr/>
        </p:nvSpPr>
        <p:spPr bwMode="auto">
          <a:xfrm>
            <a:off x="7315200" y="31125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Rectangle 77"/>
          <p:cNvSpPr>
            <a:spLocks noChangeArrowheads="1"/>
          </p:cNvSpPr>
          <p:nvPr/>
        </p:nvSpPr>
        <p:spPr bwMode="auto">
          <a:xfrm>
            <a:off x="4267200" y="3433207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68" name="Rectangle 78"/>
          <p:cNvSpPr>
            <a:spLocks noChangeArrowheads="1"/>
          </p:cNvSpPr>
          <p:nvPr/>
        </p:nvSpPr>
        <p:spPr bwMode="auto">
          <a:xfrm>
            <a:off x="1227137" y="3962401"/>
            <a:ext cx="1135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board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269" name="Rectangle 79"/>
          <p:cNvSpPr>
            <a:spLocks noChangeArrowheads="1"/>
          </p:cNvSpPr>
          <p:nvPr/>
        </p:nvSpPr>
        <p:spPr bwMode="auto">
          <a:xfrm>
            <a:off x="2514600" y="433967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70" name="Rectangle 80"/>
          <p:cNvSpPr>
            <a:spLocks noChangeArrowheads="1"/>
          </p:cNvSpPr>
          <p:nvPr/>
        </p:nvSpPr>
        <p:spPr bwMode="auto">
          <a:xfrm>
            <a:off x="2819400" y="433967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71" name="Rectangle 81"/>
          <p:cNvSpPr>
            <a:spLocks noChangeArrowheads="1"/>
          </p:cNvSpPr>
          <p:nvPr/>
        </p:nvSpPr>
        <p:spPr bwMode="auto">
          <a:xfrm>
            <a:off x="3124200" y="433967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72" name="Rectangle 82"/>
          <p:cNvSpPr>
            <a:spLocks noChangeArrowheads="1"/>
          </p:cNvSpPr>
          <p:nvPr/>
        </p:nvSpPr>
        <p:spPr bwMode="auto">
          <a:xfrm>
            <a:off x="5791200" y="4339670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73" name="Rectangle 83"/>
          <p:cNvSpPr>
            <a:spLocks noChangeArrowheads="1"/>
          </p:cNvSpPr>
          <p:nvPr/>
        </p:nvSpPr>
        <p:spPr bwMode="auto">
          <a:xfrm>
            <a:off x="2438400" y="40269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74" name="Rectangle 84"/>
          <p:cNvSpPr>
            <a:spLocks noChangeArrowheads="1"/>
          </p:cNvSpPr>
          <p:nvPr/>
        </p:nvSpPr>
        <p:spPr bwMode="auto">
          <a:xfrm>
            <a:off x="2743200" y="40269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5" name="Rectangle 85"/>
          <p:cNvSpPr>
            <a:spLocks noChangeArrowheads="1"/>
          </p:cNvSpPr>
          <p:nvPr/>
        </p:nvSpPr>
        <p:spPr bwMode="auto">
          <a:xfrm>
            <a:off x="3048000" y="40269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Rectangle 86"/>
          <p:cNvSpPr>
            <a:spLocks noChangeArrowheads="1"/>
          </p:cNvSpPr>
          <p:nvPr/>
        </p:nvSpPr>
        <p:spPr bwMode="auto">
          <a:xfrm>
            <a:off x="3352800" y="40269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Rectangle 87"/>
          <p:cNvSpPr>
            <a:spLocks noChangeArrowheads="1"/>
          </p:cNvSpPr>
          <p:nvPr/>
        </p:nvSpPr>
        <p:spPr bwMode="auto">
          <a:xfrm>
            <a:off x="3657600" y="40269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Rectangle 88"/>
          <p:cNvSpPr>
            <a:spLocks noChangeArrowheads="1"/>
          </p:cNvSpPr>
          <p:nvPr/>
        </p:nvSpPr>
        <p:spPr bwMode="auto">
          <a:xfrm>
            <a:off x="3962400" y="40269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Rectangle 89"/>
          <p:cNvSpPr>
            <a:spLocks noChangeArrowheads="1"/>
          </p:cNvSpPr>
          <p:nvPr/>
        </p:nvSpPr>
        <p:spPr bwMode="auto">
          <a:xfrm>
            <a:off x="4267200" y="40269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80" name="Rectangle 90"/>
          <p:cNvSpPr>
            <a:spLocks noChangeArrowheads="1"/>
          </p:cNvSpPr>
          <p:nvPr/>
        </p:nvSpPr>
        <p:spPr bwMode="auto">
          <a:xfrm>
            <a:off x="4572000" y="40269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Rectangle 91"/>
          <p:cNvSpPr>
            <a:spLocks noChangeArrowheads="1"/>
          </p:cNvSpPr>
          <p:nvPr/>
        </p:nvSpPr>
        <p:spPr bwMode="auto">
          <a:xfrm>
            <a:off x="4876800" y="40269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Rectangle 92"/>
          <p:cNvSpPr>
            <a:spLocks noChangeArrowheads="1"/>
          </p:cNvSpPr>
          <p:nvPr/>
        </p:nvSpPr>
        <p:spPr bwMode="auto">
          <a:xfrm>
            <a:off x="5181600" y="40269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Rectangle 93"/>
          <p:cNvSpPr>
            <a:spLocks noChangeArrowheads="1"/>
          </p:cNvSpPr>
          <p:nvPr/>
        </p:nvSpPr>
        <p:spPr bwMode="auto">
          <a:xfrm>
            <a:off x="5486400" y="40269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Rectangle 94"/>
          <p:cNvSpPr>
            <a:spLocks noChangeArrowheads="1"/>
          </p:cNvSpPr>
          <p:nvPr/>
        </p:nvSpPr>
        <p:spPr bwMode="auto">
          <a:xfrm>
            <a:off x="5791200" y="40269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Rectangle 95"/>
          <p:cNvSpPr>
            <a:spLocks noChangeArrowheads="1"/>
          </p:cNvSpPr>
          <p:nvPr/>
        </p:nvSpPr>
        <p:spPr bwMode="auto">
          <a:xfrm>
            <a:off x="6096000" y="40269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Rectangle 96"/>
          <p:cNvSpPr>
            <a:spLocks noChangeArrowheads="1"/>
          </p:cNvSpPr>
          <p:nvPr/>
        </p:nvSpPr>
        <p:spPr bwMode="auto">
          <a:xfrm>
            <a:off x="6400800" y="40269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97"/>
          <p:cNvSpPr>
            <a:spLocks noChangeArrowheads="1"/>
          </p:cNvSpPr>
          <p:nvPr/>
        </p:nvSpPr>
        <p:spPr bwMode="auto">
          <a:xfrm>
            <a:off x="6705600" y="40269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8" name="Rectangle 98"/>
          <p:cNvSpPr>
            <a:spLocks noChangeArrowheads="1"/>
          </p:cNvSpPr>
          <p:nvPr/>
        </p:nvSpPr>
        <p:spPr bwMode="auto">
          <a:xfrm>
            <a:off x="7010400" y="40269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9" name="Rectangle 99"/>
          <p:cNvSpPr>
            <a:spLocks noChangeArrowheads="1"/>
          </p:cNvSpPr>
          <p:nvPr/>
        </p:nvSpPr>
        <p:spPr bwMode="auto">
          <a:xfrm>
            <a:off x="7315200" y="40269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0" name="Rectangle 100"/>
          <p:cNvSpPr>
            <a:spLocks noChangeArrowheads="1"/>
          </p:cNvSpPr>
          <p:nvPr/>
        </p:nvSpPr>
        <p:spPr bwMode="auto">
          <a:xfrm>
            <a:off x="4267200" y="4347607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92" name="Rectangle 102"/>
          <p:cNvSpPr>
            <a:spLocks noChangeArrowheads="1"/>
          </p:cNvSpPr>
          <p:nvPr/>
        </p:nvSpPr>
        <p:spPr bwMode="auto">
          <a:xfrm>
            <a:off x="2514600" y="525407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93" name="Rectangle 103"/>
          <p:cNvSpPr>
            <a:spLocks noChangeArrowheads="1"/>
          </p:cNvSpPr>
          <p:nvPr/>
        </p:nvSpPr>
        <p:spPr bwMode="auto">
          <a:xfrm>
            <a:off x="2819400" y="525407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94" name="Rectangle 104"/>
          <p:cNvSpPr>
            <a:spLocks noChangeArrowheads="1"/>
          </p:cNvSpPr>
          <p:nvPr/>
        </p:nvSpPr>
        <p:spPr bwMode="auto">
          <a:xfrm>
            <a:off x="3124200" y="525407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95" name="Rectangle 105"/>
          <p:cNvSpPr>
            <a:spLocks noChangeArrowheads="1"/>
          </p:cNvSpPr>
          <p:nvPr/>
        </p:nvSpPr>
        <p:spPr bwMode="auto">
          <a:xfrm>
            <a:off x="6121400" y="5254070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96" name="Rectangle 106"/>
          <p:cNvSpPr>
            <a:spLocks noChangeArrowheads="1"/>
          </p:cNvSpPr>
          <p:nvPr/>
        </p:nvSpPr>
        <p:spPr bwMode="auto">
          <a:xfrm>
            <a:off x="2438400" y="49413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97" name="Rectangle 107"/>
          <p:cNvSpPr>
            <a:spLocks noChangeArrowheads="1"/>
          </p:cNvSpPr>
          <p:nvPr/>
        </p:nvSpPr>
        <p:spPr bwMode="auto">
          <a:xfrm>
            <a:off x="2743200" y="49413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8" name="Rectangle 108"/>
          <p:cNvSpPr>
            <a:spLocks noChangeArrowheads="1"/>
          </p:cNvSpPr>
          <p:nvPr/>
        </p:nvSpPr>
        <p:spPr bwMode="auto">
          <a:xfrm>
            <a:off x="3048000" y="49413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9" name="Rectangle 109"/>
          <p:cNvSpPr>
            <a:spLocks noChangeArrowheads="1"/>
          </p:cNvSpPr>
          <p:nvPr/>
        </p:nvSpPr>
        <p:spPr bwMode="auto">
          <a:xfrm>
            <a:off x="3352800" y="49413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0" name="Rectangle 110"/>
          <p:cNvSpPr>
            <a:spLocks noChangeArrowheads="1"/>
          </p:cNvSpPr>
          <p:nvPr/>
        </p:nvSpPr>
        <p:spPr bwMode="auto">
          <a:xfrm>
            <a:off x="3657600" y="49413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1" name="Rectangle 111"/>
          <p:cNvSpPr>
            <a:spLocks noChangeArrowheads="1"/>
          </p:cNvSpPr>
          <p:nvPr/>
        </p:nvSpPr>
        <p:spPr bwMode="auto">
          <a:xfrm>
            <a:off x="3962400" y="49413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2" name="Rectangle 112"/>
          <p:cNvSpPr>
            <a:spLocks noChangeArrowheads="1"/>
          </p:cNvSpPr>
          <p:nvPr/>
        </p:nvSpPr>
        <p:spPr bwMode="auto">
          <a:xfrm>
            <a:off x="4267200" y="4941332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i="1" dirty="0" smtClean="0">
                <a:latin typeface="Times New Roman" charset="0"/>
              </a:rPr>
              <a:t>e</a:t>
            </a:r>
            <a:endParaRPr lang="en-US" b="1" i="1" dirty="0">
              <a:latin typeface="Times New Roman" charset="0"/>
            </a:endParaRPr>
          </a:p>
        </p:txBody>
      </p:sp>
      <p:sp>
        <p:nvSpPr>
          <p:cNvPr id="10303" name="Rectangle 113"/>
          <p:cNvSpPr>
            <a:spLocks noChangeArrowheads="1"/>
          </p:cNvSpPr>
          <p:nvPr/>
        </p:nvSpPr>
        <p:spPr bwMode="auto">
          <a:xfrm>
            <a:off x="4572000" y="49413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4" name="Rectangle 114"/>
          <p:cNvSpPr>
            <a:spLocks noChangeArrowheads="1"/>
          </p:cNvSpPr>
          <p:nvPr/>
        </p:nvSpPr>
        <p:spPr bwMode="auto">
          <a:xfrm>
            <a:off x="4876800" y="49413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5" name="Rectangle 115"/>
          <p:cNvSpPr>
            <a:spLocks noChangeArrowheads="1"/>
          </p:cNvSpPr>
          <p:nvPr/>
        </p:nvSpPr>
        <p:spPr bwMode="auto">
          <a:xfrm>
            <a:off x="5181600" y="49413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6" name="Rectangle 116"/>
          <p:cNvSpPr>
            <a:spLocks noChangeArrowheads="1"/>
          </p:cNvSpPr>
          <p:nvPr/>
        </p:nvSpPr>
        <p:spPr bwMode="auto">
          <a:xfrm>
            <a:off x="5486400" y="49413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7" name="Rectangle 117"/>
          <p:cNvSpPr>
            <a:spLocks noChangeArrowheads="1"/>
          </p:cNvSpPr>
          <p:nvPr/>
        </p:nvSpPr>
        <p:spPr bwMode="auto">
          <a:xfrm>
            <a:off x="5791200" y="49413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8" name="Rectangle 118"/>
          <p:cNvSpPr>
            <a:spLocks noChangeArrowheads="1"/>
          </p:cNvSpPr>
          <p:nvPr/>
        </p:nvSpPr>
        <p:spPr bwMode="auto">
          <a:xfrm>
            <a:off x="6096000" y="49413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9" name="Rectangle 119"/>
          <p:cNvSpPr>
            <a:spLocks noChangeArrowheads="1"/>
          </p:cNvSpPr>
          <p:nvPr/>
        </p:nvSpPr>
        <p:spPr bwMode="auto">
          <a:xfrm>
            <a:off x="6400800" y="49413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0" name="Rectangle 120"/>
          <p:cNvSpPr>
            <a:spLocks noChangeArrowheads="1"/>
          </p:cNvSpPr>
          <p:nvPr/>
        </p:nvSpPr>
        <p:spPr bwMode="auto">
          <a:xfrm>
            <a:off x="6705600" y="49413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1" name="Rectangle 121"/>
          <p:cNvSpPr>
            <a:spLocks noChangeArrowheads="1"/>
          </p:cNvSpPr>
          <p:nvPr/>
        </p:nvSpPr>
        <p:spPr bwMode="auto">
          <a:xfrm>
            <a:off x="7010400" y="49413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2" name="Rectangle 122"/>
          <p:cNvSpPr>
            <a:spLocks noChangeArrowheads="1"/>
          </p:cNvSpPr>
          <p:nvPr/>
        </p:nvSpPr>
        <p:spPr bwMode="auto">
          <a:xfrm>
            <a:off x="7315200" y="49413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3" name="Rectangle 123"/>
          <p:cNvSpPr>
            <a:spLocks noChangeArrowheads="1"/>
          </p:cNvSpPr>
          <p:nvPr/>
        </p:nvSpPr>
        <p:spPr bwMode="auto">
          <a:xfrm>
            <a:off x="4267200" y="5262007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cxnSp>
        <p:nvCxnSpPr>
          <p:cNvPr id="10314" name="AutoShape 124"/>
          <p:cNvCxnSpPr>
            <a:cxnSpLocks noChangeShapeType="1"/>
            <a:stCxn id="10279" idx="0"/>
            <a:endCxn id="10280" idx="0"/>
          </p:cNvCxnSpPr>
          <p:nvPr/>
        </p:nvCxnSpPr>
        <p:spPr bwMode="auto">
          <a:xfrm rot="5400000" flipV="1">
            <a:off x="4571206" y="3856276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5" name="AutoShape 126"/>
          <p:cNvCxnSpPr>
            <a:cxnSpLocks noChangeShapeType="1"/>
          </p:cNvCxnSpPr>
          <p:nvPr/>
        </p:nvCxnSpPr>
        <p:spPr bwMode="auto">
          <a:xfrm rot="5400000" flipV="1">
            <a:off x="4876006" y="3875326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6" name="AutoShape 127"/>
          <p:cNvCxnSpPr>
            <a:cxnSpLocks noChangeShapeType="1"/>
          </p:cNvCxnSpPr>
          <p:nvPr/>
        </p:nvCxnSpPr>
        <p:spPr bwMode="auto">
          <a:xfrm rot="5400000" flipV="1">
            <a:off x="5180806" y="3875326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7" name="AutoShape 128"/>
          <p:cNvCxnSpPr>
            <a:cxnSpLocks noChangeShapeType="1"/>
          </p:cNvCxnSpPr>
          <p:nvPr/>
        </p:nvCxnSpPr>
        <p:spPr bwMode="auto">
          <a:xfrm rot="5400000" flipV="1">
            <a:off x="5485606" y="3875326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8" name="AutoShape 129"/>
          <p:cNvCxnSpPr>
            <a:cxnSpLocks noChangeShapeType="1"/>
          </p:cNvCxnSpPr>
          <p:nvPr/>
        </p:nvCxnSpPr>
        <p:spPr bwMode="auto">
          <a:xfrm rot="5400000" flipV="1">
            <a:off x="5790406" y="3875326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9" name="Date Placeholder 7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1227137" y="4953000"/>
            <a:ext cx="1135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board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Arrays</a:t>
            </a:r>
            <a:endParaRPr lang="en-US" sz="1400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8395B9E-DB1A-9A4D-8B28-853AA4693EB7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Removing an Entry</a:t>
            </a:r>
            <a:endParaRPr lang="en-US" dirty="0">
              <a:latin typeface="Tahoma" charset="0"/>
            </a:endParaRP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2296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To remove the entry e at index </a:t>
            </a:r>
            <a:r>
              <a:rPr lang="en-US" sz="2400" dirty="0" err="1" smtClean="0">
                <a:latin typeface="Tahoma" charset="0"/>
              </a:rPr>
              <a:t>i</a:t>
            </a:r>
            <a:r>
              <a:rPr lang="en-US" sz="2400" dirty="0" smtClean="0">
                <a:latin typeface="Tahoma" charset="0"/>
              </a:rPr>
              <a:t>, </a:t>
            </a:r>
            <a:r>
              <a:rPr lang="en-US" sz="2400" dirty="0">
                <a:latin typeface="Tahoma" charset="0"/>
              </a:rPr>
              <a:t>we need to fill the hole left by </a:t>
            </a:r>
            <a:r>
              <a:rPr lang="en-US" sz="2400" dirty="0" smtClean="0">
                <a:latin typeface="Tahoma" charset="0"/>
              </a:rPr>
              <a:t>e </a:t>
            </a:r>
            <a:r>
              <a:rPr lang="en-US" sz="2400" dirty="0">
                <a:latin typeface="Tahoma" charset="0"/>
              </a:rPr>
              <a:t>by shifting backward the </a:t>
            </a:r>
            <a:r>
              <a:rPr lang="en-US" sz="2400" b="1" i="1" dirty="0">
                <a:latin typeface="Times New Roman" charset="0"/>
              </a:rPr>
              <a:t>n </a:t>
            </a:r>
            <a:r>
              <a:rPr lang="en-US" sz="2400" dirty="0">
                <a:latin typeface="Symbol" charset="0"/>
              </a:rPr>
              <a:t>-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Symbol" charset="0"/>
              </a:rPr>
              <a:t>-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Times New Roman" charset="0"/>
              </a:rPr>
              <a:t>1</a:t>
            </a:r>
            <a:r>
              <a:rPr lang="en-US" sz="2400" dirty="0">
                <a:latin typeface="Tahoma" charset="0"/>
              </a:rPr>
              <a:t> elements </a:t>
            </a:r>
            <a:r>
              <a:rPr lang="en-US" sz="2400" b="1" i="1" dirty="0" smtClean="0">
                <a:latin typeface="Times New Roman" charset="0"/>
              </a:rPr>
              <a:t>board</a:t>
            </a:r>
            <a:r>
              <a:rPr lang="en-US" sz="2400" dirty="0" smtClean="0">
                <a:latin typeface="Times New Roman" charset="0"/>
              </a:rPr>
              <a:t>[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Symbol" charset="0"/>
              </a:rPr>
              <a:t>+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Times New Roman" charset="0"/>
              </a:rPr>
              <a:t>1], …, </a:t>
            </a:r>
            <a:r>
              <a:rPr lang="en-US" sz="2400" b="1" i="1" dirty="0" smtClean="0">
                <a:latin typeface="Times New Roman" charset="0"/>
              </a:rPr>
              <a:t>board</a:t>
            </a:r>
            <a:r>
              <a:rPr lang="en-US" sz="2400" dirty="0" smtClean="0">
                <a:latin typeface="Times New Roman" charset="0"/>
              </a:rPr>
              <a:t>[</a:t>
            </a:r>
            <a:r>
              <a:rPr lang="en-US" sz="2400" b="1" i="1" dirty="0">
                <a:latin typeface="Times New Roman" charset="0"/>
              </a:rPr>
              <a:t>n </a:t>
            </a:r>
            <a:r>
              <a:rPr lang="en-US" sz="2400" dirty="0" smtClean="0">
                <a:latin typeface="Symbol" charset="0"/>
              </a:rPr>
              <a:t>–</a:t>
            </a:r>
            <a:r>
              <a:rPr lang="en-US" sz="2400" b="1" i="1" dirty="0" smtClean="0">
                <a:latin typeface="Times New Roman" charset="0"/>
              </a:rPr>
              <a:t> </a:t>
            </a:r>
            <a:r>
              <a:rPr lang="en-US" sz="2400" dirty="0">
                <a:latin typeface="Times New Roman" charset="0"/>
              </a:rPr>
              <a:t>1</a:t>
            </a:r>
            <a:r>
              <a:rPr lang="en-US" sz="2400" dirty="0" smtClean="0">
                <a:latin typeface="Times New Roman" charset="0"/>
              </a:rPr>
              <a:t>]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1325" name="Rectangle 5"/>
          <p:cNvSpPr>
            <a:spLocks noChangeArrowheads="1"/>
          </p:cNvSpPr>
          <p:nvPr/>
        </p:nvSpPr>
        <p:spPr bwMode="auto">
          <a:xfrm>
            <a:off x="2514600" y="5418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326" name="Rectangle 6"/>
          <p:cNvSpPr>
            <a:spLocks noChangeArrowheads="1"/>
          </p:cNvSpPr>
          <p:nvPr/>
        </p:nvSpPr>
        <p:spPr bwMode="auto">
          <a:xfrm>
            <a:off x="2819400" y="5418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327" name="Rectangle 7"/>
          <p:cNvSpPr>
            <a:spLocks noChangeArrowheads="1"/>
          </p:cNvSpPr>
          <p:nvPr/>
        </p:nvSpPr>
        <p:spPr bwMode="auto">
          <a:xfrm>
            <a:off x="3124200" y="5418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328" name="Rectangle 8"/>
          <p:cNvSpPr>
            <a:spLocks noChangeArrowheads="1"/>
          </p:cNvSpPr>
          <p:nvPr/>
        </p:nvSpPr>
        <p:spPr bwMode="auto">
          <a:xfrm>
            <a:off x="5791200" y="54181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1329" name="Rectangle 9"/>
          <p:cNvSpPr>
            <a:spLocks noChangeArrowheads="1"/>
          </p:cNvSpPr>
          <p:nvPr/>
        </p:nvSpPr>
        <p:spPr bwMode="auto">
          <a:xfrm>
            <a:off x="2438400" y="5105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330" name="Rectangle 10"/>
          <p:cNvSpPr>
            <a:spLocks noChangeArrowheads="1"/>
          </p:cNvSpPr>
          <p:nvPr/>
        </p:nvSpPr>
        <p:spPr bwMode="auto">
          <a:xfrm>
            <a:off x="2743200" y="5105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1" name="Rectangle 11"/>
          <p:cNvSpPr>
            <a:spLocks noChangeArrowheads="1"/>
          </p:cNvSpPr>
          <p:nvPr/>
        </p:nvSpPr>
        <p:spPr bwMode="auto">
          <a:xfrm>
            <a:off x="3048000" y="5105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2" name="Rectangle 12"/>
          <p:cNvSpPr>
            <a:spLocks noChangeArrowheads="1"/>
          </p:cNvSpPr>
          <p:nvPr/>
        </p:nvSpPr>
        <p:spPr bwMode="auto">
          <a:xfrm>
            <a:off x="3352800" y="5105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3" name="Rectangle 13"/>
          <p:cNvSpPr>
            <a:spLocks noChangeArrowheads="1"/>
          </p:cNvSpPr>
          <p:nvPr/>
        </p:nvSpPr>
        <p:spPr bwMode="auto">
          <a:xfrm>
            <a:off x="3657600" y="5105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4" name="Rectangle 14"/>
          <p:cNvSpPr>
            <a:spLocks noChangeArrowheads="1"/>
          </p:cNvSpPr>
          <p:nvPr/>
        </p:nvSpPr>
        <p:spPr bwMode="auto">
          <a:xfrm>
            <a:off x="3962400" y="5105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5" name="Rectangle 15"/>
          <p:cNvSpPr>
            <a:spLocks noChangeArrowheads="1"/>
          </p:cNvSpPr>
          <p:nvPr/>
        </p:nvSpPr>
        <p:spPr bwMode="auto">
          <a:xfrm>
            <a:off x="4267200" y="5105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336" name="Rectangle 16"/>
          <p:cNvSpPr>
            <a:spLocks noChangeArrowheads="1"/>
          </p:cNvSpPr>
          <p:nvPr/>
        </p:nvSpPr>
        <p:spPr bwMode="auto">
          <a:xfrm>
            <a:off x="4572000" y="5105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7" name="Rectangle 17"/>
          <p:cNvSpPr>
            <a:spLocks noChangeArrowheads="1"/>
          </p:cNvSpPr>
          <p:nvPr/>
        </p:nvSpPr>
        <p:spPr bwMode="auto">
          <a:xfrm>
            <a:off x="4876800" y="5105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8" name="Rectangle 18"/>
          <p:cNvSpPr>
            <a:spLocks noChangeArrowheads="1"/>
          </p:cNvSpPr>
          <p:nvPr/>
        </p:nvSpPr>
        <p:spPr bwMode="auto">
          <a:xfrm>
            <a:off x="5181600" y="5105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9" name="Rectangle 19"/>
          <p:cNvSpPr>
            <a:spLocks noChangeArrowheads="1"/>
          </p:cNvSpPr>
          <p:nvPr/>
        </p:nvSpPr>
        <p:spPr bwMode="auto">
          <a:xfrm>
            <a:off x="5486400" y="5105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0" name="Rectangle 20"/>
          <p:cNvSpPr>
            <a:spLocks noChangeArrowheads="1"/>
          </p:cNvSpPr>
          <p:nvPr/>
        </p:nvSpPr>
        <p:spPr bwMode="auto">
          <a:xfrm>
            <a:off x="5791200" y="5105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1" name="Rectangle 21"/>
          <p:cNvSpPr>
            <a:spLocks noChangeArrowheads="1"/>
          </p:cNvSpPr>
          <p:nvPr/>
        </p:nvSpPr>
        <p:spPr bwMode="auto">
          <a:xfrm>
            <a:off x="6096000" y="5105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2" name="Rectangle 22"/>
          <p:cNvSpPr>
            <a:spLocks noChangeArrowheads="1"/>
          </p:cNvSpPr>
          <p:nvPr/>
        </p:nvSpPr>
        <p:spPr bwMode="auto">
          <a:xfrm>
            <a:off x="6400800" y="5105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3" name="Rectangle 23"/>
          <p:cNvSpPr>
            <a:spLocks noChangeArrowheads="1"/>
          </p:cNvSpPr>
          <p:nvPr/>
        </p:nvSpPr>
        <p:spPr bwMode="auto">
          <a:xfrm>
            <a:off x="6705600" y="5105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4" name="Rectangle 24"/>
          <p:cNvSpPr>
            <a:spLocks noChangeArrowheads="1"/>
          </p:cNvSpPr>
          <p:nvPr/>
        </p:nvSpPr>
        <p:spPr bwMode="auto">
          <a:xfrm>
            <a:off x="7010400" y="5105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5" name="Rectangle 25"/>
          <p:cNvSpPr>
            <a:spLocks noChangeArrowheads="1"/>
          </p:cNvSpPr>
          <p:nvPr/>
        </p:nvSpPr>
        <p:spPr bwMode="auto">
          <a:xfrm>
            <a:off x="7315200" y="5105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6" name="Rectangle 26"/>
          <p:cNvSpPr>
            <a:spLocks noChangeArrowheads="1"/>
          </p:cNvSpPr>
          <p:nvPr/>
        </p:nvSpPr>
        <p:spPr bwMode="auto">
          <a:xfrm>
            <a:off x="4267200" y="54260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1302" name="Rectangle 51"/>
          <p:cNvSpPr>
            <a:spLocks noChangeArrowheads="1"/>
          </p:cNvSpPr>
          <p:nvPr/>
        </p:nvSpPr>
        <p:spPr bwMode="auto">
          <a:xfrm>
            <a:off x="2514600" y="3589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303" name="Rectangle 52"/>
          <p:cNvSpPr>
            <a:spLocks noChangeArrowheads="1"/>
          </p:cNvSpPr>
          <p:nvPr/>
        </p:nvSpPr>
        <p:spPr bwMode="auto">
          <a:xfrm>
            <a:off x="2819400" y="3589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304" name="Rectangle 53"/>
          <p:cNvSpPr>
            <a:spLocks noChangeArrowheads="1"/>
          </p:cNvSpPr>
          <p:nvPr/>
        </p:nvSpPr>
        <p:spPr bwMode="auto">
          <a:xfrm>
            <a:off x="3124200" y="3589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305" name="Rectangle 54"/>
          <p:cNvSpPr>
            <a:spLocks noChangeArrowheads="1"/>
          </p:cNvSpPr>
          <p:nvPr/>
        </p:nvSpPr>
        <p:spPr bwMode="auto">
          <a:xfrm>
            <a:off x="6121400" y="35893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1306" name="Rectangle 55"/>
          <p:cNvSpPr>
            <a:spLocks noChangeArrowheads="1"/>
          </p:cNvSpPr>
          <p:nvPr/>
        </p:nvSpPr>
        <p:spPr bwMode="auto">
          <a:xfrm>
            <a:off x="2438400" y="3276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307" name="Rectangle 56"/>
          <p:cNvSpPr>
            <a:spLocks noChangeArrowheads="1"/>
          </p:cNvSpPr>
          <p:nvPr/>
        </p:nvSpPr>
        <p:spPr bwMode="auto">
          <a:xfrm>
            <a:off x="2743200" y="3276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8" name="Rectangle 57"/>
          <p:cNvSpPr>
            <a:spLocks noChangeArrowheads="1"/>
          </p:cNvSpPr>
          <p:nvPr/>
        </p:nvSpPr>
        <p:spPr bwMode="auto">
          <a:xfrm>
            <a:off x="3048000" y="3276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9" name="Rectangle 58"/>
          <p:cNvSpPr>
            <a:spLocks noChangeArrowheads="1"/>
          </p:cNvSpPr>
          <p:nvPr/>
        </p:nvSpPr>
        <p:spPr bwMode="auto">
          <a:xfrm>
            <a:off x="3352800" y="3276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0" name="Rectangle 59"/>
          <p:cNvSpPr>
            <a:spLocks noChangeArrowheads="1"/>
          </p:cNvSpPr>
          <p:nvPr/>
        </p:nvSpPr>
        <p:spPr bwMode="auto">
          <a:xfrm>
            <a:off x="3657600" y="3276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Rectangle 60"/>
          <p:cNvSpPr>
            <a:spLocks noChangeArrowheads="1"/>
          </p:cNvSpPr>
          <p:nvPr/>
        </p:nvSpPr>
        <p:spPr bwMode="auto">
          <a:xfrm>
            <a:off x="3962400" y="3276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Rectangle 61"/>
          <p:cNvSpPr>
            <a:spLocks noChangeArrowheads="1"/>
          </p:cNvSpPr>
          <p:nvPr/>
        </p:nvSpPr>
        <p:spPr bwMode="auto">
          <a:xfrm>
            <a:off x="4267200" y="3276600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i="1" dirty="0" smtClean="0">
                <a:latin typeface="Times New Roman" charset="0"/>
              </a:rPr>
              <a:t>e</a:t>
            </a:r>
            <a:endParaRPr lang="en-US" b="1" i="1" dirty="0">
              <a:latin typeface="Times New Roman" charset="0"/>
            </a:endParaRPr>
          </a:p>
        </p:txBody>
      </p:sp>
      <p:sp>
        <p:nvSpPr>
          <p:cNvPr id="11313" name="Rectangle 62"/>
          <p:cNvSpPr>
            <a:spLocks noChangeArrowheads="1"/>
          </p:cNvSpPr>
          <p:nvPr/>
        </p:nvSpPr>
        <p:spPr bwMode="auto">
          <a:xfrm>
            <a:off x="4572000" y="3276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Rectangle 63"/>
          <p:cNvSpPr>
            <a:spLocks noChangeArrowheads="1"/>
          </p:cNvSpPr>
          <p:nvPr/>
        </p:nvSpPr>
        <p:spPr bwMode="auto">
          <a:xfrm>
            <a:off x="4876800" y="3276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5" name="Rectangle 64"/>
          <p:cNvSpPr>
            <a:spLocks noChangeArrowheads="1"/>
          </p:cNvSpPr>
          <p:nvPr/>
        </p:nvSpPr>
        <p:spPr bwMode="auto">
          <a:xfrm>
            <a:off x="5181600" y="3276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Rectangle 65"/>
          <p:cNvSpPr>
            <a:spLocks noChangeArrowheads="1"/>
          </p:cNvSpPr>
          <p:nvPr/>
        </p:nvSpPr>
        <p:spPr bwMode="auto">
          <a:xfrm>
            <a:off x="5486400" y="3276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7" name="Rectangle 66"/>
          <p:cNvSpPr>
            <a:spLocks noChangeArrowheads="1"/>
          </p:cNvSpPr>
          <p:nvPr/>
        </p:nvSpPr>
        <p:spPr bwMode="auto">
          <a:xfrm>
            <a:off x="5791200" y="3276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8" name="Rectangle 67"/>
          <p:cNvSpPr>
            <a:spLocks noChangeArrowheads="1"/>
          </p:cNvSpPr>
          <p:nvPr/>
        </p:nvSpPr>
        <p:spPr bwMode="auto">
          <a:xfrm>
            <a:off x="6096000" y="3276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9" name="Rectangle 68"/>
          <p:cNvSpPr>
            <a:spLocks noChangeArrowheads="1"/>
          </p:cNvSpPr>
          <p:nvPr/>
        </p:nvSpPr>
        <p:spPr bwMode="auto">
          <a:xfrm>
            <a:off x="6400800" y="3276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0" name="Rectangle 69"/>
          <p:cNvSpPr>
            <a:spLocks noChangeArrowheads="1"/>
          </p:cNvSpPr>
          <p:nvPr/>
        </p:nvSpPr>
        <p:spPr bwMode="auto">
          <a:xfrm>
            <a:off x="6705600" y="3276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1" name="Rectangle 70"/>
          <p:cNvSpPr>
            <a:spLocks noChangeArrowheads="1"/>
          </p:cNvSpPr>
          <p:nvPr/>
        </p:nvSpPr>
        <p:spPr bwMode="auto">
          <a:xfrm>
            <a:off x="7010400" y="3276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2" name="Rectangle 71"/>
          <p:cNvSpPr>
            <a:spLocks noChangeArrowheads="1"/>
          </p:cNvSpPr>
          <p:nvPr/>
        </p:nvSpPr>
        <p:spPr bwMode="auto">
          <a:xfrm>
            <a:off x="7315200" y="3276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3" name="Rectangle 72"/>
          <p:cNvSpPr>
            <a:spLocks noChangeArrowheads="1"/>
          </p:cNvSpPr>
          <p:nvPr/>
        </p:nvSpPr>
        <p:spPr bwMode="auto">
          <a:xfrm>
            <a:off x="4267200" y="35972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1274" name="Rectangle 28"/>
          <p:cNvSpPr>
            <a:spLocks noChangeArrowheads="1"/>
          </p:cNvSpPr>
          <p:nvPr/>
        </p:nvSpPr>
        <p:spPr bwMode="auto">
          <a:xfrm>
            <a:off x="2514600" y="4503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275" name="Rectangle 29"/>
          <p:cNvSpPr>
            <a:spLocks noChangeArrowheads="1"/>
          </p:cNvSpPr>
          <p:nvPr/>
        </p:nvSpPr>
        <p:spPr bwMode="auto">
          <a:xfrm>
            <a:off x="2819400" y="4503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276" name="Rectangle 30"/>
          <p:cNvSpPr>
            <a:spLocks noChangeArrowheads="1"/>
          </p:cNvSpPr>
          <p:nvPr/>
        </p:nvSpPr>
        <p:spPr bwMode="auto">
          <a:xfrm>
            <a:off x="3124200" y="4503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277" name="Rectangle 31"/>
          <p:cNvSpPr>
            <a:spLocks noChangeArrowheads="1"/>
          </p:cNvSpPr>
          <p:nvPr/>
        </p:nvSpPr>
        <p:spPr bwMode="auto">
          <a:xfrm>
            <a:off x="6105525" y="45037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1278" name="Rectangle 32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79" name="Rectangle 33"/>
          <p:cNvSpPr>
            <a:spLocks noChangeArrowheads="1"/>
          </p:cNvSpPr>
          <p:nvPr/>
        </p:nvSpPr>
        <p:spPr bwMode="auto">
          <a:xfrm>
            <a:off x="2743200" y="4191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34"/>
          <p:cNvSpPr>
            <a:spLocks noChangeArrowheads="1"/>
          </p:cNvSpPr>
          <p:nvPr/>
        </p:nvSpPr>
        <p:spPr bwMode="auto">
          <a:xfrm>
            <a:off x="3048000" y="4191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35"/>
          <p:cNvSpPr>
            <a:spLocks noChangeArrowheads="1"/>
          </p:cNvSpPr>
          <p:nvPr/>
        </p:nvSpPr>
        <p:spPr bwMode="auto">
          <a:xfrm>
            <a:off x="3352800" y="4191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36"/>
          <p:cNvSpPr>
            <a:spLocks noChangeArrowheads="1"/>
          </p:cNvSpPr>
          <p:nvPr/>
        </p:nvSpPr>
        <p:spPr bwMode="auto">
          <a:xfrm>
            <a:off x="3657600" y="4191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37"/>
          <p:cNvSpPr>
            <a:spLocks noChangeArrowheads="1"/>
          </p:cNvSpPr>
          <p:nvPr/>
        </p:nvSpPr>
        <p:spPr bwMode="auto">
          <a:xfrm>
            <a:off x="3962400" y="4191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38"/>
          <p:cNvSpPr>
            <a:spLocks noChangeArrowheads="1"/>
          </p:cNvSpPr>
          <p:nvPr/>
        </p:nvSpPr>
        <p:spPr bwMode="auto">
          <a:xfrm>
            <a:off x="4267200" y="4191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85" name="Rectangle 39"/>
          <p:cNvSpPr>
            <a:spLocks noChangeArrowheads="1"/>
          </p:cNvSpPr>
          <p:nvPr/>
        </p:nvSpPr>
        <p:spPr bwMode="auto">
          <a:xfrm>
            <a:off x="4572000" y="4191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40"/>
          <p:cNvSpPr>
            <a:spLocks noChangeArrowheads="1"/>
          </p:cNvSpPr>
          <p:nvPr/>
        </p:nvSpPr>
        <p:spPr bwMode="auto">
          <a:xfrm>
            <a:off x="4876800" y="4191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Rectangle 41"/>
          <p:cNvSpPr>
            <a:spLocks noChangeArrowheads="1"/>
          </p:cNvSpPr>
          <p:nvPr/>
        </p:nvSpPr>
        <p:spPr bwMode="auto">
          <a:xfrm>
            <a:off x="5181600" y="4191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Rectangle 42"/>
          <p:cNvSpPr>
            <a:spLocks noChangeArrowheads="1"/>
          </p:cNvSpPr>
          <p:nvPr/>
        </p:nvSpPr>
        <p:spPr bwMode="auto">
          <a:xfrm>
            <a:off x="5486400" y="4191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Rectangle 43"/>
          <p:cNvSpPr>
            <a:spLocks noChangeArrowheads="1"/>
          </p:cNvSpPr>
          <p:nvPr/>
        </p:nvSpPr>
        <p:spPr bwMode="auto">
          <a:xfrm>
            <a:off x="5791200" y="4191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Rectangle 44"/>
          <p:cNvSpPr>
            <a:spLocks noChangeArrowheads="1"/>
          </p:cNvSpPr>
          <p:nvPr/>
        </p:nvSpPr>
        <p:spPr bwMode="auto">
          <a:xfrm>
            <a:off x="6096000" y="4191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Rectangle 45"/>
          <p:cNvSpPr>
            <a:spLocks noChangeArrowheads="1"/>
          </p:cNvSpPr>
          <p:nvPr/>
        </p:nvSpPr>
        <p:spPr bwMode="auto">
          <a:xfrm>
            <a:off x="6400800" y="4191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Rectangle 46"/>
          <p:cNvSpPr>
            <a:spLocks noChangeArrowheads="1"/>
          </p:cNvSpPr>
          <p:nvPr/>
        </p:nvSpPr>
        <p:spPr bwMode="auto">
          <a:xfrm>
            <a:off x="6705600" y="4191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Rectangle 47"/>
          <p:cNvSpPr>
            <a:spLocks noChangeArrowheads="1"/>
          </p:cNvSpPr>
          <p:nvPr/>
        </p:nvSpPr>
        <p:spPr bwMode="auto">
          <a:xfrm>
            <a:off x="7010400" y="4191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Rectangle 48"/>
          <p:cNvSpPr>
            <a:spLocks noChangeArrowheads="1"/>
          </p:cNvSpPr>
          <p:nvPr/>
        </p:nvSpPr>
        <p:spPr bwMode="auto">
          <a:xfrm>
            <a:off x="7315200" y="4191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Rectangle 49"/>
          <p:cNvSpPr>
            <a:spLocks noChangeArrowheads="1"/>
          </p:cNvSpPr>
          <p:nvPr/>
        </p:nvSpPr>
        <p:spPr bwMode="auto">
          <a:xfrm>
            <a:off x="4267200" y="45116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cxnSp>
        <p:nvCxnSpPr>
          <p:cNvPr id="11296" name="AutoShape 73"/>
          <p:cNvCxnSpPr>
            <a:cxnSpLocks noChangeShapeType="1"/>
            <a:stCxn id="11284" idx="0"/>
            <a:endCxn id="11285" idx="0"/>
          </p:cNvCxnSpPr>
          <p:nvPr/>
        </p:nvCxnSpPr>
        <p:spPr bwMode="auto">
          <a:xfrm rot="5400000" flipV="1">
            <a:off x="4570413" y="4021138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7" name="AutoShape 74"/>
          <p:cNvCxnSpPr>
            <a:cxnSpLocks noChangeShapeType="1"/>
          </p:cNvCxnSpPr>
          <p:nvPr/>
        </p:nvCxnSpPr>
        <p:spPr bwMode="auto">
          <a:xfrm rot="5400000" flipV="1">
            <a:off x="4875213" y="4040188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8" name="AutoShape 75"/>
          <p:cNvCxnSpPr>
            <a:cxnSpLocks noChangeShapeType="1"/>
          </p:cNvCxnSpPr>
          <p:nvPr/>
        </p:nvCxnSpPr>
        <p:spPr bwMode="auto">
          <a:xfrm rot="5400000" flipV="1">
            <a:off x="5180013" y="4040188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9" name="AutoShape 76"/>
          <p:cNvCxnSpPr>
            <a:cxnSpLocks noChangeShapeType="1"/>
          </p:cNvCxnSpPr>
          <p:nvPr/>
        </p:nvCxnSpPr>
        <p:spPr bwMode="auto">
          <a:xfrm rot="5400000" flipV="1">
            <a:off x="5484813" y="4040188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0" name="AutoShape 77"/>
          <p:cNvCxnSpPr>
            <a:cxnSpLocks noChangeShapeType="1"/>
          </p:cNvCxnSpPr>
          <p:nvPr/>
        </p:nvCxnSpPr>
        <p:spPr bwMode="auto">
          <a:xfrm rot="5400000" flipV="1">
            <a:off x="5789613" y="4040188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2" name="Date Placeholder 8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84" name="Rectangle 55"/>
          <p:cNvSpPr>
            <a:spLocks noChangeArrowheads="1"/>
          </p:cNvSpPr>
          <p:nvPr/>
        </p:nvSpPr>
        <p:spPr bwMode="auto">
          <a:xfrm>
            <a:off x="1150937" y="3200400"/>
            <a:ext cx="1135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board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5" name="Rectangle 78"/>
          <p:cNvSpPr>
            <a:spLocks noChangeArrowheads="1"/>
          </p:cNvSpPr>
          <p:nvPr/>
        </p:nvSpPr>
        <p:spPr bwMode="auto">
          <a:xfrm>
            <a:off x="1143000" y="4114801"/>
            <a:ext cx="1135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board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6" name="Rectangle 78"/>
          <p:cNvSpPr>
            <a:spLocks noChangeArrowheads="1"/>
          </p:cNvSpPr>
          <p:nvPr/>
        </p:nvSpPr>
        <p:spPr bwMode="auto">
          <a:xfrm>
            <a:off x="1143000" y="5105400"/>
            <a:ext cx="1135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board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621E6-FCEB-7C4E-BF29-3B284E7491F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2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know the maximum size before hand</a:t>
            </a:r>
          </a:p>
          <a:p>
            <a:r>
              <a:rPr lang="en-US" dirty="0" smtClean="0"/>
              <a:t>If elements need to be kept in order</a:t>
            </a:r>
          </a:p>
          <a:p>
            <a:pPr lvl="1"/>
            <a:r>
              <a:rPr lang="en-US" dirty="0" smtClean="0"/>
              <a:t>Inserting/deleting an element requires moving (lots of) elements</a:t>
            </a:r>
          </a:p>
          <a:p>
            <a:pPr lvl="1"/>
            <a:r>
              <a:rPr lang="en-US" smtClean="0"/>
              <a:t>Can there be a faster way?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621E6-FCEB-7C4E-BF29-3B284E7491F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82885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5034</TotalTime>
  <Words>452</Words>
  <Application>Microsoft Office PowerPoint</Application>
  <PresentationFormat>On-screen Show (4:3)</PresentationFormat>
  <Paragraphs>112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Blueprint</vt:lpstr>
      <vt:lpstr>Arrays</vt:lpstr>
      <vt:lpstr>Array Definition</vt:lpstr>
      <vt:lpstr>Array Length and Capacity</vt:lpstr>
      <vt:lpstr>Declaring Arrays</vt:lpstr>
      <vt:lpstr>Arrays of Characters or Object/struct References</vt:lpstr>
      <vt:lpstr>Adding an Entry</vt:lpstr>
      <vt:lpstr>Removing an Entry</vt:lpstr>
      <vt:lpstr>Disadvantages of arrays?</vt:lpstr>
      <vt:lpstr>Disadvantages of arrays?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Philip  Chan</cp:lastModifiedBy>
  <cp:revision>344</cp:revision>
  <dcterms:created xsi:type="dcterms:W3CDTF">2002-01-21T02:22:10Z</dcterms:created>
  <dcterms:modified xsi:type="dcterms:W3CDTF">2019-01-07T21:39:40Z</dcterms:modified>
</cp:coreProperties>
</file>