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6" r:id="rId2"/>
    <p:sldId id="440" r:id="rId3"/>
    <p:sldId id="444" r:id="rId4"/>
    <p:sldId id="445" r:id="rId5"/>
    <p:sldId id="453" r:id="rId6"/>
    <p:sldId id="443" r:id="rId7"/>
    <p:sldId id="448" r:id="rId8"/>
    <p:sldId id="454" r:id="rId9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61F6"/>
    <a:srgbClr val="000000"/>
    <a:srgbClr val="5674F6"/>
    <a:srgbClr val="6289F8"/>
    <a:srgbClr val="8097F8"/>
    <a:srgbClr val="F8F0D0"/>
    <a:srgbClr val="F2E4A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948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6.xml"/><Relationship Id="rId1" Type="http://schemas.openxmlformats.org/officeDocument/2006/relationships/slide" Target="slides/slide2.xml"/><Relationship Id="rId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13230075-93DE-1142-A2A8-0879CDBD6395}" type="datetime8">
              <a:rPr lang="en-US"/>
              <a:pPr>
                <a:defRPr/>
              </a:pPr>
              <a:t>3/25/2019 3:36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7DCE336E-A67C-0C4C-936D-DB6EEE5264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33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BE1B285C-AFE2-6F48-A219-4E595C2E9C03}" type="datetime8">
              <a:rPr lang="en-US"/>
              <a:pPr>
                <a:defRPr/>
              </a:pPr>
              <a:t>3/25/2019 3:36 PM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F6407DD3-FDB7-0642-8465-E22B71003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0688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Breadth-First Search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391E93B-3E3D-0344-BA37-042EA258640F}" type="datetime8">
              <a:rPr lang="en-US" sz="1300"/>
              <a:pPr eaLnBrk="1" hangingPunct="1"/>
              <a:t>3/25/2019 3:36 PM</a:t>
            </a:fld>
            <a:endParaRPr lang="en-US" sz="13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6ACC04E-B30B-7048-9880-96EF3F353CE3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269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EDF7B2-B41D-6B4C-9241-26AA697A32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7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30D3C391-C1D5-3B40-9EAB-E59E1EFC6BED}" type="datetime8">
              <a:rPr lang="en-US"/>
              <a:pPr>
                <a:defRPr/>
              </a:pPr>
              <a:t>3/25/2019 3:36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6922A9-415D-3B43-B599-8DD90E8DE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74A7121D-84AA-4B46-A6E7-FE975BC614B5}" type="datetime8">
              <a:rPr lang="en-US"/>
              <a:pPr>
                <a:defRPr/>
              </a:pPr>
              <a:t>3/25/2019 3:36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049908-5C20-2043-9C3E-1838E2889D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8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FC6AC78F-8779-604F-93AF-4FA9CD56F1FA}" type="datetime8">
              <a:rPr lang="en-US"/>
              <a:pPr>
                <a:defRPr/>
              </a:pPr>
              <a:t>3/25/2019 3:36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762465B-C9AF-FD49-9B52-41270BBEED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E220923D-C26A-2B47-A992-0B1A066B2387}" type="datetime8">
              <a:rPr lang="en-US"/>
              <a:pPr>
                <a:defRPr/>
              </a:pPr>
              <a:t>3/25/2019 3:36 PM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9C8FA2-276D-7147-8321-6A23009C4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41F84E1D-54DB-CB4A-B8E4-A811F0F7465F}" type="datetime8">
              <a:rPr lang="en-US"/>
              <a:pPr>
                <a:defRPr/>
              </a:pPr>
              <a:t>3/25/2019 3:36 PM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7C90EC-D26F-D34E-85A8-892CAE36E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9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5A5F4E83-A088-4342-BC86-AF54A81D903D}" type="datetime8">
              <a:rPr lang="en-US"/>
              <a:pPr>
                <a:defRPr/>
              </a:pPr>
              <a:t>3/25/2019 3:36 PM</a:t>
            </a:fld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0429EA-D088-114A-9AAD-E6668AE76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2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5D3F3ADC-DA8B-5945-B3C2-067121A0C4AB}" type="datetime8">
              <a:rPr lang="en-US"/>
              <a:pPr>
                <a:defRPr/>
              </a:pPr>
              <a:t>3/25/2019 3:36 PM</a:t>
            </a:fld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3A1EFC-C5E9-8742-BE2D-866914EFA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0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140C134C-9442-CB4B-B430-0A15F84F6176}" type="datetime8">
              <a:rPr lang="en-US"/>
              <a:pPr>
                <a:defRPr/>
              </a:pPr>
              <a:t>3/25/2019 3:36 PM</a:t>
            </a:fld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DE734A-AC1B-D145-B9AA-4A243243E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9471C775-54D0-8641-959B-CD9F4DA5DE26}" type="datetime8">
              <a:rPr lang="en-US"/>
              <a:pPr>
                <a:defRPr/>
              </a:pPr>
              <a:t>3/25/2019 3:36 PM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CB9356-ABF5-B249-987B-53FBFA2B53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5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0D1E5CB2-E12C-E44F-90BF-FC02705E3FA4}" type="datetime8">
              <a:rPr lang="en-US"/>
              <a:pPr>
                <a:defRPr/>
              </a:pPr>
              <a:t>3/25/2019 3:36 PM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C313A7-C50D-9645-B412-BF0F0998BA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1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Breadth-First Search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936E9C45-5743-4D4C-B30D-839346EB73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/>
        </p:nvSpPr>
        <p:spPr bwMode="auto">
          <a:xfrm>
            <a:off x="269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DE9448B-A16D-284C-8AA7-30517D6AA9E1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Breadth-First Search</a:t>
            </a:r>
          </a:p>
        </p:txBody>
      </p:sp>
      <p:grpSp>
        <p:nvGrpSpPr>
          <p:cNvPr id="15364" name="Group 594"/>
          <p:cNvGrpSpPr>
            <a:grpSpLocks/>
          </p:cNvGrpSpPr>
          <p:nvPr/>
        </p:nvGrpSpPr>
        <p:grpSpPr bwMode="auto">
          <a:xfrm>
            <a:off x="4071938" y="3203575"/>
            <a:ext cx="3649662" cy="2130425"/>
            <a:chOff x="3072" y="950"/>
            <a:chExt cx="2299" cy="1342"/>
          </a:xfrm>
        </p:grpSpPr>
        <p:sp>
          <p:nvSpPr>
            <p:cNvPr id="15365" name="AutoShape 595"/>
            <p:cNvSpPr>
              <a:spLocks noChangeArrowheads="1"/>
            </p:cNvSpPr>
            <p:nvPr/>
          </p:nvSpPr>
          <p:spPr bwMode="auto">
            <a:xfrm>
              <a:off x="3763" y="198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6" name="AutoShape 596"/>
            <p:cNvSpPr>
              <a:spLocks noChangeArrowheads="1"/>
            </p:cNvSpPr>
            <p:nvPr/>
          </p:nvSpPr>
          <p:spPr bwMode="auto">
            <a:xfrm>
              <a:off x="3388" y="1525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7" name="AutoShape 597"/>
            <p:cNvSpPr>
              <a:spLocks noChangeArrowheads="1"/>
            </p:cNvSpPr>
            <p:nvPr/>
          </p:nvSpPr>
          <p:spPr bwMode="auto">
            <a:xfrm>
              <a:off x="3769" y="106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Oval 598"/>
            <p:cNvSpPr>
              <a:spLocks noChangeAspect="1" noChangeArrowheads="1"/>
            </p:cNvSpPr>
            <p:nvPr/>
          </p:nvSpPr>
          <p:spPr bwMode="auto">
            <a:xfrm>
              <a:off x="429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15369" name="Oval 599"/>
            <p:cNvSpPr>
              <a:spLocks noChangeAspect="1" noChangeArrowheads="1"/>
            </p:cNvSpPr>
            <p:nvPr/>
          </p:nvSpPr>
          <p:spPr bwMode="auto">
            <a:xfrm>
              <a:off x="3528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15370" name="Oval 600"/>
            <p:cNvSpPr>
              <a:spLocks noChangeAspect="1" noChangeArrowheads="1"/>
            </p:cNvSpPr>
            <p:nvPr/>
          </p:nvSpPr>
          <p:spPr bwMode="auto">
            <a:xfrm>
              <a:off x="3924" y="1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15371" name="Oval 601"/>
            <p:cNvSpPr>
              <a:spLocks noChangeAspect="1" noChangeArrowheads="1"/>
            </p:cNvSpPr>
            <p:nvPr/>
          </p:nvSpPr>
          <p:spPr bwMode="auto">
            <a:xfrm>
              <a:off x="3912" y="202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15372" name="AutoShape 602"/>
            <p:cNvCxnSpPr>
              <a:cxnSpLocks noChangeAspect="1" noChangeShapeType="1"/>
              <a:stCxn id="15370" idx="3"/>
              <a:endCxn id="15369" idx="7"/>
            </p:cNvCxnSpPr>
            <p:nvPr/>
          </p:nvCxnSpPr>
          <p:spPr bwMode="auto">
            <a:xfrm flipH="1">
              <a:off x="3725" y="1312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3" name="AutoShape 603"/>
            <p:cNvCxnSpPr>
              <a:cxnSpLocks noChangeAspect="1" noChangeShapeType="1"/>
              <a:stCxn id="15371" idx="1"/>
              <a:endCxn id="15369" idx="5"/>
            </p:cNvCxnSpPr>
            <p:nvPr/>
          </p:nvCxnSpPr>
          <p:spPr bwMode="auto">
            <a:xfrm flipH="1" flipV="1">
              <a:off x="3725" y="1773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4" name="AutoShape 604"/>
            <p:cNvCxnSpPr>
              <a:cxnSpLocks noChangeAspect="1" noChangeShapeType="1"/>
              <a:stCxn id="15371" idx="7"/>
              <a:endCxn id="15368" idx="3"/>
            </p:cNvCxnSpPr>
            <p:nvPr/>
          </p:nvCxnSpPr>
          <p:spPr bwMode="auto">
            <a:xfrm flipV="1">
              <a:off x="4109" y="1773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5" name="AutoShape 605"/>
            <p:cNvCxnSpPr>
              <a:cxnSpLocks noChangeAspect="1" noChangeShapeType="1"/>
              <a:stCxn id="15370" idx="5"/>
              <a:endCxn id="15368" idx="1"/>
            </p:cNvCxnSpPr>
            <p:nvPr/>
          </p:nvCxnSpPr>
          <p:spPr bwMode="auto">
            <a:xfrm>
              <a:off x="4121" y="1312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6" name="AutoShape 606"/>
            <p:cNvCxnSpPr>
              <a:cxnSpLocks noChangeAspect="1" noChangeShapeType="1"/>
              <a:stCxn id="15369" idx="6"/>
              <a:endCxn id="15368" idx="2"/>
            </p:cNvCxnSpPr>
            <p:nvPr/>
          </p:nvCxnSpPr>
          <p:spPr bwMode="auto">
            <a:xfrm>
              <a:off x="3770" y="1679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7" name="Oval 607"/>
            <p:cNvSpPr>
              <a:spLocks noChangeAspect="1" noChangeArrowheads="1"/>
            </p:cNvSpPr>
            <p:nvPr/>
          </p:nvSpPr>
          <p:spPr bwMode="auto">
            <a:xfrm>
              <a:off x="506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15378" name="AutoShape 608"/>
            <p:cNvCxnSpPr>
              <a:cxnSpLocks noChangeAspect="1" noChangeShapeType="1"/>
              <a:stCxn id="15383" idx="7"/>
              <a:endCxn id="15377" idx="3"/>
            </p:cNvCxnSpPr>
            <p:nvPr/>
          </p:nvCxnSpPr>
          <p:spPr bwMode="auto">
            <a:xfrm flipV="1">
              <a:off x="4879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9" name="AutoShape 609"/>
            <p:cNvCxnSpPr>
              <a:cxnSpLocks noChangeAspect="1" noChangeShapeType="1"/>
              <a:stCxn id="15377" idx="1"/>
              <a:endCxn id="15370" idx="6"/>
            </p:cNvCxnSpPr>
            <p:nvPr/>
          </p:nvCxnSpPr>
          <p:spPr bwMode="auto">
            <a:xfrm flipH="1" flipV="1">
              <a:off x="4166" y="1218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0" name="Text Box 610"/>
            <p:cNvSpPr txBox="1">
              <a:spLocks noChangeArrowheads="1"/>
            </p:cNvSpPr>
            <p:nvPr/>
          </p:nvSpPr>
          <p:spPr bwMode="auto">
            <a:xfrm>
              <a:off x="3456" y="950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15381" name="Text Box 611"/>
            <p:cNvSpPr txBox="1">
              <a:spLocks noChangeArrowheads="1"/>
            </p:cNvSpPr>
            <p:nvPr/>
          </p:nvSpPr>
          <p:spPr bwMode="auto">
            <a:xfrm>
              <a:off x="3072" y="140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15382" name="AutoShape 612"/>
            <p:cNvCxnSpPr>
              <a:cxnSpLocks noChangeAspect="1" noChangeShapeType="1"/>
              <a:stCxn id="15368" idx="6"/>
              <a:endCxn id="15377" idx="2"/>
            </p:cNvCxnSpPr>
            <p:nvPr/>
          </p:nvCxnSpPr>
          <p:spPr bwMode="auto">
            <a:xfrm>
              <a:off x="4539" y="1679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3" name="Oval 613"/>
            <p:cNvSpPr>
              <a:spLocks noChangeAspect="1" noChangeArrowheads="1"/>
            </p:cNvSpPr>
            <p:nvPr/>
          </p:nvSpPr>
          <p:spPr bwMode="auto">
            <a:xfrm>
              <a:off x="4682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15384" name="AutoShape 614"/>
            <p:cNvCxnSpPr>
              <a:cxnSpLocks noChangeAspect="1" noChangeShapeType="1"/>
              <a:stCxn id="15368" idx="5"/>
              <a:endCxn id="15383" idx="1"/>
            </p:cNvCxnSpPr>
            <p:nvPr/>
          </p:nvCxnSpPr>
          <p:spPr bwMode="auto">
            <a:xfrm>
              <a:off x="4494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5" name="Text Box 615"/>
            <p:cNvSpPr txBox="1">
              <a:spLocks noChangeArrowheads="1"/>
            </p:cNvSpPr>
            <p:nvPr/>
          </p:nvSpPr>
          <p:spPr bwMode="auto">
            <a:xfrm>
              <a:off x="3444" y="185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90A5CE4-55EC-8D4B-A8CC-055B598B21E0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Breadth-First Search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77724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Breadth-first search (BFS) is a general technique for traversing a </a:t>
            </a:r>
            <a:r>
              <a:rPr lang="en-US" sz="2400" dirty="0" smtClean="0">
                <a:latin typeface="Tahoma" charset="0"/>
              </a:rPr>
              <a:t>graph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Similar to breadth-first traversal in trees</a:t>
            </a:r>
            <a:endParaRPr lang="en-US" sz="24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“level by level”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</a:rPr>
              <a:t>“children” -&gt; “neighbors”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Level is number of edges from the starting node</a:t>
            </a: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Visit each node only once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46C3AB7-A2B5-1646-9754-6CE50B1F16C3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9459" name="AutoShape 86"/>
          <p:cNvSpPr>
            <a:spLocks noChangeArrowheads="1"/>
          </p:cNvSpPr>
          <p:nvPr/>
        </p:nvSpPr>
        <p:spPr bwMode="auto">
          <a:xfrm>
            <a:off x="1111250" y="4935538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AutoShape 81"/>
          <p:cNvSpPr>
            <a:spLocks noChangeArrowheads="1"/>
          </p:cNvSpPr>
          <p:nvPr/>
        </p:nvSpPr>
        <p:spPr bwMode="auto">
          <a:xfrm>
            <a:off x="1716088" y="4203700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19462" name="Oval 4"/>
          <p:cNvSpPr>
            <a:spLocks noChangeAspect="1" noChangeArrowheads="1"/>
          </p:cNvSpPr>
          <p:nvPr/>
        </p:nvSpPr>
        <p:spPr bwMode="auto">
          <a:xfrm>
            <a:off x="2554288" y="4997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19463" name="Oval 5"/>
          <p:cNvSpPr>
            <a:spLocks noChangeAspect="1" noChangeArrowheads="1"/>
          </p:cNvSpPr>
          <p:nvPr/>
        </p:nvSpPr>
        <p:spPr bwMode="auto">
          <a:xfrm>
            <a:off x="1333500" y="49974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9464" name="Oval 6"/>
          <p:cNvSpPr>
            <a:spLocks noChangeAspect="1" noChangeArrowheads="1"/>
          </p:cNvSpPr>
          <p:nvPr/>
        </p:nvSpPr>
        <p:spPr bwMode="auto">
          <a:xfrm>
            <a:off x="1962150" y="426561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19465" name="Oval 7"/>
          <p:cNvSpPr>
            <a:spLocks noChangeAspect="1" noChangeArrowheads="1"/>
          </p:cNvSpPr>
          <p:nvPr/>
        </p:nvSpPr>
        <p:spPr bwMode="auto">
          <a:xfrm>
            <a:off x="1943100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19466" name="AutoShape 8"/>
          <p:cNvCxnSpPr>
            <a:cxnSpLocks noChangeAspect="1" noChangeShapeType="1"/>
            <a:stCxn id="19464" idx="3"/>
            <a:endCxn id="19463" idx="7"/>
          </p:cNvCxnSpPr>
          <p:nvPr/>
        </p:nvCxnSpPr>
        <p:spPr bwMode="auto">
          <a:xfrm flipH="1">
            <a:off x="1646238" y="459740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7" name="AutoShape 9"/>
          <p:cNvCxnSpPr>
            <a:cxnSpLocks noChangeAspect="1" noChangeShapeType="1"/>
            <a:stCxn id="19465" idx="1"/>
            <a:endCxn id="19463" idx="5"/>
          </p:cNvCxnSpPr>
          <p:nvPr/>
        </p:nvCxnSpPr>
        <p:spPr bwMode="auto">
          <a:xfrm flipH="1" flipV="1">
            <a:off x="1646238" y="5329238"/>
            <a:ext cx="349250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8" name="AutoShape 10"/>
          <p:cNvCxnSpPr>
            <a:cxnSpLocks noChangeAspect="1" noChangeShapeType="1"/>
            <a:stCxn id="19465" idx="7"/>
            <a:endCxn id="19462" idx="3"/>
          </p:cNvCxnSpPr>
          <p:nvPr/>
        </p:nvCxnSpPr>
        <p:spPr bwMode="auto">
          <a:xfrm flipV="1">
            <a:off x="2255838" y="53197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9" name="AutoShape 11"/>
          <p:cNvCxnSpPr>
            <a:cxnSpLocks noChangeAspect="1" noChangeShapeType="1"/>
            <a:stCxn id="19464" idx="5"/>
            <a:endCxn id="19462" idx="1"/>
          </p:cNvCxnSpPr>
          <p:nvPr/>
        </p:nvCxnSpPr>
        <p:spPr bwMode="auto">
          <a:xfrm>
            <a:off x="2274888" y="4597400"/>
            <a:ext cx="331787" cy="442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0" name="AutoShape 12"/>
          <p:cNvCxnSpPr>
            <a:cxnSpLocks noChangeAspect="1" noChangeShapeType="1"/>
            <a:stCxn id="19463" idx="6"/>
            <a:endCxn id="19462" idx="2"/>
          </p:cNvCxnSpPr>
          <p:nvPr/>
        </p:nvCxnSpPr>
        <p:spPr bwMode="auto">
          <a:xfrm>
            <a:off x="1717675" y="5180013"/>
            <a:ext cx="8255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1" name="Oval 13"/>
          <p:cNvSpPr>
            <a:spLocks noChangeAspect="1" noChangeArrowheads="1"/>
          </p:cNvSpPr>
          <p:nvPr/>
        </p:nvSpPr>
        <p:spPr bwMode="auto">
          <a:xfrm>
            <a:off x="3776663" y="4997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19472" name="AutoShape 15"/>
          <p:cNvCxnSpPr>
            <a:cxnSpLocks noChangeAspect="1" noChangeShapeType="1"/>
            <a:stCxn id="19487" idx="7"/>
            <a:endCxn id="19471" idx="3"/>
          </p:cNvCxnSpPr>
          <p:nvPr/>
        </p:nvCxnSpPr>
        <p:spPr bwMode="auto">
          <a:xfrm flipV="1">
            <a:off x="3478213" y="53197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3" name="AutoShape 16"/>
          <p:cNvCxnSpPr>
            <a:cxnSpLocks noChangeAspect="1" noChangeShapeType="1"/>
            <a:stCxn id="19471" idx="1"/>
            <a:endCxn id="19464" idx="6"/>
          </p:cNvCxnSpPr>
          <p:nvPr/>
        </p:nvCxnSpPr>
        <p:spPr bwMode="auto">
          <a:xfrm flipH="1" flipV="1">
            <a:off x="2346325" y="4448175"/>
            <a:ext cx="14827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4" name="Text Box 58"/>
          <p:cNvSpPr txBox="1">
            <a:spLocks noChangeArrowheads="1"/>
          </p:cNvSpPr>
          <p:nvPr/>
        </p:nvSpPr>
        <p:spPr bwMode="auto">
          <a:xfrm>
            <a:off x="1812925" y="2925763"/>
            <a:ext cx="219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discovery edge</a:t>
            </a:r>
          </a:p>
        </p:txBody>
      </p:sp>
      <p:sp>
        <p:nvSpPr>
          <p:cNvPr id="19475" name="Text Box 60"/>
          <p:cNvSpPr txBox="1">
            <a:spLocks noChangeArrowheads="1"/>
          </p:cNvSpPr>
          <p:nvPr/>
        </p:nvSpPr>
        <p:spPr bwMode="auto">
          <a:xfrm>
            <a:off x="1779588" y="3352800"/>
            <a:ext cx="162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cross edge</a:t>
            </a:r>
          </a:p>
        </p:txBody>
      </p:sp>
      <p:sp>
        <p:nvSpPr>
          <p:cNvPr id="19476" name="Oval 61"/>
          <p:cNvSpPr>
            <a:spLocks noChangeAspect="1" noChangeArrowheads="1"/>
          </p:cNvSpPr>
          <p:nvPr/>
        </p:nvSpPr>
        <p:spPr bwMode="auto">
          <a:xfrm>
            <a:off x="1001713" y="2117725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19477" name="Text Box 62"/>
          <p:cNvSpPr txBox="1">
            <a:spLocks noChangeArrowheads="1"/>
          </p:cNvSpPr>
          <p:nvPr/>
        </p:nvSpPr>
        <p:spPr bwMode="auto">
          <a:xfrm>
            <a:off x="1812925" y="2071688"/>
            <a:ext cx="1973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visited vertex</a:t>
            </a:r>
          </a:p>
        </p:txBody>
      </p:sp>
      <p:sp>
        <p:nvSpPr>
          <p:cNvPr id="19478" name="Oval 63"/>
          <p:cNvSpPr>
            <a:spLocks noChangeAspect="1" noChangeArrowheads="1"/>
          </p:cNvSpPr>
          <p:nvPr/>
        </p:nvSpPr>
        <p:spPr bwMode="auto">
          <a:xfrm>
            <a:off x="1001713" y="16891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19479" name="Text Box 64"/>
          <p:cNvSpPr txBox="1">
            <a:spLocks noChangeArrowheads="1"/>
          </p:cNvSpPr>
          <p:nvPr/>
        </p:nvSpPr>
        <p:spPr bwMode="auto">
          <a:xfrm>
            <a:off x="1812925" y="1644650"/>
            <a:ext cx="260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unexplored vertex</a:t>
            </a:r>
          </a:p>
        </p:txBody>
      </p:sp>
      <p:sp>
        <p:nvSpPr>
          <p:cNvPr id="19480" name="Text Box 65"/>
          <p:cNvSpPr txBox="1">
            <a:spLocks noChangeArrowheads="1"/>
          </p:cNvSpPr>
          <p:nvPr/>
        </p:nvSpPr>
        <p:spPr bwMode="auto">
          <a:xfrm>
            <a:off x="1812925" y="2498725"/>
            <a:ext cx="242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unexplored edge</a:t>
            </a:r>
          </a:p>
        </p:txBody>
      </p:sp>
      <p:grpSp>
        <p:nvGrpSpPr>
          <p:cNvPr id="19481" name="Group 73"/>
          <p:cNvGrpSpPr>
            <a:grpSpLocks/>
          </p:cNvGrpSpPr>
          <p:nvPr/>
        </p:nvGrpSpPr>
        <p:grpSpPr bwMode="auto">
          <a:xfrm>
            <a:off x="746125" y="2728913"/>
            <a:ext cx="877888" cy="852487"/>
            <a:chOff x="432" y="1691"/>
            <a:chExt cx="937" cy="537"/>
          </a:xfrm>
        </p:grpSpPr>
        <p:sp>
          <p:nvSpPr>
            <p:cNvPr id="19528" name="Line 57"/>
            <p:cNvSpPr>
              <a:spLocks noChangeShapeType="1"/>
            </p:cNvSpPr>
            <p:nvPr/>
          </p:nvSpPr>
          <p:spPr bwMode="auto">
            <a:xfrm>
              <a:off x="432" y="1959"/>
              <a:ext cx="93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9" name="Line 59"/>
            <p:cNvSpPr>
              <a:spLocks noChangeShapeType="1"/>
            </p:cNvSpPr>
            <p:nvPr/>
          </p:nvSpPr>
          <p:spPr bwMode="auto">
            <a:xfrm>
              <a:off x="432" y="2228"/>
              <a:ext cx="93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0" name="Line 67"/>
            <p:cNvSpPr>
              <a:spLocks noChangeShapeType="1"/>
            </p:cNvSpPr>
            <p:nvPr/>
          </p:nvSpPr>
          <p:spPr bwMode="auto">
            <a:xfrm>
              <a:off x="432" y="1691"/>
              <a:ext cx="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82" name="AutoShape 75"/>
          <p:cNvSpPr>
            <a:spLocks noChangeArrowheads="1"/>
          </p:cNvSpPr>
          <p:nvPr/>
        </p:nvSpPr>
        <p:spPr bwMode="auto">
          <a:xfrm rot="5400000">
            <a:off x="6759576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AutoShape 76"/>
          <p:cNvSpPr>
            <a:spLocks noChangeArrowheads="1"/>
          </p:cNvSpPr>
          <p:nvPr/>
        </p:nvSpPr>
        <p:spPr bwMode="auto">
          <a:xfrm rot="8100000" flipH="1" flipV="1">
            <a:off x="4205288" y="3629025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Text Box 78"/>
          <p:cNvSpPr txBox="1">
            <a:spLocks noChangeArrowheads="1"/>
          </p:cNvSpPr>
          <p:nvPr/>
        </p:nvSpPr>
        <p:spPr bwMode="auto">
          <a:xfrm>
            <a:off x="1219200" y="40227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19485" name="Text Box 82"/>
          <p:cNvSpPr txBox="1">
            <a:spLocks noChangeArrowheads="1"/>
          </p:cNvSpPr>
          <p:nvPr/>
        </p:nvSpPr>
        <p:spPr bwMode="auto">
          <a:xfrm>
            <a:off x="609600" y="47466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19486" name="AutoShape 83"/>
          <p:cNvCxnSpPr>
            <a:cxnSpLocks noChangeAspect="1" noChangeShapeType="1"/>
            <a:stCxn id="19462" idx="6"/>
            <a:endCxn id="19471" idx="2"/>
          </p:cNvCxnSpPr>
          <p:nvPr/>
        </p:nvCxnSpPr>
        <p:spPr bwMode="auto">
          <a:xfrm>
            <a:off x="2928938" y="5180013"/>
            <a:ext cx="8366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7" name="Oval 84"/>
          <p:cNvSpPr>
            <a:spLocks noChangeAspect="1" noChangeArrowheads="1"/>
          </p:cNvSpPr>
          <p:nvPr/>
        </p:nvSpPr>
        <p:spPr bwMode="auto">
          <a:xfrm>
            <a:off x="3165475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19488" name="AutoShape 85"/>
          <p:cNvCxnSpPr>
            <a:cxnSpLocks noChangeAspect="1" noChangeShapeType="1"/>
            <a:stCxn id="19462" idx="5"/>
            <a:endCxn id="19487" idx="1"/>
          </p:cNvCxnSpPr>
          <p:nvPr/>
        </p:nvCxnSpPr>
        <p:spPr bwMode="auto">
          <a:xfrm>
            <a:off x="2867025" y="5319713"/>
            <a:ext cx="350838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489" name="Group 106"/>
          <p:cNvGrpSpPr>
            <a:grpSpLocks/>
          </p:cNvGrpSpPr>
          <p:nvPr/>
        </p:nvGrpSpPr>
        <p:grpSpPr bwMode="auto">
          <a:xfrm>
            <a:off x="5191125" y="1289050"/>
            <a:ext cx="3533775" cy="2073275"/>
            <a:chOff x="3264" y="812"/>
            <a:chExt cx="2226" cy="1306"/>
          </a:xfrm>
        </p:grpSpPr>
        <p:sp>
          <p:nvSpPr>
            <p:cNvPr id="19509" name="AutoShape 87"/>
            <p:cNvSpPr>
              <a:spLocks noChangeArrowheads="1"/>
            </p:cNvSpPr>
            <p:nvPr/>
          </p:nvSpPr>
          <p:spPr bwMode="auto">
            <a:xfrm>
              <a:off x="3580" y="1387"/>
              <a:ext cx="1294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0" name="AutoShape 88"/>
            <p:cNvSpPr>
              <a:spLocks noChangeArrowheads="1"/>
            </p:cNvSpPr>
            <p:nvPr/>
          </p:nvSpPr>
          <p:spPr bwMode="auto">
            <a:xfrm>
              <a:off x="3961" y="926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Oval 89"/>
            <p:cNvSpPr>
              <a:spLocks noChangeAspect="1" noChangeArrowheads="1"/>
            </p:cNvSpPr>
            <p:nvPr/>
          </p:nvSpPr>
          <p:spPr bwMode="auto">
            <a:xfrm>
              <a:off x="4489" y="142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19512" name="Oval 90"/>
            <p:cNvSpPr>
              <a:spLocks noChangeAspect="1" noChangeArrowheads="1"/>
            </p:cNvSpPr>
            <p:nvPr/>
          </p:nvSpPr>
          <p:spPr bwMode="auto">
            <a:xfrm>
              <a:off x="3720" y="1426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19513" name="Oval 91"/>
            <p:cNvSpPr>
              <a:spLocks noChangeAspect="1" noChangeArrowheads="1"/>
            </p:cNvSpPr>
            <p:nvPr/>
          </p:nvSpPr>
          <p:spPr bwMode="auto">
            <a:xfrm>
              <a:off x="4116" y="96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19514" name="Oval 92"/>
            <p:cNvSpPr>
              <a:spLocks noChangeAspect="1" noChangeArrowheads="1"/>
            </p:cNvSpPr>
            <p:nvPr/>
          </p:nvSpPr>
          <p:spPr bwMode="auto">
            <a:xfrm>
              <a:off x="4104" y="188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19515" name="AutoShape 93"/>
            <p:cNvCxnSpPr>
              <a:cxnSpLocks noChangeAspect="1" noChangeShapeType="1"/>
              <a:stCxn id="19513" idx="3"/>
              <a:endCxn id="19512" idx="7"/>
            </p:cNvCxnSpPr>
            <p:nvPr/>
          </p:nvCxnSpPr>
          <p:spPr bwMode="auto">
            <a:xfrm flipH="1">
              <a:off x="3917" y="1174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16" name="AutoShape 94"/>
            <p:cNvCxnSpPr>
              <a:cxnSpLocks noChangeAspect="1" noChangeShapeType="1"/>
              <a:stCxn id="19514" idx="1"/>
              <a:endCxn id="19512" idx="5"/>
            </p:cNvCxnSpPr>
            <p:nvPr/>
          </p:nvCxnSpPr>
          <p:spPr bwMode="auto">
            <a:xfrm flipH="1" flipV="1">
              <a:off x="3917" y="1635"/>
              <a:ext cx="220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17" name="AutoShape 95"/>
            <p:cNvCxnSpPr>
              <a:cxnSpLocks noChangeAspect="1" noChangeShapeType="1"/>
              <a:stCxn id="19514" idx="7"/>
              <a:endCxn id="19511" idx="3"/>
            </p:cNvCxnSpPr>
            <p:nvPr/>
          </p:nvCxnSpPr>
          <p:spPr bwMode="auto">
            <a:xfrm flipV="1">
              <a:off x="4301" y="1635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18" name="AutoShape 96"/>
            <p:cNvCxnSpPr>
              <a:cxnSpLocks noChangeAspect="1" noChangeShapeType="1"/>
              <a:stCxn id="19513" idx="5"/>
              <a:endCxn id="19511" idx="1"/>
            </p:cNvCxnSpPr>
            <p:nvPr/>
          </p:nvCxnSpPr>
          <p:spPr bwMode="auto">
            <a:xfrm>
              <a:off x="4313" y="1174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19" name="AutoShape 97"/>
            <p:cNvCxnSpPr>
              <a:cxnSpLocks noChangeAspect="1" noChangeShapeType="1"/>
              <a:stCxn id="19512" idx="6"/>
              <a:endCxn id="19511" idx="2"/>
            </p:cNvCxnSpPr>
            <p:nvPr/>
          </p:nvCxnSpPr>
          <p:spPr bwMode="auto">
            <a:xfrm>
              <a:off x="3962" y="1541"/>
              <a:ext cx="51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20" name="Oval 98"/>
            <p:cNvSpPr>
              <a:spLocks noChangeAspect="1" noChangeArrowheads="1"/>
            </p:cNvSpPr>
            <p:nvPr/>
          </p:nvSpPr>
          <p:spPr bwMode="auto">
            <a:xfrm>
              <a:off x="5259" y="1426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19521" name="AutoShape 99"/>
            <p:cNvCxnSpPr>
              <a:cxnSpLocks noChangeAspect="1" noChangeShapeType="1"/>
              <a:stCxn id="19526" idx="7"/>
              <a:endCxn id="19520" idx="3"/>
            </p:cNvCxnSpPr>
            <p:nvPr/>
          </p:nvCxnSpPr>
          <p:spPr bwMode="auto">
            <a:xfrm flipV="1">
              <a:off x="5071" y="1629"/>
              <a:ext cx="221" cy="2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22" name="AutoShape 100"/>
            <p:cNvCxnSpPr>
              <a:cxnSpLocks noChangeAspect="1" noChangeShapeType="1"/>
              <a:stCxn id="19520" idx="1"/>
              <a:endCxn id="19513" idx="6"/>
            </p:cNvCxnSpPr>
            <p:nvPr/>
          </p:nvCxnSpPr>
          <p:spPr bwMode="auto">
            <a:xfrm flipH="1" flipV="1">
              <a:off x="4358" y="1080"/>
              <a:ext cx="934" cy="3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23" name="Text Box 101"/>
            <p:cNvSpPr txBox="1">
              <a:spLocks noChangeArrowheads="1"/>
            </p:cNvSpPr>
            <p:nvPr/>
          </p:nvSpPr>
          <p:spPr bwMode="auto">
            <a:xfrm>
              <a:off x="3648" y="81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19524" name="Text Box 102"/>
            <p:cNvSpPr txBox="1">
              <a:spLocks noChangeArrowheads="1"/>
            </p:cNvSpPr>
            <p:nvPr/>
          </p:nvSpPr>
          <p:spPr bwMode="auto">
            <a:xfrm>
              <a:off x="3264" y="1268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19525" name="AutoShape 103"/>
            <p:cNvCxnSpPr>
              <a:cxnSpLocks noChangeAspect="1" noChangeShapeType="1"/>
              <a:stCxn id="19511" idx="6"/>
              <a:endCxn id="19520" idx="2"/>
            </p:cNvCxnSpPr>
            <p:nvPr/>
          </p:nvCxnSpPr>
          <p:spPr bwMode="auto">
            <a:xfrm>
              <a:off x="4731" y="1541"/>
              <a:ext cx="52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26" name="Oval 104"/>
            <p:cNvSpPr>
              <a:spLocks noChangeAspect="1" noChangeArrowheads="1"/>
            </p:cNvSpPr>
            <p:nvPr/>
          </p:nvSpPr>
          <p:spPr bwMode="auto">
            <a:xfrm>
              <a:off x="4874" y="1887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19527" name="AutoShape 105"/>
            <p:cNvCxnSpPr>
              <a:cxnSpLocks noChangeAspect="1" noChangeShapeType="1"/>
              <a:stCxn id="19511" idx="5"/>
              <a:endCxn id="19526" idx="1"/>
            </p:cNvCxnSpPr>
            <p:nvPr/>
          </p:nvCxnSpPr>
          <p:spPr bwMode="auto">
            <a:xfrm>
              <a:off x="4686" y="1635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490" name="AutoShape 108"/>
          <p:cNvSpPr>
            <a:spLocks noChangeArrowheads="1"/>
          </p:cNvSpPr>
          <p:nvPr/>
        </p:nvSpPr>
        <p:spPr bwMode="auto">
          <a:xfrm>
            <a:off x="5691188" y="4935538"/>
            <a:ext cx="314801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AutoShape 109"/>
          <p:cNvSpPr>
            <a:spLocks noChangeArrowheads="1"/>
          </p:cNvSpPr>
          <p:nvPr/>
        </p:nvSpPr>
        <p:spPr bwMode="auto">
          <a:xfrm>
            <a:off x="6296025" y="4203700"/>
            <a:ext cx="827088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Oval 110"/>
          <p:cNvSpPr>
            <a:spLocks noChangeAspect="1" noChangeArrowheads="1"/>
          </p:cNvSpPr>
          <p:nvPr/>
        </p:nvSpPr>
        <p:spPr bwMode="auto">
          <a:xfrm>
            <a:off x="7134225" y="49974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19493" name="Oval 111"/>
          <p:cNvSpPr>
            <a:spLocks noChangeAspect="1" noChangeArrowheads="1"/>
          </p:cNvSpPr>
          <p:nvPr/>
        </p:nvSpPr>
        <p:spPr bwMode="auto">
          <a:xfrm>
            <a:off x="5913438" y="499745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19494" name="Oval 112"/>
          <p:cNvSpPr>
            <a:spLocks noChangeAspect="1" noChangeArrowheads="1"/>
          </p:cNvSpPr>
          <p:nvPr/>
        </p:nvSpPr>
        <p:spPr bwMode="auto">
          <a:xfrm>
            <a:off x="6542088" y="4265613"/>
            <a:ext cx="366712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19495" name="Oval 113"/>
          <p:cNvSpPr>
            <a:spLocks noChangeAspect="1" noChangeArrowheads="1"/>
          </p:cNvSpPr>
          <p:nvPr/>
        </p:nvSpPr>
        <p:spPr bwMode="auto">
          <a:xfrm>
            <a:off x="6523038" y="57292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19496" name="AutoShape 114"/>
          <p:cNvCxnSpPr>
            <a:cxnSpLocks noChangeAspect="1" noChangeShapeType="1"/>
            <a:stCxn id="19494" idx="3"/>
            <a:endCxn id="19493" idx="7"/>
          </p:cNvCxnSpPr>
          <p:nvPr/>
        </p:nvCxnSpPr>
        <p:spPr bwMode="auto">
          <a:xfrm flipH="1">
            <a:off x="6226175" y="459740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7" name="AutoShape 115"/>
          <p:cNvCxnSpPr>
            <a:cxnSpLocks noChangeAspect="1" noChangeShapeType="1"/>
            <a:stCxn id="19495" idx="1"/>
            <a:endCxn id="19493" idx="5"/>
          </p:cNvCxnSpPr>
          <p:nvPr/>
        </p:nvCxnSpPr>
        <p:spPr bwMode="auto">
          <a:xfrm flipH="1" flipV="1">
            <a:off x="6226175" y="5329238"/>
            <a:ext cx="349250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8" name="AutoShape 116"/>
          <p:cNvCxnSpPr>
            <a:cxnSpLocks noChangeAspect="1" noChangeShapeType="1"/>
            <a:stCxn id="19495" idx="7"/>
            <a:endCxn id="19492" idx="3"/>
          </p:cNvCxnSpPr>
          <p:nvPr/>
        </p:nvCxnSpPr>
        <p:spPr bwMode="auto">
          <a:xfrm flipV="1">
            <a:off x="6835775" y="5329238"/>
            <a:ext cx="350838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9" name="AutoShape 117"/>
          <p:cNvCxnSpPr>
            <a:cxnSpLocks noChangeAspect="1" noChangeShapeType="1"/>
            <a:stCxn id="19494" idx="5"/>
            <a:endCxn id="19492" idx="1"/>
          </p:cNvCxnSpPr>
          <p:nvPr/>
        </p:nvCxnSpPr>
        <p:spPr bwMode="auto">
          <a:xfrm>
            <a:off x="6854825" y="4597400"/>
            <a:ext cx="331788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0" name="AutoShape 118"/>
          <p:cNvCxnSpPr>
            <a:cxnSpLocks noChangeAspect="1" noChangeShapeType="1"/>
            <a:stCxn id="19493" idx="6"/>
            <a:endCxn id="19492" idx="2"/>
          </p:cNvCxnSpPr>
          <p:nvPr/>
        </p:nvCxnSpPr>
        <p:spPr bwMode="auto">
          <a:xfrm>
            <a:off x="6297613" y="5180013"/>
            <a:ext cx="8159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1" name="Oval 119"/>
          <p:cNvSpPr>
            <a:spLocks noChangeAspect="1" noChangeArrowheads="1"/>
          </p:cNvSpPr>
          <p:nvPr/>
        </p:nvSpPr>
        <p:spPr bwMode="auto">
          <a:xfrm>
            <a:off x="8356600" y="499745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19502" name="AutoShape 120"/>
          <p:cNvCxnSpPr>
            <a:cxnSpLocks noChangeAspect="1" noChangeShapeType="1"/>
            <a:stCxn id="19507" idx="7"/>
            <a:endCxn id="19501" idx="3"/>
          </p:cNvCxnSpPr>
          <p:nvPr/>
        </p:nvCxnSpPr>
        <p:spPr bwMode="auto">
          <a:xfrm flipV="1">
            <a:off x="8058150" y="5329238"/>
            <a:ext cx="350838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3" name="AutoShape 121"/>
          <p:cNvCxnSpPr>
            <a:cxnSpLocks noChangeAspect="1" noChangeShapeType="1"/>
            <a:stCxn id="19501" idx="1"/>
            <a:endCxn id="19494" idx="6"/>
          </p:cNvCxnSpPr>
          <p:nvPr/>
        </p:nvCxnSpPr>
        <p:spPr bwMode="auto">
          <a:xfrm flipH="1" flipV="1">
            <a:off x="6926263" y="4448175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4" name="Text Box 122"/>
          <p:cNvSpPr txBox="1">
            <a:spLocks noChangeArrowheads="1"/>
          </p:cNvSpPr>
          <p:nvPr/>
        </p:nvSpPr>
        <p:spPr bwMode="auto">
          <a:xfrm>
            <a:off x="5799138" y="40227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19505" name="Text Box 123"/>
          <p:cNvSpPr txBox="1">
            <a:spLocks noChangeArrowheads="1"/>
          </p:cNvSpPr>
          <p:nvPr/>
        </p:nvSpPr>
        <p:spPr bwMode="auto">
          <a:xfrm>
            <a:off x="5189538" y="474662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19506" name="AutoShape 124"/>
          <p:cNvCxnSpPr>
            <a:cxnSpLocks noChangeAspect="1" noChangeShapeType="1"/>
            <a:stCxn id="19492" idx="6"/>
            <a:endCxn id="19501" idx="2"/>
          </p:cNvCxnSpPr>
          <p:nvPr/>
        </p:nvCxnSpPr>
        <p:spPr bwMode="auto">
          <a:xfrm>
            <a:off x="7518400" y="5180013"/>
            <a:ext cx="8175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7" name="Oval 125"/>
          <p:cNvSpPr>
            <a:spLocks noChangeAspect="1" noChangeArrowheads="1"/>
          </p:cNvSpPr>
          <p:nvPr/>
        </p:nvSpPr>
        <p:spPr bwMode="auto">
          <a:xfrm>
            <a:off x="7745413" y="57292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19508" name="AutoShape 126"/>
          <p:cNvCxnSpPr>
            <a:cxnSpLocks noChangeAspect="1" noChangeShapeType="1"/>
            <a:stCxn id="19492" idx="5"/>
            <a:endCxn id="19507" idx="1"/>
          </p:cNvCxnSpPr>
          <p:nvPr/>
        </p:nvCxnSpPr>
        <p:spPr bwMode="auto">
          <a:xfrm>
            <a:off x="7446963" y="5329238"/>
            <a:ext cx="350837" cy="442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5B255C4-9D5D-9043-B6C0-A3356346F1B4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2048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(cont.)</a:t>
            </a:r>
          </a:p>
        </p:txBody>
      </p:sp>
      <p:sp>
        <p:nvSpPr>
          <p:cNvPr id="20484" name="AutoShape 1079"/>
          <p:cNvSpPr>
            <a:spLocks noChangeArrowheads="1"/>
          </p:cNvSpPr>
          <p:nvPr/>
        </p:nvSpPr>
        <p:spPr bwMode="auto">
          <a:xfrm rot="5400000">
            <a:off x="6710363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AutoShape 1080"/>
          <p:cNvSpPr>
            <a:spLocks noChangeArrowheads="1"/>
          </p:cNvSpPr>
          <p:nvPr/>
        </p:nvSpPr>
        <p:spPr bwMode="auto">
          <a:xfrm rot="8100000" flipH="1" flipV="1">
            <a:off x="4167188" y="37338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AutoShape 1081"/>
          <p:cNvSpPr>
            <a:spLocks noChangeArrowheads="1"/>
          </p:cNvSpPr>
          <p:nvPr/>
        </p:nvSpPr>
        <p:spPr bwMode="auto">
          <a:xfrm rot="5400000">
            <a:off x="2290763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487" name="Group 1101"/>
          <p:cNvGrpSpPr>
            <a:grpSpLocks/>
          </p:cNvGrpSpPr>
          <p:nvPr/>
        </p:nvGrpSpPr>
        <p:grpSpPr bwMode="auto">
          <a:xfrm>
            <a:off x="695325" y="1508125"/>
            <a:ext cx="3649663" cy="2073275"/>
            <a:chOff x="384" y="950"/>
            <a:chExt cx="2299" cy="1306"/>
          </a:xfrm>
        </p:grpSpPr>
        <p:sp>
          <p:nvSpPr>
            <p:cNvPr id="20554" name="AutoShape 1082"/>
            <p:cNvSpPr>
              <a:spLocks noChangeArrowheads="1"/>
            </p:cNvSpPr>
            <p:nvPr/>
          </p:nvSpPr>
          <p:spPr bwMode="auto">
            <a:xfrm>
              <a:off x="700" y="1525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5" name="AutoShape 1083"/>
            <p:cNvSpPr>
              <a:spLocks noChangeArrowheads="1"/>
            </p:cNvSpPr>
            <p:nvPr/>
          </p:nvSpPr>
          <p:spPr bwMode="auto">
            <a:xfrm>
              <a:off x="1081" y="106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6" name="Oval 1084"/>
            <p:cNvSpPr>
              <a:spLocks noChangeAspect="1" noChangeArrowheads="1"/>
            </p:cNvSpPr>
            <p:nvPr/>
          </p:nvSpPr>
          <p:spPr bwMode="auto">
            <a:xfrm>
              <a:off x="1609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0557" name="Oval 1085"/>
            <p:cNvSpPr>
              <a:spLocks noChangeAspect="1" noChangeArrowheads="1"/>
            </p:cNvSpPr>
            <p:nvPr/>
          </p:nvSpPr>
          <p:spPr bwMode="auto">
            <a:xfrm>
              <a:off x="840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0558" name="Oval 1086"/>
            <p:cNvSpPr>
              <a:spLocks noChangeAspect="1" noChangeArrowheads="1"/>
            </p:cNvSpPr>
            <p:nvPr/>
          </p:nvSpPr>
          <p:spPr bwMode="auto">
            <a:xfrm>
              <a:off x="1236" y="1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0559" name="Oval 1087"/>
            <p:cNvSpPr>
              <a:spLocks noChangeAspect="1" noChangeArrowheads="1"/>
            </p:cNvSpPr>
            <p:nvPr/>
          </p:nvSpPr>
          <p:spPr bwMode="auto">
            <a:xfrm>
              <a:off x="1224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0560" name="AutoShape 1088"/>
            <p:cNvCxnSpPr>
              <a:cxnSpLocks noChangeAspect="1" noChangeShapeType="1"/>
              <a:stCxn id="20558" idx="3"/>
              <a:endCxn id="20557" idx="7"/>
            </p:cNvCxnSpPr>
            <p:nvPr/>
          </p:nvCxnSpPr>
          <p:spPr bwMode="auto">
            <a:xfrm flipH="1">
              <a:off x="1037" y="1312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1" name="AutoShape 1089"/>
            <p:cNvCxnSpPr>
              <a:cxnSpLocks noChangeAspect="1" noChangeShapeType="1"/>
              <a:stCxn id="20559" idx="1"/>
              <a:endCxn id="20557" idx="5"/>
            </p:cNvCxnSpPr>
            <p:nvPr/>
          </p:nvCxnSpPr>
          <p:spPr bwMode="auto">
            <a:xfrm flipH="1" flipV="1">
              <a:off x="1037" y="1773"/>
              <a:ext cx="220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2" name="AutoShape 1090"/>
            <p:cNvCxnSpPr>
              <a:cxnSpLocks noChangeAspect="1" noChangeShapeType="1"/>
              <a:stCxn id="20559" idx="7"/>
              <a:endCxn id="20556" idx="3"/>
            </p:cNvCxnSpPr>
            <p:nvPr/>
          </p:nvCxnSpPr>
          <p:spPr bwMode="auto">
            <a:xfrm flipV="1">
              <a:off x="1421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3" name="AutoShape 1091"/>
            <p:cNvCxnSpPr>
              <a:cxnSpLocks noChangeAspect="1" noChangeShapeType="1"/>
              <a:stCxn id="20558" idx="5"/>
              <a:endCxn id="20556" idx="1"/>
            </p:cNvCxnSpPr>
            <p:nvPr/>
          </p:nvCxnSpPr>
          <p:spPr bwMode="auto">
            <a:xfrm>
              <a:off x="1433" y="1312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4" name="AutoShape 1092"/>
            <p:cNvCxnSpPr>
              <a:cxnSpLocks noChangeAspect="1" noChangeShapeType="1"/>
              <a:stCxn id="20557" idx="6"/>
              <a:endCxn id="20556" idx="2"/>
            </p:cNvCxnSpPr>
            <p:nvPr/>
          </p:nvCxnSpPr>
          <p:spPr bwMode="auto">
            <a:xfrm>
              <a:off x="1082" y="1679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65" name="Oval 1093"/>
            <p:cNvSpPr>
              <a:spLocks noChangeAspect="1" noChangeArrowheads="1"/>
            </p:cNvSpPr>
            <p:nvPr/>
          </p:nvSpPr>
          <p:spPr bwMode="auto">
            <a:xfrm>
              <a:off x="2379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0566" name="AutoShape 1094"/>
            <p:cNvCxnSpPr>
              <a:cxnSpLocks noChangeAspect="1" noChangeShapeType="1"/>
              <a:stCxn id="20571" idx="7"/>
              <a:endCxn id="20565" idx="3"/>
            </p:cNvCxnSpPr>
            <p:nvPr/>
          </p:nvCxnSpPr>
          <p:spPr bwMode="auto">
            <a:xfrm flipV="1">
              <a:off x="2191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7" name="AutoShape 1095"/>
            <p:cNvCxnSpPr>
              <a:cxnSpLocks noChangeAspect="1" noChangeShapeType="1"/>
              <a:stCxn id="20565" idx="1"/>
              <a:endCxn id="20558" idx="6"/>
            </p:cNvCxnSpPr>
            <p:nvPr/>
          </p:nvCxnSpPr>
          <p:spPr bwMode="auto">
            <a:xfrm flipH="1" flipV="1">
              <a:off x="1478" y="1218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68" name="Text Box 1096"/>
            <p:cNvSpPr txBox="1">
              <a:spLocks noChangeArrowheads="1"/>
            </p:cNvSpPr>
            <p:nvPr/>
          </p:nvSpPr>
          <p:spPr bwMode="auto">
            <a:xfrm>
              <a:off x="768" y="950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0569" name="Text Box 1097"/>
            <p:cNvSpPr txBox="1">
              <a:spLocks noChangeArrowheads="1"/>
            </p:cNvSpPr>
            <p:nvPr/>
          </p:nvSpPr>
          <p:spPr bwMode="auto">
            <a:xfrm>
              <a:off x="384" y="140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0570" name="AutoShape 1098"/>
            <p:cNvCxnSpPr>
              <a:cxnSpLocks noChangeAspect="1" noChangeShapeType="1"/>
              <a:stCxn id="20556" idx="6"/>
              <a:endCxn id="20565" idx="2"/>
            </p:cNvCxnSpPr>
            <p:nvPr/>
          </p:nvCxnSpPr>
          <p:spPr bwMode="auto">
            <a:xfrm>
              <a:off x="1851" y="1679"/>
              <a:ext cx="51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71" name="Oval 1099"/>
            <p:cNvSpPr>
              <a:spLocks noChangeAspect="1" noChangeArrowheads="1"/>
            </p:cNvSpPr>
            <p:nvPr/>
          </p:nvSpPr>
          <p:spPr bwMode="auto">
            <a:xfrm>
              <a:off x="1994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0572" name="AutoShape 1100"/>
            <p:cNvCxnSpPr>
              <a:cxnSpLocks noChangeAspect="1" noChangeShapeType="1"/>
              <a:stCxn id="20556" idx="5"/>
              <a:endCxn id="20571" idx="1"/>
            </p:cNvCxnSpPr>
            <p:nvPr/>
          </p:nvCxnSpPr>
          <p:spPr bwMode="auto">
            <a:xfrm>
              <a:off x="1806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488" name="Group 1125"/>
          <p:cNvGrpSpPr>
            <a:grpSpLocks/>
          </p:cNvGrpSpPr>
          <p:nvPr/>
        </p:nvGrpSpPr>
        <p:grpSpPr bwMode="auto">
          <a:xfrm>
            <a:off x="695325" y="4151313"/>
            <a:ext cx="3649663" cy="2130425"/>
            <a:chOff x="438" y="2616"/>
            <a:chExt cx="2299" cy="1342"/>
          </a:xfrm>
        </p:grpSpPr>
        <p:sp>
          <p:nvSpPr>
            <p:cNvPr id="20533" name="AutoShape 1123"/>
            <p:cNvSpPr>
              <a:spLocks noChangeArrowheads="1"/>
            </p:cNvSpPr>
            <p:nvPr/>
          </p:nvSpPr>
          <p:spPr bwMode="auto">
            <a:xfrm>
              <a:off x="1129" y="365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4" name="AutoShape 1103"/>
            <p:cNvSpPr>
              <a:spLocks noChangeArrowheads="1"/>
            </p:cNvSpPr>
            <p:nvPr/>
          </p:nvSpPr>
          <p:spPr bwMode="auto">
            <a:xfrm>
              <a:off x="754" y="319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5" name="AutoShape 1104"/>
            <p:cNvSpPr>
              <a:spLocks noChangeArrowheads="1"/>
            </p:cNvSpPr>
            <p:nvPr/>
          </p:nvSpPr>
          <p:spPr bwMode="auto">
            <a:xfrm>
              <a:off x="1135" y="273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6" name="Oval 1105"/>
            <p:cNvSpPr>
              <a:spLocks noChangeAspect="1" noChangeArrowheads="1"/>
            </p:cNvSpPr>
            <p:nvPr/>
          </p:nvSpPr>
          <p:spPr bwMode="auto">
            <a:xfrm>
              <a:off x="1663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0537" name="Oval 1106"/>
            <p:cNvSpPr>
              <a:spLocks noChangeAspect="1" noChangeArrowheads="1"/>
            </p:cNvSpPr>
            <p:nvPr/>
          </p:nvSpPr>
          <p:spPr bwMode="auto">
            <a:xfrm>
              <a:off x="894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0538" name="Oval 1107"/>
            <p:cNvSpPr>
              <a:spLocks noChangeAspect="1" noChangeArrowheads="1"/>
            </p:cNvSpPr>
            <p:nvPr/>
          </p:nvSpPr>
          <p:spPr bwMode="auto">
            <a:xfrm>
              <a:off x="1290" y="276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0539" name="Oval 1108"/>
            <p:cNvSpPr>
              <a:spLocks noChangeAspect="1" noChangeArrowheads="1"/>
            </p:cNvSpPr>
            <p:nvPr/>
          </p:nvSpPr>
          <p:spPr bwMode="auto">
            <a:xfrm>
              <a:off x="1278" y="369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0540" name="AutoShape 1109"/>
            <p:cNvCxnSpPr>
              <a:cxnSpLocks noChangeAspect="1" noChangeShapeType="1"/>
              <a:stCxn id="20538" idx="3"/>
              <a:endCxn id="20537" idx="7"/>
            </p:cNvCxnSpPr>
            <p:nvPr/>
          </p:nvCxnSpPr>
          <p:spPr bwMode="auto">
            <a:xfrm flipH="1">
              <a:off x="1091" y="297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1" name="AutoShape 1110"/>
            <p:cNvCxnSpPr>
              <a:cxnSpLocks noChangeAspect="1" noChangeShapeType="1"/>
              <a:stCxn id="20539" idx="1"/>
              <a:endCxn id="20537" idx="5"/>
            </p:cNvCxnSpPr>
            <p:nvPr/>
          </p:nvCxnSpPr>
          <p:spPr bwMode="auto">
            <a:xfrm flipH="1" flipV="1">
              <a:off x="1091" y="343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2" name="AutoShape 1111"/>
            <p:cNvCxnSpPr>
              <a:cxnSpLocks noChangeAspect="1" noChangeShapeType="1"/>
              <a:stCxn id="20539" idx="7"/>
              <a:endCxn id="20536" idx="3"/>
            </p:cNvCxnSpPr>
            <p:nvPr/>
          </p:nvCxnSpPr>
          <p:spPr bwMode="auto">
            <a:xfrm flipV="1">
              <a:off x="1475" y="3439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3" name="AutoShape 1112"/>
            <p:cNvCxnSpPr>
              <a:cxnSpLocks noChangeAspect="1" noChangeShapeType="1"/>
              <a:stCxn id="20538" idx="5"/>
              <a:endCxn id="20536" idx="1"/>
            </p:cNvCxnSpPr>
            <p:nvPr/>
          </p:nvCxnSpPr>
          <p:spPr bwMode="auto">
            <a:xfrm>
              <a:off x="1487" y="297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4" name="AutoShape 1113"/>
            <p:cNvCxnSpPr>
              <a:cxnSpLocks noChangeAspect="1" noChangeShapeType="1"/>
              <a:stCxn id="20537" idx="6"/>
              <a:endCxn id="20536" idx="2"/>
            </p:cNvCxnSpPr>
            <p:nvPr/>
          </p:nvCxnSpPr>
          <p:spPr bwMode="auto">
            <a:xfrm>
              <a:off x="1136" y="334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45" name="Oval 1114"/>
            <p:cNvSpPr>
              <a:spLocks noChangeAspect="1" noChangeArrowheads="1"/>
            </p:cNvSpPr>
            <p:nvPr/>
          </p:nvSpPr>
          <p:spPr bwMode="auto">
            <a:xfrm>
              <a:off x="2433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0546" name="AutoShape 1115"/>
            <p:cNvCxnSpPr>
              <a:cxnSpLocks noChangeAspect="1" noChangeShapeType="1"/>
              <a:stCxn id="20551" idx="7"/>
              <a:endCxn id="20545" idx="3"/>
            </p:cNvCxnSpPr>
            <p:nvPr/>
          </p:nvCxnSpPr>
          <p:spPr bwMode="auto">
            <a:xfrm flipV="1">
              <a:off x="2245" y="3439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7" name="AutoShape 1116"/>
            <p:cNvCxnSpPr>
              <a:cxnSpLocks noChangeAspect="1" noChangeShapeType="1"/>
              <a:stCxn id="20545" idx="1"/>
              <a:endCxn id="20538" idx="6"/>
            </p:cNvCxnSpPr>
            <p:nvPr/>
          </p:nvCxnSpPr>
          <p:spPr bwMode="auto">
            <a:xfrm flipH="1" flipV="1">
              <a:off x="1532" y="288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48" name="Text Box 1117"/>
            <p:cNvSpPr txBox="1">
              <a:spLocks noChangeArrowheads="1"/>
            </p:cNvSpPr>
            <p:nvPr/>
          </p:nvSpPr>
          <p:spPr bwMode="auto">
            <a:xfrm>
              <a:off x="822" y="261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0549" name="Text Box 1118"/>
            <p:cNvSpPr txBox="1">
              <a:spLocks noChangeArrowheads="1"/>
            </p:cNvSpPr>
            <p:nvPr/>
          </p:nvSpPr>
          <p:spPr bwMode="auto">
            <a:xfrm>
              <a:off x="438" y="307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0550" name="AutoShape 1119"/>
            <p:cNvCxnSpPr>
              <a:cxnSpLocks noChangeAspect="1" noChangeShapeType="1"/>
              <a:stCxn id="20536" idx="6"/>
              <a:endCxn id="20545" idx="2"/>
            </p:cNvCxnSpPr>
            <p:nvPr/>
          </p:nvCxnSpPr>
          <p:spPr bwMode="auto">
            <a:xfrm>
              <a:off x="1905" y="3345"/>
              <a:ext cx="51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51" name="Oval 1120"/>
            <p:cNvSpPr>
              <a:spLocks noChangeAspect="1" noChangeArrowheads="1"/>
            </p:cNvSpPr>
            <p:nvPr/>
          </p:nvSpPr>
          <p:spPr bwMode="auto">
            <a:xfrm>
              <a:off x="2048" y="3691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0552" name="AutoShape 1121"/>
            <p:cNvCxnSpPr>
              <a:cxnSpLocks noChangeAspect="1" noChangeShapeType="1"/>
              <a:stCxn id="20536" idx="5"/>
              <a:endCxn id="20551" idx="1"/>
            </p:cNvCxnSpPr>
            <p:nvPr/>
          </p:nvCxnSpPr>
          <p:spPr bwMode="auto">
            <a:xfrm>
              <a:off x="1860" y="3439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53" name="Text Box 1124"/>
            <p:cNvSpPr txBox="1">
              <a:spLocks noChangeArrowheads="1"/>
            </p:cNvSpPr>
            <p:nvPr/>
          </p:nvSpPr>
          <p:spPr bwMode="auto">
            <a:xfrm>
              <a:off x="810" y="352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grpSp>
        <p:nvGrpSpPr>
          <p:cNvPr id="20489" name="Group 1170"/>
          <p:cNvGrpSpPr>
            <a:grpSpLocks/>
          </p:cNvGrpSpPr>
          <p:nvPr/>
        </p:nvGrpSpPr>
        <p:grpSpPr bwMode="auto">
          <a:xfrm>
            <a:off x="5113338" y="1508125"/>
            <a:ext cx="3649662" cy="2130425"/>
            <a:chOff x="3072" y="950"/>
            <a:chExt cx="2299" cy="1342"/>
          </a:xfrm>
        </p:grpSpPr>
        <p:sp>
          <p:nvSpPr>
            <p:cNvPr id="20512" name="AutoShape 1127"/>
            <p:cNvSpPr>
              <a:spLocks noChangeArrowheads="1"/>
            </p:cNvSpPr>
            <p:nvPr/>
          </p:nvSpPr>
          <p:spPr bwMode="auto">
            <a:xfrm>
              <a:off x="3763" y="198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3" name="AutoShape 1128"/>
            <p:cNvSpPr>
              <a:spLocks noChangeArrowheads="1"/>
            </p:cNvSpPr>
            <p:nvPr/>
          </p:nvSpPr>
          <p:spPr bwMode="auto">
            <a:xfrm>
              <a:off x="3388" y="1525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4" name="AutoShape 1129"/>
            <p:cNvSpPr>
              <a:spLocks noChangeArrowheads="1"/>
            </p:cNvSpPr>
            <p:nvPr/>
          </p:nvSpPr>
          <p:spPr bwMode="auto">
            <a:xfrm>
              <a:off x="3769" y="1064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5" name="Oval 1130"/>
            <p:cNvSpPr>
              <a:spLocks noChangeAspect="1" noChangeArrowheads="1"/>
            </p:cNvSpPr>
            <p:nvPr/>
          </p:nvSpPr>
          <p:spPr bwMode="auto">
            <a:xfrm>
              <a:off x="429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0516" name="Oval 1131"/>
            <p:cNvSpPr>
              <a:spLocks noChangeAspect="1" noChangeArrowheads="1"/>
            </p:cNvSpPr>
            <p:nvPr/>
          </p:nvSpPr>
          <p:spPr bwMode="auto">
            <a:xfrm>
              <a:off x="3528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0517" name="Oval 1132"/>
            <p:cNvSpPr>
              <a:spLocks noChangeAspect="1" noChangeArrowheads="1"/>
            </p:cNvSpPr>
            <p:nvPr/>
          </p:nvSpPr>
          <p:spPr bwMode="auto">
            <a:xfrm>
              <a:off x="3924" y="1103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0518" name="Oval 1133"/>
            <p:cNvSpPr>
              <a:spLocks noChangeAspect="1" noChangeArrowheads="1"/>
            </p:cNvSpPr>
            <p:nvPr/>
          </p:nvSpPr>
          <p:spPr bwMode="auto">
            <a:xfrm>
              <a:off x="3912" y="2025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0519" name="AutoShape 1134"/>
            <p:cNvCxnSpPr>
              <a:cxnSpLocks noChangeAspect="1" noChangeShapeType="1"/>
              <a:stCxn id="20517" idx="3"/>
              <a:endCxn id="20516" idx="7"/>
            </p:cNvCxnSpPr>
            <p:nvPr/>
          </p:nvCxnSpPr>
          <p:spPr bwMode="auto">
            <a:xfrm flipH="1">
              <a:off x="3725" y="1312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0" name="AutoShape 1135"/>
            <p:cNvCxnSpPr>
              <a:cxnSpLocks noChangeAspect="1" noChangeShapeType="1"/>
              <a:stCxn id="20518" idx="1"/>
              <a:endCxn id="20516" idx="5"/>
            </p:cNvCxnSpPr>
            <p:nvPr/>
          </p:nvCxnSpPr>
          <p:spPr bwMode="auto">
            <a:xfrm flipH="1" flipV="1">
              <a:off x="3725" y="1773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1" name="AutoShape 1136"/>
            <p:cNvCxnSpPr>
              <a:cxnSpLocks noChangeAspect="1" noChangeShapeType="1"/>
              <a:stCxn id="20518" idx="7"/>
              <a:endCxn id="20515" idx="3"/>
            </p:cNvCxnSpPr>
            <p:nvPr/>
          </p:nvCxnSpPr>
          <p:spPr bwMode="auto">
            <a:xfrm flipV="1">
              <a:off x="4109" y="1773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2" name="AutoShape 1137"/>
            <p:cNvCxnSpPr>
              <a:cxnSpLocks noChangeAspect="1" noChangeShapeType="1"/>
              <a:stCxn id="20517" idx="5"/>
              <a:endCxn id="20515" idx="1"/>
            </p:cNvCxnSpPr>
            <p:nvPr/>
          </p:nvCxnSpPr>
          <p:spPr bwMode="auto">
            <a:xfrm>
              <a:off x="4121" y="1312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3" name="AutoShape 1138"/>
            <p:cNvCxnSpPr>
              <a:cxnSpLocks noChangeAspect="1" noChangeShapeType="1"/>
              <a:stCxn id="20516" idx="6"/>
              <a:endCxn id="20515" idx="2"/>
            </p:cNvCxnSpPr>
            <p:nvPr/>
          </p:nvCxnSpPr>
          <p:spPr bwMode="auto">
            <a:xfrm>
              <a:off x="3770" y="1679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24" name="Oval 1139"/>
            <p:cNvSpPr>
              <a:spLocks noChangeAspect="1" noChangeArrowheads="1"/>
            </p:cNvSpPr>
            <p:nvPr/>
          </p:nvSpPr>
          <p:spPr bwMode="auto">
            <a:xfrm>
              <a:off x="5067" y="1564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0525" name="AutoShape 1140"/>
            <p:cNvCxnSpPr>
              <a:cxnSpLocks noChangeAspect="1" noChangeShapeType="1"/>
              <a:stCxn id="20530" idx="7"/>
              <a:endCxn id="20524" idx="3"/>
            </p:cNvCxnSpPr>
            <p:nvPr/>
          </p:nvCxnSpPr>
          <p:spPr bwMode="auto">
            <a:xfrm flipV="1">
              <a:off x="4879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6" name="AutoShape 1141"/>
            <p:cNvCxnSpPr>
              <a:cxnSpLocks noChangeAspect="1" noChangeShapeType="1"/>
              <a:stCxn id="20524" idx="1"/>
              <a:endCxn id="20517" idx="6"/>
            </p:cNvCxnSpPr>
            <p:nvPr/>
          </p:nvCxnSpPr>
          <p:spPr bwMode="auto">
            <a:xfrm flipH="1" flipV="1">
              <a:off x="4166" y="1218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27" name="Text Box 1142"/>
            <p:cNvSpPr txBox="1">
              <a:spLocks noChangeArrowheads="1"/>
            </p:cNvSpPr>
            <p:nvPr/>
          </p:nvSpPr>
          <p:spPr bwMode="auto">
            <a:xfrm>
              <a:off x="3456" y="950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0528" name="Text Box 1143"/>
            <p:cNvSpPr txBox="1">
              <a:spLocks noChangeArrowheads="1"/>
            </p:cNvSpPr>
            <p:nvPr/>
          </p:nvSpPr>
          <p:spPr bwMode="auto">
            <a:xfrm>
              <a:off x="3072" y="140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0529" name="AutoShape 1144"/>
            <p:cNvCxnSpPr>
              <a:cxnSpLocks noChangeAspect="1" noChangeShapeType="1"/>
              <a:stCxn id="20515" idx="6"/>
              <a:endCxn id="20524" idx="2"/>
            </p:cNvCxnSpPr>
            <p:nvPr/>
          </p:nvCxnSpPr>
          <p:spPr bwMode="auto">
            <a:xfrm>
              <a:off x="4539" y="1679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30" name="Oval 1145"/>
            <p:cNvSpPr>
              <a:spLocks noChangeAspect="1" noChangeArrowheads="1"/>
            </p:cNvSpPr>
            <p:nvPr/>
          </p:nvSpPr>
          <p:spPr bwMode="auto">
            <a:xfrm>
              <a:off x="4682" y="2025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0531" name="AutoShape 1146"/>
            <p:cNvCxnSpPr>
              <a:cxnSpLocks noChangeAspect="1" noChangeShapeType="1"/>
              <a:stCxn id="20515" idx="5"/>
              <a:endCxn id="20530" idx="1"/>
            </p:cNvCxnSpPr>
            <p:nvPr/>
          </p:nvCxnSpPr>
          <p:spPr bwMode="auto">
            <a:xfrm>
              <a:off x="4494" y="1773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32" name="Text Box 1147"/>
            <p:cNvSpPr txBox="1">
              <a:spLocks noChangeArrowheads="1"/>
            </p:cNvSpPr>
            <p:nvPr/>
          </p:nvSpPr>
          <p:spPr bwMode="auto">
            <a:xfrm>
              <a:off x="3444" y="185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grpSp>
        <p:nvGrpSpPr>
          <p:cNvPr id="20490" name="Group 1171"/>
          <p:cNvGrpSpPr>
            <a:grpSpLocks/>
          </p:cNvGrpSpPr>
          <p:nvPr/>
        </p:nvGrpSpPr>
        <p:grpSpPr bwMode="auto">
          <a:xfrm>
            <a:off x="5113338" y="4151313"/>
            <a:ext cx="3649662" cy="2130425"/>
            <a:chOff x="3221" y="2615"/>
            <a:chExt cx="2299" cy="1342"/>
          </a:xfrm>
        </p:grpSpPr>
        <p:sp>
          <p:nvSpPr>
            <p:cNvPr id="20491" name="AutoShape 1148"/>
            <p:cNvSpPr>
              <a:spLocks noChangeArrowheads="1"/>
            </p:cNvSpPr>
            <p:nvPr/>
          </p:nvSpPr>
          <p:spPr bwMode="auto">
            <a:xfrm>
              <a:off x="3912" y="364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AutoShape 1149"/>
            <p:cNvSpPr>
              <a:spLocks noChangeArrowheads="1"/>
            </p:cNvSpPr>
            <p:nvPr/>
          </p:nvSpPr>
          <p:spPr bwMode="auto">
            <a:xfrm>
              <a:off x="3537" y="3190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AutoShape 1150"/>
            <p:cNvSpPr>
              <a:spLocks noChangeArrowheads="1"/>
            </p:cNvSpPr>
            <p:nvPr/>
          </p:nvSpPr>
          <p:spPr bwMode="auto">
            <a:xfrm>
              <a:off x="3918" y="272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Oval 1151"/>
            <p:cNvSpPr>
              <a:spLocks noChangeAspect="1" noChangeArrowheads="1"/>
            </p:cNvSpPr>
            <p:nvPr/>
          </p:nvSpPr>
          <p:spPr bwMode="auto">
            <a:xfrm>
              <a:off x="444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0495" name="Oval 1152"/>
            <p:cNvSpPr>
              <a:spLocks noChangeAspect="1" noChangeArrowheads="1"/>
            </p:cNvSpPr>
            <p:nvPr/>
          </p:nvSpPr>
          <p:spPr bwMode="auto">
            <a:xfrm>
              <a:off x="3677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0496" name="Oval 1153"/>
            <p:cNvSpPr>
              <a:spLocks noChangeAspect="1" noChangeArrowheads="1"/>
            </p:cNvSpPr>
            <p:nvPr/>
          </p:nvSpPr>
          <p:spPr bwMode="auto">
            <a:xfrm>
              <a:off x="4073" y="2768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0497" name="Oval 1154"/>
            <p:cNvSpPr>
              <a:spLocks noChangeAspect="1" noChangeArrowheads="1"/>
            </p:cNvSpPr>
            <p:nvPr/>
          </p:nvSpPr>
          <p:spPr bwMode="auto">
            <a:xfrm>
              <a:off x="4061" y="369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0498" name="AutoShape 1155"/>
            <p:cNvCxnSpPr>
              <a:cxnSpLocks noChangeAspect="1" noChangeShapeType="1"/>
              <a:stCxn id="20496" idx="3"/>
              <a:endCxn id="20495" idx="7"/>
            </p:cNvCxnSpPr>
            <p:nvPr/>
          </p:nvCxnSpPr>
          <p:spPr bwMode="auto">
            <a:xfrm flipH="1">
              <a:off x="3874" y="2977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9" name="AutoShape 1156"/>
            <p:cNvCxnSpPr>
              <a:cxnSpLocks noChangeAspect="1" noChangeShapeType="1"/>
              <a:stCxn id="20497" idx="1"/>
              <a:endCxn id="20495" idx="5"/>
            </p:cNvCxnSpPr>
            <p:nvPr/>
          </p:nvCxnSpPr>
          <p:spPr bwMode="auto">
            <a:xfrm flipH="1" flipV="1">
              <a:off x="3874" y="3438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0" name="AutoShape 1157"/>
            <p:cNvCxnSpPr>
              <a:cxnSpLocks noChangeAspect="1" noChangeShapeType="1"/>
              <a:stCxn id="20497" idx="7"/>
              <a:endCxn id="20494" idx="3"/>
            </p:cNvCxnSpPr>
            <p:nvPr/>
          </p:nvCxnSpPr>
          <p:spPr bwMode="auto">
            <a:xfrm flipV="1">
              <a:off x="4258" y="3438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1" name="AutoShape 1158"/>
            <p:cNvCxnSpPr>
              <a:cxnSpLocks noChangeAspect="1" noChangeShapeType="1"/>
              <a:stCxn id="20496" idx="5"/>
              <a:endCxn id="20494" idx="1"/>
            </p:cNvCxnSpPr>
            <p:nvPr/>
          </p:nvCxnSpPr>
          <p:spPr bwMode="auto">
            <a:xfrm>
              <a:off x="4270" y="2977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2" name="AutoShape 1159"/>
            <p:cNvCxnSpPr>
              <a:cxnSpLocks noChangeAspect="1" noChangeShapeType="1"/>
              <a:stCxn id="20495" idx="6"/>
              <a:endCxn id="20494" idx="2"/>
            </p:cNvCxnSpPr>
            <p:nvPr/>
          </p:nvCxnSpPr>
          <p:spPr bwMode="auto">
            <a:xfrm>
              <a:off x="3919" y="3344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3" name="Oval 1160"/>
            <p:cNvSpPr>
              <a:spLocks noChangeAspect="1" noChangeArrowheads="1"/>
            </p:cNvSpPr>
            <p:nvPr/>
          </p:nvSpPr>
          <p:spPr bwMode="auto">
            <a:xfrm>
              <a:off x="521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0504" name="AutoShape 1161"/>
            <p:cNvCxnSpPr>
              <a:cxnSpLocks noChangeAspect="1" noChangeShapeType="1"/>
              <a:stCxn id="20509" idx="7"/>
              <a:endCxn id="20503" idx="3"/>
            </p:cNvCxnSpPr>
            <p:nvPr/>
          </p:nvCxnSpPr>
          <p:spPr bwMode="auto">
            <a:xfrm flipV="1">
              <a:off x="5028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5" name="AutoShape 1162"/>
            <p:cNvCxnSpPr>
              <a:cxnSpLocks noChangeAspect="1" noChangeShapeType="1"/>
              <a:stCxn id="20503" idx="1"/>
              <a:endCxn id="20496" idx="6"/>
            </p:cNvCxnSpPr>
            <p:nvPr/>
          </p:nvCxnSpPr>
          <p:spPr bwMode="auto">
            <a:xfrm flipH="1" flipV="1">
              <a:off x="4315" y="2883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6" name="Text Box 1163"/>
            <p:cNvSpPr txBox="1">
              <a:spLocks noChangeArrowheads="1"/>
            </p:cNvSpPr>
            <p:nvPr/>
          </p:nvSpPr>
          <p:spPr bwMode="auto">
            <a:xfrm>
              <a:off x="3605" y="2615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0507" name="Text Box 1164"/>
            <p:cNvSpPr txBox="1">
              <a:spLocks noChangeArrowheads="1"/>
            </p:cNvSpPr>
            <p:nvPr/>
          </p:nvSpPr>
          <p:spPr bwMode="auto">
            <a:xfrm>
              <a:off x="3221" y="307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0508" name="AutoShape 1165"/>
            <p:cNvCxnSpPr>
              <a:cxnSpLocks noChangeAspect="1" noChangeShapeType="1"/>
              <a:stCxn id="20494" idx="6"/>
              <a:endCxn id="20503" idx="2"/>
            </p:cNvCxnSpPr>
            <p:nvPr/>
          </p:nvCxnSpPr>
          <p:spPr bwMode="auto">
            <a:xfrm>
              <a:off x="4688" y="3344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9" name="Oval 1166"/>
            <p:cNvSpPr>
              <a:spLocks noChangeAspect="1" noChangeArrowheads="1"/>
            </p:cNvSpPr>
            <p:nvPr/>
          </p:nvSpPr>
          <p:spPr bwMode="auto">
            <a:xfrm>
              <a:off x="4831" y="3690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0510" name="AutoShape 1167"/>
            <p:cNvCxnSpPr>
              <a:cxnSpLocks noChangeAspect="1" noChangeShapeType="1"/>
              <a:stCxn id="20494" idx="5"/>
              <a:endCxn id="20509" idx="1"/>
            </p:cNvCxnSpPr>
            <p:nvPr/>
          </p:nvCxnSpPr>
          <p:spPr bwMode="auto">
            <a:xfrm>
              <a:off x="4643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11" name="Text Box 1168"/>
            <p:cNvSpPr txBox="1">
              <a:spLocks noChangeArrowheads="1"/>
            </p:cNvSpPr>
            <p:nvPr/>
          </p:nvSpPr>
          <p:spPr bwMode="auto">
            <a:xfrm>
              <a:off x="3593" y="352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47F2A51-5DBD-9441-A244-0EA5B44A4F3F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(cont.)</a:t>
            </a:r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609600" y="1450975"/>
            <a:ext cx="3649663" cy="2130425"/>
            <a:chOff x="3221" y="2615"/>
            <a:chExt cx="2299" cy="1342"/>
          </a:xfrm>
        </p:grpSpPr>
        <p:sp>
          <p:nvSpPr>
            <p:cNvPr id="21554" name="AutoShape 4"/>
            <p:cNvSpPr>
              <a:spLocks noChangeArrowheads="1"/>
            </p:cNvSpPr>
            <p:nvPr/>
          </p:nvSpPr>
          <p:spPr bwMode="auto">
            <a:xfrm>
              <a:off x="3912" y="364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5" name="AutoShape 5"/>
            <p:cNvSpPr>
              <a:spLocks noChangeArrowheads="1"/>
            </p:cNvSpPr>
            <p:nvPr/>
          </p:nvSpPr>
          <p:spPr bwMode="auto">
            <a:xfrm>
              <a:off x="3537" y="3190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6" name="AutoShape 6"/>
            <p:cNvSpPr>
              <a:spLocks noChangeArrowheads="1"/>
            </p:cNvSpPr>
            <p:nvPr/>
          </p:nvSpPr>
          <p:spPr bwMode="auto">
            <a:xfrm>
              <a:off x="3918" y="2729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7" name="Oval 7"/>
            <p:cNvSpPr>
              <a:spLocks noChangeAspect="1" noChangeArrowheads="1"/>
            </p:cNvSpPr>
            <p:nvPr/>
          </p:nvSpPr>
          <p:spPr bwMode="auto">
            <a:xfrm>
              <a:off x="444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1558" name="Oval 8"/>
            <p:cNvSpPr>
              <a:spLocks noChangeAspect="1" noChangeArrowheads="1"/>
            </p:cNvSpPr>
            <p:nvPr/>
          </p:nvSpPr>
          <p:spPr bwMode="auto">
            <a:xfrm>
              <a:off x="3677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1559" name="Oval 9"/>
            <p:cNvSpPr>
              <a:spLocks noChangeAspect="1" noChangeArrowheads="1"/>
            </p:cNvSpPr>
            <p:nvPr/>
          </p:nvSpPr>
          <p:spPr bwMode="auto">
            <a:xfrm>
              <a:off x="4073" y="2768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1560" name="Oval 10"/>
            <p:cNvSpPr>
              <a:spLocks noChangeAspect="1" noChangeArrowheads="1"/>
            </p:cNvSpPr>
            <p:nvPr/>
          </p:nvSpPr>
          <p:spPr bwMode="auto">
            <a:xfrm>
              <a:off x="4061" y="369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1561" name="AutoShape 11"/>
            <p:cNvCxnSpPr>
              <a:cxnSpLocks noChangeAspect="1" noChangeShapeType="1"/>
              <a:stCxn id="21559" idx="3"/>
              <a:endCxn id="21558" idx="7"/>
            </p:cNvCxnSpPr>
            <p:nvPr/>
          </p:nvCxnSpPr>
          <p:spPr bwMode="auto">
            <a:xfrm flipH="1">
              <a:off x="3874" y="2977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62" name="AutoShape 12"/>
            <p:cNvCxnSpPr>
              <a:cxnSpLocks noChangeAspect="1" noChangeShapeType="1"/>
              <a:stCxn id="21560" idx="1"/>
              <a:endCxn id="21558" idx="5"/>
            </p:cNvCxnSpPr>
            <p:nvPr/>
          </p:nvCxnSpPr>
          <p:spPr bwMode="auto">
            <a:xfrm flipH="1" flipV="1">
              <a:off x="3874" y="3438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63" name="AutoShape 13"/>
            <p:cNvCxnSpPr>
              <a:cxnSpLocks noChangeAspect="1" noChangeShapeType="1"/>
              <a:stCxn id="21560" idx="7"/>
              <a:endCxn id="21557" idx="3"/>
            </p:cNvCxnSpPr>
            <p:nvPr/>
          </p:nvCxnSpPr>
          <p:spPr bwMode="auto">
            <a:xfrm flipV="1">
              <a:off x="4258" y="3438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64" name="AutoShape 14"/>
            <p:cNvCxnSpPr>
              <a:cxnSpLocks noChangeAspect="1" noChangeShapeType="1"/>
              <a:stCxn id="21559" idx="5"/>
              <a:endCxn id="21557" idx="1"/>
            </p:cNvCxnSpPr>
            <p:nvPr/>
          </p:nvCxnSpPr>
          <p:spPr bwMode="auto">
            <a:xfrm>
              <a:off x="4270" y="2977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65" name="AutoShape 15"/>
            <p:cNvCxnSpPr>
              <a:cxnSpLocks noChangeAspect="1" noChangeShapeType="1"/>
              <a:stCxn id="21558" idx="6"/>
              <a:endCxn id="21557" idx="2"/>
            </p:cNvCxnSpPr>
            <p:nvPr/>
          </p:nvCxnSpPr>
          <p:spPr bwMode="auto">
            <a:xfrm>
              <a:off x="3919" y="3344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66" name="Oval 16"/>
            <p:cNvSpPr>
              <a:spLocks noChangeAspect="1" noChangeArrowheads="1"/>
            </p:cNvSpPr>
            <p:nvPr/>
          </p:nvSpPr>
          <p:spPr bwMode="auto">
            <a:xfrm>
              <a:off x="5216" y="322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1567" name="AutoShape 17"/>
            <p:cNvCxnSpPr>
              <a:cxnSpLocks noChangeAspect="1" noChangeShapeType="1"/>
              <a:stCxn id="21572" idx="7"/>
              <a:endCxn id="21566" idx="3"/>
            </p:cNvCxnSpPr>
            <p:nvPr/>
          </p:nvCxnSpPr>
          <p:spPr bwMode="auto">
            <a:xfrm flipV="1">
              <a:off x="5028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68" name="AutoShape 18"/>
            <p:cNvCxnSpPr>
              <a:cxnSpLocks noChangeAspect="1" noChangeShapeType="1"/>
              <a:stCxn id="21566" idx="1"/>
              <a:endCxn id="21559" idx="6"/>
            </p:cNvCxnSpPr>
            <p:nvPr/>
          </p:nvCxnSpPr>
          <p:spPr bwMode="auto">
            <a:xfrm flipH="1" flipV="1">
              <a:off x="4315" y="2883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69" name="Text Box 19"/>
            <p:cNvSpPr txBox="1">
              <a:spLocks noChangeArrowheads="1"/>
            </p:cNvSpPr>
            <p:nvPr/>
          </p:nvSpPr>
          <p:spPr bwMode="auto">
            <a:xfrm>
              <a:off x="3605" y="2615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1570" name="Text Box 20"/>
            <p:cNvSpPr txBox="1">
              <a:spLocks noChangeArrowheads="1"/>
            </p:cNvSpPr>
            <p:nvPr/>
          </p:nvSpPr>
          <p:spPr bwMode="auto">
            <a:xfrm>
              <a:off x="3221" y="307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1571" name="AutoShape 21"/>
            <p:cNvCxnSpPr>
              <a:cxnSpLocks noChangeAspect="1" noChangeShapeType="1"/>
              <a:stCxn id="21557" idx="6"/>
              <a:endCxn id="21566" idx="2"/>
            </p:cNvCxnSpPr>
            <p:nvPr/>
          </p:nvCxnSpPr>
          <p:spPr bwMode="auto">
            <a:xfrm>
              <a:off x="4688" y="3344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72" name="Oval 22"/>
            <p:cNvSpPr>
              <a:spLocks noChangeAspect="1" noChangeArrowheads="1"/>
            </p:cNvSpPr>
            <p:nvPr/>
          </p:nvSpPr>
          <p:spPr bwMode="auto">
            <a:xfrm>
              <a:off x="4831" y="3690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1573" name="AutoShape 23"/>
            <p:cNvCxnSpPr>
              <a:cxnSpLocks noChangeAspect="1" noChangeShapeType="1"/>
              <a:stCxn id="21557" idx="5"/>
              <a:endCxn id="21572" idx="1"/>
            </p:cNvCxnSpPr>
            <p:nvPr/>
          </p:nvCxnSpPr>
          <p:spPr bwMode="auto">
            <a:xfrm>
              <a:off x="4643" y="3438"/>
              <a:ext cx="221" cy="2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74" name="Text Box 24"/>
            <p:cNvSpPr txBox="1">
              <a:spLocks noChangeArrowheads="1"/>
            </p:cNvSpPr>
            <p:nvPr/>
          </p:nvSpPr>
          <p:spPr bwMode="auto">
            <a:xfrm>
              <a:off x="3593" y="3521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sp>
        <p:nvSpPr>
          <p:cNvPr id="21509" name="AutoShape 26"/>
          <p:cNvSpPr>
            <a:spLocks noChangeArrowheads="1"/>
          </p:cNvSpPr>
          <p:nvPr/>
        </p:nvSpPr>
        <p:spPr bwMode="auto">
          <a:xfrm rot="8100000" flipH="1" flipV="1">
            <a:off x="4167188" y="37338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AutoShape 27"/>
          <p:cNvSpPr>
            <a:spLocks noChangeArrowheads="1"/>
          </p:cNvSpPr>
          <p:nvPr/>
        </p:nvSpPr>
        <p:spPr bwMode="auto">
          <a:xfrm rot="5400000">
            <a:off x="2206626" y="37576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11" name="Group 50"/>
          <p:cNvGrpSpPr>
            <a:grpSpLocks/>
          </p:cNvGrpSpPr>
          <p:nvPr/>
        </p:nvGrpSpPr>
        <p:grpSpPr bwMode="auto">
          <a:xfrm>
            <a:off x="609600" y="4152900"/>
            <a:ext cx="3649663" cy="2130425"/>
            <a:chOff x="384" y="2616"/>
            <a:chExt cx="2299" cy="1342"/>
          </a:xfrm>
        </p:grpSpPr>
        <p:sp>
          <p:nvSpPr>
            <p:cNvPr id="21533" name="AutoShape 29"/>
            <p:cNvSpPr>
              <a:spLocks noChangeArrowheads="1"/>
            </p:cNvSpPr>
            <p:nvPr/>
          </p:nvSpPr>
          <p:spPr bwMode="auto">
            <a:xfrm>
              <a:off x="1075" y="3650"/>
              <a:ext cx="129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4" name="AutoShape 30"/>
            <p:cNvSpPr>
              <a:spLocks noChangeArrowheads="1"/>
            </p:cNvSpPr>
            <p:nvPr/>
          </p:nvSpPr>
          <p:spPr bwMode="auto">
            <a:xfrm>
              <a:off x="700" y="3191"/>
              <a:ext cx="1983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5" name="AutoShape 31"/>
            <p:cNvSpPr>
              <a:spLocks noChangeArrowheads="1"/>
            </p:cNvSpPr>
            <p:nvPr/>
          </p:nvSpPr>
          <p:spPr bwMode="auto">
            <a:xfrm>
              <a:off x="1081" y="2730"/>
              <a:ext cx="521" cy="30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6" name="Oval 32"/>
            <p:cNvSpPr>
              <a:spLocks noChangeAspect="1" noChangeArrowheads="1"/>
            </p:cNvSpPr>
            <p:nvPr/>
          </p:nvSpPr>
          <p:spPr bwMode="auto">
            <a:xfrm>
              <a:off x="1609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1537" name="Oval 33"/>
            <p:cNvSpPr>
              <a:spLocks noChangeAspect="1" noChangeArrowheads="1"/>
            </p:cNvSpPr>
            <p:nvPr/>
          </p:nvSpPr>
          <p:spPr bwMode="auto">
            <a:xfrm>
              <a:off x="840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1538" name="Oval 34"/>
            <p:cNvSpPr>
              <a:spLocks noChangeAspect="1" noChangeArrowheads="1"/>
            </p:cNvSpPr>
            <p:nvPr/>
          </p:nvSpPr>
          <p:spPr bwMode="auto">
            <a:xfrm>
              <a:off x="1236" y="2769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21539" name="Oval 35"/>
            <p:cNvSpPr>
              <a:spLocks noChangeAspect="1" noChangeArrowheads="1"/>
            </p:cNvSpPr>
            <p:nvPr/>
          </p:nvSpPr>
          <p:spPr bwMode="auto">
            <a:xfrm>
              <a:off x="1224" y="369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1540" name="AutoShape 36"/>
            <p:cNvCxnSpPr>
              <a:cxnSpLocks noChangeAspect="1" noChangeShapeType="1"/>
              <a:stCxn id="21538" idx="3"/>
              <a:endCxn id="21537" idx="7"/>
            </p:cNvCxnSpPr>
            <p:nvPr/>
          </p:nvCxnSpPr>
          <p:spPr bwMode="auto">
            <a:xfrm flipH="1">
              <a:off x="1037" y="2978"/>
              <a:ext cx="232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1" name="AutoShape 37"/>
            <p:cNvCxnSpPr>
              <a:cxnSpLocks noChangeAspect="1" noChangeShapeType="1"/>
              <a:stCxn id="21539" idx="1"/>
              <a:endCxn id="21537" idx="5"/>
            </p:cNvCxnSpPr>
            <p:nvPr/>
          </p:nvCxnSpPr>
          <p:spPr bwMode="auto">
            <a:xfrm flipH="1" flipV="1">
              <a:off x="1037" y="3439"/>
              <a:ext cx="220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2" name="AutoShape 38"/>
            <p:cNvCxnSpPr>
              <a:cxnSpLocks noChangeAspect="1" noChangeShapeType="1"/>
              <a:stCxn id="21539" idx="7"/>
              <a:endCxn id="21536" idx="3"/>
            </p:cNvCxnSpPr>
            <p:nvPr/>
          </p:nvCxnSpPr>
          <p:spPr bwMode="auto">
            <a:xfrm flipV="1">
              <a:off x="1421" y="343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3" name="AutoShape 39"/>
            <p:cNvCxnSpPr>
              <a:cxnSpLocks noChangeAspect="1" noChangeShapeType="1"/>
              <a:stCxn id="21538" idx="5"/>
              <a:endCxn id="21536" idx="1"/>
            </p:cNvCxnSpPr>
            <p:nvPr/>
          </p:nvCxnSpPr>
          <p:spPr bwMode="auto">
            <a:xfrm>
              <a:off x="1433" y="2978"/>
              <a:ext cx="209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4" name="AutoShape 40"/>
            <p:cNvCxnSpPr>
              <a:cxnSpLocks noChangeAspect="1" noChangeShapeType="1"/>
              <a:stCxn id="21537" idx="6"/>
              <a:endCxn id="21536" idx="2"/>
            </p:cNvCxnSpPr>
            <p:nvPr/>
          </p:nvCxnSpPr>
          <p:spPr bwMode="auto">
            <a:xfrm>
              <a:off x="1082" y="3345"/>
              <a:ext cx="514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45" name="Oval 41"/>
            <p:cNvSpPr>
              <a:spLocks noChangeAspect="1" noChangeArrowheads="1"/>
            </p:cNvSpPr>
            <p:nvPr/>
          </p:nvSpPr>
          <p:spPr bwMode="auto">
            <a:xfrm>
              <a:off x="2379" y="3230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</a:t>
              </a:r>
            </a:p>
          </p:txBody>
        </p:sp>
        <p:cxnSp>
          <p:nvCxnSpPr>
            <p:cNvPr id="21546" name="AutoShape 42"/>
            <p:cNvCxnSpPr>
              <a:cxnSpLocks noChangeAspect="1" noChangeShapeType="1"/>
              <a:stCxn id="21551" idx="7"/>
              <a:endCxn id="21545" idx="3"/>
            </p:cNvCxnSpPr>
            <p:nvPr/>
          </p:nvCxnSpPr>
          <p:spPr bwMode="auto">
            <a:xfrm flipV="1">
              <a:off x="2191" y="3439"/>
              <a:ext cx="221" cy="2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7" name="AutoShape 43"/>
            <p:cNvCxnSpPr>
              <a:cxnSpLocks noChangeAspect="1" noChangeShapeType="1"/>
              <a:stCxn id="21545" idx="1"/>
              <a:endCxn id="21538" idx="6"/>
            </p:cNvCxnSpPr>
            <p:nvPr/>
          </p:nvCxnSpPr>
          <p:spPr bwMode="auto">
            <a:xfrm flipH="1" flipV="1">
              <a:off x="1478" y="2884"/>
              <a:ext cx="934" cy="367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48" name="Text Box 44"/>
            <p:cNvSpPr txBox="1">
              <a:spLocks noChangeArrowheads="1"/>
            </p:cNvSpPr>
            <p:nvPr/>
          </p:nvSpPr>
          <p:spPr bwMode="auto">
            <a:xfrm>
              <a:off x="768" y="2616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1549" name="Text Box 45"/>
            <p:cNvSpPr txBox="1">
              <a:spLocks noChangeArrowheads="1"/>
            </p:cNvSpPr>
            <p:nvPr/>
          </p:nvSpPr>
          <p:spPr bwMode="auto">
            <a:xfrm>
              <a:off x="384" y="307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cxnSp>
          <p:nvCxnSpPr>
            <p:cNvPr id="21550" name="AutoShape 46"/>
            <p:cNvCxnSpPr>
              <a:cxnSpLocks noChangeAspect="1" noChangeShapeType="1"/>
              <a:stCxn id="21536" idx="6"/>
              <a:endCxn id="21545" idx="2"/>
            </p:cNvCxnSpPr>
            <p:nvPr/>
          </p:nvCxnSpPr>
          <p:spPr bwMode="auto">
            <a:xfrm>
              <a:off x="1851" y="3345"/>
              <a:ext cx="515" cy="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51" name="Oval 47"/>
            <p:cNvSpPr>
              <a:spLocks noChangeAspect="1" noChangeArrowheads="1"/>
            </p:cNvSpPr>
            <p:nvPr/>
          </p:nvSpPr>
          <p:spPr bwMode="auto">
            <a:xfrm>
              <a:off x="1994" y="3691"/>
              <a:ext cx="231" cy="231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1552" name="AutoShape 48"/>
            <p:cNvCxnSpPr>
              <a:cxnSpLocks noChangeAspect="1" noChangeShapeType="1"/>
              <a:stCxn id="21536" idx="5"/>
              <a:endCxn id="21551" idx="1"/>
            </p:cNvCxnSpPr>
            <p:nvPr/>
          </p:nvCxnSpPr>
          <p:spPr bwMode="auto">
            <a:xfrm>
              <a:off x="1806" y="3439"/>
              <a:ext cx="221" cy="27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53" name="Text Box 49"/>
            <p:cNvSpPr txBox="1">
              <a:spLocks noChangeArrowheads="1"/>
            </p:cNvSpPr>
            <p:nvPr/>
          </p:nvSpPr>
          <p:spPr bwMode="auto">
            <a:xfrm>
              <a:off x="756" y="352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L</a:t>
              </a:r>
              <a:r>
                <a:rPr lang="en-US" sz="2000" baseline="-250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</p:grpSp>
      <p:sp>
        <p:nvSpPr>
          <p:cNvPr id="21512" name="AutoShape 52"/>
          <p:cNvSpPr>
            <a:spLocks noChangeArrowheads="1"/>
          </p:cNvSpPr>
          <p:nvPr/>
        </p:nvSpPr>
        <p:spPr bwMode="auto">
          <a:xfrm>
            <a:off x="6043613" y="3092450"/>
            <a:ext cx="204946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AutoShape 53"/>
          <p:cNvSpPr>
            <a:spLocks noChangeArrowheads="1"/>
          </p:cNvSpPr>
          <p:nvPr/>
        </p:nvSpPr>
        <p:spPr bwMode="auto">
          <a:xfrm>
            <a:off x="5448300" y="2363788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AutoShape 54"/>
          <p:cNvSpPr>
            <a:spLocks noChangeArrowheads="1"/>
          </p:cNvSpPr>
          <p:nvPr/>
        </p:nvSpPr>
        <p:spPr bwMode="auto">
          <a:xfrm>
            <a:off x="6053138" y="1631950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Oval 55"/>
          <p:cNvSpPr>
            <a:spLocks noChangeAspect="1" noChangeArrowheads="1"/>
          </p:cNvSpPr>
          <p:nvPr/>
        </p:nvSpPr>
        <p:spPr bwMode="auto">
          <a:xfrm>
            <a:off x="6891338" y="24257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1516" name="Oval 56"/>
          <p:cNvSpPr>
            <a:spLocks noChangeAspect="1" noChangeArrowheads="1"/>
          </p:cNvSpPr>
          <p:nvPr/>
        </p:nvSpPr>
        <p:spPr bwMode="auto">
          <a:xfrm>
            <a:off x="5670550" y="242570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1517" name="Oval 57"/>
          <p:cNvSpPr>
            <a:spLocks noChangeAspect="1" noChangeArrowheads="1"/>
          </p:cNvSpPr>
          <p:nvPr/>
        </p:nvSpPr>
        <p:spPr bwMode="auto">
          <a:xfrm>
            <a:off x="6299200" y="169386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1518" name="Oval 58"/>
          <p:cNvSpPr>
            <a:spLocks noChangeAspect="1" noChangeArrowheads="1"/>
          </p:cNvSpPr>
          <p:nvPr/>
        </p:nvSpPr>
        <p:spPr bwMode="auto">
          <a:xfrm>
            <a:off x="6280150" y="31575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1519" name="AutoShape 59"/>
          <p:cNvCxnSpPr>
            <a:cxnSpLocks noChangeAspect="1" noChangeShapeType="1"/>
            <a:stCxn id="21517" idx="3"/>
            <a:endCxn id="21516" idx="7"/>
          </p:cNvCxnSpPr>
          <p:nvPr/>
        </p:nvCxnSpPr>
        <p:spPr bwMode="auto">
          <a:xfrm flipH="1">
            <a:off x="5983288" y="202565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AutoShape 60"/>
          <p:cNvCxnSpPr>
            <a:cxnSpLocks noChangeAspect="1" noChangeShapeType="1"/>
            <a:stCxn id="21518" idx="1"/>
            <a:endCxn id="21516" idx="5"/>
          </p:cNvCxnSpPr>
          <p:nvPr/>
        </p:nvCxnSpPr>
        <p:spPr bwMode="auto">
          <a:xfrm flipH="1" flipV="1">
            <a:off x="5983288" y="2757488"/>
            <a:ext cx="34925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AutoShape 61"/>
          <p:cNvCxnSpPr>
            <a:cxnSpLocks noChangeAspect="1" noChangeShapeType="1"/>
            <a:stCxn id="21518" idx="7"/>
            <a:endCxn id="21515" idx="3"/>
          </p:cNvCxnSpPr>
          <p:nvPr/>
        </p:nvCxnSpPr>
        <p:spPr bwMode="auto">
          <a:xfrm flipV="1">
            <a:off x="6592888" y="2757488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2" name="AutoShape 62"/>
          <p:cNvCxnSpPr>
            <a:cxnSpLocks noChangeAspect="1" noChangeShapeType="1"/>
            <a:stCxn id="21517" idx="5"/>
            <a:endCxn id="21515" idx="1"/>
          </p:cNvCxnSpPr>
          <p:nvPr/>
        </p:nvCxnSpPr>
        <p:spPr bwMode="auto">
          <a:xfrm>
            <a:off x="6611938" y="2025650"/>
            <a:ext cx="33178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3" name="AutoShape 63"/>
          <p:cNvCxnSpPr>
            <a:cxnSpLocks noChangeAspect="1" noChangeShapeType="1"/>
            <a:stCxn id="21516" idx="6"/>
            <a:endCxn id="21515" idx="2"/>
          </p:cNvCxnSpPr>
          <p:nvPr/>
        </p:nvCxnSpPr>
        <p:spPr bwMode="auto">
          <a:xfrm>
            <a:off x="6054725" y="2608263"/>
            <a:ext cx="81597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4" name="Oval 64"/>
          <p:cNvSpPr>
            <a:spLocks noChangeAspect="1" noChangeArrowheads="1"/>
          </p:cNvSpPr>
          <p:nvPr/>
        </p:nvSpPr>
        <p:spPr bwMode="auto">
          <a:xfrm>
            <a:off x="8113713" y="24257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1525" name="AutoShape 65"/>
          <p:cNvCxnSpPr>
            <a:cxnSpLocks noChangeAspect="1" noChangeShapeType="1"/>
            <a:stCxn id="21530" idx="7"/>
            <a:endCxn id="21524" idx="3"/>
          </p:cNvCxnSpPr>
          <p:nvPr/>
        </p:nvCxnSpPr>
        <p:spPr bwMode="auto">
          <a:xfrm flipV="1">
            <a:off x="7815263" y="2757488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6" name="AutoShape 66"/>
          <p:cNvCxnSpPr>
            <a:cxnSpLocks noChangeAspect="1" noChangeShapeType="1"/>
            <a:stCxn id="21524" idx="1"/>
            <a:endCxn id="21517" idx="6"/>
          </p:cNvCxnSpPr>
          <p:nvPr/>
        </p:nvCxnSpPr>
        <p:spPr bwMode="auto">
          <a:xfrm flipH="1" flipV="1">
            <a:off x="6683375" y="1876425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7" name="Text Box 67"/>
          <p:cNvSpPr txBox="1">
            <a:spLocks noChangeArrowheads="1"/>
          </p:cNvSpPr>
          <p:nvPr/>
        </p:nvSpPr>
        <p:spPr bwMode="auto">
          <a:xfrm>
            <a:off x="5556250" y="145097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21528" name="Text Box 68"/>
          <p:cNvSpPr txBox="1">
            <a:spLocks noChangeArrowheads="1"/>
          </p:cNvSpPr>
          <p:nvPr/>
        </p:nvSpPr>
        <p:spPr bwMode="auto">
          <a:xfrm>
            <a:off x="4946650" y="217487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21529" name="AutoShape 69"/>
          <p:cNvCxnSpPr>
            <a:cxnSpLocks noChangeAspect="1" noChangeShapeType="1"/>
            <a:stCxn id="21515" idx="6"/>
            <a:endCxn id="21524" idx="2"/>
          </p:cNvCxnSpPr>
          <p:nvPr/>
        </p:nvCxnSpPr>
        <p:spPr bwMode="auto">
          <a:xfrm>
            <a:off x="7275513" y="2608263"/>
            <a:ext cx="817562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0" name="Oval 70"/>
          <p:cNvSpPr>
            <a:spLocks noChangeAspect="1" noChangeArrowheads="1"/>
          </p:cNvSpPr>
          <p:nvPr/>
        </p:nvSpPr>
        <p:spPr bwMode="auto">
          <a:xfrm>
            <a:off x="7502525" y="31575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1531" name="AutoShape 71"/>
          <p:cNvCxnSpPr>
            <a:cxnSpLocks noChangeAspect="1" noChangeShapeType="1"/>
            <a:stCxn id="21515" idx="5"/>
            <a:endCxn id="21530" idx="1"/>
          </p:cNvCxnSpPr>
          <p:nvPr/>
        </p:nvCxnSpPr>
        <p:spPr bwMode="auto">
          <a:xfrm>
            <a:off x="7204075" y="2757488"/>
            <a:ext cx="350838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2" name="Text Box 72"/>
          <p:cNvSpPr txBox="1">
            <a:spLocks noChangeArrowheads="1"/>
          </p:cNvSpPr>
          <p:nvPr/>
        </p:nvSpPr>
        <p:spPr bwMode="auto">
          <a:xfrm>
            <a:off x="5537200" y="288925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3BA0F61-9F66-464A-8CE1-07BE8C793E44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BFS Algorithm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4290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The algorithm uses a mechanism for setting and getting </a:t>
            </a:r>
            <a:r>
              <a:rPr lang="ja-JP" altLang="en-US" sz="1800" dirty="0">
                <a:latin typeface="Tahoma" charset="0"/>
              </a:rPr>
              <a:t>“</a:t>
            </a:r>
            <a:r>
              <a:rPr lang="en-US" altLang="ja-JP" sz="1800" dirty="0">
                <a:latin typeface="Tahoma" charset="0"/>
              </a:rPr>
              <a:t>labels</a:t>
            </a:r>
            <a:r>
              <a:rPr lang="ja-JP" altLang="en-US" sz="1800" dirty="0">
                <a:latin typeface="Tahoma" charset="0"/>
              </a:rPr>
              <a:t>”</a:t>
            </a:r>
            <a:r>
              <a:rPr lang="en-US" altLang="ja-JP" sz="1800" dirty="0">
                <a:latin typeface="Tahoma" charset="0"/>
              </a:rPr>
              <a:t> of vertices and </a:t>
            </a:r>
            <a:r>
              <a:rPr lang="en-US" altLang="ja-JP" sz="1800" dirty="0" smtClean="0">
                <a:latin typeface="Tahoma" charset="0"/>
              </a:rPr>
              <a:t>edges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Tahoma" charset="0"/>
              </a:rPr>
              <a:t>Container C in the book is a queue.</a:t>
            </a:r>
          </a:p>
          <a:p>
            <a:pPr eaLnBrk="1" hangingPunct="1">
              <a:lnSpc>
                <a:spcPct val="90000"/>
              </a:lnSpc>
            </a:pPr>
            <a:endParaRPr lang="en-US" sz="18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Tahoma" charset="0"/>
              </a:rPr>
              <a:t>**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>
                <a:solidFill>
                  <a:srgbClr val="2C61F6"/>
                </a:solidFill>
                <a:latin typeface="Tahoma" charset="0"/>
              </a:rPr>
              <a:t>An unexplored vertex might be might be put on the queue more than once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>
                <a:solidFill>
                  <a:srgbClr val="2C61F6"/>
                </a:solidFill>
                <a:latin typeface="Tahoma" charset="0"/>
              </a:rPr>
              <a:t>After the first one is visited, the rest can be skipped</a:t>
            </a:r>
            <a:r>
              <a:rPr lang="en-US" sz="1400" dirty="0" smtClean="0">
                <a:solidFill>
                  <a:srgbClr val="2C61F6"/>
                </a:solidFill>
                <a:latin typeface="Tahoma" charset="0"/>
              </a:rPr>
              <a:t>.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1400" dirty="0">
              <a:solidFill>
                <a:srgbClr val="2C61F6"/>
              </a:solidFill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solidFill>
                  <a:srgbClr val="2C61F6"/>
                </a:solidFill>
                <a:latin typeface="Tahoma" charset="0"/>
              </a:rPr>
              <a:t>A queue doesn’t usually have an operation to find an entry on the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>
                <a:solidFill>
                  <a:srgbClr val="2C61F6"/>
                </a:solidFill>
                <a:latin typeface="Tahoma" charset="0"/>
              </a:rPr>
              <a:t>What is another way to check if an entry is already on the queue?  Hint: </a:t>
            </a:r>
            <a:r>
              <a:rPr lang="en-US" sz="1400" dirty="0" err="1" smtClean="0">
                <a:solidFill>
                  <a:srgbClr val="2C61F6"/>
                </a:solidFill>
                <a:latin typeface="Tahoma" charset="0"/>
              </a:rPr>
              <a:t>getLabel</a:t>
            </a:r>
            <a:r>
              <a:rPr lang="en-US" sz="1400" dirty="0" smtClean="0">
                <a:solidFill>
                  <a:srgbClr val="2C61F6"/>
                </a:solidFill>
                <a:latin typeface="Tahoma" charset="0"/>
              </a:rPr>
              <a:t>()</a:t>
            </a:r>
            <a:endParaRPr lang="en-US" sz="1400" dirty="0" smtClean="0">
              <a:solidFill>
                <a:srgbClr val="2C61F6"/>
              </a:solidFill>
              <a:latin typeface="Tahoma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381500" y="1524000"/>
            <a:ext cx="4762500" cy="32501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BFS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G, s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Queue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new 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empty queue </a:t>
            </a:r>
            <a:endParaRPr lang="en-US" sz="1800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</a:rPr>
              <a:t>enqueue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i="1" dirty="0" smtClean="0">
                <a:solidFill>
                  <a:schemeClr val="accent2"/>
                </a:solidFill>
                <a:latin typeface="Times New Roman" charset="0"/>
              </a:rPr>
              <a:t>Queue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, 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while 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Symbol" charset="0"/>
                <a:sym typeface="Symbol" charset="0"/>
              </a:rPr>
              <a:t></a:t>
            </a: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Queue</a:t>
            </a: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</a:rPr>
              <a:t>.isEmpty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</a:pP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	v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de</a:t>
            </a: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</a:rPr>
              <a:t>queue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i="1" dirty="0" smtClean="0">
                <a:solidFill>
                  <a:schemeClr val="accent2"/>
                </a:solidFill>
                <a:latin typeface="Times New Roman" charset="0"/>
              </a:rPr>
              <a:t>Queue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</a:pP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    if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!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600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VISITED </a:t>
            </a:r>
            <a:r>
              <a:rPr lang="en-US" sz="1600" b="1" i="1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// **</a:t>
            </a:r>
            <a:endParaRPr lang="en-US" sz="1800" dirty="0" smtClean="0">
              <a:solidFill>
                <a:srgbClr val="FF0000"/>
              </a:solidFill>
              <a:latin typeface="Times New Roman" charset="0"/>
              <a:sym typeface="Symbol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</a:pPr>
            <a:r>
              <a:rPr lang="en-US" sz="1800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       visit 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v</a:t>
            </a:r>
            <a:endParaRPr lang="en-US" sz="1800" dirty="0" smtClean="0">
              <a:solidFill>
                <a:srgbClr val="000000"/>
              </a:solidFill>
              <a:latin typeface="Times New Roman" charset="0"/>
              <a:sym typeface="Symbol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</a:pPr>
            <a:r>
              <a:rPr lang="en-US" sz="1800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       </a:t>
            </a: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</a:rPr>
              <a:t>setLabel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v, </a:t>
            </a:r>
            <a:r>
              <a:rPr lang="en-US" sz="1600" b="1" i="1" dirty="0">
                <a:solidFill>
                  <a:schemeClr val="accent2"/>
                </a:solidFill>
                <a:latin typeface="Times New Roman" charset="0"/>
              </a:rPr>
              <a:t>VISITED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      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neighbors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</a:rPr>
              <a:t>getAdjacentVertices</a:t>
            </a:r>
            <a:r>
              <a:rPr lang="en-US" sz="1800" i="1" dirty="0" smtClean="0">
                <a:solidFill>
                  <a:schemeClr val="accent2"/>
                </a:solidFill>
                <a:latin typeface="Times New Roman" charset="0"/>
              </a:rPr>
              <a:t>(G, v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      for each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w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neighbors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/>
            </a:r>
            <a:br>
              <a:rPr lang="en-US" sz="1800" dirty="0">
                <a:solidFill>
                  <a:schemeClr val="accent2"/>
                </a:solidFill>
                <a:latin typeface="Times New Roman" charset="0"/>
              </a:rPr>
            </a:b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	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   </a:t>
            </a: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f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</a:rPr>
              <a:t>getLabel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 sz="1800" dirty="0" smtClean="0">
                <a:solidFill>
                  <a:schemeClr val="accent2"/>
                </a:solidFill>
                <a:latin typeface="Times New Roman" charset="0"/>
              </a:rPr>
              <a:t>) !</a:t>
            </a:r>
            <a:r>
              <a:rPr lang="en-US" sz="1800" dirty="0" smtClean="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600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VISITED </a:t>
            </a:r>
            <a:r>
              <a:rPr lang="en-US" sz="1800" dirty="0">
                <a:solidFill>
                  <a:srgbClr val="FF0000"/>
                </a:solidFill>
                <a:latin typeface="Times New Roman" charset="0"/>
              </a:rPr>
              <a:t>// “children” </a:t>
            </a: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	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			</a:t>
            </a:r>
            <a:r>
              <a:rPr lang="en-US" sz="1800" b="1" i="1" dirty="0" err="1" smtClean="0">
                <a:solidFill>
                  <a:schemeClr val="accent2"/>
                </a:solidFill>
                <a:latin typeface="Times New Roman" charset="0"/>
              </a:rPr>
              <a:t>enqueue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(Queue, w)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B82F5A8-F335-914E-8A80-1587997F5500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Analysis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848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Setting/getting a vertex/edge label takes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(1)</a:t>
            </a:r>
            <a:r>
              <a:rPr lang="en-US" sz="2400" dirty="0">
                <a:latin typeface="Tahoma" charset="0"/>
              </a:rPr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Each vertex is labeled twice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once as UNEXPLORED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once as </a:t>
            </a:r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VISITED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 smtClean="0">
                <a:latin typeface="Tahoma" charset="0"/>
              </a:rPr>
              <a:t>O(n)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>
                <a:latin typeface="Tahoma" charset="0"/>
              </a:rPr>
              <a:t>getAdjacentVertices</a:t>
            </a:r>
            <a:r>
              <a:rPr lang="en-US" sz="2800" dirty="0" smtClean="0">
                <a:latin typeface="Tahoma" charset="0"/>
              </a:rPr>
              <a:t>(v) </a:t>
            </a:r>
            <a:r>
              <a:rPr lang="en-US" sz="2800" dirty="0">
                <a:latin typeface="Tahoma" charset="0"/>
              </a:rPr>
              <a:t>is called once for each </a:t>
            </a:r>
            <a:r>
              <a:rPr lang="en-US" sz="2800" dirty="0" smtClean="0">
                <a:latin typeface="Tahoma" charset="0"/>
              </a:rPr>
              <a:t>vertex that is </a:t>
            </a:r>
            <a:r>
              <a:rPr lang="en-US" sz="2800" smtClean="0">
                <a:latin typeface="Tahoma" charset="0"/>
              </a:rPr>
              <a:t>not visited</a:t>
            </a:r>
            <a:endParaRPr lang="en-US" sz="2800" dirty="0" smtClean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Each edge in the graph is used at most twice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>
                <a:latin typeface="Tahoma" charset="0"/>
              </a:rPr>
              <a:t>Each edge has two 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 smtClean="0">
                <a:latin typeface="Tahoma" charset="0"/>
              </a:rPr>
              <a:t>O(m)</a:t>
            </a:r>
            <a:endParaRPr lang="en-US" i="1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BFS runs in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n </a:t>
            </a:r>
            <a:r>
              <a:rPr lang="en-US" sz="2400" dirty="0">
                <a:latin typeface="Symbol" charset="0"/>
              </a:rPr>
              <a:t>+</a:t>
            </a:r>
            <a:r>
              <a:rPr lang="en-US" sz="2400" b="1" i="1" dirty="0">
                <a:latin typeface="Times New Roman" charset="0"/>
              </a:rPr>
              <a:t> m</a:t>
            </a:r>
            <a:r>
              <a:rPr lang="en-US" sz="2400" dirty="0">
                <a:latin typeface="Times New Roman" charset="0"/>
              </a:rPr>
              <a:t>)</a:t>
            </a:r>
            <a:r>
              <a:rPr lang="en-US" sz="2400" dirty="0">
                <a:latin typeface="Tahoma" charset="0"/>
              </a:rPr>
              <a:t> time provided the graph is represented by the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adjacency list </a:t>
            </a:r>
            <a:r>
              <a:rPr lang="en-US" sz="2400" dirty="0" smtClean="0">
                <a:latin typeface="Tahoma" charset="0"/>
              </a:rPr>
              <a:t>structure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[less precisely, since m is O(n</a:t>
            </a:r>
            <a:r>
              <a:rPr lang="en-US" sz="2400" baseline="30000" dirty="0" smtClean="0">
                <a:latin typeface="Tahoma" charset="0"/>
              </a:rPr>
              <a:t>2</a:t>
            </a:r>
            <a:r>
              <a:rPr lang="en-US" sz="2400" dirty="0" smtClean="0">
                <a:latin typeface="Tahoma" charset="0"/>
              </a:rPr>
              <a:t>), BFS is also O(n</a:t>
            </a:r>
            <a:r>
              <a:rPr lang="en-US" sz="2400" baseline="30000" dirty="0" smtClean="0">
                <a:latin typeface="Tahoma" charset="0"/>
              </a:rPr>
              <a:t>2</a:t>
            </a:r>
            <a:r>
              <a:rPr lang="en-US" sz="2400" dirty="0" smtClean="0">
                <a:latin typeface="Tahoma" charset="0"/>
              </a:rPr>
              <a:t>)]</a:t>
            </a:r>
            <a:endParaRPr lang="en-US" sz="24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Breadth-First Search</a:t>
            </a:r>
          </a:p>
        </p:txBody>
      </p:sp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B6C8F3D-7365-184F-9256-EADBEA2B2E26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Properties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4575175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400" dirty="0">
                <a:solidFill>
                  <a:schemeClr val="tx2"/>
                </a:solidFill>
                <a:latin typeface="Tahoma" charset="0"/>
              </a:rPr>
              <a:t>Notation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000" b="1" i="1" dirty="0" err="1">
                <a:latin typeface="Times New Roman" charset="0"/>
              </a:rPr>
              <a:t>G</a:t>
            </a:r>
            <a:r>
              <a:rPr lang="en-US" sz="2000" b="1" i="1" baseline="-25000" dirty="0" err="1">
                <a:latin typeface="Times New Roman" charset="0"/>
              </a:rPr>
              <a:t>s</a:t>
            </a:r>
            <a:r>
              <a:rPr lang="en-US" sz="2000" dirty="0">
                <a:latin typeface="Tahoma" charset="0"/>
              </a:rPr>
              <a:t>: connected component of </a:t>
            </a:r>
            <a:r>
              <a:rPr lang="en-US" sz="2000" b="1" i="1" dirty="0">
                <a:latin typeface="Times New Roman" charset="0"/>
              </a:rPr>
              <a:t>s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400" dirty="0">
                <a:solidFill>
                  <a:schemeClr val="tx2"/>
                </a:solidFill>
                <a:latin typeface="Tahoma" charset="0"/>
              </a:rPr>
              <a:t>Property 1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000" dirty="0">
                <a:latin typeface="Tahoma" charset="0"/>
              </a:rPr>
              <a:t>	</a:t>
            </a:r>
            <a:r>
              <a:rPr lang="en-US" sz="2000" b="1" i="1" dirty="0">
                <a:latin typeface="Times New Roman" charset="0"/>
              </a:rPr>
              <a:t>BFS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G, s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Tahoma" charset="0"/>
              </a:rPr>
              <a:t>visits all the vertices and edges of </a:t>
            </a:r>
            <a:r>
              <a:rPr lang="en-US" sz="2000" b="1" i="1" dirty="0" err="1">
                <a:latin typeface="Times New Roman" charset="0"/>
              </a:rPr>
              <a:t>G</a:t>
            </a:r>
            <a:r>
              <a:rPr lang="en-US" sz="2000" b="1" i="1" baseline="-25000" dirty="0" err="1">
                <a:latin typeface="Times New Roman" charset="0"/>
              </a:rPr>
              <a:t>s</a:t>
            </a:r>
            <a:r>
              <a:rPr lang="en-US" sz="2000" dirty="0">
                <a:latin typeface="Tahoma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400" dirty="0">
                <a:solidFill>
                  <a:schemeClr val="tx2"/>
                </a:solidFill>
                <a:latin typeface="Tahoma" charset="0"/>
              </a:rPr>
              <a:t>Property 2</a:t>
            </a: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000" dirty="0">
                <a:latin typeface="Tahoma" charset="0"/>
              </a:rPr>
              <a:t>	The discovery edges labeled by </a:t>
            </a:r>
            <a:r>
              <a:rPr lang="en-US" sz="2000" b="1" i="1" dirty="0">
                <a:latin typeface="Times New Roman" charset="0"/>
              </a:rPr>
              <a:t>BFS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G, s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Tahoma" charset="0"/>
              </a:rPr>
              <a:t>form a spanning tree </a:t>
            </a:r>
            <a:r>
              <a:rPr lang="en-US" sz="2000" b="1" i="1" dirty="0" err="1">
                <a:latin typeface="Times New Roman" charset="0"/>
              </a:rPr>
              <a:t>T</a:t>
            </a:r>
            <a:r>
              <a:rPr lang="en-US" sz="2000" b="1" i="1" baseline="-25000" dirty="0" err="1">
                <a:latin typeface="Times New Roman" charset="0"/>
              </a:rPr>
              <a:t>s</a:t>
            </a:r>
            <a:r>
              <a:rPr lang="en-US" sz="2000" dirty="0">
                <a:latin typeface="Tahoma" charset="0"/>
              </a:rPr>
              <a:t> of </a:t>
            </a:r>
            <a:r>
              <a:rPr lang="en-US" sz="2000" b="1" i="1" dirty="0" err="1">
                <a:latin typeface="Times New Roman" charset="0"/>
              </a:rPr>
              <a:t>G</a:t>
            </a:r>
            <a:r>
              <a:rPr lang="en-US" sz="2000" b="1" i="1" baseline="-25000" dirty="0" err="1">
                <a:latin typeface="Times New Roman" charset="0"/>
              </a:rPr>
              <a:t>s</a:t>
            </a:r>
            <a:endParaRPr lang="en-US" sz="2000" b="1" i="1" baseline="-25000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400" dirty="0">
                <a:solidFill>
                  <a:schemeClr val="tx2"/>
                </a:solidFill>
                <a:latin typeface="Tahoma" charset="0"/>
              </a:rPr>
              <a:t>Property </a:t>
            </a:r>
            <a:r>
              <a:rPr lang="en-US" sz="2400" dirty="0" smtClean="0">
                <a:solidFill>
                  <a:schemeClr val="tx2"/>
                </a:solidFill>
                <a:latin typeface="Tahoma" charset="0"/>
              </a:rPr>
              <a:t>3 (not in DFS)</a:t>
            </a: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charset="0"/>
              <a:buNone/>
            </a:pPr>
            <a:r>
              <a:rPr lang="en-US" sz="2000" dirty="0">
                <a:latin typeface="Tahoma" charset="0"/>
              </a:rPr>
              <a:t>	For each vertex 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dirty="0">
                <a:latin typeface="Tahoma" charset="0"/>
              </a:rPr>
              <a:t> in </a:t>
            </a:r>
            <a:r>
              <a:rPr lang="en-US" sz="2000" b="1" i="1" dirty="0">
                <a:latin typeface="Times New Roman" charset="0"/>
              </a:rPr>
              <a:t>L</a:t>
            </a:r>
            <a:r>
              <a:rPr lang="en-US" sz="2000" b="1" i="1" baseline="-25000" dirty="0">
                <a:latin typeface="Times New Roman" charset="0"/>
              </a:rPr>
              <a:t>i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sz="1800" dirty="0">
                <a:latin typeface="Tahoma" charset="0"/>
              </a:rPr>
              <a:t>The path of  </a:t>
            </a:r>
            <a:r>
              <a:rPr lang="en-US" sz="1800" b="1" i="1" dirty="0" err="1">
                <a:latin typeface="Times New Roman" charset="0"/>
              </a:rPr>
              <a:t>T</a:t>
            </a:r>
            <a:r>
              <a:rPr lang="en-US" sz="1800" b="1" i="1" baseline="-25000" dirty="0" err="1">
                <a:latin typeface="Times New Roman" charset="0"/>
              </a:rPr>
              <a:t>s</a:t>
            </a:r>
            <a:r>
              <a:rPr lang="en-US" sz="1800" dirty="0">
                <a:latin typeface="Tahoma" charset="0"/>
              </a:rPr>
              <a:t> from </a:t>
            </a:r>
            <a:r>
              <a:rPr lang="en-US" sz="1800" b="1" i="1" dirty="0">
                <a:latin typeface="Times New Roman" charset="0"/>
              </a:rPr>
              <a:t>s </a:t>
            </a:r>
            <a:r>
              <a:rPr lang="en-US" sz="1800" dirty="0">
                <a:latin typeface="Tahoma" charset="0"/>
              </a:rPr>
              <a:t>to </a:t>
            </a:r>
            <a:r>
              <a:rPr lang="en-US" sz="1800" b="1" i="1" dirty="0">
                <a:latin typeface="Times New Roman" charset="0"/>
              </a:rPr>
              <a:t>v </a:t>
            </a:r>
            <a:r>
              <a:rPr lang="en-US" sz="1800" dirty="0">
                <a:latin typeface="Tahoma" charset="0"/>
              </a:rPr>
              <a:t>has 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dirty="0">
                <a:latin typeface="Tahoma" charset="0"/>
              </a:rPr>
              <a:t> edges 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sz="1800" dirty="0">
                <a:latin typeface="Tahoma" charset="0"/>
              </a:rPr>
              <a:t>Every path from </a:t>
            </a:r>
            <a:r>
              <a:rPr lang="en-US" sz="1800" b="1" i="1" dirty="0">
                <a:latin typeface="Times New Roman" charset="0"/>
              </a:rPr>
              <a:t>s </a:t>
            </a:r>
            <a:r>
              <a:rPr lang="en-US" sz="1800" dirty="0">
                <a:latin typeface="Tahoma" charset="0"/>
              </a:rPr>
              <a:t>to </a:t>
            </a:r>
            <a:r>
              <a:rPr lang="en-US" sz="1800" b="1" i="1" dirty="0">
                <a:latin typeface="Times New Roman" charset="0"/>
              </a:rPr>
              <a:t>v </a:t>
            </a:r>
            <a:r>
              <a:rPr lang="en-US" sz="1800" dirty="0">
                <a:latin typeface="Tahoma" charset="0"/>
              </a:rPr>
              <a:t>in </a:t>
            </a:r>
            <a:r>
              <a:rPr lang="en-US" sz="1800" b="1" i="1" dirty="0" err="1">
                <a:latin typeface="Times New Roman" charset="0"/>
              </a:rPr>
              <a:t>G</a:t>
            </a:r>
            <a:r>
              <a:rPr lang="en-US" sz="1800" b="1" i="1" baseline="-25000" dirty="0" err="1">
                <a:latin typeface="Times New Roman" charset="0"/>
              </a:rPr>
              <a:t>s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dirty="0">
                <a:latin typeface="Tahoma" charset="0"/>
              </a:rPr>
              <a:t>has at least 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dirty="0">
                <a:latin typeface="Tahoma" charset="0"/>
              </a:rPr>
              <a:t> edges</a:t>
            </a:r>
          </a:p>
        </p:txBody>
      </p:sp>
      <p:sp>
        <p:nvSpPr>
          <p:cNvPr id="22533" name="AutoShape 18"/>
          <p:cNvSpPr>
            <a:spLocks noChangeArrowheads="1"/>
          </p:cNvSpPr>
          <p:nvPr/>
        </p:nvSpPr>
        <p:spPr bwMode="auto">
          <a:xfrm>
            <a:off x="6043613" y="5683250"/>
            <a:ext cx="2049462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AutoShape 19"/>
          <p:cNvSpPr>
            <a:spLocks noChangeArrowheads="1"/>
          </p:cNvSpPr>
          <p:nvPr/>
        </p:nvSpPr>
        <p:spPr bwMode="auto">
          <a:xfrm>
            <a:off x="5448300" y="4954588"/>
            <a:ext cx="3148013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AutoShape 20"/>
          <p:cNvSpPr>
            <a:spLocks noChangeArrowheads="1"/>
          </p:cNvSpPr>
          <p:nvPr/>
        </p:nvSpPr>
        <p:spPr bwMode="auto">
          <a:xfrm>
            <a:off x="6053138" y="4222750"/>
            <a:ext cx="827087" cy="48895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Oval 21"/>
          <p:cNvSpPr>
            <a:spLocks noChangeAspect="1" noChangeArrowheads="1"/>
          </p:cNvSpPr>
          <p:nvPr/>
        </p:nvSpPr>
        <p:spPr bwMode="auto">
          <a:xfrm>
            <a:off x="6891338" y="50165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537" name="Oval 22"/>
          <p:cNvSpPr>
            <a:spLocks noChangeAspect="1" noChangeArrowheads="1"/>
          </p:cNvSpPr>
          <p:nvPr/>
        </p:nvSpPr>
        <p:spPr bwMode="auto">
          <a:xfrm>
            <a:off x="5670550" y="5016500"/>
            <a:ext cx="366713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2538" name="Oval 23"/>
          <p:cNvSpPr>
            <a:spLocks noChangeAspect="1" noChangeArrowheads="1"/>
          </p:cNvSpPr>
          <p:nvPr/>
        </p:nvSpPr>
        <p:spPr bwMode="auto">
          <a:xfrm>
            <a:off x="6299200" y="4284663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2539" name="Oval 24"/>
          <p:cNvSpPr>
            <a:spLocks noChangeAspect="1" noChangeArrowheads="1"/>
          </p:cNvSpPr>
          <p:nvPr/>
        </p:nvSpPr>
        <p:spPr bwMode="auto">
          <a:xfrm>
            <a:off x="6280150" y="57483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2540" name="AutoShape 25"/>
          <p:cNvCxnSpPr>
            <a:cxnSpLocks noChangeAspect="1" noChangeShapeType="1"/>
            <a:stCxn id="22538" idx="3"/>
            <a:endCxn id="22537" idx="7"/>
          </p:cNvCxnSpPr>
          <p:nvPr/>
        </p:nvCxnSpPr>
        <p:spPr bwMode="auto">
          <a:xfrm flipH="1">
            <a:off x="5983288" y="4616450"/>
            <a:ext cx="368300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AutoShape 26"/>
          <p:cNvCxnSpPr>
            <a:cxnSpLocks noChangeAspect="1" noChangeShapeType="1"/>
            <a:stCxn id="22539" idx="1"/>
            <a:endCxn id="22537" idx="5"/>
          </p:cNvCxnSpPr>
          <p:nvPr/>
        </p:nvCxnSpPr>
        <p:spPr bwMode="auto">
          <a:xfrm flipH="1" flipV="1">
            <a:off x="5983288" y="5348288"/>
            <a:ext cx="349250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AutoShape 27"/>
          <p:cNvCxnSpPr>
            <a:cxnSpLocks noChangeAspect="1" noChangeShapeType="1"/>
            <a:stCxn id="22539" idx="7"/>
            <a:endCxn id="22536" idx="3"/>
          </p:cNvCxnSpPr>
          <p:nvPr/>
        </p:nvCxnSpPr>
        <p:spPr bwMode="auto">
          <a:xfrm flipV="1">
            <a:off x="6592888" y="5348288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AutoShape 28"/>
          <p:cNvCxnSpPr>
            <a:cxnSpLocks noChangeAspect="1" noChangeShapeType="1"/>
            <a:stCxn id="22538" idx="5"/>
            <a:endCxn id="22536" idx="1"/>
          </p:cNvCxnSpPr>
          <p:nvPr/>
        </p:nvCxnSpPr>
        <p:spPr bwMode="auto">
          <a:xfrm>
            <a:off x="6611938" y="4616450"/>
            <a:ext cx="331787" cy="4333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29"/>
          <p:cNvCxnSpPr>
            <a:cxnSpLocks noChangeAspect="1" noChangeShapeType="1"/>
            <a:stCxn id="22537" idx="6"/>
            <a:endCxn id="22536" idx="2"/>
          </p:cNvCxnSpPr>
          <p:nvPr/>
        </p:nvCxnSpPr>
        <p:spPr bwMode="auto">
          <a:xfrm>
            <a:off x="6054725" y="5199063"/>
            <a:ext cx="815975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5" name="Oval 30"/>
          <p:cNvSpPr>
            <a:spLocks noChangeAspect="1" noChangeArrowheads="1"/>
          </p:cNvSpPr>
          <p:nvPr/>
        </p:nvSpPr>
        <p:spPr bwMode="auto">
          <a:xfrm>
            <a:off x="8113713" y="5016500"/>
            <a:ext cx="366712" cy="3667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2546" name="AutoShape 31"/>
          <p:cNvCxnSpPr>
            <a:cxnSpLocks noChangeAspect="1" noChangeShapeType="1"/>
            <a:stCxn id="22551" idx="7"/>
            <a:endCxn id="22545" idx="3"/>
          </p:cNvCxnSpPr>
          <p:nvPr/>
        </p:nvCxnSpPr>
        <p:spPr bwMode="auto">
          <a:xfrm flipV="1">
            <a:off x="7815263" y="5348288"/>
            <a:ext cx="350837" cy="43338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7" name="AutoShape 32"/>
          <p:cNvCxnSpPr>
            <a:cxnSpLocks noChangeAspect="1" noChangeShapeType="1"/>
            <a:stCxn id="22545" idx="1"/>
            <a:endCxn id="22538" idx="6"/>
          </p:cNvCxnSpPr>
          <p:nvPr/>
        </p:nvCxnSpPr>
        <p:spPr bwMode="auto">
          <a:xfrm flipH="1" flipV="1">
            <a:off x="6683375" y="4467225"/>
            <a:ext cx="1482725" cy="582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8" name="Text Box 33"/>
          <p:cNvSpPr txBox="1">
            <a:spLocks noChangeArrowheads="1"/>
          </p:cNvSpPr>
          <p:nvPr/>
        </p:nvSpPr>
        <p:spPr bwMode="auto">
          <a:xfrm>
            <a:off x="5556250" y="404177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22549" name="Text Box 34"/>
          <p:cNvSpPr txBox="1">
            <a:spLocks noChangeArrowheads="1"/>
          </p:cNvSpPr>
          <p:nvPr/>
        </p:nvSpPr>
        <p:spPr bwMode="auto">
          <a:xfrm>
            <a:off x="4946650" y="4765675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22550" name="AutoShape 35"/>
          <p:cNvCxnSpPr>
            <a:cxnSpLocks noChangeAspect="1" noChangeShapeType="1"/>
            <a:stCxn id="22536" idx="6"/>
            <a:endCxn id="22545" idx="2"/>
          </p:cNvCxnSpPr>
          <p:nvPr/>
        </p:nvCxnSpPr>
        <p:spPr bwMode="auto">
          <a:xfrm>
            <a:off x="7275513" y="5199063"/>
            <a:ext cx="817562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1" name="Oval 36"/>
          <p:cNvSpPr>
            <a:spLocks noChangeAspect="1" noChangeArrowheads="1"/>
          </p:cNvSpPr>
          <p:nvPr/>
        </p:nvSpPr>
        <p:spPr bwMode="auto">
          <a:xfrm>
            <a:off x="7502525" y="5748338"/>
            <a:ext cx="366713" cy="3667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2552" name="AutoShape 37"/>
          <p:cNvCxnSpPr>
            <a:cxnSpLocks noChangeAspect="1" noChangeShapeType="1"/>
            <a:stCxn id="22536" idx="5"/>
            <a:endCxn id="22551" idx="1"/>
          </p:cNvCxnSpPr>
          <p:nvPr/>
        </p:nvCxnSpPr>
        <p:spPr bwMode="auto">
          <a:xfrm>
            <a:off x="7204075" y="5348288"/>
            <a:ext cx="350838" cy="4333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3" name="Text Box 38"/>
          <p:cNvSpPr txBox="1">
            <a:spLocks noChangeArrowheads="1"/>
          </p:cNvSpPr>
          <p:nvPr/>
        </p:nvSpPr>
        <p:spPr bwMode="auto">
          <a:xfrm>
            <a:off x="5537200" y="548005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2000" baseline="-25000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  <p:sp>
        <p:nvSpPr>
          <p:cNvPr id="22554" name="Oval 40"/>
          <p:cNvSpPr>
            <a:spLocks noChangeAspect="1" noChangeArrowheads="1"/>
          </p:cNvSpPr>
          <p:nvPr/>
        </p:nvSpPr>
        <p:spPr bwMode="auto">
          <a:xfrm>
            <a:off x="6869113" y="24066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555" name="Oval 41"/>
          <p:cNvSpPr>
            <a:spLocks noChangeAspect="1" noChangeArrowheads="1"/>
          </p:cNvSpPr>
          <p:nvPr/>
        </p:nvSpPr>
        <p:spPr bwMode="auto">
          <a:xfrm>
            <a:off x="5648325" y="24066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2556" name="Oval 42"/>
          <p:cNvSpPr>
            <a:spLocks noChangeAspect="1" noChangeArrowheads="1"/>
          </p:cNvSpPr>
          <p:nvPr/>
        </p:nvSpPr>
        <p:spPr bwMode="auto">
          <a:xfrm>
            <a:off x="6276975" y="167481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A</a:t>
            </a:r>
          </a:p>
        </p:txBody>
      </p:sp>
      <p:sp>
        <p:nvSpPr>
          <p:cNvPr id="22557" name="Oval 43"/>
          <p:cNvSpPr>
            <a:spLocks noChangeAspect="1" noChangeArrowheads="1"/>
          </p:cNvSpPr>
          <p:nvPr/>
        </p:nvSpPr>
        <p:spPr bwMode="auto">
          <a:xfrm>
            <a:off x="6257925" y="3138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2558" name="AutoShape 44"/>
          <p:cNvCxnSpPr>
            <a:cxnSpLocks noChangeAspect="1" noChangeShapeType="1"/>
            <a:stCxn id="22556" idx="3"/>
            <a:endCxn id="22555" idx="7"/>
          </p:cNvCxnSpPr>
          <p:nvPr/>
        </p:nvCxnSpPr>
        <p:spPr bwMode="auto">
          <a:xfrm flipH="1">
            <a:off x="5961063" y="1997075"/>
            <a:ext cx="368300" cy="452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9" name="AutoShape 45"/>
          <p:cNvCxnSpPr>
            <a:cxnSpLocks noChangeAspect="1" noChangeShapeType="1"/>
            <a:stCxn id="22557" idx="1"/>
            <a:endCxn id="22555" idx="5"/>
          </p:cNvCxnSpPr>
          <p:nvPr/>
        </p:nvCxnSpPr>
        <p:spPr bwMode="auto">
          <a:xfrm flipH="1" flipV="1">
            <a:off x="5961063" y="2728913"/>
            <a:ext cx="349250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0" name="AutoShape 46"/>
          <p:cNvCxnSpPr>
            <a:cxnSpLocks noChangeAspect="1" noChangeShapeType="1"/>
            <a:stCxn id="22557" idx="7"/>
            <a:endCxn id="22554" idx="3"/>
          </p:cNvCxnSpPr>
          <p:nvPr/>
        </p:nvCxnSpPr>
        <p:spPr bwMode="auto">
          <a:xfrm flipV="1">
            <a:off x="6570663" y="27289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1" name="AutoShape 47"/>
          <p:cNvCxnSpPr>
            <a:cxnSpLocks noChangeAspect="1" noChangeShapeType="1"/>
            <a:stCxn id="22556" idx="5"/>
            <a:endCxn id="22554" idx="1"/>
          </p:cNvCxnSpPr>
          <p:nvPr/>
        </p:nvCxnSpPr>
        <p:spPr bwMode="auto">
          <a:xfrm>
            <a:off x="6589713" y="1997075"/>
            <a:ext cx="331787" cy="452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2" name="AutoShape 48"/>
          <p:cNvCxnSpPr>
            <a:cxnSpLocks noChangeAspect="1" noChangeShapeType="1"/>
            <a:stCxn id="22555" idx="6"/>
            <a:endCxn id="22554" idx="2"/>
          </p:cNvCxnSpPr>
          <p:nvPr/>
        </p:nvCxnSpPr>
        <p:spPr bwMode="auto">
          <a:xfrm>
            <a:off x="6022975" y="2589213"/>
            <a:ext cx="8350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3" name="Oval 49"/>
          <p:cNvSpPr>
            <a:spLocks noChangeAspect="1" noChangeArrowheads="1"/>
          </p:cNvSpPr>
          <p:nvPr/>
        </p:nvSpPr>
        <p:spPr bwMode="auto">
          <a:xfrm>
            <a:off x="8091488" y="24066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2564" name="AutoShape 50"/>
          <p:cNvCxnSpPr>
            <a:cxnSpLocks noChangeAspect="1" noChangeShapeType="1"/>
            <a:stCxn id="22567" idx="7"/>
            <a:endCxn id="22563" idx="3"/>
          </p:cNvCxnSpPr>
          <p:nvPr/>
        </p:nvCxnSpPr>
        <p:spPr bwMode="auto">
          <a:xfrm flipV="1">
            <a:off x="7793038" y="2728913"/>
            <a:ext cx="350837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5" name="AutoShape 51"/>
          <p:cNvCxnSpPr>
            <a:cxnSpLocks noChangeAspect="1" noChangeShapeType="1"/>
            <a:stCxn id="22563" idx="1"/>
            <a:endCxn id="22556" idx="6"/>
          </p:cNvCxnSpPr>
          <p:nvPr/>
        </p:nvCxnSpPr>
        <p:spPr bwMode="auto">
          <a:xfrm flipH="1" flipV="1">
            <a:off x="6651625" y="1857375"/>
            <a:ext cx="1492250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6" name="AutoShape 52"/>
          <p:cNvCxnSpPr>
            <a:cxnSpLocks noChangeAspect="1" noChangeShapeType="1"/>
            <a:stCxn id="22554" idx="6"/>
            <a:endCxn id="22563" idx="2"/>
          </p:cNvCxnSpPr>
          <p:nvPr/>
        </p:nvCxnSpPr>
        <p:spPr bwMode="auto">
          <a:xfrm>
            <a:off x="7243763" y="2589213"/>
            <a:ext cx="8366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7" name="Oval 53"/>
          <p:cNvSpPr>
            <a:spLocks noChangeAspect="1" noChangeArrowheads="1"/>
          </p:cNvSpPr>
          <p:nvPr/>
        </p:nvSpPr>
        <p:spPr bwMode="auto">
          <a:xfrm>
            <a:off x="7480300" y="3138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2568" name="AutoShape 54"/>
          <p:cNvCxnSpPr>
            <a:cxnSpLocks noChangeAspect="1" noChangeShapeType="1"/>
            <a:stCxn id="22554" idx="5"/>
            <a:endCxn id="22567" idx="1"/>
          </p:cNvCxnSpPr>
          <p:nvPr/>
        </p:nvCxnSpPr>
        <p:spPr bwMode="auto">
          <a:xfrm>
            <a:off x="7181850" y="2728913"/>
            <a:ext cx="350838" cy="452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08420807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19958</TotalTime>
  <Words>394</Words>
  <Application>Microsoft Office PowerPoint</Application>
  <PresentationFormat>On-screen Show (4:3)</PresentationFormat>
  <Paragraphs>191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Blueprint</vt:lpstr>
      <vt:lpstr>Breadth-First Search</vt:lpstr>
      <vt:lpstr>Breadth-First Search</vt:lpstr>
      <vt:lpstr>Example</vt:lpstr>
      <vt:lpstr>Example (cont.)</vt:lpstr>
      <vt:lpstr>Example (cont.)</vt:lpstr>
      <vt:lpstr>BFS Algorithm</vt:lpstr>
      <vt:lpstr>Analysis</vt:lpstr>
      <vt:lpstr>Properties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Philip  Chan</cp:lastModifiedBy>
  <cp:revision>1531</cp:revision>
  <dcterms:created xsi:type="dcterms:W3CDTF">2002-01-21T02:22:10Z</dcterms:created>
  <dcterms:modified xsi:type="dcterms:W3CDTF">2019-03-25T19:42:11Z</dcterms:modified>
</cp:coreProperties>
</file>