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7" r:id="rId3"/>
    <p:sldId id="458" r:id="rId4"/>
    <p:sldId id="460" r:id="rId5"/>
    <p:sldId id="461" r:id="rId6"/>
    <p:sldId id="475" r:id="rId7"/>
    <p:sldId id="462" r:id="rId8"/>
    <p:sldId id="485" r:id="rId9"/>
    <p:sldId id="480" r:id="rId10"/>
    <p:sldId id="482" r:id="rId11"/>
    <p:sldId id="483" r:id="rId12"/>
    <p:sldId id="481" r:id="rId13"/>
    <p:sldId id="484" r:id="rId14"/>
    <p:sldId id="463" r:id="rId15"/>
    <p:sldId id="477" r:id="rId16"/>
    <p:sldId id="476" r:id="rId17"/>
    <p:sldId id="488" r:id="rId18"/>
    <p:sldId id="478" r:id="rId19"/>
    <p:sldId id="486" r:id="rId20"/>
    <p:sldId id="487" r:id="rId21"/>
    <p:sldId id="479" r:id="rId22"/>
    <p:sldId id="489" r:id="rId23"/>
    <p:sldId id="491" r:id="rId24"/>
    <p:sldId id="490" r:id="rId25"/>
    <p:sldId id="492" r:id="rId26"/>
    <p:sldId id="493" r:id="rId27"/>
    <p:sldId id="496" r:id="rId28"/>
    <p:sldId id="494" r:id="rId29"/>
    <p:sldId id="495" r:id="rId30"/>
    <p:sldId id="474" r:id="rId31"/>
    <p:sldId id="467" r:id="rId32"/>
    <p:sldId id="468" r:id="rId33"/>
    <p:sldId id="469" r:id="rId34"/>
    <p:sldId id="470" r:id="rId3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5674F6"/>
    <a:srgbClr val="6289F8"/>
    <a:srgbClr val="8097F8"/>
    <a:srgbClr val="2C61F6"/>
    <a:srgbClr val="F8F0D0"/>
    <a:srgbClr val="F2E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6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4" Type="http://schemas.openxmlformats.org/officeDocument/2006/relationships/slide" Target="slides/slide4.xml"/><Relationship Id="rId9" Type="http://schemas.openxmlformats.org/officeDocument/2006/relationships/slide" Target="slides/slide16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C196246-4777-7449-B7E3-5E6E18821F74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F961DD82-1433-8044-9925-9E086F2C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6300278-9F52-C94D-BABD-6FFD6CD3CA23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850CD54C-D7AE-3740-B6E2-E08F67F50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12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Shortest Path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D4DD1-C9B7-8C48-9A42-881A10953F93}" type="datetime8">
              <a:rPr lang="en-US" sz="1300"/>
              <a:pPr eaLnBrk="1" hangingPunct="1"/>
              <a:t>10/20/2018 5:44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EDFB9B-D212-C14D-BD9A-9A92D9731465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3F980C-CFB3-1740-9B31-50BDA68C2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42E47E5-E76C-C148-9CC4-0BEC725F3EE7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A106EC-A835-EC45-859D-B7677BCBD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BE56300-3CA7-5F44-AFA8-305D44C7FD8C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0C67D9-AF06-7F44-BC00-B4CF07254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F7466C1-B385-464F-8890-8A6FD8E83B22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377BB-8369-D44C-852D-802DEED3C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B4B8142-06D9-C346-82DD-E98EB066BBB0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F7325D-B22A-D947-A508-C9E3202E6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0EAF046-1813-9B48-ACA7-E1EF39D860B0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21ABBE-36D2-E24E-99A2-333E77E8F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3800C64-1F7A-D54D-BD46-55CC0CDAE3AF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CE5EC4-1DDB-174E-AA48-E0E69C9C6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466ECF2-AA83-3141-B9E1-5A430C7C3B38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B6465-6879-904E-9BE1-0A59D2FB3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E2E4908-1B6D-E94D-9CEE-4D348D650531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C0153-AA1B-5944-A2EE-D8625981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45D0190-C365-8E4C-B64C-C65DD7640E68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DF7F6-2031-F048-A8F2-52242E867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47DFBC4-B047-E544-940A-8ED53080DC6D}" type="datetime8">
              <a:rPr lang="en-US"/>
              <a:pPr>
                <a:defRPr/>
              </a:pPr>
              <a:t>10/20/2018 5:44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C70858-96BB-7A47-BE1A-C44BC26A8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65A05AC-EE42-3E42-83E5-6C518FFB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85439B-58D1-F044-A8A4-DC18D9F88C25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Paths</a:t>
            </a:r>
          </a:p>
        </p:txBody>
      </p:sp>
      <p:grpSp>
        <p:nvGrpSpPr>
          <p:cNvPr id="15364" name="Group 647"/>
          <p:cNvGrpSpPr>
            <a:grpSpLocks/>
          </p:cNvGrpSpPr>
          <p:nvPr/>
        </p:nvGrpSpPr>
        <p:grpSpPr bwMode="auto">
          <a:xfrm>
            <a:off x="4648200" y="3124200"/>
            <a:ext cx="3390900" cy="2227263"/>
            <a:chOff x="3396" y="901"/>
            <a:chExt cx="2136" cy="1403"/>
          </a:xfrm>
        </p:grpSpPr>
        <p:sp>
          <p:nvSpPr>
            <p:cNvPr id="15365" name="Freeform 648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Oval 649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7" name="Oval 650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8" name="Oval 651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5369" name="Oval 652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0" name="AutoShape 653"/>
            <p:cNvCxnSpPr>
              <a:cxnSpLocks noChangeAspect="1" noChangeShapeType="1"/>
              <a:stCxn id="15368" idx="2"/>
              <a:endCxn id="15367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654"/>
            <p:cNvCxnSpPr>
              <a:cxnSpLocks noChangeAspect="1" noChangeShapeType="1"/>
              <a:stCxn id="15369" idx="2"/>
              <a:endCxn id="15367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655"/>
            <p:cNvCxnSpPr>
              <a:cxnSpLocks noChangeAspect="1" noChangeShapeType="1"/>
              <a:stCxn id="15369" idx="6"/>
              <a:endCxn id="15366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56"/>
            <p:cNvCxnSpPr>
              <a:cxnSpLocks noChangeAspect="1" noChangeShapeType="1"/>
              <a:stCxn id="15368" idx="4"/>
              <a:endCxn id="15366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57"/>
            <p:cNvCxnSpPr>
              <a:cxnSpLocks noChangeAspect="1" noChangeShapeType="1"/>
              <a:stCxn id="15367" idx="6"/>
              <a:endCxn id="15366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5" name="Oval 658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5376" name="AutoShape 659"/>
            <p:cNvCxnSpPr>
              <a:cxnSpLocks noChangeAspect="1" noChangeShapeType="1"/>
              <a:stCxn id="15379" idx="6"/>
              <a:endCxn id="15375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660"/>
            <p:cNvCxnSpPr>
              <a:cxnSpLocks noChangeAspect="1" noChangeShapeType="1"/>
              <a:stCxn id="15375" idx="0"/>
              <a:endCxn id="15368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AutoShape 661"/>
            <p:cNvCxnSpPr>
              <a:cxnSpLocks noChangeAspect="1" noChangeShapeType="1"/>
              <a:stCxn id="15366" idx="6"/>
              <a:endCxn id="15375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Oval 662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0" name="AutoShape 663"/>
            <p:cNvCxnSpPr>
              <a:cxnSpLocks noChangeAspect="1" noChangeShapeType="1"/>
              <a:stCxn id="15366" idx="5"/>
              <a:endCxn id="15379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1" name="Text Box 664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2" name="Text Box 665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5383" name="Text Box 666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15384" name="Text Box 667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85" name="Text Box 668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5386" name="Text Box 669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87" name="Text Box 670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5388" name="Text Box 671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15389" name="Text Box 672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5390" name="Text Box 673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5391" name="Text Box 674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5392" name="Text Box 675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5393" name="Text Box 676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5394" name="Text Box 677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5395" name="Text Box 678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2566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68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69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70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71" name="AutoShape 77"/>
          <p:cNvCxnSpPr>
            <a:cxnSpLocks noChangeAspect="1" noChangeShapeType="1"/>
            <a:stCxn id="22569" idx="2"/>
            <a:endCxn id="22568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78"/>
          <p:cNvCxnSpPr>
            <a:cxnSpLocks noChangeAspect="1" noChangeShapeType="1"/>
            <a:stCxn id="22570" idx="2"/>
            <a:endCxn id="22568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79"/>
          <p:cNvCxnSpPr>
            <a:cxnSpLocks noChangeAspect="1" noChangeShapeType="1"/>
            <a:stCxn id="22570" idx="6"/>
            <a:endCxn id="22567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80"/>
          <p:cNvCxnSpPr>
            <a:cxnSpLocks noChangeAspect="1" noChangeShapeType="1"/>
            <a:stCxn id="22569" idx="4"/>
            <a:endCxn id="22567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81"/>
          <p:cNvCxnSpPr>
            <a:cxnSpLocks noChangeAspect="1" noChangeShapeType="1"/>
            <a:stCxn id="22568" idx="6"/>
            <a:endCxn id="22567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6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77" name="AutoShape 83"/>
          <p:cNvCxnSpPr>
            <a:cxnSpLocks noChangeAspect="1" noChangeShapeType="1"/>
            <a:stCxn id="22580" idx="6"/>
            <a:endCxn id="22576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84"/>
          <p:cNvCxnSpPr>
            <a:cxnSpLocks noChangeAspect="1" noChangeShapeType="1"/>
            <a:stCxn id="22576" idx="0"/>
            <a:endCxn id="22569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9" name="AutoShape 85"/>
          <p:cNvCxnSpPr>
            <a:cxnSpLocks noChangeAspect="1" noChangeShapeType="1"/>
            <a:stCxn id="22567" idx="6"/>
            <a:endCxn id="22576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0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81" name="AutoShape 87"/>
          <p:cNvCxnSpPr>
            <a:cxnSpLocks noChangeAspect="1" noChangeShapeType="1"/>
            <a:stCxn id="22567" idx="5"/>
            <a:endCxn id="22580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2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2584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85" name="Text Box 91"/>
          <p:cNvSpPr txBox="1">
            <a:spLocks noChangeArrowheads="1"/>
          </p:cNvSpPr>
          <p:nvPr/>
        </p:nvSpPr>
        <p:spPr bwMode="auto">
          <a:xfrm>
            <a:off x="1174750" y="4937919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6" name="Text Box 92"/>
          <p:cNvSpPr txBox="1">
            <a:spLocks noChangeArrowheads="1"/>
          </p:cNvSpPr>
          <p:nvPr/>
        </p:nvSpPr>
        <p:spPr bwMode="auto">
          <a:xfrm>
            <a:off x="1455738" y="56769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87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8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2589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90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91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2592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93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94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95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2596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9</a:t>
            </a:r>
          </a:p>
        </p:txBody>
      </p:sp>
      <p:grpSp>
        <p:nvGrpSpPr>
          <p:cNvPr id="22597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22629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31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32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633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634" name="AutoShape 108"/>
            <p:cNvCxnSpPr>
              <a:cxnSpLocks noChangeAspect="1" noChangeShapeType="1"/>
              <a:stCxn id="22632" idx="2"/>
              <a:endCxn id="22631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5" name="AutoShape 109"/>
            <p:cNvCxnSpPr>
              <a:cxnSpLocks noChangeAspect="1" noChangeShapeType="1"/>
              <a:stCxn id="22633" idx="2"/>
              <a:endCxn id="22631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6" name="AutoShape 110"/>
            <p:cNvCxnSpPr>
              <a:cxnSpLocks noChangeAspect="1" noChangeShapeType="1"/>
              <a:stCxn id="22633" idx="6"/>
              <a:endCxn id="22630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7" name="AutoShape 111"/>
            <p:cNvCxnSpPr>
              <a:cxnSpLocks noChangeAspect="1" noChangeShapeType="1"/>
              <a:stCxn id="22632" idx="4"/>
              <a:endCxn id="22630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8" name="AutoShape 112"/>
            <p:cNvCxnSpPr>
              <a:cxnSpLocks noChangeAspect="1" noChangeShapeType="1"/>
              <a:stCxn id="22631" idx="6"/>
              <a:endCxn id="22630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39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2640" name="AutoShape 114"/>
            <p:cNvCxnSpPr>
              <a:cxnSpLocks noChangeAspect="1" noChangeShapeType="1"/>
              <a:stCxn id="22643" idx="6"/>
              <a:endCxn id="22639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1" name="AutoShape 115"/>
            <p:cNvCxnSpPr>
              <a:cxnSpLocks noChangeAspect="1" noChangeShapeType="1"/>
              <a:stCxn id="22639" idx="0"/>
              <a:endCxn id="22632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2" name="AutoShape 116"/>
            <p:cNvCxnSpPr>
              <a:cxnSpLocks noChangeAspect="1" noChangeShapeType="1"/>
              <a:stCxn id="22630" idx="6"/>
              <a:endCxn id="22639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3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44" name="AutoShape 118"/>
            <p:cNvCxnSpPr>
              <a:cxnSpLocks noChangeAspect="1" noChangeShapeType="1"/>
              <a:stCxn id="22630" idx="5"/>
              <a:endCxn id="22643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5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646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647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648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49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650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51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652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653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654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655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656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2657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58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659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350999" y="6096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6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2566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68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69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70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71" name="AutoShape 77"/>
          <p:cNvCxnSpPr>
            <a:cxnSpLocks noChangeAspect="1" noChangeShapeType="1"/>
            <a:stCxn id="22569" idx="2"/>
            <a:endCxn id="22568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78"/>
          <p:cNvCxnSpPr>
            <a:cxnSpLocks noChangeAspect="1" noChangeShapeType="1"/>
            <a:stCxn id="22570" idx="2"/>
            <a:endCxn id="22568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79"/>
          <p:cNvCxnSpPr>
            <a:cxnSpLocks noChangeAspect="1" noChangeShapeType="1"/>
            <a:stCxn id="22570" idx="6"/>
            <a:endCxn id="22567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80"/>
          <p:cNvCxnSpPr>
            <a:cxnSpLocks noChangeAspect="1" noChangeShapeType="1"/>
            <a:stCxn id="22569" idx="4"/>
            <a:endCxn id="22567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81"/>
          <p:cNvCxnSpPr>
            <a:cxnSpLocks noChangeAspect="1" noChangeShapeType="1"/>
            <a:stCxn id="22568" idx="6"/>
            <a:endCxn id="22567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6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77" name="AutoShape 83"/>
          <p:cNvCxnSpPr>
            <a:cxnSpLocks noChangeAspect="1" noChangeShapeType="1"/>
            <a:stCxn id="22580" idx="6"/>
            <a:endCxn id="22576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84"/>
          <p:cNvCxnSpPr>
            <a:cxnSpLocks noChangeAspect="1" noChangeShapeType="1"/>
            <a:stCxn id="22576" idx="0"/>
            <a:endCxn id="22569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9" name="AutoShape 85"/>
          <p:cNvCxnSpPr>
            <a:cxnSpLocks noChangeAspect="1" noChangeShapeType="1"/>
            <a:stCxn id="22567" idx="6"/>
            <a:endCxn id="22576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0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81" name="AutoShape 87"/>
          <p:cNvCxnSpPr>
            <a:cxnSpLocks noChangeAspect="1" noChangeShapeType="1"/>
            <a:stCxn id="22567" idx="5"/>
            <a:endCxn id="22580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2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2584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85" name="Text Box 91"/>
          <p:cNvSpPr txBox="1">
            <a:spLocks noChangeArrowheads="1"/>
          </p:cNvSpPr>
          <p:nvPr/>
        </p:nvSpPr>
        <p:spPr bwMode="auto">
          <a:xfrm>
            <a:off x="1174750" y="4937919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6" name="Text Box 92"/>
          <p:cNvSpPr txBox="1">
            <a:spLocks noChangeArrowheads="1"/>
          </p:cNvSpPr>
          <p:nvPr/>
        </p:nvSpPr>
        <p:spPr bwMode="auto">
          <a:xfrm>
            <a:off x="1455738" y="56769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87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8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2589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90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91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2592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93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94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95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2596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9</a:t>
            </a:r>
          </a:p>
        </p:txBody>
      </p:sp>
      <p:grpSp>
        <p:nvGrpSpPr>
          <p:cNvPr id="22597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22629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31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32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633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634" name="AutoShape 108"/>
            <p:cNvCxnSpPr>
              <a:cxnSpLocks noChangeAspect="1" noChangeShapeType="1"/>
              <a:stCxn id="22632" idx="2"/>
              <a:endCxn id="22631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5" name="AutoShape 109"/>
            <p:cNvCxnSpPr>
              <a:cxnSpLocks noChangeAspect="1" noChangeShapeType="1"/>
              <a:stCxn id="22633" idx="2"/>
              <a:endCxn id="22631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6" name="AutoShape 110"/>
            <p:cNvCxnSpPr>
              <a:cxnSpLocks noChangeAspect="1" noChangeShapeType="1"/>
              <a:stCxn id="22633" idx="6"/>
              <a:endCxn id="22630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7" name="AutoShape 111"/>
            <p:cNvCxnSpPr>
              <a:cxnSpLocks noChangeAspect="1" noChangeShapeType="1"/>
              <a:stCxn id="22632" idx="4"/>
              <a:endCxn id="22630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8" name="AutoShape 112"/>
            <p:cNvCxnSpPr>
              <a:cxnSpLocks noChangeAspect="1" noChangeShapeType="1"/>
              <a:stCxn id="22631" idx="6"/>
              <a:endCxn id="22630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39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2640" name="AutoShape 114"/>
            <p:cNvCxnSpPr>
              <a:cxnSpLocks noChangeAspect="1" noChangeShapeType="1"/>
              <a:stCxn id="22643" idx="6"/>
              <a:endCxn id="22639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1" name="AutoShape 115"/>
            <p:cNvCxnSpPr>
              <a:cxnSpLocks noChangeAspect="1" noChangeShapeType="1"/>
              <a:stCxn id="22639" idx="0"/>
              <a:endCxn id="22632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2" name="AutoShape 116"/>
            <p:cNvCxnSpPr>
              <a:cxnSpLocks noChangeAspect="1" noChangeShapeType="1"/>
              <a:stCxn id="22630" idx="6"/>
              <a:endCxn id="22639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3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44" name="AutoShape 118"/>
            <p:cNvCxnSpPr>
              <a:cxnSpLocks noChangeAspect="1" noChangeShapeType="1"/>
              <a:stCxn id="22630" idx="5"/>
              <a:endCxn id="22643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5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646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647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648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49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650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51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652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653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654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655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656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2657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58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659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2598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10200" y="4132263"/>
            <a:ext cx="3295650" cy="2209800"/>
            <a:chOff x="5410200" y="4132263"/>
            <a:chExt cx="3295650" cy="2209800"/>
          </a:xfrm>
        </p:grpSpPr>
        <p:sp>
          <p:nvSpPr>
            <p:cNvPr id="22599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00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01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602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2603" name="AutoShape 139"/>
            <p:cNvCxnSpPr>
              <a:cxnSpLocks noChangeAspect="1" noChangeShapeType="1"/>
              <a:stCxn id="22601" idx="2"/>
              <a:endCxn id="22600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AutoShape 140"/>
            <p:cNvCxnSpPr>
              <a:cxnSpLocks noChangeAspect="1" noChangeShapeType="1"/>
              <a:stCxn id="22602" idx="2"/>
              <a:endCxn id="22600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AutoShape 141"/>
            <p:cNvCxnSpPr>
              <a:cxnSpLocks noChangeAspect="1" noChangeShapeType="1"/>
              <a:stCxn id="22602" idx="6"/>
              <a:endCxn id="22599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AutoShape 142"/>
            <p:cNvCxnSpPr>
              <a:cxnSpLocks noChangeAspect="1" noChangeShapeType="1"/>
              <a:stCxn id="22601" idx="4"/>
              <a:endCxn id="22599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AutoShape 143"/>
            <p:cNvCxnSpPr>
              <a:cxnSpLocks noChangeAspect="1" noChangeShapeType="1"/>
              <a:stCxn id="22600" idx="6"/>
              <a:endCxn id="22599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8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2609" name="AutoShape 145"/>
            <p:cNvCxnSpPr>
              <a:cxnSpLocks noChangeAspect="1" noChangeShapeType="1"/>
              <a:stCxn id="22612" idx="6"/>
              <a:endCxn id="22608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0" name="AutoShape 146"/>
            <p:cNvCxnSpPr>
              <a:cxnSpLocks noChangeAspect="1" noChangeShapeType="1"/>
              <a:stCxn id="22608" idx="0"/>
              <a:endCxn id="22601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1" name="AutoShape 147"/>
            <p:cNvCxnSpPr>
              <a:cxnSpLocks noChangeAspect="1" noChangeShapeType="1"/>
              <a:stCxn id="22599" idx="6"/>
              <a:endCxn id="22608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12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13" name="AutoShape 149"/>
            <p:cNvCxnSpPr>
              <a:cxnSpLocks noChangeAspect="1" noChangeShapeType="1"/>
              <a:stCxn id="22599" idx="5"/>
              <a:endCxn id="22612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14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615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616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617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2618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619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20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621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8</a:t>
              </a:r>
            </a:p>
          </p:txBody>
        </p:sp>
        <p:sp>
          <p:nvSpPr>
            <p:cNvPr id="22622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623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624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25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2626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27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628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350999" y="6096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>
            <a:spLocks/>
          </p:cNvSpPr>
          <p:nvPr/>
        </p:nvSpPr>
        <p:spPr bwMode="auto">
          <a:xfrm>
            <a:off x="541336" y="1470205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CEB94A-3603-1840-940C-0CC6B059BBB9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 (cont.)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1049" y="4124326"/>
            <a:ext cx="3711575" cy="2406650"/>
            <a:chOff x="668338" y="1676400"/>
            <a:chExt cx="3711575" cy="2406650"/>
          </a:xfrm>
        </p:grpSpPr>
        <p:sp>
          <p:nvSpPr>
            <p:cNvPr id="23556" name="Freeform 2051"/>
            <p:cNvSpPr>
              <a:spLocks/>
            </p:cNvSpPr>
            <p:nvPr/>
          </p:nvSpPr>
          <p:spPr bwMode="auto">
            <a:xfrm>
              <a:off x="668338" y="1695450"/>
              <a:ext cx="3711575" cy="2387600"/>
            </a:xfrm>
            <a:custGeom>
              <a:avLst/>
              <a:gdLst>
                <a:gd name="T0" fmla="*/ 2017713 w 2338"/>
                <a:gd name="T1" fmla="*/ 0 h 1504"/>
                <a:gd name="T2" fmla="*/ 3168650 w 2338"/>
                <a:gd name="T3" fmla="*/ 292100 h 1504"/>
                <a:gd name="T4" fmla="*/ 3503613 w 2338"/>
                <a:gd name="T5" fmla="*/ 1508125 h 1504"/>
                <a:gd name="T6" fmla="*/ 1922463 w 2338"/>
                <a:gd name="T7" fmla="*/ 1514475 h 1504"/>
                <a:gd name="T8" fmla="*/ 1455738 w 2338"/>
                <a:gd name="T9" fmla="*/ 2181225 h 1504"/>
                <a:gd name="T10" fmla="*/ 665163 w 2338"/>
                <a:gd name="T11" fmla="*/ 2352675 h 1504"/>
                <a:gd name="T12" fmla="*/ 160338 w 2338"/>
                <a:gd name="T13" fmla="*/ 1971675 h 1504"/>
                <a:gd name="T14" fmla="*/ 65088 w 2338"/>
                <a:gd name="T15" fmla="*/ 990600 h 1504"/>
                <a:gd name="T16" fmla="*/ 550863 w 2338"/>
                <a:gd name="T17" fmla="*/ 219075 h 1504"/>
                <a:gd name="T18" fmla="*/ 1370013 w 2338"/>
                <a:gd name="T19" fmla="*/ 47625 h 1504"/>
                <a:gd name="T20" fmla="*/ 2017713 w 2338"/>
                <a:gd name="T21" fmla="*/ 0 h 15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8"/>
                <a:gd name="T34" fmla="*/ 0 h 1504"/>
                <a:gd name="T35" fmla="*/ 2338 w 2338"/>
                <a:gd name="T36" fmla="*/ 1504 h 15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8" h="1504">
                  <a:moveTo>
                    <a:pt x="1271" y="0"/>
                  </a:moveTo>
                  <a:cubicBezTo>
                    <a:pt x="1459" y="15"/>
                    <a:pt x="1840" y="26"/>
                    <a:pt x="1996" y="184"/>
                  </a:cubicBezTo>
                  <a:cubicBezTo>
                    <a:pt x="2152" y="342"/>
                    <a:pt x="2338" y="822"/>
                    <a:pt x="2207" y="950"/>
                  </a:cubicBezTo>
                  <a:cubicBezTo>
                    <a:pt x="2076" y="1078"/>
                    <a:pt x="1426" y="883"/>
                    <a:pt x="1211" y="954"/>
                  </a:cubicBezTo>
                  <a:cubicBezTo>
                    <a:pt x="996" y="1025"/>
                    <a:pt x="1049" y="1286"/>
                    <a:pt x="917" y="1374"/>
                  </a:cubicBezTo>
                  <a:cubicBezTo>
                    <a:pt x="785" y="1462"/>
                    <a:pt x="555" y="1504"/>
                    <a:pt x="419" y="1482"/>
                  </a:cubicBezTo>
                  <a:cubicBezTo>
                    <a:pt x="283" y="1460"/>
                    <a:pt x="164" y="1385"/>
                    <a:pt x="101" y="1242"/>
                  </a:cubicBezTo>
                  <a:cubicBezTo>
                    <a:pt x="38" y="1099"/>
                    <a:pt x="0" y="808"/>
                    <a:pt x="41" y="624"/>
                  </a:cubicBezTo>
                  <a:cubicBezTo>
                    <a:pt x="82" y="440"/>
                    <a:pt x="210" y="237"/>
                    <a:pt x="347" y="138"/>
                  </a:cubicBezTo>
                  <a:cubicBezTo>
                    <a:pt x="484" y="39"/>
                    <a:pt x="709" y="53"/>
                    <a:pt x="863" y="30"/>
                  </a:cubicBezTo>
                  <a:cubicBezTo>
                    <a:pt x="1017" y="7"/>
                    <a:pt x="1186" y="6"/>
                    <a:pt x="1271" y="0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Oval 2052"/>
            <p:cNvSpPr>
              <a:spLocks noChangeAspect="1" noChangeArrowheads="1"/>
            </p:cNvSpPr>
            <p:nvPr/>
          </p:nvSpPr>
          <p:spPr bwMode="auto">
            <a:xfrm>
              <a:off x="2192338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58" name="Oval 2053"/>
            <p:cNvSpPr>
              <a:spLocks noChangeAspect="1" noChangeArrowheads="1"/>
            </p:cNvSpPr>
            <p:nvPr/>
          </p:nvSpPr>
          <p:spPr bwMode="auto">
            <a:xfrm>
              <a:off x="819150" y="27114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59" name="Oval 2054"/>
            <p:cNvSpPr>
              <a:spLocks noChangeAspect="1" noChangeArrowheads="1"/>
            </p:cNvSpPr>
            <p:nvPr/>
          </p:nvSpPr>
          <p:spPr bwMode="auto">
            <a:xfrm>
              <a:off x="2190750" y="1905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60" name="Oval 2055"/>
            <p:cNvSpPr>
              <a:spLocks noChangeAspect="1" noChangeArrowheads="1"/>
            </p:cNvSpPr>
            <p:nvPr/>
          </p:nvSpPr>
          <p:spPr bwMode="auto">
            <a:xfrm>
              <a:off x="1428750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61" name="AutoShape 2056"/>
            <p:cNvCxnSpPr>
              <a:cxnSpLocks noChangeAspect="1" noChangeShapeType="1"/>
              <a:stCxn id="23559" idx="2"/>
              <a:endCxn id="23558" idx="0"/>
            </p:cNvCxnSpPr>
            <p:nvPr/>
          </p:nvCxnSpPr>
          <p:spPr bwMode="auto">
            <a:xfrm rot="10800000" flipV="1">
              <a:off x="1001713" y="2087563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2057"/>
            <p:cNvCxnSpPr>
              <a:cxnSpLocks noChangeAspect="1" noChangeShapeType="1"/>
              <a:stCxn id="23560" idx="2"/>
              <a:endCxn id="23558" idx="4"/>
            </p:cNvCxnSpPr>
            <p:nvPr/>
          </p:nvCxnSpPr>
          <p:spPr bwMode="auto">
            <a:xfrm rot="10800000">
              <a:off x="1001713" y="3095625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2058"/>
            <p:cNvCxnSpPr>
              <a:cxnSpLocks noChangeAspect="1" noChangeShapeType="1"/>
              <a:stCxn id="23560" idx="6"/>
              <a:endCxn id="23557" idx="3"/>
            </p:cNvCxnSpPr>
            <p:nvPr/>
          </p:nvCxnSpPr>
          <p:spPr bwMode="auto">
            <a:xfrm flipV="1">
              <a:off x="1812925" y="3043238"/>
              <a:ext cx="431800" cy="65881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2059"/>
            <p:cNvCxnSpPr>
              <a:cxnSpLocks noChangeAspect="1" noChangeShapeType="1"/>
              <a:stCxn id="23559" idx="4"/>
              <a:endCxn id="23557" idx="0"/>
            </p:cNvCxnSpPr>
            <p:nvPr/>
          </p:nvCxnSpPr>
          <p:spPr bwMode="auto">
            <a:xfrm>
              <a:off x="2373313" y="2289175"/>
              <a:ext cx="1587" cy="40163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2060"/>
            <p:cNvCxnSpPr>
              <a:cxnSpLocks noChangeAspect="1" noChangeShapeType="1"/>
              <a:stCxn id="23558" idx="6"/>
              <a:endCxn id="23557" idx="2"/>
            </p:cNvCxnSpPr>
            <p:nvPr/>
          </p:nvCxnSpPr>
          <p:spPr bwMode="auto">
            <a:xfrm>
              <a:off x="1203325" y="2894013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2061"/>
            <p:cNvSpPr>
              <a:spLocks noChangeAspect="1" noChangeArrowheads="1"/>
            </p:cNvSpPr>
            <p:nvPr/>
          </p:nvSpPr>
          <p:spPr bwMode="auto">
            <a:xfrm>
              <a:off x="3554413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67" name="AutoShape 2062"/>
            <p:cNvCxnSpPr>
              <a:cxnSpLocks noChangeAspect="1" noChangeShapeType="1"/>
              <a:stCxn id="23570" idx="6"/>
              <a:endCxn id="23566" idx="4"/>
            </p:cNvCxnSpPr>
            <p:nvPr/>
          </p:nvCxnSpPr>
          <p:spPr bwMode="auto">
            <a:xfrm flipV="1">
              <a:off x="3317875" y="3095625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2063"/>
            <p:cNvCxnSpPr>
              <a:cxnSpLocks noChangeAspect="1" noChangeShapeType="1"/>
              <a:stCxn id="23566" idx="0"/>
              <a:endCxn id="23559" idx="6"/>
            </p:cNvCxnSpPr>
            <p:nvPr/>
          </p:nvCxnSpPr>
          <p:spPr bwMode="auto">
            <a:xfrm rot="5400000" flipH="1">
              <a:off x="2854325" y="1808163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2064"/>
            <p:cNvCxnSpPr>
              <a:cxnSpLocks noChangeAspect="1" noChangeShapeType="1"/>
              <a:stCxn id="23557" idx="6"/>
              <a:endCxn id="23566" idx="2"/>
            </p:cNvCxnSpPr>
            <p:nvPr/>
          </p:nvCxnSpPr>
          <p:spPr bwMode="auto">
            <a:xfrm>
              <a:off x="2576513" y="2894013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0" name="Oval 2065"/>
            <p:cNvSpPr>
              <a:spLocks noChangeAspect="1" noChangeArrowheads="1"/>
            </p:cNvSpPr>
            <p:nvPr/>
          </p:nvSpPr>
          <p:spPr bwMode="auto">
            <a:xfrm>
              <a:off x="2943225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571" name="AutoShape 2066"/>
            <p:cNvCxnSpPr>
              <a:cxnSpLocks noChangeAspect="1" noChangeShapeType="1"/>
              <a:stCxn id="23557" idx="5"/>
              <a:endCxn id="23570" idx="2"/>
            </p:cNvCxnSpPr>
            <p:nvPr/>
          </p:nvCxnSpPr>
          <p:spPr bwMode="auto">
            <a:xfrm rot="16200000" flipH="1">
              <a:off x="2389188" y="3159125"/>
              <a:ext cx="658812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2067"/>
            <p:cNvSpPr txBox="1">
              <a:spLocks noChangeArrowheads="1"/>
            </p:cNvSpPr>
            <p:nvPr/>
          </p:nvSpPr>
          <p:spPr bwMode="auto">
            <a:xfrm>
              <a:off x="2425700" y="16764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573" name="Text Box 2068"/>
            <p:cNvSpPr txBox="1">
              <a:spLocks noChangeArrowheads="1"/>
            </p:cNvSpPr>
            <p:nvPr/>
          </p:nvSpPr>
          <p:spPr bwMode="auto">
            <a:xfrm>
              <a:off x="38163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574" name="Text Box 2069"/>
            <p:cNvSpPr txBox="1">
              <a:spLocks noChangeArrowheads="1"/>
            </p:cNvSpPr>
            <p:nvPr/>
          </p:nvSpPr>
          <p:spPr bwMode="auto">
            <a:xfrm>
              <a:off x="24574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575" name="Text Box 2070"/>
            <p:cNvSpPr txBox="1">
              <a:spLocks noChangeArrowheads="1"/>
            </p:cNvSpPr>
            <p:nvPr/>
          </p:nvSpPr>
          <p:spPr bwMode="auto">
            <a:xfrm>
              <a:off x="10858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576" name="Text Box 2071"/>
            <p:cNvSpPr txBox="1">
              <a:spLocks noChangeArrowheads="1"/>
            </p:cNvSpPr>
            <p:nvPr/>
          </p:nvSpPr>
          <p:spPr bwMode="auto">
            <a:xfrm>
              <a:off x="1300163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577" name="Text Box 2072"/>
            <p:cNvSpPr txBox="1">
              <a:spLocks noChangeArrowheads="1"/>
            </p:cNvSpPr>
            <p:nvPr/>
          </p:nvSpPr>
          <p:spPr bwMode="auto">
            <a:xfrm>
              <a:off x="3124200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578" name="Text Box 2073"/>
            <p:cNvSpPr txBox="1">
              <a:spLocks noChangeArrowheads="1"/>
            </p:cNvSpPr>
            <p:nvPr/>
          </p:nvSpPr>
          <p:spPr bwMode="auto">
            <a:xfrm>
              <a:off x="3263900" y="19192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3579" name="Text Box 2074"/>
            <p:cNvSpPr txBox="1">
              <a:spLocks noChangeArrowheads="1"/>
            </p:cNvSpPr>
            <p:nvPr/>
          </p:nvSpPr>
          <p:spPr bwMode="auto">
            <a:xfrm>
              <a:off x="1123950" y="1981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580" name="Text Box 2075"/>
            <p:cNvSpPr txBox="1">
              <a:spLocks noChangeArrowheads="1"/>
            </p:cNvSpPr>
            <p:nvPr/>
          </p:nvSpPr>
          <p:spPr bwMode="auto">
            <a:xfrm>
              <a:off x="15049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581" name="Text Box 2076"/>
            <p:cNvSpPr txBox="1">
              <a:spLocks noChangeArrowheads="1"/>
            </p:cNvSpPr>
            <p:nvPr/>
          </p:nvSpPr>
          <p:spPr bwMode="auto">
            <a:xfrm>
              <a:off x="29527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582" name="Text Box 2077"/>
            <p:cNvSpPr txBox="1">
              <a:spLocks noChangeArrowheads="1"/>
            </p:cNvSpPr>
            <p:nvPr/>
          </p:nvSpPr>
          <p:spPr bwMode="auto">
            <a:xfrm>
              <a:off x="8191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3583" name="Text Box 2078"/>
            <p:cNvSpPr txBox="1">
              <a:spLocks noChangeArrowheads="1"/>
            </p:cNvSpPr>
            <p:nvPr/>
          </p:nvSpPr>
          <p:spPr bwMode="auto">
            <a:xfrm>
              <a:off x="35623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584" name="Text Box 2079"/>
            <p:cNvSpPr txBox="1">
              <a:spLocks noChangeArrowheads="1"/>
            </p:cNvSpPr>
            <p:nvPr/>
          </p:nvSpPr>
          <p:spPr bwMode="auto">
            <a:xfrm>
              <a:off x="2038350" y="22860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585" name="Text Box 2080"/>
            <p:cNvSpPr txBox="1">
              <a:spLocks noChangeArrowheads="1"/>
            </p:cNvSpPr>
            <p:nvPr/>
          </p:nvSpPr>
          <p:spPr bwMode="auto">
            <a:xfrm>
              <a:off x="18859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586" name="Text Box 2081"/>
            <p:cNvSpPr txBox="1">
              <a:spLocks noChangeArrowheads="1"/>
            </p:cNvSpPr>
            <p:nvPr/>
          </p:nvSpPr>
          <p:spPr bwMode="auto">
            <a:xfrm>
              <a:off x="25336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3618" name="AutoShape 2113"/>
          <p:cNvSpPr>
            <a:spLocks noChangeArrowheads="1"/>
          </p:cNvSpPr>
          <p:nvPr/>
        </p:nvSpPr>
        <p:spPr bwMode="auto">
          <a:xfrm rot="16200000" flipH="1" flipV="1">
            <a:off x="1717686" y="3613907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7796" y="1445417"/>
            <a:ext cx="3295650" cy="2209800"/>
            <a:chOff x="5410200" y="4132263"/>
            <a:chExt cx="3295650" cy="2209800"/>
          </a:xfrm>
        </p:grpSpPr>
        <p:sp>
          <p:nvSpPr>
            <p:cNvPr id="69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70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71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72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73" name="AutoShape 139"/>
            <p:cNvCxnSpPr>
              <a:cxnSpLocks noChangeAspect="1" noChangeShapeType="1"/>
              <a:stCxn id="71" idx="2"/>
              <a:endCxn id="70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40"/>
            <p:cNvCxnSpPr>
              <a:cxnSpLocks noChangeAspect="1" noChangeShapeType="1"/>
              <a:stCxn id="72" idx="2"/>
              <a:endCxn id="70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41"/>
            <p:cNvCxnSpPr>
              <a:cxnSpLocks noChangeAspect="1" noChangeShapeType="1"/>
              <a:stCxn id="72" idx="6"/>
              <a:endCxn id="69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42"/>
            <p:cNvCxnSpPr>
              <a:cxnSpLocks noChangeAspect="1" noChangeShapeType="1"/>
              <a:stCxn id="71" idx="4"/>
              <a:endCxn id="69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43"/>
            <p:cNvCxnSpPr>
              <a:cxnSpLocks noChangeAspect="1" noChangeShapeType="1"/>
              <a:stCxn id="70" idx="6"/>
              <a:endCxn id="69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79" name="AutoShape 145"/>
            <p:cNvCxnSpPr>
              <a:cxnSpLocks noChangeAspect="1" noChangeShapeType="1"/>
              <a:stCxn id="82" idx="6"/>
              <a:endCxn id="78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46"/>
            <p:cNvCxnSpPr>
              <a:cxnSpLocks noChangeAspect="1" noChangeShapeType="1"/>
              <a:stCxn id="78" idx="0"/>
              <a:endCxn id="71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147"/>
            <p:cNvCxnSpPr>
              <a:cxnSpLocks noChangeAspect="1" noChangeShapeType="1"/>
              <a:stCxn id="69" idx="6"/>
              <a:endCxn id="78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83" name="AutoShape 149"/>
            <p:cNvCxnSpPr>
              <a:cxnSpLocks noChangeAspect="1" noChangeShapeType="1"/>
              <a:stCxn id="69" idx="5"/>
              <a:endCxn id="82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85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86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7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88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9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90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91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92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93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4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5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96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7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8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00600" y="4572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5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34"/>
          <p:cNvSpPr>
            <a:spLocks/>
          </p:cNvSpPr>
          <p:nvPr/>
        </p:nvSpPr>
        <p:spPr bwMode="auto">
          <a:xfrm>
            <a:off x="519107" y="1468435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CEB94A-3603-1840-940C-0CC6B059BBB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1049" y="4124326"/>
            <a:ext cx="3711575" cy="2406650"/>
            <a:chOff x="668338" y="1676400"/>
            <a:chExt cx="3711575" cy="2406650"/>
          </a:xfrm>
        </p:grpSpPr>
        <p:sp>
          <p:nvSpPr>
            <p:cNvPr id="23556" name="Freeform 2051"/>
            <p:cNvSpPr>
              <a:spLocks/>
            </p:cNvSpPr>
            <p:nvPr/>
          </p:nvSpPr>
          <p:spPr bwMode="auto">
            <a:xfrm>
              <a:off x="668338" y="1695450"/>
              <a:ext cx="3711575" cy="2387600"/>
            </a:xfrm>
            <a:custGeom>
              <a:avLst/>
              <a:gdLst>
                <a:gd name="T0" fmla="*/ 2017713 w 2338"/>
                <a:gd name="T1" fmla="*/ 0 h 1504"/>
                <a:gd name="T2" fmla="*/ 3168650 w 2338"/>
                <a:gd name="T3" fmla="*/ 292100 h 1504"/>
                <a:gd name="T4" fmla="*/ 3503613 w 2338"/>
                <a:gd name="T5" fmla="*/ 1508125 h 1504"/>
                <a:gd name="T6" fmla="*/ 1922463 w 2338"/>
                <a:gd name="T7" fmla="*/ 1514475 h 1504"/>
                <a:gd name="T8" fmla="*/ 1455738 w 2338"/>
                <a:gd name="T9" fmla="*/ 2181225 h 1504"/>
                <a:gd name="T10" fmla="*/ 665163 w 2338"/>
                <a:gd name="T11" fmla="*/ 2352675 h 1504"/>
                <a:gd name="T12" fmla="*/ 160338 w 2338"/>
                <a:gd name="T13" fmla="*/ 1971675 h 1504"/>
                <a:gd name="T14" fmla="*/ 65088 w 2338"/>
                <a:gd name="T15" fmla="*/ 990600 h 1504"/>
                <a:gd name="T16" fmla="*/ 550863 w 2338"/>
                <a:gd name="T17" fmla="*/ 219075 h 1504"/>
                <a:gd name="T18" fmla="*/ 1370013 w 2338"/>
                <a:gd name="T19" fmla="*/ 47625 h 1504"/>
                <a:gd name="T20" fmla="*/ 2017713 w 2338"/>
                <a:gd name="T21" fmla="*/ 0 h 15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8"/>
                <a:gd name="T34" fmla="*/ 0 h 1504"/>
                <a:gd name="T35" fmla="*/ 2338 w 2338"/>
                <a:gd name="T36" fmla="*/ 1504 h 15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8" h="1504">
                  <a:moveTo>
                    <a:pt x="1271" y="0"/>
                  </a:moveTo>
                  <a:cubicBezTo>
                    <a:pt x="1459" y="15"/>
                    <a:pt x="1840" y="26"/>
                    <a:pt x="1996" y="184"/>
                  </a:cubicBezTo>
                  <a:cubicBezTo>
                    <a:pt x="2152" y="342"/>
                    <a:pt x="2338" y="822"/>
                    <a:pt x="2207" y="950"/>
                  </a:cubicBezTo>
                  <a:cubicBezTo>
                    <a:pt x="2076" y="1078"/>
                    <a:pt x="1426" y="883"/>
                    <a:pt x="1211" y="954"/>
                  </a:cubicBezTo>
                  <a:cubicBezTo>
                    <a:pt x="996" y="1025"/>
                    <a:pt x="1049" y="1286"/>
                    <a:pt x="917" y="1374"/>
                  </a:cubicBezTo>
                  <a:cubicBezTo>
                    <a:pt x="785" y="1462"/>
                    <a:pt x="555" y="1504"/>
                    <a:pt x="419" y="1482"/>
                  </a:cubicBezTo>
                  <a:cubicBezTo>
                    <a:pt x="283" y="1460"/>
                    <a:pt x="164" y="1385"/>
                    <a:pt x="101" y="1242"/>
                  </a:cubicBezTo>
                  <a:cubicBezTo>
                    <a:pt x="38" y="1099"/>
                    <a:pt x="0" y="808"/>
                    <a:pt x="41" y="624"/>
                  </a:cubicBezTo>
                  <a:cubicBezTo>
                    <a:pt x="82" y="440"/>
                    <a:pt x="210" y="237"/>
                    <a:pt x="347" y="138"/>
                  </a:cubicBezTo>
                  <a:cubicBezTo>
                    <a:pt x="484" y="39"/>
                    <a:pt x="709" y="53"/>
                    <a:pt x="863" y="30"/>
                  </a:cubicBezTo>
                  <a:cubicBezTo>
                    <a:pt x="1017" y="7"/>
                    <a:pt x="1186" y="6"/>
                    <a:pt x="1271" y="0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Oval 2052"/>
            <p:cNvSpPr>
              <a:spLocks noChangeAspect="1" noChangeArrowheads="1"/>
            </p:cNvSpPr>
            <p:nvPr/>
          </p:nvSpPr>
          <p:spPr bwMode="auto">
            <a:xfrm>
              <a:off x="2192338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58" name="Oval 2053"/>
            <p:cNvSpPr>
              <a:spLocks noChangeAspect="1" noChangeArrowheads="1"/>
            </p:cNvSpPr>
            <p:nvPr/>
          </p:nvSpPr>
          <p:spPr bwMode="auto">
            <a:xfrm>
              <a:off x="819150" y="27114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59" name="Oval 2054"/>
            <p:cNvSpPr>
              <a:spLocks noChangeAspect="1" noChangeArrowheads="1"/>
            </p:cNvSpPr>
            <p:nvPr/>
          </p:nvSpPr>
          <p:spPr bwMode="auto">
            <a:xfrm>
              <a:off x="2190750" y="1905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60" name="Oval 2055"/>
            <p:cNvSpPr>
              <a:spLocks noChangeAspect="1" noChangeArrowheads="1"/>
            </p:cNvSpPr>
            <p:nvPr/>
          </p:nvSpPr>
          <p:spPr bwMode="auto">
            <a:xfrm>
              <a:off x="1428750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61" name="AutoShape 2056"/>
            <p:cNvCxnSpPr>
              <a:cxnSpLocks noChangeAspect="1" noChangeShapeType="1"/>
              <a:stCxn id="23559" idx="2"/>
              <a:endCxn id="23558" idx="0"/>
            </p:cNvCxnSpPr>
            <p:nvPr/>
          </p:nvCxnSpPr>
          <p:spPr bwMode="auto">
            <a:xfrm rot="10800000" flipV="1">
              <a:off x="1001713" y="2087563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2057"/>
            <p:cNvCxnSpPr>
              <a:cxnSpLocks noChangeAspect="1" noChangeShapeType="1"/>
              <a:stCxn id="23560" idx="2"/>
              <a:endCxn id="23558" idx="4"/>
            </p:cNvCxnSpPr>
            <p:nvPr/>
          </p:nvCxnSpPr>
          <p:spPr bwMode="auto">
            <a:xfrm rot="10800000">
              <a:off x="1001713" y="3095625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2058"/>
            <p:cNvCxnSpPr>
              <a:cxnSpLocks noChangeAspect="1" noChangeShapeType="1"/>
              <a:stCxn id="23560" idx="6"/>
              <a:endCxn id="23557" idx="3"/>
            </p:cNvCxnSpPr>
            <p:nvPr/>
          </p:nvCxnSpPr>
          <p:spPr bwMode="auto">
            <a:xfrm flipV="1">
              <a:off x="1812925" y="3043238"/>
              <a:ext cx="431800" cy="65881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2059"/>
            <p:cNvCxnSpPr>
              <a:cxnSpLocks noChangeAspect="1" noChangeShapeType="1"/>
              <a:stCxn id="23559" idx="4"/>
              <a:endCxn id="23557" idx="0"/>
            </p:cNvCxnSpPr>
            <p:nvPr/>
          </p:nvCxnSpPr>
          <p:spPr bwMode="auto">
            <a:xfrm>
              <a:off x="2373313" y="2289175"/>
              <a:ext cx="1587" cy="40163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2060"/>
            <p:cNvCxnSpPr>
              <a:cxnSpLocks noChangeAspect="1" noChangeShapeType="1"/>
              <a:stCxn id="23558" idx="6"/>
              <a:endCxn id="23557" idx="2"/>
            </p:cNvCxnSpPr>
            <p:nvPr/>
          </p:nvCxnSpPr>
          <p:spPr bwMode="auto">
            <a:xfrm>
              <a:off x="1203325" y="2894013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2061"/>
            <p:cNvSpPr>
              <a:spLocks noChangeAspect="1" noChangeArrowheads="1"/>
            </p:cNvSpPr>
            <p:nvPr/>
          </p:nvSpPr>
          <p:spPr bwMode="auto">
            <a:xfrm>
              <a:off x="3554413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67" name="AutoShape 2062"/>
            <p:cNvCxnSpPr>
              <a:cxnSpLocks noChangeAspect="1" noChangeShapeType="1"/>
              <a:stCxn id="23570" idx="6"/>
              <a:endCxn id="23566" idx="4"/>
            </p:cNvCxnSpPr>
            <p:nvPr/>
          </p:nvCxnSpPr>
          <p:spPr bwMode="auto">
            <a:xfrm flipV="1">
              <a:off x="3317875" y="3095625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2063"/>
            <p:cNvCxnSpPr>
              <a:cxnSpLocks noChangeAspect="1" noChangeShapeType="1"/>
              <a:stCxn id="23566" idx="0"/>
              <a:endCxn id="23559" idx="6"/>
            </p:cNvCxnSpPr>
            <p:nvPr/>
          </p:nvCxnSpPr>
          <p:spPr bwMode="auto">
            <a:xfrm rot="5400000" flipH="1">
              <a:off x="2854325" y="1808163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2064"/>
            <p:cNvCxnSpPr>
              <a:cxnSpLocks noChangeAspect="1" noChangeShapeType="1"/>
              <a:stCxn id="23557" idx="6"/>
              <a:endCxn id="23566" idx="2"/>
            </p:cNvCxnSpPr>
            <p:nvPr/>
          </p:nvCxnSpPr>
          <p:spPr bwMode="auto">
            <a:xfrm>
              <a:off x="2576513" y="2894013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0" name="Oval 2065"/>
            <p:cNvSpPr>
              <a:spLocks noChangeAspect="1" noChangeArrowheads="1"/>
            </p:cNvSpPr>
            <p:nvPr/>
          </p:nvSpPr>
          <p:spPr bwMode="auto">
            <a:xfrm>
              <a:off x="2943225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571" name="AutoShape 2066"/>
            <p:cNvCxnSpPr>
              <a:cxnSpLocks noChangeAspect="1" noChangeShapeType="1"/>
              <a:stCxn id="23557" idx="5"/>
              <a:endCxn id="23570" idx="2"/>
            </p:cNvCxnSpPr>
            <p:nvPr/>
          </p:nvCxnSpPr>
          <p:spPr bwMode="auto">
            <a:xfrm rot="16200000" flipH="1">
              <a:off x="2389188" y="3159125"/>
              <a:ext cx="658812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2067"/>
            <p:cNvSpPr txBox="1">
              <a:spLocks noChangeArrowheads="1"/>
            </p:cNvSpPr>
            <p:nvPr/>
          </p:nvSpPr>
          <p:spPr bwMode="auto">
            <a:xfrm>
              <a:off x="2425700" y="16764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573" name="Text Box 2068"/>
            <p:cNvSpPr txBox="1">
              <a:spLocks noChangeArrowheads="1"/>
            </p:cNvSpPr>
            <p:nvPr/>
          </p:nvSpPr>
          <p:spPr bwMode="auto">
            <a:xfrm>
              <a:off x="38163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574" name="Text Box 2069"/>
            <p:cNvSpPr txBox="1">
              <a:spLocks noChangeArrowheads="1"/>
            </p:cNvSpPr>
            <p:nvPr/>
          </p:nvSpPr>
          <p:spPr bwMode="auto">
            <a:xfrm>
              <a:off x="24574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575" name="Text Box 2070"/>
            <p:cNvSpPr txBox="1">
              <a:spLocks noChangeArrowheads="1"/>
            </p:cNvSpPr>
            <p:nvPr/>
          </p:nvSpPr>
          <p:spPr bwMode="auto">
            <a:xfrm>
              <a:off x="10858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576" name="Text Box 2071"/>
            <p:cNvSpPr txBox="1">
              <a:spLocks noChangeArrowheads="1"/>
            </p:cNvSpPr>
            <p:nvPr/>
          </p:nvSpPr>
          <p:spPr bwMode="auto">
            <a:xfrm>
              <a:off x="1300163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577" name="Text Box 2072"/>
            <p:cNvSpPr txBox="1">
              <a:spLocks noChangeArrowheads="1"/>
            </p:cNvSpPr>
            <p:nvPr/>
          </p:nvSpPr>
          <p:spPr bwMode="auto">
            <a:xfrm>
              <a:off x="3124200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578" name="Text Box 2073"/>
            <p:cNvSpPr txBox="1">
              <a:spLocks noChangeArrowheads="1"/>
            </p:cNvSpPr>
            <p:nvPr/>
          </p:nvSpPr>
          <p:spPr bwMode="auto">
            <a:xfrm>
              <a:off x="3263900" y="19192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3579" name="Text Box 2074"/>
            <p:cNvSpPr txBox="1">
              <a:spLocks noChangeArrowheads="1"/>
            </p:cNvSpPr>
            <p:nvPr/>
          </p:nvSpPr>
          <p:spPr bwMode="auto">
            <a:xfrm>
              <a:off x="1123950" y="1981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580" name="Text Box 2075"/>
            <p:cNvSpPr txBox="1">
              <a:spLocks noChangeArrowheads="1"/>
            </p:cNvSpPr>
            <p:nvPr/>
          </p:nvSpPr>
          <p:spPr bwMode="auto">
            <a:xfrm>
              <a:off x="15049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581" name="Text Box 2076"/>
            <p:cNvSpPr txBox="1">
              <a:spLocks noChangeArrowheads="1"/>
            </p:cNvSpPr>
            <p:nvPr/>
          </p:nvSpPr>
          <p:spPr bwMode="auto">
            <a:xfrm>
              <a:off x="29527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582" name="Text Box 2077"/>
            <p:cNvSpPr txBox="1">
              <a:spLocks noChangeArrowheads="1"/>
            </p:cNvSpPr>
            <p:nvPr/>
          </p:nvSpPr>
          <p:spPr bwMode="auto">
            <a:xfrm>
              <a:off x="8191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3583" name="Text Box 2078"/>
            <p:cNvSpPr txBox="1">
              <a:spLocks noChangeArrowheads="1"/>
            </p:cNvSpPr>
            <p:nvPr/>
          </p:nvSpPr>
          <p:spPr bwMode="auto">
            <a:xfrm>
              <a:off x="35623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584" name="Text Box 2079"/>
            <p:cNvSpPr txBox="1">
              <a:spLocks noChangeArrowheads="1"/>
            </p:cNvSpPr>
            <p:nvPr/>
          </p:nvSpPr>
          <p:spPr bwMode="auto">
            <a:xfrm>
              <a:off x="2038350" y="22860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585" name="Text Box 2080"/>
            <p:cNvSpPr txBox="1">
              <a:spLocks noChangeArrowheads="1"/>
            </p:cNvSpPr>
            <p:nvPr/>
          </p:nvSpPr>
          <p:spPr bwMode="auto">
            <a:xfrm>
              <a:off x="18859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586" name="Text Box 2081"/>
            <p:cNvSpPr txBox="1">
              <a:spLocks noChangeArrowheads="1"/>
            </p:cNvSpPr>
            <p:nvPr/>
          </p:nvSpPr>
          <p:spPr bwMode="auto">
            <a:xfrm>
              <a:off x="25336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30775" y="3810000"/>
            <a:ext cx="3567113" cy="2459038"/>
            <a:chOff x="4930775" y="3810000"/>
            <a:chExt cx="3567113" cy="2459038"/>
          </a:xfrm>
        </p:grpSpPr>
        <p:sp>
          <p:nvSpPr>
            <p:cNvPr id="23587" name="Freeform 2082"/>
            <p:cNvSpPr>
              <a:spLocks/>
            </p:cNvSpPr>
            <p:nvPr/>
          </p:nvSpPr>
          <p:spPr bwMode="auto">
            <a:xfrm>
              <a:off x="4930775" y="3810000"/>
              <a:ext cx="3567113" cy="2459038"/>
            </a:xfrm>
            <a:custGeom>
              <a:avLst/>
              <a:gdLst>
                <a:gd name="T0" fmla="*/ 2022475 w 2247"/>
                <a:gd name="T1" fmla="*/ 36513 h 1549"/>
                <a:gd name="T2" fmla="*/ 3079750 w 2247"/>
                <a:gd name="T3" fmla="*/ 236538 h 1549"/>
                <a:gd name="T4" fmla="*/ 3556000 w 2247"/>
                <a:gd name="T5" fmla="*/ 1455738 h 1549"/>
                <a:gd name="T6" fmla="*/ 3014663 w 2247"/>
                <a:gd name="T7" fmla="*/ 2319338 h 1549"/>
                <a:gd name="T8" fmla="*/ 717550 w 2247"/>
                <a:gd name="T9" fmla="*/ 2295525 h 1549"/>
                <a:gd name="T10" fmla="*/ 79375 w 2247"/>
                <a:gd name="T11" fmla="*/ 1647825 h 1549"/>
                <a:gd name="T12" fmla="*/ 241300 w 2247"/>
                <a:gd name="T13" fmla="*/ 723900 h 1549"/>
                <a:gd name="T14" fmla="*/ 850900 w 2247"/>
                <a:gd name="T15" fmla="*/ 219075 h 1549"/>
                <a:gd name="T16" fmla="*/ 2022475 w 2247"/>
                <a:gd name="T17" fmla="*/ 36513 h 15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47"/>
                <a:gd name="T28" fmla="*/ 0 h 1549"/>
                <a:gd name="T29" fmla="*/ 2247 w 2247"/>
                <a:gd name="T30" fmla="*/ 1549 h 15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47" h="1549">
                  <a:moveTo>
                    <a:pt x="1274" y="23"/>
                  </a:moveTo>
                  <a:cubicBezTo>
                    <a:pt x="1508" y="25"/>
                    <a:pt x="1779" y="0"/>
                    <a:pt x="1940" y="149"/>
                  </a:cubicBezTo>
                  <a:cubicBezTo>
                    <a:pt x="2101" y="298"/>
                    <a:pt x="2247" y="698"/>
                    <a:pt x="2240" y="917"/>
                  </a:cubicBezTo>
                  <a:cubicBezTo>
                    <a:pt x="2233" y="1136"/>
                    <a:pt x="2197" y="1373"/>
                    <a:pt x="1899" y="1461"/>
                  </a:cubicBezTo>
                  <a:cubicBezTo>
                    <a:pt x="1601" y="1549"/>
                    <a:pt x="760" y="1516"/>
                    <a:pt x="452" y="1446"/>
                  </a:cubicBezTo>
                  <a:cubicBezTo>
                    <a:pt x="144" y="1376"/>
                    <a:pt x="100" y="1203"/>
                    <a:pt x="50" y="1038"/>
                  </a:cubicBezTo>
                  <a:cubicBezTo>
                    <a:pt x="0" y="873"/>
                    <a:pt x="71" y="606"/>
                    <a:pt x="152" y="456"/>
                  </a:cubicBezTo>
                  <a:cubicBezTo>
                    <a:pt x="233" y="306"/>
                    <a:pt x="349" y="210"/>
                    <a:pt x="536" y="138"/>
                  </a:cubicBezTo>
                  <a:cubicBezTo>
                    <a:pt x="723" y="66"/>
                    <a:pt x="1040" y="21"/>
                    <a:pt x="1274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2083"/>
            <p:cNvSpPr>
              <a:spLocks noChangeAspect="1" noChangeArrowheads="1"/>
            </p:cNvSpPr>
            <p:nvPr/>
          </p:nvSpPr>
          <p:spPr bwMode="auto">
            <a:xfrm>
              <a:off x="6573838" y="48625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89" name="Oval 2084"/>
            <p:cNvSpPr>
              <a:spLocks noChangeAspect="1" noChangeArrowheads="1"/>
            </p:cNvSpPr>
            <p:nvPr/>
          </p:nvSpPr>
          <p:spPr bwMode="auto">
            <a:xfrm>
              <a:off x="5200650" y="48625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90" name="Oval 2085"/>
            <p:cNvSpPr>
              <a:spLocks noChangeAspect="1" noChangeArrowheads="1"/>
            </p:cNvSpPr>
            <p:nvPr/>
          </p:nvSpPr>
          <p:spPr bwMode="auto">
            <a:xfrm>
              <a:off x="6572250" y="40560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91" name="Oval 2086"/>
            <p:cNvSpPr>
              <a:spLocks noChangeAspect="1" noChangeArrowheads="1"/>
            </p:cNvSpPr>
            <p:nvPr/>
          </p:nvSpPr>
          <p:spPr bwMode="auto">
            <a:xfrm>
              <a:off x="5810250" y="56705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92" name="AutoShape 2087"/>
            <p:cNvCxnSpPr>
              <a:cxnSpLocks noChangeAspect="1" noChangeShapeType="1"/>
              <a:stCxn id="23590" idx="2"/>
              <a:endCxn id="23589" idx="0"/>
            </p:cNvCxnSpPr>
            <p:nvPr/>
          </p:nvCxnSpPr>
          <p:spPr bwMode="auto">
            <a:xfrm rot="10800000" flipV="1">
              <a:off x="5383213" y="4238625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2088"/>
            <p:cNvCxnSpPr>
              <a:cxnSpLocks noChangeAspect="1" noChangeShapeType="1"/>
              <a:stCxn id="23591" idx="2"/>
              <a:endCxn id="23589" idx="4"/>
            </p:cNvCxnSpPr>
            <p:nvPr/>
          </p:nvCxnSpPr>
          <p:spPr bwMode="auto">
            <a:xfrm rot="10800000">
              <a:off x="5383213" y="5246688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2089"/>
            <p:cNvCxnSpPr>
              <a:cxnSpLocks noChangeAspect="1" noChangeShapeType="1"/>
              <a:stCxn id="23591" idx="6"/>
              <a:endCxn id="23588" idx="3"/>
            </p:cNvCxnSpPr>
            <p:nvPr/>
          </p:nvCxnSpPr>
          <p:spPr bwMode="auto">
            <a:xfrm flipV="1">
              <a:off x="6194425" y="51943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090"/>
            <p:cNvCxnSpPr>
              <a:cxnSpLocks noChangeAspect="1" noChangeShapeType="1"/>
              <a:stCxn id="23590" idx="4"/>
              <a:endCxn id="23588" idx="0"/>
            </p:cNvCxnSpPr>
            <p:nvPr/>
          </p:nvCxnSpPr>
          <p:spPr bwMode="auto">
            <a:xfrm>
              <a:off x="6754813" y="44402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AutoShape 2091"/>
            <p:cNvCxnSpPr>
              <a:cxnSpLocks noChangeAspect="1" noChangeShapeType="1"/>
              <a:stCxn id="23589" idx="6"/>
              <a:endCxn id="23588" idx="2"/>
            </p:cNvCxnSpPr>
            <p:nvPr/>
          </p:nvCxnSpPr>
          <p:spPr bwMode="auto">
            <a:xfrm>
              <a:off x="5584825" y="5045075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7" name="Oval 2092"/>
            <p:cNvSpPr>
              <a:spLocks noChangeAspect="1" noChangeArrowheads="1"/>
            </p:cNvSpPr>
            <p:nvPr/>
          </p:nvSpPr>
          <p:spPr bwMode="auto">
            <a:xfrm>
              <a:off x="7935913" y="48625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98" name="AutoShape 2093"/>
            <p:cNvCxnSpPr>
              <a:cxnSpLocks noChangeAspect="1" noChangeShapeType="1"/>
              <a:stCxn id="23601" idx="6"/>
              <a:endCxn id="23597" idx="4"/>
            </p:cNvCxnSpPr>
            <p:nvPr/>
          </p:nvCxnSpPr>
          <p:spPr bwMode="auto">
            <a:xfrm flipV="1">
              <a:off x="7708900" y="5246688"/>
              <a:ext cx="409575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9" name="AutoShape 2094"/>
            <p:cNvCxnSpPr>
              <a:cxnSpLocks noChangeAspect="1" noChangeShapeType="1"/>
              <a:stCxn id="23597" idx="0"/>
              <a:endCxn id="23590" idx="6"/>
            </p:cNvCxnSpPr>
            <p:nvPr/>
          </p:nvCxnSpPr>
          <p:spPr bwMode="auto">
            <a:xfrm rot="5400000" flipH="1">
              <a:off x="7235825" y="39592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0" name="AutoShape 2095"/>
            <p:cNvCxnSpPr>
              <a:cxnSpLocks noChangeAspect="1" noChangeShapeType="1"/>
              <a:stCxn id="23588" idx="6"/>
              <a:endCxn id="23597" idx="2"/>
            </p:cNvCxnSpPr>
            <p:nvPr/>
          </p:nvCxnSpPr>
          <p:spPr bwMode="auto">
            <a:xfrm>
              <a:off x="6958013" y="50450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1" name="Oval 2096"/>
            <p:cNvSpPr>
              <a:spLocks noChangeAspect="1" noChangeArrowheads="1"/>
            </p:cNvSpPr>
            <p:nvPr/>
          </p:nvSpPr>
          <p:spPr bwMode="auto">
            <a:xfrm>
              <a:off x="7324725" y="56705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F</a:t>
              </a:r>
            </a:p>
          </p:txBody>
        </p:sp>
        <p:cxnSp>
          <p:nvCxnSpPr>
            <p:cNvPr id="23602" name="AutoShape 2097"/>
            <p:cNvCxnSpPr>
              <a:cxnSpLocks noChangeAspect="1" noChangeShapeType="1"/>
              <a:stCxn id="23588" idx="5"/>
              <a:endCxn id="23601" idx="2"/>
            </p:cNvCxnSpPr>
            <p:nvPr/>
          </p:nvCxnSpPr>
          <p:spPr bwMode="auto">
            <a:xfrm rot="16200000" flipH="1">
              <a:off x="6765925" y="5314950"/>
              <a:ext cx="658813" cy="417513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3" name="Text Box 2098"/>
            <p:cNvSpPr txBox="1">
              <a:spLocks noChangeArrowheads="1"/>
            </p:cNvSpPr>
            <p:nvPr/>
          </p:nvSpPr>
          <p:spPr bwMode="auto">
            <a:xfrm>
              <a:off x="6807200" y="38274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604" name="Text Box 2099"/>
            <p:cNvSpPr txBox="1">
              <a:spLocks noChangeArrowheads="1"/>
            </p:cNvSpPr>
            <p:nvPr/>
          </p:nvSpPr>
          <p:spPr bwMode="auto">
            <a:xfrm>
              <a:off x="81978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605" name="Text Box 2100"/>
            <p:cNvSpPr txBox="1">
              <a:spLocks noChangeArrowheads="1"/>
            </p:cNvSpPr>
            <p:nvPr/>
          </p:nvSpPr>
          <p:spPr bwMode="auto">
            <a:xfrm>
              <a:off x="68389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606" name="Text Box 2101"/>
            <p:cNvSpPr txBox="1">
              <a:spLocks noChangeArrowheads="1"/>
            </p:cNvSpPr>
            <p:nvPr/>
          </p:nvSpPr>
          <p:spPr bwMode="auto">
            <a:xfrm>
              <a:off x="54673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607" name="Text Box 2102"/>
            <p:cNvSpPr txBox="1">
              <a:spLocks noChangeArrowheads="1"/>
            </p:cNvSpPr>
            <p:nvPr/>
          </p:nvSpPr>
          <p:spPr bwMode="auto">
            <a:xfrm>
              <a:off x="5681663" y="53784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608" name="Text Box 2103"/>
            <p:cNvSpPr txBox="1">
              <a:spLocks noChangeArrowheads="1"/>
            </p:cNvSpPr>
            <p:nvPr/>
          </p:nvSpPr>
          <p:spPr bwMode="auto">
            <a:xfrm>
              <a:off x="7505700" y="53784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609" name="Text Box 2104"/>
            <p:cNvSpPr txBox="1">
              <a:spLocks noChangeArrowheads="1"/>
            </p:cNvSpPr>
            <p:nvPr/>
          </p:nvSpPr>
          <p:spPr bwMode="auto">
            <a:xfrm>
              <a:off x="7645400" y="40703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3610" name="Text Box 2105"/>
            <p:cNvSpPr txBox="1">
              <a:spLocks noChangeArrowheads="1"/>
            </p:cNvSpPr>
            <p:nvPr/>
          </p:nvSpPr>
          <p:spPr bwMode="auto">
            <a:xfrm>
              <a:off x="5505450" y="4132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611" name="Text Box 2106"/>
            <p:cNvSpPr txBox="1">
              <a:spLocks noChangeArrowheads="1"/>
            </p:cNvSpPr>
            <p:nvPr/>
          </p:nvSpPr>
          <p:spPr bwMode="auto">
            <a:xfrm>
              <a:off x="58864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612" name="Text Box 2107"/>
            <p:cNvSpPr txBox="1">
              <a:spLocks noChangeArrowheads="1"/>
            </p:cNvSpPr>
            <p:nvPr/>
          </p:nvSpPr>
          <p:spPr bwMode="auto">
            <a:xfrm>
              <a:off x="73342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613" name="Text Box 2108"/>
            <p:cNvSpPr txBox="1">
              <a:spLocks noChangeArrowheads="1"/>
            </p:cNvSpPr>
            <p:nvPr/>
          </p:nvSpPr>
          <p:spPr bwMode="auto">
            <a:xfrm>
              <a:off x="52006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614" name="Text Box 2109"/>
            <p:cNvSpPr txBox="1">
              <a:spLocks noChangeArrowheads="1"/>
            </p:cNvSpPr>
            <p:nvPr/>
          </p:nvSpPr>
          <p:spPr bwMode="auto">
            <a:xfrm>
              <a:off x="79438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615" name="Text Box 2110"/>
            <p:cNvSpPr txBox="1">
              <a:spLocks noChangeArrowheads="1"/>
            </p:cNvSpPr>
            <p:nvPr/>
          </p:nvSpPr>
          <p:spPr bwMode="auto">
            <a:xfrm>
              <a:off x="641985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616" name="Text Box 2111"/>
            <p:cNvSpPr txBox="1">
              <a:spLocks noChangeArrowheads="1"/>
            </p:cNvSpPr>
            <p:nvPr/>
          </p:nvSpPr>
          <p:spPr bwMode="auto">
            <a:xfrm>
              <a:off x="62674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617" name="Text Box 2112"/>
            <p:cNvSpPr txBox="1">
              <a:spLocks noChangeArrowheads="1"/>
            </p:cNvSpPr>
            <p:nvPr/>
          </p:nvSpPr>
          <p:spPr bwMode="auto">
            <a:xfrm>
              <a:off x="69151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3618" name="AutoShape 2113"/>
          <p:cNvSpPr>
            <a:spLocks noChangeArrowheads="1"/>
          </p:cNvSpPr>
          <p:nvPr/>
        </p:nvSpPr>
        <p:spPr bwMode="auto">
          <a:xfrm rot="16200000" flipH="1" flipV="1">
            <a:off x="1717686" y="3613907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7796" y="1445417"/>
            <a:ext cx="3295650" cy="2209800"/>
            <a:chOff x="5410200" y="4132263"/>
            <a:chExt cx="3295650" cy="2209800"/>
          </a:xfrm>
        </p:grpSpPr>
        <p:sp>
          <p:nvSpPr>
            <p:cNvPr id="69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70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71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72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73" name="AutoShape 139"/>
            <p:cNvCxnSpPr>
              <a:cxnSpLocks noChangeAspect="1" noChangeShapeType="1"/>
              <a:stCxn id="71" idx="2"/>
              <a:endCxn id="70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40"/>
            <p:cNvCxnSpPr>
              <a:cxnSpLocks noChangeAspect="1" noChangeShapeType="1"/>
              <a:stCxn id="72" idx="2"/>
              <a:endCxn id="70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41"/>
            <p:cNvCxnSpPr>
              <a:cxnSpLocks noChangeAspect="1" noChangeShapeType="1"/>
              <a:stCxn id="72" idx="6"/>
              <a:endCxn id="69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42"/>
            <p:cNvCxnSpPr>
              <a:cxnSpLocks noChangeAspect="1" noChangeShapeType="1"/>
              <a:stCxn id="71" idx="4"/>
              <a:endCxn id="69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43"/>
            <p:cNvCxnSpPr>
              <a:cxnSpLocks noChangeAspect="1" noChangeShapeType="1"/>
              <a:stCxn id="70" idx="6"/>
              <a:endCxn id="69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79" name="AutoShape 145"/>
            <p:cNvCxnSpPr>
              <a:cxnSpLocks noChangeAspect="1" noChangeShapeType="1"/>
              <a:stCxn id="82" idx="6"/>
              <a:endCxn id="78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46"/>
            <p:cNvCxnSpPr>
              <a:cxnSpLocks noChangeAspect="1" noChangeShapeType="1"/>
              <a:stCxn id="78" idx="0"/>
              <a:endCxn id="71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147"/>
            <p:cNvCxnSpPr>
              <a:cxnSpLocks noChangeAspect="1" noChangeShapeType="1"/>
              <a:stCxn id="69" idx="6"/>
              <a:endCxn id="78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83" name="AutoShape 149"/>
            <p:cNvCxnSpPr>
              <a:cxnSpLocks noChangeAspect="1" noChangeShapeType="1"/>
              <a:stCxn id="69" idx="5"/>
              <a:endCxn id="82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85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86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7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88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9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90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91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92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93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4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5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96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7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8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 rot="16200000">
            <a:off x="4492624" y="4307682"/>
            <a:ext cx="384176" cy="643732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00600" y="4572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7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pic>
        <p:nvPicPr>
          <p:cNvPr id="24578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600200"/>
            <a:ext cx="8107362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Calculates the distance of shortest paths from the starting vertex</a:t>
            </a:r>
          </a:p>
          <a:p>
            <a:r>
              <a:rPr lang="en-US" dirty="0" smtClean="0"/>
              <a:t>How do we find the shortest paths?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377BB-8369-D44C-852D-802DEED3CC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Dijkstra’</a:t>
            </a:r>
            <a:r>
              <a:rPr lang="en-US" altLang="ja-JP" dirty="0" smtClean="0">
                <a:latin typeface="Tahoma" charset="0"/>
              </a:rPr>
              <a:t>s </a:t>
            </a:r>
            <a:r>
              <a:rPr lang="en-US" altLang="ja-JP" dirty="0">
                <a:latin typeface="Tahoma" charset="0"/>
              </a:rPr>
              <a:t>Algorithm</a:t>
            </a:r>
            <a:endParaRPr lang="en-US" dirty="0">
              <a:latin typeface="Tahoma" charset="0"/>
            </a:endParaRPr>
          </a:p>
        </p:txBody>
      </p:sp>
      <p:pic>
        <p:nvPicPr>
          <p:cNvPr id="24578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590675"/>
            <a:ext cx="7192962" cy="39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820717"/>
            <a:ext cx="63393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would you add to the </a:t>
            </a:r>
            <a:r>
              <a:rPr lang="en-US" dirty="0" err="1" smtClean="0">
                <a:solidFill>
                  <a:srgbClr val="FF0000"/>
                </a:solidFill>
              </a:rPr>
              <a:t>alg</a:t>
            </a:r>
            <a:r>
              <a:rPr lang="en-US" dirty="0" smtClean="0">
                <a:solidFill>
                  <a:srgbClr val="FF0000"/>
                </a:solidFill>
              </a:rPr>
              <a:t> to find paths?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    </a:t>
            </a:r>
            <a:endParaRPr lang="en-US" dirty="0">
              <a:latin typeface="Tahoma" charset="0"/>
            </a:endParaRP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810" y="2433935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297" y="2913211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69829" y="2203102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469" y="607367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    </a:t>
            </a:r>
            <a:endParaRPr lang="en-US" dirty="0">
              <a:latin typeface="Tahoma" charset="0"/>
            </a:endParaRP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810" y="2433935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297" y="2913211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69829" y="2203102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173" y="4125913"/>
            <a:ext cx="3907353" cy="2344539"/>
            <a:chOff x="529173" y="4125913"/>
            <a:chExt cx="3907353" cy="2344539"/>
          </a:xfrm>
        </p:grpSpPr>
        <p:sp>
          <p:nvSpPr>
            <p:cNvPr id="22566" name="Freeform 72"/>
            <p:cNvSpPr>
              <a:spLocks/>
            </p:cNvSpPr>
            <p:nvPr/>
          </p:nvSpPr>
          <p:spPr bwMode="auto">
            <a:xfrm>
              <a:off x="1955800" y="4151313"/>
              <a:ext cx="1073150" cy="1536700"/>
            </a:xfrm>
            <a:custGeom>
              <a:avLst/>
              <a:gdLst>
                <a:gd name="T0" fmla="*/ 587375 w 676"/>
                <a:gd name="T1" fmla="*/ 11113 h 968"/>
                <a:gd name="T2" fmla="*/ 1016000 w 676"/>
                <a:gd name="T3" fmla="*/ 287338 h 968"/>
                <a:gd name="T4" fmla="*/ 930275 w 676"/>
                <a:gd name="T5" fmla="*/ 1049338 h 968"/>
                <a:gd name="T6" fmla="*/ 501650 w 676"/>
                <a:gd name="T7" fmla="*/ 1525588 h 968"/>
                <a:gd name="T8" fmla="*/ 92075 w 676"/>
                <a:gd name="T9" fmla="*/ 982663 h 968"/>
                <a:gd name="T10" fmla="*/ 82550 w 676"/>
                <a:gd name="T11" fmla="*/ 220663 h 968"/>
                <a:gd name="T12" fmla="*/ 587375 w 676"/>
                <a:gd name="T13" fmla="*/ 11113 h 9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6"/>
                <a:gd name="T22" fmla="*/ 0 h 968"/>
                <a:gd name="T23" fmla="*/ 676 w 676"/>
                <a:gd name="T24" fmla="*/ 968 h 9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6" h="968">
                  <a:moveTo>
                    <a:pt x="370" y="7"/>
                  </a:moveTo>
                  <a:cubicBezTo>
                    <a:pt x="468" y="14"/>
                    <a:pt x="604" y="72"/>
                    <a:pt x="640" y="181"/>
                  </a:cubicBezTo>
                  <a:cubicBezTo>
                    <a:pt x="676" y="290"/>
                    <a:pt x="640" y="531"/>
                    <a:pt x="586" y="661"/>
                  </a:cubicBezTo>
                  <a:cubicBezTo>
                    <a:pt x="532" y="791"/>
                    <a:pt x="404" y="968"/>
                    <a:pt x="316" y="961"/>
                  </a:cubicBezTo>
                  <a:cubicBezTo>
                    <a:pt x="228" y="954"/>
                    <a:pt x="102" y="756"/>
                    <a:pt x="58" y="619"/>
                  </a:cubicBezTo>
                  <a:cubicBezTo>
                    <a:pt x="14" y="482"/>
                    <a:pt x="0" y="241"/>
                    <a:pt x="52" y="139"/>
                  </a:cubicBezTo>
                  <a:cubicBezTo>
                    <a:pt x="104" y="37"/>
                    <a:pt x="272" y="0"/>
                    <a:pt x="370" y="7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Oval 73"/>
            <p:cNvSpPr>
              <a:spLocks noChangeAspect="1" noChangeArrowheads="1"/>
            </p:cNvSpPr>
            <p:nvPr/>
          </p:nvSpPr>
          <p:spPr bwMode="auto">
            <a:xfrm>
              <a:off x="2268538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568" name="Oval 74"/>
            <p:cNvSpPr>
              <a:spLocks noChangeAspect="1" noChangeArrowheads="1"/>
            </p:cNvSpPr>
            <p:nvPr/>
          </p:nvSpPr>
          <p:spPr bwMode="auto">
            <a:xfrm>
              <a:off x="895350" y="51609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569" name="Oval 75"/>
            <p:cNvSpPr>
              <a:spLocks noChangeAspect="1" noChangeArrowheads="1"/>
            </p:cNvSpPr>
            <p:nvPr/>
          </p:nvSpPr>
          <p:spPr bwMode="auto">
            <a:xfrm>
              <a:off x="2266950" y="43545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570" name="Oval 76"/>
            <p:cNvSpPr>
              <a:spLocks noChangeAspect="1" noChangeArrowheads="1"/>
            </p:cNvSpPr>
            <p:nvPr/>
          </p:nvSpPr>
          <p:spPr bwMode="auto">
            <a:xfrm>
              <a:off x="1504950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571" name="AutoShape 77"/>
            <p:cNvCxnSpPr>
              <a:cxnSpLocks noChangeAspect="1" noChangeShapeType="1"/>
              <a:stCxn id="22569" idx="2"/>
              <a:endCxn id="22568" idx="0"/>
            </p:cNvCxnSpPr>
            <p:nvPr/>
          </p:nvCxnSpPr>
          <p:spPr bwMode="auto">
            <a:xfrm rot="10800000" flipV="1">
              <a:off x="1077913" y="453707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78"/>
            <p:cNvCxnSpPr>
              <a:cxnSpLocks noChangeAspect="1" noChangeShapeType="1"/>
              <a:stCxn id="22570" idx="2"/>
              <a:endCxn id="22568" idx="4"/>
            </p:cNvCxnSpPr>
            <p:nvPr/>
          </p:nvCxnSpPr>
          <p:spPr bwMode="auto">
            <a:xfrm rot="10800000">
              <a:off x="1077913" y="5535613"/>
              <a:ext cx="415925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AutoShape 79"/>
            <p:cNvCxnSpPr>
              <a:cxnSpLocks noChangeAspect="1" noChangeShapeType="1"/>
              <a:stCxn id="22570" idx="6"/>
              <a:endCxn id="22567" idx="3"/>
            </p:cNvCxnSpPr>
            <p:nvPr/>
          </p:nvCxnSpPr>
          <p:spPr bwMode="auto">
            <a:xfrm flipV="1">
              <a:off x="1879600" y="5492750"/>
              <a:ext cx="441325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AutoShape 80"/>
            <p:cNvCxnSpPr>
              <a:cxnSpLocks noChangeAspect="1" noChangeShapeType="1"/>
              <a:stCxn id="22569" idx="4"/>
              <a:endCxn id="22567" idx="0"/>
            </p:cNvCxnSpPr>
            <p:nvPr/>
          </p:nvCxnSpPr>
          <p:spPr bwMode="auto">
            <a:xfrm>
              <a:off x="2449513" y="473868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AutoShape 81"/>
            <p:cNvCxnSpPr>
              <a:cxnSpLocks noChangeAspect="1" noChangeShapeType="1"/>
              <a:stCxn id="22568" idx="6"/>
              <a:endCxn id="22567" idx="2"/>
            </p:cNvCxnSpPr>
            <p:nvPr/>
          </p:nvCxnSpPr>
          <p:spPr bwMode="auto">
            <a:xfrm>
              <a:off x="1270000" y="534352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6" name="Oval 82"/>
            <p:cNvSpPr>
              <a:spLocks noChangeAspect="1" noChangeArrowheads="1"/>
            </p:cNvSpPr>
            <p:nvPr/>
          </p:nvSpPr>
          <p:spPr bwMode="auto">
            <a:xfrm>
              <a:off x="3630613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577" name="AutoShape 83"/>
            <p:cNvCxnSpPr>
              <a:cxnSpLocks noChangeAspect="1" noChangeShapeType="1"/>
              <a:stCxn id="22580" idx="6"/>
              <a:endCxn id="22576" idx="4"/>
            </p:cNvCxnSpPr>
            <p:nvPr/>
          </p:nvCxnSpPr>
          <p:spPr bwMode="auto">
            <a:xfrm flipV="1">
              <a:off x="3394075" y="5535613"/>
              <a:ext cx="419100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AutoShape 84"/>
            <p:cNvCxnSpPr>
              <a:cxnSpLocks noChangeAspect="1" noChangeShapeType="1"/>
              <a:stCxn id="22576" idx="0"/>
              <a:endCxn id="22569" idx="6"/>
            </p:cNvCxnSpPr>
            <p:nvPr/>
          </p:nvCxnSpPr>
          <p:spPr bwMode="auto">
            <a:xfrm rot="5400000" flipH="1">
              <a:off x="2925762" y="4262438"/>
              <a:ext cx="612775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AutoShape 85"/>
            <p:cNvCxnSpPr>
              <a:cxnSpLocks noChangeAspect="1" noChangeShapeType="1"/>
              <a:stCxn id="22567" idx="6"/>
              <a:endCxn id="22576" idx="2"/>
            </p:cNvCxnSpPr>
            <p:nvPr/>
          </p:nvCxnSpPr>
          <p:spPr bwMode="auto">
            <a:xfrm>
              <a:off x="2652713" y="5343525"/>
              <a:ext cx="966787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0" name="Oval 86"/>
            <p:cNvSpPr>
              <a:spLocks noChangeAspect="1" noChangeArrowheads="1"/>
            </p:cNvSpPr>
            <p:nvPr/>
          </p:nvSpPr>
          <p:spPr bwMode="auto">
            <a:xfrm>
              <a:off x="3019425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581" name="AutoShape 87"/>
            <p:cNvCxnSpPr>
              <a:cxnSpLocks noChangeAspect="1" noChangeShapeType="1"/>
              <a:stCxn id="22567" idx="5"/>
              <a:endCxn id="22580" idx="2"/>
            </p:cNvCxnSpPr>
            <p:nvPr/>
          </p:nvCxnSpPr>
          <p:spPr bwMode="auto">
            <a:xfrm rot="16200000" flipH="1">
              <a:off x="2465387" y="560863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2" name="Text Box 88"/>
            <p:cNvSpPr txBox="1">
              <a:spLocks noChangeArrowheads="1"/>
            </p:cNvSpPr>
            <p:nvPr/>
          </p:nvSpPr>
          <p:spPr bwMode="auto">
            <a:xfrm>
              <a:off x="2501900" y="412591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583" name="Text Box 89"/>
            <p:cNvSpPr txBox="1">
              <a:spLocks noChangeArrowheads="1"/>
            </p:cNvSpPr>
            <p:nvPr/>
          </p:nvSpPr>
          <p:spPr bwMode="auto">
            <a:xfrm>
              <a:off x="38925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584" name="Text Box 90"/>
            <p:cNvSpPr txBox="1">
              <a:spLocks noChangeArrowheads="1"/>
            </p:cNvSpPr>
            <p:nvPr/>
          </p:nvSpPr>
          <p:spPr bwMode="auto">
            <a:xfrm>
              <a:off x="25336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585" name="Text Box 91"/>
            <p:cNvSpPr txBox="1">
              <a:spLocks noChangeArrowheads="1"/>
            </p:cNvSpPr>
            <p:nvPr/>
          </p:nvSpPr>
          <p:spPr bwMode="auto">
            <a:xfrm>
              <a:off x="1174750" y="4937919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586" name="Text Box 92"/>
            <p:cNvSpPr txBox="1">
              <a:spLocks noChangeArrowheads="1"/>
            </p:cNvSpPr>
            <p:nvPr/>
          </p:nvSpPr>
          <p:spPr bwMode="auto">
            <a:xfrm>
              <a:off x="1455738" y="56769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587" name="Text Box 93"/>
            <p:cNvSpPr txBox="1">
              <a:spLocks noChangeArrowheads="1"/>
            </p:cNvSpPr>
            <p:nvPr/>
          </p:nvSpPr>
          <p:spPr bwMode="auto">
            <a:xfrm>
              <a:off x="3181350" y="5676900"/>
              <a:ext cx="4127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11</a:t>
              </a:r>
            </a:p>
          </p:txBody>
        </p:sp>
        <p:sp>
          <p:nvSpPr>
            <p:cNvPr id="22588" name="Text Box 94"/>
            <p:cNvSpPr txBox="1">
              <a:spLocks noChangeArrowheads="1"/>
            </p:cNvSpPr>
            <p:nvPr/>
          </p:nvSpPr>
          <p:spPr bwMode="auto">
            <a:xfrm>
              <a:off x="3340100" y="4368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589" name="Text Box 95"/>
            <p:cNvSpPr txBox="1">
              <a:spLocks noChangeArrowheads="1"/>
            </p:cNvSpPr>
            <p:nvPr/>
          </p:nvSpPr>
          <p:spPr bwMode="auto">
            <a:xfrm>
              <a:off x="1200150" y="4430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590" name="Text Box 96"/>
            <p:cNvSpPr txBox="1">
              <a:spLocks noChangeArrowheads="1"/>
            </p:cNvSpPr>
            <p:nvPr/>
          </p:nvSpPr>
          <p:spPr bwMode="auto">
            <a:xfrm>
              <a:off x="15811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591" name="Text Box 97"/>
            <p:cNvSpPr txBox="1">
              <a:spLocks noChangeArrowheads="1"/>
            </p:cNvSpPr>
            <p:nvPr/>
          </p:nvSpPr>
          <p:spPr bwMode="auto">
            <a:xfrm>
              <a:off x="30289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592" name="Text Box 98"/>
            <p:cNvSpPr txBox="1">
              <a:spLocks noChangeArrowheads="1"/>
            </p:cNvSpPr>
            <p:nvPr/>
          </p:nvSpPr>
          <p:spPr bwMode="auto">
            <a:xfrm>
              <a:off x="8953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593" name="Text Box 99"/>
            <p:cNvSpPr txBox="1">
              <a:spLocks noChangeArrowheads="1"/>
            </p:cNvSpPr>
            <p:nvPr/>
          </p:nvSpPr>
          <p:spPr bwMode="auto">
            <a:xfrm>
              <a:off x="36385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22594" name="Text Box 100"/>
            <p:cNvSpPr txBox="1">
              <a:spLocks noChangeArrowheads="1"/>
            </p:cNvSpPr>
            <p:nvPr/>
          </p:nvSpPr>
          <p:spPr bwMode="auto">
            <a:xfrm>
              <a:off x="2114550" y="4735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595" name="Text Box 101"/>
            <p:cNvSpPr txBox="1">
              <a:spLocks noChangeArrowheads="1"/>
            </p:cNvSpPr>
            <p:nvPr/>
          </p:nvSpPr>
          <p:spPr bwMode="auto">
            <a:xfrm>
              <a:off x="19621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596" name="Text Box 102"/>
            <p:cNvSpPr txBox="1">
              <a:spLocks noChangeArrowheads="1"/>
            </p:cNvSpPr>
            <p:nvPr/>
          </p:nvSpPr>
          <p:spPr bwMode="auto">
            <a:xfrm>
              <a:off x="26098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9173" y="5095230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02247" y="5629423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144459" y="5182542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44706" y="6162675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243296" y="6208713"/>
            <a:ext cx="29206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369469" y="607367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2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    </a:t>
            </a:r>
            <a:endParaRPr lang="en-US" dirty="0">
              <a:latin typeface="Tahoma" charset="0"/>
            </a:endParaRP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810" y="2433935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297" y="2913211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69829" y="2203102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173" y="4125913"/>
            <a:ext cx="3907353" cy="2344539"/>
            <a:chOff x="529173" y="4125913"/>
            <a:chExt cx="3907353" cy="2344539"/>
          </a:xfrm>
        </p:grpSpPr>
        <p:sp>
          <p:nvSpPr>
            <p:cNvPr id="22566" name="Freeform 72"/>
            <p:cNvSpPr>
              <a:spLocks/>
            </p:cNvSpPr>
            <p:nvPr/>
          </p:nvSpPr>
          <p:spPr bwMode="auto">
            <a:xfrm>
              <a:off x="1955800" y="4151313"/>
              <a:ext cx="1073150" cy="1536700"/>
            </a:xfrm>
            <a:custGeom>
              <a:avLst/>
              <a:gdLst>
                <a:gd name="T0" fmla="*/ 587375 w 676"/>
                <a:gd name="T1" fmla="*/ 11113 h 968"/>
                <a:gd name="T2" fmla="*/ 1016000 w 676"/>
                <a:gd name="T3" fmla="*/ 287338 h 968"/>
                <a:gd name="T4" fmla="*/ 930275 w 676"/>
                <a:gd name="T5" fmla="*/ 1049338 h 968"/>
                <a:gd name="T6" fmla="*/ 501650 w 676"/>
                <a:gd name="T7" fmla="*/ 1525588 h 968"/>
                <a:gd name="T8" fmla="*/ 92075 w 676"/>
                <a:gd name="T9" fmla="*/ 982663 h 968"/>
                <a:gd name="T10" fmla="*/ 82550 w 676"/>
                <a:gd name="T11" fmla="*/ 220663 h 968"/>
                <a:gd name="T12" fmla="*/ 587375 w 676"/>
                <a:gd name="T13" fmla="*/ 11113 h 9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6"/>
                <a:gd name="T22" fmla="*/ 0 h 968"/>
                <a:gd name="T23" fmla="*/ 676 w 676"/>
                <a:gd name="T24" fmla="*/ 968 h 9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6" h="968">
                  <a:moveTo>
                    <a:pt x="370" y="7"/>
                  </a:moveTo>
                  <a:cubicBezTo>
                    <a:pt x="468" y="14"/>
                    <a:pt x="604" y="72"/>
                    <a:pt x="640" y="181"/>
                  </a:cubicBezTo>
                  <a:cubicBezTo>
                    <a:pt x="676" y="290"/>
                    <a:pt x="640" y="531"/>
                    <a:pt x="586" y="661"/>
                  </a:cubicBezTo>
                  <a:cubicBezTo>
                    <a:pt x="532" y="791"/>
                    <a:pt x="404" y="968"/>
                    <a:pt x="316" y="961"/>
                  </a:cubicBezTo>
                  <a:cubicBezTo>
                    <a:pt x="228" y="954"/>
                    <a:pt x="102" y="756"/>
                    <a:pt x="58" y="619"/>
                  </a:cubicBezTo>
                  <a:cubicBezTo>
                    <a:pt x="14" y="482"/>
                    <a:pt x="0" y="241"/>
                    <a:pt x="52" y="139"/>
                  </a:cubicBezTo>
                  <a:cubicBezTo>
                    <a:pt x="104" y="37"/>
                    <a:pt x="272" y="0"/>
                    <a:pt x="370" y="7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Oval 73"/>
            <p:cNvSpPr>
              <a:spLocks noChangeAspect="1" noChangeArrowheads="1"/>
            </p:cNvSpPr>
            <p:nvPr/>
          </p:nvSpPr>
          <p:spPr bwMode="auto">
            <a:xfrm>
              <a:off x="2268538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568" name="Oval 74"/>
            <p:cNvSpPr>
              <a:spLocks noChangeAspect="1" noChangeArrowheads="1"/>
            </p:cNvSpPr>
            <p:nvPr/>
          </p:nvSpPr>
          <p:spPr bwMode="auto">
            <a:xfrm>
              <a:off x="895350" y="51609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569" name="Oval 75"/>
            <p:cNvSpPr>
              <a:spLocks noChangeAspect="1" noChangeArrowheads="1"/>
            </p:cNvSpPr>
            <p:nvPr/>
          </p:nvSpPr>
          <p:spPr bwMode="auto">
            <a:xfrm>
              <a:off x="2266950" y="43545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570" name="Oval 76"/>
            <p:cNvSpPr>
              <a:spLocks noChangeAspect="1" noChangeArrowheads="1"/>
            </p:cNvSpPr>
            <p:nvPr/>
          </p:nvSpPr>
          <p:spPr bwMode="auto">
            <a:xfrm>
              <a:off x="1504950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571" name="AutoShape 77"/>
            <p:cNvCxnSpPr>
              <a:cxnSpLocks noChangeAspect="1" noChangeShapeType="1"/>
              <a:stCxn id="22569" idx="2"/>
              <a:endCxn id="22568" idx="0"/>
            </p:cNvCxnSpPr>
            <p:nvPr/>
          </p:nvCxnSpPr>
          <p:spPr bwMode="auto">
            <a:xfrm rot="10800000" flipV="1">
              <a:off x="1077913" y="453707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78"/>
            <p:cNvCxnSpPr>
              <a:cxnSpLocks noChangeAspect="1" noChangeShapeType="1"/>
              <a:stCxn id="22570" idx="2"/>
              <a:endCxn id="22568" idx="4"/>
            </p:cNvCxnSpPr>
            <p:nvPr/>
          </p:nvCxnSpPr>
          <p:spPr bwMode="auto">
            <a:xfrm rot="10800000">
              <a:off x="1077913" y="5535613"/>
              <a:ext cx="415925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AutoShape 79"/>
            <p:cNvCxnSpPr>
              <a:cxnSpLocks noChangeAspect="1" noChangeShapeType="1"/>
              <a:stCxn id="22570" idx="6"/>
              <a:endCxn id="22567" idx="3"/>
            </p:cNvCxnSpPr>
            <p:nvPr/>
          </p:nvCxnSpPr>
          <p:spPr bwMode="auto">
            <a:xfrm flipV="1">
              <a:off x="1879600" y="5492750"/>
              <a:ext cx="441325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AutoShape 80"/>
            <p:cNvCxnSpPr>
              <a:cxnSpLocks noChangeAspect="1" noChangeShapeType="1"/>
              <a:stCxn id="22569" idx="4"/>
              <a:endCxn id="22567" idx="0"/>
            </p:cNvCxnSpPr>
            <p:nvPr/>
          </p:nvCxnSpPr>
          <p:spPr bwMode="auto">
            <a:xfrm>
              <a:off x="2449513" y="473868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AutoShape 81"/>
            <p:cNvCxnSpPr>
              <a:cxnSpLocks noChangeAspect="1" noChangeShapeType="1"/>
              <a:stCxn id="22568" idx="6"/>
              <a:endCxn id="22567" idx="2"/>
            </p:cNvCxnSpPr>
            <p:nvPr/>
          </p:nvCxnSpPr>
          <p:spPr bwMode="auto">
            <a:xfrm>
              <a:off x="1270000" y="534352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6" name="Oval 82"/>
            <p:cNvSpPr>
              <a:spLocks noChangeAspect="1" noChangeArrowheads="1"/>
            </p:cNvSpPr>
            <p:nvPr/>
          </p:nvSpPr>
          <p:spPr bwMode="auto">
            <a:xfrm>
              <a:off x="3630613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577" name="AutoShape 83"/>
            <p:cNvCxnSpPr>
              <a:cxnSpLocks noChangeAspect="1" noChangeShapeType="1"/>
              <a:stCxn id="22580" idx="6"/>
              <a:endCxn id="22576" idx="4"/>
            </p:cNvCxnSpPr>
            <p:nvPr/>
          </p:nvCxnSpPr>
          <p:spPr bwMode="auto">
            <a:xfrm flipV="1">
              <a:off x="3394075" y="5535613"/>
              <a:ext cx="419100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AutoShape 84"/>
            <p:cNvCxnSpPr>
              <a:cxnSpLocks noChangeAspect="1" noChangeShapeType="1"/>
              <a:stCxn id="22576" idx="0"/>
              <a:endCxn id="22569" idx="6"/>
            </p:cNvCxnSpPr>
            <p:nvPr/>
          </p:nvCxnSpPr>
          <p:spPr bwMode="auto">
            <a:xfrm rot="5400000" flipH="1">
              <a:off x="2925762" y="4262438"/>
              <a:ext cx="612775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AutoShape 85"/>
            <p:cNvCxnSpPr>
              <a:cxnSpLocks noChangeAspect="1" noChangeShapeType="1"/>
              <a:stCxn id="22567" idx="6"/>
              <a:endCxn id="22576" idx="2"/>
            </p:cNvCxnSpPr>
            <p:nvPr/>
          </p:nvCxnSpPr>
          <p:spPr bwMode="auto">
            <a:xfrm>
              <a:off x="2652713" y="5343525"/>
              <a:ext cx="966787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0" name="Oval 86"/>
            <p:cNvSpPr>
              <a:spLocks noChangeAspect="1" noChangeArrowheads="1"/>
            </p:cNvSpPr>
            <p:nvPr/>
          </p:nvSpPr>
          <p:spPr bwMode="auto">
            <a:xfrm>
              <a:off x="3019425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581" name="AutoShape 87"/>
            <p:cNvCxnSpPr>
              <a:cxnSpLocks noChangeAspect="1" noChangeShapeType="1"/>
              <a:stCxn id="22567" idx="5"/>
              <a:endCxn id="22580" idx="2"/>
            </p:cNvCxnSpPr>
            <p:nvPr/>
          </p:nvCxnSpPr>
          <p:spPr bwMode="auto">
            <a:xfrm rot="16200000" flipH="1">
              <a:off x="2465387" y="560863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2" name="Text Box 88"/>
            <p:cNvSpPr txBox="1">
              <a:spLocks noChangeArrowheads="1"/>
            </p:cNvSpPr>
            <p:nvPr/>
          </p:nvSpPr>
          <p:spPr bwMode="auto">
            <a:xfrm>
              <a:off x="2501900" y="412591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583" name="Text Box 89"/>
            <p:cNvSpPr txBox="1">
              <a:spLocks noChangeArrowheads="1"/>
            </p:cNvSpPr>
            <p:nvPr/>
          </p:nvSpPr>
          <p:spPr bwMode="auto">
            <a:xfrm>
              <a:off x="38925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584" name="Text Box 90"/>
            <p:cNvSpPr txBox="1">
              <a:spLocks noChangeArrowheads="1"/>
            </p:cNvSpPr>
            <p:nvPr/>
          </p:nvSpPr>
          <p:spPr bwMode="auto">
            <a:xfrm>
              <a:off x="25336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585" name="Text Box 91"/>
            <p:cNvSpPr txBox="1">
              <a:spLocks noChangeArrowheads="1"/>
            </p:cNvSpPr>
            <p:nvPr/>
          </p:nvSpPr>
          <p:spPr bwMode="auto">
            <a:xfrm>
              <a:off x="1174750" y="4937919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586" name="Text Box 92"/>
            <p:cNvSpPr txBox="1">
              <a:spLocks noChangeArrowheads="1"/>
            </p:cNvSpPr>
            <p:nvPr/>
          </p:nvSpPr>
          <p:spPr bwMode="auto">
            <a:xfrm>
              <a:off x="1455738" y="56769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587" name="Text Box 93"/>
            <p:cNvSpPr txBox="1">
              <a:spLocks noChangeArrowheads="1"/>
            </p:cNvSpPr>
            <p:nvPr/>
          </p:nvSpPr>
          <p:spPr bwMode="auto">
            <a:xfrm>
              <a:off x="3181350" y="5676900"/>
              <a:ext cx="4127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11</a:t>
              </a:r>
            </a:p>
          </p:txBody>
        </p:sp>
        <p:sp>
          <p:nvSpPr>
            <p:cNvPr id="22588" name="Text Box 94"/>
            <p:cNvSpPr txBox="1">
              <a:spLocks noChangeArrowheads="1"/>
            </p:cNvSpPr>
            <p:nvPr/>
          </p:nvSpPr>
          <p:spPr bwMode="auto">
            <a:xfrm>
              <a:off x="3340100" y="4368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589" name="Text Box 95"/>
            <p:cNvSpPr txBox="1">
              <a:spLocks noChangeArrowheads="1"/>
            </p:cNvSpPr>
            <p:nvPr/>
          </p:nvSpPr>
          <p:spPr bwMode="auto">
            <a:xfrm>
              <a:off x="1200150" y="4430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590" name="Text Box 96"/>
            <p:cNvSpPr txBox="1">
              <a:spLocks noChangeArrowheads="1"/>
            </p:cNvSpPr>
            <p:nvPr/>
          </p:nvSpPr>
          <p:spPr bwMode="auto">
            <a:xfrm>
              <a:off x="15811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591" name="Text Box 97"/>
            <p:cNvSpPr txBox="1">
              <a:spLocks noChangeArrowheads="1"/>
            </p:cNvSpPr>
            <p:nvPr/>
          </p:nvSpPr>
          <p:spPr bwMode="auto">
            <a:xfrm>
              <a:off x="30289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592" name="Text Box 98"/>
            <p:cNvSpPr txBox="1">
              <a:spLocks noChangeArrowheads="1"/>
            </p:cNvSpPr>
            <p:nvPr/>
          </p:nvSpPr>
          <p:spPr bwMode="auto">
            <a:xfrm>
              <a:off x="8953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593" name="Text Box 99"/>
            <p:cNvSpPr txBox="1">
              <a:spLocks noChangeArrowheads="1"/>
            </p:cNvSpPr>
            <p:nvPr/>
          </p:nvSpPr>
          <p:spPr bwMode="auto">
            <a:xfrm>
              <a:off x="36385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22594" name="Text Box 100"/>
            <p:cNvSpPr txBox="1">
              <a:spLocks noChangeArrowheads="1"/>
            </p:cNvSpPr>
            <p:nvPr/>
          </p:nvSpPr>
          <p:spPr bwMode="auto">
            <a:xfrm>
              <a:off x="2114550" y="4735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595" name="Text Box 101"/>
            <p:cNvSpPr txBox="1">
              <a:spLocks noChangeArrowheads="1"/>
            </p:cNvSpPr>
            <p:nvPr/>
          </p:nvSpPr>
          <p:spPr bwMode="auto">
            <a:xfrm>
              <a:off x="19621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596" name="Text Box 102"/>
            <p:cNvSpPr txBox="1">
              <a:spLocks noChangeArrowheads="1"/>
            </p:cNvSpPr>
            <p:nvPr/>
          </p:nvSpPr>
          <p:spPr bwMode="auto">
            <a:xfrm>
              <a:off x="26098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9173" y="5095230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02247" y="5629423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144459" y="5182542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44706" y="6162675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243296" y="6208713"/>
            <a:ext cx="29206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3489" y="1430338"/>
            <a:ext cx="3718561" cy="2350889"/>
            <a:chOff x="5063489" y="1430338"/>
            <a:chExt cx="3718561" cy="2350889"/>
          </a:xfrm>
        </p:grpSpPr>
        <p:grpSp>
          <p:nvGrpSpPr>
            <p:cNvPr id="22597" name="Group 165"/>
            <p:cNvGrpSpPr>
              <a:grpSpLocks/>
            </p:cNvGrpSpPr>
            <p:nvPr/>
          </p:nvGrpSpPr>
          <p:grpSpPr bwMode="auto">
            <a:xfrm>
              <a:off x="5391150" y="1430338"/>
              <a:ext cx="3390900" cy="2227262"/>
              <a:chOff x="3396" y="901"/>
              <a:chExt cx="2136" cy="1403"/>
            </a:xfrm>
          </p:grpSpPr>
          <p:sp>
            <p:nvSpPr>
              <p:cNvPr id="22629" name="Freeform 103"/>
              <p:cNvSpPr>
                <a:spLocks/>
              </p:cNvSpPr>
              <p:nvPr/>
            </p:nvSpPr>
            <p:spPr bwMode="auto">
              <a:xfrm>
                <a:off x="4053" y="901"/>
                <a:ext cx="1479" cy="1042"/>
              </a:xfrm>
              <a:custGeom>
                <a:avLst/>
                <a:gdLst>
                  <a:gd name="T0" fmla="*/ 447 w 1479"/>
                  <a:gd name="T1" fmla="*/ 23 h 1042"/>
                  <a:gd name="T2" fmla="*/ 1113 w 1479"/>
                  <a:gd name="T3" fmla="*/ 149 h 1042"/>
                  <a:gd name="T4" fmla="*/ 1413 w 1479"/>
                  <a:gd name="T5" fmla="*/ 917 h 1042"/>
                  <a:gd name="T6" fmla="*/ 717 w 1479"/>
                  <a:gd name="T7" fmla="*/ 899 h 1042"/>
                  <a:gd name="T8" fmla="*/ 249 w 1479"/>
                  <a:gd name="T9" fmla="*/ 983 h 1042"/>
                  <a:gd name="T10" fmla="*/ 69 w 1479"/>
                  <a:gd name="T11" fmla="*/ 646 h 1042"/>
                  <a:gd name="T12" fmla="*/ 63 w 1479"/>
                  <a:gd name="T13" fmla="*/ 166 h 1042"/>
                  <a:gd name="T14" fmla="*/ 447 w 1479"/>
                  <a:gd name="T15" fmla="*/ 23 h 10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9"/>
                  <a:gd name="T25" fmla="*/ 0 h 1042"/>
                  <a:gd name="T26" fmla="*/ 1479 w 1479"/>
                  <a:gd name="T27" fmla="*/ 1042 h 10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9" h="1042">
                    <a:moveTo>
                      <a:pt x="447" y="23"/>
                    </a:moveTo>
                    <a:cubicBezTo>
                      <a:pt x="622" y="20"/>
                      <a:pt x="952" y="0"/>
                      <a:pt x="1113" y="149"/>
                    </a:cubicBezTo>
                    <a:cubicBezTo>
                      <a:pt x="1274" y="298"/>
                      <a:pt x="1479" y="792"/>
                      <a:pt x="1413" y="917"/>
                    </a:cubicBezTo>
                    <a:cubicBezTo>
                      <a:pt x="1347" y="1042"/>
                      <a:pt x="911" y="888"/>
                      <a:pt x="717" y="899"/>
                    </a:cubicBezTo>
                    <a:cubicBezTo>
                      <a:pt x="523" y="910"/>
                      <a:pt x="357" y="1025"/>
                      <a:pt x="249" y="983"/>
                    </a:cubicBezTo>
                    <a:cubicBezTo>
                      <a:pt x="141" y="941"/>
                      <a:pt x="100" y="782"/>
                      <a:pt x="69" y="646"/>
                    </a:cubicBezTo>
                    <a:cubicBezTo>
                      <a:pt x="38" y="510"/>
                      <a:pt x="0" y="270"/>
                      <a:pt x="63" y="166"/>
                    </a:cubicBezTo>
                    <a:cubicBezTo>
                      <a:pt x="126" y="62"/>
                      <a:pt x="272" y="26"/>
                      <a:pt x="447" y="23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Oval 104"/>
              <p:cNvSpPr>
                <a:spLocks noChangeAspect="1" noChangeArrowheads="1"/>
              </p:cNvSpPr>
              <p:nvPr/>
            </p:nvSpPr>
            <p:spPr bwMode="auto">
              <a:xfrm>
                <a:off x="4261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22631" name="Oval 105"/>
              <p:cNvSpPr>
                <a:spLocks noChangeAspect="1" noChangeArrowheads="1"/>
              </p:cNvSpPr>
              <p:nvPr/>
            </p:nvSpPr>
            <p:spPr bwMode="auto">
              <a:xfrm>
                <a:off x="3396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22632" name="Oval 106"/>
              <p:cNvSpPr>
                <a:spLocks noChangeAspect="1" noChangeArrowheads="1"/>
              </p:cNvSpPr>
              <p:nvPr/>
            </p:nvSpPr>
            <p:spPr bwMode="auto">
              <a:xfrm>
                <a:off x="4260" y="10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22633" name="Oval 107"/>
              <p:cNvSpPr>
                <a:spLocks noChangeAspect="1" noChangeArrowheads="1"/>
              </p:cNvSpPr>
              <p:nvPr/>
            </p:nvSpPr>
            <p:spPr bwMode="auto">
              <a:xfrm>
                <a:off x="3780" y="2073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22634" name="AutoShape 108"/>
              <p:cNvCxnSpPr>
                <a:cxnSpLocks noChangeAspect="1" noChangeShapeType="1"/>
                <a:stCxn id="22632" idx="2"/>
                <a:endCxn id="22631" idx="0"/>
              </p:cNvCxnSpPr>
              <p:nvPr/>
            </p:nvCxnSpPr>
            <p:spPr bwMode="auto">
              <a:xfrm rot="10800000" flipV="1">
                <a:off x="3511" y="1171"/>
                <a:ext cx="736" cy="386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5" name="AutoShape 109"/>
              <p:cNvCxnSpPr>
                <a:cxnSpLocks noChangeAspect="1" noChangeShapeType="1"/>
                <a:stCxn id="22633" idx="2"/>
                <a:endCxn id="22631" idx="4"/>
              </p:cNvCxnSpPr>
              <p:nvPr/>
            </p:nvCxnSpPr>
            <p:spPr bwMode="auto">
              <a:xfrm rot="10800000">
                <a:off x="3511" y="1800"/>
                <a:ext cx="262" cy="388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6" name="AutoShape 110"/>
              <p:cNvCxnSpPr>
                <a:cxnSpLocks noChangeAspect="1" noChangeShapeType="1"/>
                <a:stCxn id="22633" idx="6"/>
                <a:endCxn id="22630" idx="3"/>
              </p:cNvCxnSpPr>
              <p:nvPr/>
            </p:nvCxnSpPr>
            <p:spPr bwMode="auto">
              <a:xfrm flipV="1">
                <a:off x="4016" y="1773"/>
                <a:ext cx="278" cy="415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7" name="AutoShape 111"/>
              <p:cNvCxnSpPr>
                <a:cxnSpLocks noChangeAspect="1" noChangeShapeType="1"/>
                <a:stCxn id="22632" idx="4"/>
                <a:endCxn id="22630" idx="0"/>
              </p:cNvCxnSpPr>
              <p:nvPr/>
            </p:nvCxnSpPr>
            <p:spPr bwMode="auto">
              <a:xfrm>
                <a:off x="4375" y="1298"/>
                <a:ext cx="1" cy="25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8" name="AutoShape 112"/>
              <p:cNvCxnSpPr>
                <a:cxnSpLocks noChangeAspect="1" noChangeShapeType="1"/>
                <a:stCxn id="22631" idx="6"/>
                <a:endCxn id="22630" idx="2"/>
              </p:cNvCxnSpPr>
              <p:nvPr/>
            </p:nvCxnSpPr>
            <p:spPr bwMode="auto">
              <a:xfrm>
                <a:off x="3632" y="1679"/>
                <a:ext cx="61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39" name="Oval 113"/>
              <p:cNvSpPr>
                <a:spLocks noChangeAspect="1" noChangeArrowheads="1"/>
              </p:cNvSpPr>
              <p:nvPr/>
            </p:nvSpPr>
            <p:spPr bwMode="auto">
              <a:xfrm>
                <a:off x="5119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D</a:t>
                </a:r>
              </a:p>
            </p:txBody>
          </p:sp>
          <p:cxnSp>
            <p:nvCxnSpPr>
              <p:cNvPr id="22640" name="AutoShape 114"/>
              <p:cNvCxnSpPr>
                <a:cxnSpLocks noChangeAspect="1" noChangeShapeType="1"/>
                <a:stCxn id="22643" idx="6"/>
                <a:endCxn id="22639" idx="4"/>
              </p:cNvCxnSpPr>
              <p:nvPr/>
            </p:nvCxnSpPr>
            <p:spPr bwMode="auto">
              <a:xfrm flipV="1">
                <a:off x="4970" y="1806"/>
                <a:ext cx="264" cy="382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1" name="AutoShape 115"/>
              <p:cNvCxnSpPr>
                <a:cxnSpLocks noChangeAspect="1" noChangeShapeType="1"/>
                <a:stCxn id="22639" idx="0"/>
                <a:endCxn id="22632" idx="6"/>
              </p:cNvCxnSpPr>
              <p:nvPr/>
            </p:nvCxnSpPr>
            <p:spPr bwMode="auto">
              <a:xfrm rot="5400000" flipH="1">
                <a:off x="4678" y="995"/>
                <a:ext cx="380" cy="732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2" name="AutoShape 116"/>
              <p:cNvCxnSpPr>
                <a:cxnSpLocks noChangeAspect="1" noChangeShapeType="1"/>
                <a:stCxn id="22630" idx="6"/>
                <a:endCxn id="22639" idx="2"/>
              </p:cNvCxnSpPr>
              <p:nvPr/>
            </p:nvCxnSpPr>
            <p:spPr bwMode="auto">
              <a:xfrm>
                <a:off x="4503" y="1679"/>
                <a:ext cx="603" cy="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43" name="Oval 117"/>
              <p:cNvSpPr>
                <a:spLocks noChangeAspect="1" noChangeArrowheads="1"/>
              </p:cNvSpPr>
              <p:nvPr/>
            </p:nvSpPr>
            <p:spPr bwMode="auto">
              <a:xfrm>
                <a:off x="4734" y="2073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cxnSp>
            <p:nvCxnSpPr>
              <p:cNvPr id="22644" name="AutoShape 118"/>
              <p:cNvCxnSpPr>
                <a:cxnSpLocks noChangeAspect="1" noChangeShapeType="1"/>
                <a:stCxn id="22630" idx="5"/>
                <a:endCxn id="22643" idx="2"/>
              </p:cNvCxnSpPr>
              <p:nvPr/>
            </p:nvCxnSpPr>
            <p:spPr bwMode="auto">
              <a:xfrm rot="16200000" flipH="1">
                <a:off x="4385" y="1846"/>
                <a:ext cx="415" cy="269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45" name="Text Box 119"/>
              <p:cNvSpPr txBox="1">
                <a:spLocks noChangeArrowheads="1"/>
              </p:cNvSpPr>
              <p:nvPr/>
            </p:nvSpPr>
            <p:spPr bwMode="auto">
              <a:xfrm>
                <a:off x="4408" y="912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2646" name="Text Box 120"/>
              <p:cNvSpPr txBox="1">
                <a:spLocks noChangeArrowheads="1"/>
              </p:cNvSpPr>
              <p:nvPr/>
            </p:nvSpPr>
            <p:spPr bwMode="auto">
              <a:xfrm>
                <a:off x="5284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3</a:t>
                </a:r>
              </a:p>
            </p:txBody>
          </p:sp>
          <p:sp>
            <p:nvSpPr>
              <p:cNvPr id="22647" name="Text Box 121"/>
              <p:cNvSpPr txBox="1">
                <a:spLocks noChangeArrowheads="1"/>
              </p:cNvSpPr>
              <p:nvPr/>
            </p:nvSpPr>
            <p:spPr bwMode="auto">
              <a:xfrm>
                <a:off x="4428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2</a:t>
                </a:r>
              </a:p>
            </p:txBody>
          </p:sp>
          <p:sp>
            <p:nvSpPr>
              <p:cNvPr id="22648" name="Text Box 122"/>
              <p:cNvSpPr txBox="1">
                <a:spLocks noChangeArrowheads="1"/>
              </p:cNvSpPr>
              <p:nvPr/>
            </p:nvSpPr>
            <p:spPr bwMode="auto">
              <a:xfrm>
                <a:off x="3564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8</a:t>
                </a:r>
              </a:p>
            </p:txBody>
          </p:sp>
          <p:sp>
            <p:nvSpPr>
              <p:cNvPr id="22649" name="Text Box 123"/>
              <p:cNvSpPr txBox="1">
                <a:spLocks noChangeArrowheads="1"/>
              </p:cNvSpPr>
              <p:nvPr/>
            </p:nvSpPr>
            <p:spPr bwMode="auto">
              <a:xfrm>
                <a:off x="3736" y="1889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5</a:t>
                </a:r>
              </a:p>
            </p:txBody>
          </p:sp>
          <p:sp>
            <p:nvSpPr>
              <p:cNvPr id="22650" name="Text Box 124"/>
              <p:cNvSpPr txBox="1">
                <a:spLocks noChangeArrowheads="1"/>
              </p:cNvSpPr>
              <p:nvPr/>
            </p:nvSpPr>
            <p:spPr bwMode="auto">
              <a:xfrm>
                <a:off x="4848" y="1889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8</a:t>
                </a:r>
              </a:p>
            </p:txBody>
          </p:sp>
          <p:sp>
            <p:nvSpPr>
              <p:cNvPr id="22651" name="Text Box 125"/>
              <p:cNvSpPr txBox="1">
                <a:spLocks noChangeArrowheads="1"/>
              </p:cNvSpPr>
              <p:nvPr/>
            </p:nvSpPr>
            <p:spPr bwMode="auto">
              <a:xfrm>
                <a:off x="4936" y="106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22652" name="Text Box 126"/>
              <p:cNvSpPr txBox="1">
                <a:spLocks noChangeArrowheads="1"/>
              </p:cNvSpPr>
              <p:nvPr/>
            </p:nvSpPr>
            <p:spPr bwMode="auto">
              <a:xfrm>
                <a:off x="3588" y="11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8</a:t>
                </a:r>
              </a:p>
            </p:txBody>
          </p:sp>
          <p:sp>
            <p:nvSpPr>
              <p:cNvPr id="22653" name="Text Box 127"/>
              <p:cNvSpPr txBox="1">
                <a:spLocks noChangeArrowheads="1"/>
              </p:cNvSpPr>
              <p:nvPr/>
            </p:nvSpPr>
            <p:spPr bwMode="auto">
              <a:xfrm>
                <a:off x="3828" y="148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22654" name="Text Box 128"/>
              <p:cNvSpPr txBox="1">
                <a:spLocks noChangeArrowheads="1"/>
              </p:cNvSpPr>
              <p:nvPr/>
            </p:nvSpPr>
            <p:spPr bwMode="auto">
              <a:xfrm>
                <a:off x="4740" y="148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22655" name="Text Box 129"/>
              <p:cNvSpPr txBox="1">
                <a:spLocks noChangeArrowheads="1"/>
              </p:cNvSpPr>
              <p:nvPr/>
            </p:nvSpPr>
            <p:spPr bwMode="auto">
              <a:xfrm>
                <a:off x="3396" y="19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2656" name="Text Box 130"/>
              <p:cNvSpPr txBox="1">
                <a:spLocks noChangeArrowheads="1"/>
              </p:cNvSpPr>
              <p:nvPr/>
            </p:nvSpPr>
            <p:spPr bwMode="auto">
              <a:xfrm>
                <a:off x="5124" y="19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22657" name="Text Box 131"/>
              <p:cNvSpPr txBox="1">
                <a:spLocks noChangeArrowheads="1"/>
              </p:cNvSpPr>
              <p:nvPr/>
            </p:nvSpPr>
            <p:spPr bwMode="auto">
              <a:xfrm>
                <a:off x="4164" y="12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2658" name="Text Box 132"/>
              <p:cNvSpPr txBox="1">
                <a:spLocks noChangeArrowheads="1"/>
              </p:cNvSpPr>
              <p:nvPr/>
            </p:nvSpPr>
            <p:spPr bwMode="auto">
              <a:xfrm>
                <a:off x="4068" y="1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659" name="Text Box 133"/>
              <p:cNvSpPr txBox="1">
                <a:spLocks noChangeArrowheads="1"/>
              </p:cNvSpPr>
              <p:nvPr/>
            </p:nvSpPr>
            <p:spPr bwMode="auto">
              <a:xfrm>
                <a:off x="4476" y="1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9</a:t>
                </a: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5063489" y="2512317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06597" y="2891704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451304" y="2686248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15108" y="3384550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90586" y="3473450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369469" y="607367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C52387-E7CA-EF43-8D93-47C0AB83FE7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Weighted 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weighted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each </a:t>
            </a:r>
            <a:r>
              <a:rPr lang="en-US" sz="1600" dirty="0">
                <a:latin typeface="Tahoma" charset="0"/>
              </a:rPr>
              <a:t>edge has an associated numerical </a:t>
            </a:r>
            <a:r>
              <a:rPr lang="en-US" sz="1600" dirty="0" smtClean="0">
                <a:latin typeface="Tahoma" charset="0"/>
              </a:rPr>
              <a:t>value -- weight </a:t>
            </a:r>
            <a:r>
              <a:rPr lang="en-US" sz="1600" dirty="0">
                <a:latin typeface="Tahoma" charset="0"/>
              </a:rPr>
              <a:t>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In a  flight route graph, the weight of an edge represents the distance in miles between the endpoint airports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7421" name="AutoShape 12"/>
          <p:cNvCxnSpPr>
            <a:cxnSpLocks noChangeShapeType="1"/>
            <a:stCxn id="17417" idx="6"/>
            <a:endCxn id="17413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3"/>
          <p:cNvCxnSpPr>
            <a:cxnSpLocks noChangeShapeType="1"/>
            <a:stCxn id="17416" idx="0"/>
            <a:endCxn id="17413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/>
          <p:cNvCxnSpPr>
            <a:cxnSpLocks noChangeShapeType="1"/>
            <a:stCxn id="17416" idx="7"/>
            <a:endCxn id="17419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5"/>
          <p:cNvCxnSpPr>
            <a:cxnSpLocks noChangeShapeType="1"/>
            <a:stCxn id="17419" idx="0"/>
            <a:endCxn id="17414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6"/>
          <p:cNvCxnSpPr>
            <a:cxnSpLocks noChangeShapeType="1"/>
            <a:stCxn id="17413" idx="6"/>
            <a:endCxn id="17414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7"/>
          <p:cNvCxnSpPr>
            <a:cxnSpLocks noChangeShapeType="1"/>
            <a:stCxn id="17420" idx="6"/>
            <a:endCxn id="17418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8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9"/>
          <p:cNvCxnSpPr>
            <a:cxnSpLocks noChangeShapeType="1"/>
            <a:stCxn id="17419" idx="4"/>
            <a:endCxn id="17415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0"/>
          <p:cNvCxnSpPr>
            <a:cxnSpLocks noChangeShapeType="1"/>
            <a:endCxn id="17416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1"/>
          <p:cNvCxnSpPr>
            <a:cxnSpLocks noChangeShapeType="1"/>
            <a:stCxn id="17418" idx="6"/>
            <a:endCxn id="17416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2"/>
          <p:cNvCxnSpPr>
            <a:cxnSpLocks noChangeShapeType="1"/>
            <a:stCxn id="17418" idx="7"/>
            <a:endCxn id="17413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Text Box 23"/>
          <p:cNvSpPr txBox="1">
            <a:spLocks noChangeArrowheads="1"/>
          </p:cNvSpPr>
          <p:nvPr/>
        </p:nvSpPr>
        <p:spPr bwMode="auto">
          <a:xfrm rot="-34728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 rot="-4662247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 rot="-1544869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 rot="-2136302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 rot="-68934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 rot="-1891667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  <p:cxnSp>
        <p:nvCxnSpPr>
          <p:cNvPr id="17443" name="AutoShape 34"/>
          <p:cNvCxnSpPr>
            <a:cxnSpLocks noChangeShapeType="1"/>
            <a:stCxn id="17414" idx="4"/>
            <a:endCxn id="17415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4" name="Text Box 35"/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    </a:t>
            </a:r>
            <a:endParaRPr lang="en-US" dirty="0">
              <a:latin typeface="Tahoma" charset="0"/>
            </a:endParaRP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2598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4810" y="2433935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297" y="2913211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269829" y="2203102"/>
            <a:ext cx="29206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173" y="4125913"/>
            <a:ext cx="3907353" cy="2344539"/>
            <a:chOff x="529173" y="4125913"/>
            <a:chExt cx="3907353" cy="2344539"/>
          </a:xfrm>
        </p:grpSpPr>
        <p:sp>
          <p:nvSpPr>
            <p:cNvPr id="22566" name="Freeform 72"/>
            <p:cNvSpPr>
              <a:spLocks/>
            </p:cNvSpPr>
            <p:nvPr/>
          </p:nvSpPr>
          <p:spPr bwMode="auto">
            <a:xfrm>
              <a:off x="1955800" y="4151313"/>
              <a:ext cx="1073150" cy="1536700"/>
            </a:xfrm>
            <a:custGeom>
              <a:avLst/>
              <a:gdLst>
                <a:gd name="T0" fmla="*/ 587375 w 676"/>
                <a:gd name="T1" fmla="*/ 11113 h 968"/>
                <a:gd name="T2" fmla="*/ 1016000 w 676"/>
                <a:gd name="T3" fmla="*/ 287338 h 968"/>
                <a:gd name="T4" fmla="*/ 930275 w 676"/>
                <a:gd name="T5" fmla="*/ 1049338 h 968"/>
                <a:gd name="T6" fmla="*/ 501650 w 676"/>
                <a:gd name="T7" fmla="*/ 1525588 h 968"/>
                <a:gd name="T8" fmla="*/ 92075 w 676"/>
                <a:gd name="T9" fmla="*/ 982663 h 968"/>
                <a:gd name="T10" fmla="*/ 82550 w 676"/>
                <a:gd name="T11" fmla="*/ 220663 h 968"/>
                <a:gd name="T12" fmla="*/ 587375 w 676"/>
                <a:gd name="T13" fmla="*/ 11113 h 9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6"/>
                <a:gd name="T22" fmla="*/ 0 h 968"/>
                <a:gd name="T23" fmla="*/ 676 w 676"/>
                <a:gd name="T24" fmla="*/ 968 h 9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6" h="968">
                  <a:moveTo>
                    <a:pt x="370" y="7"/>
                  </a:moveTo>
                  <a:cubicBezTo>
                    <a:pt x="468" y="14"/>
                    <a:pt x="604" y="72"/>
                    <a:pt x="640" y="181"/>
                  </a:cubicBezTo>
                  <a:cubicBezTo>
                    <a:pt x="676" y="290"/>
                    <a:pt x="640" y="531"/>
                    <a:pt x="586" y="661"/>
                  </a:cubicBezTo>
                  <a:cubicBezTo>
                    <a:pt x="532" y="791"/>
                    <a:pt x="404" y="968"/>
                    <a:pt x="316" y="961"/>
                  </a:cubicBezTo>
                  <a:cubicBezTo>
                    <a:pt x="228" y="954"/>
                    <a:pt x="102" y="756"/>
                    <a:pt x="58" y="619"/>
                  </a:cubicBezTo>
                  <a:cubicBezTo>
                    <a:pt x="14" y="482"/>
                    <a:pt x="0" y="241"/>
                    <a:pt x="52" y="139"/>
                  </a:cubicBezTo>
                  <a:cubicBezTo>
                    <a:pt x="104" y="37"/>
                    <a:pt x="272" y="0"/>
                    <a:pt x="370" y="7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Oval 73"/>
            <p:cNvSpPr>
              <a:spLocks noChangeAspect="1" noChangeArrowheads="1"/>
            </p:cNvSpPr>
            <p:nvPr/>
          </p:nvSpPr>
          <p:spPr bwMode="auto">
            <a:xfrm>
              <a:off x="2268538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568" name="Oval 74"/>
            <p:cNvSpPr>
              <a:spLocks noChangeAspect="1" noChangeArrowheads="1"/>
            </p:cNvSpPr>
            <p:nvPr/>
          </p:nvSpPr>
          <p:spPr bwMode="auto">
            <a:xfrm>
              <a:off x="895350" y="51609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569" name="Oval 75"/>
            <p:cNvSpPr>
              <a:spLocks noChangeAspect="1" noChangeArrowheads="1"/>
            </p:cNvSpPr>
            <p:nvPr/>
          </p:nvSpPr>
          <p:spPr bwMode="auto">
            <a:xfrm>
              <a:off x="2266950" y="43545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570" name="Oval 76"/>
            <p:cNvSpPr>
              <a:spLocks noChangeAspect="1" noChangeArrowheads="1"/>
            </p:cNvSpPr>
            <p:nvPr/>
          </p:nvSpPr>
          <p:spPr bwMode="auto">
            <a:xfrm>
              <a:off x="1504950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571" name="AutoShape 77"/>
            <p:cNvCxnSpPr>
              <a:cxnSpLocks noChangeAspect="1" noChangeShapeType="1"/>
              <a:stCxn id="22569" idx="2"/>
              <a:endCxn id="22568" idx="0"/>
            </p:cNvCxnSpPr>
            <p:nvPr/>
          </p:nvCxnSpPr>
          <p:spPr bwMode="auto">
            <a:xfrm rot="10800000" flipV="1">
              <a:off x="1077913" y="453707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AutoShape 78"/>
            <p:cNvCxnSpPr>
              <a:cxnSpLocks noChangeAspect="1" noChangeShapeType="1"/>
              <a:stCxn id="22570" idx="2"/>
              <a:endCxn id="22568" idx="4"/>
            </p:cNvCxnSpPr>
            <p:nvPr/>
          </p:nvCxnSpPr>
          <p:spPr bwMode="auto">
            <a:xfrm rot="10800000">
              <a:off x="1077913" y="5535613"/>
              <a:ext cx="415925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AutoShape 79"/>
            <p:cNvCxnSpPr>
              <a:cxnSpLocks noChangeAspect="1" noChangeShapeType="1"/>
              <a:stCxn id="22570" idx="6"/>
              <a:endCxn id="22567" idx="3"/>
            </p:cNvCxnSpPr>
            <p:nvPr/>
          </p:nvCxnSpPr>
          <p:spPr bwMode="auto">
            <a:xfrm flipV="1">
              <a:off x="1879600" y="5492750"/>
              <a:ext cx="441325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AutoShape 80"/>
            <p:cNvCxnSpPr>
              <a:cxnSpLocks noChangeAspect="1" noChangeShapeType="1"/>
              <a:stCxn id="22569" idx="4"/>
              <a:endCxn id="22567" idx="0"/>
            </p:cNvCxnSpPr>
            <p:nvPr/>
          </p:nvCxnSpPr>
          <p:spPr bwMode="auto">
            <a:xfrm>
              <a:off x="2449513" y="473868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AutoShape 81"/>
            <p:cNvCxnSpPr>
              <a:cxnSpLocks noChangeAspect="1" noChangeShapeType="1"/>
              <a:stCxn id="22568" idx="6"/>
              <a:endCxn id="22567" idx="2"/>
            </p:cNvCxnSpPr>
            <p:nvPr/>
          </p:nvCxnSpPr>
          <p:spPr bwMode="auto">
            <a:xfrm>
              <a:off x="1270000" y="534352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6" name="Oval 82"/>
            <p:cNvSpPr>
              <a:spLocks noChangeAspect="1" noChangeArrowheads="1"/>
            </p:cNvSpPr>
            <p:nvPr/>
          </p:nvSpPr>
          <p:spPr bwMode="auto">
            <a:xfrm>
              <a:off x="3630613" y="516096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2577" name="AutoShape 83"/>
            <p:cNvCxnSpPr>
              <a:cxnSpLocks noChangeAspect="1" noChangeShapeType="1"/>
              <a:stCxn id="22580" idx="6"/>
              <a:endCxn id="22576" idx="4"/>
            </p:cNvCxnSpPr>
            <p:nvPr/>
          </p:nvCxnSpPr>
          <p:spPr bwMode="auto">
            <a:xfrm flipV="1">
              <a:off x="3394075" y="5535613"/>
              <a:ext cx="419100" cy="6159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AutoShape 84"/>
            <p:cNvCxnSpPr>
              <a:cxnSpLocks noChangeAspect="1" noChangeShapeType="1"/>
              <a:stCxn id="22576" idx="0"/>
              <a:endCxn id="22569" idx="6"/>
            </p:cNvCxnSpPr>
            <p:nvPr/>
          </p:nvCxnSpPr>
          <p:spPr bwMode="auto">
            <a:xfrm rot="5400000" flipH="1">
              <a:off x="2925762" y="4262438"/>
              <a:ext cx="612775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AutoShape 85"/>
            <p:cNvCxnSpPr>
              <a:cxnSpLocks noChangeAspect="1" noChangeShapeType="1"/>
              <a:stCxn id="22567" idx="6"/>
              <a:endCxn id="22576" idx="2"/>
            </p:cNvCxnSpPr>
            <p:nvPr/>
          </p:nvCxnSpPr>
          <p:spPr bwMode="auto">
            <a:xfrm>
              <a:off x="2652713" y="5343525"/>
              <a:ext cx="966787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0" name="Oval 86"/>
            <p:cNvSpPr>
              <a:spLocks noChangeAspect="1" noChangeArrowheads="1"/>
            </p:cNvSpPr>
            <p:nvPr/>
          </p:nvSpPr>
          <p:spPr bwMode="auto">
            <a:xfrm>
              <a:off x="3019425" y="5969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581" name="AutoShape 87"/>
            <p:cNvCxnSpPr>
              <a:cxnSpLocks noChangeAspect="1" noChangeShapeType="1"/>
              <a:stCxn id="22567" idx="5"/>
              <a:endCxn id="22580" idx="2"/>
            </p:cNvCxnSpPr>
            <p:nvPr/>
          </p:nvCxnSpPr>
          <p:spPr bwMode="auto">
            <a:xfrm rot="16200000" flipH="1">
              <a:off x="2465387" y="560863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2" name="Text Box 88"/>
            <p:cNvSpPr txBox="1">
              <a:spLocks noChangeArrowheads="1"/>
            </p:cNvSpPr>
            <p:nvPr/>
          </p:nvSpPr>
          <p:spPr bwMode="auto">
            <a:xfrm>
              <a:off x="2501900" y="412591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583" name="Text Box 89"/>
            <p:cNvSpPr txBox="1">
              <a:spLocks noChangeArrowheads="1"/>
            </p:cNvSpPr>
            <p:nvPr/>
          </p:nvSpPr>
          <p:spPr bwMode="auto">
            <a:xfrm>
              <a:off x="38925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584" name="Text Box 90"/>
            <p:cNvSpPr txBox="1">
              <a:spLocks noChangeArrowheads="1"/>
            </p:cNvSpPr>
            <p:nvPr/>
          </p:nvSpPr>
          <p:spPr bwMode="auto">
            <a:xfrm>
              <a:off x="2533650" y="49530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585" name="Text Box 91"/>
            <p:cNvSpPr txBox="1">
              <a:spLocks noChangeArrowheads="1"/>
            </p:cNvSpPr>
            <p:nvPr/>
          </p:nvSpPr>
          <p:spPr bwMode="auto">
            <a:xfrm>
              <a:off x="1174750" y="4937919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586" name="Text Box 92"/>
            <p:cNvSpPr txBox="1">
              <a:spLocks noChangeArrowheads="1"/>
            </p:cNvSpPr>
            <p:nvPr/>
          </p:nvSpPr>
          <p:spPr bwMode="auto">
            <a:xfrm>
              <a:off x="1455738" y="56769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587" name="Text Box 93"/>
            <p:cNvSpPr txBox="1">
              <a:spLocks noChangeArrowheads="1"/>
            </p:cNvSpPr>
            <p:nvPr/>
          </p:nvSpPr>
          <p:spPr bwMode="auto">
            <a:xfrm>
              <a:off x="3181350" y="5676900"/>
              <a:ext cx="4127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11</a:t>
              </a:r>
            </a:p>
          </p:txBody>
        </p:sp>
        <p:sp>
          <p:nvSpPr>
            <p:cNvPr id="22588" name="Text Box 94"/>
            <p:cNvSpPr txBox="1">
              <a:spLocks noChangeArrowheads="1"/>
            </p:cNvSpPr>
            <p:nvPr/>
          </p:nvSpPr>
          <p:spPr bwMode="auto">
            <a:xfrm>
              <a:off x="3340100" y="4368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589" name="Text Box 95"/>
            <p:cNvSpPr txBox="1">
              <a:spLocks noChangeArrowheads="1"/>
            </p:cNvSpPr>
            <p:nvPr/>
          </p:nvSpPr>
          <p:spPr bwMode="auto">
            <a:xfrm>
              <a:off x="1200150" y="4430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590" name="Text Box 96"/>
            <p:cNvSpPr txBox="1">
              <a:spLocks noChangeArrowheads="1"/>
            </p:cNvSpPr>
            <p:nvPr/>
          </p:nvSpPr>
          <p:spPr bwMode="auto">
            <a:xfrm>
              <a:off x="15811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591" name="Text Box 97"/>
            <p:cNvSpPr txBox="1">
              <a:spLocks noChangeArrowheads="1"/>
            </p:cNvSpPr>
            <p:nvPr/>
          </p:nvSpPr>
          <p:spPr bwMode="auto">
            <a:xfrm>
              <a:off x="30289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592" name="Text Box 98"/>
            <p:cNvSpPr txBox="1">
              <a:spLocks noChangeArrowheads="1"/>
            </p:cNvSpPr>
            <p:nvPr/>
          </p:nvSpPr>
          <p:spPr bwMode="auto">
            <a:xfrm>
              <a:off x="8953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593" name="Text Box 99"/>
            <p:cNvSpPr txBox="1">
              <a:spLocks noChangeArrowheads="1"/>
            </p:cNvSpPr>
            <p:nvPr/>
          </p:nvSpPr>
          <p:spPr bwMode="auto">
            <a:xfrm>
              <a:off x="36385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22594" name="Text Box 100"/>
            <p:cNvSpPr txBox="1">
              <a:spLocks noChangeArrowheads="1"/>
            </p:cNvSpPr>
            <p:nvPr/>
          </p:nvSpPr>
          <p:spPr bwMode="auto">
            <a:xfrm>
              <a:off x="2114550" y="4735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595" name="Text Box 101"/>
            <p:cNvSpPr txBox="1">
              <a:spLocks noChangeArrowheads="1"/>
            </p:cNvSpPr>
            <p:nvPr/>
          </p:nvSpPr>
          <p:spPr bwMode="auto">
            <a:xfrm>
              <a:off x="19621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596" name="Text Box 102"/>
            <p:cNvSpPr txBox="1">
              <a:spLocks noChangeArrowheads="1"/>
            </p:cNvSpPr>
            <p:nvPr/>
          </p:nvSpPr>
          <p:spPr bwMode="auto">
            <a:xfrm>
              <a:off x="26098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9173" y="5095230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02247" y="5629423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144459" y="5182542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44706" y="6162675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243296" y="6208713"/>
            <a:ext cx="29206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3489" y="1430338"/>
            <a:ext cx="3718561" cy="2350889"/>
            <a:chOff x="5063489" y="1430338"/>
            <a:chExt cx="3718561" cy="2350889"/>
          </a:xfrm>
        </p:grpSpPr>
        <p:grpSp>
          <p:nvGrpSpPr>
            <p:cNvPr id="22597" name="Group 165"/>
            <p:cNvGrpSpPr>
              <a:grpSpLocks/>
            </p:cNvGrpSpPr>
            <p:nvPr/>
          </p:nvGrpSpPr>
          <p:grpSpPr bwMode="auto">
            <a:xfrm>
              <a:off x="5391150" y="1430338"/>
              <a:ext cx="3390900" cy="2227262"/>
              <a:chOff x="3396" y="901"/>
              <a:chExt cx="2136" cy="1403"/>
            </a:xfrm>
          </p:grpSpPr>
          <p:sp>
            <p:nvSpPr>
              <p:cNvPr id="22629" name="Freeform 103"/>
              <p:cNvSpPr>
                <a:spLocks/>
              </p:cNvSpPr>
              <p:nvPr/>
            </p:nvSpPr>
            <p:spPr bwMode="auto">
              <a:xfrm>
                <a:off x="4053" y="901"/>
                <a:ext cx="1479" cy="1042"/>
              </a:xfrm>
              <a:custGeom>
                <a:avLst/>
                <a:gdLst>
                  <a:gd name="T0" fmla="*/ 447 w 1479"/>
                  <a:gd name="T1" fmla="*/ 23 h 1042"/>
                  <a:gd name="T2" fmla="*/ 1113 w 1479"/>
                  <a:gd name="T3" fmla="*/ 149 h 1042"/>
                  <a:gd name="T4" fmla="*/ 1413 w 1479"/>
                  <a:gd name="T5" fmla="*/ 917 h 1042"/>
                  <a:gd name="T6" fmla="*/ 717 w 1479"/>
                  <a:gd name="T7" fmla="*/ 899 h 1042"/>
                  <a:gd name="T8" fmla="*/ 249 w 1479"/>
                  <a:gd name="T9" fmla="*/ 983 h 1042"/>
                  <a:gd name="T10" fmla="*/ 69 w 1479"/>
                  <a:gd name="T11" fmla="*/ 646 h 1042"/>
                  <a:gd name="T12" fmla="*/ 63 w 1479"/>
                  <a:gd name="T13" fmla="*/ 166 h 1042"/>
                  <a:gd name="T14" fmla="*/ 447 w 1479"/>
                  <a:gd name="T15" fmla="*/ 23 h 10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9"/>
                  <a:gd name="T25" fmla="*/ 0 h 1042"/>
                  <a:gd name="T26" fmla="*/ 1479 w 1479"/>
                  <a:gd name="T27" fmla="*/ 1042 h 10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9" h="1042">
                    <a:moveTo>
                      <a:pt x="447" y="23"/>
                    </a:moveTo>
                    <a:cubicBezTo>
                      <a:pt x="622" y="20"/>
                      <a:pt x="952" y="0"/>
                      <a:pt x="1113" y="149"/>
                    </a:cubicBezTo>
                    <a:cubicBezTo>
                      <a:pt x="1274" y="298"/>
                      <a:pt x="1479" y="792"/>
                      <a:pt x="1413" y="917"/>
                    </a:cubicBezTo>
                    <a:cubicBezTo>
                      <a:pt x="1347" y="1042"/>
                      <a:pt x="911" y="888"/>
                      <a:pt x="717" y="899"/>
                    </a:cubicBezTo>
                    <a:cubicBezTo>
                      <a:pt x="523" y="910"/>
                      <a:pt x="357" y="1025"/>
                      <a:pt x="249" y="983"/>
                    </a:cubicBezTo>
                    <a:cubicBezTo>
                      <a:pt x="141" y="941"/>
                      <a:pt x="100" y="782"/>
                      <a:pt x="69" y="646"/>
                    </a:cubicBezTo>
                    <a:cubicBezTo>
                      <a:pt x="38" y="510"/>
                      <a:pt x="0" y="270"/>
                      <a:pt x="63" y="166"/>
                    </a:cubicBezTo>
                    <a:cubicBezTo>
                      <a:pt x="126" y="62"/>
                      <a:pt x="272" y="26"/>
                      <a:pt x="447" y="23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Oval 104"/>
              <p:cNvSpPr>
                <a:spLocks noChangeAspect="1" noChangeArrowheads="1"/>
              </p:cNvSpPr>
              <p:nvPr/>
            </p:nvSpPr>
            <p:spPr bwMode="auto">
              <a:xfrm>
                <a:off x="4261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22631" name="Oval 105"/>
              <p:cNvSpPr>
                <a:spLocks noChangeAspect="1" noChangeArrowheads="1"/>
              </p:cNvSpPr>
              <p:nvPr/>
            </p:nvSpPr>
            <p:spPr bwMode="auto">
              <a:xfrm>
                <a:off x="3396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B</a:t>
                </a:r>
              </a:p>
            </p:txBody>
          </p:sp>
          <p:sp>
            <p:nvSpPr>
              <p:cNvPr id="22632" name="Oval 106"/>
              <p:cNvSpPr>
                <a:spLocks noChangeAspect="1" noChangeArrowheads="1"/>
              </p:cNvSpPr>
              <p:nvPr/>
            </p:nvSpPr>
            <p:spPr bwMode="auto">
              <a:xfrm>
                <a:off x="4260" y="10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22633" name="Oval 107"/>
              <p:cNvSpPr>
                <a:spLocks noChangeAspect="1" noChangeArrowheads="1"/>
              </p:cNvSpPr>
              <p:nvPr/>
            </p:nvSpPr>
            <p:spPr bwMode="auto">
              <a:xfrm>
                <a:off x="3780" y="2073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E</a:t>
                </a:r>
              </a:p>
            </p:txBody>
          </p:sp>
          <p:cxnSp>
            <p:nvCxnSpPr>
              <p:cNvPr id="22634" name="AutoShape 108"/>
              <p:cNvCxnSpPr>
                <a:cxnSpLocks noChangeAspect="1" noChangeShapeType="1"/>
                <a:stCxn id="22632" idx="2"/>
                <a:endCxn id="22631" idx="0"/>
              </p:cNvCxnSpPr>
              <p:nvPr/>
            </p:nvCxnSpPr>
            <p:spPr bwMode="auto">
              <a:xfrm rot="10800000" flipV="1">
                <a:off x="3511" y="1171"/>
                <a:ext cx="736" cy="386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5" name="AutoShape 109"/>
              <p:cNvCxnSpPr>
                <a:cxnSpLocks noChangeAspect="1" noChangeShapeType="1"/>
                <a:stCxn id="22633" idx="2"/>
                <a:endCxn id="22631" idx="4"/>
              </p:cNvCxnSpPr>
              <p:nvPr/>
            </p:nvCxnSpPr>
            <p:spPr bwMode="auto">
              <a:xfrm rot="10800000">
                <a:off x="3511" y="1800"/>
                <a:ext cx="262" cy="388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6" name="AutoShape 110"/>
              <p:cNvCxnSpPr>
                <a:cxnSpLocks noChangeAspect="1" noChangeShapeType="1"/>
                <a:stCxn id="22633" idx="6"/>
                <a:endCxn id="22630" idx="3"/>
              </p:cNvCxnSpPr>
              <p:nvPr/>
            </p:nvCxnSpPr>
            <p:spPr bwMode="auto">
              <a:xfrm flipV="1">
                <a:off x="4016" y="1773"/>
                <a:ext cx="278" cy="415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7" name="AutoShape 111"/>
              <p:cNvCxnSpPr>
                <a:cxnSpLocks noChangeAspect="1" noChangeShapeType="1"/>
                <a:stCxn id="22632" idx="4"/>
                <a:endCxn id="22630" idx="0"/>
              </p:cNvCxnSpPr>
              <p:nvPr/>
            </p:nvCxnSpPr>
            <p:spPr bwMode="auto">
              <a:xfrm>
                <a:off x="4375" y="1298"/>
                <a:ext cx="1" cy="253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38" name="AutoShape 112"/>
              <p:cNvCxnSpPr>
                <a:cxnSpLocks noChangeAspect="1" noChangeShapeType="1"/>
                <a:stCxn id="22631" idx="6"/>
                <a:endCxn id="22630" idx="2"/>
              </p:cNvCxnSpPr>
              <p:nvPr/>
            </p:nvCxnSpPr>
            <p:spPr bwMode="auto">
              <a:xfrm>
                <a:off x="3632" y="1679"/>
                <a:ext cx="61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39" name="Oval 113"/>
              <p:cNvSpPr>
                <a:spLocks noChangeAspect="1" noChangeArrowheads="1"/>
              </p:cNvSpPr>
              <p:nvPr/>
            </p:nvSpPr>
            <p:spPr bwMode="auto">
              <a:xfrm>
                <a:off x="5119" y="156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D</a:t>
                </a:r>
              </a:p>
            </p:txBody>
          </p:sp>
          <p:cxnSp>
            <p:nvCxnSpPr>
              <p:cNvPr id="22640" name="AutoShape 114"/>
              <p:cNvCxnSpPr>
                <a:cxnSpLocks noChangeAspect="1" noChangeShapeType="1"/>
                <a:stCxn id="22643" idx="6"/>
                <a:endCxn id="22639" idx="4"/>
              </p:cNvCxnSpPr>
              <p:nvPr/>
            </p:nvCxnSpPr>
            <p:spPr bwMode="auto">
              <a:xfrm flipV="1">
                <a:off x="4970" y="1806"/>
                <a:ext cx="264" cy="382"/>
              </a:xfrm>
              <a:prstGeom prst="curvedConnector2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1" name="AutoShape 115"/>
              <p:cNvCxnSpPr>
                <a:cxnSpLocks noChangeAspect="1" noChangeShapeType="1"/>
                <a:stCxn id="22639" idx="0"/>
                <a:endCxn id="22632" idx="6"/>
              </p:cNvCxnSpPr>
              <p:nvPr/>
            </p:nvCxnSpPr>
            <p:spPr bwMode="auto">
              <a:xfrm rot="5400000" flipH="1">
                <a:off x="4678" y="995"/>
                <a:ext cx="380" cy="732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42" name="AutoShape 116"/>
              <p:cNvCxnSpPr>
                <a:cxnSpLocks noChangeAspect="1" noChangeShapeType="1"/>
                <a:stCxn id="22630" idx="6"/>
                <a:endCxn id="22639" idx="2"/>
              </p:cNvCxnSpPr>
              <p:nvPr/>
            </p:nvCxnSpPr>
            <p:spPr bwMode="auto">
              <a:xfrm>
                <a:off x="4503" y="1679"/>
                <a:ext cx="603" cy="0"/>
              </a:xfrm>
              <a:prstGeom prst="straightConnector1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43" name="Oval 117"/>
              <p:cNvSpPr>
                <a:spLocks noChangeAspect="1" noChangeArrowheads="1"/>
              </p:cNvSpPr>
              <p:nvPr/>
            </p:nvSpPr>
            <p:spPr bwMode="auto">
              <a:xfrm>
                <a:off x="4734" y="2073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/>
                  <a:t>F</a:t>
                </a:r>
              </a:p>
            </p:txBody>
          </p:sp>
          <p:cxnSp>
            <p:nvCxnSpPr>
              <p:cNvPr id="22644" name="AutoShape 118"/>
              <p:cNvCxnSpPr>
                <a:cxnSpLocks noChangeAspect="1" noChangeShapeType="1"/>
                <a:stCxn id="22630" idx="5"/>
                <a:endCxn id="22643" idx="2"/>
              </p:cNvCxnSpPr>
              <p:nvPr/>
            </p:nvCxnSpPr>
            <p:spPr bwMode="auto">
              <a:xfrm rot="16200000" flipH="1">
                <a:off x="4385" y="1846"/>
                <a:ext cx="415" cy="269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45" name="Text Box 119"/>
              <p:cNvSpPr txBox="1">
                <a:spLocks noChangeArrowheads="1"/>
              </p:cNvSpPr>
              <p:nvPr/>
            </p:nvSpPr>
            <p:spPr bwMode="auto">
              <a:xfrm>
                <a:off x="4408" y="912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2646" name="Text Box 120"/>
              <p:cNvSpPr txBox="1">
                <a:spLocks noChangeArrowheads="1"/>
              </p:cNvSpPr>
              <p:nvPr/>
            </p:nvSpPr>
            <p:spPr bwMode="auto">
              <a:xfrm>
                <a:off x="5284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3</a:t>
                </a:r>
              </a:p>
            </p:txBody>
          </p:sp>
          <p:sp>
            <p:nvSpPr>
              <p:cNvPr id="22647" name="Text Box 121"/>
              <p:cNvSpPr txBox="1">
                <a:spLocks noChangeArrowheads="1"/>
              </p:cNvSpPr>
              <p:nvPr/>
            </p:nvSpPr>
            <p:spPr bwMode="auto">
              <a:xfrm>
                <a:off x="4428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2</a:t>
                </a:r>
              </a:p>
            </p:txBody>
          </p:sp>
          <p:sp>
            <p:nvSpPr>
              <p:cNvPr id="22648" name="Text Box 122"/>
              <p:cNvSpPr txBox="1">
                <a:spLocks noChangeArrowheads="1"/>
              </p:cNvSpPr>
              <p:nvPr/>
            </p:nvSpPr>
            <p:spPr bwMode="auto">
              <a:xfrm>
                <a:off x="3564" y="1433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8</a:t>
                </a:r>
              </a:p>
            </p:txBody>
          </p:sp>
          <p:sp>
            <p:nvSpPr>
              <p:cNvPr id="22649" name="Text Box 123"/>
              <p:cNvSpPr txBox="1">
                <a:spLocks noChangeArrowheads="1"/>
              </p:cNvSpPr>
              <p:nvPr/>
            </p:nvSpPr>
            <p:spPr bwMode="auto">
              <a:xfrm>
                <a:off x="3736" y="1889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5</a:t>
                </a:r>
              </a:p>
            </p:txBody>
          </p:sp>
          <p:sp>
            <p:nvSpPr>
              <p:cNvPr id="22650" name="Text Box 124"/>
              <p:cNvSpPr txBox="1">
                <a:spLocks noChangeArrowheads="1"/>
              </p:cNvSpPr>
              <p:nvPr/>
            </p:nvSpPr>
            <p:spPr bwMode="auto">
              <a:xfrm>
                <a:off x="4848" y="1889"/>
                <a:ext cx="188" cy="23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chemeClr val="tx2"/>
                    </a:solidFill>
                    <a:latin typeface="Times New Roman" charset="0"/>
                    <a:sym typeface="Symbol" charset="0"/>
                  </a:rPr>
                  <a:t>8</a:t>
                </a:r>
              </a:p>
            </p:txBody>
          </p:sp>
          <p:sp>
            <p:nvSpPr>
              <p:cNvPr id="22651" name="Text Box 125"/>
              <p:cNvSpPr txBox="1">
                <a:spLocks noChangeArrowheads="1"/>
              </p:cNvSpPr>
              <p:nvPr/>
            </p:nvSpPr>
            <p:spPr bwMode="auto">
              <a:xfrm>
                <a:off x="4936" y="106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22652" name="Text Box 126"/>
              <p:cNvSpPr txBox="1">
                <a:spLocks noChangeArrowheads="1"/>
              </p:cNvSpPr>
              <p:nvPr/>
            </p:nvSpPr>
            <p:spPr bwMode="auto">
              <a:xfrm>
                <a:off x="3588" y="11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8</a:t>
                </a:r>
              </a:p>
            </p:txBody>
          </p:sp>
          <p:sp>
            <p:nvSpPr>
              <p:cNvPr id="22653" name="Text Box 127"/>
              <p:cNvSpPr txBox="1">
                <a:spLocks noChangeArrowheads="1"/>
              </p:cNvSpPr>
              <p:nvPr/>
            </p:nvSpPr>
            <p:spPr bwMode="auto">
              <a:xfrm>
                <a:off x="3828" y="148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7</a:t>
                </a:r>
              </a:p>
            </p:txBody>
          </p:sp>
          <p:sp>
            <p:nvSpPr>
              <p:cNvPr id="22654" name="Text Box 128"/>
              <p:cNvSpPr txBox="1">
                <a:spLocks noChangeArrowheads="1"/>
              </p:cNvSpPr>
              <p:nvPr/>
            </p:nvSpPr>
            <p:spPr bwMode="auto">
              <a:xfrm>
                <a:off x="4740" y="148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22655" name="Text Box 129"/>
              <p:cNvSpPr txBox="1">
                <a:spLocks noChangeArrowheads="1"/>
              </p:cNvSpPr>
              <p:nvPr/>
            </p:nvSpPr>
            <p:spPr bwMode="auto">
              <a:xfrm>
                <a:off x="3396" y="19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2656" name="Text Box 130"/>
              <p:cNvSpPr txBox="1">
                <a:spLocks noChangeArrowheads="1"/>
              </p:cNvSpPr>
              <p:nvPr/>
            </p:nvSpPr>
            <p:spPr bwMode="auto">
              <a:xfrm>
                <a:off x="5124" y="19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22657" name="Text Box 131"/>
              <p:cNvSpPr txBox="1">
                <a:spLocks noChangeArrowheads="1"/>
              </p:cNvSpPr>
              <p:nvPr/>
            </p:nvSpPr>
            <p:spPr bwMode="auto">
              <a:xfrm>
                <a:off x="4164" y="12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22658" name="Text Box 132"/>
              <p:cNvSpPr txBox="1">
                <a:spLocks noChangeArrowheads="1"/>
              </p:cNvSpPr>
              <p:nvPr/>
            </p:nvSpPr>
            <p:spPr bwMode="auto">
              <a:xfrm>
                <a:off x="4068" y="1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chemeClr val="tx2"/>
                    </a:solidFill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659" name="Text Box 133"/>
              <p:cNvSpPr txBox="1">
                <a:spLocks noChangeArrowheads="1"/>
              </p:cNvSpPr>
              <p:nvPr/>
            </p:nvSpPr>
            <p:spPr bwMode="auto">
              <a:xfrm>
                <a:off x="4476" y="1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 New Roman" charset="0"/>
                  </a:rPr>
                  <a:t>9</a:t>
                </a: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5063489" y="2512317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06597" y="2891704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451304" y="2686248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15108" y="3384550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90586" y="3473450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02289" y="4132263"/>
            <a:ext cx="3663854" cy="2423914"/>
            <a:chOff x="5102289" y="4132263"/>
            <a:chExt cx="3663854" cy="2423914"/>
          </a:xfrm>
        </p:grpSpPr>
        <p:sp>
          <p:nvSpPr>
            <p:cNvPr id="22599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00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01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602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2603" name="AutoShape 139"/>
            <p:cNvCxnSpPr>
              <a:cxnSpLocks noChangeAspect="1" noChangeShapeType="1"/>
              <a:stCxn id="22601" idx="2"/>
              <a:endCxn id="22600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AutoShape 140"/>
            <p:cNvCxnSpPr>
              <a:cxnSpLocks noChangeAspect="1" noChangeShapeType="1"/>
              <a:stCxn id="22602" idx="2"/>
              <a:endCxn id="22600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AutoShape 141"/>
            <p:cNvCxnSpPr>
              <a:cxnSpLocks noChangeAspect="1" noChangeShapeType="1"/>
              <a:stCxn id="22602" idx="6"/>
              <a:endCxn id="22599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AutoShape 142"/>
            <p:cNvCxnSpPr>
              <a:cxnSpLocks noChangeAspect="1" noChangeShapeType="1"/>
              <a:stCxn id="22601" idx="4"/>
              <a:endCxn id="22599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AutoShape 143"/>
            <p:cNvCxnSpPr>
              <a:cxnSpLocks noChangeAspect="1" noChangeShapeType="1"/>
              <a:stCxn id="22600" idx="6"/>
              <a:endCxn id="22599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8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2609" name="AutoShape 145"/>
            <p:cNvCxnSpPr>
              <a:cxnSpLocks noChangeAspect="1" noChangeShapeType="1"/>
              <a:stCxn id="22612" idx="6"/>
              <a:endCxn id="22608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0" name="AutoShape 146"/>
            <p:cNvCxnSpPr>
              <a:cxnSpLocks noChangeAspect="1" noChangeShapeType="1"/>
              <a:stCxn id="22608" idx="0"/>
              <a:endCxn id="22601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1" name="AutoShape 147"/>
            <p:cNvCxnSpPr>
              <a:cxnSpLocks noChangeAspect="1" noChangeShapeType="1"/>
              <a:stCxn id="22599" idx="6"/>
              <a:endCxn id="22608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12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13" name="AutoShape 149"/>
            <p:cNvCxnSpPr>
              <a:cxnSpLocks noChangeAspect="1" noChangeShapeType="1"/>
              <a:stCxn id="22599" idx="5"/>
              <a:endCxn id="22612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14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615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616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617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2618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619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20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4</a:t>
              </a:r>
            </a:p>
          </p:txBody>
        </p:sp>
        <p:sp>
          <p:nvSpPr>
            <p:cNvPr id="22621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2622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623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624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25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2626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27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628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78625" y="5529534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474076" y="5265936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819918" y="6158706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02406" y="6248400"/>
              <a:ext cx="25079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02289" y="5230019"/>
              <a:ext cx="285656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369469" y="607367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7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CEB94A-3603-1840-940C-0CC6B059BBB9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955" y="3967857"/>
            <a:ext cx="3913141" cy="2567781"/>
            <a:chOff x="466772" y="1676400"/>
            <a:chExt cx="3913141" cy="2567781"/>
          </a:xfrm>
        </p:grpSpPr>
        <p:sp>
          <p:nvSpPr>
            <p:cNvPr id="23556" name="Freeform 2051"/>
            <p:cNvSpPr>
              <a:spLocks/>
            </p:cNvSpPr>
            <p:nvPr/>
          </p:nvSpPr>
          <p:spPr bwMode="auto">
            <a:xfrm>
              <a:off x="668338" y="1695450"/>
              <a:ext cx="3711575" cy="2387600"/>
            </a:xfrm>
            <a:custGeom>
              <a:avLst/>
              <a:gdLst>
                <a:gd name="T0" fmla="*/ 2017713 w 2338"/>
                <a:gd name="T1" fmla="*/ 0 h 1504"/>
                <a:gd name="T2" fmla="*/ 3168650 w 2338"/>
                <a:gd name="T3" fmla="*/ 292100 h 1504"/>
                <a:gd name="T4" fmla="*/ 3503613 w 2338"/>
                <a:gd name="T5" fmla="*/ 1508125 h 1504"/>
                <a:gd name="T6" fmla="*/ 1922463 w 2338"/>
                <a:gd name="T7" fmla="*/ 1514475 h 1504"/>
                <a:gd name="T8" fmla="*/ 1455738 w 2338"/>
                <a:gd name="T9" fmla="*/ 2181225 h 1504"/>
                <a:gd name="T10" fmla="*/ 665163 w 2338"/>
                <a:gd name="T11" fmla="*/ 2352675 h 1504"/>
                <a:gd name="T12" fmla="*/ 160338 w 2338"/>
                <a:gd name="T13" fmla="*/ 1971675 h 1504"/>
                <a:gd name="T14" fmla="*/ 65088 w 2338"/>
                <a:gd name="T15" fmla="*/ 990600 h 1504"/>
                <a:gd name="T16" fmla="*/ 550863 w 2338"/>
                <a:gd name="T17" fmla="*/ 219075 h 1504"/>
                <a:gd name="T18" fmla="*/ 1370013 w 2338"/>
                <a:gd name="T19" fmla="*/ 47625 h 1504"/>
                <a:gd name="T20" fmla="*/ 2017713 w 2338"/>
                <a:gd name="T21" fmla="*/ 0 h 15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8"/>
                <a:gd name="T34" fmla="*/ 0 h 1504"/>
                <a:gd name="T35" fmla="*/ 2338 w 2338"/>
                <a:gd name="T36" fmla="*/ 1504 h 15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8" h="1504">
                  <a:moveTo>
                    <a:pt x="1271" y="0"/>
                  </a:moveTo>
                  <a:cubicBezTo>
                    <a:pt x="1459" y="15"/>
                    <a:pt x="1840" y="26"/>
                    <a:pt x="1996" y="184"/>
                  </a:cubicBezTo>
                  <a:cubicBezTo>
                    <a:pt x="2152" y="342"/>
                    <a:pt x="2338" y="822"/>
                    <a:pt x="2207" y="950"/>
                  </a:cubicBezTo>
                  <a:cubicBezTo>
                    <a:pt x="2076" y="1078"/>
                    <a:pt x="1426" y="883"/>
                    <a:pt x="1211" y="954"/>
                  </a:cubicBezTo>
                  <a:cubicBezTo>
                    <a:pt x="996" y="1025"/>
                    <a:pt x="1049" y="1286"/>
                    <a:pt x="917" y="1374"/>
                  </a:cubicBezTo>
                  <a:cubicBezTo>
                    <a:pt x="785" y="1462"/>
                    <a:pt x="555" y="1504"/>
                    <a:pt x="419" y="1482"/>
                  </a:cubicBezTo>
                  <a:cubicBezTo>
                    <a:pt x="283" y="1460"/>
                    <a:pt x="164" y="1385"/>
                    <a:pt x="101" y="1242"/>
                  </a:cubicBezTo>
                  <a:cubicBezTo>
                    <a:pt x="38" y="1099"/>
                    <a:pt x="0" y="808"/>
                    <a:pt x="41" y="624"/>
                  </a:cubicBezTo>
                  <a:cubicBezTo>
                    <a:pt x="82" y="440"/>
                    <a:pt x="210" y="237"/>
                    <a:pt x="347" y="138"/>
                  </a:cubicBezTo>
                  <a:cubicBezTo>
                    <a:pt x="484" y="39"/>
                    <a:pt x="709" y="53"/>
                    <a:pt x="863" y="30"/>
                  </a:cubicBezTo>
                  <a:cubicBezTo>
                    <a:pt x="1017" y="7"/>
                    <a:pt x="1186" y="6"/>
                    <a:pt x="1271" y="0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Oval 2052"/>
            <p:cNvSpPr>
              <a:spLocks noChangeAspect="1" noChangeArrowheads="1"/>
            </p:cNvSpPr>
            <p:nvPr/>
          </p:nvSpPr>
          <p:spPr bwMode="auto">
            <a:xfrm>
              <a:off x="2192338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58" name="Oval 2053"/>
            <p:cNvSpPr>
              <a:spLocks noChangeAspect="1" noChangeArrowheads="1"/>
            </p:cNvSpPr>
            <p:nvPr/>
          </p:nvSpPr>
          <p:spPr bwMode="auto">
            <a:xfrm>
              <a:off x="819150" y="27114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59" name="Oval 2054"/>
            <p:cNvSpPr>
              <a:spLocks noChangeAspect="1" noChangeArrowheads="1"/>
            </p:cNvSpPr>
            <p:nvPr/>
          </p:nvSpPr>
          <p:spPr bwMode="auto">
            <a:xfrm>
              <a:off x="2190750" y="1905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60" name="Oval 2055"/>
            <p:cNvSpPr>
              <a:spLocks noChangeAspect="1" noChangeArrowheads="1"/>
            </p:cNvSpPr>
            <p:nvPr/>
          </p:nvSpPr>
          <p:spPr bwMode="auto">
            <a:xfrm>
              <a:off x="1428750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61" name="AutoShape 2056"/>
            <p:cNvCxnSpPr>
              <a:cxnSpLocks noChangeAspect="1" noChangeShapeType="1"/>
              <a:stCxn id="23559" idx="2"/>
              <a:endCxn id="23558" idx="0"/>
            </p:cNvCxnSpPr>
            <p:nvPr/>
          </p:nvCxnSpPr>
          <p:spPr bwMode="auto">
            <a:xfrm rot="10800000" flipV="1">
              <a:off x="1001713" y="2087563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2057"/>
            <p:cNvCxnSpPr>
              <a:cxnSpLocks noChangeAspect="1" noChangeShapeType="1"/>
              <a:stCxn id="23560" idx="2"/>
              <a:endCxn id="23558" idx="4"/>
            </p:cNvCxnSpPr>
            <p:nvPr/>
          </p:nvCxnSpPr>
          <p:spPr bwMode="auto">
            <a:xfrm rot="10800000">
              <a:off x="1001713" y="3095625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2058"/>
            <p:cNvCxnSpPr>
              <a:cxnSpLocks noChangeAspect="1" noChangeShapeType="1"/>
              <a:stCxn id="23560" idx="6"/>
              <a:endCxn id="23557" idx="3"/>
            </p:cNvCxnSpPr>
            <p:nvPr/>
          </p:nvCxnSpPr>
          <p:spPr bwMode="auto">
            <a:xfrm flipV="1">
              <a:off x="1812925" y="3043238"/>
              <a:ext cx="431800" cy="65881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2059"/>
            <p:cNvCxnSpPr>
              <a:cxnSpLocks noChangeAspect="1" noChangeShapeType="1"/>
              <a:stCxn id="23559" idx="4"/>
              <a:endCxn id="23557" idx="0"/>
            </p:cNvCxnSpPr>
            <p:nvPr/>
          </p:nvCxnSpPr>
          <p:spPr bwMode="auto">
            <a:xfrm>
              <a:off x="2373313" y="2289175"/>
              <a:ext cx="1587" cy="40163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2060"/>
            <p:cNvCxnSpPr>
              <a:cxnSpLocks noChangeAspect="1" noChangeShapeType="1"/>
              <a:stCxn id="23558" idx="6"/>
              <a:endCxn id="23557" idx="2"/>
            </p:cNvCxnSpPr>
            <p:nvPr/>
          </p:nvCxnSpPr>
          <p:spPr bwMode="auto">
            <a:xfrm>
              <a:off x="1203325" y="2894013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2061"/>
            <p:cNvSpPr>
              <a:spLocks noChangeAspect="1" noChangeArrowheads="1"/>
            </p:cNvSpPr>
            <p:nvPr/>
          </p:nvSpPr>
          <p:spPr bwMode="auto">
            <a:xfrm>
              <a:off x="3554413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67" name="AutoShape 2062"/>
            <p:cNvCxnSpPr>
              <a:cxnSpLocks noChangeAspect="1" noChangeShapeType="1"/>
              <a:stCxn id="23570" idx="6"/>
              <a:endCxn id="23566" idx="4"/>
            </p:cNvCxnSpPr>
            <p:nvPr/>
          </p:nvCxnSpPr>
          <p:spPr bwMode="auto">
            <a:xfrm flipV="1">
              <a:off x="3317875" y="3095625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2063"/>
            <p:cNvCxnSpPr>
              <a:cxnSpLocks noChangeAspect="1" noChangeShapeType="1"/>
              <a:stCxn id="23566" idx="0"/>
              <a:endCxn id="23559" idx="6"/>
            </p:cNvCxnSpPr>
            <p:nvPr/>
          </p:nvCxnSpPr>
          <p:spPr bwMode="auto">
            <a:xfrm rot="5400000" flipH="1">
              <a:off x="2854325" y="1808163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2064"/>
            <p:cNvCxnSpPr>
              <a:cxnSpLocks noChangeAspect="1" noChangeShapeType="1"/>
              <a:stCxn id="23557" idx="6"/>
              <a:endCxn id="23566" idx="2"/>
            </p:cNvCxnSpPr>
            <p:nvPr/>
          </p:nvCxnSpPr>
          <p:spPr bwMode="auto">
            <a:xfrm>
              <a:off x="2576513" y="2894013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0" name="Oval 2065"/>
            <p:cNvSpPr>
              <a:spLocks noChangeAspect="1" noChangeArrowheads="1"/>
            </p:cNvSpPr>
            <p:nvPr/>
          </p:nvSpPr>
          <p:spPr bwMode="auto">
            <a:xfrm>
              <a:off x="2943225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571" name="AutoShape 2066"/>
            <p:cNvCxnSpPr>
              <a:cxnSpLocks noChangeAspect="1" noChangeShapeType="1"/>
              <a:stCxn id="23557" idx="5"/>
              <a:endCxn id="23570" idx="2"/>
            </p:cNvCxnSpPr>
            <p:nvPr/>
          </p:nvCxnSpPr>
          <p:spPr bwMode="auto">
            <a:xfrm rot="16200000" flipH="1">
              <a:off x="2389188" y="3159125"/>
              <a:ext cx="658812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2067"/>
            <p:cNvSpPr txBox="1">
              <a:spLocks noChangeArrowheads="1"/>
            </p:cNvSpPr>
            <p:nvPr/>
          </p:nvSpPr>
          <p:spPr bwMode="auto">
            <a:xfrm>
              <a:off x="2425700" y="16764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573" name="Text Box 2068"/>
            <p:cNvSpPr txBox="1">
              <a:spLocks noChangeArrowheads="1"/>
            </p:cNvSpPr>
            <p:nvPr/>
          </p:nvSpPr>
          <p:spPr bwMode="auto">
            <a:xfrm>
              <a:off x="38163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574" name="Text Box 2069"/>
            <p:cNvSpPr txBox="1">
              <a:spLocks noChangeArrowheads="1"/>
            </p:cNvSpPr>
            <p:nvPr/>
          </p:nvSpPr>
          <p:spPr bwMode="auto">
            <a:xfrm>
              <a:off x="24574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575" name="Text Box 2070"/>
            <p:cNvSpPr txBox="1">
              <a:spLocks noChangeArrowheads="1"/>
            </p:cNvSpPr>
            <p:nvPr/>
          </p:nvSpPr>
          <p:spPr bwMode="auto">
            <a:xfrm>
              <a:off x="10858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576" name="Text Box 2071"/>
            <p:cNvSpPr txBox="1">
              <a:spLocks noChangeArrowheads="1"/>
            </p:cNvSpPr>
            <p:nvPr/>
          </p:nvSpPr>
          <p:spPr bwMode="auto">
            <a:xfrm>
              <a:off x="1300163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577" name="Text Box 2072"/>
            <p:cNvSpPr txBox="1">
              <a:spLocks noChangeArrowheads="1"/>
            </p:cNvSpPr>
            <p:nvPr/>
          </p:nvSpPr>
          <p:spPr bwMode="auto">
            <a:xfrm>
              <a:off x="3124200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578" name="Text Box 2073"/>
            <p:cNvSpPr txBox="1">
              <a:spLocks noChangeArrowheads="1"/>
            </p:cNvSpPr>
            <p:nvPr/>
          </p:nvSpPr>
          <p:spPr bwMode="auto">
            <a:xfrm>
              <a:off x="3263900" y="19192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4</a:t>
              </a:r>
            </a:p>
          </p:txBody>
        </p:sp>
        <p:sp>
          <p:nvSpPr>
            <p:cNvPr id="23579" name="Text Box 2074"/>
            <p:cNvSpPr txBox="1">
              <a:spLocks noChangeArrowheads="1"/>
            </p:cNvSpPr>
            <p:nvPr/>
          </p:nvSpPr>
          <p:spPr bwMode="auto">
            <a:xfrm>
              <a:off x="1123950" y="1981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580" name="Text Box 2075"/>
            <p:cNvSpPr txBox="1">
              <a:spLocks noChangeArrowheads="1"/>
            </p:cNvSpPr>
            <p:nvPr/>
          </p:nvSpPr>
          <p:spPr bwMode="auto">
            <a:xfrm>
              <a:off x="15049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581" name="Text Box 2076"/>
            <p:cNvSpPr txBox="1">
              <a:spLocks noChangeArrowheads="1"/>
            </p:cNvSpPr>
            <p:nvPr/>
          </p:nvSpPr>
          <p:spPr bwMode="auto">
            <a:xfrm>
              <a:off x="29527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582" name="Text Box 2077"/>
            <p:cNvSpPr txBox="1">
              <a:spLocks noChangeArrowheads="1"/>
            </p:cNvSpPr>
            <p:nvPr/>
          </p:nvSpPr>
          <p:spPr bwMode="auto">
            <a:xfrm>
              <a:off x="8191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3583" name="Text Box 2078"/>
            <p:cNvSpPr txBox="1">
              <a:spLocks noChangeArrowheads="1"/>
            </p:cNvSpPr>
            <p:nvPr/>
          </p:nvSpPr>
          <p:spPr bwMode="auto">
            <a:xfrm>
              <a:off x="35623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584" name="Text Box 2079"/>
            <p:cNvSpPr txBox="1">
              <a:spLocks noChangeArrowheads="1"/>
            </p:cNvSpPr>
            <p:nvPr/>
          </p:nvSpPr>
          <p:spPr bwMode="auto">
            <a:xfrm>
              <a:off x="2038350" y="22860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585" name="Text Box 2080"/>
            <p:cNvSpPr txBox="1">
              <a:spLocks noChangeArrowheads="1"/>
            </p:cNvSpPr>
            <p:nvPr/>
          </p:nvSpPr>
          <p:spPr bwMode="auto">
            <a:xfrm>
              <a:off x="18859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586" name="Text Box 2081"/>
            <p:cNvSpPr txBox="1">
              <a:spLocks noChangeArrowheads="1"/>
            </p:cNvSpPr>
            <p:nvPr/>
          </p:nvSpPr>
          <p:spPr bwMode="auto">
            <a:xfrm>
              <a:off x="25336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772" y="2787848"/>
              <a:ext cx="285656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181194" y="3124200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66072" y="3936404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1349" y="3628627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62369" y="2816423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116" name="Freeform 134"/>
          <p:cNvSpPr>
            <a:spLocks/>
          </p:cNvSpPr>
          <p:nvPr/>
        </p:nvSpPr>
        <p:spPr bwMode="auto">
          <a:xfrm>
            <a:off x="1065204" y="130828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06361" y="1316317"/>
            <a:ext cx="3663854" cy="2423914"/>
            <a:chOff x="5102289" y="4132263"/>
            <a:chExt cx="3663854" cy="2423914"/>
          </a:xfrm>
        </p:grpSpPr>
        <p:sp>
          <p:nvSpPr>
            <p:cNvPr id="81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82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83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84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85" name="AutoShape 139"/>
            <p:cNvCxnSpPr>
              <a:cxnSpLocks noChangeAspect="1" noChangeShapeType="1"/>
              <a:stCxn id="83" idx="2"/>
              <a:endCxn id="82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40"/>
            <p:cNvCxnSpPr>
              <a:cxnSpLocks noChangeAspect="1" noChangeShapeType="1"/>
              <a:stCxn id="84" idx="2"/>
              <a:endCxn id="82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41"/>
            <p:cNvCxnSpPr>
              <a:cxnSpLocks noChangeAspect="1" noChangeShapeType="1"/>
              <a:stCxn id="84" idx="6"/>
              <a:endCxn id="81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42"/>
            <p:cNvCxnSpPr>
              <a:cxnSpLocks noChangeAspect="1" noChangeShapeType="1"/>
              <a:stCxn id="83" idx="4"/>
              <a:endCxn id="81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43"/>
            <p:cNvCxnSpPr>
              <a:cxnSpLocks noChangeAspect="1" noChangeShapeType="1"/>
              <a:stCxn id="82" idx="6"/>
              <a:endCxn id="81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91" name="AutoShape 145"/>
            <p:cNvCxnSpPr>
              <a:cxnSpLocks noChangeAspect="1" noChangeShapeType="1"/>
              <a:stCxn id="94" idx="6"/>
              <a:endCxn id="90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146"/>
            <p:cNvCxnSpPr>
              <a:cxnSpLocks noChangeAspect="1" noChangeShapeType="1"/>
              <a:stCxn id="90" idx="0"/>
              <a:endCxn id="83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147"/>
            <p:cNvCxnSpPr>
              <a:cxnSpLocks noChangeAspect="1" noChangeShapeType="1"/>
              <a:stCxn id="81" idx="6"/>
              <a:endCxn id="90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95" name="AutoShape 149"/>
            <p:cNvCxnSpPr>
              <a:cxnSpLocks noChangeAspect="1" noChangeShapeType="1"/>
              <a:stCxn id="81" idx="5"/>
              <a:endCxn id="94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7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98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00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1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02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03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04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05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06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7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08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9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8625" y="5529534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74076" y="5265936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19918" y="6158706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02406" y="6248400"/>
              <a:ext cx="25079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02289" y="5230019"/>
              <a:ext cx="285656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2111973" y="3411071"/>
            <a:ext cx="363607" cy="55678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00600" y="600668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8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CEB94A-3603-1840-940C-0CC6B059BBB9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3618" name="AutoShape 2113"/>
          <p:cNvSpPr>
            <a:spLocks noChangeArrowheads="1"/>
          </p:cNvSpPr>
          <p:nvPr/>
        </p:nvSpPr>
        <p:spPr bwMode="auto">
          <a:xfrm rot="10800000" flipH="1" flipV="1">
            <a:off x="4321175" y="4835426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955" y="3967857"/>
            <a:ext cx="3913141" cy="2567781"/>
            <a:chOff x="466772" y="1676400"/>
            <a:chExt cx="3913141" cy="2567781"/>
          </a:xfrm>
        </p:grpSpPr>
        <p:sp>
          <p:nvSpPr>
            <p:cNvPr id="23556" name="Freeform 2051"/>
            <p:cNvSpPr>
              <a:spLocks/>
            </p:cNvSpPr>
            <p:nvPr/>
          </p:nvSpPr>
          <p:spPr bwMode="auto">
            <a:xfrm>
              <a:off x="668338" y="1695450"/>
              <a:ext cx="3711575" cy="2387600"/>
            </a:xfrm>
            <a:custGeom>
              <a:avLst/>
              <a:gdLst>
                <a:gd name="T0" fmla="*/ 2017713 w 2338"/>
                <a:gd name="T1" fmla="*/ 0 h 1504"/>
                <a:gd name="T2" fmla="*/ 3168650 w 2338"/>
                <a:gd name="T3" fmla="*/ 292100 h 1504"/>
                <a:gd name="T4" fmla="*/ 3503613 w 2338"/>
                <a:gd name="T5" fmla="*/ 1508125 h 1504"/>
                <a:gd name="T6" fmla="*/ 1922463 w 2338"/>
                <a:gd name="T7" fmla="*/ 1514475 h 1504"/>
                <a:gd name="T8" fmla="*/ 1455738 w 2338"/>
                <a:gd name="T9" fmla="*/ 2181225 h 1504"/>
                <a:gd name="T10" fmla="*/ 665163 w 2338"/>
                <a:gd name="T11" fmla="*/ 2352675 h 1504"/>
                <a:gd name="T12" fmla="*/ 160338 w 2338"/>
                <a:gd name="T13" fmla="*/ 1971675 h 1504"/>
                <a:gd name="T14" fmla="*/ 65088 w 2338"/>
                <a:gd name="T15" fmla="*/ 990600 h 1504"/>
                <a:gd name="T16" fmla="*/ 550863 w 2338"/>
                <a:gd name="T17" fmla="*/ 219075 h 1504"/>
                <a:gd name="T18" fmla="*/ 1370013 w 2338"/>
                <a:gd name="T19" fmla="*/ 47625 h 1504"/>
                <a:gd name="T20" fmla="*/ 2017713 w 2338"/>
                <a:gd name="T21" fmla="*/ 0 h 15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8"/>
                <a:gd name="T34" fmla="*/ 0 h 1504"/>
                <a:gd name="T35" fmla="*/ 2338 w 2338"/>
                <a:gd name="T36" fmla="*/ 1504 h 15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8" h="1504">
                  <a:moveTo>
                    <a:pt x="1271" y="0"/>
                  </a:moveTo>
                  <a:cubicBezTo>
                    <a:pt x="1459" y="15"/>
                    <a:pt x="1840" y="26"/>
                    <a:pt x="1996" y="184"/>
                  </a:cubicBezTo>
                  <a:cubicBezTo>
                    <a:pt x="2152" y="342"/>
                    <a:pt x="2338" y="822"/>
                    <a:pt x="2207" y="950"/>
                  </a:cubicBezTo>
                  <a:cubicBezTo>
                    <a:pt x="2076" y="1078"/>
                    <a:pt x="1426" y="883"/>
                    <a:pt x="1211" y="954"/>
                  </a:cubicBezTo>
                  <a:cubicBezTo>
                    <a:pt x="996" y="1025"/>
                    <a:pt x="1049" y="1286"/>
                    <a:pt x="917" y="1374"/>
                  </a:cubicBezTo>
                  <a:cubicBezTo>
                    <a:pt x="785" y="1462"/>
                    <a:pt x="555" y="1504"/>
                    <a:pt x="419" y="1482"/>
                  </a:cubicBezTo>
                  <a:cubicBezTo>
                    <a:pt x="283" y="1460"/>
                    <a:pt x="164" y="1385"/>
                    <a:pt x="101" y="1242"/>
                  </a:cubicBezTo>
                  <a:cubicBezTo>
                    <a:pt x="38" y="1099"/>
                    <a:pt x="0" y="808"/>
                    <a:pt x="41" y="624"/>
                  </a:cubicBezTo>
                  <a:cubicBezTo>
                    <a:pt x="82" y="440"/>
                    <a:pt x="210" y="237"/>
                    <a:pt x="347" y="138"/>
                  </a:cubicBezTo>
                  <a:cubicBezTo>
                    <a:pt x="484" y="39"/>
                    <a:pt x="709" y="53"/>
                    <a:pt x="863" y="30"/>
                  </a:cubicBezTo>
                  <a:cubicBezTo>
                    <a:pt x="1017" y="7"/>
                    <a:pt x="1186" y="6"/>
                    <a:pt x="1271" y="0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Oval 2052"/>
            <p:cNvSpPr>
              <a:spLocks noChangeAspect="1" noChangeArrowheads="1"/>
            </p:cNvSpPr>
            <p:nvPr/>
          </p:nvSpPr>
          <p:spPr bwMode="auto">
            <a:xfrm>
              <a:off x="2192338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58" name="Oval 2053"/>
            <p:cNvSpPr>
              <a:spLocks noChangeAspect="1" noChangeArrowheads="1"/>
            </p:cNvSpPr>
            <p:nvPr/>
          </p:nvSpPr>
          <p:spPr bwMode="auto">
            <a:xfrm>
              <a:off x="819150" y="27114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59" name="Oval 2054"/>
            <p:cNvSpPr>
              <a:spLocks noChangeAspect="1" noChangeArrowheads="1"/>
            </p:cNvSpPr>
            <p:nvPr/>
          </p:nvSpPr>
          <p:spPr bwMode="auto">
            <a:xfrm>
              <a:off x="2190750" y="190500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60" name="Oval 2055"/>
            <p:cNvSpPr>
              <a:spLocks noChangeAspect="1" noChangeArrowheads="1"/>
            </p:cNvSpPr>
            <p:nvPr/>
          </p:nvSpPr>
          <p:spPr bwMode="auto">
            <a:xfrm>
              <a:off x="1428750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61" name="AutoShape 2056"/>
            <p:cNvCxnSpPr>
              <a:cxnSpLocks noChangeAspect="1" noChangeShapeType="1"/>
              <a:stCxn id="23559" idx="2"/>
              <a:endCxn id="23558" idx="0"/>
            </p:cNvCxnSpPr>
            <p:nvPr/>
          </p:nvCxnSpPr>
          <p:spPr bwMode="auto">
            <a:xfrm rot="10800000" flipV="1">
              <a:off x="1001713" y="2087563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2057"/>
            <p:cNvCxnSpPr>
              <a:cxnSpLocks noChangeAspect="1" noChangeShapeType="1"/>
              <a:stCxn id="23560" idx="2"/>
              <a:endCxn id="23558" idx="4"/>
            </p:cNvCxnSpPr>
            <p:nvPr/>
          </p:nvCxnSpPr>
          <p:spPr bwMode="auto">
            <a:xfrm rot="10800000">
              <a:off x="1001713" y="3095625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2058"/>
            <p:cNvCxnSpPr>
              <a:cxnSpLocks noChangeAspect="1" noChangeShapeType="1"/>
              <a:stCxn id="23560" idx="6"/>
              <a:endCxn id="23557" idx="3"/>
            </p:cNvCxnSpPr>
            <p:nvPr/>
          </p:nvCxnSpPr>
          <p:spPr bwMode="auto">
            <a:xfrm flipV="1">
              <a:off x="1812925" y="3043238"/>
              <a:ext cx="431800" cy="65881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2059"/>
            <p:cNvCxnSpPr>
              <a:cxnSpLocks noChangeAspect="1" noChangeShapeType="1"/>
              <a:stCxn id="23559" idx="4"/>
              <a:endCxn id="23557" idx="0"/>
            </p:cNvCxnSpPr>
            <p:nvPr/>
          </p:nvCxnSpPr>
          <p:spPr bwMode="auto">
            <a:xfrm>
              <a:off x="2373313" y="2289175"/>
              <a:ext cx="1587" cy="40163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2060"/>
            <p:cNvCxnSpPr>
              <a:cxnSpLocks noChangeAspect="1" noChangeShapeType="1"/>
              <a:stCxn id="23558" idx="6"/>
              <a:endCxn id="23557" idx="2"/>
            </p:cNvCxnSpPr>
            <p:nvPr/>
          </p:nvCxnSpPr>
          <p:spPr bwMode="auto">
            <a:xfrm>
              <a:off x="1203325" y="2894013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2061"/>
            <p:cNvSpPr>
              <a:spLocks noChangeAspect="1" noChangeArrowheads="1"/>
            </p:cNvSpPr>
            <p:nvPr/>
          </p:nvSpPr>
          <p:spPr bwMode="auto">
            <a:xfrm>
              <a:off x="3554413" y="2711450"/>
              <a:ext cx="366712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67" name="AutoShape 2062"/>
            <p:cNvCxnSpPr>
              <a:cxnSpLocks noChangeAspect="1" noChangeShapeType="1"/>
              <a:stCxn id="23570" idx="6"/>
              <a:endCxn id="23566" idx="4"/>
            </p:cNvCxnSpPr>
            <p:nvPr/>
          </p:nvCxnSpPr>
          <p:spPr bwMode="auto">
            <a:xfrm flipV="1">
              <a:off x="3317875" y="3095625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2063"/>
            <p:cNvCxnSpPr>
              <a:cxnSpLocks noChangeAspect="1" noChangeShapeType="1"/>
              <a:stCxn id="23566" idx="0"/>
              <a:endCxn id="23559" idx="6"/>
            </p:cNvCxnSpPr>
            <p:nvPr/>
          </p:nvCxnSpPr>
          <p:spPr bwMode="auto">
            <a:xfrm rot="5400000" flipH="1">
              <a:off x="2854325" y="1808163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2064"/>
            <p:cNvCxnSpPr>
              <a:cxnSpLocks noChangeAspect="1" noChangeShapeType="1"/>
              <a:stCxn id="23557" idx="6"/>
              <a:endCxn id="23566" idx="2"/>
            </p:cNvCxnSpPr>
            <p:nvPr/>
          </p:nvCxnSpPr>
          <p:spPr bwMode="auto">
            <a:xfrm>
              <a:off x="2576513" y="2894013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0" name="Oval 2065"/>
            <p:cNvSpPr>
              <a:spLocks noChangeAspect="1" noChangeArrowheads="1"/>
            </p:cNvSpPr>
            <p:nvPr/>
          </p:nvSpPr>
          <p:spPr bwMode="auto">
            <a:xfrm>
              <a:off x="2943225" y="3519488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3571" name="AutoShape 2066"/>
            <p:cNvCxnSpPr>
              <a:cxnSpLocks noChangeAspect="1" noChangeShapeType="1"/>
              <a:stCxn id="23557" idx="5"/>
              <a:endCxn id="23570" idx="2"/>
            </p:cNvCxnSpPr>
            <p:nvPr/>
          </p:nvCxnSpPr>
          <p:spPr bwMode="auto">
            <a:xfrm rot="16200000" flipH="1">
              <a:off x="2389188" y="3159125"/>
              <a:ext cx="658812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2067"/>
            <p:cNvSpPr txBox="1">
              <a:spLocks noChangeArrowheads="1"/>
            </p:cNvSpPr>
            <p:nvPr/>
          </p:nvSpPr>
          <p:spPr bwMode="auto">
            <a:xfrm>
              <a:off x="2425700" y="167640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573" name="Text Box 2068"/>
            <p:cNvSpPr txBox="1">
              <a:spLocks noChangeArrowheads="1"/>
            </p:cNvSpPr>
            <p:nvPr/>
          </p:nvSpPr>
          <p:spPr bwMode="auto">
            <a:xfrm>
              <a:off x="38163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574" name="Text Box 2069"/>
            <p:cNvSpPr txBox="1">
              <a:spLocks noChangeArrowheads="1"/>
            </p:cNvSpPr>
            <p:nvPr/>
          </p:nvSpPr>
          <p:spPr bwMode="auto">
            <a:xfrm>
              <a:off x="24574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575" name="Text Box 2070"/>
            <p:cNvSpPr txBox="1">
              <a:spLocks noChangeArrowheads="1"/>
            </p:cNvSpPr>
            <p:nvPr/>
          </p:nvSpPr>
          <p:spPr bwMode="auto">
            <a:xfrm>
              <a:off x="1085850" y="25034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576" name="Text Box 2071"/>
            <p:cNvSpPr txBox="1">
              <a:spLocks noChangeArrowheads="1"/>
            </p:cNvSpPr>
            <p:nvPr/>
          </p:nvSpPr>
          <p:spPr bwMode="auto">
            <a:xfrm>
              <a:off x="1300163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577" name="Text Box 2072"/>
            <p:cNvSpPr txBox="1">
              <a:spLocks noChangeArrowheads="1"/>
            </p:cNvSpPr>
            <p:nvPr/>
          </p:nvSpPr>
          <p:spPr bwMode="auto">
            <a:xfrm>
              <a:off x="3124200" y="3227388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578" name="Text Box 2073"/>
            <p:cNvSpPr txBox="1">
              <a:spLocks noChangeArrowheads="1"/>
            </p:cNvSpPr>
            <p:nvPr/>
          </p:nvSpPr>
          <p:spPr bwMode="auto">
            <a:xfrm>
              <a:off x="3263900" y="191928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Times New Roman" charset="0"/>
                </a:rPr>
                <a:t>4</a:t>
              </a:r>
            </a:p>
          </p:txBody>
        </p:sp>
        <p:sp>
          <p:nvSpPr>
            <p:cNvPr id="23579" name="Text Box 2074"/>
            <p:cNvSpPr txBox="1">
              <a:spLocks noChangeArrowheads="1"/>
            </p:cNvSpPr>
            <p:nvPr/>
          </p:nvSpPr>
          <p:spPr bwMode="auto">
            <a:xfrm>
              <a:off x="1123950" y="1981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580" name="Text Box 2075"/>
            <p:cNvSpPr txBox="1">
              <a:spLocks noChangeArrowheads="1"/>
            </p:cNvSpPr>
            <p:nvPr/>
          </p:nvSpPr>
          <p:spPr bwMode="auto">
            <a:xfrm>
              <a:off x="15049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581" name="Text Box 2076"/>
            <p:cNvSpPr txBox="1">
              <a:spLocks noChangeArrowheads="1"/>
            </p:cNvSpPr>
            <p:nvPr/>
          </p:nvSpPr>
          <p:spPr bwMode="auto">
            <a:xfrm>
              <a:off x="29527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582" name="Text Box 2077"/>
            <p:cNvSpPr txBox="1">
              <a:spLocks noChangeArrowheads="1"/>
            </p:cNvSpPr>
            <p:nvPr/>
          </p:nvSpPr>
          <p:spPr bwMode="auto">
            <a:xfrm>
              <a:off x="8191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3583" name="Text Box 2078"/>
            <p:cNvSpPr txBox="1">
              <a:spLocks noChangeArrowheads="1"/>
            </p:cNvSpPr>
            <p:nvPr/>
          </p:nvSpPr>
          <p:spPr bwMode="auto">
            <a:xfrm>
              <a:off x="35623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584" name="Text Box 2079"/>
            <p:cNvSpPr txBox="1">
              <a:spLocks noChangeArrowheads="1"/>
            </p:cNvSpPr>
            <p:nvPr/>
          </p:nvSpPr>
          <p:spPr bwMode="auto">
            <a:xfrm>
              <a:off x="2038350" y="22860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585" name="Text Box 2080"/>
            <p:cNvSpPr txBox="1">
              <a:spLocks noChangeArrowheads="1"/>
            </p:cNvSpPr>
            <p:nvPr/>
          </p:nvSpPr>
          <p:spPr bwMode="auto">
            <a:xfrm>
              <a:off x="18859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586" name="Text Box 2081"/>
            <p:cNvSpPr txBox="1">
              <a:spLocks noChangeArrowheads="1"/>
            </p:cNvSpPr>
            <p:nvPr/>
          </p:nvSpPr>
          <p:spPr bwMode="auto">
            <a:xfrm>
              <a:off x="25336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772" y="2787848"/>
              <a:ext cx="285656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181194" y="3124200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66072" y="3936404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1349" y="3628627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62369" y="2816423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87947" y="4928940"/>
            <a:ext cx="2856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6372" y="3897065"/>
            <a:ext cx="3700431" cy="2529582"/>
            <a:chOff x="4930775" y="3810000"/>
            <a:chExt cx="3700431" cy="2529582"/>
          </a:xfrm>
        </p:grpSpPr>
        <p:sp>
          <p:nvSpPr>
            <p:cNvPr id="23587" name="Freeform 2082"/>
            <p:cNvSpPr>
              <a:spLocks/>
            </p:cNvSpPr>
            <p:nvPr/>
          </p:nvSpPr>
          <p:spPr bwMode="auto">
            <a:xfrm>
              <a:off x="4930775" y="3810000"/>
              <a:ext cx="3567113" cy="2459038"/>
            </a:xfrm>
            <a:custGeom>
              <a:avLst/>
              <a:gdLst>
                <a:gd name="T0" fmla="*/ 2022475 w 2247"/>
                <a:gd name="T1" fmla="*/ 36513 h 1549"/>
                <a:gd name="T2" fmla="*/ 3079750 w 2247"/>
                <a:gd name="T3" fmla="*/ 236538 h 1549"/>
                <a:gd name="T4" fmla="*/ 3556000 w 2247"/>
                <a:gd name="T5" fmla="*/ 1455738 h 1549"/>
                <a:gd name="T6" fmla="*/ 3014663 w 2247"/>
                <a:gd name="T7" fmla="*/ 2319338 h 1549"/>
                <a:gd name="T8" fmla="*/ 717550 w 2247"/>
                <a:gd name="T9" fmla="*/ 2295525 h 1549"/>
                <a:gd name="T10" fmla="*/ 79375 w 2247"/>
                <a:gd name="T11" fmla="*/ 1647825 h 1549"/>
                <a:gd name="T12" fmla="*/ 241300 w 2247"/>
                <a:gd name="T13" fmla="*/ 723900 h 1549"/>
                <a:gd name="T14" fmla="*/ 850900 w 2247"/>
                <a:gd name="T15" fmla="*/ 219075 h 1549"/>
                <a:gd name="T16" fmla="*/ 2022475 w 2247"/>
                <a:gd name="T17" fmla="*/ 36513 h 15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47"/>
                <a:gd name="T28" fmla="*/ 0 h 1549"/>
                <a:gd name="T29" fmla="*/ 2247 w 2247"/>
                <a:gd name="T30" fmla="*/ 1549 h 15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47" h="1549">
                  <a:moveTo>
                    <a:pt x="1274" y="23"/>
                  </a:moveTo>
                  <a:cubicBezTo>
                    <a:pt x="1508" y="25"/>
                    <a:pt x="1779" y="0"/>
                    <a:pt x="1940" y="149"/>
                  </a:cubicBezTo>
                  <a:cubicBezTo>
                    <a:pt x="2101" y="298"/>
                    <a:pt x="2247" y="698"/>
                    <a:pt x="2240" y="917"/>
                  </a:cubicBezTo>
                  <a:cubicBezTo>
                    <a:pt x="2233" y="1136"/>
                    <a:pt x="2197" y="1373"/>
                    <a:pt x="1899" y="1461"/>
                  </a:cubicBezTo>
                  <a:cubicBezTo>
                    <a:pt x="1601" y="1549"/>
                    <a:pt x="760" y="1516"/>
                    <a:pt x="452" y="1446"/>
                  </a:cubicBezTo>
                  <a:cubicBezTo>
                    <a:pt x="144" y="1376"/>
                    <a:pt x="100" y="1203"/>
                    <a:pt x="50" y="1038"/>
                  </a:cubicBezTo>
                  <a:cubicBezTo>
                    <a:pt x="0" y="873"/>
                    <a:pt x="71" y="606"/>
                    <a:pt x="152" y="456"/>
                  </a:cubicBezTo>
                  <a:cubicBezTo>
                    <a:pt x="233" y="306"/>
                    <a:pt x="349" y="210"/>
                    <a:pt x="536" y="138"/>
                  </a:cubicBezTo>
                  <a:cubicBezTo>
                    <a:pt x="723" y="66"/>
                    <a:pt x="1040" y="21"/>
                    <a:pt x="1274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2083"/>
            <p:cNvSpPr>
              <a:spLocks noChangeAspect="1" noChangeArrowheads="1"/>
            </p:cNvSpPr>
            <p:nvPr/>
          </p:nvSpPr>
          <p:spPr bwMode="auto">
            <a:xfrm>
              <a:off x="6573838" y="48625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589" name="Oval 2084"/>
            <p:cNvSpPr>
              <a:spLocks noChangeAspect="1" noChangeArrowheads="1"/>
            </p:cNvSpPr>
            <p:nvPr/>
          </p:nvSpPr>
          <p:spPr bwMode="auto">
            <a:xfrm>
              <a:off x="5200650" y="48625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3590" name="Oval 2085"/>
            <p:cNvSpPr>
              <a:spLocks noChangeAspect="1" noChangeArrowheads="1"/>
            </p:cNvSpPr>
            <p:nvPr/>
          </p:nvSpPr>
          <p:spPr bwMode="auto">
            <a:xfrm>
              <a:off x="6572250" y="40560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3591" name="Oval 2086"/>
            <p:cNvSpPr>
              <a:spLocks noChangeAspect="1" noChangeArrowheads="1"/>
            </p:cNvSpPr>
            <p:nvPr/>
          </p:nvSpPr>
          <p:spPr bwMode="auto">
            <a:xfrm>
              <a:off x="5810250" y="56705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23592" name="AutoShape 2087"/>
            <p:cNvCxnSpPr>
              <a:cxnSpLocks noChangeAspect="1" noChangeShapeType="1"/>
              <a:stCxn id="23590" idx="2"/>
              <a:endCxn id="23589" idx="0"/>
            </p:cNvCxnSpPr>
            <p:nvPr/>
          </p:nvCxnSpPr>
          <p:spPr bwMode="auto">
            <a:xfrm rot="10800000" flipV="1">
              <a:off x="5383213" y="4238625"/>
              <a:ext cx="1168400" cy="6032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2088"/>
            <p:cNvCxnSpPr>
              <a:cxnSpLocks noChangeAspect="1" noChangeShapeType="1"/>
              <a:stCxn id="23591" idx="2"/>
              <a:endCxn id="23589" idx="4"/>
            </p:cNvCxnSpPr>
            <p:nvPr/>
          </p:nvCxnSpPr>
          <p:spPr bwMode="auto">
            <a:xfrm rot="10800000">
              <a:off x="5383213" y="5246688"/>
              <a:ext cx="4064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2089"/>
            <p:cNvCxnSpPr>
              <a:cxnSpLocks noChangeAspect="1" noChangeShapeType="1"/>
              <a:stCxn id="23591" idx="6"/>
              <a:endCxn id="23588" idx="3"/>
            </p:cNvCxnSpPr>
            <p:nvPr/>
          </p:nvCxnSpPr>
          <p:spPr bwMode="auto">
            <a:xfrm flipV="1">
              <a:off x="6194425" y="51943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090"/>
            <p:cNvCxnSpPr>
              <a:cxnSpLocks noChangeAspect="1" noChangeShapeType="1"/>
              <a:stCxn id="23590" idx="4"/>
              <a:endCxn id="23588" idx="0"/>
            </p:cNvCxnSpPr>
            <p:nvPr/>
          </p:nvCxnSpPr>
          <p:spPr bwMode="auto">
            <a:xfrm>
              <a:off x="6754813" y="44402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AutoShape 2091"/>
            <p:cNvCxnSpPr>
              <a:cxnSpLocks noChangeAspect="1" noChangeShapeType="1"/>
              <a:stCxn id="23589" idx="6"/>
              <a:endCxn id="23588" idx="2"/>
            </p:cNvCxnSpPr>
            <p:nvPr/>
          </p:nvCxnSpPr>
          <p:spPr bwMode="auto">
            <a:xfrm>
              <a:off x="5584825" y="5045075"/>
              <a:ext cx="9683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7" name="Oval 2092"/>
            <p:cNvSpPr>
              <a:spLocks noChangeAspect="1" noChangeArrowheads="1"/>
            </p:cNvSpPr>
            <p:nvPr/>
          </p:nvSpPr>
          <p:spPr bwMode="auto">
            <a:xfrm>
              <a:off x="7935913" y="48625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3598" name="AutoShape 2093"/>
            <p:cNvCxnSpPr>
              <a:cxnSpLocks noChangeAspect="1" noChangeShapeType="1"/>
              <a:stCxn id="23601" idx="6"/>
              <a:endCxn id="23597" idx="4"/>
            </p:cNvCxnSpPr>
            <p:nvPr/>
          </p:nvCxnSpPr>
          <p:spPr bwMode="auto">
            <a:xfrm flipV="1">
              <a:off x="7708900" y="5246688"/>
              <a:ext cx="409575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9" name="AutoShape 2094"/>
            <p:cNvCxnSpPr>
              <a:cxnSpLocks noChangeAspect="1" noChangeShapeType="1"/>
              <a:stCxn id="23597" idx="0"/>
              <a:endCxn id="23590" idx="6"/>
            </p:cNvCxnSpPr>
            <p:nvPr/>
          </p:nvCxnSpPr>
          <p:spPr bwMode="auto">
            <a:xfrm rot="5400000" flipH="1">
              <a:off x="7235825" y="39592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0" name="AutoShape 2095"/>
            <p:cNvCxnSpPr>
              <a:cxnSpLocks noChangeAspect="1" noChangeShapeType="1"/>
              <a:stCxn id="23588" idx="6"/>
              <a:endCxn id="23597" idx="2"/>
            </p:cNvCxnSpPr>
            <p:nvPr/>
          </p:nvCxnSpPr>
          <p:spPr bwMode="auto">
            <a:xfrm>
              <a:off x="6958013" y="50450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1" name="Oval 2096"/>
            <p:cNvSpPr>
              <a:spLocks noChangeAspect="1" noChangeArrowheads="1"/>
            </p:cNvSpPr>
            <p:nvPr/>
          </p:nvSpPr>
          <p:spPr bwMode="auto">
            <a:xfrm>
              <a:off x="7324725" y="56705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F</a:t>
              </a:r>
            </a:p>
          </p:txBody>
        </p:sp>
        <p:cxnSp>
          <p:nvCxnSpPr>
            <p:cNvPr id="23602" name="AutoShape 2097"/>
            <p:cNvCxnSpPr>
              <a:cxnSpLocks noChangeAspect="1" noChangeShapeType="1"/>
              <a:stCxn id="23588" idx="5"/>
              <a:endCxn id="23601" idx="2"/>
            </p:cNvCxnSpPr>
            <p:nvPr/>
          </p:nvCxnSpPr>
          <p:spPr bwMode="auto">
            <a:xfrm rot="16200000" flipH="1">
              <a:off x="6765925" y="5314950"/>
              <a:ext cx="658813" cy="417513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3" name="Text Box 2098"/>
            <p:cNvSpPr txBox="1">
              <a:spLocks noChangeArrowheads="1"/>
            </p:cNvSpPr>
            <p:nvPr/>
          </p:nvSpPr>
          <p:spPr bwMode="auto">
            <a:xfrm>
              <a:off x="6807200" y="38274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3604" name="Text Box 2099"/>
            <p:cNvSpPr txBox="1">
              <a:spLocks noChangeArrowheads="1"/>
            </p:cNvSpPr>
            <p:nvPr/>
          </p:nvSpPr>
          <p:spPr bwMode="auto">
            <a:xfrm>
              <a:off x="81978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3605" name="Text Box 2100"/>
            <p:cNvSpPr txBox="1">
              <a:spLocks noChangeArrowheads="1"/>
            </p:cNvSpPr>
            <p:nvPr/>
          </p:nvSpPr>
          <p:spPr bwMode="auto">
            <a:xfrm>
              <a:off x="68389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3606" name="Text Box 2101"/>
            <p:cNvSpPr txBox="1">
              <a:spLocks noChangeArrowheads="1"/>
            </p:cNvSpPr>
            <p:nvPr/>
          </p:nvSpPr>
          <p:spPr bwMode="auto">
            <a:xfrm>
              <a:off x="5467350" y="46545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23607" name="Text Box 2102"/>
            <p:cNvSpPr txBox="1">
              <a:spLocks noChangeArrowheads="1"/>
            </p:cNvSpPr>
            <p:nvPr/>
          </p:nvSpPr>
          <p:spPr bwMode="auto">
            <a:xfrm>
              <a:off x="5681663" y="53784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3608" name="Text Box 2103"/>
            <p:cNvSpPr txBox="1">
              <a:spLocks noChangeArrowheads="1"/>
            </p:cNvSpPr>
            <p:nvPr/>
          </p:nvSpPr>
          <p:spPr bwMode="auto">
            <a:xfrm>
              <a:off x="7505700" y="53784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3609" name="Text Box 2104"/>
            <p:cNvSpPr txBox="1">
              <a:spLocks noChangeArrowheads="1"/>
            </p:cNvSpPr>
            <p:nvPr/>
          </p:nvSpPr>
          <p:spPr bwMode="auto">
            <a:xfrm>
              <a:off x="7645400" y="40703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3610" name="Text Box 2105"/>
            <p:cNvSpPr txBox="1">
              <a:spLocks noChangeArrowheads="1"/>
            </p:cNvSpPr>
            <p:nvPr/>
          </p:nvSpPr>
          <p:spPr bwMode="auto">
            <a:xfrm>
              <a:off x="5505450" y="4132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23611" name="Text Box 2106"/>
            <p:cNvSpPr txBox="1">
              <a:spLocks noChangeArrowheads="1"/>
            </p:cNvSpPr>
            <p:nvPr/>
          </p:nvSpPr>
          <p:spPr bwMode="auto">
            <a:xfrm>
              <a:off x="58864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3612" name="Text Box 2107"/>
            <p:cNvSpPr txBox="1">
              <a:spLocks noChangeArrowheads="1"/>
            </p:cNvSpPr>
            <p:nvPr/>
          </p:nvSpPr>
          <p:spPr bwMode="auto">
            <a:xfrm>
              <a:off x="73342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3613" name="Text Box 2108"/>
            <p:cNvSpPr txBox="1">
              <a:spLocks noChangeArrowheads="1"/>
            </p:cNvSpPr>
            <p:nvPr/>
          </p:nvSpPr>
          <p:spPr bwMode="auto">
            <a:xfrm>
              <a:off x="52006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614" name="Text Box 2109"/>
            <p:cNvSpPr txBox="1">
              <a:spLocks noChangeArrowheads="1"/>
            </p:cNvSpPr>
            <p:nvPr/>
          </p:nvSpPr>
          <p:spPr bwMode="auto">
            <a:xfrm>
              <a:off x="79438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3615" name="Text Box 2110"/>
            <p:cNvSpPr txBox="1">
              <a:spLocks noChangeArrowheads="1"/>
            </p:cNvSpPr>
            <p:nvPr/>
          </p:nvSpPr>
          <p:spPr bwMode="auto">
            <a:xfrm>
              <a:off x="641985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3616" name="Text Box 2111"/>
            <p:cNvSpPr txBox="1">
              <a:spLocks noChangeArrowheads="1"/>
            </p:cNvSpPr>
            <p:nvPr/>
          </p:nvSpPr>
          <p:spPr bwMode="auto">
            <a:xfrm>
              <a:off x="62674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3617" name="Text Box 2112"/>
            <p:cNvSpPr txBox="1">
              <a:spLocks noChangeArrowheads="1"/>
            </p:cNvSpPr>
            <p:nvPr/>
          </p:nvSpPr>
          <p:spPr bwMode="auto">
            <a:xfrm>
              <a:off x="69151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91332" y="5254029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39138" y="5010150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73766" y="6031805"/>
              <a:ext cx="29206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53205" y="6031804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116" name="Freeform 134"/>
          <p:cNvSpPr>
            <a:spLocks/>
          </p:cNvSpPr>
          <p:nvPr/>
        </p:nvSpPr>
        <p:spPr bwMode="auto">
          <a:xfrm>
            <a:off x="1065204" y="130828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06361" y="1316317"/>
            <a:ext cx="3663854" cy="2423914"/>
            <a:chOff x="5102289" y="4132263"/>
            <a:chExt cx="3663854" cy="2423914"/>
          </a:xfrm>
        </p:grpSpPr>
        <p:sp>
          <p:nvSpPr>
            <p:cNvPr id="81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82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83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84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85" name="AutoShape 139"/>
            <p:cNvCxnSpPr>
              <a:cxnSpLocks noChangeAspect="1" noChangeShapeType="1"/>
              <a:stCxn id="83" idx="2"/>
              <a:endCxn id="82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40"/>
            <p:cNvCxnSpPr>
              <a:cxnSpLocks noChangeAspect="1" noChangeShapeType="1"/>
              <a:stCxn id="84" idx="2"/>
              <a:endCxn id="82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41"/>
            <p:cNvCxnSpPr>
              <a:cxnSpLocks noChangeAspect="1" noChangeShapeType="1"/>
              <a:stCxn id="84" idx="6"/>
              <a:endCxn id="81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42"/>
            <p:cNvCxnSpPr>
              <a:cxnSpLocks noChangeAspect="1" noChangeShapeType="1"/>
              <a:stCxn id="83" idx="4"/>
              <a:endCxn id="81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43"/>
            <p:cNvCxnSpPr>
              <a:cxnSpLocks noChangeAspect="1" noChangeShapeType="1"/>
              <a:stCxn id="82" idx="6"/>
              <a:endCxn id="81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91" name="AutoShape 145"/>
            <p:cNvCxnSpPr>
              <a:cxnSpLocks noChangeAspect="1" noChangeShapeType="1"/>
              <a:stCxn id="94" idx="6"/>
              <a:endCxn id="90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146"/>
            <p:cNvCxnSpPr>
              <a:cxnSpLocks noChangeAspect="1" noChangeShapeType="1"/>
              <a:stCxn id="90" idx="0"/>
              <a:endCxn id="83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147"/>
            <p:cNvCxnSpPr>
              <a:cxnSpLocks noChangeAspect="1" noChangeShapeType="1"/>
              <a:stCxn id="81" idx="6"/>
              <a:endCxn id="90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95" name="AutoShape 149"/>
            <p:cNvCxnSpPr>
              <a:cxnSpLocks noChangeAspect="1" noChangeShapeType="1"/>
              <a:stCxn id="81" idx="5"/>
              <a:endCxn id="94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7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98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5646737" y="49593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7</a:t>
              </a:r>
            </a:p>
          </p:txBody>
        </p:sp>
        <p:sp>
          <p:nvSpPr>
            <p:cNvPr id="100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01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02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03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04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05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06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7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08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9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8625" y="5529534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74076" y="5265936"/>
              <a:ext cx="29206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19918" y="6158706"/>
              <a:ext cx="306495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02406" y="6248400"/>
              <a:ext cx="25079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C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02289" y="5230019"/>
              <a:ext cx="285656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2111973" y="3411071"/>
            <a:ext cx="363607" cy="55678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29626" y="607366"/>
            <a:ext cx="14457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Parent[v]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4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Dijkstra’</a:t>
            </a:r>
            <a:r>
              <a:rPr lang="en-US" altLang="ja-JP" dirty="0" smtClean="0">
                <a:latin typeface="Tahoma" charset="0"/>
              </a:rPr>
              <a:t>s </a:t>
            </a:r>
            <a:r>
              <a:rPr lang="en-US" altLang="ja-JP" dirty="0">
                <a:latin typeface="Tahoma" charset="0"/>
              </a:rPr>
              <a:t>Algorithm</a:t>
            </a:r>
            <a:endParaRPr lang="en-US" dirty="0">
              <a:latin typeface="Tahoma" charset="0"/>
            </a:endParaRPr>
          </a:p>
        </p:txBody>
      </p:sp>
      <p:pic>
        <p:nvPicPr>
          <p:cNvPr id="24578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590675"/>
            <a:ext cx="7192962" cy="39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73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22CD9B-543F-B94F-8BC9-8EE36E37FB9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</a:t>
            </a:r>
            <a:r>
              <a:rPr lang="en-US" sz="2400" dirty="0" smtClean="0">
                <a:latin typeface="Tahoma" charset="0"/>
              </a:rPr>
              <a:t> insertions into Q (priority queue)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</a:t>
            </a:r>
            <a:r>
              <a:rPr lang="en-US" sz="2400" dirty="0" smtClean="0">
                <a:latin typeface="Tahoma" charset="0"/>
              </a:rPr>
              <a:t> calls to the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method on Q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calls to the </a:t>
            </a:r>
            <a:r>
              <a:rPr lang="en-US" sz="2400" dirty="0" err="1" smtClean="0">
                <a:latin typeface="Tahoma" charset="0"/>
              </a:rPr>
              <a:t>replaceKey</a:t>
            </a:r>
            <a:r>
              <a:rPr lang="en-US" sz="2400" dirty="0" smtClean="0">
                <a:latin typeface="Tahoma" charset="0"/>
              </a:rPr>
              <a:t> method on Q  (updating d(v))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5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22CD9B-543F-B94F-8BC9-8EE36E37FB94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</a:t>
            </a:r>
            <a:r>
              <a:rPr lang="en-US" sz="2400" dirty="0" smtClean="0">
                <a:latin typeface="Tahoma" charset="0"/>
              </a:rPr>
              <a:t> insertions into Q (priority queue)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O(n log </a:t>
            </a:r>
            <a:r>
              <a:rPr lang="en-US" sz="2000" smtClean="0">
                <a:latin typeface="Tahoma" charset="0"/>
              </a:rPr>
              <a:t>n</a:t>
            </a:r>
            <a:r>
              <a:rPr lang="en-US" sz="2000">
                <a:latin typeface="Tahoma" charset="0"/>
              </a:rPr>
              <a:t>) [O(n) bottom-up heap construction</a:t>
            </a:r>
            <a:r>
              <a:rPr lang="en-US" sz="2000" smtClean="0">
                <a:latin typeface="Tahoma" charset="0"/>
              </a:rPr>
              <a:t>]</a:t>
            </a:r>
            <a:endParaRPr lang="en-US" sz="2000" dirty="0" smtClean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</a:t>
            </a:r>
            <a:r>
              <a:rPr lang="en-US" sz="2400" dirty="0" smtClean="0">
                <a:latin typeface="Tahoma" charset="0"/>
              </a:rPr>
              <a:t> calls to the </a:t>
            </a:r>
            <a:r>
              <a:rPr lang="en-US" sz="2400" dirty="0" err="1" smtClean="0">
                <a:latin typeface="Tahoma" charset="0"/>
              </a:rPr>
              <a:t>removeMin</a:t>
            </a:r>
            <a:r>
              <a:rPr lang="en-US" sz="2400" dirty="0" smtClean="0">
                <a:latin typeface="Tahoma" charset="0"/>
              </a:rPr>
              <a:t> method on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O(n log n)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 calls to the </a:t>
            </a:r>
            <a:r>
              <a:rPr lang="en-US" sz="2400" dirty="0" err="1" smtClean="0">
                <a:latin typeface="Tahoma" charset="0"/>
              </a:rPr>
              <a:t>replaceKey</a:t>
            </a:r>
            <a:r>
              <a:rPr lang="en-US" sz="2400" dirty="0" smtClean="0">
                <a:latin typeface="Tahoma" charset="0"/>
              </a:rPr>
              <a:t> method on Q  (updating d(v))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Adaptable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O(m log n)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Total: O((</a:t>
            </a:r>
            <a:r>
              <a:rPr lang="en-US" dirty="0" err="1" smtClean="0">
                <a:latin typeface="Tahoma" charset="0"/>
              </a:rPr>
              <a:t>m+n</a:t>
            </a:r>
            <a:r>
              <a:rPr lang="en-US" dirty="0" smtClean="0">
                <a:latin typeface="Tahoma" charset="0"/>
              </a:rPr>
              <a:t>) log n)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7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2EC743-3C77-904A-AAA4-E4BE61D7F3D9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9308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 Works</a:t>
            </a:r>
            <a:endParaRPr lang="en-US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427" y="1624013"/>
            <a:ext cx="8382000" cy="2338387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latin typeface="Tahoma" charset="0"/>
              </a:rPr>
              <a:t>adds </a:t>
            </a:r>
            <a:r>
              <a:rPr lang="en-US" altLang="ja-JP" sz="2400" dirty="0">
                <a:latin typeface="Tahoma" charset="0"/>
              </a:rPr>
              <a:t>vertices </a:t>
            </a:r>
            <a:r>
              <a:rPr lang="en-US" altLang="ja-JP" sz="2400" dirty="0" smtClean="0">
                <a:latin typeface="Tahoma" charset="0"/>
              </a:rPr>
              <a:t>into the cloud by choosing the vertex v with the smallest D[v] </a:t>
            </a:r>
            <a:r>
              <a:rPr lang="en-US" altLang="ja-JP" sz="2400" dirty="0">
                <a:latin typeface="Tahoma" charset="0"/>
              </a:rPr>
              <a:t>(</a:t>
            </a:r>
            <a:r>
              <a:rPr lang="en-US" altLang="ja-JP" sz="2400" dirty="0" smtClean="0">
                <a:latin typeface="Tahoma" charset="0"/>
              </a:rPr>
              <a:t>“greedy method”)</a:t>
            </a:r>
          </a:p>
          <a:p>
            <a:pPr lvl="1" eaLnBrk="1" hangingPunct="1"/>
            <a:r>
              <a:rPr lang="en-US" altLang="ja-JP" sz="1600" dirty="0" smtClean="0">
                <a:latin typeface="Tahoma" charset="0"/>
              </a:rPr>
              <a:t>Choose v over d and c in the figure</a:t>
            </a:r>
          </a:p>
          <a:p>
            <a:pPr eaLnBrk="1" hangingPunct="1"/>
            <a:r>
              <a:rPr lang="en-US" sz="2400" dirty="0" err="1" smtClean="0">
                <a:latin typeface="Tahoma" charset="0"/>
              </a:rPr>
              <a:t>Ie</a:t>
            </a:r>
            <a:r>
              <a:rPr lang="en-US" sz="2400" dirty="0" smtClean="0">
                <a:latin typeface="Tahoma" charset="0"/>
              </a:rPr>
              <a:t>, claiming v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</a:t>
            </a:r>
            <a:r>
              <a:rPr lang="en-US" sz="2000" dirty="0" smtClean="0">
                <a:latin typeface="Tahoma" charset="0"/>
              </a:rPr>
              <a:t>an be reached in the shortest path via only vertices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in</a:t>
            </a:r>
            <a:r>
              <a:rPr lang="en-US" sz="2000" dirty="0" smtClean="0">
                <a:latin typeface="Tahoma" charset="0"/>
              </a:rPr>
              <a:t> the cloud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cannot be reached shorter using vertices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outside</a:t>
            </a:r>
            <a:r>
              <a:rPr lang="en-US" sz="2000" dirty="0" smtClean="0">
                <a:latin typeface="Tahoma" charset="0"/>
              </a:rPr>
              <a:t> the cloud</a:t>
            </a:r>
            <a:endParaRPr lang="en-US" sz="2000" dirty="0">
              <a:latin typeface="Tahoma" charset="0"/>
            </a:endParaRPr>
          </a:p>
        </p:txBody>
      </p:sp>
      <p:sp>
        <p:nvSpPr>
          <p:cNvPr id="26629" name="Freeform 70"/>
          <p:cNvSpPr>
            <a:spLocks/>
          </p:cNvSpPr>
          <p:nvPr/>
        </p:nvSpPr>
        <p:spPr bwMode="auto">
          <a:xfrm>
            <a:off x="3657600" y="442595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5" name="Text Box 86"/>
          <p:cNvSpPr txBox="1">
            <a:spLocks noChangeArrowheads="1"/>
          </p:cNvSpPr>
          <p:nvPr/>
        </p:nvSpPr>
        <p:spPr bwMode="auto">
          <a:xfrm>
            <a:off x="6561167" y="5196959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6660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0213" y="635000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9" name="Text Box 86"/>
          <p:cNvSpPr txBox="1">
            <a:spLocks noChangeArrowheads="1"/>
          </p:cNvSpPr>
          <p:nvPr/>
        </p:nvSpPr>
        <p:spPr bwMode="auto">
          <a:xfrm>
            <a:off x="7778812" y="5292209"/>
            <a:ext cx="28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40" name="Text Box 86"/>
          <p:cNvSpPr txBox="1">
            <a:spLocks noChangeArrowheads="1"/>
          </p:cNvSpPr>
          <p:nvPr/>
        </p:nvSpPr>
        <p:spPr bwMode="auto">
          <a:xfrm>
            <a:off x="7415196" y="4431784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60449" y="4801116"/>
            <a:ext cx="561159" cy="49109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6645" idx="3"/>
          </p:cNvCxnSpPr>
          <p:nvPr/>
        </p:nvCxnSpPr>
        <p:spPr bwMode="auto">
          <a:xfrm>
            <a:off x="6859647" y="5397014"/>
            <a:ext cx="862044" cy="79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7753350" y="4686300"/>
            <a:ext cx="410399" cy="847725"/>
          </a:xfrm>
          <a:custGeom>
            <a:avLst/>
            <a:gdLst>
              <a:gd name="connsiteX0" fmla="*/ 0 w 410399"/>
              <a:gd name="connsiteY0" fmla="*/ 0 h 847725"/>
              <a:gd name="connsiteX1" fmla="*/ 285750 w 410399"/>
              <a:gd name="connsiteY1" fmla="*/ 180975 h 847725"/>
              <a:gd name="connsiteX2" fmla="*/ 161925 w 410399"/>
              <a:gd name="connsiteY2" fmla="*/ 466725 h 847725"/>
              <a:gd name="connsiteX3" fmla="*/ 409575 w 410399"/>
              <a:gd name="connsiteY3" fmla="*/ 733425 h 847725"/>
              <a:gd name="connsiteX4" fmla="*/ 247650 w 410399"/>
              <a:gd name="connsiteY4" fmla="*/ 847725 h 847725"/>
              <a:gd name="connsiteX5" fmla="*/ 247650 w 41039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399" h="847725">
                <a:moveTo>
                  <a:pt x="0" y="0"/>
                </a:moveTo>
                <a:cubicBezTo>
                  <a:pt x="129381" y="51594"/>
                  <a:pt x="258763" y="103188"/>
                  <a:pt x="285750" y="180975"/>
                </a:cubicBezTo>
                <a:cubicBezTo>
                  <a:pt x="312737" y="258762"/>
                  <a:pt x="141288" y="374650"/>
                  <a:pt x="161925" y="466725"/>
                </a:cubicBezTo>
                <a:cubicBezTo>
                  <a:pt x="182562" y="558800"/>
                  <a:pt x="395288" y="669925"/>
                  <a:pt x="409575" y="733425"/>
                </a:cubicBezTo>
                <a:cubicBezTo>
                  <a:pt x="423863" y="796925"/>
                  <a:pt x="247650" y="847725"/>
                  <a:pt x="247650" y="847725"/>
                </a:cubicBezTo>
                <a:lnTo>
                  <a:pt x="247650" y="84772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401" y="464496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6116" y="553402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1216" y="5261431"/>
            <a:ext cx="99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d(a)=10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1691" y="42861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D[v]=15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0285" y="56736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D[c] = 20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1" y="5479534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D[v]</a:t>
            </a:r>
            <a:r>
              <a:rPr lang="en-US" sz="1800" dirty="0" smtClean="0"/>
              <a:t> is calculated by </a:t>
            </a:r>
            <a:r>
              <a:rPr lang="en-US" sz="1800" dirty="0" err="1" smtClean="0"/>
              <a:t>alg</a:t>
            </a:r>
            <a:endParaRPr lang="en-US" sz="1800" dirty="0" smtClean="0"/>
          </a:p>
          <a:p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dirty="0" smtClean="0">
                <a:solidFill>
                  <a:srgbClr val="00B050"/>
                </a:solidFill>
              </a:rPr>
              <a:t>(v) </a:t>
            </a:r>
            <a:r>
              <a:rPr lang="en-US" sz="1800" dirty="0" smtClean="0"/>
              <a:t>is true shortest distance</a:t>
            </a:r>
            <a:endParaRPr lang="en-US" sz="1800" dirty="0"/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6040430" y="4486245"/>
            <a:ext cx="149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9908" y="464496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d(b)=5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6189670" y="4114800"/>
            <a:ext cx="670779" cy="5170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5727" y="3886080"/>
            <a:ext cx="1069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D[d]=25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6881811" y="3914745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9910" y="3973209"/>
            <a:ext cx="65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105650" y="4264715"/>
            <a:ext cx="361950" cy="326335"/>
          </a:xfrm>
          <a:custGeom>
            <a:avLst/>
            <a:gdLst>
              <a:gd name="connsiteX0" fmla="*/ 0 w 361950"/>
              <a:gd name="connsiteY0" fmla="*/ 2485 h 326335"/>
              <a:gd name="connsiteX1" fmla="*/ 314325 w 361950"/>
              <a:gd name="connsiteY1" fmla="*/ 31060 h 326335"/>
              <a:gd name="connsiteX2" fmla="*/ 161925 w 361950"/>
              <a:gd name="connsiteY2" fmla="*/ 221560 h 326335"/>
              <a:gd name="connsiteX3" fmla="*/ 361950 w 361950"/>
              <a:gd name="connsiteY3" fmla="*/ 326335 h 3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26335">
                <a:moveTo>
                  <a:pt x="0" y="2485"/>
                </a:moveTo>
                <a:cubicBezTo>
                  <a:pt x="143668" y="-1484"/>
                  <a:pt x="287337" y="-5453"/>
                  <a:pt x="314325" y="31060"/>
                </a:cubicBezTo>
                <a:cubicBezTo>
                  <a:pt x="341313" y="67573"/>
                  <a:pt x="153988" y="172348"/>
                  <a:pt x="161925" y="221560"/>
                </a:cubicBezTo>
                <a:cubicBezTo>
                  <a:pt x="169862" y="270772"/>
                  <a:pt x="265906" y="298553"/>
                  <a:pt x="361950" y="32633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2EC743-3C77-904A-AAA4-E4BE61D7F3D9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9308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Dijkstra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s Algorithm Works</a:t>
            </a:r>
            <a:endParaRPr lang="en-US" dirty="0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427" y="1624013"/>
            <a:ext cx="8382000" cy="2338387"/>
          </a:xfrm>
        </p:spPr>
        <p:txBody>
          <a:bodyPr/>
          <a:lstStyle/>
          <a:p>
            <a:pPr eaLnBrk="1" hangingPunct="1"/>
            <a:r>
              <a:rPr lang="en-US" altLang="ja-JP" sz="2000" dirty="0" smtClean="0">
                <a:latin typeface="Tahoma" charset="0"/>
              </a:rPr>
              <a:t>Proof by contradiction: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Assume there is a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shorter</a:t>
            </a:r>
            <a:r>
              <a:rPr lang="en-US" sz="2000" dirty="0" smtClean="0">
                <a:latin typeface="Tahoma" charset="0"/>
              </a:rPr>
              <a:t> path via other vertices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outside</a:t>
            </a:r>
            <a:r>
              <a:rPr lang="en-US" sz="2000" dirty="0" smtClean="0">
                <a:latin typeface="Tahoma" charset="0"/>
              </a:rPr>
              <a:t> the cloud </a:t>
            </a:r>
          </a:p>
          <a:p>
            <a:pPr lvl="2" eaLnBrk="1" hangingPunct="1"/>
            <a:r>
              <a:rPr lang="en-US" sz="2000" dirty="0" err="1" smtClean="0">
                <a:latin typeface="Tahoma" charset="0"/>
              </a:rPr>
              <a:t>Ie</a:t>
            </a:r>
            <a:r>
              <a:rPr lang="en-US" sz="2000" dirty="0" smtClean="0">
                <a:latin typeface="Tahoma" charset="0"/>
              </a:rPr>
              <a:t>, v should not be added to the cloud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Since all the vertices have a larger D value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Reaching v via other vertices outside the cloud will be longer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contradiction reached </a:t>
            </a:r>
          </a:p>
        </p:txBody>
      </p:sp>
      <p:sp>
        <p:nvSpPr>
          <p:cNvPr id="26629" name="Freeform 70"/>
          <p:cNvSpPr>
            <a:spLocks/>
          </p:cNvSpPr>
          <p:nvPr/>
        </p:nvSpPr>
        <p:spPr bwMode="auto">
          <a:xfrm>
            <a:off x="3657600" y="442595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5" name="Text Box 86"/>
          <p:cNvSpPr txBox="1">
            <a:spLocks noChangeArrowheads="1"/>
          </p:cNvSpPr>
          <p:nvPr/>
        </p:nvSpPr>
        <p:spPr bwMode="auto">
          <a:xfrm>
            <a:off x="6561167" y="5196959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6660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0213" y="635000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9" name="Text Box 86"/>
          <p:cNvSpPr txBox="1">
            <a:spLocks noChangeArrowheads="1"/>
          </p:cNvSpPr>
          <p:nvPr/>
        </p:nvSpPr>
        <p:spPr bwMode="auto">
          <a:xfrm>
            <a:off x="7778812" y="5292209"/>
            <a:ext cx="28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40" name="Text Box 86"/>
          <p:cNvSpPr txBox="1">
            <a:spLocks noChangeArrowheads="1"/>
          </p:cNvSpPr>
          <p:nvPr/>
        </p:nvSpPr>
        <p:spPr bwMode="auto">
          <a:xfrm>
            <a:off x="7415196" y="4431784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60449" y="4801116"/>
            <a:ext cx="561159" cy="49109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6645" idx="3"/>
          </p:cNvCxnSpPr>
          <p:nvPr/>
        </p:nvCxnSpPr>
        <p:spPr bwMode="auto">
          <a:xfrm>
            <a:off x="6859647" y="5397014"/>
            <a:ext cx="862044" cy="79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7753350" y="4686300"/>
            <a:ext cx="410399" cy="847725"/>
          </a:xfrm>
          <a:custGeom>
            <a:avLst/>
            <a:gdLst>
              <a:gd name="connsiteX0" fmla="*/ 0 w 410399"/>
              <a:gd name="connsiteY0" fmla="*/ 0 h 847725"/>
              <a:gd name="connsiteX1" fmla="*/ 285750 w 410399"/>
              <a:gd name="connsiteY1" fmla="*/ 180975 h 847725"/>
              <a:gd name="connsiteX2" fmla="*/ 161925 w 410399"/>
              <a:gd name="connsiteY2" fmla="*/ 466725 h 847725"/>
              <a:gd name="connsiteX3" fmla="*/ 409575 w 410399"/>
              <a:gd name="connsiteY3" fmla="*/ 733425 h 847725"/>
              <a:gd name="connsiteX4" fmla="*/ 247650 w 410399"/>
              <a:gd name="connsiteY4" fmla="*/ 847725 h 847725"/>
              <a:gd name="connsiteX5" fmla="*/ 247650 w 41039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399" h="847725">
                <a:moveTo>
                  <a:pt x="0" y="0"/>
                </a:moveTo>
                <a:cubicBezTo>
                  <a:pt x="129381" y="51594"/>
                  <a:pt x="258763" y="103188"/>
                  <a:pt x="285750" y="180975"/>
                </a:cubicBezTo>
                <a:cubicBezTo>
                  <a:pt x="312737" y="258762"/>
                  <a:pt x="141288" y="374650"/>
                  <a:pt x="161925" y="466725"/>
                </a:cubicBezTo>
                <a:cubicBezTo>
                  <a:pt x="182562" y="558800"/>
                  <a:pt x="395288" y="669925"/>
                  <a:pt x="409575" y="733425"/>
                </a:cubicBezTo>
                <a:cubicBezTo>
                  <a:pt x="423863" y="796925"/>
                  <a:pt x="247650" y="847725"/>
                  <a:pt x="247650" y="847725"/>
                </a:cubicBezTo>
                <a:lnTo>
                  <a:pt x="247650" y="84772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401" y="464496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6116" y="553402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1216" y="5261431"/>
            <a:ext cx="99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d(a)=10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1691" y="42861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D[v]=15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0285" y="56736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D[c] = 20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1" y="5479534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D[v]</a:t>
            </a:r>
            <a:r>
              <a:rPr lang="en-US" sz="1800" dirty="0" smtClean="0"/>
              <a:t> is calculated by </a:t>
            </a:r>
            <a:r>
              <a:rPr lang="en-US" sz="1800" dirty="0" err="1" smtClean="0"/>
              <a:t>alg</a:t>
            </a:r>
            <a:endParaRPr lang="en-US" sz="1800" dirty="0" smtClean="0"/>
          </a:p>
          <a:p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dirty="0" smtClean="0">
                <a:solidFill>
                  <a:srgbClr val="00B050"/>
                </a:solidFill>
              </a:rPr>
              <a:t>(v) </a:t>
            </a:r>
            <a:r>
              <a:rPr lang="en-US" sz="1800" dirty="0" smtClean="0"/>
              <a:t>is true shortest distance</a:t>
            </a:r>
            <a:endParaRPr lang="en-US" sz="1800" dirty="0"/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6040430" y="4486245"/>
            <a:ext cx="149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9908" y="464496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d(b)=5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6189670" y="4114800"/>
            <a:ext cx="670779" cy="5170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5727" y="3886080"/>
            <a:ext cx="1069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D[d]=25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6881811" y="3914745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9910" y="3973209"/>
            <a:ext cx="65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105650" y="4264715"/>
            <a:ext cx="361950" cy="326335"/>
          </a:xfrm>
          <a:custGeom>
            <a:avLst/>
            <a:gdLst>
              <a:gd name="connsiteX0" fmla="*/ 0 w 361950"/>
              <a:gd name="connsiteY0" fmla="*/ 2485 h 326335"/>
              <a:gd name="connsiteX1" fmla="*/ 314325 w 361950"/>
              <a:gd name="connsiteY1" fmla="*/ 31060 h 326335"/>
              <a:gd name="connsiteX2" fmla="*/ 161925 w 361950"/>
              <a:gd name="connsiteY2" fmla="*/ 221560 h 326335"/>
              <a:gd name="connsiteX3" fmla="*/ 361950 w 361950"/>
              <a:gd name="connsiteY3" fmla="*/ 326335 h 3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26335">
                <a:moveTo>
                  <a:pt x="0" y="2485"/>
                </a:moveTo>
                <a:cubicBezTo>
                  <a:pt x="143668" y="-1484"/>
                  <a:pt x="287337" y="-5453"/>
                  <a:pt x="314325" y="31060"/>
                </a:cubicBezTo>
                <a:cubicBezTo>
                  <a:pt x="341313" y="67573"/>
                  <a:pt x="153988" y="172348"/>
                  <a:pt x="161925" y="221560"/>
                </a:cubicBezTo>
                <a:cubicBezTo>
                  <a:pt x="169862" y="270772"/>
                  <a:pt x="265906" y="298553"/>
                  <a:pt x="361950" y="32633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5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2EC743-3C77-904A-AAA4-E4BE61D7F3D9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9308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It </a:t>
            </a:r>
            <a:r>
              <a:rPr lang="en-US" dirty="0" err="1">
                <a:latin typeface="Tahoma" charset="0"/>
              </a:rPr>
              <a:t>Doesn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t Work for Negative-Weight Edges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427" y="1624013"/>
            <a:ext cx="8382000" cy="2338387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Choose v over c and d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claiming </a:t>
            </a:r>
            <a:r>
              <a:rPr lang="en-US" sz="2400" dirty="0">
                <a:latin typeface="Tahoma" charset="0"/>
              </a:rPr>
              <a:t>v 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can </a:t>
            </a:r>
            <a:r>
              <a:rPr lang="en-US" sz="2000" dirty="0">
                <a:latin typeface="Tahoma" charset="0"/>
              </a:rPr>
              <a:t>be reached in the shortest path via only vertices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</a:t>
            </a:r>
            <a:r>
              <a:rPr lang="en-US" sz="2000" dirty="0">
                <a:latin typeface="Tahoma" charset="0"/>
              </a:rPr>
              <a:t> the cloud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cannot be reached shorter using vertices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outside</a:t>
            </a:r>
            <a:r>
              <a:rPr lang="en-US" sz="2000" dirty="0">
                <a:latin typeface="Tahoma" charset="0"/>
              </a:rPr>
              <a:t> the </a:t>
            </a:r>
            <a:r>
              <a:rPr lang="en-US" sz="2000" dirty="0" smtClean="0">
                <a:latin typeface="Tahoma" charset="0"/>
              </a:rPr>
              <a:t>cloud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Ideas?</a:t>
            </a:r>
          </a:p>
        </p:txBody>
      </p:sp>
      <p:sp>
        <p:nvSpPr>
          <p:cNvPr id="26629" name="Freeform 70"/>
          <p:cNvSpPr>
            <a:spLocks/>
          </p:cNvSpPr>
          <p:nvPr/>
        </p:nvSpPr>
        <p:spPr bwMode="auto">
          <a:xfrm>
            <a:off x="3657600" y="442595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5" name="Text Box 86"/>
          <p:cNvSpPr txBox="1">
            <a:spLocks noChangeArrowheads="1"/>
          </p:cNvSpPr>
          <p:nvPr/>
        </p:nvSpPr>
        <p:spPr bwMode="auto">
          <a:xfrm>
            <a:off x="6561167" y="5196959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6660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0213" y="635000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9" name="Text Box 86"/>
          <p:cNvSpPr txBox="1">
            <a:spLocks noChangeArrowheads="1"/>
          </p:cNvSpPr>
          <p:nvPr/>
        </p:nvSpPr>
        <p:spPr bwMode="auto">
          <a:xfrm>
            <a:off x="7778812" y="5292209"/>
            <a:ext cx="28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40" name="Text Box 86"/>
          <p:cNvSpPr txBox="1">
            <a:spLocks noChangeArrowheads="1"/>
          </p:cNvSpPr>
          <p:nvPr/>
        </p:nvSpPr>
        <p:spPr bwMode="auto">
          <a:xfrm>
            <a:off x="7415196" y="4431784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60449" y="4801116"/>
            <a:ext cx="561159" cy="49109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6645" idx="3"/>
          </p:cNvCxnSpPr>
          <p:nvPr/>
        </p:nvCxnSpPr>
        <p:spPr bwMode="auto">
          <a:xfrm>
            <a:off x="6859647" y="5397014"/>
            <a:ext cx="862044" cy="79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7753350" y="4686300"/>
            <a:ext cx="410399" cy="847725"/>
          </a:xfrm>
          <a:custGeom>
            <a:avLst/>
            <a:gdLst>
              <a:gd name="connsiteX0" fmla="*/ 0 w 410399"/>
              <a:gd name="connsiteY0" fmla="*/ 0 h 847725"/>
              <a:gd name="connsiteX1" fmla="*/ 285750 w 410399"/>
              <a:gd name="connsiteY1" fmla="*/ 180975 h 847725"/>
              <a:gd name="connsiteX2" fmla="*/ 161925 w 410399"/>
              <a:gd name="connsiteY2" fmla="*/ 466725 h 847725"/>
              <a:gd name="connsiteX3" fmla="*/ 409575 w 410399"/>
              <a:gd name="connsiteY3" fmla="*/ 733425 h 847725"/>
              <a:gd name="connsiteX4" fmla="*/ 247650 w 410399"/>
              <a:gd name="connsiteY4" fmla="*/ 847725 h 847725"/>
              <a:gd name="connsiteX5" fmla="*/ 247650 w 41039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399" h="847725">
                <a:moveTo>
                  <a:pt x="0" y="0"/>
                </a:moveTo>
                <a:cubicBezTo>
                  <a:pt x="129381" y="51594"/>
                  <a:pt x="258763" y="103188"/>
                  <a:pt x="285750" y="180975"/>
                </a:cubicBezTo>
                <a:cubicBezTo>
                  <a:pt x="312737" y="258762"/>
                  <a:pt x="141288" y="374650"/>
                  <a:pt x="161925" y="466725"/>
                </a:cubicBezTo>
                <a:cubicBezTo>
                  <a:pt x="182562" y="558800"/>
                  <a:pt x="395288" y="669925"/>
                  <a:pt x="409575" y="733425"/>
                </a:cubicBezTo>
                <a:cubicBezTo>
                  <a:pt x="423863" y="796925"/>
                  <a:pt x="247650" y="847725"/>
                  <a:pt x="247650" y="847725"/>
                </a:cubicBezTo>
                <a:lnTo>
                  <a:pt x="247650" y="84772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401" y="464496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6116" y="553402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1216" y="5261431"/>
            <a:ext cx="99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d(a)=10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1691" y="42861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D[v]=15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0285" y="56736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D[c] = 20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1" y="5479534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D[v]</a:t>
            </a:r>
            <a:r>
              <a:rPr lang="en-US" sz="1800" dirty="0" smtClean="0"/>
              <a:t> is calculated by </a:t>
            </a:r>
            <a:r>
              <a:rPr lang="en-US" sz="1800" dirty="0" err="1" smtClean="0"/>
              <a:t>alg</a:t>
            </a:r>
            <a:endParaRPr lang="en-US" sz="1800" dirty="0" smtClean="0"/>
          </a:p>
          <a:p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dirty="0" smtClean="0">
                <a:solidFill>
                  <a:srgbClr val="00B050"/>
                </a:solidFill>
              </a:rPr>
              <a:t>(v) </a:t>
            </a:r>
            <a:r>
              <a:rPr lang="en-US" sz="1800" dirty="0" smtClean="0"/>
              <a:t>is true shortest distance</a:t>
            </a:r>
            <a:endParaRPr lang="en-US" sz="1800" dirty="0"/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6040430" y="4486245"/>
            <a:ext cx="149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9908" y="464496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d(b)=5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6189670" y="4114800"/>
            <a:ext cx="670779" cy="5170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5727" y="3886080"/>
            <a:ext cx="1069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D[d]=25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6881811" y="3914745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9910" y="3973209"/>
            <a:ext cx="65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105650" y="4264715"/>
            <a:ext cx="361950" cy="326335"/>
          </a:xfrm>
          <a:custGeom>
            <a:avLst/>
            <a:gdLst>
              <a:gd name="connsiteX0" fmla="*/ 0 w 361950"/>
              <a:gd name="connsiteY0" fmla="*/ 2485 h 326335"/>
              <a:gd name="connsiteX1" fmla="*/ 314325 w 361950"/>
              <a:gd name="connsiteY1" fmla="*/ 31060 h 326335"/>
              <a:gd name="connsiteX2" fmla="*/ 161925 w 361950"/>
              <a:gd name="connsiteY2" fmla="*/ 221560 h 326335"/>
              <a:gd name="connsiteX3" fmla="*/ 361950 w 361950"/>
              <a:gd name="connsiteY3" fmla="*/ 326335 h 3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26335">
                <a:moveTo>
                  <a:pt x="0" y="2485"/>
                </a:moveTo>
                <a:cubicBezTo>
                  <a:pt x="143668" y="-1484"/>
                  <a:pt x="287337" y="-5453"/>
                  <a:pt x="314325" y="31060"/>
                </a:cubicBezTo>
                <a:cubicBezTo>
                  <a:pt x="341313" y="67573"/>
                  <a:pt x="153988" y="172348"/>
                  <a:pt x="161925" y="221560"/>
                </a:cubicBezTo>
                <a:cubicBezTo>
                  <a:pt x="169862" y="270772"/>
                  <a:pt x="265906" y="298553"/>
                  <a:pt x="361950" y="32633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2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2EC743-3C77-904A-AAA4-E4BE61D7F3D9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9308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It </a:t>
            </a:r>
            <a:r>
              <a:rPr lang="en-US" dirty="0" err="1">
                <a:latin typeface="Tahoma" charset="0"/>
              </a:rPr>
              <a:t>Doesn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t Work for Negative-Weight Edges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427" y="1624013"/>
            <a:ext cx="8382000" cy="2338387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Choose v over c and </a:t>
            </a:r>
            <a:r>
              <a:rPr lang="en-US" sz="2000" dirty="0" smtClean="0">
                <a:latin typeface="Tahoma" charset="0"/>
              </a:rPr>
              <a:t>d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claiming v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Can be reached in the shortest path via only vertices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</a:t>
            </a:r>
            <a:r>
              <a:rPr lang="en-US" sz="2000" dirty="0">
                <a:latin typeface="Tahoma" charset="0"/>
              </a:rPr>
              <a:t> the cloud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cannot be reached shorter using vertices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outside</a:t>
            </a:r>
            <a:r>
              <a:rPr lang="en-US" sz="2000" dirty="0">
                <a:latin typeface="Tahoma" charset="0"/>
              </a:rPr>
              <a:t> the </a:t>
            </a:r>
            <a:r>
              <a:rPr lang="en-US" sz="2000" dirty="0" smtClean="0">
                <a:latin typeface="Tahoma" charset="0"/>
              </a:rPr>
              <a:t>cloud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[false!]</a:t>
            </a:r>
            <a:endParaRPr lang="en-US" sz="2000" dirty="0">
              <a:solidFill>
                <a:srgbClr val="FF0000"/>
              </a:solidFill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if the path from c to v has a negative total weight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For example, -10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-&gt; c-&gt; v (D[v]=10) is shorter than a -&gt; v (D[v] = 15)</a:t>
            </a:r>
            <a:endParaRPr lang="en-US" sz="1600" dirty="0">
              <a:latin typeface="Tahoma" charset="0"/>
            </a:endParaRPr>
          </a:p>
        </p:txBody>
      </p:sp>
      <p:sp>
        <p:nvSpPr>
          <p:cNvPr id="26629" name="Freeform 70"/>
          <p:cNvSpPr>
            <a:spLocks/>
          </p:cNvSpPr>
          <p:nvPr/>
        </p:nvSpPr>
        <p:spPr bwMode="auto">
          <a:xfrm>
            <a:off x="3657600" y="442595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5" name="Text Box 86"/>
          <p:cNvSpPr txBox="1">
            <a:spLocks noChangeArrowheads="1"/>
          </p:cNvSpPr>
          <p:nvPr/>
        </p:nvSpPr>
        <p:spPr bwMode="auto">
          <a:xfrm>
            <a:off x="6561167" y="5196959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6660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0213" y="635000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9" name="Text Box 86"/>
          <p:cNvSpPr txBox="1">
            <a:spLocks noChangeArrowheads="1"/>
          </p:cNvSpPr>
          <p:nvPr/>
        </p:nvSpPr>
        <p:spPr bwMode="auto">
          <a:xfrm>
            <a:off x="7778812" y="5292209"/>
            <a:ext cx="28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40" name="Text Box 86"/>
          <p:cNvSpPr txBox="1">
            <a:spLocks noChangeArrowheads="1"/>
          </p:cNvSpPr>
          <p:nvPr/>
        </p:nvSpPr>
        <p:spPr bwMode="auto">
          <a:xfrm>
            <a:off x="7415196" y="4431784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60449" y="4801116"/>
            <a:ext cx="561159" cy="49109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6645" idx="3"/>
          </p:cNvCxnSpPr>
          <p:nvPr/>
        </p:nvCxnSpPr>
        <p:spPr bwMode="auto">
          <a:xfrm>
            <a:off x="6859647" y="5397014"/>
            <a:ext cx="862044" cy="7986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7753350" y="4686300"/>
            <a:ext cx="410399" cy="847725"/>
          </a:xfrm>
          <a:custGeom>
            <a:avLst/>
            <a:gdLst>
              <a:gd name="connsiteX0" fmla="*/ 0 w 410399"/>
              <a:gd name="connsiteY0" fmla="*/ 0 h 847725"/>
              <a:gd name="connsiteX1" fmla="*/ 285750 w 410399"/>
              <a:gd name="connsiteY1" fmla="*/ 180975 h 847725"/>
              <a:gd name="connsiteX2" fmla="*/ 161925 w 410399"/>
              <a:gd name="connsiteY2" fmla="*/ 466725 h 847725"/>
              <a:gd name="connsiteX3" fmla="*/ 409575 w 410399"/>
              <a:gd name="connsiteY3" fmla="*/ 733425 h 847725"/>
              <a:gd name="connsiteX4" fmla="*/ 247650 w 410399"/>
              <a:gd name="connsiteY4" fmla="*/ 847725 h 847725"/>
              <a:gd name="connsiteX5" fmla="*/ 247650 w 41039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399" h="847725">
                <a:moveTo>
                  <a:pt x="0" y="0"/>
                </a:moveTo>
                <a:cubicBezTo>
                  <a:pt x="129381" y="51594"/>
                  <a:pt x="258763" y="103188"/>
                  <a:pt x="285750" y="180975"/>
                </a:cubicBezTo>
                <a:cubicBezTo>
                  <a:pt x="312737" y="258762"/>
                  <a:pt x="141288" y="374650"/>
                  <a:pt x="161925" y="466725"/>
                </a:cubicBezTo>
                <a:cubicBezTo>
                  <a:pt x="182562" y="558800"/>
                  <a:pt x="395288" y="669925"/>
                  <a:pt x="409575" y="733425"/>
                </a:cubicBezTo>
                <a:cubicBezTo>
                  <a:pt x="423863" y="796925"/>
                  <a:pt x="247650" y="847725"/>
                  <a:pt x="247650" y="847725"/>
                </a:cubicBezTo>
                <a:lnTo>
                  <a:pt x="247650" y="84772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4401" y="464496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6116" y="553402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1216" y="5261431"/>
            <a:ext cx="99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d(a)=10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1691" y="428619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D[v]=15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0285" y="56736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D[c] = 20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1" y="5479534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D[v]</a:t>
            </a:r>
            <a:r>
              <a:rPr lang="en-US" sz="1800" dirty="0" smtClean="0"/>
              <a:t> is calculated by </a:t>
            </a:r>
            <a:r>
              <a:rPr lang="en-US" sz="1800" dirty="0" err="1" smtClean="0"/>
              <a:t>alg</a:t>
            </a:r>
            <a:endParaRPr lang="en-US" sz="1800" dirty="0" smtClean="0"/>
          </a:p>
          <a:p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dirty="0" smtClean="0">
                <a:solidFill>
                  <a:srgbClr val="00B050"/>
                </a:solidFill>
              </a:rPr>
              <a:t>(v) </a:t>
            </a:r>
            <a:r>
              <a:rPr lang="en-US" sz="1800" dirty="0" smtClean="0"/>
              <a:t>is true shortest distance</a:t>
            </a:r>
            <a:endParaRPr lang="en-US" sz="1800" dirty="0"/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6040430" y="4486245"/>
            <a:ext cx="149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9908" y="464496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d(b)=5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6189670" y="4114800"/>
            <a:ext cx="670779" cy="5170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5727" y="3886080"/>
            <a:ext cx="1069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D[d]=25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6881811" y="3914745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9910" y="3973209"/>
            <a:ext cx="65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105650" y="4264715"/>
            <a:ext cx="361950" cy="326335"/>
          </a:xfrm>
          <a:custGeom>
            <a:avLst/>
            <a:gdLst>
              <a:gd name="connsiteX0" fmla="*/ 0 w 361950"/>
              <a:gd name="connsiteY0" fmla="*/ 2485 h 326335"/>
              <a:gd name="connsiteX1" fmla="*/ 314325 w 361950"/>
              <a:gd name="connsiteY1" fmla="*/ 31060 h 326335"/>
              <a:gd name="connsiteX2" fmla="*/ 161925 w 361950"/>
              <a:gd name="connsiteY2" fmla="*/ 221560 h 326335"/>
              <a:gd name="connsiteX3" fmla="*/ 361950 w 361950"/>
              <a:gd name="connsiteY3" fmla="*/ 326335 h 32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326335">
                <a:moveTo>
                  <a:pt x="0" y="2485"/>
                </a:moveTo>
                <a:cubicBezTo>
                  <a:pt x="143668" y="-1484"/>
                  <a:pt x="287337" y="-5453"/>
                  <a:pt x="314325" y="31060"/>
                </a:cubicBezTo>
                <a:cubicBezTo>
                  <a:pt x="341313" y="67573"/>
                  <a:pt x="153988" y="172348"/>
                  <a:pt x="161925" y="221560"/>
                </a:cubicBezTo>
                <a:cubicBezTo>
                  <a:pt x="169862" y="270772"/>
                  <a:pt x="265906" y="298553"/>
                  <a:pt x="361950" y="32633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8900" y="48863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C7C024-651C-B842-9B80-A80CBD8238D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476375"/>
            <a:ext cx="7848600" cy="286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Given a weighted graph and two vertices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,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find </a:t>
            </a:r>
            <a:r>
              <a:rPr lang="en-US" sz="1800" dirty="0">
                <a:latin typeface="Tahoma" charset="0"/>
              </a:rPr>
              <a:t>a path of minimum total weight between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and </a:t>
            </a:r>
            <a:r>
              <a:rPr lang="en-US" sz="1800" b="1" i="1" dirty="0" smtClean="0">
                <a:latin typeface="Times New Roman" charset="0"/>
              </a:rPr>
              <a:t>v</a:t>
            </a:r>
            <a:endParaRPr lang="en-US" sz="16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Driving directions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2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2228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5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46722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6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56275" y="428625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7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17675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90855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9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0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9563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1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98875" y="581342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2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23"/>
          <p:cNvSpPr txBox="1">
            <a:spLocks noChangeArrowheads="1"/>
          </p:cNvSpPr>
          <p:nvPr/>
        </p:nvSpPr>
        <p:spPr bwMode="auto">
          <a:xfrm rot="-347285">
            <a:off x="6081713" y="40386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 rot="-4662247">
            <a:off x="4760119" y="47712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 rot="-1544869">
            <a:off x="5435600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 rot="-2136302">
            <a:off x="3622675" y="49498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 rot="-689345">
            <a:off x="3733800" y="4213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 rot="2626382">
            <a:off x="7031038" y="54165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 rot="565849">
            <a:off x="5975350" y="5721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 rot="695916">
            <a:off x="3775075" y="55403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 rot="4665015">
            <a:off x="2994819" y="50776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 rot="832501">
            <a:off x="1927225" y="5356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 rot="-1891667">
            <a:off x="6783388" y="43402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  <p:cxnSp>
        <p:nvCxnSpPr>
          <p:cNvPr id="18467" name="AutoShape 34"/>
          <p:cNvCxnSpPr>
            <a:cxnSpLocks noChangeShapeType="1"/>
            <a:stCxn id="18438" idx="4"/>
            <a:endCxn id="18439" idx="7"/>
          </p:cNvCxnSpPr>
          <p:nvPr/>
        </p:nvCxnSpPr>
        <p:spPr bwMode="auto">
          <a:xfrm>
            <a:off x="7783513" y="453390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Text Box 35"/>
          <p:cNvSpPr txBox="1">
            <a:spLocks noChangeArrowheads="1"/>
          </p:cNvSpPr>
          <p:nvPr/>
        </p:nvSpPr>
        <p:spPr bwMode="auto">
          <a:xfrm rot="5207815">
            <a:off x="7662863" y="49260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1205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377BB-8369-D44C-852D-802DEED3CC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0DB83B-503A-F141-9249-DC2A6FA1B71D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Bellman-Ford Algorithm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(not in book)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657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Works even with negative-weight edges</a:t>
            </a:r>
          </a:p>
          <a:p>
            <a:pPr eaLnBrk="1" hangingPunct="1"/>
            <a:r>
              <a:rPr lang="en-US" sz="2000">
                <a:latin typeface="Tahoma" charset="0"/>
              </a:rPr>
              <a:t>Must assume directed edges (for otherwise we would have negative-weight cycles)</a:t>
            </a:r>
          </a:p>
          <a:p>
            <a:pPr eaLnBrk="1" hangingPunct="1"/>
            <a:r>
              <a:rPr lang="en-US" sz="2000">
                <a:latin typeface="Tahoma" charset="0"/>
              </a:rPr>
              <a:t>Iteration i finds all shortest paths that use i edges.</a:t>
            </a:r>
          </a:p>
          <a:p>
            <a:pPr eaLnBrk="1" hangingPunct="1"/>
            <a:r>
              <a:rPr lang="en-US" sz="2000">
                <a:latin typeface="Tahoma" charset="0"/>
              </a:rPr>
              <a:t>Running time: O(nm).</a:t>
            </a:r>
          </a:p>
          <a:p>
            <a:pPr eaLnBrk="1" hangingPunct="1"/>
            <a:r>
              <a:rPr lang="en-US" sz="2000">
                <a:latin typeface="Tahoma" charset="0"/>
              </a:rPr>
              <a:t>Can be extended to detect a negative-weight cycle if it exists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How?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267200" y="1739900"/>
            <a:ext cx="4514850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BellmanFord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 -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relax edge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G.origin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z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112D48-EDB3-E848-8F58-E08F36769D44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Bellman-Ford Example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1" name="Text Box 203"/>
          <p:cNvSpPr txBox="1">
            <a:spLocks noChangeArrowheads="1"/>
          </p:cNvSpPr>
          <p:nvPr/>
        </p:nvSpPr>
        <p:spPr bwMode="auto">
          <a:xfrm>
            <a:off x="2744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Nodes are labeled with their d(v) values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9784" name="Oval 236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85" name="Oval 237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6" name="Oval 238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87" name="Oval 239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29788" name="AutoShape 240"/>
          <p:cNvCxnSpPr>
            <a:cxnSpLocks noChangeAspect="1" noChangeShapeType="1"/>
            <a:stCxn id="29786" idx="2"/>
            <a:endCxn id="29785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9" name="AutoShape 241"/>
          <p:cNvCxnSpPr>
            <a:cxnSpLocks noChangeAspect="1" noChangeShapeType="1"/>
            <a:stCxn id="29787" idx="2"/>
            <a:endCxn id="29785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0" name="AutoShape 242"/>
          <p:cNvCxnSpPr>
            <a:cxnSpLocks noChangeAspect="1" noChangeShapeType="1"/>
            <a:stCxn id="29787" idx="6"/>
            <a:endCxn id="29784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1" name="AutoShape 243"/>
          <p:cNvCxnSpPr>
            <a:cxnSpLocks noChangeAspect="1" noChangeShapeType="1"/>
            <a:stCxn id="29786" idx="4"/>
            <a:endCxn id="29784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2" name="AutoShape 244"/>
          <p:cNvCxnSpPr>
            <a:cxnSpLocks noChangeAspect="1" noChangeShapeType="1"/>
            <a:stCxn id="29785" idx="6"/>
            <a:endCxn id="29784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3" name="Oval 245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29794" name="AutoShape 246"/>
          <p:cNvCxnSpPr>
            <a:cxnSpLocks noChangeAspect="1" noChangeShapeType="1"/>
            <a:stCxn id="29797" idx="6"/>
            <a:endCxn id="29793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AutoShape 247"/>
          <p:cNvCxnSpPr>
            <a:cxnSpLocks noChangeAspect="1" noChangeShapeType="1"/>
            <a:stCxn id="29793" idx="0"/>
            <a:endCxn id="29786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AutoShape 248"/>
          <p:cNvCxnSpPr>
            <a:cxnSpLocks noChangeAspect="1" noChangeShapeType="1"/>
            <a:stCxn id="29784" idx="6"/>
            <a:endCxn id="29793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7" name="Oval 249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9798" name="AutoShape 250"/>
          <p:cNvCxnSpPr>
            <a:cxnSpLocks noChangeAspect="1" noChangeShapeType="1"/>
            <a:stCxn id="29784" idx="5"/>
            <a:endCxn id="29797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9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800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801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802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803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4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805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6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807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808" name="Oval 260"/>
          <p:cNvSpPr>
            <a:spLocks noChangeAspect="1" noChangeArrowheads="1"/>
          </p:cNvSpPr>
          <p:nvPr/>
        </p:nvSpPr>
        <p:spPr bwMode="auto">
          <a:xfrm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1690DA-BCAC-E548-93AF-0E9A2A0E58A7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00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DAG-based Algorithm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(not in book)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3276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Works even with negative-weight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Uses topological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Doesn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t use any fancy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Is much faster than Dijkstra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Running time: O(n+m).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267200" y="1739900"/>
            <a:ext cx="45148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DagDistances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{ Perform a topological sort of the vertices }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n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    </a:t>
            </a:r>
            <a:r>
              <a:rPr lang="en-US" sz="1800">
                <a:latin typeface="Times New Roman" charset="0"/>
              </a:rPr>
              <a:t>{in topological order}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G.outEdges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relax edge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z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E86D4E7-C078-5B42-A720-DE04EB6B28C5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1747" name="Oval 2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 Example</a:t>
            </a:r>
          </a:p>
        </p:txBody>
      </p:sp>
      <p:sp>
        <p:nvSpPr>
          <p:cNvPr id="31750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51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52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753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54" name="AutoShape 9"/>
          <p:cNvCxnSpPr>
            <a:cxnSpLocks noChangeAspect="1" noChangeShapeType="1"/>
            <a:stCxn id="31752" idx="2"/>
            <a:endCxn id="31751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/>
          <p:cNvCxnSpPr>
            <a:cxnSpLocks noChangeAspect="1" noChangeShapeType="1"/>
            <a:stCxn id="31753" idx="2"/>
            <a:endCxn id="31751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1"/>
          <p:cNvCxnSpPr>
            <a:cxnSpLocks noChangeAspect="1" noChangeShapeType="1"/>
            <a:stCxn id="31753" idx="6"/>
            <a:endCxn id="31750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2"/>
          <p:cNvCxnSpPr>
            <a:cxnSpLocks noChangeAspect="1" noChangeShapeType="1"/>
            <a:stCxn id="31752" idx="4"/>
            <a:endCxn id="31750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3"/>
          <p:cNvCxnSpPr>
            <a:cxnSpLocks noChangeAspect="1" noChangeShapeType="1"/>
            <a:stCxn id="31751" idx="6"/>
            <a:endCxn id="31750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60" name="AutoShape 15"/>
          <p:cNvCxnSpPr>
            <a:cxnSpLocks noChangeAspect="1" noChangeShapeType="1"/>
            <a:stCxn id="31763" idx="6"/>
            <a:endCxn id="31759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6"/>
          <p:cNvCxnSpPr>
            <a:cxnSpLocks noChangeAspect="1" noChangeShapeType="1"/>
            <a:stCxn id="31759" idx="0"/>
            <a:endCxn id="31752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7"/>
          <p:cNvCxnSpPr>
            <a:cxnSpLocks noChangeAspect="1" noChangeShapeType="1"/>
            <a:stCxn id="31750" idx="6"/>
            <a:endCxn id="31759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64" name="AutoShape 19"/>
          <p:cNvCxnSpPr>
            <a:cxnSpLocks noChangeAspect="1" noChangeShapeType="1"/>
            <a:stCxn id="31750" idx="5"/>
            <a:endCxn id="31763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774" name="AutoShape 29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AutoShape 30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AutoShape 31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78" name="Oval 33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779" name="Oval 34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80" name="AutoShape 35"/>
          <p:cNvCxnSpPr>
            <a:cxnSpLocks noChangeAspect="1" noChangeShapeType="1"/>
            <a:stCxn id="31778" idx="2"/>
            <a:endCxn id="31747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AutoShape 36"/>
          <p:cNvCxnSpPr>
            <a:cxnSpLocks noChangeAspect="1" noChangeShapeType="1"/>
            <a:stCxn id="31779" idx="2"/>
            <a:endCxn id="31747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7"/>
          <p:cNvCxnSpPr>
            <a:cxnSpLocks noChangeAspect="1" noChangeShapeType="1"/>
            <a:stCxn id="31779" idx="6"/>
            <a:endCxn id="31777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8"/>
          <p:cNvCxnSpPr>
            <a:cxnSpLocks noChangeAspect="1" noChangeShapeType="1"/>
            <a:stCxn id="31778" idx="4"/>
            <a:endCxn id="31777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4" name="AutoShape 39"/>
          <p:cNvCxnSpPr>
            <a:cxnSpLocks noChangeAspect="1" noChangeShapeType="1"/>
            <a:stCxn id="31747" idx="6"/>
            <a:endCxn id="31777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5" name="Oval 40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86" name="AutoShape 41"/>
          <p:cNvCxnSpPr>
            <a:cxnSpLocks noChangeAspect="1" noChangeShapeType="1"/>
            <a:stCxn id="31789" idx="6"/>
            <a:endCxn id="31785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7" name="AutoShape 42"/>
          <p:cNvCxnSpPr>
            <a:cxnSpLocks noChangeAspect="1" noChangeShapeType="1"/>
            <a:stCxn id="31785" idx="0"/>
            <a:endCxn id="31778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8" name="AutoShape 43"/>
          <p:cNvCxnSpPr>
            <a:cxnSpLocks noChangeAspect="1" noChangeShapeType="1"/>
            <a:stCxn id="31777" idx="6"/>
            <a:endCxn id="31785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9" name="Oval 44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90" name="AutoShape 45"/>
          <p:cNvCxnSpPr>
            <a:cxnSpLocks noChangeAspect="1" noChangeShapeType="1"/>
            <a:stCxn id="31777" idx="5"/>
            <a:endCxn id="31789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795" name="Text Box 50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799" name="Text Box 54"/>
          <p:cNvSpPr txBox="1">
            <a:spLocks noChangeArrowheads="1"/>
          </p:cNvSpPr>
          <p:nvPr/>
        </p:nvSpPr>
        <p:spPr bwMode="auto">
          <a:xfrm>
            <a:off x="2744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Nodes are labeled with their d(v) values</a:t>
            </a:r>
          </a:p>
        </p:txBody>
      </p:sp>
      <p:sp>
        <p:nvSpPr>
          <p:cNvPr id="31800" name="Text Box 55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801" name="Oval 56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02" name="Oval 57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31803" name="Oval 58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31804" name="AutoShape 59"/>
          <p:cNvCxnSpPr>
            <a:cxnSpLocks noChangeAspect="1" noChangeShapeType="1"/>
            <a:stCxn id="31803" idx="2"/>
            <a:endCxn id="31802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60"/>
          <p:cNvCxnSpPr>
            <a:cxnSpLocks noChangeAspect="1" noChangeShapeType="1"/>
            <a:stCxn id="31823" idx="2"/>
            <a:endCxn id="31802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61"/>
          <p:cNvCxnSpPr>
            <a:cxnSpLocks noChangeAspect="1" noChangeShapeType="1"/>
            <a:stCxn id="31823" idx="6"/>
            <a:endCxn id="31801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62"/>
          <p:cNvCxnSpPr>
            <a:cxnSpLocks noChangeAspect="1" noChangeShapeType="1"/>
            <a:stCxn id="31803" idx="4"/>
            <a:endCxn id="31801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63"/>
          <p:cNvCxnSpPr>
            <a:cxnSpLocks noChangeAspect="1" noChangeShapeType="1"/>
            <a:stCxn id="31802" idx="6"/>
            <a:endCxn id="31801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Oval 64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31810" name="AutoShape 65"/>
          <p:cNvCxnSpPr>
            <a:cxnSpLocks noChangeAspect="1" noChangeShapeType="1"/>
            <a:stCxn id="31813" idx="6"/>
            <a:endCxn id="31809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AutoShape 66"/>
          <p:cNvCxnSpPr>
            <a:cxnSpLocks noChangeAspect="1" noChangeShapeType="1"/>
            <a:stCxn id="31809" idx="0"/>
            <a:endCxn id="31803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2" name="AutoShape 67"/>
          <p:cNvCxnSpPr>
            <a:cxnSpLocks noChangeAspect="1" noChangeShapeType="1"/>
            <a:stCxn id="31801" idx="6"/>
            <a:endCxn id="31809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3" name="Oval 68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814" name="AutoShape 69"/>
          <p:cNvCxnSpPr>
            <a:cxnSpLocks noChangeAspect="1" noChangeShapeType="1"/>
            <a:stCxn id="31801" idx="5"/>
            <a:endCxn id="31813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5" name="Text Box 70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816" name="Text Box 71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817" name="Text Box 72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818" name="Text Box 73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819" name="Text Box 74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820" name="Text Box 75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821" name="Text Box 76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822" name="Text Box 77"/>
          <p:cNvSpPr txBox="1">
            <a:spLocks noChangeArrowheads="1"/>
          </p:cNvSpPr>
          <p:nvPr/>
        </p:nvSpPr>
        <p:spPr bwMode="auto">
          <a:xfrm>
            <a:off x="2667000" y="5486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823" name="Oval 78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824" name="Oval 80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25" name="Oval 81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31826" name="Oval 82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31827" name="Oval 8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828" name="Oval 86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31829" name="Oval 87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30" name="Oval 88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31831" name="Oval 89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832" name="Oval 90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31833" name="AutoShape 91"/>
          <p:cNvCxnSpPr>
            <a:cxnSpLocks noChangeAspect="1" noChangeShapeType="1"/>
            <a:stCxn id="31831" idx="2"/>
            <a:endCxn id="31830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4" name="AutoShape 92"/>
          <p:cNvCxnSpPr>
            <a:cxnSpLocks noChangeAspect="1" noChangeShapeType="1"/>
            <a:stCxn id="31832" idx="2"/>
            <a:endCxn id="31830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5" name="AutoShape 93"/>
          <p:cNvCxnSpPr>
            <a:cxnSpLocks noChangeAspect="1" noChangeShapeType="1"/>
            <a:stCxn id="31832" idx="6"/>
            <a:endCxn id="31829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6" name="AutoShape 94"/>
          <p:cNvCxnSpPr>
            <a:cxnSpLocks noChangeAspect="1" noChangeShapeType="1"/>
            <a:stCxn id="31831" idx="4"/>
            <a:endCxn id="31829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7" name="AutoShape 95"/>
          <p:cNvCxnSpPr>
            <a:cxnSpLocks noChangeAspect="1" noChangeShapeType="1"/>
            <a:stCxn id="31830" idx="6"/>
            <a:endCxn id="31829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8" name="Oval 96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31839" name="AutoShape 97"/>
          <p:cNvCxnSpPr>
            <a:cxnSpLocks noChangeAspect="1" noChangeShapeType="1"/>
            <a:stCxn id="31842" idx="6"/>
            <a:endCxn id="31838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0" name="AutoShape 98"/>
          <p:cNvCxnSpPr>
            <a:cxnSpLocks noChangeAspect="1" noChangeShapeType="1"/>
            <a:stCxn id="31838" idx="0"/>
            <a:endCxn id="31831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1" name="AutoShape 99"/>
          <p:cNvCxnSpPr>
            <a:cxnSpLocks noChangeAspect="1" noChangeShapeType="1"/>
            <a:stCxn id="31829" idx="6"/>
            <a:endCxn id="31838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2" name="Oval 100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31843" name="AutoShape 101"/>
          <p:cNvCxnSpPr>
            <a:cxnSpLocks noChangeAspect="1" noChangeShapeType="1"/>
            <a:stCxn id="31829" idx="5"/>
            <a:endCxn id="31842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4" name="Text Box 102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845" name="Text Box 103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846" name="Text Box 104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847" name="Text Box 105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848" name="Text Box 106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849" name="Text Box 107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850" name="Text Box 108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851" name="Text Box 109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852" name="Text Box 110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853" name="Oval 111"/>
          <p:cNvSpPr>
            <a:spLocks noChangeAspect="1" noChangeArrowheads="1"/>
          </p:cNvSpPr>
          <p:nvPr/>
        </p:nvSpPr>
        <p:spPr bwMode="auto">
          <a:xfrm>
            <a:off x="7558088" y="5715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31854" name="Text Box 112"/>
          <p:cNvSpPr txBox="1">
            <a:spLocks noChangeArrowheads="1"/>
          </p:cNvSpPr>
          <p:nvPr/>
        </p:nvSpPr>
        <p:spPr bwMode="auto">
          <a:xfrm>
            <a:off x="214947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55" name="Text Box 114"/>
          <p:cNvSpPr txBox="1">
            <a:spLocks noChangeArrowheads="1"/>
          </p:cNvSpPr>
          <p:nvPr/>
        </p:nvSpPr>
        <p:spPr bwMode="auto">
          <a:xfrm>
            <a:off x="20891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56" name="Text Box 115"/>
          <p:cNvSpPr txBox="1">
            <a:spLocks noChangeArrowheads="1"/>
          </p:cNvSpPr>
          <p:nvPr/>
        </p:nvSpPr>
        <p:spPr bwMode="auto">
          <a:xfrm>
            <a:off x="346392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57" name="Text Box 116"/>
          <p:cNvSpPr txBox="1">
            <a:spLocks noChangeArrowheads="1"/>
          </p:cNvSpPr>
          <p:nvPr/>
        </p:nvSpPr>
        <p:spPr bwMode="auto">
          <a:xfrm>
            <a:off x="7175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58" name="Text Box 117"/>
          <p:cNvSpPr txBox="1">
            <a:spLocks noChangeArrowheads="1"/>
          </p:cNvSpPr>
          <p:nvPr/>
        </p:nvSpPr>
        <p:spPr bwMode="auto">
          <a:xfrm>
            <a:off x="1784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59" name="Text Box 118"/>
          <p:cNvSpPr txBox="1">
            <a:spLocks noChangeArrowheads="1"/>
          </p:cNvSpPr>
          <p:nvPr/>
        </p:nvSpPr>
        <p:spPr bwMode="auto">
          <a:xfrm>
            <a:off x="3308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60" name="Text Box 119"/>
          <p:cNvSpPr txBox="1">
            <a:spLocks noChangeArrowheads="1"/>
          </p:cNvSpPr>
          <p:nvPr/>
        </p:nvSpPr>
        <p:spPr bwMode="auto">
          <a:xfrm>
            <a:off x="653732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61" name="Text Box 120"/>
          <p:cNvSpPr txBox="1">
            <a:spLocks noChangeArrowheads="1"/>
          </p:cNvSpPr>
          <p:nvPr/>
        </p:nvSpPr>
        <p:spPr bwMode="auto">
          <a:xfrm>
            <a:off x="64770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62" name="Text Box 121"/>
          <p:cNvSpPr txBox="1">
            <a:spLocks noChangeArrowheads="1"/>
          </p:cNvSpPr>
          <p:nvPr/>
        </p:nvSpPr>
        <p:spPr bwMode="auto">
          <a:xfrm>
            <a:off x="785177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63" name="Text Box 122"/>
          <p:cNvSpPr txBox="1">
            <a:spLocks noChangeArrowheads="1"/>
          </p:cNvSpPr>
          <p:nvPr/>
        </p:nvSpPr>
        <p:spPr bwMode="auto">
          <a:xfrm>
            <a:off x="51054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64" name="Text Box 123"/>
          <p:cNvSpPr txBox="1">
            <a:spLocks noChangeArrowheads="1"/>
          </p:cNvSpPr>
          <p:nvPr/>
        </p:nvSpPr>
        <p:spPr bwMode="auto">
          <a:xfrm>
            <a:off x="6172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65" name="Text Box 124"/>
          <p:cNvSpPr txBox="1">
            <a:spLocks noChangeArrowheads="1"/>
          </p:cNvSpPr>
          <p:nvPr/>
        </p:nvSpPr>
        <p:spPr bwMode="auto">
          <a:xfrm>
            <a:off x="7696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66" name="Oval 79"/>
          <p:cNvSpPr>
            <a:spLocks noChangeAspect="1" noChangeArrowheads="1"/>
          </p:cNvSpPr>
          <p:nvPr/>
        </p:nvSpPr>
        <p:spPr bwMode="auto">
          <a:xfrm>
            <a:off x="5486400" y="2528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31867" name="Text Box 125"/>
          <p:cNvSpPr txBox="1">
            <a:spLocks noChangeArrowheads="1"/>
          </p:cNvSpPr>
          <p:nvPr/>
        </p:nvSpPr>
        <p:spPr bwMode="auto">
          <a:xfrm>
            <a:off x="21177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68" name="Text Box 126"/>
          <p:cNvSpPr txBox="1">
            <a:spLocks noChangeArrowheads="1"/>
          </p:cNvSpPr>
          <p:nvPr/>
        </p:nvSpPr>
        <p:spPr bwMode="auto">
          <a:xfrm>
            <a:off x="2057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69" name="Text Box 127"/>
          <p:cNvSpPr txBox="1">
            <a:spLocks noChangeArrowheads="1"/>
          </p:cNvSpPr>
          <p:nvPr/>
        </p:nvSpPr>
        <p:spPr bwMode="auto">
          <a:xfrm>
            <a:off x="34321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70" name="Text Box 128"/>
          <p:cNvSpPr txBox="1">
            <a:spLocks noChangeArrowheads="1"/>
          </p:cNvSpPr>
          <p:nvPr/>
        </p:nvSpPr>
        <p:spPr bwMode="auto">
          <a:xfrm>
            <a:off x="6858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71" name="Text Box 129"/>
          <p:cNvSpPr txBox="1">
            <a:spLocks noChangeArrowheads="1"/>
          </p:cNvSpPr>
          <p:nvPr/>
        </p:nvSpPr>
        <p:spPr bwMode="auto">
          <a:xfrm>
            <a:off x="1752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72" name="Text Box 130"/>
          <p:cNvSpPr txBox="1">
            <a:spLocks noChangeArrowheads="1"/>
          </p:cNvSpPr>
          <p:nvPr/>
        </p:nvSpPr>
        <p:spPr bwMode="auto">
          <a:xfrm>
            <a:off x="3276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73" name="Text Box 131"/>
          <p:cNvSpPr txBox="1">
            <a:spLocks noChangeArrowheads="1"/>
          </p:cNvSpPr>
          <p:nvPr/>
        </p:nvSpPr>
        <p:spPr bwMode="auto">
          <a:xfrm>
            <a:off x="65373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74" name="Text Box 132"/>
          <p:cNvSpPr txBox="1">
            <a:spLocks noChangeArrowheads="1"/>
          </p:cNvSpPr>
          <p:nvPr/>
        </p:nvSpPr>
        <p:spPr bwMode="auto">
          <a:xfrm>
            <a:off x="64770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75" name="Text Box 133"/>
          <p:cNvSpPr txBox="1">
            <a:spLocks noChangeArrowheads="1"/>
          </p:cNvSpPr>
          <p:nvPr/>
        </p:nvSpPr>
        <p:spPr bwMode="auto">
          <a:xfrm>
            <a:off x="78517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76" name="Text Box 134"/>
          <p:cNvSpPr txBox="1">
            <a:spLocks noChangeArrowheads="1"/>
          </p:cNvSpPr>
          <p:nvPr/>
        </p:nvSpPr>
        <p:spPr bwMode="auto">
          <a:xfrm>
            <a:off x="5105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77" name="Text Box 135"/>
          <p:cNvSpPr txBox="1">
            <a:spLocks noChangeArrowheads="1"/>
          </p:cNvSpPr>
          <p:nvPr/>
        </p:nvSpPr>
        <p:spPr bwMode="auto">
          <a:xfrm>
            <a:off x="6172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78" name="Text Box 136"/>
          <p:cNvSpPr txBox="1">
            <a:spLocks noChangeArrowheads="1"/>
          </p:cNvSpPr>
          <p:nvPr/>
        </p:nvSpPr>
        <p:spPr bwMode="auto">
          <a:xfrm>
            <a:off x="7696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79" name="Oval 83"/>
          <p:cNvSpPr>
            <a:spLocks noChangeAspect="1" noChangeArrowheads="1"/>
          </p:cNvSpPr>
          <p:nvPr/>
        </p:nvSpPr>
        <p:spPr bwMode="auto">
          <a:xfrm>
            <a:off x="1143000" y="4967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31880" name="Oval 137"/>
          <p:cNvSpPr>
            <a:spLocks noChangeAspect="1" noChangeArrowheads="1"/>
          </p:cNvSpPr>
          <p:nvPr/>
        </p:nvSpPr>
        <p:spPr bwMode="auto">
          <a:xfrm>
            <a:off x="5791200" y="571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31881" name="Text Box 138"/>
          <p:cNvSpPr txBox="1">
            <a:spLocks noChangeArrowheads="1"/>
          </p:cNvSpPr>
          <p:nvPr/>
        </p:nvSpPr>
        <p:spPr bwMode="auto">
          <a:xfrm>
            <a:off x="6394450" y="6324600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(two steps)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B7F2E7-B6C5-D048-AB45-E8F43D48A97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 Properties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2181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A subpath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Tree of shortest paths from Providence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9469" name="AutoShape 12"/>
          <p:cNvCxnSpPr>
            <a:cxnSpLocks noChangeShapeType="1"/>
            <a:stCxn id="19465" idx="6"/>
            <a:endCxn id="19461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3"/>
          <p:cNvCxnSpPr>
            <a:cxnSpLocks noChangeShapeType="1"/>
            <a:stCxn id="19464" idx="0"/>
            <a:endCxn id="19461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4"/>
          <p:cNvCxnSpPr>
            <a:cxnSpLocks noChangeShapeType="1"/>
            <a:stCxn id="19464" idx="7"/>
            <a:endCxn id="19467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5"/>
          <p:cNvCxnSpPr>
            <a:cxnSpLocks noChangeShapeType="1"/>
            <a:stCxn id="19467" idx="0"/>
            <a:endCxn id="19462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7"/>
          <p:cNvCxnSpPr>
            <a:cxnSpLocks noChangeShapeType="1"/>
            <a:stCxn id="19468" idx="6"/>
            <a:endCxn id="19466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8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9"/>
          <p:cNvCxnSpPr>
            <a:cxnSpLocks noChangeShapeType="1"/>
            <a:stCxn id="19467" idx="4"/>
            <a:endCxn id="19463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0"/>
          <p:cNvCxnSpPr>
            <a:cxnSpLocks noChangeShapeType="1"/>
            <a:endCxn id="19464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1"/>
          <p:cNvCxnSpPr>
            <a:cxnSpLocks noChangeShapeType="1"/>
            <a:stCxn id="19466" idx="6"/>
            <a:endCxn id="19464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2"/>
          <p:cNvCxnSpPr>
            <a:cxnSpLocks noChangeShapeType="1"/>
            <a:stCxn id="19466" idx="7"/>
            <a:endCxn id="19461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Text Box 23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 rot="-1891667">
            <a:off x="6783388" y="42418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19491" name="AutoShape 34"/>
          <p:cNvCxnSpPr>
            <a:cxnSpLocks noChangeShapeType="1"/>
            <a:stCxn id="19462" idx="4"/>
            <a:endCxn id="19463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2" name="Text Box 35"/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1205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F5B4C9-B9DE-E147-9E7B-02E9C9877C3D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6858000" cy="4495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distance of a vertex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from a vertex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length of a shortest path between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and </a:t>
            </a:r>
            <a:r>
              <a:rPr lang="en-US" sz="1800" b="1" i="1" dirty="0" smtClean="0">
                <a:latin typeface="Times New Roman" charset="0"/>
              </a:rPr>
              <a:t>v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altLang="ja-JP" sz="2000" dirty="0">
                <a:latin typeface="Tahoma" charset="0"/>
              </a:rPr>
              <a:t>from a given start vertex </a:t>
            </a:r>
            <a:r>
              <a:rPr lang="en-US" altLang="ja-JP" sz="2000" b="1" i="1" dirty="0">
                <a:latin typeface="Times New Roman" charset="0"/>
              </a:rPr>
              <a:t>s </a:t>
            </a:r>
            <a:endParaRPr lang="en-US" altLang="ja-JP" sz="2000" b="1" i="1" dirty="0" smtClean="0">
              <a:latin typeface="Times New Roman" charset="0"/>
            </a:endParaRPr>
          </a:p>
          <a:p>
            <a:pPr lvl="1" eaLnBrk="1" hangingPunct="1"/>
            <a:r>
              <a:rPr lang="en-US" altLang="ja-JP" sz="1800" dirty="0" smtClean="0">
                <a:latin typeface="Tahoma" charset="0"/>
              </a:rPr>
              <a:t>computes </a:t>
            </a:r>
            <a:r>
              <a:rPr lang="en-US" altLang="ja-JP" sz="1800" dirty="0">
                <a:latin typeface="Tahoma" charset="0"/>
              </a:rPr>
              <a:t>the distances of all the </a:t>
            </a:r>
            <a:r>
              <a:rPr lang="en-US" altLang="ja-JP" sz="1800" dirty="0" smtClean="0">
                <a:latin typeface="Tahoma" charset="0"/>
              </a:rPr>
              <a:t>vertices</a:t>
            </a:r>
            <a:endParaRPr lang="en-US" altLang="ja-JP" sz="1800" b="1" i="1" dirty="0" smtClean="0">
              <a:latin typeface="Times New Roman" charset="0"/>
            </a:endParaRPr>
          </a:p>
          <a:p>
            <a:pPr eaLnBrk="1" hangingPunct="1"/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Assumptions: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graph is connected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edges are undirected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edge weights are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nonnegative</a:t>
            </a:r>
            <a:endParaRPr lang="en-US" sz="2800" dirty="0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F5B4C9-B9DE-E147-9E7B-02E9C9877C3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048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76400"/>
            <a:ext cx="7391400" cy="4572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grow </a:t>
            </a:r>
            <a:r>
              <a:rPr lang="en-US" sz="2000" dirty="0">
                <a:latin typeface="Tahoma" charset="0"/>
              </a:rPr>
              <a:t>a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solidFill>
                  <a:schemeClr val="tx2"/>
                </a:solidFill>
                <a:latin typeface="Tahoma" charset="0"/>
              </a:rPr>
              <a:t>cloud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of </a:t>
            </a:r>
            <a:r>
              <a:rPr lang="en-US" altLang="ja-JP" sz="2000" dirty="0" smtClean="0">
                <a:latin typeface="Tahoma" charset="0"/>
              </a:rPr>
              <a:t>vertices</a:t>
            </a:r>
          </a:p>
          <a:p>
            <a:pPr lvl="1" eaLnBrk="1" hangingPunct="1"/>
            <a:r>
              <a:rPr lang="en-US" altLang="ja-JP" sz="1800" dirty="0" smtClean="0">
                <a:latin typeface="Tahoma" charset="0"/>
              </a:rPr>
              <a:t>beginning </a:t>
            </a:r>
            <a:r>
              <a:rPr lang="en-US" altLang="ja-JP" sz="1800" dirty="0">
                <a:latin typeface="Tahoma" charset="0"/>
              </a:rPr>
              <a:t>with </a:t>
            </a:r>
            <a:r>
              <a:rPr lang="en-US" altLang="ja-JP" sz="1800" b="1" i="1" dirty="0">
                <a:latin typeface="Times New Roman" charset="0"/>
              </a:rPr>
              <a:t>s</a:t>
            </a:r>
            <a:r>
              <a:rPr lang="en-US" altLang="ja-JP" sz="1800" dirty="0">
                <a:latin typeface="Tahoma" charset="0"/>
              </a:rPr>
              <a:t> and eventually covering all the </a:t>
            </a:r>
            <a:r>
              <a:rPr lang="en-US" altLang="ja-JP" sz="1800" dirty="0" smtClean="0">
                <a:latin typeface="Tahoma" charset="0"/>
              </a:rPr>
              <a:t>vertices</a:t>
            </a:r>
          </a:p>
          <a:p>
            <a:pPr eaLnBrk="1" hangingPunct="1"/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store </a:t>
            </a:r>
            <a:r>
              <a:rPr lang="en-US" sz="2000" dirty="0">
                <a:latin typeface="Tahoma" charset="0"/>
              </a:rPr>
              <a:t>with each vertex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label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endParaRPr lang="en-US" sz="2000" dirty="0" smtClean="0">
              <a:latin typeface="Tahoma" charset="0"/>
            </a:endParaRPr>
          </a:p>
          <a:p>
            <a:pPr lvl="1" eaLnBrk="1" hangingPunct="1"/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distance of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from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in the subgraph consisting of the cloud and its adjacent </a:t>
            </a:r>
            <a:r>
              <a:rPr lang="en-US" sz="1800" dirty="0" smtClean="0">
                <a:latin typeface="Tahoma" charset="0"/>
              </a:rPr>
              <a:t>vertices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At each step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add </a:t>
            </a:r>
            <a:r>
              <a:rPr lang="en-US" sz="1800" dirty="0">
                <a:latin typeface="Tahoma" charset="0"/>
              </a:rPr>
              <a:t>to the cloud the vertex </a:t>
            </a:r>
            <a:r>
              <a:rPr lang="en-US" sz="1800" b="1" i="1" dirty="0">
                <a:latin typeface="Times New Roman" charset="0"/>
              </a:rPr>
              <a:t>u </a:t>
            </a:r>
            <a:r>
              <a:rPr lang="en-US" sz="1800" dirty="0">
                <a:latin typeface="Tahoma" charset="0"/>
              </a:rPr>
              <a:t>outside the cloud with the smallest distance label, </a:t>
            </a:r>
            <a:r>
              <a:rPr lang="en-US" sz="1800" b="1" i="1" dirty="0">
                <a:latin typeface="Times New Roman" charset="0"/>
              </a:rPr>
              <a:t>d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update </a:t>
            </a:r>
            <a:r>
              <a:rPr lang="en-US" sz="1800" b="1" i="1" dirty="0" smtClean="0">
                <a:latin typeface="Times New Roman" charset="0"/>
              </a:rPr>
              <a:t>d</a:t>
            </a:r>
            <a:r>
              <a:rPr lang="en-US" sz="1800" dirty="0" smtClean="0">
                <a:latin typeface="Times New Roman" charset="0"/>
              </a:rPr>
              <a:t>(</a:t>
            </a:r>
            <a:r>
              <a:rPr lang="en-US" sz="1800" b="1" i="1" dirty="0" smtClean="0">
                <a:latin typeface="Times New Roman" charset="0"/>
              </a:rPr>
              <a:t>u</a:t>
            </a:r>
            <a:r>
              <a:rPr lang="en-US" sz="1800" dirty="0" smtClean="0">
                <a:latin typeface="Times New Roman" charset="0"/>
              </a:rPr>
              <a:t>) </a:t>
            </a:r>
            <a:r>
              <a:rPr lang="en-US" sz="1800" dirty="0" smtClean="0">
                <a:latin typeface="Tahoma" charset="0"/>
              </a:rPr>
              <a:t>of </a:t>
            </a:r>
            <a:r>
              <a:rPr lang="en-US" sz="1800" dirty="0">
                <a:latin typeface="Tahoma" charset="0"/>
              </a:rPr>
              <a:t>the vertices adjacent to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8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D9DB75-81FF-A64C-A86F-5AC6E41D865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Relaxation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810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Consider an edge </a:t>
            </a:r>
            <a:r>
              <a:rPr lang="en-US" sz="2000" b="1" i="1">
                <a:latin typeface="Times New Roman" charset="0"/>
              </a:rPr>
              <a:t>e </a:t>
            </a:r>
            <a:r>
              <a:rPr lang="en-US" sz="2000" b="1" i="1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u,z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such that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is the vertex most recently added to the cloud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ahoma" charset="0"/>
              </a:rPr>
              <a:t> is not in the cloud</a:t>
            </a: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relaxation of edge </a:t>
            </a:r>
            <a:r>
              <a:rPr lang="en-US" sz="2000" b="1" i="1">
                <a:latin typeface="Times New Roman" charset="0"/>
              </a:rPr>
              <a:t>e </a:t>
            </a:r>
            <a:r>
              <a:rPr lang="en-US" sz="2000">
                <a:latin typeface="Tahoma" charset="0"/>
              </a:rPr>
              <a:t>updates distance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as follows: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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min{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,d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Symbol" charset="0"/>
                <a:sym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)}</a:t>
            </a:r>
          </a:p>
        </p:txBody>
      </p:sp>
      <p:sp>
        <p:nvSpPr>
          <p:cNvPr id="21509" name="AutoShape 20"/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75</a:t>
            </a:r>
          </a:p>
        </p:txBody>
      </p:sp>
      <p:sp>
        <p:nvSpPr>
          <p:cNvPr id="21511" name="Freeform 13"/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50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cxnSp>
        <p:nvCxnSpPr>
          <p:cNvPr id="21513" name="AutoShape 9"/>
          <p:cNvCxnSpPr>
            <a:cxnSpLocks noChangeShapeType="1"/>
            <a:stCxn id="21516" idx="7"/>
            <a:endCxn id="21517" idx="2"/>
          </p:cNvCxnSpPr>
          <p:nvPr/>
        </p:nvCxnSpPr>
        <p:spPr bwMode="auto">
          <a:xfrm rot="-54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0"/>
          <p:cNvCxnSpPr>
            <a:cxnSpLocks noChangeShapeType="1"/>
            <a:stCxn id="21516" idx="6"/>
            <a:endCxn id="21518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1"/>
          <p:cNvCxnSpPr>
            <a:cxnSpLocks noChangeShapeType="1"/>
            <a:stCxn id="21517" idx="6"/>
            <a:endCxn id="21512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5"/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17" name="Oval 7"/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r>
              <a:rPr lang="en-US" sz="1800" b="1" i="1">
                <a:latin typeface="Times New Roman" charset="0"/>
              </a:rPr>
              <a:t> </a:t>
            </a:r>
          </a:p>
        </p:txBody>
      </p:sp>
      <p:cxnSp>
        <p:nvCxnSpPr>
          <p:cNvPr id="21519" name="AutoShape 15"/>
          <p:cNvCxnSpPr>
            <a:cxnSpLocks noChangeShapeType="1"/>
            <a:stCxn id="21518" idx="6"/>
            <a:endCxn id="21512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10</a:t>
            </a:r>
            <a:endParaRPr lang="en-US" sz="1800" baseline="-25000">
              <a:latin typeface="Times New Roman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charset="0"/>
              </a:rPr>
              <a:t>z</a:t>
            </a:r>
            <a:endParaRPr lang="en-US" sz="1800">
              <a:latin typeface="Times New Roman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5" name="Rectangle 27"/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60</a:t>
            </a:r>
          </a:p>
        </p:txBody>
      </p:sp>
      <p:sp>
        <p:nvSpPr>
          <p:cNvPr id="21526" name="Freeform 28"/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50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9"/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cxnSp>
        <p:nvCxnSpPr>
          <p:cNvPr id="21528" name="AutoShape 30"/>
          <p:cNvCxnSpPr>
            <a:cxnSpLocks noChangeShapeType="1"/>
            <a:stCxn id="21531" idx="7"/>
            <a:endCxn id="21532" idx="2"/>
          </p:cNvCxnSpPr>
          <p:nvPr/>
        </p:nvCxnSpPr>
        <p:spPr bwMode="auto">
          <a:xfrm rot="-54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31"/>
          <p:cNvCxnSpPr>
            <a:cxnSpLocks noChangeShapeType="1"/>
            <a:stCxn id="21531" idx="6"/>
            <a:endCxn id="21533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32"/>
          <p:cNvCxnSpPr>
            <a:cxnSpLocks noChangeShapeType="1"/>
            <a:stCxn id="21532" idx="6"/>
            <a:endCxn id="21527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Oval 33"/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32" name="Oval 34"/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33" name="Oval 35"/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r>
              <a:rPr lang="en-US" sz="1800" b="1" i="1">
                <a:latin typeface="Times New Roman" charset="0"/>
              </a:rPr>
              <a:t> </a:t>
            </a:r>
          </a:p>
        </p:txBody>
      </p:sp>
      <p:cxnSp>
        <p:nvCxnSpPr>
          <p:cNvPr id="21534" name="AutoShape 36"/>
          <p:cNvCxnSpPr>
            <a:cxnSpLocks noChangeShapeType="1"/>
            <a:stCxn id="21533" idx="6"/>
            <a:endCxn id="21527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Rectangle 37"/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6" name="Rectangle 38"/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</a:rPr>
              <a:t>10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7" name="Rectangle 39"/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charset="0"/>
              </a:rPr>
              <a:t>z</a:t>
            </a:r>
            <a:endParaRPr lang="en-US" sz="1800">
              <a:latin typeface="Times New Roman" charset="0"/>
            </a:endParaRPr>
          </a:p>
        </p:txBody>
      </p:sp>
      <p:sp>
        <p:nvSpPr>
          <p:cNvPr id="21538" name="Rectangle 40"/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9" name="Rectangle 41"/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40" name="Text Box 43"/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1541" name="Text Box 44"/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0999" y="6096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7363" y="1071265"/>
            <a:ext cx="592341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 err="1" smtClean="0"/>
              <a:t>ShortestDistance</a:t>
            </a:r>
            <a:r>
              <a:rPr lang="en-US" dirty="0" smtClean="0"/>
              <a:t>[z] or </a:t>
            </a:r>
            <a:r>
              <a:rPr lang="el-GR" dirty="0" smtClean="0"/>
              <a:t>Δ</a:t>
            </a:r>
            <a:r>
              <a:rPr lang="en-US" dirty="0" smtClean="0"/>
              <a:t>(z)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74750" y="2257425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2566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68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69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70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71" name="AutoShape 77"/>
          <p:cNvCxnSpPr>
            <a:cxnSpLocks noChangeAspect="1" noChangeShapeType="1"/>
            <a:stCxn id="22569" idx="2"/>
            <a:endCxn id="22568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78"/>
          <p:cNvCxnSpPr>
            <a:cxnSpLocks noChangeAspect="1" noChangeShapeType="1"/>
            <a:stCxn id="22570" idx="2"/>
            <a:endCxn id="22568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79"/>
          <p:cNvCxnSpPr>
            <a:cxnSpLocks noChangeAspect="1" noChangeShapeType="1"/>
            <a:stCxn id="22570" idx="6"/>
            <a:endCxn id="22567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80"/>
          <p:cNvCxnSpPr>
            <a:cxnSpLocks noChangeAspect="1" noChangeShapeType="1"/>
            <a:stCxn id="22569" idx="4"/>
            <a:endCxn id="22567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81"/>
          <p:cNvCxnSpPr>
            <a:cxnSpLocks noChangeAspect="1" noChangeShapeType="1"/>
            <a:stCxn id="22568" idx="6"/>
            <a:endCxn id="22567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6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77" name="AutoShape 83"/>
          <p:cNvCxnSpPr>
            <a:cxnSpLocks noChangeAspect="1" noChangeShapeType="1"/>
            <a:stCxn id="22580" idx="6"/>
            <a:endCxn id="22576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84"/>
          <p:cNvCxnSpPr>
            <a:cxnSpLocks noChangeAspect="1" noChangeShapeType="1"/>
            <a:stCxn id="22576" idx="0"/>
            <a:endCxn id="22569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9" name="AutoShape 85"/>
          <p:cNvCxnSpPr>
            <a:cxnSpLocks noChangeAspect="1" noChangeShapeType="1"/>
            <a:stCxn id="22567" idx="6"/>
            <a:endCxn id="22576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0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81" name="AutoShape 87"/>
          <p:cNvCxnSpPr>
            <a:cxnSpLocks noChangeAspect="1" noChangeShapeType="1"/>
            <a:stCxn id="22567" idx="5"/>
            <a:endCxn id="22580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2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2584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85" name="Text Box 91"/>
          <p:cNvSpPr txBox="1">
            <a:spLocks noChangeArrowheads="1"/>
          </p:cNvSpPr>
          <p:nvPr/>
        </p:nvSpPr>
        <p:spPr bwMode="auto">
          <a:xfrm>
            <a:off x="1174750" y="4937919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6" name="Text Box 92"/>
          <p:cNvSpPr txBox="1">
            <a:spLocks noChangeArrowheads="1"/>
          </p:cNvSpPr>
          <p:nvPr/>
        </p:nvSpPr>
        <p:spPr bwMode="auto">
          <a:xfrm>
            <a:off x="1455738" y="5676900"/>
            <a:ext cx="2984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87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8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2589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90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91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2592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93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94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95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2596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9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50999" y="609600"/>
            <a:ext cx="7280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d(z)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76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8423</TotalTime>
  <Words>2065</Words>
  <Application>Microsoft Office PowerPoint</Application>
  <PresentationFormat>On-screen Show (4:3)</PresentationFormat>
  <Paragraphs>1260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Blueprint</vt:lpstr>
      <vt:lpstr>Shortest Paths</vt:lpstr>
      <vt:lpstr>Weighted Graphs</vt:lpstr>
      <vt:lpstr>Shortest Paths</vt:lpstr>
      <vt:lpstr>Shortest Path Properties</vt:lpstr>
      <vt:lpstr>Dijkstra’s Algorithm</vt:lpstr>
      <vt:lpstr>Dijkstra’s Algorithm</vt:lpstr>
      <vt:lpstr>Edge Relaxation</vt:lpstr>
      <vt:lpstr>Example</vt:lpstr>
      <vt:lpstr>Example</vt:lpstr>
      <vt:lpstr>Example</vt:lpstr>
      <vt:lpstr>Example</vt:lpstr>
      <vt:lpstr>Example (cont.)</vt:lpstr>
      <vt:lpstr>Example (cont.)</vt:lpstr>
      <vt:lpstr>Dijkstra’s Algorithm</vt:lpstr>
      <vt:lpstr>Dijkstra’s Algorithm</vt:lpstr>
      <vt:lpstr>Dijkstra’s Algorithm</vt:lpstr>
      <vt:lpstr>Example     </vt:lpstr>
      <vt:lpstr>Example     </vt:lpstr>
      <vt:lpstr>Example     </vt:lpstr>
      <vt:lpstr>Example     </vt:lpstr>
      <vt:lpstr>Example (cont.)</vt:lpstr>
      <vt:lpstr>Example (cont.)</vt:lpstr>
      <vt:lpstr>Dijkstra’s Algorithm</vt:lpstr>
      <vt:lpstr>Analysis of Dijkstra’s Algorithm</vt:lpstr>
      <vt:lpstr>Analysis of Dijkstra’s Algorithm</vt:lpstr>
      <vt:lpstr>Why Dijkstra’s Algorithm Works</vt:lpstr>
      <vt:lpstr>Why Dijkstra’s Algorithm Works</vt:lpstr>
      <vt:lpstr>Why It Doesn’t Work for Negative-Weight Edges</vt:lpstr>
      <vt:lpstr>Why It Doesn’t Work for Negative-Weight Edges</vt:lpstr>
      <vt:lpstr>Skipping the rest</vt:lpstr>
      <vt:lpstr>Bellman-Ford Algorithm  (not in book)</vt:lpstr>
      <vt:lpstr>Bellman-Ford Example</vt:lpstr>
      <vt:lpstr>DAG-based Algorithm  (not in book)</vt:lpstr>
      <vt:lpstr>DAG Example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Roberto Tamassia, Michael Goodrich</dc:creator>
  <cp:lastModifiedBy>Philip  Chan</cp:lastModifiedBy>
  <cp:revision>1712</cp:revision>
  <dcterms:created xsi:type="dcterms:W3CDTF">2002-01-21T02:22:10Z</dcterms:created>
  <dcterms:modified xsi:type="dcterms:W3CDTF">2018-10-20T21:51:20Z</dcterms:modified>
</cp:coreProperties>
</file>