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6" r:id="rId3"/>
    <p:sldId id="388" r:id="rId4"/>
    <p:sldId id="389" r:id="rId5"/>
    <p:sldId id="370" r:id="rId6"/>
    <p:sldId id="421" r:id="rId7"/>
    <p:sldId id="371" r:id="rId8"/>
    <p:sldId id="372" r:id="rId9"/>
    <p:sldId id="399" r:id="rId10"/>
    <p:sldId id="373" r:id="rId11"/>
    <p:sldId id="397" r:id="rId12"/>
    <p:sldId id="374" r:id="rId13"/>
    <p:sldId id="419" r:id="rId14"/>
    <p:sldId id="375" r:id="rId15"/>
    <p:sldId id="400" r:id="rId16"/>
    <p:sldId id="401" r:id="rId17"/>
    <p:sldId id="411" r:id="rId18"/>
    <p:sldId id="412" r:id="rId19"/>
    <p:sldId id="413" r:id="rId20"/>
    <p:sldId id="418" r:id="rId21"/>
    <p:sldId id="379" r:id="rId22"/>
    <p:sldId id="376" r:id="rId23"/>
    <p:sldId id="377" r:id="rId24"/>
    <p:sldId id="403" r:id="rId25"/>
    <p:sldId id="380" r:id="rId26"/>
    <p:sldId id="407" r:id="rId27"/>
    <p:sldId id="406" r:id="rId28"/>
    <p:sldId id="408" r:id="rId29"/>
    <p:sldId id="404" r:id="rId30"/>
    <p:sldId id="405" r:id="rId31"/>
    <p:sldId id="414" r:id="rId32"/>
    <p:sldId id="415" r:id="rId33"/>
    <p:sldId id="409" r:id="rId34"/>
    <p:sldId id="381" r:id="rId35"/>
    <p:sldId id="410" r:id="rId36"/>
    <p:sldId id="382" r:id="rId37"/>
    <p:sldId id="416" r:id="rId38"/>
    <p:sldId id="420" r:id="rId39"/>
    <p:sldId id="378" r:id="rId40"/>
    <p:sldId id="417" r:id="rId4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1A1512A-4C6D-1D49-9076-F7C77186EE9E}" type="datetime1">
              <a:rPr lang="en-US" smtClean="0"/>
              <a:t>10/17/2018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9975598-BED7-4E4C-B7F5-36361F23C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23737E1-1FAD-F34A-BFB5-1B6353CEC268}" type="datetime1">
              <a:rPr lang="en-US" smtClean="0"/>
              <a:t>10/17/2018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1D08E1E-B36E-7A4C-96FF-3394E0005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0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Hash Tables</a:t>
            </a:r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8E527-2740-0146-BE08-0C573FCFC5C7}" type="datetime1">
              <a:rPr lang="en-US" sz="1300" smtClean="0"/>
              <a:t>10/17/2018</a:t>
            </a:fld>
            <a:endParaRPr lang="en-US" sz="130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CE6969-90CA-9E42-ACA5-2F09F94B402B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4607A-3865-0C49-BF7D-3623CB93F9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8664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E49A-E298-A84E-AD6E-6BDA603E4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C1D1-C35B-2D45-A3C7-1A4085BA5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5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25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F655FA-3EB8-5147-BC0B-75B168A4A0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92F7AB-73BC-4E44-9E9C-D82F6E28904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Tables</a:t>
            </a:r>
          </a:p>
        </p:txBody>
      </p:sp>
      <p:sp>
        <p:nvSpPr>
          <p:cNvPr id="12293" name="Rectangle 384"/>
          <p:cNvSpPr>
            <a:spLocks noChangeArrowheads="1"/>
          </p:cNvSpPr>
          <p:nvPr/>
        </p:nvSpPr>
        <p:spPr bwMode="auto">
          <a:xfrm>
            <a:off x="5594350" y="3429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2294" name="Rectangle 385"/>
          <p:cNvSpPr>
            <a:spLocks noChangeArrowheads="1"/>
          </p:cNvSpPr>
          <p:nvPr/>
        </p:nvSpPr>
        <p:spPr bwMode="auto">
          <a:xfrm>
            <a:off x="5594350" y="3733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386"/>
          <p:cNvSpPr>
            <a:spLocks noChangeArrowheads="1"/>
          </p:cNvSpPr>
          <p:nvPr/>
        </p:nvSpPr>
        <p:spPr bwMode="auto">
          <a:xfrm>
            <a:off x="5594350" y="4038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2296" name="Rectangle 387"/>
          <p:cNvSpPr>
            <a:spLocks noChangeArrowheads="1"/>
          </p:cNvSpPr>
          <p:nvPr/>
        </p:nvSpPr>
        <p:spPr bwMode="auto">
          <a:xfrm>
            <a:off x="5594350" y="4343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2297" name="Rectangle 388"/>
          <p:cNvSpPr>
            <a:spLocks noChangeArrowheads="1"/>
          </p:cNvSpPr>
          <p:nvPr/>
        </p:nvSpPr>
        <p:spPr bwMode="auto">
          <a:xfrm>
            <a:off x="5594350" y="4648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92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2299" name="Text Box 393"/>
          <p:cNvSpPr txBox="1">
            <a:spLocks noChangeArrowheads="1"/>
          </p:cNvSpPr>
          <p:nvPr/>
        </p:nvSpPr>
        <p:spPr bwMode="auto">
          <a:xfrm>
            <a:off x="5257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2300" name="Text Box 39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2301" name="Text Box 395"/>
          <p:cNvSpPr txBox="1">
            <a:spLocks noChangeArrowheads="1"/>
          </p:cNvSpPr>
          <p:nvPr/>
        </p:nvSpPr>
        <p:spPr bwMode="auto">
          <a:xfrm>
            <a:off x="5257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2302" name="Text Box 396"/>
          <p:cNvSpPr txBox="1">
            <a:spLocks noChangeArrowheads="1"/>
          </p:cNvSpPr>
          <p:nvPr/>
        </p:nvSpPr>
        <p:spPr bwMode="auto">
          <a:xfrm>
            <a:off x="52578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2303" name="AutoShape 401"/>
          <p:cNvSpPr>
            <a:spLocks noChangeArrowheads="1"/>
          </p:cNvSpPr>
          <p:nvPr/>
        </p:nvSpPr>
        <p:spPr bwMode="auto">
          <a:xfrm>
            <a:off x="6172200" y="46482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2304" name="AutoShape 402"/>
          <p:cNvSpPr>
            <a:spLocks noChangeArrowheads="1"/>
          </p:cNvSpPr>
          <p:nvPr/>
        </p:nvSpPr>
        <p:spPr bwMode="auto">
          <a:xfrm>
            <a:off x="6172200" y="4038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2305" name="Line 403"/>
          <p:cNvSpPr>
            <a:spLocks noChangeShapeType="1"/>
          </p:cNvSpPr>
          <p:nvPr/>
        </p:nvSpPr>
        <p:spPr bwMode="auto">
          <a:xfrm>
            <a:off x="5746750" y="48006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406"/>
          <p:cNvSpPr>
            <a:spLocks noChangeArrowheads="1"/>
          </p:cNvSpPr>
          <p:nvPr/>
        </p:nvSpPr>
        <p:spPr bwMode="auto">
          <a:xfrm>
            <a:off x="6172200" y="37338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2307" name="Line 407"/>
          <p:cNvSpPr>
            <a:spLocks noChangeShapeType="1"/>
          </p:cNvSpPr>
          <p:nvPr/>
        </p:nvSpPr>
        <p:spPr bwMode="auto">
          <a:xfrm>
            <a:off x="5746750" y="38862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408"/>
          <p:cNvSpPr>
            <a:spLocks noChangeShapeType="1"/>
          </p:cNvSpPr>
          <p:nvPr/>
        </p:nvSpPr>
        <p:spPr bwMode="auto">
          <a:xfrm>
            <a:off x="5715000" y="4191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2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2)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5438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Integer cast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Suitable for keys of length less than or equal to the number of bits of the integer type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e.g., byte, short, </a:t>
            </a:r>
            <a:r>
              <a:rPr lang="en-US" sz="1600" dirty="0" err="1" smtClean="0"/>
              <a:t>int</a:t>
            </a:r>
            <a:r>
              <a:rPr lang="en-US" sz="1600" dirty="0" smtClean="0"/>
              <a:t> and float in Java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3)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Component sum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the bits of the key into components of fixed length (e.g., 16 or 32 </a:t>
            </a:r>
            <a:r>
              <a:rPr lang="en-US" sz="2000" dirty="0" smtClean="0">
                <a:latin typeface="Tahoma" charset="0"/>
              </a:rPr>
              <a:t>bits)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sum </a:t>
            </a:r>
            <a:r>
              <a:rPr lang="en-US" sz="1600" dirty="0">
                <a:latin typeface="Tahoma" charset="0"/>
              </a:rPr>
              <a:t>the components (ignoring overflows)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Suitable for numeric keys of fixed length greater than or equal to the number of bits of the integer </a:t>
            </a:r>
            <a:r>
              <a:rPr lang="en-US" sz="2000" dirty="0" smtClean="0">
                <a:latin typeface="Tahoma" charset="0"/>
              </a:rPr>
              <a:t>type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e.g</a:t>
            </a:r>
            <a:r>
              <a:rPr lang="en-US" sz="1600" dirty="0">
                <a:latin typeface="Tahoma" charset="0"/>
              </a:rPr>
              <a:t>., long and double in </a:t>
            </a:r>
            <a:r>
              <a:rPr lang="en-US" sz="1600" dirty="0" smtClean="0">
                <a:latin typeface="Tahoma" charset="0"/>
              </a:rPr>
              <a:t>Java</a:t>
            </a:r>
            <a:endParaRPr lang="en-US" sz="1600" dirty="0">
              <a:latin typeface="Tahoma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</a:t>
            </a:r>
            <a:r>
              <a:rPr lang="en-US" dirty="0" smtClean="0">
                <a:latin typeface="Tahoma" charset="0"/>
              </a:rPr>
              <a:t>(Example 4)</a:t>
            </a:r>
            <a:endParaRPr lang="en-US" dirty="0">
              <a:latin typeface="Tahoma" charset="0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Polynomial accumulation</a:t>
            </a:r>
            <a:r>
              <a:rPr lang="en-US" sz="2400" dirty="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the bits of the key into a sequence of components of fixed length (e.g., 8, 16 or 32 bits)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 		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0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 …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evaluate </a:t>
            </a:r>
            <a:r>
              <a:rPr lang="en-US" sz="2000" dirty="0">
                <a:latin typeface="Tahoma" charset="0"/>
              </a:rPr>
              <a:t>the polynomial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p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… 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			 …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b="1" i="1" baseline="30000" dirty="0">
                <a:latin typeface="Times New Roman" charset="0"/>
              </a:rPr>
              <a:t>n</a:t>
            </a:r>
            <a:r>
              <a:rPr lang="en-US" sz="2000" baseline="30000" dirty="0">
                <a:latin typeface="Symbol" charset="0"/>
              </a:rPr>
              <a:t>-</a:t>
            </a:r>
            <a:r>
              <a:rPr lang="en-US" sz="2000" baseline="30000" dirty="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at a fixed value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ahoma" charset="0"/>
              </a:rPr>
              <a:t>, ignoring overflows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Especially </a:t>
            </a:r>
            <a:r>
              <a:rPr lang="en-US" sz="2000" dirty="0">
                <a:latin typeface="Tahoma" charset="0"/>
              </a:rPr>
              <a:t>suitable for strings (e.g., the choice </a:t>
            </a:r>
            <a:r>
              <a:rPr lang="en-US" sz="2000" b="1" i="1" dirty="0">
                <a:latin typeface="Times New Roman" charset="0"/>
              </a:rPr>
              <a:t>z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33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gives at most 6 collisions on a set of 50,000 English words)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Codes </a:t>
            </a:r>
            <a:r>
              <a:rPr lang="en-US" dirty="0" smtClean="0">
                <a:latin typeface="Tahoma" charset="0"/>
              </a:rPr>
              <a:t>(Example 4)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29265" y="1371600"/>
            <a:ext cx="80010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Polynomial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can be evaluated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using Horner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sz="2400" dirty="0">
                <a:latin typeface="Tahoma" charset="0"/>
              </a:rPr>
              <a:t>s rule: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following polynomials are successively computed, each from the previous one in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(1)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aseline="-25000" dirty="0">
                <a:latin typeface="Times New Roman" charset="0"/>
              </a:rPr>
              <a:t>0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	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a</a:t>
            </a:r>
            <a:r>
              <a:rPr lang="en-US" sz="2000" b="1" i="1" baseline="-25000" dirty="0">
                <a:latin typeface="Times New Roman" charset="0"/>
              </a:rPr>
              <a:t>n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zp</a:t>
            </a:r>
            <a:r>
              <a:rPr lang="en-US" sz="2000" b="1" i="1" baseline="-25000" dirty="0">
                <a:latin typeface="Times New Roman" charset="0"/>
              </a:rPr>
              <a:t>i</a:t>
            </a:r>
            <a:r>
              <a:rPr lang="en-US" sz="2000" baseline="-25000" dirty="0">
                <a:latin typeface="Symbol" charset="0"/>
              </a:rPr>
              <a:t>-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 	(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1, 2, …,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imes New Roman" charset="0"/>
              </a:rPr>
              <a:t>1)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have </a:t>
            </a:r>
            <a:r>
              <a:rPr lang="en-US" sz="2400" b="1" i="1" dirty="0">
                <a:latin typeface="Times New Roman" charset="0"/>
              </a:rPr>
              <a:t>p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p</a:t>
            </a:r>
            <a:r>
              <a:rPr lang="en-US" sz="2400" b="1" i="1" baseline="-25000" dirty="0">
                <a:latin typeface="Times New Roman" charset="0"/>
              </a:rPr>
              <a:t>n</a:t>
            </a:r>
            <a:r>
              <a:rPr lang="en-US" sz="2400" baseline="-25000" dirty="0">
                <a:latin typeface="Symbol" charset="0"/>
              </a:rPr>
              <a:t>-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z</a:t>
            </a:r>
            <a:r>
              <a:rPr lang="en-US" sz="2400" dirty="0">
                <a:latin typeface="Times New Roman" charset="0"/>
              </a:rPr>
              <a:t>) </a:t>
            </a:r>
            <a:endParaRPr lang="en-US" sz="2400" dirty="0" smtClean="0">
              <a:latin typeface="Times New Roman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</a:rPr>
              <a:t>9x</a:t>
            </a:r>
            <a:r>
              <a:rPr lang="en-US" sz="2400" baseline="30000" dirty="0" smtClean="0">
                <a:latin typeface="Times New Roman" charset="0"/>
              </a:rPr>
              <a:t>3</a:t>
            </a:r>
            <a:r>
              <a:rPr lang="en-US" sz="2400" dirty="0" smtClean="0">
                <a:latin typeface="Times New Roman" charset="0"/>
              </a:rPr>
              <a:t> + 4x</a:t>
            </a:r>
            <a:r>
              <a:rPr lang="en-US" sz="2400" baseline="30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 + 2x + 1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p0(z) = 9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p1(z) = 4 + z * 9 = 4 + 9z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p2(z) = 2 + z(4 + 9z) = 2+ 4z + 9z</a:t>
            </a:r>
            <a:r>
              <a:rPr lang="en-US" sz="2000" baseline="30000" dirty="0" smtClean="0">
                <a:latin typeface="Times New Roman" charset="0"/>
              </a:rPr>
              <a:t>2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</a:rPr>
              <a:t>P3(z) = 1 + z(2 + 4z + 9z</a:t>
            </a:r>
            <a:r>
              <a:rPr lang="en-US" sz="2000" baseline="30000" dirty="0" smtClean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)= 1 + 2z + 4z</a:t>
            </a:r>
            <a:r>
              <a:rPr lang="en-US" sz="2000" baseline="30000" dirty="0" smtClean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</a:rPr>
              <a:t> + 9z</a:t>
            </a:r>
            <a:r>
              <a:rPr lang="en-US" sz="2000" baseline="30000" dirty="0" smtClean="0">
                <a:latin typeface="Times New Roman" charset="0"/>
              </a:rPr>
              <a:t>3</a:t>
            </a:r>
            <a:endParaRPr lang="en-US" sz="1800" baseline="30000" dirty="0" smtClean="0">
              <a:latin typeface="Times New Roman" charset="0"/>
            </a:endParaRPr>
          </a:p>
          <a:p>
            <a:pPr lvl="1" eaLnBrk="1" hangingPunct="1"/>
            <a:endParaRPr lang="en-US" sz="2000" dirty="0">
              <a:latin typeface="Times New Roman" charset="0"/>
            </a:endParaRP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	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Godlwasser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89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</a:t>
            </a:r>
            <a:r>
              <a:rPr lang="en-US" dirty="0" smtClean="0">
                <a:latin typeface="Tahoma" charset="0"/>
              </a:rPr>
              <a:t>Functions (Example 1)</a:t>
            </a:r>
            <a:endParaRPr lang="en-US" dirty="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162800" cy="3505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Division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N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The size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ahoma" charset="0"/>
              </a:rPr>
              <a:t> of the hash table is usually chosen to be a prime </a:t>
            </a:r>
          </a:p>
          <a:p>
            <a:pPr lvl="2" eaLnBrk="1" hangingPunct="1"/>
            <a:r>
              <a:rPr lang="en-US" dirty="0">
                <a:latin typeface="Tahoma" charset="0"/>
              </a:rPr>
              <a:t>The reason has to do with number theory and is beyond the scope of this course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Compression </a:t>
            </a:r>
            <a:r>
              <a:rPr lang="en-US" dirty="0" smtClean="0">
                <a:latin typeface="Tahoma" charset="0"/>
              </a:rPr>
              <a:t>Functions (Example 2)</a:t>
            </a:r>
            <a:endParaRPr lang="en-US" dirty="0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828800"/>
            <a:ext cx="7467600" cy="426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Multiply, Add and Divide (MAD)</a:t>
            </a:r>
            <a:r>
              <a:rPr lang="en-US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 smtClean="0">
                <a:latin typeface="Times New Roman" charset="0"/>
              </a:rPr>
              <a:t>[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ay </a:t>
            </a:r>
            <a:r>
              <a:rPr lang="en-US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b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mod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smtClean="0">
                <a:latin typeface="Times New Roman" charset="0"/>
              </a:rPr>
              <a:t>p</a:t>
            </a:r>
            <a:r>
              <a:rPr lang="en-US" b="1" dirty="0" smtClean="0">
                <a:latin typeface="Times New Roman" charset="0"/>
              </a:rPr>
              <a:t> </a:t>
            </a:r>
            <a:r>
              <a:rPr lang="en-US" b="1" smtClean="0">
                <a:latin typeface="Times New Roman" charset="0"/>
              </a:rPr>
              <a:t>] mod </a:t>
            </a:r>
            <a:r>
              <a:rPr lang="en-US" b="1" i="1" smtClean="0">
                <a:latin typeface="Times New Roman" charset="0"/>
              </a:rPr>
              <a:t>N</a:t>
            </a:r>
            <a:endParaRPr lang="en-US" b="1" i="1" dirty="0">
              <a:latin typeface="Times New Roman" charset="0"/>
            </a:endParaRPr>
          </a:p>
          <a:p>
            <a:pPr lvl="1" eaLnBrk="1" hangingPunct="1"/>
            <a:r>
              <a:rPr lang="en-US" b="1" i="1" dirty="0">
                <a:latin typeface="Times New Roman" charset="0"/>
              </a:rPr>
              <a:t>p</a:t>
            </a:r>
            <a:r>
              <a:rPr lang="en-US" b="1" i="1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is a prime number </a:t>
            </a:r>
            <a:r>
              <a:rPr lang="en-US" b="1" i="1" dirty="0" smtClean="0">
                <a:latin typeface="Times New Roman" charset="0"/>
              </a:rPr>
              <a:t>&gt; N</a:t>
            </a:r>
          </a:p>
          <a:p>
            <a:pPr lvl="1" eaLnBrk="1" hangingPunct="1"/>
            <a:r>
              <a:rPr lang="en-US" b="1" i="1" dirty="0" smtClean="0">
                <a:latin typeface="Times New Roman" charset="0"/>
              </a:rPr>
              <a:t>a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and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are nonnegative </a:t>
            </a:r>
            <a:r>
              <a:rPr lang="en-US" dirty="0" smtClean="0">
                <a:latin typeface="Tahoma" charset="0"/>
              </a:rPr>
              <a:t>integers in [0, p-1]</a:t>
            </a:r>
          </a:p>
          <a:p>
            <a:pPr lvl="2" eaLnBrk="1" hangingPunct="1"/>
            <a:r>
              <a:rPr lang="en-US" b="1" i="1" dirty="0">
                <a:latin typeface="Tahoma" charset="0"/>
                <a:sym typeface="Symbol" charset="0"/>
              </a:rPr>
              <a:t>a</a:t>
            </a:r>
            <a:r>
              <a:rPr lang="en-US" dirty="0" smtClean="0">
                <a:latin typeface="Tahoma" charset="0"/>
                <a:sym typeface="Symbol" charset="0"/>
              </a:rPr>
              <a:t> &gt; 0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1547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Collisions</a:t>
            </a:r>
            <a:endParaRPr lang="en-US" dirty="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</a:t>
            </a:r>
            <a:r>
              <a:rPr lang="en-US" dirty="0" smtClean="0">
                <a:latin typeface="Tahoma" charset="0"/>
              </a:rPr>
              <a:t>ifferent keys </a:t>
            </a:r>
            <a:r>
              <a:rPr lang="en-US" dirty="0">
                <a:latin typeface="Tahoma" charset="0"/>
              </a:rPr>
              <a:t>are </a:t>
            </a:r>
            <a:r>
              <a:rPr lang="en-US" dirty="0" smtClean="0">
                <a:latin typeface="Tahoma" charset="0"/>
              </a:rPr>
              <a:t>hashed to </a:t>
            </a:r>
            <a:r>
              <a:rPr lang="en-US" dirty="0">
                <a:latin typeface="Tahoma" charset="0"/>
              </a:rPr>
              <a:t>the same </a:t>
            </a:r>
            <a:r>
              <a:rPr lang="en-US" dirty="0" smtClean="0">
                <a:latin typeface="Tahoma" charset="0"/>
              </a:rPr>
              <a:t>cell in the hash table—same hash value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 smtClean="0">
                <a:latin typeface="Tahoma" charset="0"/>
              </a:rPr>
              <a:t>If key is SSN and hash function is last 4 digits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Same hash value for: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12345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11111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lvl="2" eaLnBrk="1" hangingPunct="1"/>
            <a:r>
              <a:rPr lang="en-US" dirty="0" smtClean="0">
                <a:latin typeface="Tahoma" charset="0"/>
              </a:rPr>
              <a:t>22222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6789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The main reason for hash values to be “dispersed”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Different ways to handle collisions</a:t>
            </a:r>
          </a:p>
          <a:p>
            <a:pPr eaLnBrk="1" hangingPunct="1"/>
            <a:endParaRPr lang="en-US" dirty="0" smtClean="0">
              <a:latin typeface="Tahoma" charset="0"/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  <a:latin typeface="Tahoma" charset="0"/>
            </a:endParaRPr>
          </a:p>
        </p:txBody>
      </p: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994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54114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9203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ut(): replace value if key exists (unique keys)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45919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9201" y="5791200"/>
            <a:ext cx="649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ut(): replace value if key exists (unique keys)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43976"/>
              </p:ext>
            </p:extLst>
          </p:nvPr>
        </p:nvGraphicFramePr>
        <p:xfrm>
          <a:off x="1361480" y="2438400"/>
          <a:ext cx="6725952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4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O(n)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419898"/>
            <a:ext cx="4307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071" y="5788967"/>
            <a:ext cx="584499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disadvantage of Hash Tables?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EB664C-66D2-3844-8BFA-7B44C97E51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the Map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</a:rPr>
              <a:t>get</a:t>
            </a:r>
            <a:r>
              <a:rPr lang="en-US" sz="2800" dirty="0" smtClean="0">
                <a:ea typeface="+mn-ea"/>
              </a:rPr>
              <a:t>(k)       [or retrieve]</a:t>
            </a:r>
            <a:endParaRPr lang="en-US" sz="2800" dirty="0"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put</a:t>
            </a:r>
            <a:r>
              <a:rPr lang="en-US" sz="2800" dirty="0">
                <a:ea typeface="+mn-ea"/>
              </a:rPr>
              <a:t>(k, </a:t>
            </a:r>
            <a:r>
              <a:rPr lang="en-US" sz="2800" dirty="0" smtClean="0">
                <a:ea typeface="+mn-ea"/>
              </a:rPr>
              <a:t>v)   [or insert]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800" dirty="0" smtClean="0">
                <a:ea typeface="+mn-ea"/>
              </a:rPr>
              <a:t>(k) [or delete]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endParaRPr lang="en-US" sz="2800" dirty="0"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</a:rPr>
              <a:t>k is key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v</a:t>
            </a:r>
            <a:r>
              <a:rPr lang="en-US" sz="2800" dirty="0" smtClean="0">
                <a:ea typeface="+mn-ea"/>
              </a:rPr>
              <a:t> is value [or information]</a:t>
            </a:r>
            <a:endParaRPr lang="en-US" sz="2800" dirty="0">
              <a:ea typeface="+mn-ea"/>
            </a:endParaRPr>
          </a:p>
        </p:txBody>
      </p:sp>
      <p:pic>
        <p:nvPicPr>
          <p:cNvPr id="13318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space</a:t>
            </a:r>
          </a:p>
          <a:p>
            <a:pPr lvl="1"/>
            <a:r>
              <a:rPr lang="en-US" dirty="0" smtClean="0"/>
              <a:t>Separate Chaining</a:t>
            </a:r>
          </a:p>
          <a:p>
            <a:endParaRPr lang="en-US" dirty="0" smtClean="0"/>
          </a:p>
          <a:p>
            <a:r>
              <a:rPr lang="en-US" dirty="0" smtClean="0"/>
              <a:t>No additional space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Separate Chaining</a:t>
            </a:r>
            <a:endParaRPr lang="en-US" dirty="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1910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each cell in the table points </a:t>
            </a:r>
            <a:r>
              <a:rPr lang="en-US" dirty="0">
                <a:latin typeface="Tahoma" charset="0"/>
              </a:rPr>
              <a:t>to a linked list of </a:t>
            </a:r>
            <a:r>
              <a:rPr lang="en-US" dirty="0" smtClean="0">
                <a:latin typeface="Tahoma" charset="0"/>
              </a:rPr>
              <a:t>entries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simple</a:t>
            </a:r>
            <a:r>
              <a:rPr lang="en-US" dirty="0">
                <a:latin typeface="Tahoma" charset="0"/>
              </a:rPr>
              <a:t>, but requires additional memory outside the table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4716463" y="19050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Verdana" charset="0"/>
              </a:rPr>
              <a:t>Open </a:t>
            </a:r>
            <a:r>
              <a:rPr lang="en-US" sz="2000" dirty="0" smtClean="0">
                <a:solidFill>
                  <a:schemeClr val="tx2"/>
                </a:solidFill>
                <a:latin typeface="Verdana" charset="0"/>
              </a:rPr>
              <a:t>addressing</a:t>
            </a:r>
            <a:endParaRPr lang="en-US" sz="2000" dirty="0">
              <a:latin typeface="Verdana" charset="0"/>
            </a:endParaRPr>
          </a:p>
          <a:p>
            <a:pPr lvl="1" eaLnBrk="1" hangingPunct="1"/>
            <a:r>
              <a:rPr lang="en-US" sz="1600" dirty="0" smtClean="0">
                <a:latin typeface="Verdana" charset="0"/>
              </a:rPr>
              <a:t>the </a:t>
            </a:r>
            <a:r>
              <a:rPr lang="en-US" sz="1600" dirty="0">
                <a:latin typeface="Verdana" charset="0"/>
              </a:rPr>
              <a:t>colliding item is placed in a different cell of the table</a:t>
            </a:r>
            <a:endParaRPr lang="en-US" sz="1600" b="1" dirty="0">
              <a:latin typeface="Tahoma" charset="0"/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Tahoma" charset="0"/>
              </a:rPr>
              <a:t>Linear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probing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placing </a:t>
            </a:r>
            <a:r>
              <a:rPr lang="en-US" sz="1600" dirty="0">
                <a:latin typeface="Tahoma" charset="0"/>
              </a:rPr>
              <a:t>the colliding item in the next (circularly) available table cell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table cell inspected is referred to as a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sz="2000" dirty="0">
                <a:latin typeface="Tahoma" charset="0"/>
              </a:rPr>
              <a:t>probe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Colliding items lump </a:t>
            </a:r>
            <a:r>
              <a:rPr lang="en-US" sz="2000" dirty="0" smtClean="0">
                <a:latin typeface="Tahoma" charset="0"/>
              </a:rPr>
              <a:t>together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causing </a:t>
            </a:r>
            <a:r>
              <a:rPr lang="en-US" sz="1600" dirty="0">
                <a:latin typeface="Tahoma" charset="0"/>
              </a:rPr>
              <a:t>future collisions to cause a longer sequence of </a:t>
            </a:r>
            <a:r>
              <a:rPr lang="en-US" sz="1600" dirty="0" smtClean="0">
                <a:latin typeface="Tahoma" charset="0"/>
              </a:rPr>
              <a:t>probes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“clustering”</a:t>
            </a:r>
            <a:endParaRPr lang="en-US" sz="1600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57357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25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6,7,8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5,6,7,8,9,10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8,9,10,11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start </a:t>
            </a:r>
            <a:r>
              <a:rPr lang="en-US" sz="2000" dirty="0">
                <a:latin typeface="Tahoma" charset="0"/>
              </a:rPr>
              <a:t>at </a:t>
            </a:r>
            <a:r>
              <a:rPr lang="en-US" sz="2000" dirty="0" smtClean="0">
                <a:latin typeface="Tahoma" charset="0"/>
              </a:rPr>
              <a:t>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probe </a:t>
            </a:r>
            <a:r>
              <a:rPr lang="en-US" sz="2000" dirty="0">
                <a:latin typeface="Tahoma" charset="0"/>
              </a:rPr>
              <a:t>consecutive locations </a:t>
            </a:r>
            <a:r>
              <a:rPr lang="en-US" sz="2000" dirty="0" smtClean="0">
                <a:latin typeface="Tahoma" charset="0"/>
              </a:rPr>
              <a:t>until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key </a:t>
            </a:r>
            <a:r>
              <a:rPr lang="en-US" sz="1800" b="1" i="1" dirty="0" smtClean="0">
                <a:latin typeface="Times New Roman" charset="0"/>
              </a:rPr>
              <a:t>k</a:t>
            </a:r>
            <a:r>
              <a:rPr lang="en-US" sz="1800" dirty="0" smtClean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An </a:t>
            </a:r>
            <a:r>
              <a:rPr lang="en-US" sz="1800" dirty="0">
                <a:latin typeface="Tahoma" charset="0"/>
              </a:rPr>
              <a:t>empty cell is found,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0  // number of probes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C75C11-15D5-EF49-8581-604FCD6D9B13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with Linear Probing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that uses linear probing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start </a:t>
            </a:r>
            <a:r>
              <a:rPr lang="en-US" sz="2000" dirty="0">
                <a:latin typeface="Tahoma" charset="0"/>
              </a:rPr>
              <a:t>at </a:t>
            </a:r>
            <a:r>
              <a:rPr lang="en-US" sz="2000" dirty="0" smtClean="0">
                <a:latin typeface="Tahoma" charset="0"/>
              </a:rPr>
              <a:t>cell/bucket 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probe </a:t>
            </a:r>
            <a:r>
              <a:rPr lang="en-US" sz="2000" dirty="0">
                <a:latin typeface="Tahoma" charset="0"/>
              </a:rPr>
              <a:t>consecutive locations </a:t>
            </a:r>
            <a:r>
              <a:rPr lang="en-US" sz="2000" dirty="0" smtClean="0">
                <a:latin typeface="Tahoma" charset="0"/>
              </a:rPr>
              <a:t>until</a:t>
            </a:r>
          </a:p>
          <a:p>
            <a:pPr lvl="2" eaLnBrk="1" hangingPunct="1"/>
            <a:r>
              <a:rPr lang="en-US" sz="1800" dirty="0" smtClean="0">
                <a:latin typeface="Tahoma" charset="0"/>
              </a:rPr>
              <a:t>key </a:t>
            </a:r>
            <a:r>
              <a:rPr lang="en-US" sz="1800" b="1" i="1" dirty="0" smtClean="0">
                <a:latin typeface="Times New Roman" charset="0"/>
              </a:rPr>
              <a:t>k</a:t>
            </a:r>
            <a:r>
              <a:rPr lang="en-US" sz="1800" dirty="0" smtClean="0">
                <a:latin typeface="Tahoma" charset="0"/>
              </a:rPr>
              <a:t> is found, or</a:t>
            </a:r>
          </a:p>
          <a:p>
            <a:pPr lvl="2" eaLnBrk="1" hangingPunct="1"/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An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empty cell is found</a:t>
            </a:r>
            <a:r>
              <a:rPr lang="en-US" sz="1800" dirty="0">
                <a:latin typeface="Tahoma" charset="0"/>
              </a:rPr>
              <a:t>, or</a:t>
            </a:r>
          </a:p>
          <a:p>
            <a:pPr lvl="2" eaLnBrk="1" hangingPunct="1"/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cells have been unsuccessfully probed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770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get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h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0   // number </a:t>
            </a:r>
            <a:r>
              <a:rPr lang="en-US" sz="2000" smtClean="0">
                <a:solidFill>
                  <a:schemeClr val="accent2"/>
                </a:solidFill>
                <a:latin typeface="Times New Roman" charset="0"/>
              </a:rPr>
              <a:t>of probes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A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ymbol" charset="0"/>
                <a:sym typeface="Symbol" charset="0"/>
              </a:rPr>
              <a:t>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sz="2000" b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 else if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c.getKey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c.getValue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else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1)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mod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N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	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null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467600" y="152400"/>
          <a:ext cx="1330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Clip" r:id="rId3" imgW="4033080" imgH="3468960" progId="MS_ClipArt_Gallery.2">
                  <p:embed/>
                </p:oleObj>
              </mc:Choice>
              <mc:Fallback>
                <p:oleObj name="Clip" r:id="rId3" imgW="4033080" imgH="3468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330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0" y="5562600"/>
            <a:ext cx="509165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stop when empty cell is found?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4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Updates 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6962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</a:rPr>
              <a:t>To handle insertions and deletions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introduce a special object, called </a:t>
            </a:r>
            <a:r>
              <a:rPr lang="en-US" sz="2000" b="1" i="1" dirty="0" smtClean="0">
                <a:latin typeface="Times New Roman" pitchFamily="18" charset="0"/>
                <a:ea typeface="+mn-ea"/>
              </a:rPr>
              <a:t>DEFUNCT</a:t>
            </a:r>
            <a:r>
              <a:rPr lang="en-US" sz="2000" dirty="0" smtClean="0">
                <a:ea typeface="+mn-ea"/>
              </a:rPr>
              <a:t>, which replaces deleted elements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endParaRPr lang="en-US" sz="2000" dirty="0">
              <a:ea typeface="+mn-ea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Why do we need DEFUNCT, separate from EMPTY?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02649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6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2358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Hint: remove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Why DEFUNCT?</a:t>
            </a:r>
            <a:endParaRPr lang="en-US" dirty="0">
              <a:latin typeface="Tahoma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991"/>
              </p:ext>
            </p:extLst>
          </p:nvPr>
        </p:nvGraphicFramePr>
        <p:xfrm>
          <a:off x="4640262" y="381000"/>
          <a:ext cx="4098927" cy="370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5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63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h(k) =</a:t>
                      </a:r>
                    </a:p>
                    <a:p>
                      <a:pPr algn="ctr"/>
                      <a:r>
                        <a:rPr lang="en-US" dirty="0" smtClean="0"/>
                        <a:t>k mod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</a:p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Hint: remove 18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we need to change get()?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40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Deletion </a:t>
            </a:r>
            <a:r>
              <a:rPr lang="en-US" dirty="0">
                <a:latin typeface="Tahoma" charset="0"/>
              </a:rPr>
              <a:t>with Linear Probing</a:t>
            </a:r>
          </a:p>
        </p:txBody>
      </p:sp>
      <p:sp>
        <p:nvSpPr>
          <p:cNvPr id="15462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4676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400" dirty="0" smtClean="0">
                <a:latin typeface="Times New Roman" pitchFamily="18" charset="0"/>
                <a:ea typeface="+mn-ea"/>
              </a:rPr>
              <a:t>(</a:t>
            </a:r>
            <a:r>
              <a:rPr lang="en-US" sz="2400" b="1" i="1" dirty="0" smtClean="0">
                <a:latin typeface="Times New Roman" pitchFamily="18" charset="0"/>
                <a:ea typeface="+mn-ea"/>
              </a:rPr>
              <a:t>k</a:t>
            </a:r>
            <a:r>
              <a:rPr lang="en-US" sz="2400" dirty="0" smtClean="0">
                <a:latin typeface="Times New Roman" pitchFamily="18" charset="0"/>
                <a:ea typeface="+mn-ea"/>
              </a:rPr>
              <a:t>)</a:t>
            </a:r>
            <a:endParaRPr lang="en-US" sz="24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We search for an entry with key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dirty="0" smtClean="0"/>
              <a:t>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If such an entry 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k, o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sz="2000" dirty="0" smtClean="0"/>
              <a:t> is found, we replace it with the special item </a:t>
            </a:r>
            <a:r>
              <a:rPr lang="en-US" sz="2000" b="1" i="1" dirty="0" smtClean="0">
                <a:latin typeface="Times New Roman" pitchFamily="18" charset="0"/>
              </a:rPr>
              <a:t>DEFUNCT</a:t>
            </a:r>
            <a:r>
              <a:rPr lang="en-US" sz="2000" dirty="0" smtClean="0"/>
              <a:t> and we return element </a:t>
            </a:r>
            <a:r>
              <a:rPr lang="en-US" b="1" i="1" dirty="0" smtClean="0">
                <a:latin typeface="Times New Roman" pitchFamily="18" charset="0"/>
              </a:rPr>
              <a:t>o</a:t>
            </a:r>
            <a:endParaRPr lang="en-US" sz="20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 smtClean="0"/>
              <a:t>Else, we return </a:t>
            </a:r>
            <a:r>
              <a:rPr lang="en-US" sz="2000" b="1" i="1" dirty="0" smtClean="0">
                <a:latin typeface="Times New Roman" pitchFamily="18" charset="0"/>
              </a:rPr>
              <a:t>null</a:t>
            </a: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76FC85-E67E-E24B-8996-C0C357BF9D5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Intuitive </a:t>
            </a:r>
            <a:r>
              <a:rPr lang="en-US" dirty="0">
                <a:latin typeface="Tahoma" charset="0"/>
              </a:rPr>
              <a:t>N</a:t>
            </a:r>
            <a:r>
              <a:rPr lang="en-US" dirty="0" smtClean="0">
                <a:latin typeface="Tahoma" charset="0"/>
              </a:rPr>
              <a:t>otion </a:t>
            </a:r>
            <a:r>
              <a:rPr lang="en-US" dirty="0">
                <a:latin typeface="Tahoma" charset="0"/>
              </a:rPr>
              <a:t>of a Map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200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Intuitively, a map M supports the abstraction of using keys as </a:t>
            </a:r>
            <a:r>
              <a:rPr lang="en-US" sz="2800" dirty="0" smtClean="0">
                <a:cs typeface="+mn-cs"/>
              </a:rPr>
              <a:t>indices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with a syntax </a:t>
            </a:r>
            <a:r>
              <a:rPr lang="en-US" sz="2400" dirty="0">
                <a:cs typeface="+mn-cs"/>
              </a:rPr>
              <a:t>such as M[k]. </a:t>
            </a: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800" dirty="0" smtClean="0">
                <a:cs typeface="+mn-cs"/>
              </a:rPr>
              <a:t>consider </a:t>
            </a:r>
            <a:r>
              <a:rPr lang="en-US" sz="2800" dirty="0">
                <a:cs typeface="+mn-cs"/>
              </a:rPr>
              <a:t>a restricted setting </a:t>
            </a: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keys </a:t>
            </a:r>
            <a:r>
              <a:rPr lang="en-US" sz="2400" dirty="0">
                <a:cs typeface="+mn-cs"/>
              </a:rPr>
              <a:t>that are known to be integers in a range from 0 </a:t>
            </a:r>
            <a:r>
              <a:rPr lang="en-US" sz="2400" dirty="0" smtClean="0">
                <a:cs typeface="+mn-cs"/>
              </a:rPr>
              <a:t>to N </a:t>
            </a:r>
            <a:r>
              <a:rPr lang="en-US" sz="2400" b="1" dirty="0" smtClean="0">
                <a:cs typeface="+mn-cs"/>
              </a:rPr>
              <a:t>− </a:t>
            </a:r>
            <a:r>
              <a:rPr lang="en-US" sz="2400" dirty="0" smtClean="0">
                <a:cs typeface="+mn-cs"/>
              </a:rPr>
              <a:t>1, </a:t>
            </a:r>
            <a:r>
              <a:rPr lang="en-US" sz="2400" dirty="0">
                <a:cs typeface="+mn-cs"/>
              </a:rPr>
              <a:t>for some N </a:t>
            </a:r>
            <a:r>
              <a:rPr lang="en-US" sz="2400" b="1" dirty="0">
                <a:cs typeface="+mn-cs"/>
              </a:rPr>
              <a:t>≥ </a:t>
            </a:r>
            <a:r>
              <a:rPr lang="en-US" sz="2400" dirty="0">
                <a:cs typeface="+mn-cs"/>
              </a:rPr>
              <a:t>n.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9221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800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CFD923-2FE3-1D4F-BEE2-63581947246D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Insertion </a:t>
            </a:r>
            <a:r>
              <a:rPr lang="en-US" dirty="0">
                <a:latin typeface="Tahoma" charset="0"/>
              </a:rPr>
              <a:t>with Linear Probing</a:t>
            </a:r>
          </a:p>
        </p:txBody>
      </p:sp>
      <p:sp>
        <p:nvSpPr>
          <p:cNvPr id="1546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6002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chemeClr val="tx2"/>
                </a:solidFill>
                <a:ea typeface="+mn-ea"/>
              </a:rPr>
              <a:t>put</a:t>
            </a:r>
            <a:r>
              <a:rPr lang="en-US" dirty="0" smtClean="0">
                <a:latin typeface="Times New Roman" pitchFamily="18" charset="0"/>
                <a:ea typeface="+mn-ea"/>
              </a:rPr>
              <a:t>(</a:t>
            </a:r>
            <a:r>
              <a:rPr lang="en-US" b="1" i="1" dirty="0" smtClean="0">
                <a:latin typeface="Times New Roman" pitchFamily="18" charset="0"/>
                <a:ea typeface="+mn-ea"/>
              </a:rPr>
              <a:t>k, o</a:t>
            </a:r>
            <a:r>
              <a:rPr lang="en-US" dirty="0" smtClean="0">
                <a:latin typeface="Times New Roman" pitchFamily="18" charset="0"/>
                <a:ea typeface="+mn-ea"/>
              </a:rPr>
              <a:t>)</a:t>
            </a: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throw an exception if the table is full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start at cell </a:t>
            </a:r>
            <a:r>
              <a:rPr lang="en-US" b="1" i="1" dirty="0" smtClean="0">
                <a:latin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) 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probe consecutive cells until one of the following occurs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dirty="0" smtClean="0"/>
              <a:t>A cell </a:t>
            </a:r>
            <a:r>
              <a:rPr lang="en-US" b="1" i="1" dirty="0" err="1" smtClean="0">
                <a:latin typeface="Times New Roman" pitchFamily="18" charset="0"/>
              </a:rPr>
              <a:t>i</a:t>
            </a:r>
            <a:r>
              <a:rPr lang="en-US" dirty="0" smtClean="0"/>
              <a:t> is found that is either empty or stores </a:t>
            </a:r>
            <a:r>
              <a:rPr lang="en-US" b="1" i="1" dirty="0" smtClean="0">
                <a:latin typeface="Times New Roman" pitchFamily="18" charset="0"/>
              </a:rPr>
              <a:t>DEFUNCT</a:t>
            </a:r>
            <a:r>
              <a:rPr lang="en-US" dirty="0" smtClean="0"/>
              <a:t>, or</a:t>
            </a:r>
          </a:p>
          <a:p>
            <a:pPr lvl="2" eaLnBrk="1" hangingPunct="1">
              <a:buFont typeface="Wingdings" pitchFamily="2" charset="2"/>
              <a:buChar char="w"/>
              <a:defRPr/>
            </a:pPr>
            <a:r>
              <a:rPr lang="en-US" b="1" i="1" dirty="0" smtClean="0">
                <a:latin typeface="Times New Roman" pitchFamily="18" charset="0"/>
              </a:rPr>
              <a:t>N</a:t>
            </a:r>
            <a:r>
              <a:rPr lang="en-US" dirty="0" smtClean="0"/>
              <a:t> cells have been unsuccessfully probed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We store 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</a:rPr>
              <a:t>k, o</a:t>
            </a:r>
            <a:r>
              <a:rPr lang="en-US" dirty="0" smtClean="0">
                <a:latin typeface="Times New Roman" pitchFamily="18" charset="0"/>
              </a:rPr>
              <a:t>)</a:t>
            </a:r>
            <a:r>
              <a:rPr lang="en-US" dirty="0" smtClean="0"/>
              <a:t> in cell </a:t>
            </a:r>
            <a:r>
              <a:rPr lang="en-US" b="1" i="1" dirty="0" err="1" smtClean="0">
                <a:latin typeface="Times New Roman" pitchFamily="18" charset="0"/>
              </a:rPr>
              <a:t>i</a:t>
            </a:r>
            <a:endParaRPr lang="en-US" b="1" i="1" dirty="0" smtClean="0">
              <a:latin typeface="Times New Roman" pitchFamily="18" charset="0"/>
            </a:endParaRPr>
          </a:p>
        </p:txBody>
      </p:sp>
      <p:sp>
        <p:nvSpPr>
          <p:cNvPr id="1843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31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84432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3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73404"/>
              </p:ext>
            </p:extLst>
          </p:nvPr>
        </p:nvGraphicFramePr>
        <p:xfrm>
          <a:off x="685800" y="2438400"/>
          <a:ext cx="7772401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4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80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80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50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1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Probe (h(k) +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/>
              <a:t>) mod N</a:t>
            </a:r>
            <a:endParaRPr lang="en-US" baseline="30000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i</a:t>
            </a:r>
            <a:r>
              <a:rPr lang="en-US" dirty="0" smtClean="0"/>
              <a:t> is the </a:t>
            </a:r>
            <a:r>
              <a:rPr lang="en-US" dirty="0" err="1" smtClean="0"/>
              <a:t>i-th</a:t>
            </a:r>
            <a:r>
              <a:rPr lang="en-US" dirty="0" smtClean="0"/>
              <a:t> </a:t>
            </a:r>
            <a:r>
              <a:rPr lang="en-US" dirty="0" smtClean="0"/>
              <a:t>probe</a:t>
            </a:r>
            <a:endParaRPr lang="en-US" dirty="0" smtClean="0"/>
          </a:p>
          <a:p>
            <a:r>
              <a:rPr lang="en-US" dirty="0" smtClean="0"/>
              <a:t>Quadratic probing</a:t>
            </a:r>
          </a:p>
          <a:p>
            <a:pPr lvl="1"/>
            <a:r>
              <a:rPr lang="en-US" dirty="0"/>
              <a:t>Probe (h(k) + </a:t>
            </a: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/>
              <a:t>) mod </a:t>
            </a:r>
            <a:r>
              <a:rPr lang="en-US" dirty="0" smtClean="0"/>
              <a:t>N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Reduce clustering near the keys</a:t>
            </a:r>
          </a:p>
          <a:p>
            <a:pPr lvl="1"/>
            <a:r>
              <a:rPr lang="en-US" dirty="0" smtClean="0"/>
              <a:t>But it could still form “secondary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25600"/>
            <a:ext cx="7772400" cy="462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use </a:t>
            </a:r>
            <a:r>
              <a:rPr lang="en-US" sz="2200" dirty="0">
                <a:latin typeface="Tahoma" charset="0"/>
              </a:rPr>
              <a:t>a secondary hash function </a:t>
            </a:r>
            <a:r>
              <a:rPr lang="en-US" sz="2200" b="1" i="1" dirty="0" smtClean="0">
                <a:latin typeface="Times New Roman" charset="0"/>
              </a:rPr>
              <a:t>d</a:t>
            </a:r>
            <a:r>
              <a:rPr lang="en-US" sz="2200" dirty="0" smtClean="0">
                <a:latin typeface="Times New Roman" charset="0"/>
              </a:rPr>
              <a:t>(</a:t>
            </a:r>
            <a:r>
              <a:rPr lang="en-US" sz="2200" b="1" i="1" dirty="0" smtClean="0">
                <a:latin typeface="Times New Roman" charset="0"/>
              </a:rPr>
              <a:t>k</a:t>
            </a:r>
            <a:r>
              <a:rPr lang="en-US" sz="2200" dirty="0" smtClean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ahoma" charset="0"/>
              </a:rPr>
              <a:t>Probe</a:t>
            </a:r>
            <a:endParaRPr lang="en-US" sz="22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(</a:t>
            </a:r>
            <a:r>
              <a:rPr lang="en-US" b="1" i="1" dirty="0" smtClean="0">
                <a:latin typeface="Times New Roman" charset="0"/>
              </a:rPr>
              <a:t>h(k)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*d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) mod </a:t>
            </a:r>
            <a:r>
              <a:rPr lang="en-US" b="1" i="1" dirty="0" smtClean="0">
                <a:latin typeface="Times New Roman" charset="0"/>
              </a:rPr>
              <a:t>N</a:t>
            </a:r>
            <a:endParaRPr lang="en-US" b="1" i="1" dirty="0"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 </a:t>
            </a:r>
            <a:r>
              <a:rPr lang="en-US" dirty="0" smtClean="0">
                <a:latin typeface="Tahoma" charset="0"/>
              </a:rPr>
              <a:t>where</a:t>
            </a:r>
            <a:r>
              <a:rPr lang="en-US" i="1" dirty="0" smtClean="0">
                <a:latin typeface="Tahoma" charset="0"/>
              </a:rPr>
              <a:t> </a:t>
            </a:r>
            <a:r>
              <a:rPr lang="en-US" i="1" dirty="0" err="1" smtClean="0">
                <a:latin typeface="Tahoma" charset="0"/>
              </a:rPr>
              <a:t>i</a:t>
            </a:r>
            <a:r>
              <a:rPr lang="en-US" i="1" dirty="0" smtClean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is the </a:t>
            </a:r>
            <a:r>
              <a:rPr lang="en-US" i="1" dirty="0" err="1" smtClean="0">
                <a:latin typeface="Tahoma" charset="0"/>
              </a:rPr>
              <a:t>i</a:t>
            </a:r>
            <a:r>
              <a:rPr lang="en-US" dirty="0" err="1" smtClean="0">
                <a:latin typeface="Tahoma" charset="0"/>
              </a:rPr>
              <a:t>-th</a:t>
            </a:r>
            <a:r>
              <a:rPr lang="en-US" smtClean="0">
                <a:latin typeface="Tahoma" charset="0"/>
              </a:rPr>
              <a:t> </a:t>
            </a:r>
            <a:r>
              <a:rPr lang="en-US" smtClean="0">
                <a:latin typeface="Tahoma" charset="0"/>
              </a:rPr>
              <a:t>probe</a:t>
            </a:r>
            <a:endParaRPr lang="en-US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1" i="1" dirty="0" smtClean="0">
                <a:latin typeface="Times New Roman" charset="0"/>
                <a:cs typeface="Times New Roman" charset="0"/>
              </a:rPr>
              <a:t>d</a:t>
            </a:r>
            <a:r>
              <a:rPr lang="en-US" sz="2200" dirty="0" smtClean="0">
                <a:latin typeface="Times New Roman" charset="0"/>
              </a:rPr>
              <a:t>(</a:t>
            </a:r>
            <a:r>
              <a:rPr lang="en-US" sz="2200" b="1" i="1" dirty="0" smtClean="0">
                <a:latin typeface="Times New Roman" charset="0"/>
                <a:cs typeface="Times New Roman" charset="0"/>
              </a:rPr>
              <a:t>k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cannot have zero </a:t>
            </a:r>
            <a:r>
              <a:rPr lang="en-US" sz="2200" dirty="0" smtClean="0">
                <a:latin typeface="Tahoma" charset="0"/>
              </a:rPr>
              <a:t>values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2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ahoma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00200"/>
            <a:ext cx="769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000" dirty="0">
                <a:latin typeface="Times New Roman" charset="0"/>
                <a:cs typeface="Times New Roman" charset="0"/>
              </a:rPr>
              <a:t>(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000" dirty="0">
                <a:latin typeface="Times New Roman" charset="0"/>
                <a:cs typeface="Times New Roman" charset="0"/>
              </a:rPr>
              <a:t>)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 smtClean="0">
                <a:latin typeface="Symbol" charset="0"/>
              </a:rPr>
              <a:t>-</a:t>
            </a:r>
            <a:r>
              <a:rPr lang="en-US" sz="2000" dirty="0" smtClean="0">
                <a:latin typeface="Times New Roman" charset="0"/>
              </a:rPr>
              <a:t> (</a:t>
            </a:r>
            <a:r>
              <a:rPr lang="en-US" sz="2000" b="1" i="1" dirty="0" smtClean="0">
                <a:latin typeface="Times New Roman" charset="0"/>
              </a:rPr>
              <a:t>k</a:t>
            </a:r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mod </a:t>
            </a:r>
            <a:r>
              <a:rPr lang="en-US" sz="2000" b="1" i="1" dirty="0" smtClean="0">
                <a:latin typeface="Times New Roman" charset="0"/>
              </a:rPr>
              <a:t>q</a:t>
            </a:r>
            <a:r>
              <a:rPr lang="en-US" sz="2000" b="1" dirty="0" smtClean="0">
                <a:latin typeface="Times New Roman" charset="0"/>
              </a:rPr>
              <a:t>)    // “complement </a:t>
            </a:r>
            <a:r>
              <a:rPr lang="en-US" sz="2000" b="1" smtClean="0">
                <a:latin typeface="Times New Roman" charset="0"/>
              </a:rPr>
              <a:t>of mod”</a:t>
            </a:r>
            <a:endParaRPr lang="en-US" sz="2000" b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>
                <a:latin typeface="Times New Roman" charset="0"/>
              </a:rPr>
              <a:t>q</a:t>
            </a:r>
            <a:r>
              <a:rPr lang="en-US" sz="2000" dirty="0">
                <a:latin typeface="Tahoma" charset="0"/>
              </a:rPr>
              <a:t> is a </a:t>
            </a:r>
            <a:r>
              <a:rPr lang="en-US" sz="2000" dirty="0" smtClean="0">
                <a:latin typeface="Tahoma" charset="0"/>
              </a:rPr>
              <a:t>prime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possible values for 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 dirty="0">
                <a:latin typeface="Times New Roman" charset="0"/>
                <a:cs typeface="Times New Roman" charset="0"/>
              </a:rPr>
              <a:t>2</a:t>
            </a:r>
            <a:r>
              <a:rPr lang="en-US" sz="2400" dirty="0">
                <a:latin typeface="Times New Roman" charset="0"/>
                <a:cs typeface="Times New Roman" charset="0"/>
              </a:rPr>
              <a:t>(</a:t>
            </a:r>
            <a:r>
              <a:rPr lang="en-US" sz="2400" b="1" i="1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Times New Roman" charset="0"/>
                <a:cs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are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	 </a:t>
            </a:r>
            <a:r>
              <a:rPr lang="en-US" sz="2400" dirty="0">
                <a:latin typeface="Times New Roman" charset="0"/>
              </a:rPr>
              <a:t>1, 2, … , </a:t>
            </a:r>
            <a:r>
              <a:rPr lang="en-US" sz="2400" b="1" i="1" dirty="0" smtClean="0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endParaRPr lang="en-US" sz="2400" b="1" i="1" dirty="0">
              <a:latin typeface="Times New Roman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011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13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b="1" i="1" dirty="0">
                <a:latin typeface="Times New Roman" charset="0"/>
              </a:rPr>
              <a:t> k </a:t>
            </a:r>
            <a:r>
              <a:rPr lang="en-US" sz="2000" dirty="0">
                <a:latin typeface="Times New Roman" charset="0"/>
              </a:rPr>
              <a:t>mod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7</a:t>
            </a:r>
            <a:r>
              <a:rPr lang="en-US" sz="2000" b="1" i="1" dirty="0">
                <a:latin typeface="Times New Roman" charset="0"/>
              </a:rPr>
              <a:t>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4270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4572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8736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51752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54768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7785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60801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3817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6683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6985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72294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75311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78327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4270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4572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48736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51752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54768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57785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60801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63817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6683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6985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72294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75311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78327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4724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447800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 i="1" kern="0" dirty="0" smtClean="0">
                <a:latin typeface="Symbol" charset="0"/>
              </a:rPr>
              <a:t>a</a:t>
            </a:r>
            <a:r>
              <a:rPr lang="en-US" sz="2800" kern="0" dirty="0" smtClean="0">
                <a:latin typeface="Times New Roman" charset="0"/>
              </a:rPr>
              <a:t> </a:t>
            </a:r>
            <a:r>
              <a:rPr lang="en-US" sz="2800" kern="0" dirty="0" smtClean="0">
                <a:latin typeface="Symbol" charset="0"/>
              </a:rPr>
              <a:t>=</a:t>
            </a:r>
            <a:r>
              <a:rPr lang="en-US" sz="2800" kern="0" dirty="0" smtClean="0">
                <a:latin typeface="Times New Roman" charset="0"/>
              </a:rPr>
              <a:t> </a:t>
            </a:r>
            <a:r>
              <a:rPr lang="en-US" sz="2800" b="1" i="1" kern="0" dirty="0" smtClean="0">
                <a:latin typeface="Times New Roman" charset="0"/>
              </a:rPr>
              <a:t>n</a:t>
            </a:r>
            <a:r>
              <a:rPr lang="en-US" sz="2800" kern="0" dirty="0" smtClean="0">
                <a:latin typeface="Symbol" charset="0"/>
              </a:rPr>
              <a:t>/</a:t>
            </a:r>
            <a:r>
              <a:rPr lang="en-US" sz="2800" b="1" i="1" kern="0" dirty="0" smtClean="0">
                <a:latin typeface="Times New Roman" charset="0"/>
              </a:rPr>
              <a:t>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 smtClean="0">
                <a:latin typeface="Times New Roman" charset="0"/>
              </a:rPr>
              <a:t>n = number of entries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kern="0" dirty="0" smtClean="0">
                <a:latin typeface="Times New Roman" charset="0"/>
              </a:rPr>
              <a:t>N = size of hash table</a:t>
            </a:r>
          </a:p>
          <a:p>
            <a:pPr eaLnBrk="1" hangingPunct="1">
              <a:lnSpc>
                <a:spcPct val="90000"/>
              </a:lnSpc>
            </a:pPr>
            <a:endParaRPr lang="en-US" sz="2800" b="1" i="1" kern="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 smtClean="0">
                <a:latin typeface="Tahoma" charset="0"/>
              </a:rPr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endParaRPr lang="en-US" sz="2800" kern="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kern="0" dirty="0" smtClean="0">
                <a:latin typeface="Tahoma" charset="0"/>
              </a:rPr>
              <a:t>Assuming hash values are like random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kern="0" dirty="0" smtClean="0">
                <a:latin typeface="Tahoma" charset="0"/>
              </a:rPr>
              <a:t>it can be shown that the expected number of probes for an insertion is</a:t>
            </a:r>
            <a:br>
              <a:rPr lang="en-US" sz="2400" kern="0" dirty="0" smtClean="0">
                <a:latin typeface="Tahoma" charset="0"/>
              </a:rPr>
            </a:br>
            <a:r>
              <a:rPr lang="en-US" sz="2400" kern="0" dirty="0" smtClean="0">
                <a:latin typeface="Tahoma" charset="0"/>
              </a:rPr>
              <a:t>	</a:t>
            </a:r>
            <a:r>
              <a:rPr lang="en-US" sz="2400" kern="0" dirty="0" smtClean="0">
                <a:latin typeface="Times New Roman" charset="0"/>
              </a:rPr>
              <a:t>1</a:t>
            </a:r>
            <a:r>
              <a:rPr lang="en-US" sz="2400" b="1" i="1" kern="0" dirty="0" smtClean="0">
                <a:latin typeface="Times New Roman" charset="0"/>
              </a:rPr>
              <a:t> </a:t>
            </a:r>
            <a:r>
              <a:rPr lang="en-US" sz="2400" kern="0" dirty="0" smtClean="0">
                <a:latin typeface="Symbol" charset="0"/>
              </a:rPr>
              <a:t>/ </a:t>
            </a:r>
            <a:r>
              <a:rPr lang="en-US" sz="2400" kern="0" dirty="0" smtClean="0">
                <a:latin typeface="Times New Roman" charset="0"/>
              </a:rPr>
              <a:t>(1 </a:t>
            </a:r>
            <a:r>
              <a:rPr lang="en-US" sz="2400" kern="0" dirty="0" smtClean="0">
                <a:latin typeface="Symbol" charset="0"/>
              </a:rPr>
              <a:t>-</a:t>
            </a:r>
            <a:r>
              <a:rPr lang="en-US" sz="2400" b="1" i="1" kern="0" dirty="0" smtClean="0">
                <a:latin typeface="Times New Roman" charset="0"/>
              </a:rPr>
              <a:t> </a:t>
            </a:r>
            <a:r>
              <a:rPr lang="en-US" sz="2400" b="1" i="1" kern="0" dirty="0" smtClean="0">
                <a:latin typeface="Symbol" charset="0"/>
              </a:rPr>
              <a:t>a</a:t>
            </a:r>
            <a:r>
              <a:rPr lang="en-US" sz="2400" kern="0" dirty="0" smtClean="0">
                <a:latin typeface="Times New Roman" charset="0"/>
              </a:rPr>
              <a:t>)</a:t>
            </a:r>
            <a:r>
              <a:rPr lang="en-US" sz="2400" kern="0" dirty="0" smtClean="0">
                <a:latin typeface="Symbol" charset="0"/>
              </a:rPr>
              <a:t> </a:t>
            </a:r>
            <a:endParaRPr lang="en-US" sz="2400" kern="0" dirty="0">
              <a:latin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66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Desirable Load </a:t>
            </a:r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</a:p>
          <a:p>
            <a:pPr lvl="1"/>
            <a:r>
              <a:rPr lang="en-US" dirty="0" smtClean="0"/>
              <a:t>Load factor &lt; 0.9</a:t>
            </a:r>
          </a:p>
          <a:p>
            <a:r>
              <a:rPr lang="en-US" dirty="0" smtClean="0"/>
              <a:t>Open addressing: linear probing</a:t>
            </a:r>
          </a:p>
          <a:p>
            <a:pPr lvl="1"/>
            <a:r>
              <a:rPr lang="en-US" dirty="0" smtClean="0"/>
              <a:t>Load factor &lt; 0.5</a:t>
            </a:r>
          </a:p>
          <a:p>
            <a:pPr lvl="1"/>
            <a:endParaRPr lang="en-US" dirty="0"/>
          </a:p>
          <a:p>
            <a:r>
              <a:rPr lang="en-US" dirty="0" smtClean="0"/>
              <a:t>When the load factor is too high</a:t>
            </a:r>
          </a:p>
          <a:p>
            <a:pPr lvl="1"/>
            <a:r>
              <a:rPr lang="en-US" dirty="0" smtClean="0"/>
              <a:t>Resize the hash table and</a:t>
            </a:r>
          </a:p>
          <a:p>
            <a:pPr lvl="1"/>
            <a:r>
              <a:rPr lang="en-US" dirty="0" smtClean="0"/>
              <a:t>Rehash the entries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5562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Performance of Hashing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7526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dirty="0" smtClean="0">
                <a:latin typeface="Tahoma" charset="0"/>
              </a:rPr>
              <a:t>“expected” time complexity for get/put/remove</a:t>
            </a:r>
            <a:endParaRPr lang="en-US" sz="2400" b="1" i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i="1" dirty="0" smtClean="0">
                <a:latin typeface="Times New Roman" charset="0"/>
              </a:rPr>
              <a:t>O</a:t>
            </a:r>
            <a:r>
              <a:rPr lang="en-US" dirty="0" smtClean="0">
                <a:latin typeface="Times New Roman" charset="0"/>
              </a:rPr>
              <a:t>(1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endParaRPr lang="en-US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practice, hashing is very fast provided the load factor is not close to 100</a:t>
            </a:r>
            <a:r>
              <a:rPr lang="en-US" sz="2400" dirty="0" smtClean="0">
                <a:latin typeface="Tahoma" charset="0"/>
              </a:rPr>
              <a:t>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browser caches</a:t>
            </a:r>
            <a:endParaRPr lang="en-US" sz="2000" dirty="0">
              <a:latin typeface="Times New Roman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More General Kinds of Keys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9530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But what should we do if our keys are not integers in the range from 0 to N – 1?</a:t>
            </a:r>
          </a:p>
          <a:p>
            <a:pPr lvl="1"/>
            <a:r>
              <a:rPr lang="en-US" sz="2400" b="1" dirty="0" smtClean="0">
                <a:latin typeface="Tahoma" charset="0"/>
              </a:rPr>
              <a:t>hash </a:t>
            </a:r>
            <a:r>
              <a:rPr lang="en-US" sz="2400" b="1" dirty="0">
                <a:latin typeface="Tahoma" charset="0"/>
              </a:rPr>
              <a:t>function </a:t>
            </a:r>
            <a:endParaRPr lang="en-US" sz="2400" dirty="0">
              <a:latin typeface="Tahoma" charset="0"/>
            </a:endParaRPr>
          </a:p>
          <a:p>
            <a:pPr lvl="2"/>
            <a:r>
              <a:rPr lang="en-US" sz="2000" dirty="0" smtClean="0">
                <a:latin typeface="Tahoma" charset="0"/>
              </a:rPr>
              <a:t>map </a:t>
            </a:r>
            <a:r>
              <a:rPr lang="en-US" sz="2000" dirty="0">
                <a:latin typeface="Tahoma" charset="0"/>
              </a:rPr>
              <a:t>general keys to corresponding indices in a table.</a:t>
            </a:r>
          </a:p>
          <a:p>
            <a:pPr lvl="1"/>
            <a:r>
              <a:rPr lang="en-US" sz="2400" dirty="0">
                <a:latin typeface="Tahoma" charset="0"/>
              </a:rPr>
              <a:t>For instance, the last four digits of a Social Security number.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880455-608B-4D49-A079-025340FE059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6" name="Rectangle 384"/>
          <p:cNvSpPr>
            <a:spLocks noChangeArrowheads="1"/>
          </p:cNvSpPr>
          <p:nvPr/>
        </p:nvSpPr>
        <p:spPr bwMode="auto">
          <a:xfrm>
            <a:off x="3765550" y="4114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0247" name="Rectangle 385"/>
          <p:cNvSpPr>
            <a:spLocks noChangeArrowheads="1"/>
          </p:cNvSpPr>
          <p:nvPr/>
        </p:nvSpPr>
        <p:spPr bwMode="auto">
          <a:xfrm>
            <a:off x="3765550" y="4419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386"/>
          <p:cNvSpPr>
            <a:spLocks noChangeArrowheads="1"/>
          </p:cNvSpPr>
          <p:nvPr/>
        </p:nvSpPr>
        <p:spPr bwMode="auto">
          <a:xfrm>
            <a:off x="3765550" y="4724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0249" name="Rectangle 387"/>
          <p:cNvSpPr>
            <a:spLocks noChangeArrowheads="1"/>
          </p:cNvSpPr>
          <p:nvPr/>
        </p:nvSpPr>
        <p:spPr bwMode="auto">
          <a:xfrm>
            <a:off x="3765550" y="502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0250" name="Rectangle 388"/>
          <p:cNvSpPr>
            <a:spLocks noChangeArrowheads="1"/>
          </p:cNvSpPr>
          <p:nvPr/>
        </p:nvSpPr>
        <p:spPr bwMode="auto">
          <a:xfrm>
            <a:off x="3765550" y="533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392"/>
          <p:cNvSpPr txBox="1">
            <a:spLocks noChangeArrowheads="1"/>
          </p:cNvSpPr>
          <p:nvPr/>
        </p:nvSpPr>
        <p:spPr bwMode="auto">
          <a:xfrm>
            <a:off x="3429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0252" name="Text Box 393"/>
          <p:cNvSpPr txBox="1">
            <a:spLocks noChangeArrowheads="1"/>
          </p:cNvSpPr>
          <p:nvPr/>
        </p:nvSpPr>
        <p:spPr bwMode="auto">
          <a:xfrm>
            <a:off x="3429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0253" name="Text Box 394"/>
          <p:cNvSpPr txBox="1">
            <a:spLocks noChangeArrowheads="1"/>
          </p:cNvSpPr>
          <p:nvPr/>
        </p:nvSpPr>
        <p:spPr bwMode="auto">
          <a:xfrm>
            <a:off x="3429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0254" name="Text Box 395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0255" name="Text Box 396"/>
          <p:cNvSpPr txBox="1">
            <a:spLocks noChangeArrowheads="1"/>
          </p:cNvSpPr>
          <p:nvPr/>
        </p:nvSpPr>
        <p:spPr bwMode="auto">
          <a:xfrm>
            <a:off x="3429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0256" name="AutoShape 401"/>
          <p:cNvSpPr>
            <a:spLocks noChangeArrowheads="1"/>
          </p:cNvSpPr>
          <p:nvPr/>
        </p:nvSpPr>
        <p:spPr bwMode="auto">
          <a:xfrm>
            <a:off x="4343400" y="53340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0257" name="AutoShape 402"/>
          <p:cNvSpPr>
            <a:spLocks noChangeArrowheads="1"/>
          </p:cNvSpPr>
          <p:nvPr/>
        </p:nvSpPr>
        <p:spPr bwMode="auto">
          <a:xfrm>
            <a:off x="4343400" y="47244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0258" name="Line 403"/>
          <p:cNvSpPr>
            <a:spLocks noChangeShapeType="1"/>
          </p:cNvSpPr>
          <p:nvPr/>
        </p:nvSpPr>
        <p:spPr bwMode="auto">
          <a:xfrm>
            <a:off x="3917950" y="54864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406"/>
          <p:cNvSpPr>
            <a:spLocks noChangeArrowheads="1"/>
          </p:cNvSpPr>
          <p:nvPr/>
        </p:nvSpPr>
        <p:spPr bwMode="auto">
          <a:xfrm>
            <a:off x="4343400" y="4419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0260" name="Line 407"/>
          <p:cNvSpPr>
            <a:spLocks noChangeShapeType="1"/>
          </p:cNvSpPr>
          <p:nvPr/>
        </p:nvSpPr>
        <p:spPr bwMode="auto">
          <a:xfrm>
            <a:off x="3917950" y="4572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408"/>
          <p:cNvSpPr>
            <a:spLocks noChangeShapeType="1"/>
          </p:cNvSpPr>
          <p:nvPr/>
        </p:nvSpPr>
        <p:spPr bwMode="auto">
          <a:xfrm>
            <a:off x="3886200" y="48768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 rot="5400000">
            <a:off x="3794125" y="5730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3317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424190"/>
              </p:ext>
            </p:extLst>
          </p:nvPr>
        </p:nvGraphicFramePr>
        <p:xfrm>
          <a:off x="76200" y="2438400"/>
          <a:ext cx="8974756" cy="373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7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6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6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6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18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DoublyLinkedList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(unsorted)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(no collisions;</a:t>
                      </a:r>
                    </a:p>
                    <a:p>
                      <a:pPr algn="ctr"/>
                      <a:r>
                        <a:rPr lang="en-US" baseline="0" dirty="0" smtClean="0"/>
                        <a:t>Best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Table</a:t>
                      </a:r>
                    </a:p>
                    <a:p>
                      <a:pPr algn="ctr"/>
                      <a:r>
                        <a:rPr lang="en-US" baseline="0" dirty="0" smtClean="0"/>
                        <a:t>(with collisions; worst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 Table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smtClean="0"/>
                        <a:t>expected case)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86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remove(key)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C1D1-C35B-2D45-A3C7-1A4085BA57E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047" y="1447170"/>
            <a:ext cx="4211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number of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Counting # of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smtClean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maps </a:t>
            </a:r>
            <a:r>
              <a:rPr lang="en-US" sz="2000" dirty="0">
                <a:latin typeface="Tahoma" charset="0"/>
              </a:rPr>
              <a:t>keys </a:t>
            </a:r>
            <a:r>
              <a:rPr lang="en-US" sz="2000" dirty="0" smtClean="0">
                <a:latin typeface="Tahoma" charset="0"/>
              </a:rPr>
              <a:t>to </a:t>
            </a:r>
            <a:r>
              <a:rPr lang="en-US" sz="2000" dirty="0">
                <a:latin typeface="Tahoma" charset="0"/>
              </a:rPr>
              <a:t>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smtClean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maps </a:t>
            </a:r>
            <a:r>
              <a:rPr lang="en-US" sz="2000" dirty="0">
                <a:latin typeface="Tahoma" charset="0"/>
              </a:rPr>
              <a:t>keys </a:t>
            </a:r>
            <a:r>
              <a:rPr lang="en-US" sz="2000" dirty="0" smtClean="0">
                <a:latin typeface="Tahoma" charset="0"/>
              </a:rPr>
              <a:t>to </a:t>
            </a:r>
            <a:r>
              <a:rPr lang="en-US" sz="2000" dirty="0">
                <a:latin typeface="Tahoma" charset="0"/>
              </a:rPr>
              <a:t>integers in a fixed interval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lvl="1" eaLnBrk="1" hangingPunct="1"/>
            <a:r>
              <a:rPr lang="en-US" sz="2000" dirty="0">
                <a:latin typeface="Verdana" charset="0"/>
              </a:rPr>
              <a:t>Example:</a:t>
            </a:r>
            <a:br>
              <a:rPr lang="en-US" sz="2000" dirty="0">
                <a:latin typeface="Verdana" charset="0"/>
              </a:rPr>
            </a:br>
            <a:r>
              <a:rPr lang="en-US" sz="2000" dirty="0">
                <a:latin typeface="Verdana" charset="0"/>
              </a:rPr>
              <a:t>	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 mod </a:t>
            </a:r>
            <a:r>
              <a:rPr lang="en-US" sz="2000" b="1" i="1" dirty="0">
                <a:latin typeface="Times New Roman" charset="0"/>
              </a:rPr>
              <a:t>N</a:t>
            </a:r>
            <a:br>
              <a:rPr lang="en-US" sz="2000" b="1" i="1" dirty="0">
                <a:latin typeface="Times New Roman" charset="0"/>
              </a:rPr>
            </a:br>
            <a:r>
              <a:rPr lang="en-US" sz="2000" dirty="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 dirty="0">
                <a:latin typeface="Verdana" charset="0"/>
              </a:rPr>
              <a:t>The integer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Verdana" charset="0"/>
              </a:rPr>
              <a:t> is called the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 dirty="0">
                <a:latin typeface="Verdana" charset="0"/>
              </a:rPr>
              <a:t> of key </a:t>
            </a:r>
            <a:r>
              <a:rPr lang="en-US" sz="2400" b="1" i="1" dirty="0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Verdana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 dirty="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 dirty="0">
                <a:latin typeface="Verdana" charset="0"/>
              </a:rPr>
              <a:t>Hash function </a:t>
            </a:r>
            <a:r>
              <a:rPr lang="en-US" b="1" i="1" dirty="0">
                <a:latin typeface="Times New Roman" charset="0"/>
              </a:rPr>
              <a:t>h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Array (called table) of size </a:t>
            </a:r>
            <a:r>
              <a:rPr lang="en-US" b="1" i="1" dirty="0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When implementing a map with a hash table, the goal is to store item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at index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)</a:t>
            </a:r>
            <a:endParaRPr lang="en-US" dirty="0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4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773658-3948-9A40-92D0-7A6F00EA8B4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343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We design a hash table for a </a:t>
            </a:r>
            <a:r>
              <a:rPr lang="en-US" sz="2400" dirty="0" smtClean="0">
                <a:latin typeface="Tahoma" charset="0"/>
              </a:rPr>
              <a:t>map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storing </a:t>
            </a:r>
            <a:r>
              <a:rPr lang="en-US" sz="2000" dirty="0">
                <a:latin typeface="Tahoma" charset="0"/>
              </a:rPr>
              <a:t>entries as (SSN, </a:t>
            </a:r>
            <a:r>
              <a:rPr lang="en-US" sz="2000" dirty="0" smtClean="0">
                <a:latin typeface="Tahoma" charset="0"/>
              </a:rPr>
              <a:t>Name)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SSN </a:t>
            </a:r>
            <a:r>
              <a:rPr lang="en-US" sz="1600" dirty="0">
                <a:latin typeface="Tahoma" charset="0"/>
              </a:rPr>
              <a:t>(social security number) is a nine-digit positive integer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Our hash table </a:t>
            </a:r>
            <a:r>
              <a:rPr lang="en-US" sz="2400" dirty="0" smtClean="0">
                <a:latin typeface="Tahoma" charset="0"/>
              </a:rPr>
              <a:t>uses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array of size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10,000</a:t>
            </a:r>
            <a:r>
              <a:rPr lang="en-US" sz="2000" dirty="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hash function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Symbol" charset="0"/>
              </a:rPr>
              <a:t> = </a:t>
            </a:r>
            <a:r>
              <a:rPr lang="en-US" sz="2000" dirty="0">
                <a:latin typeface="Times New Roman" charset="0"/>
              </a:rPr>
              <a:t>last four digits of </a:t>
            </a:r>
            <a:r>
              <a:rPr lang="en-US" sz="2000" b="1" i="1" dirty="0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5257800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200-751-9998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4AD76-D02D-9943-A761-B47B0E97814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Functions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37949" y="1651000"/>
            <a:ext cx="4419600" cy="4267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Hash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code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: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keys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imes New Roman" charset="0"/>
              </a:rPr>
              <a:t>integers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Compression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function</a:t>
            </a:r>
            <a:r>
              <a:rPr lang="en-US" dirty="0">
                <a:latin typeface="Tahoma" charset="0"/>
              </a:rPr>
              <a:t>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: integers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</a:t>
            </a:r>
            <a:r>
              <a:rPr lang="en-US" dirty="0">
                <a:latin typeface="Times New Roman" charset="0"/>
              </a:rPr>
              <a:t> [0,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b="1" i="1" dirty="0">
                <a:latin typeface="Symbol" charset="0"/>
              </a:rPr>
              <a:t> </a:t>
            </a:r>
            <a:r>
              <a:rPr lang="en-US" dirty="0">
                <a:latin typeface="Symbol" charset="0"/>
              </a:rPr>
              <a:t>-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 smtClean="0">
                <a:latin typeface="Times New Roman" charset="0"/>
              </a:rPr>
              <a:t>]</a:t>
            </a:r>
          </a:p>
          <a:p>
            <a:pPr eaLnBrk="1" hangingPunct="1"/>
            <a:r>
              <a:rPr lang="en-US" b="1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 = 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h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))</a:t>
            </a:r>
          </a:p>
          <a:p>
            <a:pPr eaLnBrk="1" hangingPunct="1"/>
            <a:r>
              <a:rPr lang="ja-JP" altLang="en-US" dirty="0" smtClean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disperse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the keys in an apparently random way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239000" y="228600"/>
          <a:ext cx="1563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Clip" r:id="rId3" imgW="1585440" imgH="1854720" progId="MS_ClipArt_Gallery.2">
                  <p:embed/>
                </p:oleObj>
              </mc:Choice>
              <mc:Fallback>
                <p:oleObj name="Clip" r:id="rId3" imgW="1585440" imgH="1854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636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4038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Hash </a:t>
            </a:r>
            <a:r>
              <a:rPr lang="en-US" dirty="0" smtClean="0">
                <a:latin typeface="Tahoma" charset="0"/>
              </a:rPr>
              <a:t>Codes (Example 1)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Memory address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memory address of the key object as an </a:t>
            </a:r>
            <a:r>
              <a:rPr lang="en-US" sz="2000" smtClean="0"/>
              <a:t>integer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smtClean="0"/>
              <a:t>Good </a:t>
            </a:r>
            <a:r>
              <a:rPr lang="en-US" sz="2000" dirty="0" smtClean="0"/>
              <a:t>in general, except for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numeric keys (same number 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1600" dirty="0" smtClean="0"/>
              <a:t> string </a:t>
            </a:r>
            <a:r>
              <a:rPr lang="en-US" sz="1600" dirty="0"/>
              <a:t>keys (same </a:t>
            </a:r>
            <a:r>
              <a:rPr lang="en-US" sz="1600" dirty="0" smtClean="0"/>
              <a:t>string </a:t>
            </a:r>
            <a:r>
              <a:rPr lang="en-US" sz="1600" dirty="0"/>
              <a:t>in different memory addresses)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1600" dirty="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056759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5799</TotalTime>
  <Words>2518</Words>
  <Application>Microsoft Office PowerPoint</Application>
  <PresentationFormat>On-screen Show (4:3)</PresentationFormat>
  <Paragraphs>918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Blueprint</vt:lpstr>
      <vt:lpstr>Clip</vt:lpstr>
      <vt:lpstr>Worksheet</vt:lpstr>
      <vt:lpstr>Hash Tables</vt:lpstr>
      <vt:lpstr>Recall the Map ADT</vt:lpstr>
      <vt:lpstr>Intuitive Notion of a Map</vt:lpstr>
      <vt:lpstr>More General Kinds of Keys</vt:lpstr>
      <vt:lpstr>Hash Functions and Hash Tables</vt:lpstr>
      <vt:lpstr>Hash Functions and Hash Tables</vt:lpstr>
      <vt:lpstr>Example</vt:lpstr>
      <vt:lpstr>Hash Functions</vt:lpstr>
      <vt:lpstr>Hash Codes (Example 1)</vt:lpstr>
      <vt:lpstr>Hash Codes (Example 2)</vt:lpstr>
      <vt:lpstr>Hash Codes (Example 3)</vt:lpstr>
      <vt:lpstr>Hash Codes (Example 4)</vt:lpstr>
      <vt:lpstr>Hash Codes (Example 4)</vt:lpstr>
      <vt:lpstr>Compression Functions (Example 1)</vt:lpstr>
      <vt:lpstr>Compression Functions (Example 2)</vt:lpstr>
      <vt:lpstr>Collisions</vt:lpstr>
      <vt:lpstr>Worst-case Time Complexity</vt:lpstr>
      <vt:lpstr>Worst-case Time Complexity</vt:lpstr>
      <vt:lpstr>Worst-case Time Complexity</vt:lpstr>
      <vt:lpstr>Handling Collisions</vt:lpstr>
      <vt:lpstr>Separate Chaining</vt:lpstr>
      <vt:lpstr>Linear Probing</vt:lpstr>
      <vt:lpstr>Search with Linear Probing</vt:lpstr>
      <vt:lpstr>Search with Linear Probing</vt:lpstr>
      <vt:lpstr>Updates with Linear Probing</vt:lpstr>
      <vt:lpstr>Why DEFUNCT?</vt:lpstr>
      <vt:lpstr>Why DEFUNCT?</vt:lpstr>
      <vt:lpstr>Why DEFUNCT?</vt:lpstr>
      <vt:lpstr>Deletion with Linear Probing</vt:lpstr>
      <vt:lpstr>Insertion with Linear Probing</vt:lpstr>
      <vt:lpstr>Worst-case Time Complexity</vt:lpstr>
      <vt:lpstr>Worst-case Time Complexity</vt:lpstr>
      <vt:lpstr>Quadratic Probing</vt:lpstr>
      <vt:lpstr>Double Hashing</vt:lpstr>
      <vt:lpstr>Double Hashing</vt:lpstr>
      <vt:lpstr>Example of Double Hashing</vt:lpstr>
      <vt:lpstr>Load Factor</vt:lpstr>
      <vt:lpstr>Desirable Load Factor</vt:lpstr>
      <vt:lpstr>Performance of Hashing</vt:lpstr>
      <vt:lpstr>Time Complexity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Philip  Chan</cp:lastModifiedBy>
  <cp:revision>1105</cp:revision>
  <cp:lastPrinted>2014-03-20T01:25:57Z</cp:lastPrinted>
  <dcterms:created xsi:type="dcterms:W3CDTF">2002-01-21T02:22:10Z</dcterms:created>
  <dcterms:modified xsi:type="dcterms:W3CDTF">2018-10-17T20:14:47Z</dcterms:modified>
</cp:coreProperties>
</file>