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66" r:id="rId3"/>
    <p:sldId id="335" r:id="rId4"/>
    <p:sldId id="344" r:id="rId5"/>
    <p:sldId id="345" r:id="rId6"/>
    <p:sldId id="343" r:id="rId7"/>
    <p:sldId id="346" r:id="rId8"/>
    <p:sldId id="347" r:id="rId9"/>
    <p:sldId id="348" r:id="rId10"/>
    <p:sldId id="371" r:id="rId11"/>
    <p:sldId id="369" r:id="rId12"/>
    <p:sldId id="368" r:id="rId13"/>
    <p:sldId id="370" r:id="rId14"/>
    <p:sldId id="372" r:id="rId15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78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B95A86F-F681-954A-A757-8A0833D6D3C8}" type="datetime1">
              <a:rPr lang="en-US" smtClean="0"/>
              <a:t>9/20/2018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69A16545-DEDB-9C4A-9B34-BB7C4F855B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65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D51CA412-BE08-3946-B2E1-85C120A2BB3A}" type="datetime1">
              <a:rPr lang="en-US" smtClean="0"/>
              <a:t>9/20/2018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544E4A1-34FD-3D45-922C-27D04A5622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766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Heaps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5BBE59-6FB8-A14F-ACA9-8FCEBE8E1954}" type="datetime1">
              <a:rPr lang="en-US" sz="1300" smtClean="0"/>
              <a:t>9/20/2018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D8042F-B0B8-3141-AB7D-23D2D809E907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Heaps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191816-F5B1-F84A-A20D-039BF56175FA}" type="datetime1">
              <a:rPr lang="en-US" sz="1300" smtClean="0"/>
              <a:t>9/20/2018</a:t>
            </a:fld>
            <a:endParaRPr lang="en-US" sz="1300"/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667481D-A0D9-C844-88D4-6B4E53C86C9C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492A62-E320-604B-B9AC-99AD972031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136202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DFAA5-40DE-F04E-B4D0-4E1214B18B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DB1A6-166F-6F4B-AA8F-E566CC24FA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99182-932D-0B47-AC5E-612C9F93A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5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615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616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6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614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B32F24-3C00-8240-8D8A-B0A3E87278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7" r:id="rId2"/>
    <p:sldLayoutId id="2147483658" r:id="rId3"/>
    <p:sldLayoutId id="2147483659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819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3FE2917-A07A-5046-8A34-BD614A70CCCF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Heaps</a:t>
            </a:r>
          </a:p>
        </p:txBody>
      </p:sp>
      <p:grpSp>
        <p:nvGrpSpPr>
          <p:cNvPr id="8197" name="Group 14"/>
          <p:cNvGrpSpPr>
            <a:grpSpLocks/>
          </p:cNvGrpSpPr>
          <p:nvPr/>
        </p:nvGrpSpPr>
        <p:grpSpPr bwMode="auto">
          <a:xfrm>
            <a:off x="4049713" y="3429000"/>
            <a:ext cx="3182937" cy="1600200"/>
            <a:chOff x="4049713" y="3429000"/>
            <a:chExt cx="2566987" cy="1290638"/>
          </a:xfrm>
        </p:grpSpPr>
        <p:sp>
          <p:nvSpPr>
            <p:cNvPr id="8199" name="Oval 334"/>
            <p:cNvSpPr>
              <a:spLocks noChangeArrowheads="1"/>
            </p:cNvSpPr>
            <p:nvPr/>
          </p:nvSpPr>
          <p:spPr bwMode="auto">
            <a:xfrm>
              <a:off x="5530850" y="3429000"/>
              <a:ext cx="306388" cy="3079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8200" name="Oval 335"/>
            <p:cNvSpPr>
              <a:spLocks noChangeArrowheads="1"/>
            </p:cNvSpPr>
            <p:nvPr/>
          </p:nvSpPr>
          <p:spPr bwMode="auto">
            <a:xfrm>
              <a:off x="6310313" y="3921125"/>
              <a:ext cx="306387" cy="3079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sp>
          <p:nvSpPr>
            <p:cNvPr id="8201" name="Oval 336"/>
            <p:cNvSpPr>
              <a:spLocks noChangeArrowheads="1"/>
            </p:cNvSpPr>
            <p:nvPr/>
          </p:nvSpPr>
          <p:spPr bwMode="auto">
            <a:xfrm>
              <a:off x="4613275" y="3921125"/>
              <a:ext cx="307975" cy="3079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8202" name="Oval 337"/>
            <p:cNvSpPr>
              <a:spLocks noChangeArrowheads="1"/>
            </p:cNvSpPr>
            <p:nvPr/>
          </p:nvSpPr>
          <p:spPr bwMode="auto">
            <a:xfrm>
              <a:off x="5180013" y="4413250"/>
              <a:ext cx="306387" cy="3063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7</a:t>
              </a:r>
            </a:p>
          </p:txBody>
        </p:sp>
        <p:cxnSp>
          <p:nvCxnSpPr>
            <p:cNvPr id="8203" name="AutoShape 342"/>
            <p:cNvCxnSpPr>
              <a:cxnSpLocks noChangeShapeType="1"/>
              <a:stCxn id="8199" idx="3"/>
              <a:endCxn id="8201" idx="7"/>
            </p:cNvCxnSpPr>
            <p:nvPr/>
          </p:nvCxnSpPr>
          <p:spPr bwMode="auto">
            <a:xfrm flipH="1">
              <a:off x="4876800" y="3698875"/>
              <a:ext cx="698500" cy="258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4" name="AutoShape 343"/>
            <p:cNvCxnSpPr>
              <a:cxnSpLocks noChangeShapeType="1"/>
              <a:stCxn id="8200" idx="1"/>
              <a:endCxn id="8199" idx="5"/>
            </p:cNvCxnSpPr>
            <p:nvPr/>
          </p:nvCxnSpPr>
          <p:spPr bwMode="auto">
            <a:xfrm flipH="1" flipV="1">
              <a:off x="5792788" y="3698875"/>
              <a:ext cx="561975" cy="258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5" name="AutoShape 348"/>
            <p:cNvCxnSpPr>
              <a:cxnSpLocks noChangeShapeType="1"/>
              <a:stCxn id="8207" idx="7"/>
              <a:endCxn id="8201" idx="3"/>
            </p:cNvCxnSpPr>
            <p:nvPr/>
          </p:nvCxnSpPr>
          <p:spPr bwMode="auto">
            <a:xfrm flipV="1">
              <a:off x="4311650" y="4191000"/>
              <a:ext cx="347663" cy="258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6" name="AutoShape 349"/>
            <p:cNvCxnSpPr>
              <a:cxnSpLocks noChangeShapeType="1"/>
              <a:stCxn id="8202" idx="1"/>
              <a:endCxn id="8201" idx="5"/>
            </p:cNvCxnSpPr>
            <p:nvPr/>
          </p:nvCxnSpPr>
          <p:spPr bwMode="auto">
            <a:xfrm flipH="1" flipV="1">
              <a:off x="4876800" y="4191000"/>
              <a:ext cx="347663" cy="258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7" name="Oval 350"/>
            <p:cNvSpPr>
              <a:spLocks noChangeArrowheads="1"/>
            </p:cNvSpPr>
            <p:nvPr/>
          </p:nvSpPr>
          <p:spPr bwMode="auto">
            <a:xfrm>
              <a:off x="4049713" y="4413250"/>
              <a:ext cx="306387" cy="3063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9</a:t>
              </a:r>
            </a:p>
          </p:txBody>
        </p:sp>
      </p:grpSp>
      <p:sp>
        <p:nvSpPr>
          <p:cNvPr id="8198" name="Date Placeholder 1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C47FCB3-5C63-B44F-B86D-21D925EC2AE5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Downheap</a:t>
            </a:r>
            <a:endParaRPr lang="en-US" dirty="0">
              <a:latin typeface="Tahoma" charset="0"/>
            </a:endParaRP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438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After replacing the root key with the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of the last </a:t>
            </a:r>
            <a:r>
              <a:rPr lang="en-US" sz="2000" dirty="0" smtClean="0">
                <a:latin typeface="Tahoma" charset="0"/>
              </a:rPr>
              <a:t>node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the </a:t>
            </a:r>
            <a:r>
              <a:rPr lang="en-US" sz="1600" dirty="0">
                <a:latin typeface="Tahoma" charset="0"/>
              </a:rPr>
              <a:t>heap-order property may be violated</a:t>
            </a:r>
          </a:p>
          <a:p>
            <a:pPr eaLnBrk="1" hangingPunct="1"/>
            <a:r>
              <a:rPr lang="en-US" sz="2000" dirty="0" err="1">
                <a:latin typeface="Tahoma" charset="0"/>
              </a:rPr>
              <a:t>D</a:t>
            </a:r>
            <a:r>
              <a:rPr lang="en-US" sz="2000" dirty="0" err="1" smtClean="0">
                <a:latin typeface="Tahoma" charset="0"/>
              </a:rPr>
              <a:t>ownheap</a:t>
            </a:r>
            <a:r>
              <a:rPr lang="en-US" sz="2000" dirty="0" smtClean="0">
                <a:latin typeface="Tahoma" charset="0"/>
              </a:rPr>
              <a:t> 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swapping </a:t>
            </a:r>
            <a:r>
              <a:rPr lang="en-US" sz="1600" dirty="0">
                <a:latin typeface="Tahoma" charset="0"/>
              </a:rPr>
              <a:t>key </a:t>
            </a:r>
            <a:r>
              <a:rPr lang="en-US" sz="1600" b="1" i="1" dirty="0">
                <a:latin typeface="Times New Roman" charset="0"/>
              </a:rPr>
              <a:t>k</a:t>
            </a:r>
            <a:r>
              <a:rPr lang="en-US" sz="1600" dirty="0">
                <a:latin typeface="Tahoma" charset="0"/>
              </a:rPr>
              <a:t> along a downward path from the root</a:t>
            </a:r>
          </a:p>
          <a:p>
            <a:pPr eaLnBrk="1" hangingPunct="1"/>
            <a:r>
              <a:rPr lang="en-US" sz="2000" dirty="0" err="1" smtClean="0">
                <a:latin typeface="Tahoma" charset="0"/>
              </a:rPr>
              <a:t>Downheap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terminates when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reaches a leaf </a:t>
            </a:r>
            <a:r>
              <a:rPr lang="en-US" sz="2000" dirty="0" smtClean="0">
                <a:latin typeface="Tahoma" charset="0"/>
              </a:rPr>
              <a:t>or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 </a:t>
            </a:r>
            <a:r>
              <a:rPr lang="en-US" sz="1600" dirty="0">
                <a:latin typeface="Tahoma" charset="0"/>
              </a:rPr>
              <a:t>a node whose children have keys greater than or equal to </a:t>
            </a:r>
            <a:r>
              <a:rPr lang="en-US" sz="1600" b="1" i="1" dirty="0">
                <a:latin typeface="Times New Roman" charset="0"/>
              </a:rPr>
              <a:t>k</a:t>
            </a:r>
            <a:r>
              <a:rPr lang="en-US" sz="1600" dirty="0">
                <a:latin typeface="Tahoma" charset="0"/>
              </a:rPr>
              <a:t> 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Since a heap has height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(log 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dirty="0" smtClean="0">
                <a:latin typeface="Times New Roman" charset="0"/>
              </a:rPr>
              <a:t>)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600" dirty="0" err="1" smtClean="0">
                <a:latin typeface="Tahoma" charset="0"/>
              </a:rPr>
              <a:t>downheap</a:t>
            </a:r>
            <a:r>
              <a:rPr lang="en-US" sz="1600" dirty="0" smtClean="0">
                <a:latin typeface="Tahoma" charset="0"/>
              </a:rPr>
              <a:t> </a:t>
            </a:r>
            <a:r>
              <a:rPr lang="en-US" sz="1600" dirty="0">
                <a:latin typeface="Tahoma" charset="0"/>
              </a:rPr>
              <a:t>runs in </a:t>
            </a:r>
            <a:r>
              <a:rPr lang="en-US" sz="1600" b="1" i="1" dirty="0">
                <a:latin typeface="Times New Roman" charset="0"/>
              </a:rPr>
              <a:t>O</a:t>
            </a:r>
            <a:r>
              <a:rPr lang="en-US" sz="1600" dirty="0">
                <a:latin typeface="Times New Roman" charset="0"/>
              </a:rPr>
              <a:t>(log </a:t>
            </a:r>
            <a:r>
              <a:rPr lang="en-US" sz="1600" b="1" i="1" dirty="0">
                <a:latin typeface="Times New Roman" charset="0"/>
              </a:rPr>
              <a:t>n</a:t>
            </a:r>
            <a:r>
              <a:rPr lang="en-US" sz="1600" dirty="0">
                <a:latin typeface="Times New Roman" charset="0"/>
              </a:rPr>
              <a:t>)</a:t>
            </a:r>
            <a:r>
              <a:rPr lang="en-US" sz="1600" dirty="0">
                <a:latin typeface="Tahoma" charset="0"/>
              </a:rPr>
              <a:t> time</a:t>
            </a:r>
          </a:p>
        </p:txBody>
      </p:sp>
      <p:sp>
        <p:nvSpPr>
          <p:cNvPr id="15366" name="Oval 22"/>
          <p:cNvSpPr>
            <a:spLocks noChangeArrowheads="1"/>
          </p:cNvSpPr>
          <p:nvPr/>
        </p:nvSpPr>
        <p:spPr bwMode="auto">
          <a:xfrm>
            <a:off x="2779713" y="4291013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15367" name="Oval 23"/>
          <p:cNvSpPr>
            <a:spLocks noChangeArrowheads="1"/>
          </p:cNvSpPr>
          <p:nvPr/>
        </p:nvSpPr>
        <p:spPr bwMode="auto">
          <a:xfrm>
            <a:off x="3590925" y="480218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5368" name="Oval 24"/>
          <p:cNvSpPr>
            <a:spLocks noChangeArrowheads="1"/>
          </p:cNvSpPr>
          <p:nvPr/>
        </p:nvSpPr>
        <p:spPr bwMode="auto">
          <a:xfrm>
            <a:off x="1827213" y="480218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5369" name="AutoShape 27"/>
          <p:cNvCxnSpPr>
            <a:cxnSpLocks noChangeShapeType="1"/>
            <a:stCxn id="15366" idx="3"/>
            <a:endCxn id="15368" idx="7"/>
          </p:cNvCxnSpPr>
          <p:nvPr/>
        </p:nvCxnSpPr>
        <p:spPr bwMode="auto">
          <a:xfrm flipH="1">
            <a:off x="2100263" y="4583113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28"/>
          <p:cNvCxnSpPr>
            <a:cxnSpLocks noChangeShapeType="1"/>
            <a:stCxn id="15367" idx="1"/>
            <a:endCxn id="15366" idx="5"/>
          </p:cNvCxnSpPr>
          <p:nvPr/>
        </p:nvCxnSpPr>
        <p:spPr bwMode="auto">
          <a:xfrm flipH="1" flipV="1">
            <a:off x="3052763" y="4583113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31"/>
          <p:cNvCxnSpPr>
            <a:cxnSpLocks noChangeShapeType="1"/>
            <a:stCxn id="15373" idx="7"/>
            <a:endCxn id="15368" idx="3"/>
          </p:cNvCxnSpPr>
          <p:nvPr/>
        </p:nvCxnSpPr>
        <p:spPr bwMode="auto">
          <a:xfrm flipV="1">
            <a:off x="1512888" y="5084763"/>
            <a:ext cx="36036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32"/>
          <p:cNvCxnSpPr>
            <a:cxnSpLocks noChangeShapeType="1"/>
            <a:stCxn id="15375" idx="0"/>
            <a:endCxn id="15368" idx="5"/>
          </p:cNvCxnSpPr>
          <p:nvPr/>
        </p:nvCxnSpPr>
        <p:spPr bwMode="auto">
          <a:xfrm flipH="1" flipV="1">
            <a:off x="2100263" y="5084763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3" name="Oval 33"/>
          <p:cNvSpPr>
            <a:spLocks noChangeArrowheads="1"/>
          </p:cNvSpPr>
          <p:nvPr/>
        </p:nvSpPr>
        <p:spPr bwMode="auto">
          <a:xfrm>
            <a:off x="1239838" y="531336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5374" name="Text Box 38"/>
          <p:cNvSpPr txBox="1">
            <a:spLocks noChangeArrowheads="1"/>
          </p:cNvSpPr>
          <p:nvPr/>
        </p:nvSpPr>
        <p:spPr bwMode="auto">
          <a:xfrm>
            <a:off x="2438400" y="49196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5375" name="Rectangle 39"/>
          <p:cNvSpPr>
            <a:spLocks noChangeAspect="1" noChangeArrowheads="1"/>
          </p:cNvSpPr>
          <p:nvPr/>
        </p:nvSpPr>
        <p:spPr bwMode="auto">
          <a:xfrm>
            <a:off x="2360613" y="5316538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376" name="Oval 4"/>
          <p:cNvSpPr>
            <a:spLocks noChangeArrowheads="1"/>
          </p:cNvSpPr>
          <p:nvPr/>
        </p:nvSpPr>
        <p:spPr bwMode="auto">
          <a:xfrm>
            <a:off x="6894513" y="4291013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5377" name="Oval 5"/>
          <p:cNvSpPr>
            <a:spLocks noChangeArrowheads="1"/>
          </p:cNvSpPr>
          <p:nvPr/>
        </p:nvSpPr>
        <p:spPr bwMode="auto">
          <a:xfrm>
            <a:off x="7705725" y="480218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5378" name="Oval 6"/>
          <p:cNvSpPr>
            <a:spLocks noChangeArrowheads="1"/>
          </p:cNvSpPr>
          <p:nvPr/>
        </p:nvSpPr>
        <p:spPr bwMode="auto">
          <a:xfrm>
            <a:off x="5942013" y="4802188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5379" name="AutoShape 9"/>
          <p:cNvCxnSpPr>
            <a:cxnSpLocks noChangeShapeType="1"/>
            <a:stCxn id="15376" idx="3"/>
            <a:endCxn id="15378" idx="7"/>
          </p:cNvCxnSpPr>
          <p:nvPr/>
        </p:nvCxnSpPr>
        <p:spPr bwMode="auto">
          <a:xfrm flipH="1">
            <a:off x="6215063" y="4583113"/>
            <a:ext cx="7270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0"/>
          <p:cNvCxnSpPr>
            <a:cxnSpLocks noChangeShapeType="1"/>
            <a:stCxn id="15377" idx="1"/>
            <a:endCxn id="15376" idx="5"/>
          </p:cNvCxnSpPr>
          <p:nvPr/>
        </p:nvCxnSpPr>
        <p:spPr bwMode="auto">
          <a:xfrm flipH="1" flipV="1">
            <a:off x="7167563" y="4583113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13"/>
          <p:cNvCxnSpPr>
            <a:cxnSpLocks noChangeShapeType="1"/>
            <a:stCxn id="15383" idx="7"/>
            <a:endCxn id="15378" idx="3"/>
          </p:cNvCxnSpPr>
          <p:nvPr/>
        </p:nvCxnSpPr>
        <p:spPr bwMode="auto">
          <a:xfrm flipV="1">
            <a:off x="5627688" y="5094288"/>
            <a:ext cx="360362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14"/>
          <p:cNvCxnSpPr>
            <a:cxnSpLocks noChangeShapeType="1"/>
            <a:stCxn id="15385" idx="0"/>
            <a:endCxn id="15378" idx="5"/>
          </p:cNvCxnSpPr>
          <p:nvPr/>
        </p:nvCxnSpPr>
        <p:spPr bwMode="auto">
          <a:xfrm flipH="1" flipV="1">
            <a:off x="6215063" y="5094288"/>
            <a:ext cx="376237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3" name="Oval 15"/>
          <p:cNvSpPr>
            <a:spLocks noChangeArrowheads="1"/>
          </p:cNvSpPr>
          <p:nvPr/>
        </p:nvSpPr>
        <p:spPr bwMode="auto">
          <a:xfrm>
            <a:off x="5354638" y="531336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5384" name="Text Box 20"/>
          <p:cNvSpPr txBox="1">
            <a:spLocks noChangeArrowheads="1"/>
          </p:cNvSpPr>
          <p:nvPr/>
        </p:nvSpPr>
        <p:spPr bwMode="auto">
          <a:xfrm>
            <a:off x="6553200" y="49196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5385" name="Rectangle 21"/>
          <p:cNvSpPr>
            <a:spLocks noChangeAspect="1" noChangeArrowheads="1"/>
          </p:cNvSpPr>
          <p:nvPr/>
        </p:nvSpPr>
        <p:spPr bwMode="auto">
          <a:xfrm>
            <a:off x="6475413" y="5316538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5386" name="AutoShape 40"/>
          <p:cNvCxnSpPr>
            <a:cxnSpLocks noChangeShapeType="1"/>
            <a:stCxn id="15376" idx="1"/>
            <a:endCxn id="15378" idx="1"/>
          </p:cNvCxnSpPr>
          <p:nvPr/>
        </p:nvCxnSpPr>
        <p:spPr bwMode="auto">
          <a:xfrm rot="-5400000" flipH="1" flipV="1">
            <a:off x="6208712" y="4097338"/>
            <a:ext cx="512763" cy="954088"/>
          </a:xfrm>
          <a:prstGeom prst="curvedConnector3">
            <a:avLst>
              <a:gd name="adj1" fmla="val -4984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4974620" y="387095"/>
            <a:ext cx="39407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 children--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elect which one to swap?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9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Complexity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3279350"/>
              </p:ext>
            </p:extLst>
          </p:nvPr>
        </p:nvGraphicFramePr>
        <p:xfrm>
          <a:off x="1219200" y="2590800"/>
          <a:ext cx="67056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</a:tblGrid>
              <a:tr h="7086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Insert(entry)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RemoveMin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algn="ctr"/>
                      <a:r>
                        <a:rPr lang="en-US" dirty="0" smtClean="0"/>
                        <a:t>[min()]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3ADF7-5E1E-A345-937C-8827FA3E92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9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Complexity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18733326"/>
              </p:ext>
            </p:extLst>
          </p:nvPr>
        </p:nvGraphicFramePr>
        <p:xfrm>
          <a:off x="1219200" y="2590800"/>
          <a:ext cx="67056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</a:tblGrid>
              <a:tr h="7086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Insert(entry)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 </a:t>
                      </a:r>
                      <a:endParaRPr lang="en-US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RemoveMin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algn="ctr"/>
                      <a:r>
                        <a:rPr lang="en-US" dirty="0" smtClean="0"/>
                        <a:t>[min()]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</a:t>
                      </a:r>
                      <a:r>
                        <a:rPr lang="en-US" baseline="0" dirty="0" smtClean="0"/>
                        <a:t> 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3ADF7-5E1E-A345-937C-8827FA3E92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8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Array-based</a:t>
            </a:r>
          </a:p>
          <a:p>
            <a:endParaRPr lang="en-US" dirty="0"/>
          </a:p>
          <a:p>
            <a:r>
              <a:rPr lang="en-US" dirty="0" smtClean="0"/>
              <a:t>Linked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6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8B0788B-7B42-4141-A0C1-20242ED24E90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Array-based Heap Implementation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419600" cy="4876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can represent a heap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keys by means of an array of length </a:t>
            </a:r>
            <a:r>
              <a:rPr lang="en-US" sz="2000" b="1" i="1" dirty="0">
                <a:latin typeface="Times New Roman" charset="0"/>
              </a:rPr>
              <a:t>n 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For the node at rank </a:t>
            </a:r>
            <a:r>
              <a:rPr lang="en-US" sz="2000" b="1" i="1" dirty="0" err="1">
                <a:latin typeface="Times New Roman" charset="0"/>
              </a:rPr>
              <a:t>i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the left child is at rank </a:t>
            </a:r>
            <a:r>
              <a:rPr lang="en-US" sz="1800" dirty="0">
                <a:latin typeface="Times New Roman" charset="0"/>
              </a:rPr>
              <a:t>2</a:t>
            </a:r>
            <a:r>
              <a:rPr lang="en-US" sz="1800" b="1" i="1" dirty="0">
                <a:latin typeface="Times New Roman" charset="0"/>
              </a:rPr>
              <a:t>i </a:t>
            </a:r>
            <a:r>
              <a:rPr lang="en-US" sz="1800" b="1" dirty="0">
                <a:latin typeface="Times New Roman" charset="0"/>
              </a:rPr>
              <a:t>+ </a:t>
            </a:r>
            <a:r>
              <a:rPr lang="en-US" sz="1800" dirty="0">
                <a:latin typeface="Times New Roman" charset="0"/>
              </a:rPr>
              <a:t>1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the right child is at rank </a:t>
            </a:r>
            <a:r>
              <a:rPr lang="en-US" sz="1800" dirty="0">
                <a:latin typeface="Times New Roman" charset="0"/>
              </a:rPr>
              <a:t>2</a:t>
            </a:r>
            <a:r>
              <a:rPr lang="en-US" sz="1800" b="1" i="1" dirty="0">
                <a:latin typeface="Times New Roman" charset="0"/>
              </a:rPr>
              <a:t>i </a:t>
            </a:r>
            <a:r>
              <a:rPr lang="en-US" sz="1800" dirty="0">
                <a:latin typeface="Symbol" charset="0"/>
                <a:sym typeface="Symbol" charset="0"/>
              </a:rPr>
              <a:t>+</a:t>
            </a:r>
            <a:r>
              <a:rPr lang="en-US" sz="1800" dirty="0">
                <a:latin typeface="Times New Roman" charset="0"/>
                <a:sym typeface="Symbol" charset="0"/>
              </a:rPr>
              <a:t> </a:t>
            </a:r>
            <a:r>
              <a:rPr lang="en-US" sz="1800" dirty="0">
                <a:latin typeface="Times New Roman" charset="0"/>
              </a:rPr>
              <a:t>2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Operation </a:t>
            </a:r>
            <a:r>
              <a:rPr lang="en-US" sz="2000" dirty="0">
                <a:latin typeface="Tahoma" charset="0"/>
              </a:rPr>
              <a:t>add corresponds to inserting at rank </a:t>
            </a:r>
            <a:r>
              <a:rPr lang="en-US" sz="2000" b="1" i="1" dirty="0">
                <a:latin typeface="Times New Roman" charset="0"/>
              </a:rPr>
              <a:t>n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</a:rPr>
              <a:t>1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Operation </a:t>
            </a:r>
            <a:r>
              <a:rPr lang="en-US" sz="2000" dirty="0" err="1">
                <a:latin typeface="Tahoma" charset="0"/>
              </a:rPr>
              <a:t>remove_min</a:t>
            </a:r>
            <a:r>
              <a:rPr lang="en-US" sz="2000" dirty="0">
                <a:latin typeface="Tahoma" charset="0"/>
              </a:rPr>
              <a:t> corresponds to removing at rank </a:t>
            </a:r>
            <a:r>
              <a:rPr lang="en-US" sz="2000" b="1" i="1" dirty="0" smtClean="0">
                <a:latin typeface="Times New Roman" charset="0"/>
              </a:rPr>
              <a:t>0</a:t>
            </a:r>
            <a:endParaRPr lang="en-US" sz="2000" b="1" i="1" dirty="0">
              <a:latin typeface="Times New Roman" charset="0"/>
            </a:endParaRP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7061200" y="188277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8015288" y="2486025"/>
            <a:ext cx="376237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5937250" y="248602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6630988" y="3087688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22537" name="AutoShape 13"/>
          <p:cNvCxnSpPr>
            <a:cxnSpLocks noChangeShapeType="1"/>
            <a:stCxn id="22533" idx="3"/>
            <a:endCxn id="22535" idx="7"/>
          </p:cNvCxnSpPr>
          <p:nvPr/>
        </p:nvCxnSpPr>
        <p:spPr bwMode="auto">
          <a:xfrm flipH="1">
            <a:off x="6259513" y="2214563"/>
            <a:ext cx="855662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14"/>
          <p:cNvCxnSpPr>
            <a:cxnSpLocks noChangeShapeType="1"/>
            <a:stCxn id="22534" idx="1"/>
            <a:endCxn id="22533" idx="5"/>
          </p:cNvCxnSpPr>
          <p:nvPr/>
        </p:nvCxnSpPr>
        <p:spPr bwMode="auto">
          <a:xfrm flipH="1" flipV="1">
            <a:off x="7381875" y="2214563"/>
            <a:ext cx="688975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19"/>
          <p:cNvCxnSpPr>
            <a:cxnSpLocks noChangeShapeType="1"/>
            <a:stCxn id="22541" idx="7"/>
            <a:endCxn id="22535" idx="3"/>
          </p:cNvCxnSpPr>
          <p:nvPr/>
        </p:nvCxnSpPr>
        <p:spPr bwMode="auto">
          <a:xfrm flipV="1">
            <a:off x="5567363" y="2816225"/>
            <a:ext cx="425450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20"/>
          <p:cNvCxnSpPr>
            <a:cxnSpLocks noChangeShapeType="1"/>
            <a:stCxn id="22536" idx="1"/>
            <a:endCxn id="22535" idx="5"/>
          </p:cNvCxnSpPr>
          <p:nvPr/>
        </p:nvCxnSpPr>
        <p:spPr bwMode="auto">
          <a:xfrm flipH="1" flipV="1">
            <a:off x="6259513" y="2816225"/>
            <a:ext cx="427037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1" name="Oval 21"/>
          <p:cNvSpPr>
            <a:spLocks noChangeArrowheads="1"/>
          </p:cNvSpPr>
          <p:nvPr/>
        </p:nvSpPr>
        <p:spPr bwMode="auto">
          <a:xfrm>
            <a:off x="5246688" y="3087688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grpSp>
        <p:nvGrpSpPr>
          <p:cNvPr id="22542" name="Group 43"/>
          <p:cNvGrpSpPr>
            <a:grpSpLocks/>
          </p:cNvGrpSpPr>
          <p:nvPr/>
        </p:nvGrpSpPr>
        <p:grpSpPr bwMode="auto">
          <a:xfrm>
            <a:off x="5829300" y="4473575"/>
            <a:ext cx="2857500" cy="941388"/>
            <a:chOff x="3600" y="2736"/>
            <a:chExt cx="1920" cy="632"/>
          </a:xfrm>
        </p:grpSpPr>
        <p:sp>
          <p:nvSpPr>
            <p:cNvPr id="22544" name="Rectangle 30"/>
            <p:cNvSpPr>
              <a:spLocks noChangeArrowheads="1"/>
            </p:cNvSpPr>
            <p:nvPr/>
          </p:nvSpPr>
          <p:spPr bwMode="auto">
            <a:xfrm>
              <a:off x="3600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22545" name="Rectangle 31"/>
            <p:cNvSpPr>
              <a:spLocks noChangeArrowheads="1"/>
            </p:cNvSpPr>
            <p:nvPr/>
          </p:nvSpPr>
          <p:spPr bwMode="auto">
            <a:xfrm>
              <a:off x="3984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5</a:t>
              </a:r>
            </a:p>
          </p:txBody>
        </p:sp>
        <p:sp>
          <p:nvSpPr>
            <p:cNvPr id="22546" name="Rectangle 32"/>
            <p:cNvSpPr>
              <a:spLocks noChangeArrowheads="1"/>
            </p:cNvSpPr>
            <p:nvPr/>
          </p:nvSpPr>
          <p:spPr bwMode="auto">
            <a:xfrm>
              <a:off x="4368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6</a:t>
              </a:r>
            </a:p>
          </p:txBody>
        </p:sp>
        <p:sp>
          <p:nvSpPr>
            <p:cNvPr id="22547" name="Rectangle 33"/>
            <p:cNvSpPr>
              <a:spLocks noChangeArrowheads="1"/>
            </p:cNvSpPr>
            <p:nvPr/>
          </p:nvSpPr>
          <p:spPr bwMode="auto">
            <a:xfrm>
              <a:off x="4752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9</a:t>
              </a:r>
            </a:p>
          </p:txBody>
        </p:sp>
        <p:sp>
          <p:nvSpPr>
            <p:cNvPr id="22548" name="Rectangle 34"/>
            <p:cNvSpPr>
              <a:spLocks noChangeArrowheads="1"/>
            </p:cNvSpPr>
            <p:nvPr/>
          </p:nvSpPr>
          <p:spPr bwMode="auto">
            <a:xfrm>
              <a:off x="5136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7</a:t>
              </a:r>
            </a:p>
          </p:txBody>
        </p:sp>
        <p:sp>
          <p:nvSpPr>
            <p:cNvPr id="22549" name="Rectangle 37"/>
            <p:cNvSpPr>
              <a:spLocks noChangeArrowheads="1"/>
            </p:cNvSpPr>
            <p:nvPr/>
          </p:nvSpPr>
          <p:spPr bwMode="auto">
            <a:xfrm>
              <a:off x="3696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charset="0"/>
                </a:rPr>
                <a:t>0</a:t>
              </a:r>
              <a:endParaRPr lang="en-US"/>
            </a:p>
          </p:txBody>
        </p:sp>
        <p:sp>
          <p:nvSpPr>
            <p:cNvPr id="22550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22551" name="Rectangle 39"/>
            <p:cNvSpPr>
              <a:spLocks noChangeArrowheads="1"/>
            </p:cNvSpPr>
            <p:nvPr/>
          </p:nvSpPr>
          <p:spPr bwMode="auto">
            <a:xfrm>
              <a:off x="4464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22552" name="Rectangle 40"/>
            <p:cNvSpPr>
              <a:spLocks noChangeArrowheads="1"/>
            </p:cNvSpPr>
            <p:nvPr/>
          </p:nvSpPr>
          <p:spPr bwMode="auto">
            <a:xfrm>
              <a:off x="4848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22553" name="Rectangle 41"/>
            <p:cNvSpPr>
              <a:spLocks noChangeArrowheads="1"/>
            </p:cNvSpPr>
            <p:nvPr/>
          </p:nvSpPr>
          <p:spPr bwMode="auto">
            <a:xfrm>
              <a:off x="523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charset="0"/>
                </a:rPr>
                <a:t>4</a:t>
              </a:r>
              <a:endParaRPr lang="en-US"/>
            </a:p>
          </p:txBody>
        </p:sp>
      </p:grpSp>
      <p:sp>
        <p:nvSpPr>
          <p:cNvPr id="2254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804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5ACB5E-E23F-BD4F-B829-1DC73F61A1DF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Tahoma" charset="0"/>
              </a:rPr>
              <a:t>Recall Priority Queue ADT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priority queue stores a collection of entries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Each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entry</a:t>
            </a:r>
            <a:r>
              <a:rPr lang="en-US" sz="2000" dirty="0">
                <a:latin typeface="Tahoma" charset="0"/>
              </a:rPr>
              <a:t> is a pair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(key, value)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Main methods of the Priority Queue ADT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 dirty="0">
                <a:latin typeface="Tahoma" charset="0"/>
              </a:rPr>
              <a:t>(k, </a:t>
            </a:r>
            <a:r>
              <a:rPr lang="en-US" sz="1800" dirty="0" smtClean="0">
                <a:latin typeface="Tahoma" charset="0"/>
              </a:rPr>
              <a:t>v)</a:t>
            </a:r>
            <a:r>
              <a:rPr lang="en-US" sz="1800" dirty="0">
                <a:latin typeface="Tahoma" charset="0"/>
              </a:rPr>
              <a:t/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inserts an entry with key k and value </a:t>
            </a:r>
            <a:r>
              <a:rPr lang="en-US" sz="1800" dirty="0" smtClean="0">
                <a:latin typeface="Tahoma" charset="0"/>
              </a:rPr>
              <a:t>v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removes and returns the entry with smallest key</a:t>
            </a:r>
            <a:endParaRPr lang="en-US" dirty="0">
              <a:latin typeface="Tahoma" charset="0"/>
            </a:endParaRP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Additional </a:t>
            </a:r>
            <a:r>
              <a:rPr lang="en-US" sz="2000" dirty="0" smtClean="0">
                <a:latin typeface="Tahoma" charset="0"/>
              </a:rPr>
              <a:t>functions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returns, but does not remove, an entry with smallest key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1800" dirty="0">
                <a:latin typeface="Tahoma" charset="0"/>
              </a:rPr>
              <a:t>(),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1800" dirty="0">
                <a:latin typeface="Tahoma" charset="0"/>
              </a:rPr>
              <a:t>()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Standby flyers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Auctions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Stock market</a:t>
            </a:r>
          </a:p>
        </p:txBody>
      </p:sp>
      <p:sp>
        <p:nvSpPr>
          <p:cNvPr id="922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08F4B7-A619-3044-8864-D2F8BD879FD9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Heaps</a:t>
            </a:r>
          </a:p>
        </p:txBody>
      </p:sp>
      <p:sp>
        <p:nvSpPr>
          <p:cNvPr id="101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600200"/>
            <a:ext cx="42291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</a:rPr>
              <a:t>a binary tree with 2 properties: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Heap-Order:</a:t>
            </a:r>
            <a:r>
              <a:rPr lang="en-US" sz="2000" dirty="0">
                <a:latin typeface="Tahoma" charset="0"/>
              </a:rPr>
              <a:t> for every internal node v other than the root,</a:t>
            </a:r>
            <a:br>
              <a:rPr lang="en-US" sz="2000" dirty="0">
                <a:latin typeface="Tahoma" charset="0"/>
              </a:rPr>
            </a:br>
            <a:r>
              <a:rPr lang="en-US" sz="2000" b="1" i="1" dirty="0">
                <a:latin typeface="Times New Roman" charset="0"/>
              </a:rPr>
              <a:t>key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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>
                <a:latin typeface="Times New Roman" charset="0"/>
              </a:rPr>
              <a:t>key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parent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 smtClean="0">
                <a:latin typeface="Times New Roman" charset="0"/>
              </a:rPr>
              <a:t>))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>
                <a:latin typeface="Symbol" charset="0"/>
                <a:sym typeface="Symbol" charset="0"/>
              </a:rPr>
              <a:t> </a:t>
            </a:r>
            <a:r>
              <a:rPr lang="en-US" sz="1600" dirty="0" smtClean="0">
                <a:latin typeface="Tahoma" charset="0"/>
                <a:sym typeface="Symbol" charset="0"/>
              </a:rPr>
              <a:t>“child” </a:t>
            </a:r>
            <a:r>
              <a:rPr lang="en-US" sz="1600" dirty="0" smtClean="0">
                <a:latin typeface="Symbol" charset="0"/>
                <a:sym typeface="Symbol" charset="0"/>
              </a:rPr>
              <a:t>  </a:t>
            </a:r>
            <a:r>
              <a:rPr lang="en-US" sz="1600" dirty="0" smtClean="0">
                <a:latin typeface="Tahoma" charset="0"/>
                <a:sym typeface="Symbol" charset="0"/>
              </a:rPr>
              <a:t>“parent”  -&gt; root has min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Tahoma" charset="0"/>
                <a:sym typeface="Symbol" charset="0"/>
              </a:rPr>
              <a:t>Book: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200" dirty="0" smtClean="0">
                <a:solidFill>
                  <a:srgbClr val="00B050"/>
                </a:solidFill>
                <a:latin typeface="Tahoma" charset="0"/>
                <a:sym typeface="Symbol" charset="0"/>
              </a:rPr>
              <a:t>“parent” </a:t>
            </a:r>
            <a:r>
              <a:rPr lang="en-US" sz="1200" dirty="0" smtClean="0">
                <a:solidFill>
                  <a:srgbClr val="00B050"/>
                </a:solidFill>
                <a:latin typeface="Symbol" charset="0"/>
                <a:sym typeface="Symbol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Symbol" charset="0"/>
                <a:sym typeface="Symbol" charset="0"/>
              </a:rPr>
              <a:t> </a:t>
            </a:r>
            <a:r>
              <a:rPr lang="en-US" sz="1200" dirty="0" smtClean="0">
                <a:solidFill>
                  <a:srgbClr val="00B050"/>
                </a:solidFill>
                <a:latin typeface="Tahoma" charset="0"/>
                <a:sym typeface="Symbol" charset="0"/>
              </a:rPr>
              <a:t>“child” -&gt; root has max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200" dirty="0" smtClean="0">
                <a:solidFill>
                  <a:srgbClr val="00B050"/>
                </a:solidFill>
                <a:latin typeface="Tahoma" charset="0"/>
                <a:sym typeface="Symbol" charset="0"/>
              </a:rPr>
              <a:t>Same concept</a:t>
            </a:r>
            <a:endParaRPr lang="en-US" sz="1600" dirty="0" smtClean="0">
              <a:solidFill>
                <a:srgbClr val="00B050"/>
              </a:solidFill>
              <a:latin typeface="Times New Roman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Complete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Binary Tree:</a:t>
            </a:r>
            <a:r>
              <a:rPr lang="en-US" sz="2000" dirty="0">
                <a:latin typeface="Tahoma" charset="0"/>
              </a:rPr>
              <a:t> let 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ahoma" charset="0"/>
              </a:rPr>
              <a:t> be the height of the heap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700" dirty="0">
                <a:latin typeface="Tahoma" charset="0"/>
              </a:rPr>
              <a:t>for </a:t>
            </a:r>
            <a:r>
              <a:rPr lang="en-US" sz="1700" b="1" i="1" dirty="0" err="1">
                <a:latin typeface="Times New Roman" charset="0"/>
              </a:rPr>
              <a:t>i</a:t>
            </a:r>
            <a:r>
              <a:rPr lang="en-US" sz="1700" b="1" i="1" dirty="0">
                <a:latin typeface="Times New Roman" charset="0"/>
              </a:rPr>
              <a:t> </a:t>
            </a:r>
            <a:r>
              <a:rPr lang="en-US" sz="1700" dirty="0">
                <a:latin typeface="Symbol" charset="0"/>
                <a:sym typeface="Symbol" charset="0"/>
              </a:rPr>
              <a:t>= </a:t>
            </a:r>
            <a:r>
              <a:rPr lang="en-US" sz="1700" dirty="0">
                <a:latin typeface="Times New Roman" charset="0"/>
              </a:rPr>
              <a:t>0, … , </a:t>
            </a:r>
            <a:r>
              <a:rPr lang="en-US" sz="1700" b="1" i="1" dirty="0">
                <a:latin typeface="Times New Roman" charset="0"/>
              </a:rPr>
              <a:t>h </a:t>
            </a:r>
            <a:r>
              <a:rPr lang="en-US" sz="1700" dirty="0">
                <a:latin typeface="Symbol" charset="0"/>
                <a:sym typeface="Symbol" charset="0"/>
              </a:rPr>
              <a:t>- </a:t>
            </a:r>
            <a:r>
              <a:rPr lang="en-US" sz="1700" dirty="0">
                <a:latin typeface="Times New Roman" charset="0"/>
              </a:rPr>
              <a:t>1,</a:t>
            </a:r>
            <a:r>
              <a:rPr lang="en-US" sz="1700" dirty="0">
                <a:latin typeface="Tahoma" charset="0"/>
              </a:rPr>
              <a:t> there are </a:t>
            </a:r>
            <a:r>
              <a:rPr lang="en-US" sz="1700" dirty="0">
                <a:latin typeface="Times New Roman" charset="0"/>
              </a:rPr>
              <a:t>2</a:t>
            </a:r>
            <a:r>
              <a:rPr lang="en-US" sz="1700" b="1" i="1" baseline="30000" dirty="0">
                <a:latin typeface="Times New Roman" charset="0"/>
              </a:rPr>
              <a:t>i</a:t>
            </a:r>
            <a:r>
              <a:rPr lang="en-US" sz="1700" dirty="0">
                <a:latin typeface="Tahoma" charset="0"/>
              </a:rPr>
              <a:t> nodes of depth </a:t>
            </a:r>
            <a:r>
              <a:rPr lang="en-US" sz="1700" b="1" i="1" dirty="0" err="1">
                <a:latin typeface="Times New Roman" charset="0"/>
              </a:rPr>
              <a:t>i</a:t>
            </a:r>
            <a:endParaRPr lang="en-US" sz="1700" dirty="0">
              <a:latin typeface="Tahoma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1700" dirty="0">
                <a:latin typeface="Tahoma" charset="0"/>
              </a:rPr>
              <a:t>at depth </a:t>
            </a:r>
            <a:r>
              <a:rPr lang="en-US" sz="1700" b="1" i="1" dirty="0">
                <a:latin typeface="Times New Roman" charset="0"/>
              </a:rPr>
              <a:t>h</a:t>
            </a:r>
            <a:r>
              <a:rPr lang="en-US" sz="1700" dirty="0">
                <a:latin typeface="Tahoma" charset="0"/>
              </a:rPr>
              <a:t> </a:t>
            </a:r>
            <a:r>
              <a:rPr lang="en-US" sz="1700" dirty="0">
                <a:latin typeface="Symbol" charset="0"/>
                <a:sym typeface="Symbol" charset="0"/>
              </a:rPr>
              <a:t>-</a:t>
            </a:r>
            <a:r>
              <a:rPr lang="en-US" sz="1700" dirty="0">
                <a:latin typeface="Times New Roman" charset="0"/>
                <a:sym typeface="Symbol" charset="0"/>
              </a:rPr>
              <a:t> 1</a:t>
            </a:r>
            <a:r>
              <a:rPr lang="en-US" sz="1700" dirty="0">
                <a:latin typeface="Tahoma" charset="0"/>
              </a:rPr>
              <a:t>, the internal nodes are to the left of the external nodes</a:t>
            </a:r>
          </a:p>
        </p:txBody>
      </p:sp>
      <p:sp>
        <p:nvSpPr>
          <p:cNvPr id="10246" name="Oval 7"/>
          <p:cNvSpPr>
            <a:spLocks noChangeArrowheads="1"/>
          </p:cNvSpPr>
          <p:nvPr/>
        </p:nvSpPr>
        <p:spPr bwMode="auto">
          <a:xfrm>
            <a:off x="6992938" y="32083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0247" name="Oval 8"/>
          <p:cNvSpPr>
            <a:spLocks noChangeArrowheads="1"/>
          </p:cNvSpPr>
          <p:nvPr/>
        </p:nvSpPr>
        <p:spPr bwMode="auto">
          <a:xfrm>
            <a:off x="7959725" y="38179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5856288" y="38179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0249" name="Oval 10"/>
          <p:cNvSpPr>
            <a:spLocks noChangeArrowheads="1"/>
          </p:cNvSpPr>
          <p:nvPr/>
        </p:nvSpPr>
        <p:spPr bwMode="auto">
          <a:xfrm>
            <a:off x="6557963" y="44275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0250" name="AutoShape 16"/>
          <p:cNvCxnSpPr>
            <a:cxnSpLocks noChangeShapeType="1"/>
            <a:stCxn id="10246" idx="3"/>
            <a:endCxn id="10248" idx="7"/>
          </p:cNvCxnSpPr>
          <p:nvPr/>
        </p:nvCxnSpPr>
        <p:spPr bwMode="auto">
          <a:xfrm flipH="1">
            <a:off x="6181725" y="3543300"/>
            <a:ext cx="8667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7"/>
          <p:cNvCxnSpPr>
            <a:cxnSpLocks noChangeShapeType="1"/>
            <a:stCxn id="10247" idx="1"/>
            <a:endCxn id="10246" idx="5"/>
          </p:cNvCxnSpPr>
          <p:nvPr/>
        </p:nvCxnSpPr>
        <p:spPr bwMode="auto">
          <a:xfrm flipH="1" flipV="1">
            <a:off x="7318375" y="3543300"/>
            <a:ext cx="6969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22"/>
          <p:cNvCxnSpPr>
            <a:cxnSpLocks noChangeShapeType="1"/>
            <a:stCxn id="10254" idx="7"/>
            <a:endCxn id="10248" idx="3"/>
          </p:cNvCxnSpPr>
          <p:nvPr/>
        </p:nvCxnSpPr>
        <p:spPr bwMode="auto">
          <a:xfrm flipV="1">
            <a:off x="5481638" y="4152900"/>
            <a:ext cx="430212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23"/>
          <p:cNvCxnSpPr>
            <a:cxnSpLocks noChangeShapeType="1"/>
            <a:stCxn id="10249" idx="1"/>
            <a:endCxn id="10248" idx="5"/>
          </p:cNvCxnSpPr>
          <p:nvPr/>
        </p:nvCxnSpPr>
        <p:spPr bwMode="auto">
          <a:xfrm flipH="1" flipV="1">
            <a:off x="6181725" y="4152900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4" name="Oval 24"/>
          <p:cNvSpPr>
            <a:spLocks noChangeArrowheads="1"/>
          </p:cNvSpPr>
          <p:nvPr/>
        </p:nvSpPr>
        <p:spPr bwMode="auto">
          <a:xfrm>
            <a:off x="5156200" y="44275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0255" name="Rectangle 30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00200"/>
            <a:ext cx="3810000" cy="1447800"/>
          </a:xfrm>
          <a:noFill/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The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 last node</a:t>
            </a:r>
            <a:r>
              <a:rPr lang="en-US" sz="2400">
                <a:latin typeface="Tahoma" charset="0"/>
              </a:rPr>
              <a:t> of a heap is the rightmost node of maximum depth</a:t>
            </a:r>
            <a:endParaRPr lang="en-US" sz="2400">
              <a:latin typeface="Times New Roman" charset="0"/>
              <a:sym typeface="Symbol" charset="0"/>
            </a:endParaRPr>
          </a:p>
        </p:txBody>
      </p:sp>
      <p:sp>
        <p:nvSpPr>
          <p:cNvPr id="10256" name="Freeform 31"/>
          <p:cNvSpPr>
            <a:spLocks/>
          </p:cNvSpPr>
          <p:nvPr/>
        </p:nvSpPr>
        <p:spPr bwMode="auto">
          <a:xfrm>
            <a:off x="7010400" y="4686300"/>
            <a:ext cx="1247775" cy="1047750"/>
          </a:xfrm>
          <a:custGeom>
            <a:avLst/>
            <a:gdLst>
              <a:gd name="T0" fmla="*/ 786 w 786"/>
              <a:gd name="T1" fmla="*/ 660 h 660"/>
              <a:gd name="T2" fmla="*/ 618 w 786"/>
              <a:gd name="T3" fmla="*/ 198 h 660"/>
              <a:gd name="T4" fmla="*/ 0 w 786"/>
              <a:gd name="T5" fmla="*/ 0 h 660"/>
              <a:gd name="T6" fmla="*/ 0 60000 65536"/>
              <a:gd name="T7" fmla="*/ 0 60000 65536"/>
              <a:gd name="T8" fmla="*/ 0 60000 65536"/>
              <a:gd name="T9" fmla="*/ 0 w 786"/>
              <a:gd name="T10" fmla="*/ 0 h 660"/>
              <a:gd name="T11" fmla="*/ 786 w 786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Text Box 32"/>
          <p:cNvSpPr txBox="1">
            <a:spLocks noChangeArrowheads="1"/>
          </p:cNvSpPr>
          <p:nvPr/>
        </p:nvSpPr>
        <p:spPr bwMode="auto">
          <a:xfrm>
            <a:off x="7623175" y="569277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last node</a:t>
            </a:r>
          </a:p>
        </p:txBody>
      </p:sp>
      <p:sp>
        <p:nvSpPr>
          <p:cNvPr id="10258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F8612B4-55FE-F948-A6ED-9B5A7108B948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Height of a Heap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20574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ahoma" charset="0"/>
              </a:rPr>
              <a:t>Theorem:</a:t>
            </a:r>
            <a:r>
              <a:rPr lang="en-US" sz="2000" dirty="0">
                <a:latin typeface="Tahoma" charset="0"/>
              </a:rPr>
              <a:t> A heap storing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keys has height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(log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Proof: (we apply the complete binary tree property)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Let </a:t>
            </a:r>
            <a:r>
              <a:rPr lang="en-US" sz="1800" b="1" i="1" dirty="0">
                <a:latin typeface="Times New Roman" charset="0"/>
              </a:rPr>
              <a:t>h</a:t>
            </a:r>
            <a:r>
              <a:rPr lang="en-US" sz="1800" dirty="0">
                <a:latin typeface="Tahoma" charset="0"/>
              </a:rPr>
              <a:t> be the height of a heap storing </a:t>
            </a:r>
            <a:r>
              <a:rPr lang="en-US" sz="1800" b="1" i="1" dirty="0">
                <a:latin typeface="Times New Roman" charset="0"/>
              </a:rPr>
              <a:t>n </a:t>
            </a:r>
            <a:r>
              <a:rPr lang="en-US" sz="1800" dirty="0">
                <a:latin typeface="Tahoma" charset="0"/>
              </a:rPr>
              <a:t>keys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Since there are </a:t>
            </a:r>
            <a:r>
              <a:rPr lang="en-US" sz="1800" dirty="0">
                <a:latin typeface="Times New Roman" charset="0"/>
              </a:rPr>
              <a:t>2</a:t>
            </a:r>
            <a:r>
              <a:rPr lang="en-US" sz="1800" b="1" i="1" baseline="30000" dirty="0">
                <a:latin typeface="Times New Roman" charset="0"/>
              </a:rPr>
              <a:t>i</a:t>
            </a:r>
            <a:r>
              <a:rPr lang="en-US" sz="1800" dirty="0">
                <a:latin typeface="Tahoma" charset="0"/>
              </a:rPr>
              <a:t> keys at depth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latin typeface="Symbol" charset="0"/>
                <a:sym typeface="Symbol" charset="0"/>
              </a:rPr>
              <a:t>=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latin typeface="Times New Roman" charset="0"/>
              </a:rPr>
              <a:t>0, … , </a:t>
            </a:r>
            <a:r>
              <a:rPr lang="en-US" sz="1800" b="1" i="1" dirty="0">
                <a:latin typeface="Times New Roman" charset="0"/>
              </a:rPr>
              <a:t>h </a:t>
            </a:r>
            <a:r>
              <a:rPr lang="en-US" sz="1800" dirty="0">
                <a:latin typeface="Symbol" charset="0"/>
                <a:sym typeface="Symbol" charset="0"/>
              </a:rPr>
              <a:t>- </a:t>
            </a:r>
            <a:r>
              <a:rPr lang="en-US" sz="1800" dirty="0">
                <a:latin typeface="Times New Roman" charset="0"/>
              </a:rPr>
              <a:t>1 </a:t>
            </a:r>
            <a:r>
              <a:rPr lang="en-US" sz="1800" dirty="0">
                <a:latin typeface="Tahoma" charset="0"/>
              </a:rPr>
              <a:t>and at least one key at depth </a:t>
            </a:r>
            <a:r>
              <a:rPr lang="en-US" sz="1800" b="1" i="1" dirty="0">
                <a:latin typeface="Times New Roman" charset="0"/>
              </a:rPr>
              <a:t>h</a:t>
            </a:r>
            <a:r>
              <a:rPr lang="en-US" sz="1800" dirty="0">
                <a:latin typeface="Tahoma" charset="0"/>
              </a:rPr>
              <a:t>, we have 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latin typeface="Symbol" charset="0"/>
                <a:sym typeface="Symbol" charset="0"/>
              </a:rPr>
              <a:t>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latin typeface="Times New Roman" charset="0"/>
              </a:rPr>
              <a:t>1 </a:t>
            </a:r>
            <a:r>
              <a:rPr lang="en-US" sz="1800" dirty="0">
                <a:latin typeface="Symbol" charset="0"/>
                <a:sym typeface="Symbol" charset="0"/>
              </a:rPr>
              <a:t>+ </a:t>
            </a:r>
            <a:r>
              <a:rPr lang="en-US" sz="1800" dirty="0">
                <a:latin typeface="Times New Roman" charset="0"/>
              </a:rPr>
              <a:t>2 </a:t>
            </a:r>
            <a:r>
              <a:rPr lang="en-US" sz="1800" dirty="0">
                <a:latin typeface="Symbol" charset="0"/>
                <a:sym typeface="Symbol" charset="0"/>
              </a:rPr>
              <a:t>+</a:t>
            </a:r>
            <a:r>
              <a:rPr lang="en-US" sz="1800" dirty="0">
                <a:latin typeface="Times New Roman" charset="0"/>
              </a:rPr>
              <a:t> 4 </a:t>
            </a:r>
            <a:r>
              <a:rPr lang="en-US" sz="1800" dirty="0">
                <a:latin typeface="Symbol" charset="0"/>
                <a:sym typeface="Symbol" charset="0"/>
              </a:rPr>
              <a:t>+</a:t>
            </a:r>
            <a:r>
              <a:rPr lang="en-US" sz="1800" dirty="0">
                <a:latin typeface="Times New Roman" charset="0"/>
              </a:rPr>
              <a:t> … </a:t>
            </a:r>
            <a:r>
              <a:rPr lang="en-US" sz="1800" dirty="0">
                <a:latin typeface="Symbol" charset="0"/>
                <a:sym typeface="Symbol" charset="0"/>
              </a:rPr>
              <a:t>+</a:t>
            </a:r>
            <a:r>
              <a:rPr lang="en-US" sz="1800" dirty="0">
                <a:latin typeface="Times New Roman" charset="0"/>
              </a:rPr>
              <a:t> 2</a:t>
            </a:r>
            <a:r>
              <a:rPr lang="en-US" sz="1800" b="1" i="1" baseline="30000" dirty="0">
                <a:latin typeface="Times New Roman" charset="0"/>
              </a:rPr>
              <a:t>h</a:t>
            </a:r>
            <a:r>
              <a:rPr lang="en-US" sz="1800" baseline="30000" dirty="0">
                <a:latin typeface="Symbol" charset="0"/>
              </a:rPr>
              <a:t>-</a:t>
            </a:r>
            <a:r>
              <a:rPr lang="en-US" sz="1800" baseline="30000" dirty="0">
                <a:latin typeface="Times New Roman" charset="0"/>
              </a:rPr>
              <a:t>1 </a:t>
            </a:r>
            <a:r>
              <a:rPr lang="en-US" sz="1800" dirty="0">
                <a:latin typeface="Symbol" charset="0"/>
                <a:sym typeface="Symbol" charset="0"/>
              </a:rPr>
              <a:t> + </a:t>
            </a:r>
            <a:r>
              <a:rPr lang="en-US" sz="1800" dirty="0">
                <a:latin typeface="Times New Roman" charset="0"/>
              </a:rPr>
              <a:t>1</a:t>
            </a:r>
            <a:r>
              <a:rPr lang="en-US" sz="1800" b="1" i="1" baseline="30000" dirty="0">
                <a:latin typeface="Times New Roman" charset="0"/>
              </a:rPr>
              <a:t> 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Thus, 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latin typeface="Symbol" charset="0"/>
                <a:sym typeface="Symbol" charset="0"/>
              </a:rPr>
              <a:t>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latin typeface="Times New Roman" charset="0"/>
              </a:rPr>
              <a:t>2</a:t>
            </a:r>
            <a:r>
              <a:rPr lang="en-US" sz="1800" b="1" i="1" baseline="30000" dirty="0">
                <a:latin typeface="Times New Roman" charset="0"/>
              </a:rPr>
              <a:t>h</a:t>
            </a:r>
            <a:r>
              <a:rPr lang="en-US" sz="1800" baseline="30000" dirty="0">
                <a:latin typeface="Times New Roman" charset="0"/>
              </a:rPr>
              <a:t> </a:t>
            </a:r>
            <a:r>
              <a:rPr lang="en-US" sz="1800" dirty="0">
                <a:latin typeface="Tahoma" charset="0"/>
              </a:rPr>
              <a:t>, i.e., </a:t>
            </a:r>
            <a:r>
              <a:rPr lang="en-US" sz="1800" b="1" i="1" dirty="0">
                <a:latin typeface="Times New Roman" charset="0"/>
              </a:rPr>
              <a:t>h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latin typeface="Symbol" charset="0"/>
                <a:sym typeface="Symbol" charset="0"/>
              </a:rPr>
              <a:t>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latin typeface="Times New Roman" charset="0"/>
              </a:rPr>
              <a:t>log </a:t>
            </a:r>
            <a:r>
              <a:rPr lang="en-US" sz="1800" b="1" i="1" dirty="0">
                <a:latin typeface="Times New Roman" charset="0"/>
              </a:rPr>
              <a:t>n</a:t>
            </a:r>
            <a:endParaRPr lang="en-US" sz="1800" dirty="0">
              <a:latin typeface="Times New Roman" charset="0"/>
            </a:endParaRPr>
          </a:p>
        </p:txBody>
      </p:sp>
      <p:sp>
        <p:nvSpPr>
          <p:cNvPr id="2055" name="Line 71"/>
          <p:cNvSpPr>
            <a:spLocks noChangeShapeType="1"/>
          </p:cNvSpPr>
          <p:nvPr/>
        </p:nvSpPr>
        <p:spPr bwMode="auto">
          <a:xfrm flipH="1">
            <a:off x="2393950" y="5711825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72"/>
          <p:cNvSpPr>
            <a:spLocks noChangeShapeType="1"/>
          </p:cNvSpPr>
          <p:nvPr/>
        </p:nvSpPr>
        <p:spPr bwMode="auto">
          <a:xfrm flipH="1">
            <a:off x="2393950" y="52562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73"/>
          <p:cNvSpPr>
            <a:spLocks noChangeShapeType="1"/>
          </p:cNvSpPr>
          <p:nvPr/>
        </p:nvSpPr>
        <p:spPr bwMode="auto">
          <a:xfrm flipH="1">
            <a:off x="2393950" y="47990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74"/>
          <p:cNvSpPr>
            <a:spLocks noChangeShapeType="1"/>
          </p:cNvSpPr>
          <p:nvPr/>
        </p:nvSpPr>
        <p:spPr bwMode="auto">
          <a:xfrm flipH="1">
            <a:off x="2393950" y="434340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Oval 4"/>
          <p:cNvSpPr>
            <a:spLocks noChangeArrowheads="1"/>
          </p:cNvSpPr>
          <p:nvPr/>
        </p:nvSpPr>
        <p:spPr bwMode="auto">
          <a:xfrm>
            <a:off x="5643563" y="414020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grpSp>
        <p:nvGrpSpPr>
          <p:cNvPr id="2060" name="Group 66"/>
          <p:cNvGrpSpPr>
            <a:grpSpLocks/>
          </p:cNvGrpSpPr>
          <p:nvPr/>
        </p:nvGrpSpPr>
        <p:grpSpPr bwMode="auto">
          <a:xfrm>
            <a:off x="4467225" y="4613275"/>
            <a:ext cx="2743200" cy="338138"/>
            <a:chOff x="2139" y="2808"/>
            <a:chExt cx="1950" cy="240"/>
          </a:xfrm>
        </p:grpSpPr>
        <p:sp>
          <p:nvSpPr>
            <p:cNvPr id="2085" name="Oval 5"/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2086" name="Oval 6"/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</p:grpSp>
      <p:cxnSp>
        <p:nvCxnSpPr>
          <p:cNvPr id="2061" name="AutoShape 12"/>
          <p:cNvCxnSpPr>
            <a:cxnSpLocks noChangeShapeType="1"/>
            <a:stCxn id="2059" idx="3"/>
            <a:endCxn id="2086" idx="7"/>
          </p:cNvCxnSpPr>
          <p:nvPr/>
        </p:nvCxnSpPr>
        <p:spPr bwMode="auto">
          <a:xfrm flipH="1">
            <a:off x="4756150" y="4438650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2" name="AutoShape 13"/>
          <p:cNvCxnSpPr>
            <a:cxnSpLocks noChangeShapeType="1"/>
            <a:stCxn id="2085" idx="1"/>
            <a:endCxn id="2059" idx="5"/>
          </p:cNvCxnSpPr>
          <p:nvPr/>
        </p:nvCxnSpPr>
        <p:spPr bwMode="auto">
          <a:xfrm flipH="1" flipV="1">
            <a:off x="5932488" y="4438650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" name="AutoShape 14"/>
          <p:cNvCxnSpPr>
            <a:cxnSpLocks noChangeShapeType="1"/>
            <a:stCxn id="2084" idx="1"/>
            <a:endCxn id="2085" idx="5"/>
          </p:cNvCxnSpPr>
          <p:nvPr/>
        </p:nvCxnSpPr>
        <p:spPr bwMode="auto">
          <a:xfrm flipH="1" flipV="1">
            <a:off x="7161213" y="4911725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" name="AutoShape 15"/>
          <p:cNvCxnSpPr>
            <a:cxnSpLocks noChangeShapeType="1"/>
            <a:stCxn id="2083" idx="7"/>
            <a:endCxn id="2085" idx="3"/>
          </p:cNvCxnSpPr>
          <p:nvPr/>
        </p:nvCxnSpPr>
        <p:spPr bwMode="auto">
          <a:xfrm flipV="1">
            <a:off x="6559550" y="491172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8"/>
          <p:cNvCxnSpPr>
            <a:cxnSpLocks noChangeShapeType="1"/>
            <a:stCxn id="2082" idx="7"/>
            <a:endCxn id="2086" idx="3"/>
          </p:cNvCxnSpPr>
          <p:nvPr/>
        </p:nvCxnSpPr>
        <p:spPr bwMode="auto">
          <a:xfrm flipV="1">
            <a:off x="4154488" y="491172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19"/>
          <p:cNvCxnSpPr>
            <a:cxnSpLocks noChangeShapeType="1"/>
            <a:stCxn id="2081" idx="1"/>
            <a:endCxn id="2086" idx="5"/>
          </p:cNvCxnSpPr>
          <p:nvPr/>
        </p:nvCxnSpPr>
        <p:spPr bwMode="auto">
          <a:xfrm flipH="1" flipV="1">
            <a:off x="4756150" y="4911725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7" name="AutoShape 24"/>
          <p:cNvCxnSpPr>
            <a:cxnSpLocks noChangeShapeType="1"/>
            <a:stCxn id="2069" idx="7"/>
            <a:endCxn id="2082" idx="3"/>
          </p:cNvCxnSpPr>
          <p:nvPr/>
        </p:nvCxnSpPr>
        <p:spPr bwMode="auto">
          <a:xfrm flipV="1">
            <a:off x="3552825" y="5384800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68" name="Group 67"/>
          <p:cNvGrpSpPr>
            <a:grpSpLocks/>
          </p:cNvGrpSpPr>
          <p:nvPr/>
        </p:nvGrpSpPr>
        <p:grpSpPr bwMode="auto">
          <a:xfrm>
            <a:off x="3865563" y="5086350"/>
            <a:ext cx="3944937" cy="338138"/>
            <a:chOff x="1711" y="3144"/>
            <a:chExt cx="2805" cy="240"/>
          </a:xfrm>
        </p:grpSpPr>
        <p:sp>
          <p:nvSpPr>
            <p:cNvPr id="2081" name="Oval 7"/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2082" name="Oval 20"/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2083" name="Oval 27"/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2084" name="Oval 32"/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2069" name="Oval 60"/>
          <p:cNvSpPr>
            <a:spLocks noChangeArrowheads="1"/>
          </p:cNvSpPr>
          <p:nvPr/>
        </p:nvSpPr>
        <p:spPr bwMode="auto">
          <a:xfrm>
            <a:off x="3263900" y="5559425"/>
            <a:ext cx="338138" cy="3365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2070" name="Text Box 77"/>
          <p:cNvSpPr txBox="1">
            <a:spLocks noChangeArrowheads="1"/>
          </p:cNvSpPr>
          <p:nvPr/>
        </p:nvSpPr>
        <p:spPr bwMode="auto">
          <a:xfrm>
            <a:off x="2027238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071" name="Text Box 78"/>
          <p:cNvSpPr txBox="1">
            <a:spLocks noChangeArrowheads="1"/>
          </p:cNvSpPr>
          <p:nvPr/>
        </p:nvSpPr>
        <p:spPr bwMode="auto">
          <a:xfrm>
            <a:off x="2027238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072" name="Text Box 79"/>
          <p:cNvSpPr txBox="1">
            <a:spLocks noChangeArrowheads="1"/>
          </p:cNvSpPr>
          <p:nvPr/>
        </p:nvSpPr>
        <p:spPr bwMode="auto">
          <a:xfrm>
            <a:off x="1905000" y="5078413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h</a:t>
            </a:r>
            <a:r>
              <a:rPr lang="en-US" sz="1800" baseline="30000">
                <a:latin typeface="Symbol" charset="0"/>
              </a:rPr>
              <a:t>-</a:t>
            </a:r>
            <a:r>
              <a:rPr lang="en-US" sz="1800" baseline="30000">
                <a:latin typeface="Times New Roman" charset="0"/>
              </a:rPr>
              <a:t>1</a:t>
            </a:r>
          </a:p>
        </p:txBody>
      </p:sp>
      <p:sp>
        <p:nvSpPr>
          <p:cNvPr id="2073" name="Text Box 80"/>
          <p:cNvSpPr txBox="1">
            <a:spLocks noChangeArrowheads="1"/>
          </p:cNvSpPr>
          <p:nvPr/>
        </p:nvSpPr>
        <p:spPr bwMode="auto">
          <a:xfrm>
            <a:off x="2027238" y="5538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074" name="Text Box 84"/>
          <p:cNvSpPr txBox="1">
            <a:spLocks noChangeArrowheads="1"/>
          </p:cNvSpPr>
          <p:nvPr/>
        </p:nvSpPr>
        <p:spPr bwMode="auto">
          <a:xfrm>
            <a:off x="1860550" y="381000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keys</a:t>
            </a:r>
          </a:p>
        </p:txBody>
      </p:sp>
      <p:sp>
        <p:nvSpPr>
          <p:cNvPr id="2075" name="Text Box 87"/>
          <p:cNvSpPr txBox="1">
            <a:spLocks noChangeArrowheads="1"/>
          </p:cNvSpPr>
          <p:nvPr/>
        </p:nvSpPr>
        <p:spPr bwMode="auto">
          <a:xfrm>
            <a:off x="1298575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2076" name="Text Box 88"/>
          <p:cNvSpPr txBox="1">
            <a:spLocks noChangeArrowheads="1"/>
          </p:cNvSpPr>
          <p:nvPr/>
        </p:nvSpPr>
        <p:spPr bwMode="auto">
          <a:xfrm>
            <a:off x="1298575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077" name="Text Box 89"/>
          <p:cNvSpPr txBox="1">
            <a:spLocks noChangeArrowheads="1"/>
          </p:cNvSpPr>
          <p:nvPr/>
        </p:nvSpPr>
        <p:spPr bwMode="auto">
          <a:xfrm>
            <a:off x="1173163" y="5073650"/>
            <a:ext cx="550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h</a:t>
            </a:r>
            <a:r>
              <a:rPr lang="en-US" sz="1800">
                <a:latin typeface="Symbol" charset="0"/>
              </a:rPr>
              <a:t>-</a:t>
            </a:r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078" name="Text Box 90"/>
          <p:cNvSpPr txBox="1">
            <a:spLocks noChangeArrowheads="1"/>
          </p:cNvSpPr>
          <p:nvPr/>
        </p:nvSpPr>
        <p:spPr bwMode="auto">
          <a:xfrm>
            <a:off x="1292225" y="5538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h</a:t>
            </a:r>
            <a:endParaRPr lang="en-US" sz="1800">
              <a:latin typeface="Times New Roman" charset="0"/>
            </a:endParaRPr>
          </a:p>
        </p:txBody>
      </p:sp>
      <p:sp>
        <p:nvSpPr>
          <p:cNvPr id="2079" name="Text Box 91"/>
          <p:cNvSpPr txBox="1">
            <a:spLocks noChangeArrowheads="1"/>
          </p:cNvSpPr>
          <p:nvPr/>
        </p:nvSpPr>
        <p:spPr bwMode="auto">
          <a:xfrm>
            <a:off x="1066800" y="3810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depth</a:t>
            </a:r>
          </a:p>
        </p:txBody>
      </p:sp>
      <p:graphicFrame>
        <p:nvGraphicFramePr>
          <p:cNvPr id="2050" name="Object 92"/>
          <p:cNvGraphicFramePr>
            <a:graphicFrameLocks noChangeAspect="1"/>
          </p:cNvGraphicFramePr>
          <p:nvPr/>
        </p:nvGraphicFramePr>
        <p:xfrm>
          <a:off x="7543800" y="304800"/>
          <a:ext cx="12954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Clip" r:id="rId3" imgW="1296000" imgH="2000520" progId="MS_ClipArt_Gallery.2">
                  <p:embed/>
                </p:oleObj>
              </mc:Choice>
              <mc:Fallback>
                <p:oleObj name="Clip" r:id="rId3" imgW="1296000" imgH="2000520" progId="MS_ClipArt_Gallery.2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04800"/>
                        <a:ext cx="12954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0" name="Date Placeholder 3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7EEA59D-6FAE-4441-8AA8-D8DD557FFE14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Heaps and Priority Queues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96200" cy="1676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We can use a heap to implement a priority queue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We store a (key, element) item at each </a:t>
            </a:r>
            <a:r>
              <a:rPr lang="en-US" sz="2400" dirty="0" smtClean="0">
                <a:latin typeface="Tahoma" charset="0"/>
              </a:rPr>
              <a:t>node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We keep track of the position of the last node</a:t>
            </a: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>
            <a:off x="4800600" y="39624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>
            <a:off x="63309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30543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3756025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cxnSp>
        <p:nvCxnSpPr>
          <p:cNvPr id="11274" name="AutoShape 12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 flipH="1">
            <a:off x="3379788" y="4297363"/>
            <a:ext cx="14763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3"/>
          <p:cNvCxnSpPr>
            <a:cxnSpLocks noChangeShapeType="1"/>
            <a:stCxn id="11271" idx="1"/>
            <a:endCxn id="11270" idx="5"/>
          </p:cNvCxnSpPr>
          <p:nvPr/>
        </p:nvCxnSpPr>
        <p:spPr bwMode="auto">
          <a:xfrm flipH="1" flipV="1">
            <a:off x="5126038" y="4297363"/>
            <a:ext cx="12604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8"/>
          <p:cNvCxnSpPr>
            <a:cxnSpLocks noChangeShapeType="1"/>
            <a:stCxn id="11278" idx="7"/>
            <a:endCxn id="11272" idx="3"/>
          </p:cNvCxnSpPr>
          <p:nvPr/>
        </p:nvCxnSpPr>
        <p:spPr bwMode="auto">
          <a:xfrm flipV="1">
            <a:off x="2679700" y="4906963"/>
            <a:ext cx="4302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9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H="1" flipV="1">
            <a:off x="3379788" y="4906963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Oval 20"/>
          <p:cNvSpPr>
            <a:spLocks noChangeArrowheads="1"/>
          </p:cNvSpPr>
          <p:nvPr/>
        </p:nvSpPr>
        <p:spPr bwMode="auto">
          <a:xfrm>
            <a:off x="2354263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112666" name="AutoShape 26"/>
          <p:cNvSpPr>
            <a:spLocks noChangeArrowheads="1"/>
          </p:cNvSpPr>
          <p:nvPr/>
        </p:nvSpPr>
        <p:spPr bwMode="auto">
          <a:xfrm>
            <a:off x="5457825" y="3505200"/>
            <a:ext cx="1057275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ea typeface="+mn-ea"/>
              </a:rPr>
              <a:t>(2, Sue)</a:t>
            </a:r>
          </a:p>
        </p:txBody>
      </p:sp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6997700" y="4114800"/>
            <a:ext cx="1176338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ea typeface="+mn-ea"/>
              </a:rPr>
              <a:t>(6, Mark)</a:t>
            </a:r>
          </a:p>
        </p:txBody>
      </p:sp>
      <p:sp>
        <p:nvSpPr>
          <p:cNvPr id="112668" name="AutoShape 28"/>
          <p:cNvSpPr>
            <a:spLocks noChangeArrowheads="1"/>
          </p:cNvSpPr>
          <p:nvPr/>
        </p:nvSpPr>
        <p:spPr bwMode="auto">
          <a:xfrm>
            <a:off x="1749425" y="4114800"/>
            <a:ext cx="1004888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 dirty="0">
                <a:latin typeface="Tahoma" pitchFamily="34" charset="0"/>
                <a:ea typeface="+mn-ea"/>
              </a:rPr>
              <a:t>(5, Pat)</a:t>
            </a:r>
          </a:p>
        </p:txBody>
      </p:sp>
      <p:sp>
        <p:nvSpPr>
          <p:cNvPr id="112669" name="AutoShape 29"/>
          <p:cNvSpPr>
            <a:spLocks noChangeArrowheads="1"/>
          </p:cNvSpPr>
          <p:nvPr/>
        </p:nvSpPr>
        <p:spPr bwMode="auto">
          <a:xfrm>
            <a:off x="1012825" y="4724400"/>
            <a:ext cx="1044575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ea typeface="+mn-ea"/>
              </a:rPr>
              <a:t>(9, Jeff)</a:t>
            </a:r>
          </a:p>
        </p:txBody>
      </p:sp>
      <p:sp>
        <p:nvSpPr>
          <p:cNvPr id="112670" name="AutoShape 30"/>
          <p:cNvSpPr>
            <a:spLocks noChangeArrowheads="1"/>
          </p:cNvSpPr>
          <p:nvPr/>
        </p:nvSpPr>
        <p:spPr bwMode="auto">
          <a:xfrm>
            <a:off x="4368800" y="4724400"/>
            <a:ext cx="1193800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ea typeface="+mn-ea"/>
              </a:rPr>
              <a:t>(7, Anna)</a:t>
            </a:r>
          </a:p>
        </p:txBody>
      </p:sp>
      <p:sp>
        <p:nvSpPr>
          <p:cNvPr id="11284" name="Freeform 36"/>
          <p:cNvSpPr>
            <a:spLocks/>
          </p:cNvSpPr>
          <p:nvPr/>
        </p:nvSpPr>
        <p:spPr bwMode="auto">
          <a:xfrm>
            <a:off x="6534150" y="454342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Freeform 37"/>
          <p:cNvSpPr>
            <a:spLocks/>
          </p:cNvSpPr>
          <p:nvPr/>
        </p:nvSpPr>
        <p:spPr bwMode="auto">
          <a:xfrm flipH="1">
            <a:off x="2200275" y="453548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Freeform 38"/>
          <p:cNvSpPr>
            <a:spLocks/>
          </p:cNvSpPr>
          <p:nvPr/>
        </p:nvSpPr>
        <p:spPr bwMode="auto">
          <a:xfrm flipH="1">
            <a:off x="1495425" y="514508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Freeform 39"/>
          <p:cNvSpPr>
            <a:spLocks/>
          </p:cNvSpPr>
          <p:nvPr/>
        </p:nvSpPr>
        <p:spPr bwMode="auto">
          <a:xfrm>
            <a:off x="5000625" y="3924300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Freeform 40"/>
          <p:cNvSpPr>
            <a:spLocks/>
          </p:cNvSpPr>
          <p:nvPr/>
        </p:nvSpPr>
        <p:spPr bwMode="auto">
          <a:xfrm>
            <a:off x="3952875" y="515302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15C7F38-0B90-5C40-89B3-BAC99B5C0B7A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 into a Heap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86200" cy="4648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Method insertItem of the priority queue ADT corresponds to the insertion of a key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>
                <a:latin typeface="Tahoma" charset="0"/>
              </a:rPr>
              <a:t> to the heap</a:t>
            </a:r>
          </a:p>
          <a:p>
            <a:pPr eaLnBrk="1" hangingPunct="1"/>
            <a:r>
              <a:rPr lang="en-US" sz="2400">
                <a:latin typeface="Tahoma" charset="0"/>
              </a:rPr>
              <a:t>The insertion algorithm consists of three steps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Find the insertion node 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ahoma" charset="0"/>
              </a:rPr>
              <a:t> (the new last node)</a:t>
            </a:r>
          </a:p>
          <a:p>
            <a:pPr lvl="1" eaLnBrk="1" hangingPunct="1"/>
            <a:r>
              <a:rPr lang="en-US" sz="2000">
                <a:latin typeface="Tahoma" charset="0"/>
              </a:rPr>
              <a:t>Store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at </a:t>
            </a:r>
            <a:r>
              <a:rPr lang="en-US" sz="2000" b="1" i="1">
                <a:latin typeface="Times New Roman" charset="0"/>
              </a:rPr>
              <a:t>z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Restore the heap-order property (discussed next)</a:t>
            </a:r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12298" name="Rectangle 11"/>
          <p:cNvSpPr>
            <a:spLocks noChangeAspect="1" noChangeArrowheads="1"/>
          </p:cNvSpPr>
          <p:nvPr/>
        </p:nvSpPr>
        <p:spPr bwMode="auto">
          <a:xfrm>
            <a:off x="7151688" y="277495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2299" name="AutoShape 13"/>
          <p:cNvCxnSpPr>
            <a:cxnSpLocks noChangeShapeType="1"/>
            <a:stCxn id="12294" idx="3"/>
            <a:endCxn id="12296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4"/>
          <p:cNvCxnSpPr>
            <a:cxnSpLocks noChangeShapeType="1"/>
            <a:stCxn id="12295" idx="1"/>
            <a:endCxn id="12294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6"/>
          <p:cNvCxnSpPr>
            <a:cxnSpLocks noChangeShapeType="1"/>
            <a:stCxn id="12298" idx="0"/>
            <a:endCxn id="12295" idx="3"/>
          </p:cNvCxnSpPr>
          <p:nvPr/>
        </p:nvCxnSpPr>
        <p:spPr bwMode="auto">
          <a:xfrm flipV="1">
            <a:off x="7267575" y="25447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9"/>
          <p:cNvCxnSpPr>
            <a:cxnSpLocks noChangeShapeType="1"/>
            <a:stCxn id="12304" idx="7"/>
            <a:endCxn id="12296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20"/>
          <p:cNvCxnSpPr>
            <a:cxnSpLocks noChangeShapeType="1"/>
            <a:stCxn id="12297" idx="1"/>
            <a:endCxn id="12296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4" name="Oval 21"/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2305" name="Freeform 26"/>
          <p:cNvSpPr>
            <a:spLocks/>
          </p:cNvSpPr>
          <p:nvPr/>
        </p:nvSpPr>
        <p:spPr bwMode="auto">
          <a:xfrm>
            <a:off x="7277100" y="3048000"/>
            <a:ext cx="600075" cy="457200"/>
          </a:xfrm>
          <a:custGeom>
            <a:avLst/>
            <a:gdLst>
              <a:gd name="T0" fmla="*/ 378 w 378"/>
              <a:gd name="T1" fmla="*/ 288 h 288"/>
              <a:gd name="T2" fmla="*/ 306 w 378"/>
              <a:gd name="T3" fmla="*/ 192 h 288"/>
              <a:gd name="T4" fmla="*/ 96 w 378"/>
              <a:gd name="T5" fmla="*/ 186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Text Box 27"/>
          <p:cNvSpPr txBox="1">
            <a:spLocks noChangeArrowheads="1"/>
          </p:cNvSpPr>
          <p:nvPr/>
        </p:nvSpPr>
        <p:spPr bwMode="auto">
          <a:xfrm>
            <a:off x="6985000" y="3429000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insertion node</a:t>
            </a:r>
          </a:p>
        </p:txBody>
      </p:sp>
      <p:sp>
        <p:nvSpPr>
          <p:cNvPr id="12307" name="Oval 30"/>
          <p:cNvSpPr>
            <a:spLocks noChangeArrowheads="1"/>
          </p:cNvSpPr>
          <p:nvPr/>
        </p:nvSpPr>
        <p:spPr bwMode="auto">
          <a:xfrm>
            <a:off x="6589713" y="39624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2308" name="Oval 31"/>
          <p:cNvSpPr>
            <a:spLocks noChangeArrowheads="1"/>
          </p:cNvSpPr>
          <p:nvPr/>
        </p:nvSpPr>
        <p:spPr bwMode="auto">
          <a:xfrm>
            <a:off x="8001000" y="44735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2309" name="Oval 32"/>
          <p:cNvSpPr>
            <a:spLocks noChangeArrowheads="1"/>
          </p:cNvSpPr>
          <p:nvPr/>
        </p:nvSpPr>
        <p:spPr bwMode="auto">
          <a:xfrm>
            <a:off x="5637213" y="44735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2310" name="Oval 33"/>
          <p:cNvSpPr>
            <a:spLocks noChangeArrowheads="1"/>
          </p:cNvSpPr>
          <p:nvPr/>
        </p:nvSpPr>
        <p:spPr bwMode="auto">
          <a:xfrm>
            <a:off x="6224588" y="49688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2311" name="AutoShape 38"/>
          <p:cNvCxnSpPr>
            <a:cxnSpLocks noChangeShapeType="1"/>
            <a:stCxn id="12307" idx="3"/>
            <a:endCxn id="12309" idx="7"/>
          </p:cNvCxnSpPr>
          <p:nvPr/>
        </p:nvCxnSpPr>
        <p:spPr bwMode="auto">
          <a:xfrm flipH="1">
            <a:off x="5910263" y="42433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39"/>
          <p:cNvCxnSpPr>
            <a:cxnSpLocks noChangeShapeType="1"/>
            <a:stCxn id="12308" idx="1"/>
            <a:endCxn id="12307" idx="5"/>
          </p:cNvCxnSpPr>
          <p:nvPr/>
        </p:nvCxnSpPr>
        <p:spPr bwMode="auto">
          <a:xfrm flipH="1" flipV="1">
            <a:off x="6862763" y="4244975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41"/>
          <p:cNvCxnSpPr>
            <a:cxnSpLocks noChangeShapeType="1"/>
            <a:stCxn id="12317" idx="7"/>
            <a:endCxn id="12308" idx="3"/>
          </p:cNvCxnSpPr>
          <p:nvPr/>
        </p:nvCxnSpPr>
        <p:spPr bwMode="auto">
          <a:xfrm flipV="1">
            <a:off x="7780338" y="4756150"/>
            <a:ext cx="2667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44"/>
          <p:cNvCxnSpPr>
            <a:cxnSpLocks noChangeShapeType="1"/>
            <a:stCxn id="12316" idx="7"/>
            <a:endCxn id="12309" idx="3"/>
          </p:cNvCxnSpPr>
          <p:nvPr/>
        </p:nvCxnSpPr>
        <p:spPr bwMode="auto">
          <a:xfrm flipV="1">
            <a:off x="5322888" y="47561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45"/>
          <p:cNvCxnSpPr>
            <a:cxnSpLocks noChangeShapeType="1"/>
            <a:stCxn id="12310" idx="1"/>
            <a:endCxn id="12309" idx="5"/>
          </p:cNvCxnSpPr>
          <p:nvPr/>
        </p:nvCxnSpPr>
        <p:spPr bwMode="auto">
          <a:xfrm flipH="1" flipV="1">
            <a:off x="5910263" y="47561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6" name="Oval 46"/>
          <p:cNvSpPr>
            <a:spLocks noChangeArrowheads="1"/>
          </p:cNvSpPr>
          <p:nvPr/>
        </p:nvSpPr>
        <p:spPr bwMode="auto">
          <a:xfrm>
            <a:off x="5049838" y="49688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2317" name="Oval 51"/>
          <p:cNvSpPr>
            <a:spLocks noChangeArrowheads="1"/>
          </p:cNvSpPr>
          <p:nvPr/>
        </p:nvSpPr>
        <p:spPr bwMode="auto">
          <a:xfrm>
            <a:off x="7507288" y="4968875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2318" name="Text Box 57"/>
          <p:cNvSpPr txBox="1">
            <a:spLocks noChangeArrowheads="1"/>
          </p:cNvSpPr>
          <p:nvPr/>
        </p:nvSpPr>
        <p:spPr bwMode="auto">
          <a:xfrm>
            <a:off x="6935788" y="232727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z</a:t>
            </a:r>
          </a:p>
        </p:txBody>
      </p:sp>
      <p:sp>
        <p:nvSpPr>
          <p:cNvPr id="12319" name="Text Box 58"/>
          <p:cNvSpPr txBox="1">
            <a:spLocks noChangeArrowheads="1"/>
          </p:cNvSpPr>
          <p:nvPr/>
        </p:nvSpPr>
        <p:spPr bwMode="auto">
          <a:xfrm>
            <a:off x="7240588" y="47244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z</a:t>
            </a:r>
          </a:p>
        </p:txBody>
      </p:sp>
      <p:sp>
        <p:nvSpPr>
          <p:cNvPr id="12320" name="Date Placeholder 3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5EF0A6D-586C-3540-AE58-109209DC0787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Tahoma" charset="0"/>
              </a:rPr>
              <a:t>Upheap</a:t>
            </a:r>
            <a:r>
              <a:rPr lang="en-US" dirty="0" smtClean="0">
                <a:latin typeface="Tahoma" charset="0"/>
              </a:rPr>
              <a:t> (aka </a:t>
            </a:r>
            <a:r>
              <a:rPr lang="en-US" dirty="0" err="1" smtClean="0">
                <a:latin typeface="Tahoma" charset="0"/>
              </a:rPr>
              <a:t>Heapify</a:t>
            </a:r>
            <a:r>
              <a:rPr lang="en-US" dirty="0" smtClean="0">
                <a:latin typeface="Tahoma" charset="0"/>
              </a:rPr>
              <a:t>)</a:t>
            </a:r>
            <a:endParaRPr lang="en-US" dirty="0">
              <a:latin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2438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After the insertion of a new key </a:t>
            </a:r>
            <a:r>
              <a:rPr lang="en-US" sz="2000" b="1" i="1" dirty="0" smtClean="0">
                <a:latin typeface="Times New Roman" charset="0"/>
              </a:rPr>
              <a:t>k,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600" dirty="0" smtClean="0">
                <a:latin typeface="Tahoma" charset="0"/>
              </a:rPr>
              <a:t>the </a:t>
            </a:r>
            <a:r>
              <a:rPr lang="en-US" sz="1600" dirty="0">
                <a:latin typeface="Tahoma" charset="0"/>
              </a:rPr>
              <a:t>heap-order property may be violated</a:t>
            </a:r>
          </a:p>
          <a:p>
            <a:pPr eaLnBrk="1" hangingPunct="1"/>
            <a:r>
              <a:rPr lang="en-US" sz="2000" dirty="0" err="1">
                <a:latin typeface="Tahoma" charset="0"/>
              </a:rPr>
              <a:t>U</a:t>
            </a:r>
            <a:r>
              <a:rPr lang="en-US" sz="2000" dirty="0" err="1" smtClean="0">
                <a:latin typeface="Tahoma" charset="0"/>
              </a:rPr>
              <a:t>pheap</a:t>
            </a:r>
            <a:r>
              <a:rPr lang="en-US" sz="2000" dirty="0" smtClean="0">
                <a:latin typeface="Tahoma" charset="0"/>
              </a:rPr>
              <a:t> 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swapping </a:t>
            </a:r>
            <a:r>
              <a:rPr lang="en-US" sz="1600" b="1" i="1" dirty="0">
                <a:latin typeface="Times New Roman" charset="0"/>
              </a:rPr>
              <a:t>k</a:t>
            </a:r>
            <a:r>
              <a:rPr lang="en-US" sz="1600" dirty="0">
                <a:latin typeface="Tahoma" charset="0"/>
              </a:rPr>
              <a:t> along an upward path from the insertion node</a:t>
            </a:r>
          </a:p>
          <a:p>
            <a:pPr eaLnBrk="1" hangingPunct="1"/>
            <a:r>
              <a:rPr lang="en-US" sz="2000" dirty="0" err="1">
                <a:latin typeface="Tahoma" charset="0"/>
              </a:rPr>
              <a:t>Upheap</a:t>
            </a:r>
            <a:r>
              <a:rPr lang="en-US" sz="2000" dirty="0">
                <a:latin typeface="Tahoma" charset="0"/>
              </a:rPr>
              <a:t> terminates when the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reaches the </a:t>
            </a:r>
            <a:r>
              <a:rPr lang="en-US" sz="2000" dirty="0" smtClean="0">
                <a:latin typeface="Tahoma" charset="0"/>
              </a:rPr>
              <a:t>root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 </a:t>
            </a:r>
            <a:r>
              <a:rPr lang="en-US" sz="1600" dirty="0">
                <a:latin typeface="Tahoma" charset="0"/>
              </a:rPr>
              <a:t>or a node whose parent has a key smaller than or equal to </a:t>
            </a:r>
            <a:r>
              <a:rPr lang="en-US" sz="1600" b="1" i="1" dirty="0">
                <a:latin typeface="Times New Roman" charset="0"/>
              </a:rPr>
              <a:t>k</a:t>
            </a:r>
            <a:r>
              <a:rPr lang="en-US" sz="1600" dirty="0">
                <a:latin typeface="Tahoma" charset="0"/>
              </a:rPr>
              <a:t> 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Since a heap has height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(log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 smtClean="0">
                <a:latin typeface="Times New Roman" charset="0"/>
              </a:rPr>
              <a:t>)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600" dirty="0" smtClean="0">
                <a:latin typeface="Tahoma" charset="0"/>
              </a:rPr>
              <a:t> </a:t>
            </a:r>
            <a:r>
              <a:rPr lang="en-US" sz="1600" dirty="0" err="1">
                <a:latin typeface="Tahoma" charset="0"/>
              </a:rPr>
              <a:t>upheap</a:t>
            </a:r>
            <a:r>
              <a:rPr lang="en-US" sz="1600" dirty="0">
                <a:latin typeface="Tahoma" charset="0"/>
              </a:rPr>
              <a:t> runs in </a:t>
            </a:r>
            <a:r>
              <a:rPr lang="en-US" sz="1600" b="1" i="1" dirty="0">
                <a:latin typeface="Times New Roman" charset="0"/>
              </a:rPr>
              <a:t>O</a:t>
            </a:r>
            <a:r>
              <a:rPr lang="en-US" sz="1600" dirty="0">
                <a:latin typeface="Times New Roman" charset="0"/>
              </a:rPr>
              <a:t>(log </a:t>
            </a:r>
            <a:r>
              <a:rPr lang="en-US" sz="1600" b="1" i="1" dirty="0">
                <a:latin typeface="Times New Roman" charset="0"/>
              </a:rPr>
              <a:t>n</a:t>
            </a:r>
            <a:r>
              <a:rPr lang="en-US" sz="1600" dirty="0">
                <a:latin typeface="Times New Roman" charset="0"/>
              </a:rPr>
              <a:t>)</a:t>
            </a:r>
            <a:r>
              <a:rPr lang="en-US" sz="1600" dirty="0">
                <a:latin typeface="Tahoma" charset="0"/>
              </a:rPr>
              <a:t> time</a:t>
            </a:r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2508250" y="435927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3919538" y="4870450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1555750" y="48704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2143125" y="53657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3322" name="AutoShape 11"/>
          <p:cNvCxnSpPr>
            <a:cxnSpLocks noChangeShapeType="1"/>
            <a:stCxn id="13318" idx="3"/>
            <a:endCxn id="13320" idx="7"/>
          </p:cNvCxnSpPr>
          <p:nvPr/>
        </p:nvCxnSpPr>
        <p:spPr bwMode="auto">
          <a:xfrm flipH="1">
            <a:off x="1828800" y="4640263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12"/>
          <p:cNvCxnSpPr>
            <a:cxnSpLocks noChangeShapeType="1"/>
            <a:stCxn id="13319" idx="1"/>
            <a:endCxn id="13318" idx="5"/>
          </p:cNvCxnSpPr>
          <p:nvPr/>
        </p:nvCxnSpPr>
        <p:spPr bwMode="auto">
          <a:xfrm flipH="1" flipV="1">
            <a:off x="2781300" y="4641850"/>
            <a:ext cx="11842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4"/>
          <p:cNvCxnSpPr>
            <a:cxnSpLocks noChangeShapeType="1"/>
            <a:stCxn id="13328" idx="7"/>
            <a:endCxn id="13319" idx="3"/>
          </p:cNvCxnSpPr>
          <p:nvPr/>
        </p:nvCxnSpPr>
        <p:spPr bwMode="auto">
          <a:xfrm flipV="1">
            <a:off x="3698875" y="5162550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7"/>
          <p:cNvCxnSpPr>
            <a:cxnSpLocks noChangeShapeType="1"/>
            <a:stCxn id="13327" idx="7"/>
            <a:endCxn id="13320" idx="3"/>
          </p:cNvCxnSpPr>
          <p:nvPr/>
        </p:nvCxnSpPr>
        <p:spPr bwMode="auto">
          <a:xfrm flipV="1">
            <a:off x="1241425" y="5153025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8"/>
          <p:cNvCxnSpPr>
            <a:cxnSpLocks noChangeShapeType="1"/>
            <a:stCxn id="13321" idx="1"/>
            <a:endCxn id="13320" idx="5"/>
          </p:cNvCxnSpPr>
          <p:nvPr/>
        </p:nvCxnSpPr>
        <p:spPr bwMode="auto">
          <a:xfrm flipH="1" flipV="1">
            <a:off x="1828800" y="5153025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7" name="Oval 19"/>
          <p:cNvSpPr>
            <a:spLocks noChangeArrowheads="1"/>
          </p:cNvSpPr>
          <p:nvPr/>
        </p:nvSpPr>
        <p:spPr bwMode="auto">
          <a:xfrm>
            <a:off x="968375" y="53657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3328" name="Oval 24"/>
          <p:cNvSpPr>
            <a:spLocks noChangeArrowheads="1"/>
          </p:cNvSpPr>
          <p:nvPr/>
        </p:nvSpPr>
        <p:spPr bwMode="auto">
          <a:xfrm>
            <a:off x="3425825" y="5365750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3159125" y="51212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z</a:t>
            </a:r>
          </a:p>
        </p:txBody>
      </p:sp>
      <p:sp>
        <p:nvSpPr>
          <p:cNvPr id="13330" name="Oval 30"/>
          <p:cNvSpPr>
            <a:spLocks noChangeArrowheads="1"/>
          </p:cNvSpPr>
          <p:nvPr/>
        </p:nvSpPr>
        <p:spPr bwMode="auto">
          <a:xfrm>
            <a:off x="6705600" y="4359275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3331" name="Oval 31"/>
          <p:cNvSpPr>
            <a:spLocks noChangeArrowheads="1"/>
          </p:cNvSpPr>
          <p:nvPr/>
        </p:nvSpPr>
        <p:spPr bwMode="auto">
          <a:xfrm>
            <a:off x="8116888" y="4870450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3332" name="Oval 32"/>
          <p:cNvSpPr>
            <a:spLocks noChangeArrowheads="1"/>
          </p:cNvSpPr>
          <p:nvPr/>
        </p:nvSpPr>
        <p:spPr bwMode="auto">
          <a:xfrm>
            <a:off x="5753100" y="48704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3333" name="Oval 33"/>
          <p:cNvSpPr>
            <a:spLocks noChangeArrowheads="1"/>
          </p:cNvSpPr>
          <p:nvPr/>
        </p:nvSpPr>
        <p:spPr bwMode="auto">
          <a:xfrm>
            <a:off x="6340475" y="53657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3334" name="AutoShape 37"/>
          <p:cNvCxnSpPr>
            <a:cxnSpLocks noChangeShapeType="1"/>
            <a:stCxn id="13330" idx="3"/>
            <a:endCxn id="13332" idx="7"/>
          </p:cNvCxnSpPr>
          <p:nvPr/>
        </p:nvCxnSpPr>
        <p:spPr bwMode="auto">
          <a:xfrm flipH="1">
            <a:off x="6026150" y="4651375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38"/>
          <p:cNvCxnSpPr>
            <a:cxnSpLocks noChangeShapeType="1"/>
            <a:stCxn id="13331" idx="1"/>
            <a:endCxn id="13330" idx="5"/>
          </p:cNvCxnSpPr>
          <p:nvPr/>
        </p:nvCxnSpPr>
        <p:spPr bwMode="auto">
          <a:xfrm flipH="1" flipV="1">
            <a:off x="6978650" y="4651375"/>
            <a:ext cx="11842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40"/>
          <p:cNvCxnSpPr>
            <a:cxnSpLocks noChangeShapeType="1"/>
            <a:stCxn id="13340" idx="7"/>
            <a:endCxn id="13331" idx="3"/>
          </p:cNvCxnSpPr>
          <p:nvPr/>
        </p:nvCxnSpPr>
        <p:spPr bwMode="auto">
          <a:xfrm flipV="1">
            <a:off x="7896225" y="5162550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43"/>
          <p:cNvCxnSpPr>
            <a:cxnSpLocks noChangeShapeType="1"/>
            <a:stCxn id="13339" idx="7"/>
            <a:endCxn id="13332" idx="3"/>
          </p:cNvCxnSpPr>
          <p:nvPr/>
        </p:nvCxnSpPr>
        <p:spPr bwMode="auto">
          <a:xfrm flipV="1">
            <a:off x="5438775" y="5153025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AutoShape 44"/>
          <p:cNvCxnSpPr>
            <a:cxnSpLocks noChangeShapeType="1"/>
            <a:stCxn id="13333" idx="1"/>
            <a:endCxn id="13332" idx="5"/>
          </p:cNvCxnSpPr>
          <p:nvPr/>
        </p:nvCxnSpPr>
        <p:spPr bwMode="auto">
          <a:xfrm flipH="1" flipV="1">
            <a:off x="6026150" y="5153025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Oval 45"/>
          <p:cNvSpPr>
            <a:spLocks noChangeArrowheads="1"/>
          </p:cNvSpPr>
          <p:nvPr/>
        </p:nvSpPr>
        <p:spPr bwMode="auto">
          <a:xfrm>
            <a:off x="5165725" y="53657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3340" name="Oval 50"/>
          <p:cNvSpPr>
            <a:spLocks noChangeArrowheads="1"/>
          </p:cNvSpPr>
          <p:nvPr/>
        </p:nvSpPr>
        <p:spPr bwMode="auto">
          <a:xfrm>
            <a:off x="7623175" y="5365750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3341" name="Text Box 55"/>
          <p:cNvSpPr txBox="1">
            <a:spLocks noChangeArrowheads="1"/>
          </p:cNvSpPr>
          <p:nvPr/>
        </p:nvSpPr>
        <p:spPr bwMode="auto">
          <a:xfrm>
            <a:off x="7356475" y="51212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z</a:t>
            </a:r>
          </a:p>
        </p:txBody>
      </p:sp>
      <p:cxnSp>
        <p:nvCxnSpPr>
          <p:cNvPr id="13342" name="AutoShape 58"/>
          <p:cNvCxnSpPr>
            <a:cxnSpLocks noChangeShapeType="1"/>
            <a:stCxn id="13331" idx="0"/>
            <a:endCxn id="13330" idx="7"/>
          </p:cNvCxnSpPr>
          <p:nvPr/>
        </p:nvCxnSpPr>
        <p:spPr bwMode="auto">
          <a:xfrm rot="5400000" flipH="1">
            <a:off x="7395369" y="3969544"/>
            <a:ext cx="465137" cy="1298575"/>
          </a:xfrm>
          <a:prstGeom prst="curvedConnector3">
            <a:avLst>
              <a:gd name="adj1" fmla="val 12559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3" name="AutoShape 59"/>
          <p:cNvCxnSpPr>
            <a:cxnSpLocks noChangeShapeType="1"/>
            <a:stCxn id="13331" idx="2"/>
            <a:endCxn id="13340" idx="1"/>
          </p:cNvCxnSpPr>
          <p:nvPr/>
        </p:nvCxnSpPr>
        <p:spPr bwMode="auto">
          <a:xfrm rot="10800000" flipV="1">
            <a:off x="7670800" y="5030788"/>
            <a:ext cx="427038" cy="363537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4" name="AutoShape 60"/>
          <p:cNvCxnSpPr>
            <a:cxnSpLocks noChangeShapeType="1"/>
            <a:stCxn id="13319" idx="2"/>
            <a:endCxn id="13328" idx="0"/>
          </p:cNvCxnSpPr>
          <p:nvPr/>
        </p:nvCxnSpPr>
        <p:spPr bwMode="auto">
          <a:xfrm rot="10800000" flipV="1">
            <a:off x="3586163" y="5030788"/>
            <a:ext cx="314325" cy="315912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CFF4A9-D6CE-F44A-B392-C6F40B9F64CA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Removal from a </a:t>
            </a:r>
            <a:r>
              <a:rPr lang="en-US" sz="4000" dirty="0" smtClean="0">
                <a:latin typeface="Tahoma" charset="0"/>
              </a:rPr>
              <a:t>Heap</a:t>
            </a:r>
            <a:endParaRPr lang="en-US" sz="4000" dirty="0">
              <a:latin typeface="Tahoma" charset="0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45720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Method removeMin of the priority queue ADT corresponds to the removal of the root key from the heap</a:t>
            </a:r>
          </a:p>
          <a:p>
            <a:pPr eaLnBrk="1" hangingPunct="1"/>
            <a:r>
              <a:rPr lang="en-US" sz="2400">
                <a:latin typeface="Tahoma" charset="0"/>
              </a:rPr>
              <a:t>The removal algorithm consists of three steps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Replace the root key with the key of the last node </a:t>
            </a:r>
            <a:r>
              <a:rPr lang="en-US" sz="2000" b="1" i="1">
                <a:latin typeface="Times New Roman" charset="0"/>
              </a:rPr>
              <a:t>w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Remove </a:t>
            </a:r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Restore the heap-order property (discussed next)</a:t>
            </a: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4346" name="AutoShape 13"/>
          <p:cNvCxnSpPr>
            <a:cxnSpLocks noChangeShapeType="1"/>
            <a:stCxn id="14342" idx="3"/>
            <a:endCxn id="14344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14"/>
          <p:cNvCxnSpPr>
            <a:cxnSpLocks noChangeShapeType="1"/>
            <a:stCxn id="14343" idx="1"/>
            <a:endCxn id="14342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9"/>
          <p:cNvCxnSpPr>
            <a:cxnSpLocks noChangeShapeType="1"/>
            <a:stCxn id="14350" idx="7"/>
            <a:endCxn id="14344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20"/>
          <p:cNvCxnSpPr>
            <a:cxnSpLocks noChangeShapeType="1"/>
            <a:stCxn id="14345" idx="1"/>
            <a:endCxn id="14344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Oval 21"/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4351" name="Freeform 26"/>
          <p:cNvSpPr>
            <a:spLocks/>
          </p:cNvSpPr>
          <p:nvPr/>
        </p:nvSpPr>
        <p:spPr bwMode="auto">
          <a:xfrm>
            <a:off x="6553200" y="2979738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27"/>
          <p:cNvSpPr txBox="1">
            <a:spLocks noChangeArrowheads="1"/>
          </p:cNvSpPr>
          <p:nvPr/>
        </p:nvSpPr>
        <p:spPr bwMode="auto">
          <a:xfrm>
            <a:off x="6781800" y="3413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last node</a:t>
            </a:r>
          </a:p>
        </p:txBody>
      </p:sp>
      <p:sp>
        <p:nvSpPr>
          <p:cNvPr id="14353" name="Text Box 53"/>
          <p:cNvSpPr txBox="1">
            <a:spLocks noChangeArrowheads="1"/>
          </p:cNvSpPr>
          <p:nvPr/>
        </p:nvSpPr>
        <p:spPr bwMode="auto">
          <a:xfrm>
            <a:off x="6435725" y="24669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4354" name="Oval 56"/>
          <p:cNvSpPr>
            <a:spLocks noChangeArrowheads="1"/>
          </p:cNvSpPr>
          <p:nvPr/>
        </p:nvSpPr>
        <p:spPr bwMode="auto">
          <a:xfrm>
            <a:off x="6513513" y="4038600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14355" name="Oval 57"/>
          <p:cNvSpPr>
            <a:spLocks noChangeArrowheads="1"/>
          </p:cNvSpPr>
          <p:nvPr/>
        </p:nvSpPr>
        <p:spPr bwMode="auto">
          <a:xfrm>
            <a:off x="7324725" y="4549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4356" name="Oval 58"/>
          <p:cNvSpPr>
            <a:spLocks noChangeArrowheads="1"/>
          </p:cNvSpPr>
          <p:nvPr/>
        </p:nvSpPr>
        <p:spPr bwMode="auto">
          <a:xfrm>
            <a:off x="5561013" y="4549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4357" name="AutoShape 64"/>
          <p:cNvCxnSpPr>
            <a:cxnSpLocks noChangeShapeType="1"/>
            <a:stCxn id="14354" idx="3"/>
            <a:endCxn id="14356" idx="7"/>
          </p:cNvCxnSpPr>
          <p:nvPr/>
        </p:nvCxnSpPr>
        <p:spPr bwMode="auto">
          <a:xfrm flipH="1">
            <a:off x="5834063" y="4330700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65"/>
          <p:cNvCxnSpPr>
            <a:cxnSpLocks noChangeShapeType="1"/>
            <a:stCxn id="14355" idx="1"/>
            <a:endCxn id="14354" idx="5"/>
          </p:cNvCxnSpPr>
          <p:nvPr/>
        </p:nvCxnSpPr>
        <p:spPr bwMode="auto">
          <a:xfrm flipH="1" flipV="1">
            <a:off x="6786563" y="4330700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70"/>
          <p:cNvCxnSpPr>
            <a:cxnSpLocks noChangeShapeType="1"/>
            <a:stCxn id="14361" idx="7"/>
            <a:endCxn id="14356" idx="3"/>
          </p:cNvCxnSpPr>
          <p:nvPr/>
        </p:nvCxnSpPr>
        <p:spPr bwMode="auto">
          <a:xfrm flipV="1">
            <a:off x="5246688" y="4830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71"/>
          <p:cNvCxnSpPr>
            <a:cxnSpLocks noChangeShapeType="1"/>
            <a:stCxn id="14363" idx="0"/>
            <a:endCxn id="14356" idx="5"/>
          </p:cNvCxnSpPr>
          <p:nvPr/>
        </p:nvCxnSpPr>
        <p:spPr bwMode="auto">
          <a:xfrm flipH="1" flipV="1">
            <a:off x="5834063" y="4832350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1" name="Oval 72"/>
          <p:cNvSpPr>
            <a:spLocks noChangeArrowheads="1"/>
          </p:cNvSpPr>
          <p:nvPr/>
        </p:nvSpPr>
        <p:spPr bwMode="auto">
          <a:xfrm>
            <a:off x="4973638" y="5060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4362" name="Text Box 79"/>
          <p:cNvSpPr txBox="1">
            <a:spLocks noChangeArrowheads="1"/>
          </p:cNvSpPr>
          <p:nvPr/>
        </p:nvSpPr>
        <p:spPr bwMode="auto">
          <a:xfrm>
            <a:off x="6172200" y="46672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4363" name="Rectangle 80"/>
          <p:cNvSpPr>
            <a:spLocks noChangeAspect="1" noChangeArrowheads="1"/>
          </p:cNvSpPr>
          <p:nvPr/>
        </p:nvSpPr>
        <p:spPr bwMode="auto">
          <a:xfrm>
            <a:off x="6094413" y="5064125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364" name="Freeform 81"/>
          <p:cNvSpPr>
            <a:spLocks/>
          </p:cNvSpPr>
          <p:nvPr/>
        </p:nvSpPr>
        <p:spPr bwMode="auto">
          <a:xfrm>
            <a:off x="5334000" y="5281613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Text Box 82"/>
          <p:cNvSpPr txBox="1">
            <a:spLocks noChangeArrowheads="1"/>
          </p:cNvSpPr>
          <p:nvPr/>
        </p:nvSpPr>
        <p:spPr bwMode="auto">
          <a:xfrm>
            <a:off x="5292725" y="571500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new last node</a:t>
            </a:r>
          </a:p>
        </p:txBody>
      </p:sp>
      <p:sp>
        <p:nvSpPr>
          <p:cNvPr id="14366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C47FCB3-5C63-B44F-B86D-21D925EC2AE5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Downheap</a:t>
            </a:r>
            <a:endParaRPr lang="en-US" dirty="0">
              <a:latin typeface="Tahoma" charset="0"/>
            </a:endParaRP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438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After replacing the root key with the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of the last </a:t>
            </a:r>
            <a:r>
              <a:rPr lang="en-US" sz="2000" dirty="0" smtClean="0">
                <a:latin typeface="Tahoma" charset="0"/>
              </a:rPr>
              <a:t>node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the </a:t>
            </a:r>
            <a:r>
              <a:rPr lang="en-US" sz="1600" dirty="0">
                <a:latin typeface="Tahoma" charset="0"/>
              </a:rPr>
              <a:t>heap-order property may be violated</a:t>
            </a:r>
          </a:p>
          <a:p>
            <a:pPr eaLnBrk="1" hangingPunct="1"/>
            <a:r>
              <a:rPr lang="en-US" sz="2000" dirty="0" err="1">
                <a:latin typeface="Tahoma" charset="0"/>
              </a:rPr>
              <a:t>D</a:t>
            </a:r>
            <a:r>
              <a:rPr lang="en-US" sz="2000" dirty="0" err="1" smtClean="0">
                <a:latin typeface="Tahoma" charset="0"/>
              </a:rPr>
              <a:t>ownheap</a:t>
            </a:r>
            <a:r>
              <a:rPr lang="en-US" sz="2000" dirty="0" smtClean="0">
                <a:latin typeface="Tahoma" charset="0"/>
              </a:rPr>
              <a:t> 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swapping </a:t>
            </a:r>
            <a:r>
              <a:rPr lang="en-US" sz="1600" dirty="0">
                <a:latin typeface="Tahoma" charset="0"/>
              </a:rPr>
              <a:t>key </a:t>
            </a:r>
            <a:r>
              <a:rPr lang="en-US" sz="1600" b="1" i="1" dirty="0">
                <a:latin typeface="Times New Roman" charset="0"/>
              </a:rPr>
              <a:t>k</a:t>
            </a:r>
            <a:r>
              <a:rPr lang="en-US" sz="1600" dirty="0">
                <a:latin typeface="Tahoma" charset="0"/>
              </a:rPr>
              <a:t> along a downward path from the root</a:t>
            </a:r>
          </a:p>
          <a:p>
            <a:pPr eaLnBrk="1" hangingPunct="1"/>
            <a:r>
              <a:rPr lang="en-US" sz="2000" dirty="0" err="1" smtClean="0">
                <a:latin typeface="Tahoma" charset="0"/>
              </a:rPr>
              <a:t>Downheap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terminates when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reaches a leaf </a:t>
            </a:r>
            <a:r>
              <a:rPr lang="en-US" sz="2000" dirty="0" smtClean="0">
                <a:latin typeface="Tahoma" charset="0"/>
              </a:rPr>
              <a:t>or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 </a:t>
            </a:r>
            <a:r>
              <a:rPr lang="en-US" sz="1600" dirty="0">
                <a:latin typeface="Tahoma" charset="0"/>
              </a:rPr>
              <a:t>a node whose children have keys greater than or equal to </a:t>
            </a:r>
            <a:r>
              <a:rPr lang="en-US" sz="1600" b="1" i="1" dirty="0">
                <a:latin typeface="Times New Roman" charset="0"/>
              </a:rPr>
              <a:t>k</a:t>
            </a:r>
            <a:r>
              <a:rPr lang="en-US" sz="1600" dirty="0">
                <a:latin typeface="Tahoma" charset="0"/>
              </a:rPr>
              <a:t> 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Since a heap has height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(log 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dirty="0" smtClean="0">
                <a:latin typeface="Times New Roman" charset="0"/>
              </a:rPr>
              <a:t>)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600" dirty="0" err="1" smtClean="0">
                <a:latin typeface="Tahoma" charset="0"/>
              </a:rPr>
              <a:t>downheap</a:t>
            </a:r>
            <a:r>
              <a:rPr lang="en-US" sz="1600" dirty="0" smtClean="0">
                <a:latin typeface="Tahoma" charset="0"/>
              </a:rPr>
              <a:t> </a:t>
            </a:r>
            <a:r>
              <a:rPr lang="en-US" sz="1600" dirty="0">
                <a:latin typeface="Tahoma" charset="0"/>
              </a:rPr>
              <a:t>runs in </a:t>
            </a:r>
            <a:r>
              <a:rPr lang="en-US" sz="1600" b="1" i="1" dirty="0">
                <a:latin typeface="Times New Roman" charset="0"/>
              </a:rPr>
              <a:t>O</a:t>
            </a:r>
            <a:r>
              <a:rPr lang="en-US" sz="1600" dirty="0">
                <a:latin typeface="Times New Roman" charset="0"/>
              </a:rPr>
              <a:t>(log </a:t>
            </a:r>
            <a:r>
              <a:rPr lang="en-US" sz="1600" b="1" i="1" dirty="0">
                <a:latin typeface="Times New Roman" charset="0"/>
              </a:rPr>
              <a:t>n</a:t>
            </a:r>
            <a:r>
              <a:rPr lang="en-US" sz="1600" dirty="0">
                <a:latin typeface="Times New Roman" charset="0"/>
              </a:rPr>
              <a:t>)</a:t>
            </a:r>
            <a:r>
              <a:rPr lang="en-US" sz="1600" dirty="0">
                <a:latin typeface="Tahoma" charset="0"/>
              </a:rPr>
              <a:t> time</a:t>
            </a:r>
          </a:p>
        </p:txBody>
      </p:sp>
      <p:sp>
        <p:nvSpPr>
          <p:cNvPr id="15366" name="Oval 22"/>
          <p:cNvSpPr>
            <a:spLocks noChangeArrowheads="1"/>
          </p:cNvSpPr>
          <p:nvPr/>
        </p:nvSpPr>
        <p:spPr bwMode="auto">
          <a:xfrm>
            <a:off x="2779713" y="4291013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15367" name="Oval 23"/>
          <p:cNvSpPr>
            <a:spLocks noChangeArrowheads="1"/>
          </p:cNvSpPr>
          <p:nvPr/>
        </p:nvSpPr>
        <p:spPr bwMode="auto">
          <a:xfrm>
            <a:off x="3590925" y="480218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5368" name="Oval 24"/>
          <p:cNvSpPr>
            <a:spLocks noChangeArrowheads="1"/>
          </p:cNvSpPr>
          <p:nvPr/>
        </p:nvSpPr>
        <p:spPr bwMode="auto">
          <a:xfrm>
            <a:off x="1827213" y="480218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5369" name="AutoShape 27"/>
          <p:cNvCxnSpPr>
            <a:cxnSpLocks noChangeShapeType="1"/>
            <a:stCxn id="15366" idx="3"/>
            <a:endCxn id="15368" idx="7"/>
          </p:cNvCxnSpPr>
          <p:nvPr/>
        </p:nvCxnSpPr>
        <p:spPr bwMode="auto">
          <a:xfrm flipH="1">
            <a:off x="2100263" y="4583113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28"/>
          <p:cNvCxnSpPr>
            <a:cxnSpLocks noChangeShapeType="1"/>
            <a:stCxn id="15367" idx="1"/>
            <a:endCxn id="15366" idx="5"/>
          </p:cNvCxnSpPr>
          <p:nvPr/>
        </p:nvCxnSpPr>
        <p:spPr bwMode="auto">
          <a:xfrm flipH="1" flipV="1">
            <a:off x="3052763" y="4583113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31"/>
          <p:cNvCxnSpPr>
            <a:cxnSpLocks noChangeShapeType="1"/>
            <a:stCxn id="15373" idx="7"/>
            <a:endCxn id="15368" idx="3"/>
          </p:cNvCxnSpPr>
          <p:nvPr/>
        </p:nvCxnSpPr>
        <p:spPr bwMode="auto">
          <a:xfrm flipV="1">
            <a:off x="1512888" y="5084763"/>
            <a:ext cx="36036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32"/>
          <p:cNvCxnSpPr>
            <a:cxnSpLocks noChangeShapeType="1"/>
            <a:stCxn id="15375" idx="0"/>
            <a:endCxn id="15368" idx="5"/>
          </p:cNvCxnSpPr>
          <p:nvPr/>
        </p:nvCxnSpPr>
        <p:spPr bwMode="auto">
          <a:xfrm flipH="1" flipV="1">
            <a:off x="2100263" y="5084763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3" name="Oval 33"/>
          <p:cNvSpPr>
            <a:spLocks noChangeArrowheads="1"/>
          </p:cNvSpPr>
          <p:nvPr/>
        </p:nvSpPr>
        <p:spPr bwMode="auto">
          <a:xfrm>
            <a:off x="1239838" y="531336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5374" name="Text Box 38"/>
          <p:cNvSpPr txBox="1">
            <a:spLocks noChangeArrowheads="1"/>
          </p:cNvSpPr>
          <p:nvPr/>
        </p:nvSpPr>
        <p:spPr bwMode="auto">
          <a:xfrm>
            <a:off x="2438400" y="49196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5375" name="Rectangle 39"/>
          <p:cNvSpPr>
            <a:spLocks noChangeAspect="1" noChangeArrowheads="1"/>
          </p:cNvSpPr>
          <p:nvPr/>
        </p:nvSpPr>
        <p:spPr bwMode="auto">
          <a:xfrm>
            <a:off x="2360613" y="5316538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376" name="Oval 4"/>
          <p:cNvSpPr>
            <a:spLocks noChangeArrowheads="1"/>
          </p:cNvSpPr>
          <p:nvPr/>
        </p:nvSpPr>
        <p:spPr bwMode="auto">
          <a:xfrm>
            <a:off x="6894513" y="4291013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5377" name="Oval 5"/>
          <p:cNvSpPr>
            <a:spLocks noChangeArrowheads="1"/>
          </p:cNvSpPr>
          <p:nvPr/>
        </p:nvSpPr>
        <p:spPr bwMode="auto">
          <a:xfrm>
            <a:off x="7705725" y="480218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5378" name="Oval 6"/>
          <p:cNvSpPr>
            <a:spLocks noChangeArrowheads="1"/>
          </p:cNvSpPr>
          <p:nvPr/>
        </p:nvSpPr>
        <p:spPr bwMode="auto">
          <a:xfrm>
            <a:off x="5942013" y="4802188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5379" name="AutoShape 9"/>
          <p:cNvCxnSpPr>
            <a:cxnSpLocks noChangeShapeType="1"/>
            <a:stCxn id="15376" idx="3"/>
            <a:endCxn id="15378" idx="7"/>
          </p:cNvCxnSpPr>
          <p:nvPr/>
        </p:nvCxnSpPr>
        <p:spPr bwMode="auto">
          <a:xfrm flipH="1">
            <a:off x="6215063" y="4583113"/>
            <a:ext cx="7270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0"/>
          <p:cNvCxnSpPr>
            <a:cxnSpLocks noChangeShapeType="1"/>
            <a:stCxn id="15377" idx="1"/>
            <a:endCxn id="15376" idx="5"/>
          </p:cNvCxnSpPr>
          <p:nvPr/>
        </p:nvCxnSpPr>
        <p:spPr bwMode="auto">
          <a:xfrm flipH="1" flipV="1">
            <a:off x="7167563" y="4583113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13"/>
          <p:cNvCxnSpPr>
            <a:cxnSpLocks noChangeShapeType="1"/>
            <a:stCxn id="15383" idx="7"/>
            <a:endCxn id="15378" idx="3"/>
          </p:cNvCxnSpPr>
          <p:nvPr/>
        </p:nvCxnSpPr>
        <p:spPr bwMode="auto">
          <a:xfrm flipV="1">
            <a:off x="5627688" y="5094288"/>
            <a:ext cx="360362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14"/>
          <p:cNvCxnSpPr>
            <a:cxnSpLocks noChangeShapeType="1"/>
            <a:stCxn id="15385" idx="0"/>
            <a:endCxn id="15378" idx="5"/>
          </p:cNvCxnSpPr>
          <p:nvPr/>
        </p:nvCxnSpPr>
        <p:spPr bwMode="auto">
          <a:xfrm flipH="1" flipV="1">
            <a:off x="6215063" y="5094288"/>
            <a:ext cx="376237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3" name="Oval 15"/>
          <p:cNvSpPr>
            <a:spLocks noChangeArrowheads="1"/>
          </p:cNvSpPr>
          <p:nvPr/>
        </p:nvSpPr>
        <p:spPr bwMode="auto">
          <a:xfrm>
            <a:off x="5354638" y="531336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5384" name="Text Box 20"/>
          <p:cNvSpPr txBox="1">
            <a:spLocks noChangeArrowheads="1"/>
          </p:cNvSpPr>
          <p:nvPr/>
        </p:nvSpPr>
        <p:spPr bwMode="auto">
          <a:xfrm>
            <a:off x="6553200" y="49196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5385" name="Rectangle 21"/>
          <p:cNvSpPr>
            <a:spLocks noChangeAspect="1" noChangeArrowheads="1"/>
          </p:cNvSpPr>
          <p:nvPr/>
        </p:nvSpPr>
        <p:spPr bwMode="auto">
          <a:xfrm>
            <a:off x="6475413" y="5316538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5386" name="AutoShape 40"/>
          <p:cNvCxnSpPr>
            <a:cxnSpLocks noChangeShapeType="1"/>
            <a:stCxn id="15376" idx="1"/>
            <a:endCxn id="15378" idx="1"/>
          </p:cNvCxnSpPr>
          <p:nvPr/>
        </p:nvCxnSpPr>
        <p:spPr bwMode="auto">
          <a:xfrm rot="-5400000" flipH="1" flipV="1">
            <a:off x="6208712" y="4097338"/>
            <a:ext cx="512763" cy="954088"/>
          </a:xfrm>
          <a:prstGeom prst="curvedConnector3">
            <a:avLst>
              <a:gd name="adj1" fmla="val -4984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4985</TotalTime>
  <Words>795</Words>
  <Application>Microsoft Office PowerPoint</Application>
  <PresentationFormat>On-screen Show (4:3)</PresentationFormat>
  <Paragraphs>258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Blueprint</vt:lpstr>
      <vt:lpstr>Clip</vt:lpstr>
      <vt:lpstr>Heaps</vt:lpstr>
      <vt:lpstr>Recall Priority Queue ADT</vt:lpstr>
      <vt:lpstr>Heaps</vt:lpstr>
      <vt:lpstr>Height of a Heap</vt:lpstr>
      <vt:lpstr>Heaps and Priority Queues</vt:lpstr>
      <vt:lpstr>Insertion into a Heap</vt:lpstr>
      <vt:lpstr>Upheap (aka Heapify)</vt:lpstr>
      <vt:lpstr>Removal from a Heap</vt:lpstr>
      <vt:lpstr>Downheap</vt:lpstr>
      <vt:lpstr>Downheap</vt:lpstr>
      <vt:lpstr>Worst-case Time Complexity</vt:lpstr>
      <vt:lpstr>Worst-case Time Complexity</vt:lpstr>
      <vt:lpstr>Storing a heap</vt:lpstr>
      <vt:lpstr>Array-based Heap Implementation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Michael Goodrich and Roberto Tamassia</dc:creator>
  <cp:lastModifiedBy>Philip  Chan</cp:lastModifiedBy>
  <cp:revision>816</cp:revision>
  <cp:lastPrinted>2014-03-20T01:14:04Z</cp:lastPrinted>
  <dcterms:created xsi:type="dcterms:W3CDTF">2002-01-21T02:22:10Z</dcterms:created>
  <dcterms:modified xsi:type="dcterms:W3CDTF">2018-09-20T23:32:38Z</dcterms:modified>
</cp:coreProperties>
</file>