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0" r:id="rId3"/>
    <p:sldId id="372" r:id="rId4"/>
    <p:sldId id="371" r:id="rId5"/>
    <p:sldId id="373" r:id="rId6"/>
    <p:sldId id="374" r:id="rId7"/>
    <p:sldId id="375" r:id="rId8"/>
    <p:sldId id="376" r:id="rId9"/>
    <p:sldId id="378" r:id="rId10"/>
    <p:sldId id="384" r:id="rId11"/>
    <p:sldId id="379" r:id="rId12"/>
    <p:sldId id="380" r:id="rId13"/>
    <p:sldId id="382" r:id="rId14"/>
    <p:sldId id="383" r:id="rId15"/>
    <p:sldId id="381" r:id="rId16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D4D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3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798A4B03-DAAD-1F4A-8616-F8F7BFEAD2D0}" type="datetime1">
              <a:rPr lang="en-US" smtClean="0"/>
              <a:t>11/14/2018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0F645FDE-F696-CD48-91C5-BF5368843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87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AC36EE4E-35B0-1947-9FC1-6DBBD9A673CA}" type="datetime1">
              <a:rPr lang="en-US" smtClean="0"/>
              <a:t>11/14/2018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29805EE2-45FE-AE4C-9505-D41E232A9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75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(2,4) Trees</a:t>
            </a:r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C35688-3550-4D4A-B6A7-57A52D0C007A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219C83F-E6CF-0549-A7E7-54668CF903DF}" type="datetime1">
              <a:rPr lang="en-US" smtClean="0"/>
              <a:t>11/14/2018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9"/>
          <p:cNvSpPr txBox="1">
            <a:spLocks noChangeArrowheads="1"/>
          </p:cNvSpPr>
          <p:nvPr userDrawn="1"/>
        </p:nvSpPr>
        <p:spPr bwMode="auto">
          <a:xfrm>
            <a:off x="25400" y="6400800"/>
            <a:ext cx="38608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2014 Goodrich, </a:t>
            </a:r>
            <a:r>
              <a:rPr lang="en-US" sz="1600" dirty="0" err="1" smtClean="0">
                <a:cs typeface="+mn-cs"/>
              </a:rPr>
              <a:t>Tamassia</a:t>
            </a:r>
            <a:r>
              <a:rPr lang="en-US" sz="1600" dirty="0" smtClean="0">
                <a:cs typeface="+mn-cs"/>
              </a:rPr>
              <a:t>, </a:t>
            </a:r>
            <a:r>
              <a:rPr lang="en-US" sz="1600" dirty="0" err="1" smtClean="0">
                <a:cs typeface="+mn-cs"/>
              </a:rPr>
              <a:t>Goldwasser</a:t>
            </a:r>
            <a:endParaRPr lang="en-US" sz="16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FE3C7D-B067-9348-A839-AFF923D19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40BBC-70C8-9F46-9721-4110B56E1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779D6-1EF4-174A-94C6-5EBA705A9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34CFF-9329-E74A-8FCF-497C3DF01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1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79C6A-BAF5-DE42-82BF-873C1C406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B4BFA-5127-5640-A9D8-02FC3457F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D49C3-72C0-AB4D-A8AD-7ED77AFD0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62F9-F2AC-2D4A-B73D-C1BE38F08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9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8FE70-E221-924F-9105-A38B2E05E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09128-881B-BE40-95A6-B2D9122F5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E44B4-8DBE-574A-831A-02DCA14C7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(2,4)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3F39BD4A-4D57-2841-AEA0-9E5E9F93A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5" name="Text Box 69"/>
          <p:cNvSpPr txBox="1">
            <a:spLocks noChangeArrowheads="1"/>
          </p:cNvSpPr>
          <p:nvPr userDrawn="1"/>
        </p:nvSpPr>
        <p:spPr bwMode="auto">
          <a:xfrm>
            <a:off x="25400" y="6400800"/>
            <a:ext cx="38608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2014 Goodrich, </a:t>
            </a:r>
            <a:r>
              <a:rPr lang="en-US" sz="1600" dirty="0" err="1" smtClean="0">
                <a:cs typeface="+mn-cs"/>
              </a:rPr>
              <a:t>Tamassia</a:t>
            </a:r>
            <a:r>
              <a:rPr lang="en-US" sz="1600" dirty="0" smtClean="0">
                <a:cs typeface="+mn-cs"/>
              </a:rPr>
              <a:t>, </a:t>
            </a:r>
            <a:r>
              <a:rPr lang="en-US" sz="1600" dirty="0" err="1" smtClean="0">
                <a:cs typeface="+mn-cs"/>
              </a:rPr>
              <a:t>Goldwasser</a:t>
            </a:r>
            <a:endParaRPr lang="en-US" sz="16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74B3FB7-0665-8749-8E15-5AA20FA50B0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(2,4) Trees</a:t>
            </a:r>
          </a:p>
        </p:txBody>
      </p:sp>
      <p:sp>
        <p:nvSpPr>
          <p:cNvPr id="15364" name="Oval 383"/>
          <p:cNvSpPr>
            <a:spLocks noChangeArrowheads="1"/>
          </p:cNvSpPr>
          <p:nvPr/>
        </p:nvSpPr>
        <p:spPr bwMode="auto">
          <a:xfrm>
            <a:off x="5486400" y="35814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15365" name="Oval 384"/>
          <p:cNvSpPr>
            <a:spLocks noChangeArrowheads="1"/>
          </p:cNvSpPr>
          <p:nvPr/>
        </p:nvSpPr>
        <p:spPr bwMode="auto">
          <a:xfrm>
            <a:off x="6286500" y="43434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10  14</a:t>
            </a:r>
          </a:p>
        </p:txBody>
      </p:sp>
      <p:sp>
        <p:nvSpPr>
          <p:cNvPr id="15366" name="Rectangle 385"/>
          <p:cNvSpPr>
            <a:spLocks noChangeArrowheads="1"/>
          </p:cNvSpPr>
          <p:nvPr/>
        </p:nvSpPr>
        <p:spPr bwMode="auto">
          <a:xfrm>
            <a:off x="6124575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386"/>
          <p:cNvSpPr>
            <a:spLocks noChangeArrowheads="1"/>
          </p:cNvSpPr>
          <p:nvPr/>
        </p:nvSpPr>
        <p:spPr bwMode="auto">
          <a:xfrm>
            <a:off x="6810375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387"/>
          <p:cNvSpPr>
            <a:spLocks noChangeArrowheads="1"/>
          </p:cNvSpPr>
          <p:nvPr/>
        </p:nvSpPr>
        <p:spPr bwMode="auto">
          <a:xfrm>
            <a:off x="74676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9" name="AutoShape 388"/>
          <p:cNvCxnSpPr>
            <a:cxnSpLocks noChangeShapeType="1"/>
            <a:stCxn id="15366" idx="0"/>
            <a:endCxn id="15365" idx="3"/>
          </p:cNvCxnSpPr>
          <p:nvPr/>
        </p:nvCxnSpPr>
        <p:spPr bwMode="auto">
          <a:xfrm flipV="1">
            <a:off x="6238875" y="4687888"/>
            <a:ext cx="2365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389"/>
          <p:cNvCxnSpPr>
            <a:cxnSpLocks noChangeShapeType="1"/>
            <a:stCxn id="15367" idx="0"/>
            <a:endCxn id="15365" idx="4"/>
          </p:cNvCxnSpPr>
          <p:nvPr/>
        </p:nvCxnSpPr>
        <p:spPr bwMode="auto">
          <a:xfrm flipV="1">
            <a:off x="6924675" y="47434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390"/>
          <p:cNvCxnSpPr>
            <a:cxnSpLocks noChangeShapeType="1"/>
            <a:stCxn id="15368" idx="0"/>
            <a:endCxn id="15365" idx="5"/>
          </p:cNvCxnSpPr>
          <p:nvPr/>
        </p:nvCxnSpPr>
        <p:spPr bwMode="auto">
          <a:xfrm flipH="1" flipV="1">
            <a:off x="7392988" y="4687888"/>
            <a:ext cx="18891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391"/>
          <p:cNvCxnSpPr>
            <a:cxnSpLocks noChangeShapeType="1"/>
            <a:stCxn id="15374" idx="0"/>
            <a:endCxn id="15364" idx="3"/>
          </p:cNvCxnSpPr>
          <p:nvPr/>
        </p:nvCxnSpPr>
        <p:spPr bwMode="auto">
          <a:xfrm flipV="1">
            <a:off x="4991100" y="3916363"/>
            <a:ext cx="6286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392"/>
          <p:cNvCxnSpPr>
            <a:cxnSpLocks noChangeShapeType="1"/>
            <a:stCxn id="15365" idx="0"/>
            <a:endCxn id="15364" idx="5"/>
          </p:cNvCxnSpPr>
          <p:nvPr/>
        </p:nvCxnSpPr>
        <p:spPr bwMode="auto">
          <a:xfrm flipH="1" flipV="1">
            <a:off x="6267450" y="3916363"/>
            <a:ext cx="6667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Oval 395"/>
          <p:cNvSpPr>
            <a:spLocks noChangeArrowheads="1"/>
          </p:cNvSpPr>
          <p:nvPr/>
        </p:nvSpPr>
        <p:spPr bwMode="auto">
          <a:xfrm>
            <a:off x="4343400" y="43434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2  5  7</a:t>
            </a:r>
          </a:p>
        </p:txBody>
      </p:sp>
      <p:sp>
        <p:nvSpPr>
          <p:cNvPr id="15375" name="Rectangle 396"/>
          <p:cNvSpPr>
            <a:spLocks noChangeArrowheads="1"/>
          </p:cNvSpPr>
          <p:nvPr/>
        </p:nvSpPr>
        <p:spPr bwMode="auto">
          <a:xfrm>
            <a:off x="41910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397"/>
          <p:cNvSpPr>
            <a:spLocks noChangeArrowheads="1"/>
          </p:cNvSpPr>
          <p:nvPr/>
        </p:nvSpPr>
        <p:spPr bwMode="auto">
          <a:xfrm>
            <a:off x="47244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398"/>
          <p:cNvSpPr>
            <a:spLocks noChangeArrowheads="1"/>
          </p:cNvSpPr>
          <p:nvPr/>
        </p:nvSpPr>
        <p:spPr bwMode="auto">
          <a:xfrm>
            <a:off x="54864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78" name="AutoShape 399"/>
          <p:cNvCxnSpPr>
            <a:cxnSpLocks noChangeShapeType="1"/>
            <a:stCxn id="15375" idx="0"/>
            <a:endCxn id="15374" idx="3"/>
          </p:cNvCxnSpPr>
          <p:nvPr/>
        </p:nvCxnSpPr>
        <p:spPr bwMode="auto">
          <a:xfrm flipV="1">
            <a:off x="4305300" y="4678363"/>
            <a:ext cx="2270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400"/>
          <p:cNvCxnSpPr>
            <a:cxnSpLocks noChangeShapeType="1"/>
            <a:stCxn id="15376" idx="0"/>
            <a:endCxn id="15374" idx="4"/>
          </p:cNvCxnSpPr>
          <p:nvPr/>
        </p:nvCxnSpPr>
        <p:spPr bwMode="auto">
          <a:xfrm flipV="1">
            <a:off x="4838700" y="4733925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401"/>
          <p:cNvCxnSpPr>
            <a:cxnSpLocks noChangeShapeType="1"/>
            <a:stCxn id="15377" idx="0"/>
            <a:endCxn id="15374" idx="5"/>
          </p:cNvCxnSpPr>
          <p:nvPr/>
        </p:nvCxnSpPr>
        <p:spPr bwMode="auto">
          <a:xfrm flipH="1" flipV="1">
            <a:off x="5449888" y="4678363"/>
            <a:ext cx="1508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Rectangle 402"/>
          <p:cNvSpPr>
            <a:spLocks noChangeArrowheads="1"/>
          </p:cNvSpPr>
          <p:nvPr/>
        </p:nvSpPr>
        <p:spPr bwMode="auto">
          <a:xfrm>
            <a:off x="51054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82" name="AutoShape 403"/>
          <p:cNvCxnSpPr>
            <a:cxnSpLocks noChangeShapeType="1"/>
            <a:stCxn id="15381" idx="0"/>
            <a:endCxn id="15374" idx="4"/>
          </p:cNvCxnSpPr>
          <p:nvPr/>
        </p:nvCxnSpPr>
        <p:spPr bwMode="auto">
          <a:xfrm flipH="1" flipV="1">
            <a:off x="4991100" y="4733925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B25F42-8EA7-AA43-9EE7-F99EA661F8FF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Insertion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71525" y="1752600"/>
            <a:ext cx="449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4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put</a:t>
            </a:r>
            <a:r>
              <a:rPr lang="en-US" sz="24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2400">
                <a:solidFill>
                  <a:schemeClr val="tx2"/>
                </a:solidFill>
                <a:latin typeface="Times New Roman" charset="0"/>
              </a:rPr>
              <a:t>,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24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imes New Roman" charset="0"/>
              </a:rPr>
              <a:t>1.	We search for key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 to locate the insertion node </a:t>
            </a:r>
            <a:r>
              <a:rPr lang="en-US" sz="2400" b="1" i="1">
                <a:latin typeface="Times New Roman" charset="0"/>
              </a:rPr>
              <a:t>v</a:t>
            </a:r>
            <a:endParaRPr lang="en-US" sz="2400">
              <a:latin typeface="Times New Roman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imes New Roman" charset="0"/>
              </a:rPr>
              <a:t>2.	We add the new entry (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) at node </a:t>
            </a:r>
            <a:r>
              <a:rPr lang="en-US" sz="2400" b="1" i="1">
                <a:latin typeface="Times New Roman" charset="0"/>
              </a:rPr>
              <a:t>v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imes New Roman" charset="0"/>
              </a:rPr>
              <a:t>3. </a:t>
            </a:r>
            <a:r>
              <a:rPr lang="en-US" sz="24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b="1" i="1">
                <a:latin typeface="Times New Roman" charset="0"/>
              </a:rPr>
              <a:t>overflow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b="1" i="1">
                <a:latin typeface="Times New Roman" charset="0"/>
              </a:rPr>
              <a:t>isRoot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v</a:t>
            </a:r>
            <a:r>
              <a:rPr lang="en-US">
                <a:latin typeface="Times New Roman" charset="0"/>
              </a:rPr>
              <a:t>)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imes New Roman" charset="0"/>
              </a:rPr>
              <a:t>	 create a new empty root above </a:t>
            </a:r>
            <a:r>
              <a:rPr lang="en-US" b="1" i="1">
                <a:latin typeface="Times New Roman" charset="0"/>
              </a:rPr>
              <a:t>v</a:t>
            </a:r>
            <a:endParaRPr lang="en-US">
              <a:latin typeface="Times New Roman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b="1" i="1">
                <a:latin typeface="Times New Roman" charset="0"/>
              </a:rPr>
              <a:t>v </a:t>
            </a:r>
            <a:r>
              <a:rPr lang="en-US">
                <a:latin typeface="Times New Roman" charset="0"/>
                <a:sym typeface="Symbol" charset="0"/>
              </a:rPr>
              <a:t></a:t>
            </a:r>
            <a:r>
              <a:rPr lang="en-US" b="1" i="1">
                <a:latin typeface="Times New Roman" charset="0"/>
              </a:rPr>
              <a:t> split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v</a:t>
            </a:r>
            <a:r>
              <a:rPr lang="en-US">
                <a:latin typeface="Times New Roman" charset="0"/>
              </a:rPr>
              <a:t>)</a:t>
            </a:r>
          </a:p>
        </p:txBody>
      </p:sp>
      <p:sp>
        <p:nvSpPr>
          <p:cNvPr id="2458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10200" y="1752600"/>
            <a:ext cx="33528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ahoma" charset="0"/>
              </a:rPr>
              <a:t> be a (2,4) tree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items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Tree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ahoma" charset="0"/>
              </a:rPr>
              <a:t> has</a:t>
            </a:r>
            <a:r>
              <a:rPr lang="en-US" sz="1800" b="1" i="1">
                <a:latin typeface="Times New Roman" charset="0"/>
              </a:rPr>
              <a:t> 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height</a:t>
            </a:r>
            <a:r>
              <a:rPr lang="en-US" sz="1800" b="1" i="1">
                <a:latin typeface="Times New Roman" charset="0"/>
              </a:rPr>
              <a:t> 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1800">
                <a:latin typeface="Tahoma" charset="0"/>
              </a:rPr>
              <a:t>Step 1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time because we visit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nodes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Step 2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(1)</a:t>
            </a:r>
            <a:r>
              <a:rPr lang="en-US" sz="1800">
                <a:latin typeface="Tahoma" charset="0"/>
              </a:rPr>
              <a:t> time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Step 3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time because each split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(1)</a:t>
            </a:r>
            <a:r>
              <a:rPr lang="en-US" sz="1800">
                <a:latin typeface="Tahoma" charset="0"/>
              </a:rPr>
              <a:t> time and we perform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splits</a:t>
            </a:r>
          </a:p>
          <a:p>
            <a:pPr eaLnBrk="1" hangingPunct="1"/>
            <a:r>
              <a:rPr lang="en-US" sz="2000">
                <a:latin typeface="Tahoma" charset="0"/>
              </a:rPr>
              <a:t>Thus, an insertion in a (2,4) tree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41468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831481-887B-9043-A7FE-ADD41092D1BD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5"/>
            <a:ext cx="7772400" cy="17526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We reduce deletion of an entry to the case where the item is at the node with leaf children</a:t>
            </a:r>
          </a:p>
          <a:p>
            <a:pPr eaLnBrk="1" hangingPunct="1"/>
            <a:r>
              <a:rPr lang="en-US" sz="1800">
                <a:latin typeface="Tahoma" charset="0"/>
              </a:rPr>
              <a:t>Otherwise, we replace the entry with its inorder successor (or, equivalently, with its inorder predecessor) and delete the latter entry</a:t>
            </a:r>
          </a:p>
          <a:p>
            <a:pPr eaLnBrk="1" hangingPunct="1"/>
            <a:r>
              <a:rPr lang="en-US" sz="1800">
                <a:latin typeface="Tahoma" charset="0"/>
              </a:rPr>
              <a:t>Example: to delete key 24, we replace it with 27 (inorder successor)</a:t>
            </a:r>
          </a:p>
        </p:txBody>
      </p:sp>
      <p:grpSp>
        <p:nvGrpSpPr>
          <p:cNvPr id="25605" name="Group 68"/>
          <p:cNvGrpSpPr>
            <a:grpSpLocks/>
          </p:cNvGrpSpPr>
          <p:nvPr/>
        </p:nvGrpSpPr>
        <p:grpSpPr bwMode="auto">
          <a:xfrm>
            <a:off x="1843088" y="3352800"/>
            <a:ext cx="5943600" cy="1173163"/>
            <a:chOff x="1200" y="2112"/>
            <a:chExt cx="3744" cy="739"/>
          </a:xfrm>
        </p:grpSpPr>
        <p:sp>
          <p:nvSpPr>
            <p:cNvPr id="25636" name="Oval 4"/>
            <p:cNvSpPr>
              <a:spLocks noChangeAspect="1" noChangeArrowheads="1"/>
            </p:cNvSpPr>
            <p:nvPr/>
          </p:nvSpPr>
          <p:spPr bwMode="auto">
            <a:xfrm>
              <a:off x="3875" y="2433"/>
              <a:ext cx="1069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27   32   35</a:t>
              </a:r>
            </a:p>
          </p:txBody>
        </p:sp>
        <p:cxnSp>
          <p:nvCxnSpPr>
            <p:cNvPr id="25637" name="AutoShape 5"/>
            <p:cNvCxnSpPr>
              <a:cxnSpLocks noChangeAspect="1" noChangeShapeType="1"/>
              <a:stCxn id="25666" idx="0"/>
              <a:endCxn id="25636" idx="5"/>
            </p:cNvCxnSpPr>
            <p:nvPr/>
          </p:nvCxnSpPr>
          <p:spPr bwMode="auto">
            <a:xfrm flipH="1" flipV="1">
              <a:off x="4787" y="2593"/>
              <a:ext cx="61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8" name="Oval 6"/>
            <p:cNvSpPr>
              <a:spLocks noChangeAspect="1" noChangeArrowheads="1"/>
            </p:cNvSpPr>
            <p:nvPr/>
          </p:nvSpPr>
          <p:spPr bwMode="auto">
            <a:xfrm>
              <a:off x="2383" y="2112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10   15   </a:t>
              </a:r>
              <a:r>
                <a:rPr lang="en-US" sz="1600">
                  <a:solidFill>
                    <a:schemeClr val="tx2"/>
                  </a:solidFill>
                </a:rPr>
                <a:t>24</a:t>
              </a:r>
            </a:p>
          </p:txBody>
        </p:sp>
        <p:sp>
          <p:nvSpPr>
            <p:cNvPr id="25639" name="Oval 7"/>
            <p:cNvSpPr>
              <a:spLocks noChangeAspect="1" noChangeArrowheads="1"/>
            </p:cNvSpPr>
            <p:nvPr/>
          </p:nvSpPr>
          <p:spPr bwMode="auto">
            <a:xfrm>
              <a:off x="1259" y="2433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2   8</a:t>
              </a:r>
            </a:p>
          </p:txBody>
        </p:sp>
        <p:sp>
          <p:nvSpPr>
            <p:cNvPr id="25640" name="Oval 8"/>
            <p:cNvSpPr>
              <a:spLocks noChangeAspect="1" noChangeArrowheads="1"/>
            </p:cNvSpPr>
            <p:nvPr/>
          </p:nvSpPr>
          <p:spPr bwMode="auto">
            <a:xfrm>
              <a:off x="2370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12</a:t>
              </a:r>
            </a:p>
          </p:txBody>
        </p:sp>
        <p:sp>
          <p:nvSpPr>
            <p:cNvPr id="25641" name="Rectangle 9"/>
            <p:cNvSpPr>
              <a:spLocks noChangeAspect="1" noChangeArrowheads="1"/>
            </p:cNvSpPr>
            <p:nvPr/>
          </p:nvSpPr>
          <p:spPr bwMode="auto">
            <a:xfrm>
              <a:off x="3852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Rectangle 10"/>
            <p:cNvSpPr>
              <a:spLocks noChangeAspect="1" noChangeArrowheads="1"/>
            </p:cNvSpPr>
            <p:nvPr/>
          </p:nvSpPr>
          <p:spPr bwMode="auto">
            <a:xfrm>
              <a:off x="237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Rectangle 11"/>
            <p:cNvSpPr>
              <a:spLocks noChangeAspect="1" noChangeArrowheads="1"/>
            </p:cNvSpPr>
            <p:nvPr/>
          </p:nvSpPr>
          <p:spPr bwMode="auto">
            <a:xfrm>
              <a:off x="2728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Rectangle 12"/>
            <p:cNvSpPr>
              <a:spLocks noChangeAspect="1" noChangeArrowheads="1"/>
            </p:cNvSpPr>
            <p:nvPr/>
          </p:nvSpPr>
          <p:spPr bwMode="auto">
            <a:xfrm>
              <a:off x="12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Rectangle 13"/>
            <p:cNvSpPr>
              <a:spLocks noChangeAspect="1" noChangeArrowheads="1"/>
            </p:cNvSpPr>
            <p:nvPr/>
          </p:nvSpPr>
          <p:spPr bwMode="auto">
            <a:xfrm>
              <a:off x="158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Rectangle 14"/>
            <p:cNvSpPr>
              <a:spLocks noChangeAspect="1" noChangeArrowheads="1"/>
            </p:cNvSpPr>
            <p:nvPr/>
          </p:nvSpPr>
          <p:spPr bwMode="auto">
            <a:xfrm>
              <a:off x="197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47" name="AutoShape 15"/>
            <p:cNvCxnSpPr>
              <a:cxnSpLocks noChangeAspect="1" noChangeShapeType="1"/>
              <a:stCxn id="25638" idx="3"/>
              <a:endCxn id="25639" idx="0"/>
            </p:cNvCxnSpPr>
            <p:nvPr/>
          </p:nvCxnSpPr>
          <p:spPr bwMode="auto">
            <a:xfrm flipH="1">
              <a:off x="1636" y="2271"/>
              <a:ext cx="915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8" name="AutoShape 16"/>
            <p:cNvCxnSpPr>
              <a:cxnSpLocks noChangeAspect="1" noChangeShapeType="1"/>
              <a:stCxn id="25638" idx="5"/>
              <a:endCxn id="25636" idx="0"/>
            </p:cNvCxnSpPr>
            <p:nvPr/>
          </p:nvCxnSpPr>
          <p:spPr bwMode="auto">
            <a:xfrm>
              <a:off x="3362" y="2271"/>
              <a:ext cx="104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9" name="AutoShape 17"/>
            <p:cNvCxnSpPr>
              <a:cxnSpLocks noChangeAspect="1" noChangeShapeType="1"/>
              <a:stCxn id="25639" idx="3"/>
              <a:endCxn id="25644" idx="0"/>
            </p:cNvCxnSpPr>
            <p:nvPr/>
          </p:nvCxnSpPr>
          <p:spPr bwMode="auto">
            <a:xfrm flipH="1">
              <a:off x="1248" y="2591"/>
              <a:ext cx="12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0" name="AutoShape 18"/>
            <p:cNvCxnSpPr>
              <a:cxnSpLocks noChangeAspect="1" noChangeShapeType="1"/>
              <a:stCxn id="25639" idx="5"/>
              <a:endCxn id="25646" idx="0"/>
            </p:cNvCxnSpPr>
            <p:nvPr/>
          </p:nvCxnSpPr>
          <p:spPr bwMode="auto">
            <a:xfrm>
              <a:off x="1901" y="2591"/>
              <a:ext cx="123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1" name="Rectangle 19"/>
            <p:cNvSpPr>
              <a:spLocks noChangeAspect="1" noChangeArrowheads="1"/>
            </p:cNvSpPr>
            <p:nvPr/>
          </p:nvSpPr>
          <p:spPr bwMode="auto">
            <a:xfrm>
              <a:off x="4229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2" name="AutoShape 20"/>
            <p:cNvCxnSpPr>
              <a:cxnSpLocks noChangeAspect="1" noChangeShapeType="1"/>
              <a:stCxn id="25641" idx="0"/>
              <a:endCxn id="25636" idx="3"/>
            </p:cNvCxnSpPr>
            <p:nvPr/>
          </p:nvCxnSpPr>
          <p:spPr bwMode="auto">
            <a:xfrm flipV="1">
              <a:off x="3900" y="2593"/>
              <a:ext cx="132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3" name="AutoShape 21"/>
            <p:cNvCxnSpPr>
              <a:cxnSpLocks noChangeAspect="1" noChangeShapeType="1"/>
              <a:stCxn id="25645" idx="0"/>
              <a:endCxn id="25639" idx="4"/>
            </p:cNvCxnSpPr>
            <p:nvPr/>
          </p:nvCxnSpPr>
          <p:spPr bwMode="auto">
            <a:xfrm flipV="1">
              <a:off x="1634" y="2617"/>
              <a:ext cx="1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4" name="Oval 22"/>
            <p:cNvSpPr>
              <a:spLocks noChangeAspect="1" noChangeArrowheads="1"/>
            </p:cNvSpPr>
            <p:nvPr/>
          </p:nvSpPr>
          <p:spPr bwMode="auto">
            <a:xfrm>
              <a:off x="3051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18</a:t>
              </a:r>
            </a:p>
          </p:txBody>
        </p:sp>
        <p:sp>
          <p:nvSpPr>
            <p:cNvPr id="25655" name="Rectangle 23"/>
            <p:cNvSpPr>
              <a:spLocks noChangeAspect="1" noChangeArrowheads="1"/>
            </p:cNvSpPr>
            <p:nvPr/>
          </p:nvSpPr>
          <p:spPr bwMode="auto">
            <a:xfrm>
              <a:off x="3051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Rectangle 24"/>
            <p:cNvSpPr>
              <a:spLocks noChangeAspect="1" noChangeArrowheads="1"/>
            </p:cNvSpPr>
            <p:nvPr/>
          </p:nvSpPr>
          <p:spPr bwMode="auto">
            <a:xfrm>
              <a:off x="3445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7" name="AutoShape 25"/>
            <p:cNvCxnSpPr>
              <a:cxnSpLocks noChangeAspect="1" noChangeShapeType="1"/>
              <a:stCxn id="25642" idx="0"/>
            </p:cNvCxnSpPr>
            <p:nvPr/>
          </p:nvCxnSpPr>
          <p:spPr bwMode="auto">
            <a:xfrm flipV="1">
              <a:off x="2418" y="2607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8" name="AutoShape 26"/>
            <p:cNvCxnSpPr>
              <a:cxnSpLocks noChangeAspect="1" noChangeShapeType="1"/>
              <a:stCxn id="25655" idx="0"/>
            </p:cNvCxnSpPr>
            <p:nvPr/>
          </p:nvCxnSpPr>
          <p:spPr bwMode="auto">
            <a:xfrm flipV="1">
              <a:off x="3099" y="2611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9" name="AutoShape 27"/>
            <p:cNvCxnSpPr>
              <a:cxnSpLocks noChangeAspect="1" noChangeShapeType="1"/>
              <a:stCxn id="25656" idx="0"/>
            </p:cNvCxnSpPr>
            <p:nvPr/>
          </p:nvCxnSpPr>
          <p:spPr bwMode="auto">
            <a:xfrm flipH="1" flipV="1">
              <a:off x="3398" y="2602"/>
              <a:ext cx="9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0" name="AutoShape 28"/>
            <p:cNvCxnSpPr>
              <a:cxnSpLocks noChangeAspect="1" noChangeShapeType="1"/>
              <a:stCxn id="25643" idx="0"/>
            </p:cNvCxnSpPr>
            <p:nvPr/>
          </p:nvCxnSpPr>
          <p:spPr bwMode="auto">
            <a:xfrm flipH="1" flipV="1">
              <a:off x="2691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1" name="Rectangle 29"/>
            <p:cNvSpPr>
              <a:spLocks noChangeAspect="1" noChangeArrowheads="1"/>
            </p:cNvSpPr>
            <p:nvPr/>
          </p:nvSpPr>
          <p:spPr bwMode="auto">
            <a:xfrm>
              <a:off x="4560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62" name="AutoShape 30"/>
            <p:cNvCxnSpPr>
              <a:cxnSpLocks noChangeShapeType="1"/>
              <a:stCxn id="25651" idx="0"/>
            </p:cNvCxnSpPr>
            <p:nvPr/>
          </p:nvCxnSpPr>
          <p:spPr bwMode="auto">
            <a:xfrm flipV="1">
              <a:off x="4276" y="2615"/>
              <a:ext cx="34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3" name="AutoShape 31"/>
            <p:cNvCxnSpPr>
              <a:cxnSpLocks noChangeShapeType="1"/>
              <a:stCxn id="25661" idx="0"/>
            </p:cNvCxnSpPr>
            <p:nvPr/>
          </p:nvCxnSpPr>
          <p:spPr bwMode="auto">
            <a:xfrm flipH="1" flipV="1">
              <a:off x="4522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4" name="AutoShape 32"/>
            <p:cNvCxnSpPr>
              <a:cxnSpLocks noChangeShapeType="1"/>
              <a:stCxn id="25654" idx="0"/>
            </p:cNvCxnSpPr>
            <p:nvPr/>
          </p:nvCxnSpPr>
          <p:spPr bwMode="auto">
            <a:xfrm flipH="1" flipV="1">
              <a:off x="3082" y="2291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5" name="AutoShape 33"/>
            <p:cNvCxnSpPr>
              <a:cxnSpLocks noChangeShapeType="1"/>
              <a:stCxn id="25640" idx="0"/>
            </p:cNvCxnSpPr>
            <p:nvPr/>
          </p:nvCxnSpPr>
          <p:spPr bwMode="auto">
            <a:xfrm flipV="1">
              <a:off x="2621" y="2287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6" name="Rectangle 34"/>
            <p:cNvSpPr>
              <a:spLocks noChangeAspect="1" noChangeArrowheads="1"/>
            </p:cNvSpPr>
            <p:nvPr/>
          </p:nvSpPr>
          <p:spPr bwMode="auto">
            <a:xfrm>
              <a:off x="48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6" name="Oval 36"/>
          <p:cNvSpPr>
            <a:spLocks noChangeAspect="1" noChangeArrowheads="1"/>
          </p:cNvSpPr>
          <p:nvPr/>
        </p:nvSpPr>
        <p:spPr bwMode="auto">
          <a:xfrm>
            <a:off x="6088063" y="5584825"/>
            <a:ext cx="130333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32   35</a:t>
            </a:r>
          </a:p>
        </p:txBody>
      </p:sp>
      <p:cxnSp>
        <p:nvCxnSpPr>
          <p:cNvPr id="25607" name="AutoShape 37"/>
          <p:cNvCxnSpPr>
            <a:cxnSpLocks noChangeAspect="1" noChangeShapeType="1"/>
            <a:stCxn id="25634" idx="0"/>
            <a:endCxn id="25606" idx="5"/>
          </p:cNvCxnSpPr>
          <p:nvPr/>
        </p:nvCxnSpPr>
        <p:spPr bwMode="auto">
          <a:xfrm flipH="1" flipV="1">
            <a:off x="7200900" y="5838825"/>
            <a:ext cx="190500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Oval 38"/>
          <p:cNvSpPr>
            <a:spLocks noChangeAspect="1" noChangeArrowheads="1"/>
          </p:cNvSpPr>
          <p:nvPr/>
        </p:nvSpPr>
        <p:spPr bwMode="auto">
          <a:xfrm>
            <a:off x="3719513" y="5075238"/>
            <a:ext cx="1820862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10   15   </a:t>
            </a:r>
            <a:r>
              <a:rPr lang="en-US" sz="1600">
                <a:solidFill>
                  <a:schemeClr val="tx2"/>
                </a:solidFill>
              </a:rPr>
              <a:t>27</a:t>
            </a:r>
          </a:p>
        </p:txBody>
      </p:sp>
      <p:sp>
        <p:nvSpPr>
          <p:cNvPr id="25609" name="Oval 39"/>
          <p:cNvSpPr>
            <a:spLocks noChangeAspect="1" noChangeArrowheads="1"/>
          </p:cNvSpPr>
          <p:nvPr/>
        </p:nvSpPr>
        <p:spPr bwMode="auto">
          <a:xfrm>
            <a:off x="1935163" y="5584825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2   8</a:t>
            </a:r>
          </a:p>
        </p:txBody>
      </p:sp>
      <p:sp>
        <p:nvSpPr>
          <p:cNvPr id="25610" name="Oval 40"/>
          <p:cNvSpPr>
            <a:spLocks noChangeAspect="1" noChangeArrowheads="1"/>
          </p:cNvSpPr>
          <p:nvPr/>
        </p:nvSpPr>
        <p:spPr bwMode="auto">
          <a:xfrm>
            <a:off x="3698875" y="5584825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25611" name="Rectangle 41"/>
          <p:cNvSpPr>
            <a:spLocks noChangeAspect="1" noChangeArrowheads="1"/>
          </p:cNvSpPr>
          <p:nvPr/>
        </p:nvSpPr>
        <p:spPr bwMode="auto">
          <a:xfrm>
            <a:off x="6051550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42"/>
          <p:cNvSpPr>
            <a:spLocks noChangeAspect="1" noChangeArrowheads="1"/>
          </p:cNvSpPr>
          <p:nvPr/>
        </p:nvSpPr>
        <p:spPr bwMode="auto">
          <a:xfrm>
            <a:off x="3698875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43"/>
          <p:cNvSpPr>
            <a:spLocks noChangeAspect="1" noChangeArrowheads="1"/>
          </p:cNvSpPr>
          <p:nvPr/>
        </p:nvSpPr>
        <p:spPr bwMode="auto">
          <a:xfrm>
            <a:off x="4267200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44"/>
          <p:cNvSpPr>
            <a:spLocks noChangeAspect="1" noChangeArrowheads="1"/>
          </p:cNvSpPr>
          <p:nvPr/>
        </p:nvSpPr>
        <p:spPr bwMode="auto">
          <a:xfrm>
            <a:off x="1841500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45"/>
          <p:cNvSpPr>
            <a:spLocks noChangeAspect="1" noChangeArrowheads="1"/>
          </p:cNvSpPr>
          <p:nvPr/>
        </p:nvSpPr>
        <p:spPr bwMode="auto">
          <a:xfrm>
            <a:off x="2454275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46"/>
          <p:cNvSpPr>
            <a:spLocks noChangeAspect="1" noChangeArrowheads="1"/>
          </p:cNvSpPr>
          <p:nvPr/>
        </p:nvSpPr>
        <p:spPr bwMode="auto">
          <a:xfrm>
            <a:off x="3073400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17" name="AutoShape 47"/>
          <p:cNvCxnSpPr>
            <a:cxnSpLocks noChangeAspect="1" noChangeShapeType="1"/>
            <a:stCxn id="25608" idx="3"/>
            <a:endCxn id="25609" idx="0"/>
          </p:cNvCxnSpPr>
          <p:nvPr/>
        </p:nvCxnSpPr>
        <p:spPr bwMode="auto">
          <a:xfrm flipH="1">
            <a:off x="2533650" y="5327650"/>
            <a:ext cx="1452563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48"/>
          <p:cNvCxnSpPr>
            <a:cxnSpLocks noChangeAspect="1" noChangeShapeType="1"/>
            <a:stCxn id="25608" idx="5"/>
            <a:endCxn id="25606" idx="0"/>
          </p:cNvCxnSpPr>
          <p:nvPr/>
        </p:nvCxnSpPr>
        <p:spPr bwMode="auto">
          <a:xfrm>
            <a:off x="5273675" y="5327650"/>
            <a:ext cx="14668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49"/>
          <p:cNvCxnSpPr>
            <a:cxnSpLocks noChangeAspect="1" noChangeShapeType="1"/>
            <a:stCxn id="25609" idx="3"/>
            <a:endCxn id="25614" idx="0"/>
          </p:cNvCxnSpPr>
          <p:nvPr/>
        </p:nvCxnSpPr>
        <p:spPr bwMode="auto">
          <a:xfrm flipH="1">
            <a:off x="1917700" y="5838825"/>
            <a:ext cx="19208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50"/>
          <p:cNvCxnSpPr>
            <a:cxnSpLocks noChangeAspect="1" noChangeShapeType="1"/>
            <a:stCxn id="25609" idx="5"/>
            <a:endCxn id="25616" idx="0"/>
          </p:cNvCxnSpPr>
          <p:nvPr/>
        </p:nvCxnSpPr>
        <p:spPr bwMode="auto">
          <a:xfrm>
            <a:off x="2955925" y="5838825"/>
            <a:ext cx="193675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52"/>
          <p:cNvCxnSpPr>
            <a:cxnSpLocks noChangeAspect="1" noChangeShapeType="1"/>
            <a:stCxn id="25611" idx="0"/>
            <a:endCxn id="25606" idx="3"/>
          </p:cNvCxnSpPr>
          <p:nvPr/>
        </p:nvCxnSpPr>
        <p:spPr bwMode="auto">
          <a:xfrm flipV="1">
            <a:off x="6127750" y="5838825"/>
            <a:ext cx="15081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53"/>
          <p:cNvCxnSpPr>
            <a:cxnSpLocks noChangeAspect="1" noChangeShapeType="1"/>
            <a:stCxn id="25615" idx="0"/>
            <a:endCxn id="25609" idx="4"/>
          </p:cNvCxnSpPr>
          <p:nvPr/>
        </p:nvCxnSpPr>
        <p:spPr bwMode="auto">
          <a:xfrm flipV="1">
            <a:off x="2530475" y="5880100"/>
            <a:ext cx="3175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Oval 54"/>
          <p:cNvSpPr>
            <a:spLocks noChangeAspect="1" noChangeArrowheads="1"/>
          </p:cNvSpPr>
          <p:nvPr/>
        </p:nvSpPr>
        <p:spPr bwMode="auto">
          <a:xfrm>
            <a:off x="4779963" y="5584825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18</a:t>
            </a:r>
          </a:p>
        </p:txBody>
      </p:sp>
      <p:sp>
        <p:nvSpPr>
          <p:cNvPr id="25624" name="Rectangle 55"/>
          <p:cNvSpPr>
            <a:spLocks noChangeAspect="1" noChangeArrowheads="1"/>
          </p:cNvSpPr>
          <p:nvPr/>
        </p:nvSpPr>
        <p:spPr bwMode="auto">
          <a:xfrm>
            <a:off x="4779963" y="6097588"/>
            <a:ext cx="150812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56"/>
          <p:cNvSpPr>
            <a:spLocks noChangeAspect="1" noChangeArrowheads="1"/>
          </p:cNvSpPr>
          <p:nvPr/>
        </p:nvSpPr>
        <p:spPr bwMode="auto">
          <a:xfrm>
            <a:off x="5405438" y="6097588"/>
            <a:ext cx="150812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26" name="AutoShape 57"/>
          <p:cNvCxnSpPr>
            <a:cxnSpLocks noChangeAspect="1" noChangeShapeType="1"/>
            <a:stCxn id="25612" idx="0"/>
          </p:cNvCxnSpPr>
          <p:nvPr/>
        </p:nvCxnSpPr>
        <p:spPr bwMode="auto">
          <a:xfrm flipV="1">
            <a:off x="3775075" y="5861050"/>
            <a:ext cx="190500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58"/>
          <p:cNvCxnSpPr>
            <a:cxnSpLocks noChangeAspect="1" noChangeShapeType="1"/>
            <a:stCxn id="25624" idx="0"/>
          </p:cNvCxnSpPr>
          <p:nvPr/>
        </p:nvCxnSpPr>
        <p:spPr bwMode="auto">
          <a:xfrm flipV="1">
            <a:off x="4856163" y="5867400"/>
            <a:ext cx="200025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59"/>
          <p:cNvCxnSpPr>
            <a:cxnSpLocks noChangeAspect="1" noChangeShapeType="1"/>
            <a:stCxn id="25625" idx="0"/>
          </p:cNvCxnSpPr>
          <p:nvPr/>
        </p:nvCxnSpPr>
        <p:spPr bwMode="auto">
          <a:xfrm flipH="1" flipV="1">
            <a:off x="5330825" y="5853113"/>
            <a:ext cx="150813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60"/>
          <p:cNvCxnSpPr>
            <a:cxnSpLocks noChangeAspect="1" noChangeShapeType="1"/>
            <a:stCxn id="25613" idx="0"/>
          </p:cNvCxnSpPr>
          <p:nvPr/>
        </p:nvCxnSpPr>
        <p:spPr bwMode="auto">
          <a:xfrm flipH="1" flipV="1">
            <a:off x="4208463" y="5867400"/>
            <a:ext cx="134937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Rectangle 61"/>
          <p:cNvSpPr>
            <a:spLocks noChangeAspect="1" noChangeArrowheads="1"/>
          </p:cNvSpPr>
          <p:nvPr/>
        </p:nvSpPr>
        <p:spPr bwMode="auto">
          <a:xfrm>
            <a:off x="6657975" y="6097588"/>
            <a:ext cx="149225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31" name="AutoShape 63"/>
          <p:cNvCxnSpPr>
            <a:cxnSpLocks noChangeShapeType="1"/>
            <a:stCxn id="25630" idx="0"/>
            <a:endCxn id="25606" idx="4"/>
          </p:cNvCxnSpPr>
          <p:nvPr/>
        </p:nvCxnSpPr>
        <p:spPr bwMode="auto">
          <a:xfrm flipV="1">
            <a:off x="6732588" y="5880100"/>
            <a:ext cx="7937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AutoShape 64"/>
          <p:cNvCxnSpPr>
            <a:cxnSpLocks noChangeShapeType="1"/>
            <a:stCxn id="25623" idx="0"/>
          </p:cNvCxnSpPr>
          <p:nvPr/>
        </p:nvCxnSpPr>
        <p:spPr bwMode="auto">
          <a:xfrm flipH="1" flipV="1">
            <a:off x="4829175" y="5359400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65"/>
          <p:cNvCxnSpPr>
            <a:cxnSpLocks noChangeShapeType="1"/>
            <a:stCxn id="25610" idx="0"/>
          </p:cNvCxnSpPr>
          <p:nvPr/>
        </p:nvCxnSpPr>
        <p:spPr bwMode="auto">
          <a:xfrm flipV="1">
            <a:off x="4097338" y="5353050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4" name="Rectangle 66"/>
          <p:cNvSpPr>
            <a:spLocks noChangeAspect="1" noChangeArrowheads="1"/>
          </p:cNvSpPr>
          <p:nvPr/>
        </p:nvSpPr>
        <p:spPr bwMode="auto">
          <a:xfrm>
            <a:off x="7315200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AutoShape 69"/>
          <p:cNvSpPr>
            <a:spLocks noChangeArrowheads="1"/>
          </p:cNvSpPr>
          <p:nvPr/>
        </p:nvSpPr>
        <p:spPr bwMode="auto">
          <a:xfrm>
            <a:off x="4495800" y="4648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4B7AB6B-6E28-1043-874B-1EE8346D73C2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Underflow and Fusion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Deleting an entry from a node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may cause an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underflow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 </a:t>
            </a:r>
            <a:r>
              <a:rPr lang="en-US" sz="1600" dirty="0">
                <a:latin typeface="Tahoma" charset="0"/>
              </a:rPr>
              <a:t>node </a:t>
            </a:r>
            <a:r>
              <a:rPr lang="en-US" sz="1600" b="1" i="1" dirty="0">
                <a:latin typeface="Times New Roman" charset="0"/>
              </a:rPr>
              <a:t>v</a:t>
            </a:r>
            <a:r>
              <a:rPr lang="en-US" sz="1600" dirty="0">
                <a:latin typeface="Tahoma" charset="0"/>
              </a:rPr>
              <a:t> becomes a 1-node with </a:t>
            </a:r>
            <a:r>
              <a:rPr lang="en-US" sz="1600" dirty="0">
                <a:solidFill>
                  <a:srgbClr val="00B050"/>
                </a:solidFill>
                <a:latin typeface="Tahoma" charset="0"/>
              </a:rPr>
              <a:t>one child and no keys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To handle an underflow at node </a:t>
            </a:r>
            <a:r>
              <a:rPr lang="en-US" sz="2000" b="1" i="1" dirty="0">
                <a:latin typeface="Times New Roman" charset="0"/>
              </a:rPr>
              <a:t>v </a:t>
            </a:r>
            <a:r>
              <a:rPr lang="en-US" sz="2000" dirty="0">
                <a:latin typeface="Tahoma" charset="0"/>
              </a:rPr>
              <a:t>with parent 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, we consider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Case 1:</a:t>
            </a:r>
            <a:r>
              <a:rPr lang="en-US" sz="2000" dirty="0">
                <a:latin typeface="Tahoma" charset="0"/>
              </a:rPr>
              <a:t> the adjacent siblings of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are </a:t>
            </a:r>
            <a:r>
              <a:rPr lang="en-US" sz="2000" dirty="0">
                <a:solidFill>
                  <a:srgbClr val="00B050"/>
                </a:solidFill>
                <a:latin typeface="Tahoma" charset="0"/>
              </a:rPr>
              <a:t>2-nodes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Fusion operation:</a:t>
            </a:r>
            <a:r>
              <a:rPr lang="en-US" sz="1800" dirty="0">
                <a:latin typeface="Tahoma" charset="0"/>
              </a:rPr>
              <a:t> we merge 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dirty="0">
                <a:latin typeface="Tahoma" charset="0"/>
              </a:rPr>
              <a:t> with an adjacent sibling </a:t>
            </a:r>
            <a:r>
              <a:rPr lang="en-US" sz="1800" b="1" i="1" dirty="0">
                <a:latin typeface="Times New Roman" charset="0"/>
              </a:rPr>
              <a:t>w</a:t>
            </a:r>
            <a:r>
              <a:rPr lang="en-US" sz="1800" dirty="0">
                <a:latin typeface="Tahoma" charset="0"/>
              </a:rPr>
              <a:t> and move an entry from </a:t>
            </a:r>
            <a:r>
              <a:rPr lang="en-US" sz="1800" b="1" i="1" dirty="0">
                <a:latin typeface="Times New Roman" charset="0"/>
              </a:rPr>
              <a:t>u</a:t>
            </a:r>
            <a:r>
              <a:rPr lang="en-US" sz="1800" dirty="0">
                <a:latin typeface="Tahoma" charset="0"/>
              </a:rPr>
              <a:t> to the merged node 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i="1" dirty="0">
                <a:latin typeface="Times New Roman" charset="0"/>
              </a:rPr>
              <a:t>'</a:t>
            </a:r>
            <a:endParaRPr lang="en-US" sz="1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After a fusion, the underflow may propagate to the parent </a:t>
            </a:r>
            <a:r>
              <a:rPr lang="en-US" sz="1800" b="1" i="1" dirty="0">
                <a:latin typeface="Times New Roman" charset="0"/>
              </a:rPr>
              <a:t>u</a:t>
            </a: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1922463" y="4495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9  14</a:t>
            </a: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762000" y="5257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2  5  7</a:t>
            </a:r>
          </a:p>
        </p:txBody>
      </p:sp>
      <p:sp>
        <p:nvSpPr>
          <p:cNvPr id="26631" name="Oval 9"/>
          <p:cNvSpPr>
            <a:spLocks noChangeArrowheads="1"/>
          </p:cNvSpPr>
          <p:nvPr/>
        </p:nvSpPr>
        <p:spPr bwMode="auto">
          <a:xfrm>
            <a:off x="25146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26632" name="Oval 10"/>
          <p:cNvSpPr>
            <a:spLocks noChangeArrowheads="1"/>
          </p:cNvSpPr>
          <p:nvPr/>
        </p:nvSpPr>
        <p:spPr bwMode="auto">
          <a:xfrm>
            <a:off x="3657600" y="5257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609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143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1905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2514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3200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3857625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9" name="AutoShape 18"/>
          <p:cNvCxnSpPr>
            <a:cxnSpLocks noChangeShapeType="1"/>
            <a:stCxn id="26633" idx="0"/>
            <a:endCxn id="26630" idx="3"/>
          </p:cNvCxnSpPr>
          <p:nvPr/>
        </p:nvCxnSpPr>
        <p:spPr bwMode="auto">
          <a:xfrm flipV="1">
            <a:off x="723900" y="5592763"/>
            <a:ext cx="2270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9"/>
          <p:cNvCxnSpPr>
            <a:cxnSpLocks noChangeShapeType="1"/>
            <a:stCxn id="26634" idx="0"/>
            <a:endCxn id="26630" idx="4"/>
          </p:cNvCxnSpPr>
          <p:nvPr/>
        </p:nvCxnSpPr>
        <p:spPr bwMode="auto">
          <a:xfrm flipV="1">
            <a:off x="1257300" y="5648325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20"/>
          <p:cNvCxnSpPr>
            <a:cxnSpLocks noChangeShapeType="1"/>
            <a:stCxn id="26635" idx="0"/>
            <a:endCxn id="26630" idx="5"/>
          </p:cNvCxnSpPr>
          <p:nvPr/>
        </p:nvCxnSpPr>
        <p:spPr bwMode="auto">
          <a:xfrm flipH="1" flipV="1">
            <a:off x="1868488" y="5592763"/>
            <a:ext cx="1508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21"/>
          <p:cNvCxnSpPr>
            <a:cxnSpLocks noChangeShapeType="1"/>
            <a:stCxn id="26636" idx="0"/>
            <a:endCxn id="26631" idx="3"/>
          </p:cNvCxnSpPr>
          <p:nvPr/>
        </p:nvCxnSpPr>
        <p:spPr bwMode="auto">
          <a:xfrm flipV="1">
            <a:off x="262890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22"/>
          <p:cNvCxnSpPr>
            <a:cxnSpLocks noChangeShapeType="1"/>
            <a:stCxn id="26637" idx="0"/>
            <a:endCxn id="26631" idx="5"/>
          </p:cNvCxnSpPr>
          <p:nvPr/>
        </p:nvCxnSpPr>
        <p:spPr bwMode="auto">
          <a:xfrm flipH="1" flipV="1">
            <a:off x="329565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24"/>
          <p:cNvCxnSpPr>
            <a:cxnSpLocks noChangeShapeType="1"/>
            <a:stCxn id="26638" idx="0"/>
            <a:endCxn id="26632" idx="4"/>
          </p:cNvCxnSpPr>
          <p:nvPr/>
        </p:nvCxnSpPr>
        <p:spPr bwMode="auto">
          <a:xfrm flipH="1" flipV="1">
            <a:off x="3962400" y="56578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5"/>
          <p:cNvCxnSpPr>
            <a:cxnSpLocks noChangeShapeType="1"/>
            <a:stCxn id="26630" idx="0"/>
            <a:endCxn id="26629" idx="3"/>
          </p:cNvCxnSpPr>
          <p:nvPr/>
        </p:nvCxnSpPr>
        <p:spPr bwMode="auto">
          <a:xfrm flipV="1">
            <a:off x="1409700" y="4830763"/>
            <a:ext cx="701675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6"/>
          <p:cNvCxnSpPr>
            <a:cxnSpLocks noChangeShapeType="1"/>
            <a:stCxn id="26631" idx="0"/>
            <a:endCxn id="26629" idx="4"/>
          </p:cNvCxnSpPr>
          <p:nvPr/>
        </p:nvCxnSpPr>
        <p:spPr bwMode="auto">
          <a:xfrm flipH="1" flipV="1">
            <a:off x="2570163" y="4886325"/>
            <a:ext cx="401637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7"/>
          <p:cNvCxnSpPr>
            <a:cxnSpLocks noChangeShapeType="1"/>
            <a:stCxn id="26632" idx="0"/>
            <a:endCxn id="26629" idx="5"/>
          </p:cNvCxnSpPr>
          <p:nvPr/>
        </p:nvCxnSpPr>
        <p:spPr bwMode="auto">
          <a:xfrm flipH="1" flipV="1">
            <a:off x="3028950" y="4830763"/>
            <a:ext cx="9334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8" name="Rectangle 28"/>
          <p:cNvSpPr>
            <a:spLocks noChangeArrowheads="1"/>
          </p:cNvSpPr>
          <p:nvPr/>
        </p:nvSpPr>
        <p:spPr bwMode="auto">
          <a:xfrm>
            <a:off x="1752600" y="426720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latin typeface="Times New Roman" charset="0"/>
              </a:rPr>
              <a:t>u</a:t>
            </a:r>
            <a:endParaRPr lang="en-US" sz="2400" b="1"/>
          </a:p>
        </p:txBody>
      </p:sp>
      <p:sp>
        <p:nvSpPr>
          <p:cNvPr id="26649" name="Rectangle 29"/>
          <p:cNvSpPr>
            <a:spLocks noChangeArrowheads="1"/>
          </p:cNvSpPr>
          <p:nvPr/>
        </p:nvSpPr>
        <p:spPr bwMode="auto">
          <a:xfrm>
            <a:off x="4114800" y="49530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v</a:t>
            </a:r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6650" name="Oval 30"/>
          <p:cNvSpPr>
            <a:spLocks noChangeArrowheads="1"/>
          </p:cNvSpPr>
          <p:nvPr/>
        </p:nvSpPr>
        <p:spPr bwMode="auto">
          <a:xfrm>
            <a:off x="6553200" y="4495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6651" name="Oval 32"/>
          <p:cNvSpPr>
            <a:spLocks noChangeArrowheads="1"/>
          </p:cNvSpPr>
          <p:nvPr/>
        </p:nvSpPr>
        <p:spPr bwMode="auto">
          <a:xfrm>
            <a:off x="7353300" y="52578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10  14</a:t>
            </a:r>
          </a:p>
        </p:txBody>
      </p:sp>
      <p:sp>
        <p:nvSpPr>
          <p:cNvPr id="26652" name="Rectangle 37"/>
          <p:cNvSpPr>
            <a:spLocks noChangeArrowheads="1"/>
          </p:cNvSpPr>
          <p:nvPr/>
        </p:nvSpPr>
        <p:spPr bwMode="auto">
          <a:xfrm>
            <a:off x="7191375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38"/>
          <p:cNvSpPr>
            <a:spLocks noChangeArrowheads="1"/>
          </p:cNvSpPr>
          <p:nvPr/>
        </p:nvSpPr>
        <p:spPr bwMode="auto">
          <a:xfrm>
            <a:off x="7877175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39"/>
          <p:cNvSpPr>
            <a:spLocks noChangeArrowheads="1"/>
          </p:cNvSpPr>
          <p:nvPr/>
        </p:nvSpPr>
        <p:spPr bwMode="auto">
          <a:xfrm>
            <a:off x="8534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55" name="AutoShape 43"/>
          <p:cNvCxnSpPr>
            <a:cxnSpLocks noChangeShapeType="1"/>
            <a:stCxn id="26652" idx="0"/>
            <a:endCxn id="26651" idx="3"/>
          </p:cNvCxnSpPr>
          <p:nvPr/>
        </p:nvCxnSpPr>
        <p:spPr bwMode="auto">
          <a:xfrm flipV="1">
            <a:off x="7305675" y="5602288"/>
            <a:ext cx="2365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AutoShape 44"/>
          <p:cNvCxnSpPr>
            <a:cxnSpLocks noChangeShapeType="1"/>
            <a:stCxn id="26653" idx="0"/>
            <a:endCxn id="26651" idx="4"/>
          </p:cNvCxnSpPr>
          <p:nvPr/>
        </p:nvCxnSpPr>
        <p:spPr bwMode="auto">
          <a:xfrm flipV="1">
            <a:off x="7991475" y="56578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45"/>
          <p:cNvCxnSpPr>
            <a:cxnSpLocks noChangeShapeType="1"/>
            <a:stCxn id="26654" idx="0"/>
            <a:endCxn id="26651" idx="5"/>
          </p:cNvCxnSpPr>
          <p:nvPr/>
        </p:nvCxnSpPr>
        <p:spPr bwMode="auto">
          <a:xfrm flipH="1" flipV="1">
            <a:off x="8459788" y="5602288"/>
            <a:ext cx="18891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46"/>
          <p:cNvCxnSpPr>
            <a:cxnSpLocks noChangeShapeType="1"/>
            <a:stCxn id="26666" idx="0"/>
            <a:endCxn id="26650" idx="3"/>
          </p:cNvCxnSpPr>
          <p:nvPr/>
        </p:nvCxnSpPr>
        <p:spPr bwMode="auto">
          <a:xfrm flipV="1">
            <a:off x="6057900" y="4830763"/>
            <a:ext cx="6286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AutoShape 47"/>
          <p:cNvCxnSpPr>
            <a:cxnSpLocks noChangeShapeType="1"/>
            <a:stCxn id="26651" idx="0"/>
            <a:endCxn id="26650" idx="5"/>
          </p:cNvCxnSpPr>
          <p:nvPr/>
        </p:nvCxnSpPr>
        <p:spPr bwMode="auto">
          <a:xfrm flipH="1" flipV="1">
            <a:off x="7334250" y="4830763"/>
            <a:ext cx="6667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0" name="Rectangle 49"/>
          <p:cNvSpPr>
            <a:spLocks noChangeArrowheads="1"/>
          </p:cNvSpPr>
          <p:nvPr/>
        </p:nvSpPr>
        <p:spPr bwMode="auto">
          <a:xfrm>
            <a:off x="6400800" y="426720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latin typeface="Times New Roman" charset="0"/>
              </a:rPr>
              <a:t>u</a:t>
            </a:r>
            <a:endParaRPr lang="en-US" sz="2400" b="1"/>
          </a:p>
        </p:txBody>
      </p:sp>
      <p:sp>
        <p:nvSpPr>
          <p:cNvPr id="26661" name="Rectangle 50"/>
          <p:cNvSpPr>
            <a:spLocks noChangeArrowheads="1"/>
          </p:cNvSpPr>
          <p:nvPr/>
        </p:nvSpPr>
        <p:spPr bwMode="auto">
          <a:xfrm>
            <a:off x="8486775" y="4953000"/>
            <a:ext cx="200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400" i="1">
                <a:solidFill>
                  <a:schemeClr val="tx2"/>
                </a:solidFill>
                <a:latin typeface="Times New Roman" charset="0"/>
              </a:rPr>
              <a:t>'</a:t>
            </a:r>
          </a:p>
        </p:txBody>
      </p:sp>
      <p:sp>
        <p:nvSpPr>
          <p:cNvPr id="26662" name="Rectangle 51"/>
          <p:cNvSpPr>
            <a:spLocks noChangeArrowheads="1"/>
          </p:cNvSpPr>
          <p:nvPr/>
        </p:nvSpPr>
        <p:spPr bwMode="auto">
          <a:xfrm>
            <a:off x="3149600" y="49530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latin typeface="Times New Roman" charset="0"/>
              </a:rPr>
              <a:t>w</a:t>
            </a:r>
            <a:endParaRPr lang="en-US" sz="2400" b="1"/>
          </a:p>
        </p:txBody>
      </p:sp>
      <p:sp>
        <p:nvSpPr>
          <p:cNvPr id="26663" name="AutoShape 52"/>
          <p:cNvSpPr>
            <a:spLocks noChangeArrowheads="1"/>
          </p:cNvSpPr>
          <p:nvPr/>
        </p:nvSpPr>
        <p:spPr bwMode="auto">
          <a:xfrm>
            <a:off x="4648200" y="49530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Rectangle 53"/>
          <p:cNvSpPr>
            <a:spLocks noChangeArrowheads="1"/>
          </p:cNvSpPr>
          <p:nvPr/>
        </p:nvSpPr>
        <p:spPr bwMode="auto">
          <a:xfrm>
            <a:off x="1524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65" name="AutoShape 54"/>
          <p:cNvCxnSpPr>
            <a:cxnSpLocks noChangeShapeType="1"/>
            <a:stCxn id="26664" idx="0"/>
            <a:endCxn id="26630" idx="4"/>
          </p:cNvCxnSpPr>
          <p:nvPr/>
        </p:nvCxnSpPr>
        <p:spPr bwMode="auto">
          <a:xfrm flipH="1" flipV="1">
            <a:off x="1409700" y="5648325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6" name="Oval 55"/>
          <p:cNvSpPr>
            <a:spLocks noChangeArrowheads="1"/>
          </p:cNvSpPr>
          <p:nvPr/>
        </p:nvSpPr>
        <p:spPr bwMode="auto">
          <a:xfrm>
            <a:off x="5410200" y="5257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2  5  7</a:t>
            </a:r>
          </a:p>
        </p:txBody>
      </p:sp>
      <p:sp>
        <p:nvSpPr>
          <p:cNvPr id="26667" name="Rectangle 56"/>
          <p:cNvSpPr>
            <a:spLocks noChangeArrowheads="1"/>
          </p:cNvSpPr>
          <p:nvPr/>
        </p:nvSpPr>
        <p:spPr bwMode="auto">
          <a:xfrm>
            <a:off x="52578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Rectangle 57"/>
          <p:cNvSpPr>
            <a:spLocks noChangeArrowheads="1"/>
          </p:cNvSpPr>
          <p:nvPr/>
        </p:nvSpPr>
        <p:spPr bwMode="auto">
          <a:xfrm>
            <a:off x="5791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Rectangle 58"/>
          <p:cNvSpPr>
            <a:spLocks noChangeArrowheads="1"/>
          </p:cNvSpPr>
          <p:nvPr/>
        </p:nvSpPr>
        <p:spPr bwMode="auto">
          <a:xfrm>
            <a:off x="6553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70" name="AutoShape 59"/>
          <p:cNvCxnSpPr>
            <a:cxnSpLocks noChangeShapeType="1"/>
            <a:stCxn id="26667" idx="0"/>
            <a:endCxn id="26666" idx="3"/>
          </p:cNvCxnSpPr>
          <p:nvPr/>
        </p:nvCxnSpPr>
        <p:spPr bwMode="auto">
          <a:xfrm flipV="1">
            <a:off x="5372100" y="5592763"/>
            <a:ext cx="2270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1" name="AutoShape 60"/>
          <p:cNvCxnSpPr>
            <a:cxnSpLocks noChangeShapeType="1"/>
            <a:stCxn id="26668" idx="0"/>
            <a:endCxn id="26666" idx="4"/>
          </p:cNvCxnSpPr>
          <p:nvPr/>
        </p:nvCxnSpPr>
        <p:spPr bwMode="auto">
          <a:xfrm flipV="1">
            <a:off x="5905500" y="5648325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2" name="AutoShape 61"/>
          <p:cNvCxnSpPr>
            <a:cxnSpLocks noChangeShapeType="1"/>
            <a:stCxn id="26669" idx="0"/>
            <a:endCxn id="26666" idx="5"/>
          </p:cNvCxnSpPr>
          <p:nvPr/>
        </p:nvCxnSpPr>
        <p:spPr bwMode="auto">
          <a:xfrm flipH="1" flipV="1">
            <a:off x="6516688" y="5592763"/>
            <a:ext cx="1508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3" name="Rectangle 62"/>
          <p:cNvSpPr>
            <a:spLocks noChangeArrowheads="1"/>
          </p:cNvSpPr>
          <p:nvPr/>
        </p:nvSpPr>
        <p:spPr bwMode="auto">
          <a:xfrm>
            <a:off x="6172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74" name="AutoShape 63"/>
          <p:cNvCxnSpPr>
            <a:cxnSpLocks noChangeShapeType="1"/>
            <a:stCxn id="26673" idx="0"/>
            <a:endCxn id="26666" idx="4"/>
          </p:cNvCxnSpPr>
          <p:nvPr/>
        </p:nvCxnSpPr>
        <p:spPr bwMode="auto">
          <a:xfrm flipH="1" flipV="1">
            <a:off x="6057900" y="5648325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56E4AD7-AA84-1848-8111-6A3728B2B6A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Underflow and Transfer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To handle an underflow at node </a:t>
            </a:r>
            <a:r>
              <a:rPr lang="en-US" sz="2000" b="1" i="1" dirty="0">
                <a:latin typeface="Times New Roman" charset="0"/>
              </a:rPr>
              <a:t>v </a:t>
            </a:r>
            <a:r>
              <a:rPr lang="en-US" sz="2000" dirty="0">
                <a:latin typeface="Tahoma" charset="0"/>
              </a:rPr>
              <a:t>with parent 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, we consider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Case 2:</a:t>
            </a:r>
            <a:r>
              <a:rPr lang="en-US" sz="2000" dirty="0">
                <a:latin typeface="Tahoma" charset="0"/>
              </a:rPr>
              <a:t> an adjacent sibling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 of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is </a:t>
            </a:r>
            <a:r>
              <a:rPr lang="en-US" sz="2000" dirty="0">
                <a:solidFill>
                  <a:srgbClr val="00B050"/>
                </a:solidFill>
                <a:latin typeface="Tahoma" charset="0"/>
              </a:rPr>
              <a:t>a 3-node or a 4-node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Transfer operation: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	1.  we move a child of </a:t>
            </a:r>
            <a:r>
              <a:rPr lang="en-US" sz="1800" b="1" i="1" dirty="0">
                <a:latin typeface="Times New Roman" charset="0"/>
              </a:rPr>
              <a:t>w</a:t>
            </a:r>
            <a:r>
              <a:rPr lang="en-US" sz="1800" dirty="0">
                <a:latin typeface="Tahoma" charset="0"/>
              </a:rPr>
              <a:t> to 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dirty="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	2.  we move an item from </a:t>
            </a:r>
            <a:r>
              <a:rPr lang="en-US" sz="1800" b="1" i="1" dirty="0">
                <a:latin typeface="Times New Roman" charset="0"/>
              </a:rPr>
              <a:t>u</a:t>
            </a:r>
            <a:r>
              <a:rPr lang="en-US" sz="1800" dirty="0">
                <a:latin typeface="Tahoma" charset="0"/>
              </a:rPr>
              <a:t> to </a:t>
            </a:r>
            <a:r>
              <a:rPr lang="en-US" sz="1800" b="1" i="1" dirty="0">
                <a:latin typeface="Times New Roman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		</a:t>
            </a:r>
            <a:r>
              <a:rPr lang="en-US" sz="1800" dirty="0">
                <a:latin typeface="Tahoma" charset="0"/>
              </a:rPr>
              <a:t>3.  we move an item from </a:t>
            </a:r>
            <a:r>
              <a:rPr lang="en-US" sz="1800" b="1" i="1" dirty="0">
                <a:latin typeface="Times New Roman" charset="0"/>
              </a:rPr>
              <a:t>w</a:t>
            </a:r>
            <a:r>
              <a:rPr lang="en-US" sz="1800" dirty="0">
                <a:latin typeface="Tahoma" charset="0"/>
              </a:rPr>
              <a:t> to </a:t>
            </a:r>
            <a:r>
              <a:rPr lang="en-US" sz="1800" b="1" i="1" dirty="0">
                <a:latin typeface="Times New Roman" charset="0"/>
              </a:rPr>
              <a:t>u</a:t>
            </a:r>
            <a:endParaRPr lang="en-US" sz="1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After a transfer, no underflow occurs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2057400" y="44958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4 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22098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6  </a:t>
            </a:r>
            <a:r>
              <a:rPr 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7620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3429000" y="5257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1981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2514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29718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762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14478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3629025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63" name="AutoShape 14"/>
          <p:cNvCxnSpPr>
            <a:cxnSpLocks noChangeShapeType="1"/>
            <a:stCxn id="27657" idx="0"/>
            <a:endCxn id="27654" idx="3"/>
          </p:cNvCxnSpPr>
          <p:nvPr/>
        </p:nvCxnSpPr>
        <p:spPr bwMode="auto">
          <a:xfrm flipV="1">
            <a:off x="2095500" y="5592763"/>
            <a:ext cx="2476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5"/>
          <p:cNvCxnSpPr>
            <a:cxnSpLocks noChangeShapeType="1"/>
            <a:stCxn id="27658" idx="0"/>
            <a:endCxn id="27654" idx="4"/>
          </p:cNvCxnSpPr>
          <p:nvPr/>
        </p:nvCxnSpPr>
        <p:spPr bwMode="auto">
          <a:xfrm flipV="1">
            <a:off x="2628900" y="5648325"/>
            <a:ext cx="381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16"/>
          <p:cNvCxnSpPr>
            <a:cxnSpLocks noChangeShapeType="1"/>
            <a:stCxn id="27659" idx="0"/>
            <a:endCxn id="27654" idx="5"/>
          </p:cNvCxnSpPr>
          <p:nvPr/>
        </p:nvCxnSpPr>
        <p:spPr bwMode="auto">
          <a:xfrm flipH="1" flipV="1">
            <a:off x="2990850" y="5592763"/>
            <a:ext cx="952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7"/>
          <p:cNvCxnSpPr>
            <a:cxnSpLocks noChangeShapeType="1"/>
            <a:stCxn id="27660" idx="0"/>
            <a:endCxn id="27655" idx="3"/>
          </p:cNvCxnSpPr>
          <p:nvPr/>
        </p:nvCxnSpPr>
        <p:spPr bwMode="auto">
          <a:xfrm flipV="1">
            <a:off x="87630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8"/>
          <p:cNvCxnSpPr>
            <a:cxnSpLocks noChangeShapeType="1"/>
            <a:stCxn id="27661" idx="0"/>
            <a:endCxn id="27655" idx="5"/>
          </p:cNvCxnSpPr>
          <p:nvPr/>
        </p:nvCxnSpPr>
        <p:spPr bwMode="auto">
          <a:xfrm flipH="1" flipV="1">
            <a:off x="154305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19"/>
          <p:cNvCxnSpPr>
            <a:cxnSpLocks noChangeShapeType="1"/>
            <a:stCxn id="27662" idx="0"/>
            <a:endCxn id="27656" idx="4"/>
          </p:cNvCxnSpPr>
          <p:nvPr/>
        </p:nvCxnSpPr>
        <p:spPr bwMode="auto">
          <a:xfrm flipH="1" flipV="1">
            <a:off x="3733800" y="56578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20"/>
          <p:cNvCxnSpPr>
            <a:cxnSpLocks noChangeShapeType="1"/>
            <a:stCxn id="27654" idx="0"/>
            <a:endCxn id="27653" idx="4"/>
          </p:cNvCxnSpPr>
          <p:nvPr/>
        </p:nvCxnSpPr>
        <p:spPr bwMode="auto">
          <a:xfrm flipH="1" flipV="1">
            <a:off x="2552700" y="4886325"/>
            <a:ext cx="1143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1"/>
          <p:cNvCxnSpPr>
            <a:cxnSpLocks noChangeShapeType="1"/>
            <a:stCxn id="27655" idx="0"/>
            <a:endCxn id="27653" idx="3"/>
          </p:cNvCxnSpPr>
          <p:nvPr/>
        </p:nvCxnSpPr>
        <p:spPr bwMode="auto">
          <a:xfrm flipV="1">
            <a:off x="1219200" y="4830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22"/>
          <p:cNvCxnSpPr>
            <a:cxnSpLocks noChangeShapeType="1"/>
            <a:stCxn id="27656" idx="0"/>
            <a:endCxn id="27653" idx="5"/>
          </p:cNvCxnSpPr>
          <p:nvPr/>
        </p:nvCxnSpPr>
        <p:spPr bwMode="auto">
          <a:xfrm flipH="1" flipV="1">
            <a:off x="2903538" y="4830763"/>
            <a:ext cx="8302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2" name="Rectangle 23"/>
          <p:cNvSpPr>
            <a:spLocks noChangeArrowheads="1"/>
          </p:cNvSpPr>
          <p:nvPr/>
        </p:nvSpPr>
        <p:spPr bwMode="auto">
          <a:xfrm>
            <a:off x="2192338" y="411480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latin typeface="Times New Roman" charset="0"/>
              </a:rPr>
              <a:t>u</a:t>
            </a:r>
            <a:endParaRPr lang="en-US" sz="2400" b="1"/>
          </a:p>
        </p:txBody>
      </p:sp>
      <p:sp>
        <p:nvSpPr>
          <p:cNvPr id="27673" name="Rectangle 24"/>
          <p:cNvSpPr>
            <a:spLocks noChangeArrowheads="1"/>
          </p:cNvSpPr>
          <p:nvPr/>
        </p:nvSpPr>
        <p:spPr bwMode="auto">
          <a:xfrm>
            <a:off x="3886200" y="49530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v</a:t>
            </a:r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7674" name="Rectangle 44"/>
          <p:cNvSpPr>
            <a:spLocks noChangeArrowheads="1"/>
          </p:cNvSpPr>
          <p:nvPr/>
        </p:nvSpPr>
        <p:spPr bwMode="auto">
          <a:xfrm>
            <a:off x="2895600" y="49530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latin typeface="Times New Roman" charset="0"/>
              </a:rPr>
              <a:t>w</a:t>
            </a:r>
            <a:endParaRPr lang="en-US" sz="2400" b="1"/>
          </a:p>
        </p:txBody>
      </p:sp>
      <p:sp>
        <p:nvSpPr>
          <p:cNvPr id="27675" name="AutoShape 45"/>
          <p:cNvSpPr>
            <a:spLocks noChangeArrowheads="1"/>
          </p:cNvSpPr>
          <p:nvPr/>
        </p:nvSpPr>
        <p:spPr bwMode="auto">
          <a:xfrm>
            <a:off x="4267200" y="49530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Oval 48"/>
          <p:cNvSpPr>
            <a:spLocks noChangeArrowheads="1"/>
          </p:cNvSpPr>
          <p:nvPr/>
        </p:nvSpPr>
        <p:spPr bwMode="auto">
          <a:xfrm>
            <a:off x="6400800" y="44958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4  </a:t>
            </a:r>
            <a:r>
              <a:rPr 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7677" name="Oval 49"/>
          <p:cNvSpPr>
            <a:spLocks noChangeArrowheads="1"/>
          </p:cNvSpPr>
          <p:nvPr/>
        </p:nvSpPr>
        <p:spPr bwMode="auto">
          <a:xfrm>
            <a:off x="6553200" y="5257800"/>
            <a:ext cx="685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6</a:t>
            </a:r>
          </a:p>
        </p:txBody>
      </p:sp>
      <p:sp>
        <p:nvSpPr>
          <p:cNvPr id="27678" name="Oval 50"/>
          <p:cNvSpPr>
            <a:spLocks noChangeArrowheads="1"/>
          </p:cNvSpPr>
          <p:nvPr/>
        </p:nvSpPr>
        <p:spPr bwMode="auto">
          <a:xfrm>
            <a:off x="51054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7679" name="Oval 51"/>
          <p:cNvSpPr>
            <a:spLocks noChangeArrowheads="1"/>
          </p:cNvSpPr>
          <p:nvPr/>
        </p:nvSpPr>
        <p:spPr bwMode="auto">
          <a:xfrm>
            <a:off x="7924800" y="5257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80" name="Rectangle 52"/>
          <p:cNvSpPr>
            <a:spLocks noChangeArrowheads="1"/>
          </p:cNvSpPr>
          <p:nvPr/>
        </p:nvSpPr>
        <p:spPr bwMode="auto">
          <a:xfrm>
            <a:off x="6477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Rectangle 53"/>
          <p:cNvSpPr>
            <a:spLocks noChangeArrowheads="1"/>
          </p:cNvSpPr>
          <p:nvPr/>
        </p:nvSpPr>
        <p:spPr bwMode="auto">
          <a:xfrm>
            <a:off x="7086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Rectangle 54"/>
          <p:cNvSpPr>
            <a:spLocks noChangeArrowheads="1"/>
          </p:cNvSpPr>
          <p:nvPr/>
        </p:nvSpPr>
        <p:spPr bwMode="auto">
          <a:xfrm>
            <a:off x="7772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Rectangle 55"/>
          <p:cNvSpPr>
            <a:spLocks noChangeArrowheads="1"/>
          </p:cNvSpPr>
          <p:nvPr/>
        </p:nvSpPr>
        <p:spPr bwMode="auto">
          <a:xfrm>
            <a:off x="5105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Rectangle 56"/>
          <p:cNvSpPr>
            <a:spLocks noChangeArrowheads="1"/>
          </p:cNvSpPr>
          <p:nvPr/>
        </p:nvSpPr>
        <p:spPr bwMode="auto">
          <a:xfrm>
            <a:off x="5791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Rectangle 57"/>
          <p:cNvSpPr>
            <a:spLocks noChangeArrowheads="1"/>
          </p:cNvSpPr>
          <p:nvPr/>
        </p:nvSpPr>
        <p:spPr bwMode="auto">
          <a:xfrm>
            <a:off x="8458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6" name="AutoShape 58"/>
          <p:cNvCxnSpPr>
            <a:cxnSpLocks noChangeShapeType="1"/>
            <a:stCxn id="27680" idx="0"/>
            <a:endCxn id="27677" idx="3"/>
          </p:cNvCxnSpPr>
          <p:nvPr/>
        </p:nvCxnSpPr>
        <p:spPr bwMode="auto">
          <a:xfrm flipV="1">
            <a:off x="6591300" y="5592763"/>
            <a:ext cx="619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59"/>
          <p:cNvCxnSpPr>
            <a:cxnSpLocks noChangeShapeType="1"/>
            <a:stCxn id="27681" idx="0"/>
            <a:endCxn id="27677" idx="5"/>
          </p:cNvCxnSpPr>
          <p:nvPr/>
        </p:nvCxnSpPr>
        <p:spPr bwMode="auto">
          <a:xfrm flipH="1" flipV="1">
            <a:off x="7138988" y="5592763"/>
            <a:ext cx="619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60"/>
          <p:cNvCxnSpPr>
            <a:cxnSpLocks noChangeShapeType="1"/>
            <a:stCxn id="27682" idx="0"/>
            <a:endCxn id="27679" idx="3"/>
          </p:cNvCxnSpPr>
          <p:nvPr/>
        </p:nvCxnSpPr>
        <p:spPr bwMode="auto">
          <a:xfrm flipV="1">
            <a:off x="7886700" y="5602288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61"/>
          <p:cNvCxnSpPr>
            <a:cxnSpLocks noChangeShapeType="1"/>
            <a:stCxn id="27683" idx="0"/>
            <a:endCxn id="27678" idx="3"/>
          </p:cNvCxnSpPr>
          <p:nvPr/>
        </p:nvCxnSpPr>
        <p:spPr bwMode="auto">
          <a:xfrm flipV="1">
            <a:off x="521970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0" name="AutoShape 62"/>
          <p:cNvCxnSpPr>
            <a:cxnSpLocks noChangeShapeType="1"/>
            <a:stCxn id="27684" idx="0"/>
            <a:endCxn id="27678" idx="5"/>
          </p:cNvCxnSpPr>
          <p:nvPr/>
        </p:nvCxnSpPr>
        <p:spPr bwMode="auto">
          <a:xfrm flipH="1" flipV="1">
            <a:off x="588645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1" name="AutoShape 63"/>
          <p:cNvCxnSpPr>
            <a:cxnSpLocks noChangeShapeType="1"/>
            <a:stCxn id="27685" idx="0"/>
            <a:endCxn id="27679" idx="5"/>
          </p:cNvCxnSpPr>
          <p:nvPr/>
        </p:nvCxnSpPr>
        <p:spPr bwMode="auto">
          <a:xfrm flipH="1" flipV="1">
            <a:off x="8445500" y="5602288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2" name="AutoShape 64"/>
          <p:cNvCxnSpPr>
            <a:cxnSpLocks noChangeShapeType="1"/>
            <a:stCxn id="27677" idx="0"/>
            <a:endCxn id="27676" idx="4"/>
          </p:cNvCxnSpPr>
          <p:nvPr/>
        </p:nvCxnSpPr>
        <p:spPr bwMode="auto">
          <a:xfrm flipV="1">
            <a:off x="6896100" y="48863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3" name="AutoShape 65"/>
          <p:cNvCxnSpPr>
            <a:cxnSpLocks noChangeShapeType="1"/>
            <a:stCxn id="27678" idx="0"/>
            <a:endCxn id="27676" idx="3"/>
          </p:cNvCxnSpPr>
          <p:nvPr/>
        </p:nvCxnSpPr>
        <p:spPr bwMode="auto">
          <a:xfrm flipV="1">
            <a:off x="5562600" y="4830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4" name="AutoShape 66"/>
          <p:cNvCxnSpPr>
            <a:cxnSpLocks noChangeShapeType="1"/>
            <a:stCxn id="27679" idx="0"/>
            <a:endCxn id="27676" idx="5"/>
          </p:cNvCxnSpPr>
          <p:nvPr/>
        </p:nvCxnSpPr>
        <p:spPr bwMode="auto">
          <a:xfrm flipH="1" flipV="1">
            <a:off x="7246938" y="4830763"/>
            <a:ext cx="9826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5" name="Rectangle 67"/>
          <p:cNvSpPr>
            <a:spLocks noChangeArrowheads="1"/>
          </p:cNvSpPr>
          <p:nvPr/>
        </p:nvSpPr>
        <p:spPr bwMode="auto">
          <a:xfrm>
            <a:off x="6535738" y="411480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latin typeface="Times New Roman" charset="0"/>
              </a:rPr>
              <a:t>u</a:t>
            </a:r>
            <a:endParaRPr lang="en-US" sz="2400" b="1"/>
          </a:p>
        </p:txBody>
      </p:sp>
      <p:sp>
        <p:nvSpPr>
          <p:cNvPr id="27696" name="Rectangle 68"/>
          <p:cNvSpPr>
            <a:spLocks noChangeArrowheads="1"/>
          </p:cNvSpPr>
          <p:nvPr/>
        </p:nvSpPr>
        <p:spPr bwMode="auto">
          <a:xfrm>
            <a:off x="8305800" y="49530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v</a:t>
            </a:r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7697" name="Rectangle 69"/>
          <p:cNvSpPr>
            <a:spLocks noChangeArrowheads="1"/>
          </p:cNvSpPr>
          <p:nvPr/>
        </p:nvSpPr>
        <p:spPr bwMode="auto">
          <a:xfrm>
            <a:off x="7086600" y="4953000"/>
            <a:ext cx="279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400" b="1" i="1">
                <a:latin typeface="Times New Roman" charset="0"/>
              </a:rPr>
              <a:t>w</a:t>
            </a:r>
            <a:endParaRPr 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F73855-71EB-5F4A-8AD2-82865D4CB11A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Deletion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Let </a:t>
            </a:r>
            <a:r>
              <a:rPr lang="en-US" sz="2800" b="1" i="1">
                <a:latin typeface="Times New Roman" charset="0"/>
              </a:rPr>
              <a:t>T</a:t>
            </a:r>
            <a:r>
              <a:rPr lang="en-US" sz="2800">
                <a:latin typeface="Tahoma" charset="0"/>
              </a:rPr>
              <a:t> be a (2,4) tree with </a:t>
            </a:r>
            <a:r>
              <a:rPr lang="en-US" sz="2800" b="1" i="1">
                <a:latin typeface="Times New Roman" charset="0"/>
              </a:rPr>
              <a:t>n</a:t>
            </a:r>
            <a:r>
              <a:rPr lang="en-US" sz="2800">
                <a:latin typeface="Tahoma" charset="0"/>
              </a:rPr>
              <a:t>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Tree </a:t>
            </a:r>
            <a:r>
              <a:rPr lang="en-US" sz="2400" b="1" i="1">
                <a:latin typeface="Times New Roman" charset="0"/>
              </a:rPr>
              <a:t>T</a:t>
            </a:r>
            <a:r>
              <a:rPr lang="en-US" sz="2400">
                <a:latin typeface="Tahoma" charset="0"/>
              </a:rPr>
              <a:t> has</a:t>
            </a:r>
            <a:r>
              <a:rPr lang="en-US" sz="2400" b="1" i="1">
                <a:latin typeface="Times New Roman" charset="0"/>
              </a:rPr>
              <a:t> O</a:t>
            </a:r>
            <a:r>
              <a:rPr lang="en-US" sz="2400">
                <a:latin typeface="Times New Roman" charset="0"/>
              </a:rPr>
              <a:t>(log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height</a:t>
            </a:r>
            <a:r>
              <a:rPr lang="en-US" sz="2400" b="1" i="1">
                <a:latin typeface="Times New Roman" charset="0"/>
              </a:rPr>
              <a:t> 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In a deletion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visit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(log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nodes to locate the node from which to delete the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handle an underflow with a series of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(log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fusions, followed by at most one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 Each fusion and transfer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(1)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Thus, deleting an item from a (2,4) tree takes </a:t>
            </a:r>
            <a:r>
              <a:rPr lang="en-US" sz="2800" b="1" i="1">
                <a:latin typeface="Times New Roman" charset="0"/>
              </a:rPr>
              <a:t>O</a:t>
            </a:r>
            <a:r>
              <a:rPr lang="en-US" sz="2800">
                <a:latin typeface="Times New Roman" charset="0"/>
              </a:rPr>
              <a:t>(log </a:t>
            </a:r>
            <a:r>
              <a:rPr lang="en-US" sz="2800" b="1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</a:t>
            </a:r>
            <a:r>
              <a:rPr lang="en-US" sz="2800">
                <a:latin typeface="Tahoma" charset="0"/>
              </a:rPr>
              <a:t> time</a:t>
            </a:r>
            <a:endParaRPr lang="en-US">
              <a:latin typeface="Tahoma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10D5F0-6B75-A14E-95E9-E34B26C6093A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Comparison of Map Implementations</a:t>
            </a:r>
          </a:p>
        </p:txBody>
      </p:sp>
      <p:graphicFrame>
        <p:nvGraphicFramePr>
          <p:cNvPr id="156818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1679"/>
              </p:ext>
            </p:extLst>
          </p:nvPr>
        </p:nvGraphicFramePr>
        <p:xfrm>
          <a:off x="685800" y="1524000"/>
          <a:ext cx="8077200" cy="5010045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219200"/>
                <a:gridCol w="1371600"/>
                <a:gridCol w="2819400"/>
              </a:tblGrid>
              <a:tr h="566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Search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Delete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</a:tr>
              <a:tr h="969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Hash Table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ordered map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simple to implement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</a:tr>
              <a:tr h="114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Sorted Array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ordered map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simple to implement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4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Skip List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prob.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prob.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prob.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ordered map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randomized insertion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simple to implement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88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AVL and (2,4) Tree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worst-case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worst-case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worst-case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ordered map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itchFamily="49" charset="0"/>
                        <a:buChar char="o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complex to implement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D33C0E-1213-BD49-9358-DDFC63876981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Multi-Way Search Tree</a:t>
            </a:r>
          </a:p>
        </p:txBody>
      </p:sp>
      <p:sp>
        <p:nvSpPr>
          <p:cNvPr id="1741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multi-way search tree is an ordered tree such that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Each internal node has at least two children and stores 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 b="1" i="1">
                <a:latin typeface="Symbol" charset="0"/>
              </a:rPr>
              <a:t> </a:t>
            </a:r>
            <a:r>
              <a:rPr lang="en-US" sz="2000">
                <a:latin typeface="Symbol" charset="0"/>
              </a:rPr>
              <a:t>-</a:t>
            </a:r>
            <a:r>
              <a:rPr lang="en-US" sz="2000">
                <a:latin typeface="Times New Roman" charset="0"/>
              </a:rPr>
              <a:t>1 </a:t>
            </a:r>
            <a:r>
              <a:rPr lang="en-US" sz="2000">
                <a:latin typeface="Tahoma" charset="0"/>
              </a:rPr>
              <a:t>key-element items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 b="1" i="1" baseline="-25000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 b="1" i="1" baseline="-25000">
                <a:latin typeface="Times New Roman" charset="0"/>
              </a:rPr>
              <a:t>i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where </a:t>
            </a:r>
            <a:r>
              <a:rPr lang="en-US" sz="2000" b="1" i="1">
                <a:latin typeface="Times New Roman" charset="0"/>
              </a:rPr>
              <a:t>d </a:t>
            </a:r>
            <a:r>
              <a:rPr lang="en-US" sz="2000">
                <a:latin typeface="Tahoma" charset="0"/>
              </a:rPr>
              <a:t>is the number of children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For a node with children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 …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 baseline="-25000">
                <a:latin typeface="Times New Roman" charset="0"/>
              </a:rPr>
              <a:t>  </a:t>
            </a:r>
            <a:r>
              <a:rPr lang="en-US" sz="2000">
                <a:latin typeface="Tahoma" charset="0"/>
              </a:rPr>
              <a:t>storing  keys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 …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 baseline="-25000">
                <a:latin typeface="Symbol" charset="0"/>
              </a:rPr>
              <a:t>-</a:t>
            </a:r>
            <a:r>
              <a:rPr lang="en-US" sz="2000" baseline="-25000">
                <a:latin typeface="Times New Roman" charset="0"/>
              </a:rPr>
              <a:t>1</a:t>
            </a:r>
            <a:endParaRPr lang="en-US" sz="200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keys in the subtree of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aseline="-25000">
                <a:latin typeface="Times New Roman" charset="0"/>
              </a:rPr>
              <a:t>1 </a:t>
            </a:r>
            <a:r>
              <a:rPr lang="en-US" sz="1800">
                <a:latin typeface="Tahoma" charset="0"/>
              </a:rPr>
              <a:t>are less than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aseline="-25000">
                <a:latin typeface="Times New Roman" charset="0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keys in the subtree of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are between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 baseline="-25000">
                <a:latin typeface="Symbol" charset="0"/>
              </a:rPr>
              <a:t>-</a:t>
            </a:r>
            <a:r>
              <a:rPr lang="en-US" sz="1800" baseline="-25000">
                <a:latin typeface="Times New Roman" charset="0"/>
              </a:rPr>
              <a:t>1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 = 2, …,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Symbol" charset="0"/>
              </a:rPr>
              <a:t> - </a:t>
            </a:r>
            <a:r>
              <a:rPr lang="en-US" sz="1800">
                <a:latin typeface="Times New Roman" charset="0"/>
              </a:rPr>
              <a:t>1)</a:t>
            </a:r>
            <a:endParaRPr lang="en-US" sz="1800" baseline="-25000">
              <a:latin typeface="Times New Roman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keys in the subtree of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="1" i="1" baseline="-25000">
                <a:latin typeface="Times New Roman" charset="0"/>
              </a:rPr>
              <a:t>d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are greater than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="1" i="1" baseline="-25000">
                <a:latin typeface="Times New Roman" charset="0"/>
              </a:rPr>
              <a:t>d</a:t>
            </a:r>
            <a:r>
              <a:rPr lang="en-US" sz="1800" baseline="-25000">
                <a:latin typeface="Symbol" charset="0"/>
              </a:rPr>
              <a:t>-</a:t>
            </a:r>
            <a:r>
              <a:rPr lang="en-US" sz="1800" baseline="-25000">
                <a:latin typeface="Times New Roman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leaves store no items and serve as placeholders</a:t>
            </a:r>
          </a:p>
        </p:txBody>
      </p:sp>
      <p:sp>
        <p:nvSpPr>
          <p:cNvPr id="17413" name="Oval 1062"/>
          <p:cNvSpPr>
            <a:spLocks noChangeArrowheads="1"/>
          </p:cNvSpPr>
          <p:nvPr/>
        </p:nvSpPr>
        <p:spPr bwMode="auto">
          <a:xfrm>
            <a:off x="4038600" y="4267200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11    24</a:t>
            </a:r>
          </a:p>
        </p:txBody>
      </p:sp>
      <p:sp>
        <p:nvSpPr>
          <p:cNvPr id="17414" name="Oval 1063"/>
          <p:cNvSpPr>
            <a:spLocks noChangeArrowheads="1"/>
          </p:cNvSpPr>
          <p:nvPr/>
        </p:nvSpPr>
        <p:spPr bwMode="auto">
          <a:xfrm>
            <a:off x="1600200" y="48768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2   6   8</a:t>
            </a:r>
            <a:endParaRPr lang="en-US" sz="2400"/>
          </a:p>
        </p:txBody>
      </p:sp>
      <p:sp>
        <p:nvSpPr>
          <p:cNvPr id="17415" name="Oval 1064"/>
          <p:cNvSpPr>
            <a:spLocks noChangeArrowheads="1"/>
          </p:cNvSpPr>
          <p:nvPr/>
        </p:nvSpPr>
        <p:spPr bwMode="auto">
          <a:xfrm>
            <a:off x="42672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17416" name="Oval 1065"/>
          <p:cNvSpPr>
            <a:spLocks noChangeArrowheads="1"/>
          </p:cNvSpPr>
          <p:nvPr/>
        </p:nvSpPr>
        <p:spPr bwMode="auto">
          <a:xfrm>
            <a:off x="6896100" y="54864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30</a:t>
            </a:r>
            <a:endParaRPr lang="en-US" sz="2400"/>
          </a:p>
        </p:txBody>
      </p:sp>
      <p:sp>
        <p:nvSpPr>
          <p:cNvPr id="17417" name="Oval 1066"/>
          <p:cNvSpPr>
            <a:spLocks noChangeArrowheads="1"/>
          </p:cNvSpPr>
          <p:nvPr/>
        </p:nvSpPr>
        <p:spPr bwMode="auto">
          <a:xfrm>
            <a:off x="6553200" y="4876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27    32</a:t>
            </a:r>
            <a:endParaRPr lang="en-US" sz="2400"/>
          </a:p>
        </p:txBody>
      </p:sp>
      <p:sp>
        <p:nvSpPr>
          <p:cNvPr id="17418" name="Rectangle 1067"/>
          <p:cNvSpPr>
            <a:spLocks noChangeArrowheads="1"/>
          </p:cNvSpPr>
          <p:nvPr/>
        </p:nvSpPr>
        <p:spPr bwMode="auto">
          <a:xfrm>
            <a:off x="63246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068"/>
          <p:cNvSpPr>
            <a:spLocks noChangeArrowheads="1"/>
          </p:cNvSpPr>
          <p:nvPr/>
        </p:nvSpPr>
        <p:spPr bwMode="auto">
          <a:xfrm>
            <a:off x="81534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069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070"/>
          <p:cNvSpPr>
            <a:spLocks noChangeArrowheads="1"/>
          </p:cNvSpPr>
          <p:nvPr/>
        </p:nvSpPr>
        <p:spPr bwMode="auto">
          <a:xfrm>
            <a:off x="5029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1071"/>
          <p:cNvSpPr>
            <a:spLocks noChangeArrowheads="1"/>
          </p:cNvSpPr>
          <p:nvPr/>
        </p:nvSpPr>
        <p:spPr bwMode="auto">
          <a:xfrm>
            <a:off x="15240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072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1073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074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6" name="AutoShape 1075"/>
          <p:cNvCxnSpPr>
            <a:cxnSpLocks noChangeShapeType="1"/>
            <a:stCxn id="17413" idx="3"/>
            <a:endCxn id="17414" idx="0"/>
          </p:cNvCxnSpPr>
          <p:nvPr/>
        </p:nvCxnSpPr>
        <p:spPr bwMode="auto">
          <a:xfrm flipH="1">
            <a:off x="2590800" y="4602163"/>
            <a:ext cx="167163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076"/>
          <p:cNvCxnSpPr>
            <a:cxnSpLocks noChangeShapeType="1"/>
            <a:stCxn id="17413" idx="4"/>
            <a:endCxn id="17415" idx="0"/>
          </p:cNvCxnSpPr>
          <p:nvPr/>
        </p:nvCxnSpPr>
        <p:spPr bwMode="auto">
          <a:xfrm>
            <a:off x="4800600" y="46577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1077"/>
          <p:cNvCxnSpPr>
            <a:cxnSpLocks noChangeShapeType="1"/>
            <a:stCxn id="17413" idx="5"/>
            <a:endCxn id="17417" idx="0"/>
          </p:cNvCxnSpPr>
          <p:nvPr/>
        </p:nvCxnSpPr>
        <p:spPr bwMode="auto">
          <a:xfrm>
            <a:off x="5338763" y="4602163"/>
            <a:ext cx="205263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1078"/>
          <p:cNvCxnSpPr>
            <a:cxnSpLocks noChangeShapeType="1"/>
            <a:stCxn id="17414" idx="3"/>
            <a:endCxn id="17422" idx="0"/>
          </p:cNvCxnSpPr>
          <p:nvPr/>
        </p:nvCxnSpPr>
        <p:spPr bwMode="auto">
          <a:xfrm flipH="1">
            <a:off x="1676400" y="5211763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1079"/>
          <p:cNvCxnSpPr>
            <a:cxnSpLocks noChangeShapeType="1"/>
            <a:stCxn id="17414" idx="5"/>
            <a:endCxn id="17425" idx="0"/>
          </p:cNvCxnSpPr>
          <p:nvPr/>
        </p:nvCxnSpPr>
        <p:spPr bwMode="auto">
          <a:xfrm>
            <a:off x="3290888" y="5211763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1" name="Line 1080"/>
          <p:cNvSpPr>
            <a:spLocks noChangeShapeType="1"/>
          </p:cNvSpPr>
          <p:nvPr/>
        </p:nvSpPr>
        <p:spPr bwMode="auto">
          <a:xfrm flipV="1">
            <a:off x="22860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1081"/>
          <p:cNvSpPr>
            <a:spLocks noChangeShapeType="1"/>
          </p:cNvSpPr>
          <p:nvPr/>
        </p:nvSpPr>
        <p:spPr bwMode="auto">
          <a:xfrm flipH="1" flipV="1">
            <a:off x="28194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1082"/>
          <p:cNvSpPr>
            <a:spLocks noChangeArrowheads="1"/>
          </p:cNvSpPr>
          <p:nvPr/>
        </p:nvSpPr>
        <p:spPr bwMode="auto">
          <a:xfrm>
            <a:off x="68961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1083"/>
          <p:cNvSpPr>
            <a:spLocks noChangeArrowheads="1"/>
          </p:cNvSpPr>
          <p:nvPr/>
        </p:nvSpPr>
        <p:spPr bwMode="auto">
          <a:xfrm>
            <a:off x="75819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5" name="AutoShape 1084"/>
          <p:cNvCxnSpPr>
            <a:cxnSpLocks noChangeShapeType="1"/>
            <a:stCxn id="17416" idx="0"/>
            <a:endCxn id="17417" idx="4"/>
          </p:cNvCxnSpPr>
          <p:nvPr/>
        </p:nvCxnSpPr>
        <p:spPr bwMode="auto">
          <a:xfrm flipV="1">
            <a:off x="7391400" y="52673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1085"/>
          <p:cNvCxnSpPr>
            <a:cxnSpLocks noChangeShapeType="1"/>
            <a:stCxn id="17418" idx="0"/>
            <a:endCxn id="17417" idx="3"/>
          </p:cNvCxnSpPr>
          <p:nvPr/>
        </p:nvCxnSpPr>
        <p:spPr bwMode="auto">
          <a:xfrm flipV="1">
            <a:off x="6477000" y="5211763"/>
            <a:ext cx="3222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1086"/>
          <p:cNvCxnSpPr>
            <a:cxnSpLocks noChangeShapeType="1"/>
            <a:stCxn id="17419" idx="0"/>
            <a:endCxn id="17417" idx="5"/>
          </p:cNvCxnSpPr>
          <p:nvPr/>
        </p:nvCxnSpPr>
        <p:spPr bwMode="auto">
          <a:xfrm flipH="1" flipV="1">
            <a:off x="7983538" y="5211763"/>
            <a:ext cx="3222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Line 1087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1088"/>
          <p:cNvSpPr>
            <a:spLocks noChangeShapeType="1"/>
          </p:cNvSpPr>
          <p:nvPr/>
        </p:nvSpPr>
        <p:spPr bwMode="auto">
          <a:xfrm flipV="1">
            <a:off x="44196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1089"/>
          <p:cNvSpPr>
            <a:spLocks noChangeShapeType="1"/>
          </p:cNvSpPr>
          <p:nvPr/>
        </p:nvSpPr>
        <p:spPr bwMode="auto">
          <a:xfrm flipV="1">
            <a:off x="70485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1090"/>
          <p:cNvSpPr>
            <a:spLocks noChangeShapeType="1"/>
          </p:cNvSpPr>
          <p:nvPr/>
        </p:nvSpPr>
        <p:spPr bwMode="auto">
          <a:xfrm flipH="1" flipV="1">
            <a:off x="75819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3DF19E-659C-5042-86DC-8822E9BE2FA8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Multi-Way Inorder Traversal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extend traversal </a:t>
            </a:r>
            <a:r>
              <a:rPr lang="en-US" sz="2000" dirty="0">
                <a:latin typeface="Tahoma" charset="0"/>
              </a:rPr>
              <a:t>from binary trees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visit entry 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 err="1">
                <a:latin typeface="Times New Roman" charset="0"/>
              </a:rPr>
              <a:t>k</a:t>
            </a:r>
            <a:r>
              <a:rPr lang="en-US" sz="2000" b="1" i="1" baseline="-25000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of node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</a:t>
            </a: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between </a:t>
            </a:r>
            <a:r>
              <a:rPr lang="en-US" sz="2000" dirty="0">
                <a:latin typeface="Tahoma" charset="0"/>
              </a:rPr>
              <a:t>the recursive traversals of the subtrees of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rooted at children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(“left”) and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baseline="-25000" dirty="0">
                <a:latin typeface="Symbol" charset="0"/>
              </a:rPr>
              <a:t>+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baseline="-25000" dirty="0" smtClean="0">
                <a:latin typeface="Times New Roman" charset="0"/>
              </a:rPr>
              <a:t>1</a:t>
            </a:r>
            <a:r>
              <a:rPr lang="en-US" sz="2000" dirty="0" smtClean="0">
                <a:latin typeface="Times New Roman" charset="0"/>
              </a:rPr>
              <a:t> </a:t>
            </a:r>
            <a:r>
              <a:rPr lang="en-US" sz="2000" smtClean="0">
                <a:latin typeface="Times New Roman" charset="0"/>
              </a:rPr>
              <a:t>(“right”)</a:t>
            </a:r>
            <a:endParaRPr lang="en-US" sz="2000" baseline="-25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Consequently, visit </a:t>
            </a:r>
            <a:r>
              <a:rPr lang="en-US" sz="2000" dirty="0">
                <a:latin typeface="Tahoma" charset="0"/>
              </a:rPr>
              <a:t>the keys in increasing order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3810000" y="3786188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11    24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1371600" y="4395788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2   6   8</a:t>
            </a:r>
            <a:endParaRPr lang="en-US" sz="2400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4038600" y="4395788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6667500" y="5005388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30</a:t>
            </a:r>
            <a:endParaRPr lang="en-US" sz="2400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6324600" y="4395788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27    32</a:t>
            </a:r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60960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79248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40386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48006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12954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19050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25146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31242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0" name="AutoShape 17"/>
          <p:cNvCxnSpPr>
            <a:cxnSpLocks noChangeShapeType="1"/>
            <a:stCxn id="18437" idx="3"/>
            <a:endCxn id="18438" idx="0"/>
          </p:cNvCxnSpPr>
          <p:nvPr/>
        </p:nvCxnSpPr>
        <p:spPr bwMode="auto">
          <a:xfrm flipH="1">
            <a:off x="2362200" y="4121150"/>
            <a:ext cx="167163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8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4572000" y="41767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9"/>
          <p:cNvCxnSpPr>
            <a:cxnSpLocks noChangeShapeType="1"/>
            <a:stCxn id="18437" idx="5"/>
            <a:endCxn id="18441" idx="0"/>
          </p:cNvCxnSpPr>
          <p:nvPr/>
        </p:nvCxnSpPr>
        <p:spPr bwMode="auto">
          <a:xfrm>
            <a:off x="5110163" y="4121150"/>
            <a:ext cx="205263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0"/>
          <p:cNvCxnSpPr>
            <a:cxnSpLocks noChangeShapeType="1"/>
            <a:stCxn id="18438" idx="3"/>
            <a:endCxn id="18446" idx="0"/>
          </p:cNvCxnSpPr>
          <p:nvPr/>
        </p:nvCxnSpPr>
        <p:spPr bwMode="auto">
          <a:xfrm flipH="1">
            <a:off x="1447800" y="4730750"/>
            <a:ext cx="21431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1"/>
          <p:cNvCxnSpPr>
            <a:cxnSpLocks noChangeShapeType="1"/>
            <a:stCxn id="18438" idx="5"/>
            <a:endCxn id="18449" idx="0"/>
          </p:cNvCxnSpPr>
          <p:nvPr/>
        </p:nvCxnSpPr>
        <p:spPr bwMode="auto">
          <a:xfrm>
            <a:off x="3062288" y="4730750"/>
            <a:ext cx="214312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Line 22"/>
          <p:cNvSpPr>
            <a:spLocks noChangeShapeType="1"/>
          </p:cNvSpPr>
          <p:nvPr/>
        </p:nvSpPr>
        <p:spPr bwMode="auto">
          <a:xfrm flipV="1">
            <a:off x="2057400" y="477678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H="1" flipV="1">
            <a:off x="2590800" y="477678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6667500" y="5614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Rectangle 25"/>
          <p:cNvSpPr>
            <a:spLocks noChangeArrowheads="1"/>
          </p:cNvSpPr>
          <p:nvPr/>
        </p:nvSpPr>
        <p:spPr bwMode="auto">
          <a:xfrm>
            <a:off x="7353300" y="5614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9" name="AutoShape 26"/>
          <p:cNvCxnSpPr>
            <a:cxnSpLocks noChangeShapeType="1"/>
            <a:stCxn id="18440" idx="0"/>
            <a:endCxn id="18441" idx="4"/>
          </p:cNvCxnSpPr>
          <p:nvPr/>
        </p:nvCxnSpPr>
        <p:spPr bwMode="auto">
          <a:xfrm flipV="1">
            <a:off x="7162800" y="47863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7"/>
          <p:cNvCxnSpPr>
            <a:cxnSpLocks noChangeShapeType="1"/>
            <a:stCxn id="18442" idx="0"/>
            <a:endCxn id="18441" idx="3"/>
          </p:cNvCxnSpPr>
          <p:nvPr/>
        </p:nvCxnSpPr>
        <p:spPr bwMode="auto">
          <a:xfrm flipV="1">
            <a:off x="6248400" y="4730750"/>
            <a:ext cx="3222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8"/>
          <p:cNvCxnSpPr>
            <a:cxnSpLocks noChangeShapeType="1"/>
            <a:stCxn id="18443" idx="0"/>
            <a:endCxn id="18441" idx="5"/>
          </p:cNvCxnSpPr>
          <p:nvPr/>
        </p:nvCxnSpPr>
        <p:spPr bwMode="auto">
          <a:xfrm flipH="1" flipV="1">
            <a:off x="7754938" y="4730750"/>
            <a:ext cx="322262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Line 29"/>
          <p:cNvSpPr>
            <a:spLocks noChangeShapeType="1"/>
          </p:cNvSpPr>
          <p:nvPr/>
        </p:nvSpPr>
        <p:spPr bwMode="auto">
          <a:xfrm flipH="1" flipV="1">
            <a:off x="4800600" y="47767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 flipV="1">
            <a:off x="4191000" y="47767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Line 31"/>
          <p:cNvSpPr>
            <a:spLocks noChangeShapeType="1"/>
          </p:cNvSpPr>
          <p:nvPr/>
        </p:nvSpPr>
        <p:spPr bwMode="auto">
          <a:xfrm flipV="1">
            <a:off x="6819900" y="53863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Line 32"/>
          <p:cNvSpPr>
            <a:spLocks noChangeShapeType="1"/>
          </p:cNvSpPr>
          <p:nvPr/>
        </p:nvSpPr>
        <p:spPr bwMode="auto">
          <a:xfrm flipH="1" flipV="1">
            <a:off x="7353300" y="53863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1295400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1905000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2514600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3124200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738688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6034088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13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7862888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19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6596063" y="59578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18475" name="Text Box 42"/>
          <p:cNvSpPr txBox="1">
            <a:spLocks noChangeArrowheads="1"/>
          </p:cNvSpPr>
          <p:nvPr/>
        </p:nvSpPr>
        <p:spPr bwMode="auto">
          <a:xfrm>
            <a:off x="7300913" y="59578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17</a:t>
            </a:r>
          </a:p>
        </p:txBody>
      </p:sp>
      <p:sp>
        <p:nvSpPr>
          <p:cNvPr id="18476" name="Text Box 43"/>
          <p:cNvSpPr txBox="1">
            <a:spLocks noChangeArrowheads="1"/>
          </p:cNvSpPr>
          <p:nvPr/>
        </p:nvSpPr>
        <p:spPr bwMode="auto">
          <a:xfrm>
            <a:off x="1752600" y="46958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77" name="Text Box 44"/>
          <p:cNvSpPr txBox="1">
            <a:spLocks noChangeArrowheads="1"/>
          </p:cNvSpPr>
          <p:nvPr/>
        </p:nvSpPr>
        <p:spPr bwMode="auto">
          <a:xfrm>
            <a:off x="2209800" y="46958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8478" name="Text Box 45"/>
          <p:cNvSpPr txBox="1">
            <a:spLocks noChangeArrowheads="1"/>
          </p:cNvSpPr>
          <p:nvPr/>
        </p:nvSpPr>
        <p:spPr bwMode="auto">
          <a:xfrm>
            <a:off x="2667000" y="46958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8479" name="Text Box 46"/>
          <p:cNvSpPr txBox="1">
            <a:spLocks noChangeArrowheads="1"/>
          </p:cNvSpPr>
          <p:nvPr/>
        </p:nvSpPr>
        <p:spPr bwMode="auto">
          <a:xfrm>
            <a:off x="6477000" y="469582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8480" name="Text Box 47"/>
          <p:cNvSpPr txBox="1">
            <a:spLocks noChangeArrowheads="1"/>
          </p:cNvSpPr>
          <p:nvPr/>
        </p:nvSpPr>
        <p:spPr bwMode="auto">
          <a:xfrm>
            <a:off x="7391400" y="469582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18</a:t>
            </a:r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3957638" y="40862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4800600" y="408622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4343400" y="47434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6934200" y="53244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44066E-3E10-B84C-AC05-5D12B0D143E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Multi-Way Searching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248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Similar to search in a binary search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each internal node with children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 …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ahoma" charset="0"/>
              </a:rPr>
              <a:t> and keys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 …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 baseline="-25000">
                <a:latin typeface="Symbol" charset="0"/>
              </a:rPr>
              <a:t>-</a:t>
            </a:r>
            <a:r>
              <a:rPr lang="en-US" sz="2000" baseline="-25000">
                <a:latin typeface="Times New Roman" charset="0"/>
              </a:rPr>
              <a:t>1</a:t>
            </a: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</a:rPr>
              <a:t>=</a:t>
            </a:r>
            <a:r>
              <a:rPr lang="en-US" sz="1800">
                <a:latin typeface="Tahoma" charset="0"/>
              </a:rPr>
              <a:t>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 (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 = 1, …,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Symbol" charset="0"/>
              </a:rPr>
              <a:t> - </a:t>
            </a:r>
            <a:r>
              <a:rPr lang="en-US" sz="1800">
                <a:latin typeface="Times New Roman" charset="0"/>
              </a:rPr>
              <a:t>1)</a:t>
            </a:r>
            <a:r>
              <a:rPr lang="en-US" sz="1800">
                <a:latin typeface="Tahoma" charset="0"/>
              </a:rPr>
              <a:t>: the search terminates successfully</a:t>
            </a:r>
            <a:endParaRPr lang="en-US" sz="1800" b="1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</a:rPr>
              <a:t>&lt;</a:t>
            </a:r>
            <a:r>
              <a:rPr lang="en-US" sz="1800">
                <a:latin typeface="Tahoma" charset="0"/>
              </a:rPr>
              <a:t>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: we continue the search in child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aseline="-25000">
                <a:latin typeface="Times New Roman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k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 baseline="-25000">
                <a:latin typeface="Symbol" charset="0"/>
              </a:rPr>
              <a:t>-</a:t>
            </a:r>
            <a:r>
              <a:rPr lang="en-US" sz="1800" baseline="-25000">
                <a:latin typeface="Times New Roman" charset="0"/>
              </a:rPr>
              <a:t>1 </a:t>
            </a:r>
            <a:r>
              <a:rPr lang="en-US" sz="1800">
                <a:latin typeface="Symbol" charset="0"/>
              </a:rPr>
              <a:t>&lt;</a:t>
            </a:r>
            <a:r>
              <a:rPr lang="en-US" sz="1800" baseline="-25000">
                <a:latin typeface="Times New Roman" charset="0"/>
              </a:rPr>
              <a:t> 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</a:rPr>
              <a:t>&lt;</a:t>
            </a:r>
            <a:r>
              <a:rPr lang="en-US" sz="1800">
                <a:latin typeface="Tahoma" charset="0"/>
              </a:rPr>
              <a:t>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 (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 = 2, …,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Symbol" charset="0"/>
              </a:rPr>
              <a:t> - </a:t>
            </a:r>
            <a:r>
              <a:rPr lang="en-US" sz="1800">
                <a:latin typeface="Times New Roman" charset="0"/>
              </a:rPr>
              <a:t>1)</a:t>
            </a:r>
            <a:r>
              <a:rPr lang="en-US" sz="1800">
                <a:latin typeface="Tahoma" charset="0"/>
              </a:rPr>
              <a:t>: we continue the search in child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="1" i="1" baseline="-25000">
                <a:latin typeface="Times New Roman" charset="0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</a:rPr>
              <a:t>&gt;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="1" i="1" baseline="-25000">
                <a:latin typeface="Times New Roman" charset="0"/>
              </a:rPr>
              <a:t>d</a:t>
            </a:r>
            <a:r>
              <a:rPr lang="en-US" sz="1800" baseline="-25000">
                <a:latin typeface="Symbol" charset="0"/>
              </a:rPr>
              <a:t>-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: we continue the search in child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="1" i="1" baseline="-25000">
                <a:latin typeface="Times New Roman" charset="0"/>
              </a:rPr>
              <a:t>d</a:t>
            </a:r>
            <a:endParaRPr lang="en-US" sz="1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Reaching an external node terminates the search unsuccessfully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 search for 30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114800" y="4267200"/>
            <a:ext cx="1524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11    24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1676400" y="48768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2   6   8</a:t>
            </a:r>
            <a:endParaRPr lang="en-US" sz="2400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43434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6972300" y="5486400"/>
            <a:ext cx="990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30</a:t>
            </a:r>
            <a:endParaRPr lang="en-US" sz="2400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6629400" y="4876800"/>
            <a:ext cx="1676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27    32</a:t>
            </a:r>
            <a:endParaRPr lang="en-US" sz="2400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43434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51054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1600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22098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28194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34290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4" name="AutoShape 17"/>
          <p:cNvCxnSpPr>
            <a:cxnSpLocks noChangeShapeType="1"/>
            <a:stCxn id="19461" idx="3"/>
            <a:endCxn id="19462" idx="0"/>
          </p:cNvCxnSpPr>
          <p:nvPr/>
        </p:nvCxnSpPr>
        <p:spPr bwMode="auto">
          <a:xfrm flipH="1">
            <a:off x="2667000" y="4611688"/>
            <a:ext cx="16716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18"/>
          <p:cNvCxnSpPr>
            <a:cxnSpLocks noChangeShapeType="1"/>
            <a:stCxn id="19461" idx="4"/>
            <a:endCxn id="19463" idx="0"/>
          </p:cNvCxnSpPr>
          <p:nvPr/>
        </p:nvCxnSpPr>
        <p:spPr bwMode="auto">
          <a:xfrm>
            <a:off x="4876800" y="4667250"/>
            <a:ext cx="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9"/>
          <p:cNvCxnSpPr>
            <a:cxnSpLocks noChangeShapeType="1"/>
            <a:stCxn id="19461" idx="5"/>
            <a:endCxn id="19465" idx="0"/>
          </p:cNvCxnSpPr>
          <p:nvPr/>
        </p:nvCxnSpPr>
        <p:spPr bwMode="auto">
          <a:xfrm>
            <a:off x="5414963" y="4611688"/>
            <a:ext cx="2052637" cy="2460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20"/>
          <p:cNvCxnSpPr>
            <a:cxnSpLocks noChangeShapeType="1"/>
            <a:stCxn id="19462" idx="3"/>
            <a:endCxn id="19470" idx="0"/>
          </p:cNvCxnSpPr>
          <p:nvPr/>
        </p:nvCxnSpPr>
        <p:spPr bwMode="auto">
          <a:xfrm flipH="1">
            <a:off x="1752600" y="5211763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AutoShape 21"/>
          <p:cNvCxnSpPr>
            <a:cxnSpLocks noChangeShapeType="1"/>
            <a:stCxn id="19462" idx="5"/>
            <a:endCxn id="19473" idx="0"/>
          </p:cNvCxnSpPr>
          <p:nvPr/>
        </p:nvCxnSpPr>
        <p:spPr bwMode="auto">
          <a:xfrm>
            <a:off x="3367088" y="5211763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9" name="Line 22"/>
          <p:cNvSpPr>
            <a:spLocks noChangeShapeType="1"/>
          </p:cNvSpPr>
          <p:nvPr/>
        </p:nvSpPr>
        <p:spPr bwMode="auto">
          <a:xfrm flipV="1">
            <a:off x="23622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3"/>
          <p:cNvSpPr>
            <a:spLocks noChangeShapeType="1"/>
          </p:cNvSpPr>
          <p:nvPr/>
        </p:nvSpPr>
        <p:spPr bwMode="auto">
          <a:xfrm flipH="1" flipV="1">
            <a:off x="28956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24"/>
          <p:cNvSpPr>
            <a:spLocks noChangeArrowheads="1"/>
          </p:cNvSpPr>
          <p:nvPr/>
        </p:nvSpPr>
        <p:spPr bwMode="auto">
          <a:xfrm>
            <a:off x="69723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5"/>
          <p:cNvSpPr>
            <a:spLocks noChangeArrowheads="1"/>
          </p:cNvSpPr>
          <p:nvPr/>
        </p:nvSpPr>
        <p:spPr bwMode="auto">
          <a:xfrm>
            <a:off x="76581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83" name="AutoShape 26"/>
          <p:cNvCxnSpPr>
            <a:cxnSpLocks noChangeShapeType="1"/>
            <a:stCxn id="19464" idx="0"/>
            <a:endCxn id="19465" idx="4"/>
          </p:cNvCxnSpPr>
          <p:nvPr/>
        </p:nvCxnSpPr>
        <p:spPr bwMode="auto">
          <a:xfrm flipV="1">
            <a:off x="7467600" y="5276850"/>
            <a:ext cx="0" cy="190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27"/>
          <p:cNvCxnSpPr>
            <a:cxnSpLocks noChangeShapeType="1"/>
            <a:stCxn id="19466" idx="0"/>
            <a:endCxn id="19465" idx="3"/>
          </p:cNvCxnSpPr>
          <p:nvPr/>
        </p:nvCxnSpPr>
        <p:spPr bwMode="auto">
          <a:xfrm flipV="1">
            <a:off x="6553200" y="5221288"/>
            <a:ext cx="322263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AutoShape 28"/>
          <p:cNvCxnSpPr>
            <a:cxnSpLocks noChangeShapeType="1"/>
            <a:stCxn id="19467" idx="0"/>
            <a:endCxn id="19465" idx="5"/>
          </p:cNvCxnSpPr>
          <p:nvPr/>
        </p:nvCxnSpPr>
        <p:spPr bwMode="auto">
          <a:xfrm flipH="1" flipV="1">
            <a:off x="8059738" y="5221288"/>
            <a:ext cx="32226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6" name="Line 29"/>
          <p:cNvSpPr>
            <a:spLocks noChangeShapeType="1"/>
          </p:cNvSpPr>
          <p:nvPr/>
        </p:nvSpPr>
        <p:spPr bwMode="auto">
          <a:xfrm flipH="1" flipV="1">
            <a:off x="51054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30"/>
          <p:cNvSpPr>
            <a:spLocks noChangeShapeType="1"/>
          </p:cNvSpPr>
          <p:nvPr/>
        </p:nvSpPr>
        <p:spPr bwMode="auto">
          <a:xfrm flipV="1">
            <a:off x="44958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1"/>
          <p:cNvSpPr>
            <a:spLocks noChangeShapeType="1"/>
          </p:cNvSpPr>
          <p:nvPr/>
        </p:nvSpPr>
        <p:spPr bwMode="auto">
          <a:xfrm flipV="1">
            <a:off x="71247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2"/>
          <p:cNvSpPr>
            <a:spLocks noChangeShapeType="1"/>
          </p:cNvSpPr>
          <p:nvPr/>
        </p:nvSpPr>
        <p:spPr bwMode="auto">
          <a:xfrm flipH="1" flipV="1">
            <a:off x="76581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7F1BEF2-CE18-3B4C-97BD-9BB68BDC0418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(2,4) Trees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(2,4) tree (also called 2-4 tree or 2-3-4 tree) is a multi-way search with the following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Node-Size Property</a:t>
            </a:r>
            <a:r>
              <a:rPr lang="en-US" sz="1800" dirty="0">
                <a:latin typeface="Tahoma" charset="0"/>
              </a:rPr>
              <a:t>: every internal node has at most four children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Depth Property</a:t>
            </a:r>
            <a:r>
              <a:rPr lang="en-US" sz="1800" dirty="0">
                <a:latin typeface="Tahoma" charset="0"/>
              </a:rPr>
              <a:t>: all the external nodes have the same depth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Depending on the number of </a:t>
            </a:r>
            <a:r>
              <a:rPr lang="en-US" sz="2000" dirty="0" smtClean="0">
                <a:latin typeface="Tahoma" charset="0"/>
              </a:rPr>
              <a:t>children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an </a:t>
            </a:r>
            <a:r>
              <a:rPr lang="en-US" sz="1800" dirty="0">
                <a:latin typeface="Tahoma" charset="0"/>
              </a:rPr>
              <a:t>internal node of a (2,4) tree is called a 2-node, 3-node or 4-node</a:t>
            </a:r>
          </a:p>
        </p:txBody>
      </p:sp>
      <p:sp>
        <p:nvSpPr>
          <p:cNvPr id="20485" name="Oval 33"/>
          <p:cNvSpPr>
            <a:spLocks noChangeArrowheads="1"/>
          </p:cNvSpPr>
          <p:nvPr/>
        </p:nvSpPr>
        <p:spPr bwMode="auto">
          <a:xfrm>
            <a:off x="3533775" y="3962400"/>
            <a:ext cx="2438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10   15   24</a:t>
            </a:r>
          </a:p>
        </p:txBody>
      </p:sp>
      <p:sp>
        <p:nvSpPr>
          <p:cNvPr id="20486" name="Oval 34"/>
          <p:cNvSpPr>
            <a:spLocks noChangeArrowheads="1"/>
          </p:cNvSpPr>
          <p:nvPr/>
        </p:nvSpPr>
        <p:spPr bwMode="auto">
          <a:xfrm>
            <a:off x="1143000" y="4876800"/>
            <a:ext cx="1600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2   8</a:t>
            </a:r>
            <a:endParaRPr lang="en-US" sz="2400"/>
          </a:p>
        </p:txBody>
      </p:sp>
      <p:sp>
        <p:nvSpPr>
          <p:cNvPr id="20487" name="Oval 35"/>
          <p:cNvSpPr>
            <a:spLocks noChangeArrowheads="1"/>
          </p:cNvSpPr>
          <p:nvPr/>
        </p:nvSpPr>
        <p:spPr bwMode="auto">
          <a:xfrm>
            <a:off x="35052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12</a:t>
            </a:r>
          </a:p>
        </p:txBody>
      </p:sp>
      <p:sp>
        <p:nvSpPr>
          <p:cNvPr id="20488" name="Oval 37"/>
          <p:cNvSpPr>
            <a:spLocks noChangeArrowheads="1"/>
          </p:cNvSpPr>
          <p:nvPr/>
        </p:nvSpPr>
        <p:spPr bwMode="auto">
          <a:xfrm>
            <a:off x="6705600" y="4876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27    32</a:t>
            </a:r>
            <a:endParaRPr lang="en-US" sz="2400"/>
          </a:p>
        </p:txBody>
      </p:sp>
      <p:sp>
        <p:nvSpPr>
          <p:cNvPr id="20489" name="Rectangle 38"/>
          <p:cNvSpPr>
            <a:spLocks noChangeAspect="1" noChangeArrowheads="1"/>
          </p:cNvSpPr>
          <p:nvPr/>
        </p:nvSpPr>
        <p:spPr bwMode="auto">
          <a:xfrm>
            <a:off x="6656388" y="5562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39"/>
          <p:cNvSpPr>
            <a:spLocks noChangeAspect="1" noChangeArrowheads="1"/>
          </p:cNvSpPr>
          <p:nvPr/>
        </p:nvSpPr>
        <p:spPr bwMode="auto">
          <a:xfrm>
            <a:off x="82296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40"/>
          <p:cNvSpPr>
            <a:spLocks noChangeAspect="1" noChangeArrowheads="1"/>
          </p:cNvSpPr>
          <p:nvPr/>
        </p:nvSpPr>
        <p:spPr bwMode="auto">
          <a:xfrm>
            <a:off x="35052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41"/>
          <p:cNvSpPr>
            <a:spLocks noChangeAspect="1" noChangeArrowheads="1"/>
          </p:cNvSpPr>
          <p:nvPr/>
        </p:nvSpPr>
        <p:spPr bwMode="auto">
          <a:xfrm>
            <a:off x="42672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42"/>
          <p:cNvSpPr>
            <a:spLocks noChangeAspect="1" noChangeArrowheads="1"/>
          </p:cNvSpPr>
          <p:nvPr/>
        </p:nvSpPr>
        <p:spPr bwMode="auto">
          <a:xfrm>
            <a:off x="1017588" y="5562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43"/>
          <p:cNvSpPr>
            <a:spLocks noChangeAspect="1" noChangeArrowheads="1"/>
          </p:cNvSpPr>
          <p:nvPr/>
        </p:nvSpPr>
        <p:spPr bwMode="auto">
          <a:xfrm>
            <a:off x="1838325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45"/>
          <p:cNvSpPr>
            <a:spLocks noChangeAspect="1" noChangeArrowheads="1"/>
          </p:cNvSpPr>
          <p:nvPr/>
        </p:nvSpPr>
        <p:spPr bwMode="auto">
          <a:xfrm>
            <a:off x="26670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6" name="AutoShape 46"/>
          <p:cNvCxnSpPr>
            <a:cxnSpLocks noChangeShapeType="1"/>
            <a:stCxn id="20485" idx="3"/>
            <a:endCxn id="20486" idx="0"/>
          </p:cNvCxnSpPr>
          <p:nvPr/>
        </p:nvCxnSpPr>
        <p:spPr bwMode="auto">
          <a:xfrm flipH="1">
            <a:off x="1943100" y="4297363"/>
            <a:ext cx="1947863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47"/>
          <p:cNvCxnSpPr>
            <a:cxnSpLocks noChangeShapeType="1"/>
            <a:endCxn id="20487" idx="0"/>
          </p:cNvCxnSpPr>
          <p:nvPr/>
        </p:nvCxnSpPr>
        <p:spPr bwMode="auto">
          <a:xfrm flipH="1">
            <a:off x="4038600" y="4324350"/>
            <a:ext cx="447675" cy="542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48"/>
          <p:cNvCxnSpPr>
            <a:cxnSpLocks noChangeShapeType="1"/>
            <a:stCxn id="20485" idx="5"/>
            <a:endCxn id="20488" idx="0"/>
          </p:cNvCxnSpPr>
          <p:nvPr/>
        </p:nvCxnSpPr>
        <p:spPr bwMode="auto">
          <a:xfrm>
            <a:off x="5614988" y="4297363"/>
            <a:ext cx="1928812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49"/>
          <p:cNvCxnSpPr>
            <a:cxnSpLocks noChangeShapeType="1"/>
            <a:stCxn id="20486" idx="3"/>
            <a:endCxn id="20493" idx="0"/>
          </p:cNvCxnSpPr>
          <p:nvPr/>
        </p:nvCxnSpPr>
        <p:spPr bwMode="auto">
          <a:xfrm flipH="1">
            <a:off x="1119188" y="5211763"/>
            <a:ext cx="2587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50"/>
          <p:cNvCxnSpPr>
            <a:cxnSpLocks noChangeShapeType="1"/>
            <a:stCxn id="20486" idx="5"/>
            <a:endCxn id="20495" idx="0"/>
          </p:cNvCxnSpPr>
          <p:nvPr/>
        </p:nvCxnSpPr>
        <p:spPr bwMode="auto">
          <a:xfrm>
            <a:off x="2508250" y="5211763"/>
            <a:ext cx="260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Rectangle 54"/>
          <p:cNvSpPr>
            <a:spLocks noChangeAspect="1" noChangeArrowheads="1"/>
          </p:cNvSpPr>
          <p:nvPr/>
        </p:nvSpPr>
        <p:spPr bwMode="auto">
          <a:xfrm>
            <a:off x="7456488" y="5562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2" name="AutoShape 55"/>
          <p:cNvCxnSpPr>
            <a:cxnSpLocks noChangeShapeType="1"/>
            <a:stCxn id="20501" idx="0"/>
            <a:endCxn id="20488" idx="4"/>
          </p:cNvCxnSpPr>
          <p:nvPr/>
        </p:nvCxnSpPr>
        <p:spPr bwMode="auto">
          <a:xfrm flipH="1" flipV="1">
            <a:off x="7543800" y="5267325"/>
            <a:ext cx="1428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56"/>
          <p:cNvCxnSpPr>
            <a:cxnSpLocks noChangeShapeType="1"/>
            <a:stCxn id="20489" idx="0"/>
            <a:endCxn id="20488" idx="3"/>
          </p:cNvCxnSpPr>
          <p:nvPr/>
        </p:nvCxnSpPr>
        <p:spPr bwMode="auto">
          <a:xfrm flipV="1">
            <a:off x="6757988" y="5211763"/>
            <a:ext cx="193675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57"/>
          <p:cNvCxnSpPr>
            <a:cxnSpLocks noChangeShapeType="1"/>
            <a:stCxn id="20490" idx="0"/>
            <a:endCxn id="20488" idx="5"/>
          </p:cNvCxnSpPr>
          <p:nvPr/>
        </p:nvCxnSpPr>
        <p:spPr bwMode="auto">
          <a:xfrm flipH="1" flipV="1">
            <a:off x="8135938" y="5211763"/>
            <a:ext cx="1952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62"/>
          <p:cNvCxnSpPr>
            <a:cxnSpLocks noChangeShapeType="1"/>
            <a:stCxn id="20494" idx="0"/>
            <a:endCxn id="20486" idx="4"/>
          </p:cNvCxnSpPr>
          <p:nvPr/>
        </p:nvCxnSpPr>
        <p:spPr bwMode="auto">
          <a:xfrm flipV="1">
            <a:off x="1939925" y="5267325"/>
            <a:ext cx="3175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Oval 63"/>
          <p:cNvSpPr>
            <a:spLocks noChangeArrowheads="1"/>
          </p:cNvSpPr>
          <p:nvPr/>
        </p:nvSpPr>
        <p:spPr bwMode="auto">
          <a:xfrm>
            <a:off x="49530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0507" name="Rectangle 64"/>
          <p:cNvSpPr>
            <a:spLocks noChangeAspect="1" noChangeArrowheads="1"/>
          </p:cNvSpPr>
          <p:nvPr/>
        </p:nvSpPr>
        <p:spPr bwMode="auto">
          <a:xfrm>
            <a:off x="49530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Rectangle 65"/>
          <p:cNvSpPr>
            <a:spLocks noChangeAspect="1" noChangeArrowheads="1"/>
          </p:cNvSpPr>
          <p:nvPr/>
        </p:nvSpPr>
        <p:spPr bwMode="auto">
          <a:xfrm>
            <a:off x="57912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9" name="AutoShape 68"/>
          <p:cNvCxnSpPr>
            <a:cxnSpLocks noChangeShapeType="1"/>
            <a:endCxn id="20506" idx="0"/>
          </p:cNvCxnSpPr>
          <p:nvPr/>
        </p:nvCxnSpPr>
        <p:spPr bwMode="auto">
          <a:xfrm>
            <a:off x="5038725" y="4343400"/>
            <a:ext cx="4476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69"/>
          <p:cNvCxnSpPr>
            <a:cxnSpLocks noChangeShapeType="1"/>
            <a:stCxn id="20491" idx="0"/>
          </p:cNvCxnSpPr>
          <p:nvPr/>
        </p:nvCxnSpPr>
        <p:spPr bwMode="auto">
          <a:xfrm flipV="1">
            <a:off x="3606800" y="5249863"/>
            <a:ext cx="255588" cy="303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70"/>
          <p:cNvCxnSpPr>
            <a:cxnSpLocks noChangeShapeType="1"/>
            <a:stCxn id="20507" idx="0"/>
          </p:cNvCxnSpPr>
          <p:nvPr/>
        </p:nvCxnSpPr>
        <p:spPr bwMode="auto">
          <a:xfrm flipV="1">
            <a:off x="5054600" y="5257800"/>
            <a:ext cx="26828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71"/>
          <p:cNvCxnSpPr>
            <a:cxnSpLocks noChangeShapeType="1"/>
            <a:stCxn id="20508" idx="0"/>
          </p:cNvCxnSpPr>
          <p:nvPr/>
        </p:nvCxnSpPr>
        <p:spPr bwMode="auto">
          <a:xfrm flipH="1" flipV="1">
            <a:off x="5691188" y="5238750"/>
            <a:ext cx="201612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72"/>
          <p:cNvCxnSpPr>
            <a:cxnSpLocks noChangeShapeType="1"/>
            <a:stCxn id="20492" idx="0"/>
          </p:cNvCxnSpPr>
          <p:nvPr/>
        </p:nvCxnSpPr>
        <p:spPr bwMode="auto">
          <a:xfrm flipH="1" flipV="1">
            <a:off x="4187825" y="5257800"/>
            <a:ext cx="180975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884771" y="457200"/>
            <a:ext cx="505324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book briefly discusses a variant </a:t>
            </a:r>
          </a:p>
          <a:p>
            <a:r>
              <a:rPr lang="en-US" dirty="0" smtClean="0"/>
              <a:t>called 2-3 </a:t>
            </a:r>
            <a:r>
              <a:rPr lang="en-US" smtClean="0"/>
              <a:t>trees—essentially the same </a:t>
            </a:r>
            <a:r>
              <a:rPr lang="en-US" dirty="0" smtClean="0"/>
              <a:t>idea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2418011-CD4A-304F-BB26-7DF1A0AE0BE0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Height of a (2,4) Tree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5438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Theorem:</a:t>
            </a:r>
            <a:r>
              <a:rPr lang="en-US" sz="2000" dirty="0">
                <a:latin typeface="Tahoma" charset="0"/>
              </a:rPr>
              <a:t> A (2,4) tree storing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items has </a:t>
            </a:r>
            <a:r>
              <a:rPr lang="en-US" sz="2000" dirty="0">
                <a:solidFill>
                  <a:srgbClr val="00B050"/>
                </a:solidFill>
                <a:latin typeface="Tahoma" charset="0"/>
              </a:rPr>
              <a:t>height </a:t>
            </a:r>
            <a:r>
              <a:rPr lang="en-US" sz="2000" b="1" i="1" dirty="0">
                <a:solidFill>
                  <a:srgbClr val="00B050"/>
                </a:solidFill>
                <a:latin typeface="Times New Roman" charset="0"/>
              </a:rPr>
              <a:t>O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</a:rPr>
              <a:t>(log </a:t>
            </a:r>
            <a:r>
              <a:rPr lang="en-US" sz="2000" b="1" i="1" dirty="0">
                <a:solidFill>
                  <a:srgbClr val="00B050"/>
                </a:solidFill>
                <a:latin typeface="Times New Roman" charset="0"/>
              </a:rPr>
              <a:t>n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</a:t>
            </a:r>
            <a:r>
              <a:rPr lang="en-US" sz="2000" dirty="0" smtClean="0">
                <a:latin typeface="Tahoma" charset="0"/>
              </a:rPr>
              <a:t>Proof (</a:t>
            </a:r>
            <a:r>
              <a:rPr lang="en-US" sz="2000" dirty="0" smtClean="0">
                <a:solidFill>
                  <a:srgbClr val="00B050"/>
                </a:solidFill>
                <a:latin typeface="Tahoma" charset="0"/>
              </a:rPr>
              <a:t>worst case is complete binary tree, heap</a:t>
            </a:r>
            <a:r>
              <a:rPr lang="en-US" sz="2000" dirty="0" smtClean="0">
                <a:latin typeface="Tahoma" charset="0"/>
              </a:rPr>
              <a:t>):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Let </a:t>
            </a:r>
            <a:r>
              <a:rPr lang="en-US" sz="1800" b="1" i="1" dirty="0">
                <a:latin typeface="Times New Roman" charset="0"/>
              </a:rPr>
              <a:t>h</a:t>
            </a:r>
            <a:r>
              <a:rPr lang="en-US" sz="1800" dirty="0">
                <a:latin typeface="Tahoma" charset="0"/>
              </a:rPr>
              <a:t> be the height of a (2,4) tree with </a:t>
            </a:r>
            <a:r>
              <a:rPr lang="en-US" sz="1800" b="1" i="1" dirty="0">
                <a:latin typeface="Times New Roman" charset="0"/>
              </a:rPr>
              <a:t>n </a:t>
            </a:r>
            <a:r>
              <a:rPr lang="en-US" sz="1800" dirty="0">
                <a:latin typeface="Tahoma" charset="0"/>
              </a:rPr>
              <a:t>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Since there are at least 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baseline="30000" dirty="0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items at depth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Symbol" charset="0"/>
                <a:sym typeface="Symbol" charset="0"/>
              </a:rPr>
              <a:t>=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Times New Roman" charset="0"/>
              </a:rPr>
              <a:t>0, … , </a:t>
            </a:r>
            <a:r>
              <a:rPr lang="en-US" sz="1800" b="1" i="1" dirty="0">
                <a:latin typeface="Times New Roman" charset="0"/>
              </a:rPr>
              <a:t>h </a:t>
            </a:r>
            <a:r>
              <a:rPr lang="en-US" sz="1800" dirty="0">
                <a:latin typeface="Symbol" charset="0"/>
                <a:sym typeface="Symbol" charset="0"/>
              </a:rPr>
              <a:t>- </a:t>
            </a:r>
            <a:r>
              <a:rPr lang="en-US" sz="1800" dirty="0">
                <a:latin typeface="Times New Roman" charset="0"/>
              </a:rPr>
              <a:t>1 </a:t>
            </a:r>
            <a:r>
              <a:rPr lang="en-US" sz="1800" dirty="0">
                <a:latin typeface="Tahoma" charset="0"/>
              </a:rPr>
              <a:t>and no items at depth </a:t>
            </a:r>
            <a:r>
              <a:rPr lang="en-US" sz="1800" b="1" i="1" dirty="0">
                <a:latin typeface="Times New Roman" charset="0"/>
              </a:rPr>
              <a:t>h</a:t>
            </a:r>
            <a:r>
              <a:rPr lang="en-US" sz="1800" dirty="0">
                <a:latin typeface="Tahoma" charset="0"/>
              </a:rPr>
              <a:t>, we have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		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Symbol" charset="0"/>
                <a:sym typeface="Symbol" charset="0"/>
              </a:rPr>
              <a:t>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Times New Roman" charset="0"/>
              </a:rPr>
              <a:t>1 </a:t>
            </a:r>
            <a:r>
              <a:rPr lang="en-US" sz="1800" dirty="0">
                <a:latin typeface="Symbol" charset="0"/>
                <a:sym typeface="Symbol" charset="0"/>
              </a:rPr>
              <a:t>+ </a:t>
            </a:r>
            <a:r>
              <a:rPr lang="en-US" sz="1800" dirty="0">
                <a:latin typeface="Times New Roman" charset="0"/>
              </a:rPr>
              <a:t>2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4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…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2</a:t>
            </a:r>
            <a:r>
              <a:rPr lang="en-US" sz="1800" b="1" i="1" baseline="30000" dirty="0">
                <a:latin typeface="Times New Roman" charset="0"/>
              </a:rPr>
              <a:t>h</a:t>
            </a:r>
            <a:r>
              <a:rPr lang="en-US" sz="1800" baseline="30000" dirty="0">
                <a:latin typeface="Symbol" charset="0"/>
              </a:rPr>
              <a:t>-</a:t>
            </a:r>
            <a:r>
              <a:rPr lang="en-US" sz="1800" baseline="30000" dirty="0">
                <a:latin typeface="Times New Roman" charset="0"/>
              </a:rPr>
              <a:t>1 </a:t>
            </a:r>
            <a:r>
              <a:rPr lang="en-US" sz="1800" dirty="0">
                <a:latin typeface="Symbol" charset="0"/>
                <a:sym typeface="Symbol" charset="0"/>
              </a:rPr>
              <a:t>=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baseline="30000" dirty="0">
                <a:latin typeface="Times New Roman" charset="0"/>
              </a:rPr>
              <a:t>h </a:t>
            </a:r>
            <a:r>
              <a:rPr lang="en-US" sz="1800" dirty="0">
                <a:latin typeface="Symbol" charset="0"/>
                <a:sym typeface="Symbol" charset="0"/>
              </a:rPr>
              <a:t>- </a:t>
            </a:r>
            <a:r>
              <a:rPr lang="en-US" sz="1800" dirty="0">
                <a:latin typeface="Times New Roman" charset="0"/>
              </a:rPr>
              <a:t>1</a:t>
            </a:r>
            <a:endParaRPr lang="en-US" sz="1800" b="1" i="1" baseline="30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Thus, </a:t>
            </a:r>
            <a:r>
              <a:rPr lang="en-US" sz="1800" b="1" i="1" dirty="0">
                <a:solidFill>
                  <a:srgbClr val="FF0000"/>
                </a:solidFill>
                <a:latin typeface="Times New Roman" charset="0"/>
              </a:rPr>
              <a:t>h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ymbol" charset="0"/>
                <a:sym typeface="Symbol" charset="0"/>
              </a:rPr>
              <a:t>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log (</a:t>
            </a:r>
            <a:r>
              <a:rPr lang="en-US" sz="1800" b="1" i="1" dirty="0">
                <a:solidFill>
                  <a:srgbClr val="FF0000"/>
                </a:solidFill>
                <a:latin typeface="Times New Roman" charset="0"/>
              </a:rPr>
              <a:t>n </a:t>
            </a:r>
            <a:r>
              <a:rPr lang="en-US" sz="1800" dirty="0">
                <a:solidFill>
                  <a:srgbClr val="FF0000"/>
                </a:solidFill>
                <a:latin typeface="Symbol" charset="0"/>
                <a:sym typeface="Symbol" charset="0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Searching in a (2,4) tree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items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</a:t>
            </a: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H="1">
            <a:off x="2393950" y="59785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 flipH="1">
            <a:off x="2393950" y="55229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 flipH="1">
            <a:off x="2393950" y="50657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 flipH="1">
            <a:off x="2393950" y="46101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11"/>
          <p:cNvSpPr>
            <a:spLocks noChangeArrowheads="1"/>
          </p:cNvSpPr>
          <p:nvPr/>
        </p:nvSpPr>
        <p:spPr bwMode="auto">
          <a:xfrm>
            <a:off x="5643563" y="44069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Times New Roman" charset="0"/>
              <a:sym typeface="Symbol" charset="0"/>
            </a:endParaRPr>
          </a:p>
        </p:txBody>
      </p:sp>
      <p:grpSp>
        <p:nvGrpSpPr>
          <p:cNvPr id="21514" name="Group 12"/>
          <p:cNvGrpSpPr>
            <a:grpSpLocks/>
          </p:cNvGrpSpPr>
          <p:nvPr/>
        </p:nvGrpSpPr>
        <p:grpSpPr bwMode="auto">
          <a:xfrm>
            <a:off x="4467225" y="4879975"/>
            <a:ext cx="2743200" cy="338138"/>
            <a:chOff x="2139" y="2808"/>
            <a:chExt cx="1950" cy="240"/>
          </a:xfrm>
        </p:grpSpPr>
        <p:sp>
          <p:nvSpPr>
            <p:cNvPr id="21552" name="Oval 13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Times New Roman" charset="0"/>
                <a:sym typeface="Symbol" charset="0"/>
              </a:endParaRPr>
            </a:p>
          </p:txBody>
        </p:sp>
        <p:sp>
          <p:nvSpPr>
            <p:cNvPr id="21553" name="Oval 14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Times New Roman" charset="0"/>
                <a:sym typeface="Symbol" charset="0"/>
              </a:endParaRPr>
            </a:p>
          </p:txBody>
        </p:sp>
      </p:grpSp>
      <p:cxnSp>
        <p:nvCxnSpPr>
          <p:cNvPr id="21515" name="AutoShape 15"/>
          <p:cNvCxnSpPr>
            <a:cxnSpLocks noChangeShapeType="1"/>
            <a:stCxn id="21513" idx="3"/>
            <a:endCxn id="21553" idx="7"/>
          </p:cNvCxnSpPr>
          <p:nvPr/>
        </p:nvCxnSpPr>
        <p:spPr bwMode="auto">
          <a:xfrm flipH="1">
            <a:off x="4756150" y="470535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6"/>
          <p:cNvCxnSpPr>
            <a:cxnSpLocks noChangeShapeType="1"/>
            <a:stCxn id="21552" idx="1"/>
            <a:endCxn id="21513" idx="5"/>
          </p:cNvCxnSpPr>
          <p:nvPr/>
        </p:nvCxnSpPr>
        <p:spPr bwMode="auto">
          <a:xfrm flipH="1" flipV="1">
            <a:off x="5932488" y="470535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7"/>
          <p:cNvCxnSpPr>
            <a:cxnSpLocks noChangeShapeType="1"/>
            <a:stCxn id="21551" idx="1"/>
            <a:endCxn id="21552" idx="5"/>
          </p:cNvCxnSpPr>
          <p:nvPr/>
        </p:nvCxnSpPr>
        <p:spPr bwMode="auto">
          <a:xfrm flipH="1" flipV="1">
            <a:off x="7161213" y="517842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8"/>
          <p:cNvCxnSpPr>
            <a:cxnSpLocks noChangeShapeType="1"/>
            <a:stCxn id="21550" idx="7"/>
            <a:endCxn id="21552" idx="3"/>
          </p:cNvCxnSpPr>
          <p:nvPr/>
        </p:nvCxnSpPr>
        <p:spPr bwMode="auto">
          <a:xfrm flipV="1">
            <a:off x="6559550" y="51784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9"/>
          <p:cNvCxnSpPr>
            <a:cxnSpLocks noChangeShapeType="1"/>
            <a:stCxn id="21531" idx="0"/>
            <a:endCxn id="21548" idx="5"/>
          </p:cNvCxnSpPr>
          <p:nvPr/>
        </p:nvCxnSpPr>
        <p:spPr bwMode="auto">
          <a:xfrm flipH="1" flipV="1">
            <a:off x="5356225" y="5651500"/>
            <a:ext cx="182563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0"/>
          <p:cNvCxnSpPr>
            <a:cxnSpLocks noChangeShapeType="1"/>
            <a:stCxn id="21530" idx="0"/>
            <a:endCxn id="21548" idx="3"/>
          </p:cNvCxnSpPr>
          <p:nvPr/>
        </p:nvCxnSpPr>
        <p:spPr bwMode="auto">
          <a:xfrm flipV="1">
            <a:off x="4935538" y="565150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21"/>
          <p:cNvCxnSpPr>
            <a:cxnSpLocks noChangeShapeType="1"/>
            <a:stCxn id="21549" idx="7"/>
            <a:endCxn id="21553" idx="3"/>
          </p:cNvCxnSpPr>
          <p:nvPr/>
        </p:nvCxnSpPr>
        <p:spPr bwMode="auto">
          <a:xfrm flipV="1">
            <a:off x="4154488" y="51784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22"/>
          <p:cNvCxnSpPr>
            <a:cxnSpLocks noChangeShapeType="1"/>
            <a:stCxn id="21548" idx="1"/>
            <a:endCxn id="21553" idx="5"/>
          </p:cNvCxnSpPr>
          <p:nvPr/>
        </p:nvCxnSpPr>
        <p:spPr bwMode="auto">
          <a:xfrm flipH="1" flipV="1">
            <a:off x="4756150" y="517842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23"/>
          <p:cNvCxnSpPr>
            <a:cxnSpLocks noChangeShapeType="1"/>
            <a:stCxn id="21532" idx="0"/>
            <a:endCxn id="21549" idx="5"/>
          </p:cNvCxnSpPr>
          <p:nvPr/>
        </p:nvCxnSpPr>
        <p:spPr bwMode="auto">
          <a:xfrm flipH="1" flipV="1">
            <a:off x="4154488" y="565150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24"/>
          <p:cNvCxnSpPr>
            <a:cxnSpLocks noChangeShapeType="1"/>
            <a:stCxn id="21547" idx="0"/>
            <a:endCxn id="21549" idx="3"/>
          </p:cNvCxnSpPr>
          <p:nvPr/>
        </p:nvCxnSpPr>
        <p:spPr bwMode="auto">
          <a:xfrm flipV="1">
            <a:off x="3703638" y="5651500"/>
            <a:ext cx="211137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25"/>
          <p:cNvCxnSpPr>
            <a:cxnSpLocks noChangeShapeType="1"/>
            <a:stCxn id="21534" idx="0"/>
            <a:endCxn id="21550" idx="5"/>
          </p:cNvCxnSpPr>
          <p:nvPr/>
        </p:nvCxnSpPr>
        <p:spPr bwMode="auto">
          <a:xfrm flipH="1" flipV="1">
            <a:off x="6559550" y="565150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6"/>
          <p:cNvCxnSpPr>
            <a:cxnSpLocks noChangeShapeType="1"/>
            <a:stCxn id="21533" idx="0"/>
            <a:endCxn id="21550" idx="3"/>
          </p:cNvCxnSpPr>
          <p:nvPr/>
        </p:nvCxnSpPr>
        <p:spPr bwMode="auto">
          <a:xfrm flipV="1">
            <a:off x="6138863" y="565150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27" name="Group 27"/>
          <p:cNvGrpSpPr>
            <a:grpSpLocks/>
          </p:cNvGrpSpPr>
          <p:nvPr/>
        </p:nvGrpSpPr>
        <p:grpSpPr bwMode="auto">
          <a:xfrm>
            <a:off x="3865563" y="5353050"/>
            <a:ext cx="3944937" cy="338138"/>
            <a:chOff x="1711" y="3144"/>
            <a:chExt cx="2805" cy="240"/>
          </a:xfrm>
        </p:grpSpPr>
        <p:sp>
          <p:nvSpPr>
            <p:cNvPr id="21548" name="Oval 28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Times New Roman" charset="0"/>
                <a:sym typeface="Symbol" charset="0"/>
              </a:endParaRPr>
            </a:p>
          </p:txBody>
        </p:sp>
        <p:sp>
          <p:nvSpPr>
            <p:cNvPr id="21549" name="Oval 29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Times New Roman" charset="0"/>
                <a:sym typeface="Symbol" charset="0"/>
              </a:endParaRPr>
            </a:p>
          </p:txBody>
        </p:sp>
        <p:sp>
          <p:nvSpPr>
            <p:cNvPr id="21550" name="Oval 30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Times New Roman" charset="0"/>
                <a:sym typeface="Symbol" charset="0"/>
              </a:endParaRPr>
            </a:p>
          </p:txBody>
        </p:sp>
        <p:sp>
          <p:nvSpPr>
            <p:cNvPr id="21551" name="Oval 31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Times New Roman" charset="0"/>
                <a:sym typeface="Symbol" charset="0"/>
              </a:endParaRPr>
            </a:p>
          </p:txBody>
        </p:sp>
      </p:grpSp>
      <p:cxnSp>
        <p:nvCxnSpPr>
          <p:cNvPr id="21528" name="AutoShape 32"/>
          <p:cNvCxnSpPr>
            <a:cxnSpLocks noChangeShapeType="1"/>
            <a:stCxn id="21536" idx="0"/>
            <a:endCxn id="21551" idx="5"/>
          </p:cNvCxnSpPr>
          <p:nvPr/>
        </p:nvCxnSpPr>
        <p:spPr bwMode="auto">
          <a:xfrm flipH="1" flipV="1">
            <a:off x="7761288" y="5651500"/>
            <a:ext cx="182562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33"/>
          <p:cNvCxnSpPr>
            <a:cxnSpLocks noChangeShapeType="1"/>
            <a:stCxn id="21535" idx="0"/>
            <a:endCxn id="21551" idx="3"/>
          </p:cNvCxnSpPr>
          <p:nvPr/>
        </p:nvCxnSpPr>
        <p:spPr bwMode="auto">
          <a:xfrm flipV="1">
            <a:off x="7340600" y="565150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0" name="Rectangle 35"/>
          <p:cNvSpPr>
            <a:spLocks noChangeAspect="1" noChangeArrowheads="1"/>
          </p:cNvSpPr>
          <p:nvPr/>
        </p:nvSpPr>
        <p:spPr bwMode="auto">
          <a:xfrm>
            <a:off x="4813300" y="5873750"/>
            <a:ext cx="244475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1" name="Rectangle 36"/>
          <p:cNvSpPr>
            <a:spLocks noChangeAspect="1" noChangeArrowheads="1"/>
          </p:cNvSpPr>
          <p:nvPr/>
        </p:nvSpPr>
        <p:spPr bwMode="auto">
          <a:xfrm>
            <a:off x="5416550" y="587375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2" name="Rectangle 37"/>
          <p:cNvSpPr>
            <a:spLocks noChangeAspect="1" noChangeArrowheads="1"/>
          </p:cNvSpPr>
          <p:nvPr/>
        </p:nvSpPr>
        <p:spPr bwMode="auto">
          <a:xfrm>
            <a:off x="4213225" y="587375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3" name="Rectangle 38"/>
          <p:cNvSpPr>
            <a:spLocks noChangeAspect="1" noChangeArrowheads="1"/>
          </p:cNvSpPr>
          <p:nvPr/>
        </p:nvSpPr>
        <p:spPr bwMode="auto">
          <a:xfrm>
            <a:off x="6016625" y="587375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4" name="Rectangle 39"/>
          <p:cNvSpPr>
            <a:spLocks noChangeAspect="1" noChangeArrowheads="1"/>
          </p:cNvSpPr>
          <p:nvPr/>
        </p:nvSpPr>
        <p:spPr bwMode="auto">
          <a:xfrm>
            <a:off x="6618288" y="5873750"/>
            <a:ext cx="242887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5" name="Rectangle 40"/>
          <p:cNvSpPr>
            <a:spLocks noChangeAspect="1" noChangeArrowheads="1"/>
          </p:cNvSpPr>
          <p:nvPr/>
        </p:nvSpPr>
        <p:spPr bwMode="auto">
          <a:xfrm>
            <a:off x="7218363" y="5873750"/>
            <a:ext cx="244475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6" name="Rectangle 41"/>
          <p:cNvSpPr>
            <a:spLocks noChangeAspect="1" noChangeArrowheads="1"/>
          </p:cNvSpPr>
          <p:nvPr/>
        </p:nvSpPr>
        <p:spPr bwMode="auto">
          <a:xfrm>
            <a:off x="7821613" y="5873750"/>
            <a:ext cx="242887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7" name="Text Box 48"/>
          <p:cNvSpPr txBox="1">
            <a:spLocks noChangeArrowheads="1"/>
          </p:cNvSpPr>
          <p:nvPr/>
        </p:nvSpPr>
        <p:spPr bwMode="auto">
          <a:xfrm>
            <a:off x="2027238" y="44243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1538" name="Text Box 49"/>
          <p:cNvSpPr txBox="1">
            <a:spLocks noChangeArrowheads="1"/>
          </p:cNvSpPr>
          <p:nvPr/>
        </p:nvSpPr>
        <p:spPr bwMode="auto">
          <a:xfrm>
            <a:off x="2027238" y="4884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1539" name="Text Box 50"/>
          <p:cNvSpPr txBox="1">
            <a:spLocks noChangeArrowheads="1"/>
          </p:cNvSpPr>
          <p:nvPr/>
        </p:nvSpPr>
        <p:spPr bwMode="auto">
          <a:xfrm>
            <a:off x="1905000" y="53451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Symbol" charset="0"/>
              </a:rPr>
              <a:t>-</a:t>
            </a:r>
            <a:r>
              <a:rPr lang="en-US" sz="1800" baseline="30000">
                <a:latin typeface="Times New Roman" charset="0"/>
              </a:rPr>
              <a:t>1</a:t>
            </a:r>
          </a:p>
        </p:txBody>
      </p:sp>
      <p:sp>
        <p:nvSpPr>
          <p:cNvPr id="21540" name="Text Box 51"/>
          <p:cNvSpPr txBox="1">
            <a:spLocks noChangeArrowheads="1"/>
          </p:cNvSpPr>
          <p:nvPr/>
        </p:nvSpPr>
        <p:spPr bwMode="auto">
          <a:xfrm>
            <a:off x="2027238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21541" name="Text Box 52"/>
          <p:cNvSpPr txBox="1">
            <a:spLocks noChangeArrowheads="1"/>
          </p:cNvSpPr>
          <p:nvPr/>
        </p:nvSpPr>
        <p:spPr bwMode="auto">
          <a:xfrm>
            <a:off x="1814513" y="4076700"/>
            <a:ext cx="72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items</a:t>
            </a:r>
          </a:p>
        </p:txBody>
      </p:sp>
      <p:sp>
        <p:nvSpPr>
          <p:cNvPr id="21542" name="Text Box 53"/>
          <p:cNvSpPr txBox="1">
            <a:spLocks noChangeArrowheads="1"/>
          </p:cNvSpPr>
          <p:nvPr/>
        </p:nvSpPr>
        <p:spPr bwMode="auto">
          <a:xfrm>
            <a:off x="1298575" y="44243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21543" name="Text Box 54"/>
          <p:cNvSpPr txBox="1">
            <a:spLocks noChangeArrowheads="1"/>
          </p:cNvSpPr>
          <p:nvPr/>
        </p:nvSpPr>
        <p:spPr bwMode="auto">
          <a:xfrm>
            <a:off x="1298575" y="4884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1544" name="Text Box 55"/>
          <p:cNvSpPr txBox="1">
            <a:spLocks noChangeArrowheads="1"/>
          </p:cNvSpPr>
          <p:nvPr/>
        </p:nvSpPr>
        <p:spPr bwMode="auto">
          <a:xfrm>
            <a:off x="1173163" y="5340350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Symbol" charset="0"/>
              </a:rPr>
              <a:t>-</a:t>
            </a:r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1545" name="Text Box 56"/>
          <p:cNvSpPr txBox="1">
            <a:spLocks noChangeArrowheads="1"/>
          </p:cNvSpPr>
          <p:nvPr/>
        </p:nvSpPr>
        <p:spPr bwMode="auto">
          <a:xfrm>
            <a:off x="1292225" y="580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h</a:t>
            </a:r>
            <a:endParaRPr lang="en-US" sz="1800">
              <a:latin typeface="Times New Roman" charset="0"/>
            </a:endParaRPr>
          </a:p>
        </p:txBody>
      </p:sp>
      <p:sp>
        <p:nvSpPr>
          <p:cNvPr id="21546" name="Text Box 57"/>
          <p:cNvSpPr txBox="1">
            <a:spLocks noChangeArrowheads="1"/>
          </p:cNvSpPr>
          <p:nvPr/>
        </p:nvSpPr>
        <p:spPr bwMode="auto">
          <a:xfrm>
            <a:off x="1066800" y="40767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depth</a:t>
            </a:r>
          </a:p>
        </p:txBody>
      </p:sp>
      <p:sp>
        <p:nvSpPr>
          <p:cNvPr id="21547" name="Rectangle 58"/>
          <p:cNvSpPr>
            <a:spLocks noChangeAspect="1" noChangeArrowheads="1"/>
          </p:cNvSpPr>
          <p:nvPr/>
        </p:nvSpPr>
        <p:spPr bwMode="auto">
          <a:xfrm>
            <a:off x="3581400" y="5872163"/>
            <a:ext cx="242888" cy="2428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57AA54-B37F-C947-9011-7ABEFF23F0CB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8001000" cy="1828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insert a new item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at the parent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of the leaf reached by searching for </a:t>
            </a:r>
            <a:r>
              <a:rPr lang="en-US" sz="2000" b="1" i="1">
                <a:latin typeface="Times New Roman" charset="0"/>
              </a:rPr>
              <a:t>k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preserve the depth property but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may cause an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overflow</a:t>
            </a:r>
            <a:r>
              <a:rPr lang="en-US" sz="1800">
                <a:latin typeface="Tahoma" charset="0"/>
              </a:rPr>
              <a:t> (i.e., node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ahoma" charset="0"/>
              </a:rPr>
              <a:t> may become a 5-node)</a:t>
            </a:r>
          </a:p>
          <a:p>
            <a:pPr eaLnBrk="1" hangingPunct="1"/>
            <a:r>
              <a:rPr lang="en-US" sz="2000">
                <a:latin typeface="Tahoma" charset="0"/>
              </a:rPr>
              <a:t>Example: inserting key 30 causes an overflow</a:t>
            </a:r>
          </a:p>
        </p:txBody>
      </p:sp>
      <p:sp>
        <p:nvSpPr>
          <p:cNvPr id="22533" name="Oval 9"/>
          <p:cNvSpPr>
            <a:spLocks noChangeAspect="1" noChangeArrowheads="1"/>
          </p:cNvSpPr>
          <p:nvPr/>
        </p:nvSpPr>
        <p:spPr bwMode="auto">
          <a:xfrm>
            <a:off x="6151563" y="3862388"/>
            <a:ext cx="1697037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27   32   35</a:t>
            </a:r>
          </a:p>
        </p:txBody>
      </p:sp>
      <p:cxnSp>
        <p:nvCxnSpPr>
          <p:cNvPr id="22534" name="AutoShape 25"/>
          <p:cNvCxnSpPr>
            <a:cxnSpLocks noChangeAspect="1" noChangeShapeType="1"/>
            <a:stCxn id="22563" idx="0"/>
            <a:endCxn id="22533" idx="5"/>
          </p:cNvCxnSpPr>
          <p:nvPr/>
        </p:nvCxnSpPr>
        <p:spPr bwMode="auto">
          <a:xfrm flipH="1" flipV="1">
            <a:off x="7599363" y="4125913"/>
            <a:ext cx="9683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Oval 6"/>
          <p:cNvSpPr>
            <a:spLocks noChangeAspect="1" noChangeArrowheads="1"/>
          </p:cNvSpPr>
          <p:nvPr/>
        </p:nvSpPr>
        <p:spPr bwMode="auto">
          <a:xfrm>
            <a:off x="3783013" y="3352800"/>
            <a:ext cx="1820862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10   15   24</a:t>
            </a:r>
          </a:p>
        </p:txBody>
      </p:sp>
      <p:sp>
        <p:nvSpPr>
          <p:cNvPr id="22536" name="Oval 7"/>
          <p:cNvSpPr>
            <a:spLocks noChangeAspect="1" noChangeArrowheads="1"/>
          </p:cNvSpPr>
          <p:nvPr/>
        </p:nvSpPr>
        <p:spPr bwMode="auto">
          <a:xfrm>
            <a:off x="1998663" y="3862388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2   8</a:t>
            </a:r>
          </a:p>
        </p:txBody>
      </p:sp>
      <p:sp>
        <p:nvSpPr>
          <p:cNvPr id="22537" name="Oval 8"/>
          <p:cNvSpPr>
            <a:spLocks noChangeAspect="1" noChangeArrowheads="1"/>
          </p:cNvSpPr>
          <p:nvPr/>
        </p:nvSpPr>
        <p:spPr bwMode="auto">
          <a:xfrm>
            <a:off x="3762375" y="38623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22538" name="Rectangle 10"/>
          <p:cNvSpPr>
            <a:spLocks noChangeAspect="1" noChangeArrowheads="1"/>
          </p:cNvSpPr>
          <p:nvPr/>
        </p:nvSpPr>
        <p:spPr bwMode="auto">
          <a:xfrm>
            <a:off x="6115050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2"/>
          <p:cNvSpPr>
            <a:spLocks noChangeAspect="1" noChangeArrowheads="1"/>
          </p:cNvSpPr>
          <p:nvPr/>
        </p:nvSpPr>
        <p:spPr bwMode="auto">
          <a:xfrm>
            <a:off x="3762375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3"/>
          <p:cNvSpPr>
            <a:spLocks noChangeAspect="1" noChangeArrowheads="1"/>
          </p:cNvSpPr>
          <p:nvPr/>
        </p:nvSpPr>
        <p:spPr bwMode="auto">
          <a:xfrm>
            <a:off x="4330700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4"/>
          <p:cNvSpPr>
            <a:spLocks noChangeAspect="1" noChangeArrowheads="1"/>
          </p:cNvSpPr>
          <p:nvPr/>
        </p:nvSpPr>
        <p:spPr bwMode="auto">
          <a:xfrm>
            <a:off x="1905000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Rectangle 15"/>
          <p:cNvSpPr>
            <a:spLocks noChangeAspect="1" noChangeArrowheads="1"/>
          </p:cNvSpPr>
          <p:nvPr/>
        </p:nvSpPr>
        <p:spPr bwMode="auto">
          <a:xfrm>
            <a:off x="2517775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6"/>
          <p:cNvSpPr>
            <a:spLocks noChangeAspect="1" noChangeArrowheads="1"/>
          </p:cNvSpPr>
          <p:nvPr/>
        </p:nvSpPr>
        <p:spPr bwMode="auto">
          <a:xfrm>
            <a:off x="3136900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44" name="AutoShape 17"/>
          <p:cNvCxnSpPr>
            <a:cxnSpLocks noChangeAspect="1" noChangeShapeType="1"/>
            <a:stCxn id="22535" idx="3"/>
            <a:endCxn id="22536" idx="0"/>
          </p:cNvCxnSpPr>
          <p:nvPr/>
        </p:nvCxnSpPr>
        <p:spPr bwMode="auto">
          <a:xfrm flipH="1">
            <a:off x="2597150" y="3614738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9"/>
          <p:cNvCxnSpPr>
            <a:cxnSpLocks noChangeAspect="1" noChangeShapeType="1"/>
            <a:stCxn id="22535" idx="5"/>
            <a:endCxn id="22533" idx="0"/>
          </p:cNvCxnSpPr>
          <p:nvPr/>
        </p:nvCxnSpPr>
        <p:spPr bwMode="auto">
          <a:xfrm>
            <a:off x="5337175" y="3614738"/>
            <a:ext cx="16637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20"/>
          <p:cNvCxnSpPr>
            <a:cxnSpLocks noChangeAspect="1" noChangeShapeType="1"/>
            <a:stCxn id="22536" idx="3"/>
            <a:endCxn id="22541" idx="0"/>
          </p:cNvCxnSpPr>
          <p:nvPr/>
        </p:nvCxnSpPr>
        <p:spPr bwMode="auto">
          <a:xfrm flipH="1">
            <a:off x="1981200" y="4113213"/>
            <a:ext cx="19208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21"/>
          <p:cNvCxnSpPr>
            <a:cxnSpLocks noChangeAspect="1" noChangeShapeType="1"/>
            <a:stCxn id="22536" idx="5"/>
            <a:endCxn id="22543" idx="0"/>
          </p:cNvCxnSpPr>
          <p:nvPr/>
        </p:nvCxnSpPr>
        <p:spPr bwMode="auto">
          <a:xfrm>
            <a:off x="3017838" y="4113213"/>
            <a:ext cx="19526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Rectangle 22"/>
          <p:cNvSpPr>
            <a:spLocks noChangeAspect="1" noChangeArrowheads="1"/>
          </p:cNvSpPr>
          <p:nvPr/>
        </p:nvSpPr>
        <p:spPr bwMode="auto">
          <a:xfrm>
            <a:off x="6713538" y="43751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49" name="AutoShape 24"/>
          <p:cNvCxnSpPr>
            <a:cxnSpLocks noChangeAspect="1" noChangeShapeType="1"/>
            <a:stCxn id="22538" idx="0"/>
            <a:endCxn id="22533" idx="3"/>
          </p:cNvCxnSpPr>
          <p:nvPr/>
        </p:nvCxnSpPr>
        <p:spPr bwMode="auto">
          <a:xfrm flipV="1">
            <a:off x="6191250" y="4125913"/>
            <a:ext cx="20955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6"/>
          <p:cNvCxnSpPr>
            <a:cxnSpLocks noChangeAspect="1" noChangeShapeType="1"/>
            <a:stCxn id="22542" idx="0"/>
            <a:endCxn id="22536" idx="4"/>
          </p:cNvCxnSpPr>
          <p:nvPr/>
        </p:nvCxnSpPr>
        <p:spPr bwMode="auto">
          <a:xfrm flipV="1">
            <a:off x="2593975" y="4154488"/>
            <a:ext cx="1588" cy="214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Oval 27"/>
          <p:cNvSpPr>
            <a:spLocks noChangeAspect="1" noChangeArrowheads="1"/>
          </p:cNvSpPr>
          <p:nvPr/>
        </p:nvSpPr>
        <p:spPr bwMode="auto">
          <a:xfrm>
            <a:off x="4843463" y="38623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18</a:t>
            </a:r>
          </a:p>
        </p:txBody>
      </p:sp>
      <p:sp>
        <p:nvSpPr>
          <p:cNvPr id="22552" name="Rectangle 28"/>
          <p:cNvSpPr>
            <a:spLocks noChangeAspect="1" noChangeArrowheads="1"/>
          </p:cNvSpPr>
          <p:nvPr/>
        </p:nvSpPr>
        <p:spPr bwMode="auto">
          <a:xfrm>
            <a:off x="4843463" y="4375150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29"/>
          <p:cNvSpPr>
            <a:spLocks noChangeAspect="1" noChangeArrowheads="1"/>
          </p:cNvSpPr>
          <p:nvPr/>
        </p:nvSpPr>
        <p:spPr bwMode="auto">
          <a:xfrm>
            <a:off x="5468938" y="4375150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54" name="AutoShape 31"/>
          <p:cNvCxnSpPr>
            <a:cxnSpLocks noChangeAspect="1" noChangeShapeType="1"/>
            <a:stCxn id="22539" idx="0"/>
          </p:cNvCxnSpPr>
          <p:nvPr/>
        </p:nvCxnSpPr>
        <p:spPr bwMode="auto">
          <a:xfrm flipV="1">
            <a:off x="3838575" y="4138613"/>
            <a:ext cx="19050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32"/>
          <p:cNvCxnSpPr>
            <a:cxnSpLocks noChangeAspect="1" noChangeShapeType="1"/>
            <a:stCxn id="22552" idx="0"/>
          </p:cNvCxnSpPr>
          <p:nvPr/>
        </p:nvCxnSpPr>
        <p:spPr bwMode="auto">
          <a:xfrm flipV="1">
            <a:off x="4919663" y="4144963"/>
            <a:ext cx="200025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33"/>
          <p:cNvCxnSpPr>
            <a:cxnSpLocks noChangeAspect="1" noChangeShapeType="1"/>
            <a:stCxn id="22553" idx="0"/>
          </p:cNvCxnSpPr>
          <p:nvPr/>
        </p:nvCxnSpPr>
        <p:spPr bwMode="auto">
          <a:xfrm flipH="1" flipV="1">
            <a:off x="5394325" y="4130675"/>
            <a:ext cx="150813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34"/>
          <p:cNvCxnSpPr>
            <a:cxnSpLocks noChangeAspect="1" noChangeShapeType="1"/>
            <a:stCxn id="22540" idx="0"/>
          </p:cNvCxnSpPr>
          <p:nvPr/>
        </p:nvCxnSpPr>
        <p:spPr bwMode="auto">
          <a:xfrm flipH="1" flipV="1">
            <a:off x="4271963" y="4144963"/>
            <a:ext cx="134937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8" name="Rectangle 36"/>
          <p:cNvSpPr>
            <a:spLocks noChangeAspect="1" noChangeArrowheads="1"/>
          </p:cNvSpPr>
          <p:nvPr/>
        </p:nvSpPr>
        <p:spPr bwMode="auto">
          <a:xfrm>
            <a:off x="7239000" y="4375150"/>
            <a:ext cx="149225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59" name="AutoShape 39"/>
          <p:cNvCxnSpPr>
            <a:cxnSpLocks noChangeShapeType="1"/>
            <a:stCxn id="22548" idx="0"/>
          </p:cNvCxnSpPr>
          <p:nvPr/>
        </p:nvCxnSpPr>
        <p:spPr bwMode="auto">
          <a:xfrm flipV="1">
            <a:off x="6788150" y="4141788"/>
            <a:ext cx="53975" cy="2143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40"/>
          <p:cNvCxnSpPr>
            <a:cxnSpLocks noChangeShapeType="1"/>
            <a:stCxn id="22558" idx="0"/>
          </p:cNvCxnSpPr>
          <p:nvPr/>
        </p:nvCxnSpPr>
        <p:spPr bwMode="auto">
          <a:xfrm flipH="1" flipV="1">
            <a:off x="7178675" y="4144963"/>
            <a:ext cx="134938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41"/>
          <p:cNvCxnSpPr>
            <a:cxnSpLocks noChangeShapeType="1"/>
            <a:stCxn id="22551" idx="0"/>
          </p:cNvCxnSpPr>
          <p:nvPr/>
        </p:nvCxnSpPr>
        <p:spPr bwMode="auto">
          <a:xfrm flipH="1" flipV="1">
            <a:off x="4892675" y="36369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AutoShape 42"/>
          <p:cNvCxnSpPr>
            <a:cxnSpLocks noChangeShapeType="1"/>
            <a:stCxn id="22537" idx="0"/>
          </p:cNvCxnSpPr>
          <p:nvPr/>
        </p:nvCxnSpPr>
        <p:spPr bwMode="auto">
          <a:xfrm flipV="1">
            <a:off x="4160838" y="3630613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3" name="Rectangle 11"/>
          <p:cNvSpPr>
            <a:spLocks noChangeAspect="1" noChangeArrowheads="1"/>
          </p:cNvSpPr>
          <p:nvPr/>
        </p:nvSpPr>
        <p:spPr bwMode="auto">
          <a:xfrm>
            <a:off x="7620000" y="4375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Oval 43"/>
          <p:cNvSpPr>
            <a:spLocks noChangeAspect="1" noChangeArrowheads="1"/>
          </p:cNvSpPr>
          <p:nvPr/>
        </p:nvSpPr>
        <p:spPr bwMode="auto">
          <a:xfrm>
            <a:off x="3783013" y="5181600"/>
            <a:ext cx="1820862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10   15   24</a:t>
            </a:r>
          </a:p>
        </p:txBody>
      </p:sp>
      <p:sp>
        <p:nvSpPr>
          <p:cNvPr id="22565" name="Oval 44"/>
          <p:cNvSpPr>
            <a:spLocks noChangeAspect="1" noChangeArrowheads="1"/>
          </p:cNvSpPr>
          <p:nvPr/>
        </p:nvSpPr>
        <p:spPr bwMode="auto">
          <a:xfrm>
            <a:off x="1998663" y="5691188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2   8</a:t>
            </a:r>
          </a:p>
        </p:txBody>
      </p:sp>
      <p:sp>
        <p:nvSpPr>
          <p:cNvPr id="22566" name="Oval 45"/>
          <p:cNvSpPr>
            <a:spLocks noChangeAspect="1" noChangeArrowheads="1"/>
          </p:cNvSpPr>
          <p:nvPr/>
        </p:nvSpPr>
        <p:spPr bwMode="auto">
          <a:xfrm>
            <a:off x="3762375" y="56911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22567" name="Oval 46"/>
          <p:cNvSpPr>
            <a:spLocks noChangeAspect="1" noChangeArrowheads="1"/>
          </p:cNvSpPr>
          <p:nvPr/>
        </p:nvSpPr>
        <p:spPr bwMode="auto">
          <a:xfrm>
            <a:off x="6151563" y="5691188"/>
            <a:ext cx="2078037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27   </a:t>
            </a:r>
            <a:r>
              <a:rPr lang="en-US" sz="1600">
                <a:solidFill>
                  <a:schemeClr val="tx2"/>
                </a:solidFill>
              </a:rPr>
              <a:t>30</a:t>
            </a:r>
            <a:r>
              <a:rPr lang="en-US" sz="1600"/>
              <a:t>   32   35</a:t>
            </a:r>
          </a:p>
        </p:txBody>
      </p:sp>
      <p:sp>
        <p:nvSpPr>
          <p:cNvPr id="22568" name="Rectangle 47"/>
          <p:cNvSpPr>
            <a:spLocks noChangeAspect="1" noChangeArrowheads="1"/>
          </p:cNvSpPr>
          <p:nvPr/>
        </p:nvSpPr>
        <p:spPr bwMode="auto">
          <a:xfrm>
            <a:off x="6115050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Rectangle 48"/>
          <p:cNvSpPr>
            <a:spLocks noChangeAspect="1" noChangeArrowheads="1"/>
          </p:cNvSpPr>
          <p:nvPr/>
        </p:nvSpPr>
        <p:spPr bwMode="auto">
          <a:xfrm>
            <a:off x="8077200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Rectangle 49"/>
          <p:cNvSpPr>
            <a:spLocks noChangeAspect="1" noChangeArrowheads="1"/>
          </p:cNvSpPr>
          <p:nvPr/>
        </p:nvSpPr>
        <p:spPr bwMode="auto">
          <a:xfrm>
            <a:off x="3762375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Rectangle 50"/>
          <p:cNvSpPr>
            <a:spLocks noChangeAspect="1" noChangeArrowheads="1"/>
          </p:cNvSpPr>
          <p:nvPr/>
        </p:nvSpPr>
        <p:spPr bwMode="auto">
          <a:xfrm>
            <a:off x="4330700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Rectangle 51"/>
          <p:cNvSpPr>
            <a:spLocks noChangeAspect="1" noChangeArrowheads="1"/>
          </p:cNvSpPr>
          <p:nvPr/>
        </p:nvSpPr>
        <p:spPr bwMode="auto">
          <a:xfrm>
            <a:off x="1905000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Rectangle 52"/>
          <p:cNvSpPr>
            <a:spLocks noChangeAspect="1" noChangeArrowheads="1"/>
          </p:cNvSpPr>
          <p:nvPr/>
        </p:nvSpPr>
        <p:spPr bwMode="auto">
          <a:xfrm>
            <a:off x="2517775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Rectangle 53"/>
          <p:cNvSpPr>
            <a:spLocks noChangeAspect="1" noChangeArrowheads="1"/>
          </p:cNvSpPr>
          <p:nvPr/>
        </p:nvSpPr>
        <p:spPr bwMode="auto">
          <a:xfrm>
            <a:off x="3136900" y="6191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75" name="AutoShape 54"/>
          <p:cNvCxnSpPr>
            <a:cxnSpLocks noChangeAspect="1" noChangeShapeType="1"/>
            <a:stCxn id="22564" idx="3"/>
            <a:endCxn id="22565" idx="0"/>
          </p:cNvCxnSpPr>
          <p:nvPr/>
        </p:nvCxnSpPr>
        <p:spPr bwMode="auto">
          <a:xfrm flipH="1">
            <a:off x="2597150" y="5443538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6" name="AutoShape 55"/>
          <p:cNvCxnSpPr>
            <a:cxnSpLocks noChangeAspect="1" noChangeShapeType="1"/>
            <a:stCxn id="22564" idx="5"/>
            <a:endCxn id="22567" idx="0"/>
          </p:cNvCxnSpPr>
          <p:nvPr/>
        </p:nvCxnSpPr>
        <p:spPr bwMode="auto">
          <a:xfrm>
            <a:off x="5337175" y="5443538"/>
            <a:ext cx="18542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56"/>
          <p:cNvCxnSpPr>
            <a:cxnSpLocks noChangeAspect="1" noChangeShapeType="1"/>
            <a:stCxn id="22565" idx="3"/>
            <a:endCxn id="22572" idx="0"/>
          </p:cNvCxnSpPr>
          <p:nvPr/>
        </p:nvCxnSpPr>
        <p:spPr bwMode="auto">
          <a:xfrm flipH="1">
            <a:off x="1981200" y="5945188"/>
            <a:ext cx="192088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8" name="AutoShape 57"/>
          <p:cNvCxnSpPr>
            <a:cxnSpLocks noChangeAspect="1" noChangeShapeType="1"/>
            <a:stCxn id="22565" idx="5"/>
            <a:endCxn id="22574" idx="0"/>
          </p:cNvCxnSpPr>
          <p:nvPr/>
        </p:nvCxnSpPr>
        <p:spPr bwMode="auto">
          <a:xfrm>
            <a:off x="3019425" y="5945188"/>
            <a:ext cx="1936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9" name="Rectangle 58"/>
          <p:cNvSpPr>
            <a:spLocks noChangeAspect="1" noChangeArrowheads="1"/>
          </p:cNvSpPr>
          <p:nvPr/>
        </p:nvSpPr>
        <p:spPr bwMode="auto">
          <a:xfrm>
            <a:off x="6713538" y="61912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80" name="AutoShape 59"/>
          <p:cNvCxnSpPr>
            <a:cxnSpLocks noChangeAspect="1" noChangeShapeType="1"/>
            <a:stCxn id="22568" idx="0"/>
            <a:endCxn id="22567" idx="3"/>
          </p:cNvCxnSpPr>
          <p:nvPr/>
        </p:nvCxnSpPr>
        <p:spPr bwMode="auto">
          <a:xfrm flipV="1">
            <a:off x="6191250" y="5954713"/>
            <a:ext cx="265113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1" name="AutoShape 60"/>
          <p:cNvCxnSpPr>
            <a:cxnSpLocks noChangeAspect="1" noChangeShapeType="1"/>
            <a:stCxn id="22569" idx="0"/>
            <a:endCxn id="22567" idx="5"/>
          </p:cNvCxnSpPr>
          <p:nvPr/>
        </p:nvCxnSpPr>
        <p:spPr bwMode="auto">
          <a:xfrm flipH="1" flipV="1">
            <a:off x="7924800" y="5954713"/>
            <a:ext cx="22860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2" name="AutoShape 61"/>
          <p:cNvCxnSpPr>
            <a:cxnSpLocks noChangeAspect="1" noChangeShapeType="1"/>
            <a:stCxn id="22573" idx="0"/>
            <a:endCxn id="22565" idx="4"/>
          </p:cNvCxnSpPr>
          <p:nvPr/>
        </p:nvCxnSpPr>
        <p:spPr bwMode="auto">
          <a:xfrm flipV="1">
            <a:off x="2593975" y="5986463"/>
            <a:ext cx="3175" cy="195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3" name="Oval 62"/>
          <p:cNvSpPr>
            <a:spLocks noChangeAspect="1" noChangeArrowheads="1"/>
          </p:cNvSpPr>
          <p:nvPr/>
        </p:nvSpPr>
        <p:spPr bwMode="auto">
          <a:xfrm>
            <a:off x="4843463" y="56911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18</a:t>
            </a:r>
          </a:p>
        </p:txBody>
      </p:sp>
      <p:sp>
        <p:nvSpPr>
          <p:cNvPr id="22584" name="Rectangle 63"/>
          <p:cNvSpPr>
            <a:spLocks noChangeAspect="1" noChangeArrowheads="1"/>
          </p:cNvSpPr>
          <p:nvPr/>
        </p:nvSpPr>
        <p:spPr bwMode="auto">
          <a:xfrm>
            <a:off x="4843463" y="6191250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Rectangle 64"/>
          <p:cNvSpPr>
            <a:spLocks noChangeAspect="1" noChangeArrowheads="1"/>
          </p:cNvSpPr>
          <p:nvPr/>
        </p:nvSpPr>
        <p:spPr bwMode="auto">
          <a:xfrm>
            <a:off x="5468938" y="6191250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86" name="AutoShape 65"/>
          <p:cNvCxnSpPr>
            <a:cxnSpLocks noChangeAspect="1" noChangeShapeType="1"/>
            <a:stCxn id="22570" idx="0"/>
          </p:cNvCxnSpPr>
          <p:nvPr/>
        </p:nvCxnSpPr>
        <p:spPr bwMode="auto">
          <a:xfrm flipV="1">
            <a:off x="3838575" y="5954713"/>
            <a:ext cx="19050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7" name="AutoShape 66"/>
          <p:cNvCxnSpPr>
            <a:cxnSpLocks noChangeAspect="1" noChangeShapeType="1"/>
            <a:stCxn id="22584" idx="0"/>
          </p:cNvCxnSpPr>
          <p:nvPr/>
        </p:nvCxnSpPr>
        <p:spPr bwMode="auto">
          <a:xfrm flipV="1">
            <a:off x="4919663" y="5961063"/>
            <a:ext cx="200025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8" name="AutoShape 67"/>
          <p:cNvCxnSpPr>
            <a:cxnSpLocks noChangeAspect="1" noChangeShapeType="1"/>
            <a:stCxn id="22585" idx="0"/>
          </p:cNvCxnSpPr>
          <p:nvPr/>
        </p:nvCxnSpPr>
        <p:spPr bwMode="auto">
          <a:xfrm flipH="1" flipV="1">
            <a:off x="5405438" y="5964238"/>
            <a:ext cx="139700" cy="217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AutoShape 68"/>
          <p:cNvCxnSpPr>
            <a:cxnSpLocks noChangeAspect="1" noChangeShapeType="1"/>
            <a:stCxn id="22571" idx="0"/>
          </p:cNvCxnSpPr>
          <p:nvPr/>
        </p:nvCxnSpPr>
        <p:spPr bwMode="auto">
          <a:xfrm flipH="1" flipV="1">
            <a:off x="4271963" y="5961063"/>
            <a:ext cx="134937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0" name="Rectangle 69"/>
          <p:cNvSpPr>
            <a:spLocks noChangeAspect="1" noChangeArrowheads="1"/>
          </p:cNvSpPr>
          <p:nvPr/>
        </p:nvSpPr>
        <p:spPr bwMode="auto">
          <a:xfrm>
            <a:off x="7127875" y="61912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91" name="AutoShape 70"/>
          <p:cNvCxnSpPr>
            <a:cxnSpLocks noChangeShapeType="1"/>
            <a:stCxn id="22579" idx="0"/>
          </p:cNvCxnSpPr>
          <p:nvPr/>
        </p:nvCxnSpPr>
        <p:spPr bwMode="auto">
          <a:xfrm flipV="1">
            <a:off x="6788150" y="5976938"/>
            <a:ext cx="82550" cy="1952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2" name="AutoShape 71"/>
          <p:cNvCxnSpPr>
            <a:cxnSpLocks noChangeShapeType="1"/>
            <a:stCxn id="22590" idx="0"/>
            <a:endCxn id="22567" idx="4"/>
          </p:cNvCxnSpPr>
          <p:nvPr/>
        </p:nvCxnSpPr>
        <p:spPr bwMode="auto">
          <a:xfrm flipH="1" flipV="1">
            <a:off x="7191375" y="5995988"/>
            <a:ext cx="11113" cy="1762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3" name="AutoShape 72"/>
          <p:cNvCxnSpPr>
            <a:cxnSpLocks noChangeShapeType="1"/>
            <a:stCxn id="22583" idx="0"/>
          </p:cNvCxnSpPr>
          <p:nvPr/>
        </p:nvCxnSpPr>
        <p:spPr bwMode="auto">
          <a:xfrm flipH="1" flipV="1">
            <a:off x="4892675" y="54657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4" name="AutoShape 73"/>
          <p:cNvCxnSpPr>
            <a:cxnSpLocks noChangeShapeType="1"/>
            <a:stCxn id="22566" idx="0"/>
          </p:cNvCxnSpPr>
          <p:nvPr/>
        </p:nvCxnSpPr>
        <p:spPr bwMode="auto">
          <a:xfrm flipV="1">
            <a:off x="4160838" y="5459413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5" name="AutoShape 78"/>
          <p:cNvSpPr>
            <a:spLocks noChangeArrowheads="1"/>
          </p:cNvSpPr>
          <p:nvPr/>
        </p:nvSpPr>
        <p:spPr bwMode="auto">
          <a:xfrm>
            <a:off x="4572000" y="4648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6" name="Rectangle 79"/>
          <p:cNvSpPr>
            <a:spLocks noChangeAspect="1" noChangeArrowheads="1"/>
          </p:cNvSpPr>
          <p:nvPr/>
        </p:nvSpPr>
        <p:spPr bwMode="auto">
          <a:xfrm>
            <a:off x="7543800" y="6191250"/>
            <a:ext cx="149225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97" name="AutoShape 80"/>
          <p:cNvCxnSpPr>
            <a:cxnSpLocks noChangeShapeType="1"/>
            <a:stCxn id="22596" idx="0"/>
          </p:cNvCxnSpPr>
          <p:nvPr/>
        </p:nvCxnSpPr>
        <p:spPr bwMode="auto">
          <a:xfrm flipH="1" flipV="1">
            <a:off x="7534275" y="5995988"/>
            <a:ext cx="84138" cy="185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8" name="Text Box 81"/>
          <p:cNvSpPr txBox="1">
            <a:spLocks noChangeArrowheads="1"/>
          </p:cNvSpPr>
          <p:nvPr/>
        </p:nvSpPr>
        <p:spPr bwMode="auto">
          <a:xfrm>
            <a:off x="6934200" y="3487738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22599" name="Text Box 82"/>
          <p:cNvSpPr txBox="1">
            <a:spLocks noChangeArrowheads="1"/>
          </p:cNvSpPr>
          <p:nvPr/>
        </p:nvSpPr>
        <p:spPr bwMode="auto">
          <a:xfrm>
            <a:off x="7170738" y="53340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BD4A1-AAA9-064A-9BB6-A1B49E70666E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Overflow and Split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04850" y="1571625"/>
            <a:ext cx="80010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handle an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overflow</a:t>
            </a:r>
            <a:r>
              <a:rPr lang="en-US" sz="2000">
                <a:latin typeface="Tahoma" charset="0"/>
              </a:rPr>
              <a:t> at a 5-node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with a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split operation</a:t>
            </a:r>
            <a:r>
              <a:rPr lang="en-US" sz="2000">
                <a:latin typeface="Tahoma" charset="0"/>
              </a:rPr>
              <a:t>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>
                <a:latin typeface="Times New Roman" charset="0"/>
              </a:rPr>
              <a:t> …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aseline="-25000">
                <a:latin typeface="Times New Roman" charset="0"/>
              </a:rPr>
              <a:t>5</a:t>
            </a:r>
            <a:r>
              <a:rPr lang="en-US" sz="1800">
                <a:latin typeface="Tahoma" charset="0"/>
              </a:rPr>
              <a:t> be the children of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ahoma" charset="0"/>
              </a:rPr>
              <a:t> and 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>
                <a:latin typeface="Times New Roman" charset="0"/>
              </a:rPr>
              <a:t> …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aseline="-25000">
                <a:latin typeface="Times New Roman" charset="0"/>
              </a:rPr>
              <a:t>4</a:t>
            </a:r>
            <a:r>
              <a:rPr lang="en-US" sz="1800">
                <a:latin typeface="Tahoma" charset="0"/>
              </a:rPr>
              <a:t> be the keys of </a:t>
            </a:r>
            <a:r>
              <a:rPr lang="en-US" sz="1800" b="1" i="1">
                <a:latin typeface="Times New Roman" charset="0"/>
              </a:rPr>
              <a:t>v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1800">
                <a:latin typeface="Tahoma" charset="0"/>
              </a:rPr>
              <a:t>node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ahoma" charset="0"/>
              </a:rPr>
              <a:t> is replaced nodes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i="1">
                <a:latin typeface="Times New Roman" charset="0"/>
              </a:rPr>
              <a:t>'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i="1">
                <a:latin typeface="Times New Roman" charset="0"/>
              </a:rPr>
              <a:t>"</a:t>
            </a:r>
            <a:endParaRPr lang="en-US" sz="1800" b="1" i="1">
              <a:latin typeface="Times New Roman" charset="0"/>
              <a:sym typeface="Symbol" charset="0"/>
            </a:endParaRPr>
          </a:p>
          <a:p>
            <a:pPr lvl="2" eaLnBrk="1" hangingPunct="1"/>
            <a:r>
              <a:rPr lang="en-US" sz="1600" b="1" i="1">
                <a:latin typeface="Times New Roman" charset="0"/>
              </a:rPr>
              <a:t>v</a:t>
            </a:r>
            <a:r>
              <a:rPr lang="en-US" sz="1600" i="1">
                <a:latin typeface="Times New Roman" charset="0"/>
              </a:rPr>
              <a:t>'</a:t>
            </a:r>
            <a:r>
              <a:rPr lang="en-US" sz="1600">
                <a:latin typeface="Tahoma" charset="0"/>
              </a:rPr>
              <a:t> is a 3-node with keys </a:t>
            </a:r>
            <a:r>
              <a:rPr lang="en-US" sz="1600" b="1" i="1">
                <a:latin typeface="Times New Roman" charset="0"/>
              </a:rPr>
              <a:t>k</a:t>
            </a:r>
            <a:r>
              <a:rPr lang="en-US" sz="1600" baseline="-25000">
                <a:latin typeface="Times New Roman" charset="0"/>
              </a:rPr>
              <a:t>1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 b="1" i="1">
                <a:latin typeface="Times New Roman" charset="0"/>
              </a:rPr>
              <a:t>k</a:t>
            </a:r>
            <a:r>
              <a:rPr lang="en-US" sz="1600" baseline="-25000">
                <a:latin typeface="Times New Roman" charset="0"/>
              </a:rPr>
              <a:t>2</a:t>
            </a:r>
            <a:r>
              <a:rPr lang="en-US" sz="1600">
                <a:latin typeface="Tahoma" charset="0"/>
              </a:rPr>
              <a:t> and children </a:t>
            </a:r>
            <a:r>
              <a:rPr lang="en-US" sz="1600" b="1" i="1">
                <a:latin typeface="Times New Roman" charset="0"/>
              </a:rPr>
              <a:t>v</a:t>
            </a:r>
            <a:r>
              <a:rPr lang="en-US" sz="1600" baseline="-25000">
                <a:latin typeface="Times New Roman" charset="0"/>
              </a:rPr>
              <a:t>1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 b="1" i="1">
                <a:latin typeface="Times New Roman" charset="0"/>
              </a:rPr>
              <a:t>v</a:t>
            </a:r>
            <a:r>
              <a:rPr lang="en-US" sz="1600" baseline="-25000">
                <a:latin typeface="Times New Roman" charset="0"/>
              </a:rPr>
              <a:t>2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 b="1" i="1">
                <a:latin typeface="Times New Roman" charset="0"/>
              </a:rPr>
              <a:t>v</a:t>
            </a:r>
            <a:r>
              <a:rPr lang="en-US" sz="1600" baseline="-25000">
                <a:latin typeface="Times New Roman" charset="0"/>
              </a:rPr>
              <a:t>3</a:t>
            </a:r>
            <a:endParaRPr lang="en-US" sz="1600" b="1" i="1">
              <a:latin typeface="Times New Roman" charset="0"/>
              <a:sym typeface="Symbol" charset="0"/>
            </a:endParaRPr>
          </a:p>
          <a:p>
            <a:pPr lvl="2" eaLnBrk="1" hangingPunct="1"/>
            <a:r>
              <a:rPr lang="en-US" sz="1600" b="1" i="1">
                <a:latin typeface="Times New Roman" charset="0"/>
              </a:rPr>
              <a:t>v</a:t>
            </a:r>
            <a:r>
              <a:rPr lang="en-US" sz="1600" i="1">
                <a:latin typeface="Times New Roman" charset="0"/>
              </a:rPr>
              <a:t>"</a:t>
            </a:r>
            <a:r>
              <a:rPr lang="en-US" sz="1600">
                <a:latin typeface="Tahoma" charset="0"/>
              </a:rPr>
              <a:t> is a 2-node with key </a:t>
            </a:r>
            <a:r>
              <a:rPr lang="en-US" sz="1600" b="1" i="1">
                <a:latin typeface="Times New Roman" charset="0"/>
              </a:rPr>
              <a:t>k</a:t>
            </a:r>
            <a:r>
              <a:rPr lang="en-US" sz="1600" baseline="-25000">
                <a:latin typeface="Times New Roman" charset="0"/>
              </a:rPr>
              <a:t>4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>
                <a:latin typeface="Tahoma" charset="0"/>
              </a:rPr>
              <a:t>and children </a:t>
            </a:r>
            <a:r>
              <a:rPr lang="en-US" sz="1600" b="1" i="1">
                <a:latin typeface="Times New Roman" charset="0"/>
              </a:rPr>
              <a:t>v</a:t>
            </a:r>
            <a:r>
              <a:rPr lang="en-US" sz="1600" baseline="-25000">
                <a:latin typeface="Times New Roman" charset="0"/>
              </a:rPr>
              <a:t>4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 b="1" i="1">
                <a:latin typeface="Times New Roman" charset="0"/>
              </a:rPr>
              <a:t>v</a:t>
            </a:r>
            <a:r>
              <a:rPr lang="en-US" sz="1600" baseline="-25000">
                <a:latin typeface="Times New Roman" charset="0"/>
              </a:rPr>
              <a:t>5</a:t>
            </a:r>
          </a:p>
          <a:p>
            <a:pPr lvl="1" eaLnBrk="1" hangingPunct="1"/>
            <a:r>
              <a:rPr lang="en-US" sz="1800">
                <a:latin typeface="Tahoma" charset="0"/>
              </a:rPr>
              <a:t>key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 baseline="-25000">
                <a:latin typeface="Times New Roman" charset="0"/>
              </a:rPr>
              <a:t>3 </a:t>
            </a:r>
            <a:r>
              <a:rPr lang="en-US" sz="1800">
                <a:latin typeface="Tahoma" charset="0"/>
              </a:rPr>
              <a:t> is inserted into the parent 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ahoma" charset="0"/>
              </a:rPr>
              <a:t> of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>
                <a:latin typeface="Tahoma" charset="0"/>
              </a:rPr>
              <a:t>(a new root may be created)</a:t>
            </a:r>
          </a:p>
          <a:p>
            <a:pPr eaLnBrk="1" hangingPunct="1"/>
            <a:r>
              <a:rPr lang="en-US" sz="2000">
                <a:latin typeface="Tahoma" charset="0"/>
              </a:rPr>
              <a:t>The overflow may propagate to the parent node </a:t>
            </a:r>
            <a:r>
              <a:rPr lang="en-US" sz="2000" b="1" i="1">
                <a:latin typeface="Times New Roman" charset="0"/>
              </a:rPr>
              <a:t>u</a:t>
            </a:r>
            <a:endParaRPr lang="en-US" sz="2000">
              <a:latin typeface="Tahoma" charset="0"/>
            </a:endParaRPr>
          </a:p>
        </p:txBody>
      </p:sp>
      <p:sp>
        <p:nvSpPr>
          <p:cNvPr id="23557" name="Oval 419"/>
          <p:cNvSpPr>
            <a:spLocks noChangeAspect="1" noChangeArrowheads="1"/>
          </p:cNvSpPr>
          <p:nvPr/>
        </p:nvSpPr>
        <p:spPr bwMode="auto">
          <a:xfrm>
            <a:off x="1722438" y="4283075"/>
            <a:ext cx="11795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15   24</a:t>
            </a:r>
          </a:p>
        </p:txBody>
      </p:sp>
      <p:sp>
        <p:nvSpPr>
          <p:cNvPr id="23558" name="Oval 420"/>
          <p:cNvSpPr>
            <a:spLocks noChangeAspect="1" noChangeArrowheads="1"/>
          </p:cNvSpPr>
          <p:nvPr/>
        </p:nvSpPr>
        <p:spPr bwMode="auto">
          <a:xfrm>
            <a:off x="609600" y="5076825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12</a:t>
            </a:r>
          </a:p>
        </p:txBody>
      </p:sp>
      <p:sp>
        <p:nvSpPr>
          <p:cNvPr id="23559" name="Oval 421"/>
          <p:cNvSpPr>
            <a:spLocks noChangeAspect="1" noChangeArrowheads="1"/>
          </p:cNvSpPr>
          <p:nvPr/>
        </p:nvSpPr>
        <p:spPr bwMode="auto">
          <a:xfrm>
            <a:off x="2255838" y="5076825"/>
            <a:ext cx="1785937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27  30  </a:t>
            </a:r>
            <a:r>
              <a:rPr lang="en-US" sz="1800">
                <a:solidFill>
                  <a:schemeClr val="tx2"/>
                </a:solidFill>
              </a:rPr>
              <a:t>32</a:t>
            </a:r>
            <a:r>
              <a:rPr lang="en-US" sz="1800"/>
              <a:t>  35</a:t>
            </a:r>
          </a:p>
        </p:txBody>
      </p:sp>
      <p:sp>
        <p:nvSpPr>
          <p:cNvPr id="23560" name="Rectangle 422"/>
          <p:cNvSpPr>
            <a:spLocks noChangeAspect="1" noChangeArrowheads="1"/>
          </p:cNvSpPr>
          <p:nvPr/>
        </p:nvSpPr>
        <p:spPr bwMode="auto">
          <a:xfrm>
            <a:off x="2284413" y="5654675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423"/>
          <p:cNvSpPr>
            <a:spLocks noChangeAspect="1" noChangeArrowheads="1"/>
          </p:cNvSpPr>
          <p:nvPr/>
        </p:nvSpPr>
        <p:spPr bwMode="auto">
          <a:xfrm>
            <a:off x="3902075" y="5654675"/>
            <a:ext cx="18573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424"/>
          <p:cNvSpPr>
            <a:spLocks noChangeAspect="1" noChangeArrowheads="1"/>
          </p:cNvSpPr>
          <p:nvPr/>
        </p:nvSpPr>
        <p:spPr bwMode="auto">
          <a:xfrm>
            <a:off x="661988" y="5654675"/>
            <a:ext cx="12858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425"/>
          <p:cNvSpPr>
            <a:spLocks noChangeAspect="1" noChangeArrowheads="1"/>
          </p:cNvSpPr>
          <p:nvPr/>
        </p:nvSpPr>
        <p:spPr bwMode="auto">
          <a:xfrm>
            <a:off x="1066800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4" name="AutoShape 426"/>
          <p:cNvCxnSpPr>
            <a:cxnSpLocks noChangeAspect="1" noChangeShapeType="1"/>
            <a:stCxn id="23557" idx="5"/>
            <a:endCxn id="23559" idx="0"/>
          </p:cNvCxnSpPr>
          <p:nvPr/>
        </p:nvCxnSpPr>
        <p:spPr bwMode="auto">
          <a:xfrm>
            <a:off x="2728913" y="4629150"/>
            <a:ext cx="420687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Rectangle 427"/>
          <p:cNvSpPr>
            <a:spLocks noChangeAspect="1" noChangeArrowheads="1"/>
          </p:cNvSpPr>
          <p:nvPr/>
        </p:nvSpPr>
        <p:spPr bwMode="auto">
          <a:xfrm>
            <a:off x="2689225" y="5654675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6" name="AutoShape 428"/>
          <p:cNvCxnSpPr>
            <a:cxnSpLocks noChangeAspect="1" noChangeShapeType="1"/>
            <a:stCxn id="23560" idx="0"/>
            <a:endCxn id="23559" idx="3"/>
          </p:cNvCxnSpPr>
          <p:nvPr/>
        </p:nvCxnSpPr>
        <p:spPr bwMode="auto">
          <a:xfrm flipV="1">
            <a:off x="2376488" y="5432425"/>
            <a:ext cx="14128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429"/>
          <p:cNvCxnSpPr>
            <a:cxnSpLocks noChangeAspect="1" noChangeShapeType="1"/>
            <a:stCxn id="23561" idx="0"/>
            <a:endCxn id="23559" idx="5"/>
          </p:cNvCxnSpPr>
          <p:nvPr/>
        </p:nvCxnSpPr>
        <p:spPr bwMode="auto">
          <a:xfrm flipH="1" flipV="1">
            <a:off x="3779838" y="5432425"/>
            <a:ext cx="21590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Oval 430"/>
          <p:cNvSpPr>
            <a:spLocks noChangeAspect="1" noChangeArrowheads="1"/>
          </p:cNvSpPr>
          <p:nvPr/>
        </p:nvSpPr>
        <p:spPr bwMode="auto">
          <a:xfrm>
            <a:off x="1420813" y="5076825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23569" name="Rectangle 431"/>
          <p:cNvSpPr>
            <a:spLocks noChangeAspect="1" noChangeArrowheads="1"/>
          </p:cNvSpPr>
          <p:nvPr/>
        </p:nvSpPr>
        <p:spPr bwMode="auto">
          <a:xfrm>
            <a:off x="1471613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432"/>
          <p:cNvSpPr>
            <a:spLocks noChangeAspect="1" noChangeArrowheads="1"/>
          </p:cNvSpPr>
          <p:nvPr/>
        </p:nvSpPr>
        <p:spPr bwMode="auto">
          <a:xfrm>
            <a:off x="1876425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71" name="AutoShape 433"/>
          <p:cNvCxnSpPr>
            <a:cxnSpLocks noChangeAspect="1" noChangeShapeType="1"/>
            <a:stCxn id="23562" idx="0"/>
            <a:endCxn id="23558" idx="3"/>
          </p:cNvCxnSpPr>
          <p:nvPr/>
        </p:nvCxnSpPr>
        <p:spPr bwMode="auto">
          <a:xfrm flipH="1" flipV="1">
            <a:off x="711200" y="5421313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434"/>
          <p:cNvCxnSpPr>
            <a:cxnSpLocks noChangeAspect="1" noChangeShapeType="1"/>
            <a:stCxn id="23569" idx="0"/>
            <a:endCxn id="23568" idx="3"/>
          </p:cNvCxnSpPr>
          <p:nvPr/>
        </p:nvCxnSpPr>
        <p:spPr bwMode="auto">
          <a:xfrm flipH="1" flipV="1">
            <a:off x="1520825" y="5421313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435"/>
          <p:cNvCxnSpPr>
            <a:cxnSpLocks noChangeAspect="1" noChangeShapeType="1"/>
            <a:stCxn id="23570" idx="0"/>
            <a:endCxn id="23568" idx="5"/>
          </p:cNvCxnSpPr>
          <p:nvPr/>
        </p:nvCxnSpPr>
        <p:spPr bwMode="auto">
          <a:xfrm flipV="1">
            <a:off x="1943100" y="5421313"/>
            <a:ext cx="603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436"/>
          <p:cNvCxnSpPr>
            <a:cxnSpLocks noChangeAspect="1" noChangeShapeType="1"/>
            <a:stCxn id="23563" idx="0"/>
            <a:endCxn id="23558" idx="5"/>
          </p:cNvCxnSpPr>
          <p:nvPr/>
        </p:nvCxnSpPr>
        <p:spPr bwMode="auto">
          <a:xfrm flipV="1">
            <a:off x="1131888" y="5421313"/>
            <a:ext cx="61912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5" name="Rectangle 437"/>
          <p:cNvSpPr>
            <a:spLocks noChangeAspect="1" noChangeArrowheads="1"/>
          </p:cNvSpPr>
          <p:nvPr/>
        </p:nvSpPr>
        <p:spPr bwMode="auto">
          <a:xfrm>
            <a:off x="3092450" y="5654675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76" name="AutoShape 438"/>
          <p:cNvCxnSpPr>
            <a:cxnSpLocks noChangeShapeType="1"/>
            <a:stCxn id="23565" idx="0"/>
          </p:cNvCxnSpPr>
          <p:nvPr/>
        </p:nvCxnSpPr>
        <p:spPr bwMode="auto">
          <a:xfrm flipV="1">
            <a:off x="2781300" y="5476875"/>
            <a:ext cx="71438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439"/>
          <p:cNvCxnSpPr>
            <a:cxnSpLocks noChangeShapeType="1"/>
            <a:stCxn id="23575" idx="0"/>
            <a:endCxn id="23559" idx="4"/>
          </p:cNvCxnSpPr>
          <p:nvPr/>
        </p:nvCxnSpPr>
        <p:spPr bwMode="auto">
          <a:xfrm flipH="1" flipV="1">
            <a:off x="3149600" y="5489575"/>
            <a:ext cx="34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440"/>
          <p:cNvCxnSpPr>
            <a:cxnSpLocks noChangeShapeType="1"/>
            <a:stCxn id="23568" idx="0"/>
            <a:endCxn id="23557" idx="4"/>
          </p:cNvCxnSpPr>
          <p:nvPr/>
        </p:nvCxnSpPr>
        <p:spPr bwMode="auto">
          <a:xfrm flipV="1">
            <a:off x="1763713" y="4686300"/>
            <a:ext cx="549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AutoShape 441"/>
          <p:cNvCxnSpPr>
            <a:cxnSpLocks noChangeShapeType="1"/>
            <a:stCxn id="23558" idx="0"/>
            <a:endCxn id="23557" idx="3"/>
          </p:cNvCxnSpPr>
          <p:nvPr/>
        </p:nvCxnSpPr>
        <p:spPr bwMode="auto">
          <a:xfrm flipV="1">
            <a:off x="952500" y="4629150"/>
            <a:ext cx="9429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0" name="Rectangle 442"/>
          <p:cNvSpPr>
            <a:spLocks noChangeAspect="1" noChangeArrowheads="1"/>
          </p:cNvSpPr>
          <p:nvPr/>
        </p:nvSpPr>
        <p:spPr bwMode="auto">
          <a:xfrm>
            <a:off x="3497263" y="5654675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81" name="AutoShape 443"/>
          <p:cNvCxnSpPr>
            <a:cxnSpLocks noChangeShapeType="1"/>
            <a:stCxn id="23580" idx="0"/>
          </p:cNvCxnSpPr>
          <p:nvPr/>
        </p:nvCxnSpPr>
        <p:spPr bwMode="auto">
          <a:xfrm flipH="1" flipV="1">
            <a:off x="3514725" y="5486400"/>
            <a:ext cx="73025" cy="158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2" name="Text Box 444"/>
          <p:cNvSpPr txBox="1">
            <a:spLocks noChangeArrowheads="1"/>
          </p:cNvSpPr>
          <p:nvPr/>
        </p:nvSpPr>
        <p:spPr bwMode="auto">
          <a:xfrm>
            <a:off x="3200400" y="4732338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23583" name="Text Box 445"/>
          <p:cNvSpPr txBox="1">
            <a:spLocks noChangeArrowheads="1"/>
          </p:cNvSpPr>
          <p:nvPr/>
        </p:nvSpPr>
        <p:spPr bwMode="auto">
          <a:xfrm>
            <a:off x="1654175" y="39782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u</a:t>
            </a:r>
          </a:p>
        </p:txBody>
      </p:sp>
      <p:sp>
        <p:nvSpPr>
          <p:cNvPr id="23584" name="Text Box 446"/>
          <p:cNvSpPr txBox="1">
            <a:spLocks noChangeArrowheads="1"/>
          </p:cNvSpPr>
          <p:nvPr/>
        </p:nvSpPr>
        <p:spPr bwMode="auto">
          <a:xfrm>
            <a:off x="2181225" y="5703888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23585" name="Text Box 447"/>
          <p:cNvSpPr txBox="1">
            <a:spLocks noChangeArrowheads="1"/>
          </p:cNvSpPr>
          <p:nvPr/>
        </p:nvSpPr>
        <p:spPr bwMode="auto">
          <a:xfrm>
            <a:off x="2574925" y="5703888"/>
            <a:ext cx="512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23586" name="Text Box 448"/>
          <p:cNvSpPr txBox="1">
            <a:spLocks noChangeArrowheads="1"/>
          </p:cNvSpPr>
          <p:nvPr/>
        </p:nvSpPr>
        <p:spPr bwMode="auto">
          <a:xfrm>
            <a:off x="2967038" y="5703888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23587" name="Text Box 449"/>
          <p:cNvSpPr txBox="1">
            <a:spLocks noChangeArrowheads="1"/>
          </p:cNvSpPr>
          <p:nvPr/>
        </p:nvSpPr>
        <p:spPr bwMode="auto">
          <a:xfrm>
            <a:off x="3360738" y="5703888"/>
            <a:ext cx="51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4</a:t>
            </a:r>
          </a:p>
        </p:txBody>
      </p:sp>
      <p:sp>
        <p:nvSpPr>
          <p:cNvPr id="23588" name="Text Box 450"/>
          <p:cNvSpPr txBox="1">
            <a:spLocks noChangeArrowheads="1"/>
          </p:cNvSpPr>
          <p:nvPr/>
        </p:nvSpPr>
        <p:spPr bwMode="auto">
          <a:xfrm>
            <a:off x="3752850" y="5703888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5</a:t>
            </a:r>
          </a:p>
        </p:txBody>
      </p:sp>
      <p:sp>
        <p:nvSpPr>
          <p:cNvPr id="23589" name="Oval 452"/>
          <p:cNvSpPr>
            <a:spLocks noChangeAspect="1" noChangeArrowheads="1"/>
          </p:cNvSpPr>
          <p:nvPr/>
        </p:nvSpPr>
        <p:spPr bwMode="auto">
          <a:xfrm>
            <a:off x="6096000" y="4267200"/>
            <a:ext cx="1600200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15 24  </a:t>
            </a:r>
            <a:r>
              <a:rPr lang="en-US" sz="180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3590" name="Oval 453"/>
          <p:cNvSpPr>
            <a:spLocks noChangeAspect="1" noChangeArrowheads="1"/>
          </p:cNvSpPr>
          <p:nvPr/>
        </p:nvSpPr>
        <p:spPr bwMode="auto">
          <a:xfrm>
            <a:off x="4824413" y="5076825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12</a:t>
            </a:r>
          </a:p>
        </p:txBody>
      </p:sp>
      <p:sp>
        <p:nvSpPr>
          <p:cNvPr id="23591" name="Oval 454"/>
          <p:cNvSpPr>
            <a:spLocks noChangeAspect="1" noChangeArrowheads="1"/>
          </p:cNvSpPr>
          <p:nvPr/>
        </p:nvSpPr>
        <p:spPr bwMode="auto">
          <a:xfrm>
            <a:off x="6553200" y="5076825"/>
            <a:ext cx="1066800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27  30</a:t>
            </a:r>
          </a:p>
        </p:txBody>
      </p:sp>
      <p:sp>
        <p:nvSpPr>
          <p:cNvPr id="23592" name="Rectangle 455"/>
          <p:cNvSpPr>
            <a:spLocks noChangeAspect="1" noChangeArrowheads="1"/>
          </p:cNvSpPr>
          <p:nvPr/>
        </p:nvSpPr>
        <p:spPr bwMode="auto">
          <a:xfrm>
            <a:off x="6499225" y="5638800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56"/>
          <p:cNvSpPr>
            <a:spLocks noChangeAspect="1" noChangeArrowheads="1"/>
          </p:cNvSpPr>
          <p:nvPr/>
        </p:nvSpPr>
        <p:spPr bwMode="auto">
          <a:xfrm>
            <a:off x="8424863" y="5638800"/>
            <a:ext cx="18573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Rectangle 457"/>
          <p:cNvSpPr>
            <a:spLocks noChangeAspect="1" noChangeArrowheads="1"/>
          </p:cNvSpPr>
          <p:nvPr/>
        </p:nvSpPr>
        <p:spPr bwMode="auto">
          <a:xfrm>
            <a:off x="4876800" y="5638800"/>
            <a:ext cx="12858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58"/>
          <p:cNvSpPr>
            <a:spLocks noChangeAspect="1" noChangeArrowheads="1"/>
          </p:cNvSpPr>
          <p:nvPr/>
        </p:nvSpPr>
        <p:spPr bwMode="auto">
          <a:xfrm>
            <a:off x="5281613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96" name="AutoShape 459"/>
          <p:cNvCxnSpPr>
            <a:cxnSpLocks noChangeAspect="1" noChangeShapeType="1"/>
            <a:stCxn id="23589" idx="5"/>
            <a:endCxn id="23621" idx="0"/>
          </p:cNvCxnSpPr>
          <p:nvPr/>
        </p:nvCxnSpPr>
        <p:spPr bwMode="auto">
          <a:xfrm>
            <a:off x="7461250" y="4613275"/>
            <a:ext cx="73025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7" name="Rectangle 460"/>
          <p:cNvSpPr>
            <a:spLocks noChangeAspect="1" noChangeArrowheads="1"/>
          </p:cNvSpPr>
          <p:nvPr/>
        </p:nvSpPr>
        <p:spPr bwMode="auto">
          <a:xfrm>
            <a:off x="6904038" y="5638800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98" name="AutoShape 461"/>
          <p:cNvCxnSpPr>
            <a:cxnSpLocks noChangeAspect="1" noChangeShapeType="1"/>
            <a:stCxn id="23592" idx="0"/>
            <a:endCxn id="23591" idx="3"/>
          </p:cNvCxnSpPr>
          <p:nvPr/>
        </p:nvCxnSpPr>
        <p:spPr bwMode="auto">
          <a:xfrm flipV="1">
            <a:off x="6591300" y="5432425"/>
            <a:ext cx="11747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AutoShape 462"/>
          <p:cNvCxnSpPr>
            <a:cxnSpLocks noChangeAspect="1" noChangeShapeType="1"/>
            <a:stCxn id="23621" idx="5"/>
            <a:endCxn id="23593" idx="0"/>
          </p:cNvCxnSpPr>
          <p:nvPr/>
        </p:nvCxnSpPr>
        <p:spPr bwMode="auto">
          <a:xfrm>
            <a:off x="8432800" y="5432425"/>
            <a:ext cx="8572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0" name="Oval 463"/>
          <p:cNvSpPr>
            <a:spLocks noChangeAspect="1" noChangeArrowheads="1"/>
          </p:cNvSpPr>
          <p:nvPr/>
        </p:nvSpPr>
        <p:spPr bwMode="auto">
          <a:xfrm>
            <a:off x="5635625" y="5076825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23601" name="Rectangle 464"/>
          <p:cNvSpPr>
            <a:spLocks noChangeAspect="1" noChangeArrowheads="1"/>
          </p:cNvSpPr>
          <p:nvPr/>
        </p:nvSpPr>
        <p:spPr bwMode="auto">
          <a:xfrm>
            <a:off x="5686425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Rectangle 465"/>
          <p:cNvSpPr>
            <a:spLocks noChangeAspect="1" noChangeArrowheads="1"/>
          </p:cNvSpPr>
          <p:nvPr/>
        </p:nvSpPr>
        <p:spPr bwMode="auto">
          <a:xfrm>
            <a:off x="6091238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603" name="AutoShape 466"/>
          <p:cNvCxnSpPr>
            <a:cxnSpLocks noChangeAspect="1" noChangeShapeType="1"/>
            <a:stCxn id="23594" idx="0"/>
            <a:endCxn id="23590" idx="3"/>
          </p:cNvCxnSpPr>
          <p:nvPr/>
        </p:nvCxnSpPr>
        <p:spPr bwMode="auto">
          <a:xfrm flipH="1" flipV="1">
            <a:off x="4924425" y="5422900"/>
            <a:ext cx="1746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4" name="AutoShape 467"/>
          <p:cNvCxnSpPr>
            <a:cxnSpLocks noChangeAspect="1" noChangeShapeType="1"/>
            <a:stCxn id="23601" idx="0"/>
            <a:endCxn id="23600" idx="3"/>
          </p:cNvCxnSpPr>
          <p:nvPr/>
        </p:nvCxnSpPr>
        <p:spPr bwMode="auto">
          <a:xfrm flipH="1" flipV="1">
            <a:off x="5735638" y="5422900"/>
            <a:ext cx="15875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5" name="AutoShape 468"/>
          <p:cNvCxnSpPr>
            <a:cxnSpLocks noChangeAspect="1" noChangeShapeType="1"/>
            <a:stCxn id="23602" idx="0"/>
            <a:endCxn id="23600" idx="5"/>
          </p:cNvCxnSpPr>
          <p:nvPr/>
        </p:nvCxnSpPr>
        <p:spPr bwMode="auto">
          <a:xfrm flipV="1">
            <a:off x="6156325" y="5422900"/>
            <a:ext cx="635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6" name="AutoShape 469"/>
          <p:cNvCxnSpPr>
            <a:cxnSpLocks noChangeAspect="1" noChangeShapeType="1"/>
            <a:stCxn id="23595" idx="0"/>
            <a:endCxn id="23590" idx="5"/>
          </p:cNvCxnSpPr>
          <p:nvPr/>
        </p:nvCxnSpPr>
        <p:spPr bwMode="auto">
          <a:xfrm flipV="1">
            <a:off x="5346700" y="5422900"/>
            <a:ext cx="6191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7" name="Rectangle 470"/>
          <p:cNvSpPr>
            <a:spLocks noChangeAspect="1" noChangeArrowheads="1"/>
          </p:cNvSpPr>
          <p:nvPr/>
        </p:nvSpPr>
        <p:spPr bwMode="auto">
          <a:xfrm>
            <a:off x="7307263" y="5638800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608" name="AutoShape 471"/>
          <p:cNvCxnSpPr>
            <a:cxnSpLocks noChangeShapeType="1"/>
            <a:stCxn id="23597" idx="0"/>
          </p:cNvCxnSpPr>
          <p:nvPr/>
        </p:nvCxnSpPr>
        <p:spPr bwMode="auto">
          <a:xfrm flipV="1">
            <a:off x="6996113" y="5461000"/>
            <a:ext cx="71437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9" name="AutoShape 472"/>
          <p:cNvCxnSpPr>
            <a:cxnSpLocks noChangeShapeType="1"/>
            <a:stCxn id="23607" idx="0"/>
            <a:endCxn id="23591" idx="5"/>
          </p:cNvCxnSpPr>
          <p:nvPr/>
        </p:nvCxnSpPr>
        <p:spPr bwMode="auto">
          <a:xfrm flipV="1">
            <a:off x="7399338" y="5432425"/>
            <a:ext cx="65087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0" name="AutoShape 473"/>
          <p:cNvCxnSpPr>
            <a:cxnSpLocks noChangeShapeType="1"/>
            <a:stCxn id="23600" idx="0"/>
          </p:cNvCxnSpPr>
          <p:nvPr/>
        </p:nvCxnSpPr>
        <p:spPr bwMode="auto">
          <a:xfrm flipV="1">
            <a:off x="5978525" y="4670425"/>
            <a:ext cx="7461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1" name="AutoShape 474"/>
          <p:cNvCxnSpPr>
            <a:cxnSpLocks noChangeShapeType="1"/>
            <a:stCxn id="23590" idx="0"/>
            <a:endCxn id="23589" idx="3"/>
          </p:cNvCxnSpPr>
          <p:nvPr/>
        </p:nvCxnSpPr>
        <p:spPr bwMode="auto">
          <a:xfrm flipV="1">
            <a:off x="5167313" y="4613275"/>
            <a:ext cx="1163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12" name="Rectangle 475"/>
          <p:cNvSpPr>
            <a:spLocks noChangeAspect="1" noChangeArrowheads="1"/>
          </p:cNvSpPr>
          <p:nvPr/>
        </p:nvSpPr>
        <p:spPr bwMode="auto">
          <a:xfrm>
            <a:off x="7764463" y="5638800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613" name="AutoShape 476"/>
          <p:cNvCxnSpPr>
            <a:cxnSpLocks noChangeShapeType="1"/>
            <a:stCxn id="23612" idx="0"/>
            <a:endCxn id="23621" idx="3"/>
          </p:cNvCxnSpPr>
          <p:nvPr/>
        </p:nvCxnSpPr>
        <p:spPr bwMode="auto">
          <a:xfrm flipV="1">
            <a:off x="7854950" y="5432425"/>
            <a:ext cx="93663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14" name="Text Box 477"/>
          <p:cNvSpPr txBox="1">
            <a:spLocks noChangeArrowheads="1"/>
          </p:cNvSpPr>
          <p:nvPr/>
        </p:nvSpPr>
        <p:spPr bwMode="auto">
          <a:xfrm>
            <a:off x="7235825" y="4732338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i="1">
                <a:solidFill>
                  <a:schemeClr val="tx2"/>
                </a:solidFill>
                <a:latin typeface="Times New Roman" charset="0"/>
              </a:rPr>
              <a:t>'</a:t>
            </a:r>
          </a:p>
        </p:txBody>
      </p:sp>
      <p:sp>
        <p:nvSpPr>
          <p:cNvPr id="23615" name="Text Box 478"/>
          <p:cNvSpPr txBox="1">
            <a:spLocks noChangeArrowheads="1"/>
          </p:cNvSpPr>
          <p:nvPr/>
        </p:nvSpPr>
        <p:spPr bwMode="auto">
          <a:xfrm>
            <a:off x="5999163" y="3962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u</a:t>
            </a:r>
          </a:p>
        </p:txBody>
      </p:sp>
      <p:sp>
        <p:nvSpPr>
          <p:cNvPr id="23616" name="Text Box 479"/>
          <p:cNvSpPr txBox="1">
            <a:spLocks noChangeArrowheads="1"/>
          </p:cNvSpPr>
          <p:nvPr/>
        </p:nvSpPr>
        <p:spPr bwMode="auto">
          <a:xfrm>
            <a:off x="6396038" y="5688013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23617" name="Text Box 480"/>
          <p:cNvSpPr txBox="1">
            <a:spLocks noChangeArrowheads="1"/>
          </p:cNvSpPr>
          <p:nvPr/>
        </p:nvSpPr>
        <p:spPr bwMode="auto">
          <a:xfrm>
            <a:off x="6789738" y="5688013"/>
            <a:ext cx="51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23618" name="Text Box 481"/>
          <p:cNvSpPr txBox="1">
            <a:spLocks noChangeArrowheads="1"/>
          </p:cNvSpPr>
          <p:nvPr/>
        </p:nvSpPr>
        <p:spPr bwMode="auto">
          <a:xfrm>
            <a:off x="7181850" y="5688013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23619" name="Text Box 482"/>
          <p:cNvSpPr txBox="1">
            <a:spLocks noChangeArrowheads="1"/>
          </p:cNvSpPr>
          <p:nvPr/>
        </p:nvSpPr>
        <p:spPr bwMode="auto">
          <a:xfrm>
            <a:off x="7627938" y="5688013"/>
            <a:ext cx="51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4</a:t>
            </a:r>
          </a:p>
        </p:txBody>
      </p:sp>
      <p:sp>
        <p:nvSpPr>
          <p:cNvPr id="23620" name="Text Box 483"/>
          <p:cNvSpPr txBox="1">
            <a:spLocks noChangeArrowheads="1"/>
          </p:cNvSpPr>
          <p:nvPr/>
        </p:nvSpPr>
        <p:spPr bwMode="auto">
          <a:xfrm>
            <a:off x="8248650" y="5688013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5</a:t>
            </a:r>
          </a:p>
        </p:txBody>
      </p:sp>
      <p:sp>
        <p:nvSpPr>
          <p:cNvPr id="23621" name="Oval 486"/>
          <p:cNvSpPr>
            <a:spLocks noChangeAspect="1" noChangeArrowheads="1"/>
          </p:cNvSpPr>
          <p:nvPr/>
        </p:nvSpPr>
        <p:spPr bwMode="auto">
          <a:xfrm>
            <a:off x="7848600" y="5076825"/>
            <a:ext cx="684213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35</a:t>
            </a:r>
          </a:p>
        </p:txBody>
      </p:sp>
      <p:cxnSp>
        <p:nvCxnSpPr>
          <p:cNvPr id="23622" name="AutoShape 487"/>
          <p:cNvCxnSpPr>
            <a:cxnSpLocks noChangeAspect="1" noChangeShapeType="1"/>
            <a:endCxn id="23591" idx="0"/>
          </p:cNvCxnSpPr>
          <p:nvPr/>
        </p:nvCxnSpPr>
        <p:spPr bwMode="auto">
          <a:xfrm>
            <a:off x="6886575" y="4651375"/>
            <a:ext cx="200025" cy="406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3" name="Text Box 488"/>
          <p:cNvSpPr txBox="1">
            <a:spLocks noChangeArrowheads="1"/>
          </p:cNvSpPr>
          <p:nvPr/>
        </p:nvSpPr>
        <p:spPr bwMode="auto">
          <a:xfrm>
            <a:off x="8151813" y="4732338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i="1">
                <a:solidFill>
                  <a:schemeClr val="tx2"/>
                </a:solidFill>
                <a:latin typeface="Times New Roman" charset="0"/>
              </a:rPr>
              <a:t>"</a:t>
            </a:r>
          </a:p>
        </p:txBody>
      </p:sp>
      <p:sp>
        <p:nvSpPr>
          <p:cNvPr id="23624" name="AutoShape 489"/>
          <p:cNvSpPr>
            <a:spLocks noChangeArrowheads="1"/>
          </p:cNvSpPr>
          <p:nvPr/>
        </p:nvSpPr>
        <p:spPr bwMode="auto">
          <a:xfrm>
            <a:off x="4114800" y="44958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(2,4) Trees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B25F42-8EA7-AA43-9EE7-F99EA661F8F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ahoma" charset="0"/>
              </a:rPr>
              <a:t>Pseudocode </a:t>
            </a:r>
            <a:r>
              <a:rPr lang="en-US">
                <a:latin typeface="Tahoma" charset="0"/>
              </a:rPr>
              <a:t>of Insertion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71525" y="1752600"/>
            <a:ext cx="449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4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put</a:t>
            </a:r>
            <a:r>
              <a:rPr lang="en-US" sz="24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2400">
                <a:solidFill>
                  <a:schemeClr val="tx2"/>
                </a:solidFill>
                <a:latin typeface="Times New Roman" charset="0"/>
              </a:rPr>
              <a:t>,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24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imes New Roman" charset="0"/>
              </a:rPr>
              <a:t>1.	We search for key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 to locate the insertion node </a:t>
            </a:r>
            <a:r>
              <a:rPr lang="en-US" sz="2400" b="1" i="1">
                <a:latin typeface="Times New Roman" charset="0"/>
              </a:rPr>
              <a:t>v</a:t>
            </a:r>
            <a:endParaRPr lang="en-US" sz="2400">
              <a:latin typeface="Times New Roman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imes New Roman" charset="0"/>
              </a:rPr>
              <a:t>2.	We add the new entry (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) at node </a:t>
            </a:r>
            <a:r>
              <a:rPr lang="en-US" sz="2400" b="1" i="1">
                <a:latin typeface="Times New Roman" charset="0"/>
              </a:rPr>
              <a:t>v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imes New Roman" charset="0"/>
              </a:rPr>
              <a:t>3. </a:t>
            </a:r>
            <a:r>
              <a:rPr lang="en-US" sz="24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b="1" i="1">
                <a:latin typeface="Times New Roman" charset="0"/>
              </a:rPr>
              <a:t>overflow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b="1" i="1">
                <a:latin typeface="Times New Roman" charset="0"/>
              </a:rPr>
              <a:t>isRoot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v</a:t>
            </a:r>
            <a:r>
              <a:rPr lang="en-US">
                <a:latin typeface="Times New Roman" charset="0"/>
              </a:rPr>
              <a:t>)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imes New Roman" charset="0"/>
              </a:rPr>
              <a:t>	 create a new empty root above </a:t>
            </a:r>
            <a:r>
              <a:rPr lang="en-US" b="1" i="1">
                <a:latin typeface="Times New Roman" charset="0"/>
              </a:rPr>
              <a:t>v</a:t>
            </a:r>
            <a:endParaRPr lang="en-US">
              <a:latin typeface="Times New Roman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b="1" i="1">
                <a:latin typeface="Times New Roman" charset="0"/>
              </a:rPr>
              <a:t>v </a:t>
            </a:r>
            <a:r>
              <a:rPr lang="en-US">
                <a:latin typeface="Times New Roman" charset="0"/>
                <a:sym typeface="Symbol" charset="0"/>
              </a:rPr>
              <a:t></a:t>
            </a:r>
            <a:r>
              <a:rPr lang="en-US" b="1" i="1">
                <a:latin typeface="Times New Roman" charset="0"/>
              </a:rPr>
              <a:t> split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v</a:t>
            </a:r>
            <a:r>
              <a:rPr lang="en-US">
                <a:latin typeface="Times New Roman" charset="0"/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5427</TotalTime>
  <Words>1198</Words>
  <Application>Microsoft Office PowerPoint</Application>
  <PresentationFormat>On-screen Show (4:3)</PresentationFormat>
  <Paragraphs>285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Blueprint</vt:lpstr>
      <vt:lpstr>(2,4) Trees</vt:lpstr>
      <vt:lpstr>Multi-Way Search Tree</vt:lpstr>
      <vt:lpstr>Multi-Way Inorder Traversal</vt:lpstr>
      <vt:lpstr>Multi-Way Searching</vt:lpstr>
      <vt:lpstr>(2,4) Trees</vt:lpstr>
      <vt:lpstr>Height of a (2,4) Tree</vt:lpstr>
      <vt:lpstr>Insertion</vt:lpstr>
      <vt:lpstr>Overflow and Split</vt:lpstr>
      <vt:lpstr>Pseudocode of Insertion</vt:lpstr>
      <vt:lpstr>Analysis of Insertion</vt:lpstr>
      <vt:lpstr>Deletion</vt:lpstr>
      <vt:lpstr>Underflow and Fusion</vt:lpstr>
      <vt:lpstr>Underflow and Transfer</vt:lpstr>
      <vt:lpstr>Analysis of Deletion</vt:lpstr>
      <vt:lpstr>Comparison of Map Implementations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1008</cp:revision>
  <cp:lastPrinted>2014-03-20T14:04:07Z</cp:lastPrinted>
  <dcterms:created xsi:type="dcterms:W3CDTF">2002-01-21T02:22:10Z</dcterms:created>
  <dcterms:modified xsi:type="dcterms:W3CDTF">2018-11-14T21:42:48Z</dcterms:modified>
</cp:coreProperties>
</file>