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402" r:id="rId3"/>
    <p:sldId id="401" r:id="rId4"/>
    <p:sldId id="415" r:id="rId5"/>
    <p:sldId id="404" r:id="rId6"/>
    <p:sldId id="417" r:id="rId7"/>
    <p:sldId id="407" r:id="rId8"/>
    <p:sldId id="396" r:id="rId9"/>
    <p:sldId id="418" r:id="rId10"/>
    <p:sldId id="412" r:id="rId11"/>
    <p:sldId id="419" r:id="rId12"/>
    <p:sldId id="395" r:id="rId13"/>
    <p:sldId id="420" r:id="rId14"/>
    <p:sldId id="413" r:id="rId15"/>
    <p:sldId id="421" r:id="rId16"/>
    <p:sldId id="397" r:id="rId17"/>
    <p:sldId id="414" r:id="rId18"/>
    <p:sldId id="430" r:id="rId19"/>
    <p:sldId id="416" r:id="rId20"/>
    <p:sldId id="385" r:id="rId21"/>
    <p:sldId id="405" r:id="rId22"/>
    <p:sldId id="429" r:id="rId23"/>
    <p:sldId id="423" r:id="rId24"/>
    <p:sldId id="424" r:id="rId25"/>
    <p:sldId id="425" r:id="rId26"/>
    <p:sldId id="426" r:id="rId27"/>
    <p:sldId id="428" r:id="rId28"/>
    <p:sldId id="427" r:id="rId29"/>
    <p:sldId id="406" r:id="rId30"/>
    <p:sldId id="422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4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DCD56A7-3A8E-FC43-AE15-EDD8D889BEA2}" type="datetime1">
              <a:rPr lang="en-US" smtClean="0"/>
              <a:t>4/15/2019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03BA62F-713D-6A44-8907-D7F853BB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1801C92A-23A5-484A-8DA0-D93B5418462F}" type="datetime1">
              <a:rPr lang="en-US" smtClean="0"/>
              <a:t>4/15/2019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6EC9EA70-43F0-7F47-A7B3-2F997E27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20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AVL Trees</a:t>
            </a:r>
            <a:endParaRPr lang="en-US" sz="13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68A20C-2B1B-E24A-AFFC-1ECF1047759D}" type="datetime1">
              <a:rPr lang="en-US" sz="1300" smtClean="0"/>
              <a:t>4/15/2019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4EA867-DC64-4A49-9CBD-D33E8A3A15ED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52400" y="6400800"/>
            <a:ext cx="3402013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B39A10-9236-EC44-936E-A3E9CA300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8CE209-7A30-064E-8CCE-B36358E47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FEB5C7-5ACD-0C44-A77E-04919B4C1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4A31D6-F584-6F43-9695-9F9D196C1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004C62-1069-374F-938E-3B1BBC111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B5187-0B77-D247-88C3-C7919D23C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A850EE-DA27-604E-81B1-1CF32300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943AE-2C7A-AF4B-B42D-7FBF66EB7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34EB19-0D75-6041-BC91-07F122360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C9957C-D2B1-9046-8B63-9BE84EEBC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9E5020-D678-FC45-9BEB-C57EE987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A7C2EE-E1C2-B149-AA13-9591900DE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1B51804-18D7-254B-829A-CB9FDE1B3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00800"/>
            <a:ext cx="3402013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AB5969-33D7-1D41-88DC-9E64AAE1CC27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441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AVL Trees</a:t>
            </a:r>
          </a:p>
        </p:txBody>
      </p:sp>
      <p:grpSp>
        <p:nvGrpSpPr>
          <p:cNvPr id="16388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6389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16390" name="AutoShape 384"/>
            <p:cNvCxnSpPr>
              <a:cxnSpLocks noChangeShapeType="1"/>
              <a:stCxn id="16395" idx="0"/>
              <a:endCxn id="16389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AutoShape 385"/>
            <p:cNvCxnSpPr>
              <a:cxnSpLocks noChangeShapeType="1"/>
              <a:stCxn id="16392" idx="7"/>
              <a:endCxn id="16389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2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6393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4" name="AutoShape 388"/>
            <p:cNvCxnSpPr>
              <a:cxnSpLocks noChangeShapeType="1"/>
              <a:stCxn id="16393" idx="0"/>
              <a:endCxn id="16392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6396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397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398" name="AutoShape 392"/>
            <p:cNvCxnSpPr>
              <a:cxnSpLocks noChangeShapeType="1"/>
              <a:stCxn id="16397" idx="0"/>
              <a:endCxn id="16395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393"/>
            <p:cNvCxnSpPr>
              <a:cxnSpLocks noChangeShapeType="1"/>
              <a:stCxn id="16396" idx="0"/>
              <a:endCxn id="16395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0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6401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2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6403" name="AutoShape 397"/>
            <p:cNvCxnSpPr>
              <a:cxnSpLocks noChangeShapeType="1"/>
              <a:stCxn id="16402" idx="0"/>
              <a:endCxn id="16400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398"/>
            <p:cNvCxnSpPr>
              <a:cxnSpLocks noChangeShapeType="1"/>
              <a:stCxn id="16401" idx="0"/>
              <a:endCxn id="16400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399"/>
            <p:cNvCxnSpPr>
              <a:cxnSpLocks noChangeShapeType="1"/>
              <a:stCxn id="16400" idx="0"/>
              <a:endCxn id="16392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6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16407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A4FB60-16EF-9449-A10C-93B243E509A0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289530"/>
            <a:ext cx="8153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err="1" smtClean="0">
                <a:latin typeface="Tahoma" charset="0"/>
              </a:rPr>
              <a:t>Trinode</a:t>
            </a:r>
            <a:r>
              <a:rPr lang="en-US" sz="3200" dirty="0" smtClean="0">
                <a:latin typeface="Tahoma" charset="0"/>
              </a:rPr>
              <a:t> Restructuring:</a:t>
            </a:r>
            <a:br>
              <a:rPr lang="en-US" sz="3200" dirty="0" smtClean="0">
                <a:latin typeface="Tahoma" charset="0"/>
              </a:rPr>
            </a:br>
            <a:r>
              <a:rPr lang="en-US" sz="3200" dirty="0" smtClean="0">
                <a:latin typeface="Tahoma" charset="0"/>
              </a:rPr>
              <a:t>Case 2</a:t>
            </a:r>
            <a:endParaRPr lang="en-US" sz="3200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382000" cy="914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dirty="0" smtClean="0">
                <a:latin typeface="Tahoma" charset="0"/>
              </a:rPr>
              <a:t>Single Rotation: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dirty="0" smtClean="0">
                <a:latin typeface="Tahoma" charset="0"/>
              </a:rPr>
              <a:t>Not balanced at c, the largest key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dirty="0">
                <a:latin typeface="Tahoma" charset="0"/>
              </a:rPr>
              <a:t>x</a:t>
            </a:r>
            <a:r>
              <a:rPr lang="en-US" sz="2800" dirty="0" smtClean="0">
                <a:latin typeface="Tahoma" charset="0"/>
              </a:rPr>
              <a:t> has the smallest key a</a:t>
            </a:r>
          </a:p>
          <a:p>
            <a:pPr eaLnBrk="1" hangingPunct="1">
              <a:buClr>
                <a:schemeClr val="tx1"/>
              </a:buClr>
            </a:pPr>
            <a:endParaRPr lang="en-US" sz="2800" dirty="0">
              <a:latin typeface="Tahoma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sz="2800" dirty="0" smtClean="0">
                <a:latin typeface="Tahoma" charset="0"/>
              </a:rPr>
              <a:t>Result: middle key b at the top</a:t>
            </a:r>
            <a:endParaRPr lang="en-US" sz="2400" dirty="0">
              <a:latin typeface="Tahom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76200"/>
            <a:ext cx="4495800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Keys: a &lt; b &lt;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Nodes: </a:t>
            </a:r>
            <a:r>
              <a:rPr lang="en-US" dirty="0" smtClean="0">
                <a:solidFill>
                  <a:srgbClr val="00B050"/>
                </a:solidFill>
              </a:rPr>
              <a:t>z </a:t>
            </a:r>
            <a:r>
              <a:rPr lang="en-US" dirty="0" smtClean="0">
                <a:solidFill>
                  <a:srgbClr val="00B050"/>
                </a:solidFill>
              </a:rPr>
              <a:t>is not balanced, y is </a:t>
            </a:r>
            <a:r>
              <a:rPr lang="en-US" dirty="0" smtClean="0">
                <a:solidFill>
                  <a:srgbClr val="00B050"/>
                </a:solidFill>
              </a:rPr>
              <a:t>child, </a:t>
            </a:r>
            <a:r>
              <a:rPr lang="en-US" dirty="0" smtClean="0">
                <a:solidFill>
                  <a:srgbClr val="00B050"/>
                </a:solidFill>
              </a:rPr>
              <a:t>x is </a:t>
            </a:r>
            <a:r>
              <a:rPr lang="en-US" dirty="0" smtClean="0">
                <a:solidFill>
                  <a:srgbClr val="00B050"/>
                </a:solidFill>
              </a:rPr>
              <a:t>grandchild on the “trouble” path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1225550" y="4394601"/>
            <a:ext cx="6413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3187700" y="48514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3746500" y="45085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200400" y="4508500"/>
            <a:ext cx="558800" cy="368300"/>
          </a:xfrm>
          <a:custGeom>
            <a:avLst/>
            <a:gdLst>
              <a:gd name="T0" fmla="*/ 0 w 352"/>
              <a:gd name="T1" fmla="*/ 216 h 232"/>
              <a:gd name="T2" fmla="*/ 8 w 352"/>
              <a:gd name="T3" fmla="*/ 232 h 232"/>
              <a:gd name="T4" fmla="*/ 352 w 352"/>
              <a:gd name="T5" fmla="*/ 16 h 232"/>
              <a:gd name="T6" fmla="*/ 344 w 352"/>
              <a:gd name="T7" fmla="*/ 0 h 232"/>
              <a:gd name="T8" fmla="*/ 0 w 352"/>
              <a:gd name="T9" fmla="*/ 21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232">
                <a:moveTo>
                  <a:pt x="0" y="216"/>
                </a:moveTo>
                <a:lnTo>
                  <a:pt x="8" y="232"/>
                </a:lnTo>
                <a:lnTo>
                  <a:pt x="352" y="16"/>
                </a:lnTo>
                <a:lnTo>
                  <a:pt x="34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378200" y="5105400"/>
            <a:ext cx="368300" cy="698500"/>
          </a:xfrm>
          <a:custGeom>
            <a:avLst/>
            <a:gdLst>
              <a:gd name="T0" fmla="*/ 120 w 232"/>
              <a:gd name="T1" fmla="*/ 0 h 440"/>
              <a:gd name="T2" fmla="*/ 232 w 232"/>
              <a:gd name="T3" fmla="*/ 440 h 440"/>
              <a:gd name="T4" fmla="*/ 0 w 232"/>
              <a:gd name="T5" fmla="*/ 440 h 440"/>
              <a:gd name="T6" fmla="*/ 120 w 232"/>
              <a:gd name="T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3556000" y="5092700"/>
            <a:ext cx="215900" cy="711200"/>
          </a:xfrm>
          <a:custGeom>
            <a:avLst/>
            <a:gdLst>
              <a:gd name="T0" fmla="*/ 16 w 136"/>
              <a:gd name="T1" fmla="*/ 0 h 448"/>
              <a:gd name="T2" fmla="*/ 0 w 136"/>
              <a:gd name="T3" fmla="*/ 8 h 448"/>
              <a:gd name="T4" fmla="*/ 112 w 136"/>
              <a:gd name="T5" fmla="*/ 448 h 448"/>
              <a:gd name="T6" fmla="*/ 120 w 136"/>
              <a:gd name="T7" fmla="*/ 448 h 448"/>
              <a:gd name="T8" fmla="*/ 136 w 136"/>
              <a:gd name="T9" fmla="*/ 448 h 448"/>
              <a:gd name="T10" fmla="*/ 128 w 136"/>
              <a:gd name="T11" fmla="*/ 440 h 448"/>
              <a:gd name="T12" fmla="*/ 16 w 136"/>
              <a:gd name="T13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48">
                <a:moveTo>
                  <a:pt x="16" y="0"/>
                </a:moveTo>
                <a:lnTo>
                  <a:pt x="0" y="8"/>
                </a:lnTo>
                <a:lnTo>
                  <a:pt x="112" y="448"/>
                </a:lnTo>
                <a:lnTo>
                  <a:pt x="120" y="448"/>
                </a:lnTo>
                <a:lnTo>
                  <a:pt x="136" y="448"/>
                </a:lnTo>
                <a:lnTo>
                  <a:pt x="128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3365500" y="57785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3365500" y="5092700"/>
            <a:ext cx="215900" cy="711200"/>
          </a:xfrm>
          <a:custGeom>
            <a:avLst/>
            <a:gdLst>
              <a:gd name="T0" fmla="*/ 0 w 136"/>
              <a:gd name="T1" fmla="*/ 440 h 448"/>
              <a:gd name="T2" fmla="*/ 16 w 136"/>
              <a:gd name="T3" fmla="*/ 448 h 448"/>
              <a:gd name="T4" fmla="*/ 136 w 136"/>
              <a:gd name="T5" fmla="*/ 8 h 448"/>
              <a:gd name="T6" fmla="*/ 120 w 136"/>
              <a:gd name="T7" fmla="*/ 8 h 448"/>
              <a:gd name="T8" fmla="*/ 136 w 136"/>
              <a:gd name="T9" fmla="*/ 0 h 448"/>
              <a:gd name="T10" fmla="*/ 120 w 136"/>
              <a:gd name="T11" fmla="*/ 0 h 448"/>
              <a:gd name="T12" fmla="*/ 0 w 136"/>
              <a:gd name="T13" fmla="*/ 44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48">
                <a:moveTo>
                  <a:pt x="0" y="440"/>
                </a:moveTo>
                <a:lnTo>
                  <a:pt x="16" y="448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641600" y="5334000"/>
            <a:ext cx="368300" cy="698500"/>
          </a:xfrm>
          <a:custGeom>
            <a:avLst/>
            <a:gdLst>
              <a:gd name="T0" fmla="*/ 120 w 232"/>
              <a:gd name="T1" fmla="*/ 0 h 440"/>
              <a:gd name="T2" fmla="*/ 232 w 232"/>
              <a:gd name="T3" fmla="*/ 440 h 440"/>
              <a:gd name="T4" fmla="*/ 0 w 232"/>
              <a:gd name="T5" fmla="*/ 440 h 440"/>
              <a:gd name="T6" fmla="*/ 120 w 232"/>
              <a:gd name="T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806700" y="5334000"/>
            <a:ext cx="228600" cy="711200"/>
          </a:xfrm>
          <a:custGeom>
            <a:avLst/>
            <a:gdLst>
              <a:gd name="T0" fmla="*/ 16 w 144"/>
              <a:gd name="T1" fmla="*/ 0 h 448"/>
              <a:gd name="T2" fmla="*/ 0 w 144"/>
              <a:gd name="T3" fmla="*/ 8 h 448"/>
              <a:gd name="T4" fmla="*/ 120 w 144"/>
              <a:gd name="T5" fmla="*/ 448 h 448"/>
              <a:gd name="T6" fmla="*/ 128 w 144"/>
              <a:gd name="T7" fmla="*/ 448 h 448"/>
              <a:gd name="T8" fmla="*/ 144 w 144"/>
              <a:gd name="T9" fmla="*/ 448 h 448"/>
              <a:gd name="T10" fmla="*/ 136 w 144"/>
              <a:gd name="T11" fmla="*/ 440 h 448"/>
              <a:gd name="T12" fmla="*/ 16 w 144"/>
              <a:gd name="T13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2628900" y="60198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628900" y="5334000"/>
            <a:ext cx="203200" cy="711200"/>
          </a:xfrm>
          <a:custGeom>
            <a:avLst/>
            <a:gdLst>
              <a:gd name="T0" fmla="*/ 0 w 128"/>
              <a:gd name="T1" fmla="*/ 440 h 448"/>
              <a:gd name="T2" fmla="*/ 16 w 128"/>
              <a:gd name="T3" fmla="*/ 448 h 448"/>
              <a:gd name="T4" fmla="*/ 128 w 128"/>
              <a:gd name="T5" fmla="*/ 8 h 448"/>
              <a:gd name="T6" fmla="*/ 112 w 128"/>
              <a:gd name="T7" fmla="*/ 8 h 448"/>
              <a:gd name="T8" fmla="*/ 128 w 128"/>
              <a:gd name="T9" fmla="*/ 0 h 448"/>
              <a:gd name="T10" fmla="*/ 112 w 128"/>
              <a:gd name="T11" fmla="*/ 0 h 448"/>
              <a:gd name="T12" fmla="*/ 0 w 128"/>
              <a:gd name="T13" fmla="*/ 44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905000" y="5562600"/>
            <a:ext cx="368300" cy="698500"/>
          </a:xfrm>
          <a:custGeom>
            <a:avLst/>
            <a:gdLst>
              <a:gd name="T0" fmla="*/ 120 w 232"/>
              <a:gd name="T1" fmla="*/ 0 h 440"/>
              <a:gd name="T2" fmla="*/ 232 w 232"/>
              <a:gd name="T3" fmla="*/ 440 h 440"/>
              <a:gd name="T4" fmla="*/ 0 w 232"/>
              <a:gd name="T5" fmla="*/ 440 h 440"/>
              <a:gd name="T6" fmla="*/ 120 w 232"/>
              <a:gd name="T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070100" y="5562600"/>
            <a:ext cx="228600" cy="711200"/>
          </a:xfrm>
          <a:custGeom>
            <a:avLst/>
            <a:gdLst>
              <a:gd name="T0" fmla="*/ 16 w 144"/>
              <a:gd name="T1" fmla="*/ 0 h 448"/>
              <a:gd name="T2" fmla="*/ 0 w 144"/>
              <a:gd name="T3" fmla="*/ 8 h 448"/>
              <a:gd name="T4" fmla="*/ 120 w 144"/>
              <a:gd name="T5" fmla="*/ 448 h 448"/>
              <a:gd name="T6" fmla="*/ 128 w 144"/>
              <a:gd name="T7" fmla="*/ 448 h 448"/>
              <a:gd name="T8" fmla="*/ 144 w 144"/>
              <a:gd name="T9" fmla="*/ 448 h 448"/>
              <a:gd name="T10" fmla="*/ 136 w 144"/>
              <a:gd name="T11" fmla="*/ 440 h 448"/>
              <a:gd name="T12" fmla="*/ 16 w 144"/>
              <a:gd name="T13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1892300" y="62484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92300" y="5562600"/>
            <a:ext cx="203200" cy="711200"/>
          </a:xfrm>
          <a:custGeom>
            <a:avLst/>
            <a:gdLst>
              <a:gd name="T0" fmla="*/ 0 w 128"/>
              <a:gd name="T1" fmla="*/ 440 h 448"/>
              <a:gd name="T2" fmla="*/ 16 w 128"/>
              <a:gd name="T3" fmla="*/ 448 h 448"/>
              <a:gd name="T4" fmla="*/ 128 w 128"/>
              <a:gd name="T5" fmla="*/ 8 h 448"/>
              <a:gd name="T6" fmla="*/ 112 w 128"/>
              <a:gd name="T7" fmla="*/ 8 h 448"/>
              <a:gd name="T8" fmla="*/ 128 w 128"/>
              <a:gd name="T9" fmla="*/ 0 h 448"/>
              <a:gd name="T10" fmla="*/ 112 w 128"/>
              <a:gd name="T11" fmla="*/ 0 h 448"/>
              <a:gd name="T12" fmla="*/ 0 w 128"/>
              <a:gd name="T13" fmla="*/ 44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3200400" y="48514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2438400" y="50800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451100" y="4851400"/>
            <a:ext cx="762000" cy="254000"/>
          </a:xfrm>
          <a:custGeom>
            <a:avLst/>
            <a:gdLst>
              <a:gd name="T0" fmla="*/ 480 w 480"/>
              <a:gd name="T1" fmla="*/ 16 h 160"/>
              <a:gd name="T2" fmla="*/ 472 w 480"/>
              <a:gd name="T3" fmla="*/ 0 h 160"/>
              <a:gd name="T4" fmla="*/ 0 w 480"/>
              <a:gd name="T5" fmla="*/ 144 h 160"/>
              <a:gd name="T6" fmla="*/ 8 w 480"/>
              <a:gd name="T7" fmla="*/ 160 h 160"/>
              <a:gd name="T8" fmla="*/ 480 w 480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0">
                <a:moveTo>
                  <a:pt x="480" y="16"/>
                </a:moveTo>
                <a:lnTo>
                  <a:pt x="472" y="0"/>
                </a:lnTo>
                <a:lnTo>
                  <a:pt x="0" y="144"/>
                </a:lnTo>
                <a:lnTo>
                  <a:pt x="8" y="160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2451100" y="50800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701800" y="53213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714500" y="5080000"/>
            <a:ext cx="749300" cy="266700"/>
          </a:xfrm>
          <a:custGeom>
            <a:avLst/>
            <a:gdLst>
              <a:gd name="T0" fmla="*/ 472 w 472"/>
              <a:gd name="T1" fmla="*/ 16 h 168"/>
              <a:gd name="T2" fmla="*/ 464 w 472"/>
              <a:gd name="T3" fmla="*/ 0 h 168"/>
              <a:gd name="T4" fmla="*/ 0 w 472"/>
              <a:gd name="T5" fmla="*/ 152 h 168"/>
              <a:gd name="T6" fmla="*/ 8 w 472"/>
              <a:gd name="T7" fmla="*/ 168 h 168"/>
              <a:gd name="T8" fmla="*/ 472 w 472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168">
                <a:moveTo>
                  <a:pt x="472" y="16"/>
                </a:moveTo>
                <a:lnTo>
                  <a:pt x="464" y="0"/>
                </a:lnTo>
                <a:lnTo>
                  <a:pt x="0" y="152"/>
                </a:lnTo>
                <a:lnTo>
                  <a:pt x="8" y="168"/>
                </a:lnTo>
                <a:lnTo>
                  <a:pt x="472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701800" y="53213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2082800" y="55499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1714500" y="5321300"/>
            <a:ext cx="381000" cy="254000"/>
          </a:xfrm>
          <a:custGeom>
            <a:avLst/>
            <a:gdLst>
              <a:gd name="T0" fmla="*/ 8 w 240"/>
              <a:gd name="T1" fmla="*/ 0 h 160"/>
              <a:gd name="T2" fmla="*/ 0 w 240"/>
              <a:gd name="T3" fmla="*/ 16 h 160"/>
              <a:gd name="T4" fmla="*/ 232 w 240"/>
              <a:gd name="T5" fmla="*/ 160 h 160"/>
              <a:gd name="T6" fmla="*/ 240 w 240"/>
              <a:gd name="T7" fmla="*/ 144 h 160"/>
              <a:gd name="T8" fmla="*/ 8 w 24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714500" y="53213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333500" y="55499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346200" y="5321300"/>
            <a:ext cx="381000" cy="254000"/>
          </a:xfrm>
          <a:custGeom>
            <a:avLst/>
            <a:gdLst>
              <a:gd name="T0" fmla="*/ 240 w 240"/>
              <a:gd name="T1" fmla="*/ 16 h 160"/>
              <a:gd name="T2" fmla="*/ 232 w 240"/>
              <a:gd name="T3" fmla="*/ 0 h 160"/>
              <a:gd name="T4" fmla="*/ 0 w 240"/>
              <a:gd name="T5" fmla="*/ 144 h 160"/>
              <a:gd name="T6" fmla="*/ 8 w 240"/>
              <a:gd name="T7" fmla="*/ 160 h 160"/>
              <a:gd name="T8" fmla="*/ 240 w 240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2" name="Freeform 32"/>
          <p:cNvSpPr>
            <a:spLocks/>
          </p:cNvSpPr>
          <p:nvPr/>
        </p:nvSpPr>
        <p:spPr bwMode="auto">
          <a:xfrm>
            <a:off x="3187700" y="48514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Freeform 33"/>
          <p:cNvSpPr>
            <a:spLocks/>
          </p:cNvSpPr>
          <p:nvPr/>
        </p:nvSpPr>
        <p:spPr bwMode="auto">
          <a:xfrm>
            <a:off x="3568700" y="50800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Freeform 34"/>
          <p:cNvSpPr>
            <a:spLocks/>
          </p:cNvSpPr>
          <p:nvPr/>
        </p:nvSpPr>
        <p:spPr bwMode="auto">
          <a:xfrm>
            <a:off x="3200400" y="4851400"/>
            <a:ext cx="381000" cy="254000"/>
          </a:xfrm>
          <a:custGeom>
            <a:avLst/>
            <a:gdLst>
              <a:gd name="T0" fmla="*/ 8 w 240"/>
              <a:gd name="T1" fmla="*/ 0 h 160"/>
              <a:gd name="T2" fmla="*/ 0 w 240"/>
              <a:gd name="T3" fmla="*/ 16 h 160"/>
              <a:gd name="T4" fmla="*/ 232 w 240"/>
              <a:gd name="T5" fmla="*/ 160 h 160"/>
              <a:gd name="T6" fmla="*/ 240 w 240"/>
              <a:gd name="T7" fmla="*/ 144 h 160"/>
              <a:gd name="T8" fmla="*/ 8 w 24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Freeform 35"/>
          <p:cNvSpPr>
            <a:spLocks/>
          </p:cNvSpPr>
          <p:nvPr/>
        </p:nvSpPr>
        <p:spPr bwMode="auto">
          <a:xfrm>
            <a:off x="2438400" y="50800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Freeform 36"/>
          <p:cNvSpPr>
            <a:spLocks/>
          </p:cNvSpPr>
          <p:nvPr/>
        </p:nvSpPr>
        <p:spPr bwMode="auto">
          <a:xfrm>
            <a:off x="2819400" y="53213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Freeform 37"/>
          <p:cNvSpPr>
            <a:spLocks/>
          </p:cNvSpPr>
          <p:nvPr/>
        </p:nvSpPr>
        <p:spPr bwMode="auto">
          <a:xfrm>
            <a:off x="2451100" y="5080000"/>
            <a:ext cx="381000" cy="266700"/>
          </a:xfrm>
          <a:custGeom>
            <a:avLst/>
            <a:gdLst>
              <a:gd name="T0" fmla="*/ 8 w 240"/>
              <a:gd name="T1" fmla="*/ 0 h 168"/>
              <a:gd name="T2" fmla="*/ 0 w 240"/>
              <a:gd name="T3" fmla="*/ 16 h 168"/>
              <a:gd name="T4" fmla="*/ 232 w 240"/>
              <a:gd name="T5" fmla="*/ 168 h 168"/>
              <a:gd name="T6" fmla="*/ 240 w 240"/>
              <a:gd name="T7" fmla="*/ 152 h 168"/>
              <a:gd name="T8" fmla="*/ 8 w 24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Oval 38"/>
          <p:cNvSpPr>
            <a:spLocks noChangeArrowheads="1"/>
          </p:cNvSpPr>
          <p:nvPr/>
        </p:nvSpPr>
        <p:spPr bwMode="auto">
          <a:xfrm>
            <a:off x="3111500" y="47498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Oval 39"/>
          <p:cNvSpPr>
            <a:spLocks noChangeArrowheads="1"/>
          </p:cNvSpPr>
          <p:nvPr/>
        </p:nvSpPr>
        <p:spPr bwMode="auto">
          <a:xfrm>
            <a:off x="3111500" y="47498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Oval 40"/>
          <p:cNvSpPr>
            <a:spLocks noChangeArrowheads="1"/>
          </p:cNvSpPr>
          <p:nvPr/>
        </p:nvSpPr>
        <p:spPr bwMode="auto">
          <a:xfrm>
            <a:off x="2362200" y="49911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6" name="Oval 41"/>
          <p:cNvSpPr>
            <a:spLocks noChangeArrowheads="1"/>
          </p:cNvSpPr>
          <p:nvPr/>
        </p:nvSpPr>
        <p:spPr bwMode="auto">
          <a:xfrm>
            <a:off x="23622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7" name="Oval 42"/>
          <p:cNvSpPr>
            <a:spLocks noChangeArrowheads="1"/>
          </p:cNvSpPr>
          <p:nvPr/>
        </p:nvSpPr>
        <p:spPr bwMode="auto">
          <a:xfrm>
            <a:off x="1625600" y="52197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8" name="Oval 43"/>
          <p:cNvSpPr>
            <a:spLocks noChangeArrowheads="1"/>
          </p:cNvSpPr>
          <p:nvPr/>
        </p:nvSpPr>
        <p:spPr bwMode="auto">
          <a:xfrm>
            <a:off x="1625600" y="52197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9" name="Freeform 44"/>
          <p:cNvSpPr>
            <a:spLocks/>
          </p:cNvSpPr>
          <p:nvPr/>
        </p:nvSpPr>
        <p:spPr bwMode="auto">
          <a:xfrm>
            <a:off x="1168400" y="5562600"/>
            <a:ext cx="368300" cy="469900"/>
          </a:xfrm>
          <a:custGeom>
            <a:avLst/>
            <a:gdLst>
              <a:gd name="T0" fmla="*/ 112 w 232"/>
              <a:gd name="T1" fmla="*/ 0 h 296"/>
              <a:gd name="T2" fmla="*/ 232 w 232"/>
              <a:gd name="T3" fmla="*/ 296 h 296"/>
              <a:gd name="T4" fmla="*/ 0 w 232"/>
              <a:gd name="T5" fmla="*/ 296 h 296"/>
              <a:gd name="T6" fmla="*/ 112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0" name="Freeform 45"/>
          <p:cNvSpPr>
            <a:spLocks/>
          </p:cNvSpPr>
          <p:nvPr/>
        </p:nvSpPr>
        <p:spPr bwMode="auto">
          <a:xfrm>
            <a:off x="1333500" y="5562600"/>
            <a:ext cx="228600" cy="482600"/>
          </a:xfrm>
          <a:custGeom>
            <a:avLst/>
            <a:gdLst>
              <a:gd name="T0" fmla="*/ 16 w 144"/>
              <a:gd name="T1" fmla="*/ 0 h 304"/>
              <a:gd name="T2" fmla="*/ 0 w 144"/>
              <a:gd name="T3" fmla="*/ 8 h 304"/>
              <a:gd name="T4" fmla="*/ 120 w 144"/>
              <a:gd name="T5" fmla="*/ 304 h 304"/>
              <a:gd name="T6" fmla="*/ 128 w 144"/>
              <a:gd name="T7" fmla="*/ 304 h 304"/>
              <a:gd name="T8" fmla="*/ 144 w 144"/>
              <a:gd name="T9" fmla="*/ 304 h 304"/>
              <a:gd name="T10" fmla="*/ 136 w 144"/>
              <a:gd name="T11" fmla="*/ 296 h 304"/>
              <a:gd name="T12" fmla="*/ 16 w 144"/>
              <a:gd name="T1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Freeform 46"/>
          <p:cNvSpPr>
            <a:spLocks/>
          </p:cNvSpPr>
          <p:nvPr/>
        </p:nvSpPr>
        <p:spPr bwMode="auto">
          <a:xfrm>
            <a:off x="1155700" y="60198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Freeform 47"/>
          <p:cNvSpPr>
            <a:spLocks/>
          </p:cNvSpPr>
          <p:nvPr/>
        </p:nvSpPr>
        <p:spPr bwMode="auto">
          <a:xfrm>
            <a:off x="1155700" y="5524500"/>
            <a:ext cx="203200" cy="520700"/>
          </a:xfrm>
          <a:custGeom>
            <a:avLst/>
            <a:gdLst>
              <a:gd name="T0" fmla="*/ 0 w 128"/>
              <a:gd name="T1" fmla="*/ 320 h 328"/>
              <a:gd name="T2" fmla="*/ 16 w 128"/>
              <a:gd name="T3" fmla="*/ 328 h 328"/>
              <a:gd name="T4" fmla="*/ 128 w 128"/>
              <a:gd name="T5" fmla="*/ 32 h 328"/>
              <a:gd name="T6" fmla="*/ 128 w 128"/>
              <a:gd name="T7" fmla="*/ 24 h 328"/>
              <a:gd name="T8" fmla="*/ 120 w 128"/>
              <a:gd name="T9" fmla="*/ 0 h 328"/>
              <a:gd name="T10" fmla="*/ 112 w 128"/>
              <a:gd name="T11" fmla="*/ 24 h 328"/>
              <a:gd name="T12" fmla="*/ 0 w 128"/>
              <a:gd name="T13" fmla="*/ 32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Rectangle 48"/>
          <p:cNvSpPr>
            <a:spLocks noChangeArrowheads="1"/>
          </p:cNvSpPr>
          <p:nvPr/>
        </p:nvSpPr>
        <p:spPr bwMode="auto">
          <a:xfrm>
            <a:off x="3492500" y="58547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4" name="Rectangle 49"/>
          <p:cNvSpPr>
            <a:spLocks noChangeArrowheads="1"/>
          </p:cNvSpPr>
          <p:nvPr/>
        </p:nvSpPr>
        <p:spPr bwMode="auto">
          <a:xfrm>
            <a:off x="3568700" y="591820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5" name="Rectangle 50"/>
          <p:cNvSpPr>
            <a:spLocks noChangeArrowheads="1"/>
          </p:cNvSpPr>
          <p:nvPr/>
        </p:nvSpPr>
        <p:spPr bwMode="auto">
          <a:xfrm>
            <a:off x="2755900" y="60833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6" name="Rectangle 51"/>
          <p:cNvSpPr>
            <a:spLocks noChangeArrowheads="1"/>
          </p:cNvSpPr>
          <p:nvPr/>
        </p:nvSpPr>
        <p:spPr bwMode="auto">
          <a:xfrm>
            <a:off x="2832100" y="614680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7" name="Rectangle 52"/>
          <p:cNvSpPr>
            <a:spLocks noChangeArrowheads="1"/>
          </p:cNvSpPr>
          <p:nvPr/>
        </p:nvSpPr>
        <p:spPr bwMode="auto">
          <a:xfrm>
            <a:off x="2006600" y="63119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8" name="Rectangle 53"/>
          <p:cNvSpPr>
            <a:spLocks noChangeArrowheads="1"/>
          </p:cNvSpPr>
          <p:nvPr/>
        </p:nvSpPr>
        <p:spPr bwMode="auto">
          <a:xfrm>
            <a:off x="2095500" y="637540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9" name="Rectangle 54"/>
          <p:cNvSpPr>
            <a:spLocks noChangeArrowheads="1"/>
          </p:cNvSpPr>
          <p:nvPr/>
        </p:nvSpPr>
        <p:spPr bwMode="auto">
          <a:xfrm>
            <a:off x="1270000" y="60833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0" name="Rectangle 55"/>
          <p:cNvSpPr>
            <a:spLocks noChangeArrowheads="1"/>
          </p:cNvSpPr>
          <p:nvPr/>
        </p:nvSpPr>
        <p:spPr bwMode="auto">
          <a:xfrm>
            <a:off x="1358900" y="614680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1" name="Rectangle 56"/>
          <p:cNvSpPr>
            <a:spLocks noChangeArrowheads="1"/>
          </p:cNvSpPr>
          <p:nvPr/>
        </p:nvSpPr>
        <p:spPr bwMode="auto">
          <a:xfrm>
            <a:off x="1549400" y="5448300"/>
            <a:ext cx="495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" charset="0"/>
                <a:cs typeface="Arial" pitchFamily="34" charset="0"/>
              </a:rPr>
              <a:t>a = 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2" name="Rectangle 57"/>
          <p:cNvSpPr>
            <a:spLocks noChangeArrowheads="1"/>
          </p:cNvSpPr>
          <p:nvPr/>
        </p:nvSpPr>
        <p:spPr bwMode="auto">
          <a:xfrm>
            <a:off x="2298700" y="5219700"/>
            <a:ext cx="495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" charset="0"/>
                <a:cs typeface="Arial" pitchFamily="34" charset="0"/>
              </a:rPr>
              <a:t>b = 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3" name="Rectangle 58"/>
          <p:cNvSpPr>
            <a:spLocks noChangeArrowheads="1"/>
          </p:cNvSpPr>
          <p:nvPr/>
        </p:nvSpPr>
        <p:spPr bwMode="auto">
          <a:xfrm>
            <a:off x="3048000" y="4978400"/>
            <a:ext cx="469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" charset="0"/>
                <a:cs typeface="Arial" pitchFamily="34" charset="0"/>
              </a:rPr>
              <a:t>c = z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4" name="Freeform 59"/>
          <p:cNvSpPr>
            <a:spLocks/>
          </p:cNvSpPr>
          <p:nvPr/>
        </p:nvSpPr>
        <p:spPr bwMode="auto">
          <a:xfrm>
            <a:off x="6057900" y="48514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0 h 24"/>
              <a:gd name="T4" fmla="*/ 0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0"/>
                </a:lnTo>
                <a:lnTo>
                  <a:pt x="0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5" name="Freeform 60"/>
          <p:cNvSpPr>
            <a:spLocks/>
          </p:cNvSpPr>
          <p:nvPr/>
        </p:nvSpPr>
        <p:spPr bwMode="auto">
          <a:xfrm>
            <a:off x="7366000" y="45085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6" name="Freeform 61"/>
          <p:cNvSpPr>
            <a:spLocks/>
          </p:cNvSpPr>
          <p:nvPr/>
        </p:nvSpPr>
        <p:spPr bwMode="auto">
          <a:xfrm>
            <a:off x="6070600" y="4508500"/>
            <a:ext cx="1308100" cy="368300"/>
          </a:xfrm>
          <a:custGeom>
            <a:avLst/>
            <a:gdLst>
              <a:gd name="T0" fmla="*/ 0 w 824"/>
              <a:gd name="T1" fmla="*/ 216 h 232"/>
              <a:gd name="T2" fmla="*/ 8 w 824"/>
              <a:gd name="T3" fmla="*/ 232 h 232"/>
              <a:gd name="T4" fmla="*/ 824 w 824"/>
              <a:gd name="T5" fmla="*/ 16 h 232"/>
              <a:gd name="T6" fmla="*/ 816 w 824"/>
              <a:gd name="T7" fmla="*/ 0 h 232"/>
              <a:gd name="T8" fmla="*/ 0 w 824"/>
              <a:gd name="T9" fmla="*/ 21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232">
                <a:moveTo>
                  <a:pt x="0" y="216"/>
                </a:moveTo>
                <a:lnTo>
                  <a:pt x="8" y="232"/>
                </a:lnTo>
                <a:lnTo>
                  <a:pt x="824" y="16"/>
                </a:lnTo>
                <a:lnTo>
                  <a:pt x="816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7" name="Freeform 62"/>
          <p:cNvSpPr>
            <a:spLocks/>
          </p:cNvSpPr>
          <p:nvPr/>
        </p:nvSpPr>
        <p:spPr bwMode="auto">
          <a:xfrm>
            <a:off x="6997700" y="5346700"/>
            <a:ext cx="368300" cy="698500"/>
          </a:xfrm>
          <a:custGeom>
            <a:avLst/>
            <a:gdLst>
              <a:gd name="T0" fmla="*/ 120 w 232"/>
              <a:gd name="T1" fmla="*/ 0 h 440"/>
              <a:gd name="T2" fmla="*/ 232 w 232"/>
              <a:gd name="T3" fmla="*/ 440 h 440"/>
              <a:gd name="T4" fmla="*/ 0 w 232"/>
              <a:gd name="T5" fmla="*/ 440 h 440"/>
              <a:gd name="T6" fmla="*/ 120 w 232"/>
              <a:gd name="T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8" name="Freeform 63"/>
          <p:cNvSpPr>
            <a:spLocks/>
          </p:cNvSpPr>
          <p:nvPr/>
        </p:nvSpPr>
        <p:spPr bwMode="auto">
          <a:xfrm>
            <a:off x="7162800" y="53340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9" name="Freeform 64"/>
          <p:cNvSpPr>
            <a:spLocks/>
          </p:cNvSpPr>
          <p:nvPr/>
        </p:nvSpPr>
        <p:spPr bwMode="auto">
          <a:xfrm>
            <a:off x="6985000" y="60325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0" name="Freeform 65"/>
          <p:cNvSpPr>
            <a:spLocks/>
          </p:cNvSpPr>
          <p:nvPr/>
        </p:nvSpPr>
        <p:spPr bwMode="auto">
          <a:xfrm>
            <a:off x="6985000" y="5334000"/>
            <a:ext cx="203200" cy="723900"/>
          </a:xfrm>
          <a:custGeom>
            <a:avLst/>
            <a:gdLst>
              <a:gd name="T0" fmla="*/ 0 w 128"/>
              <a:gd name="T1" fmla="*/ 448 h 456"/>
              <a:gd name="T2" fmla="*/ 16 w 128"/>
              <a:gd name="T3" fmla="*/ 456 h 456"/>
              <a:gd name="T4" fmla="*/ 128 w 128"/>
              <a:gd name="T5" fmla="*/ 8 h 456"/>
              <a:gd name="T6" fmla="*/ 112 w 128"/>
              <a:gd name="T7" fmla="*/ 8 h 456"/>
              <a:gd name="T8" fmla="*/ 128 w 128"/>
              <a:gd name="T9" fmla="*/ 0 h 456"/>
              <a:gd name="T10" fmla="*/ 112 w 128"/>
              <a:gd name="T11" fmla="*/ 0 h 456"/>
              <a:gd name="T12" fmla="*/ 0 w 128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1" name="Freeform 66"/>
          <p:cNvSpPr>
            <a:spLocks/>
          </p:cNvSpPr>
          <p:nvPr/>
        </p:nvSpPr>
        <p:spPr bwMode="auto">
          <a:xfrm>
            <a:off x="6261100" y="5346700"/>
            <a:ext cx="368300" cy="698500"/>
          </a:xfrm>
          <a:custGeom>
            <a:avLst/>
            <a:gdLst>
              <a:gd name="T0" fmla="*/ 112 w 232"/>
              <a:gd name="T1" fmla="*/ 0 h 440"/>
              <a:gd name="T2" fmla="*/ 232 w 232"/>
              <a:gd name="T3" fmla="*/ 440 h 440"/>
              <a:gd name="T4" fmla="*/ 0 w 232"/>
              <a:gd name="T5" fmla="*/ 440 h 440"/>
              <a:gd name="T6" fmla="*/ 112 w 232"/>
              <a:gd name="T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0">
                <a:moveTo>
                  <a:pt x="112" y="0"/>
                </a:moveTo>
                <a:lnTo>
                  <a:pt x="232" y="440"/>
                </a:lnTo>
                <a:lnTo>
                  <a:pt x="0" y="440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2" name="Freeform 67"/>
          <p:cNvSpPr>
            <a:spLocks/>
          </p:cNvSpPr>
          <p:nvPr/>
        </p:nvSpPr>
        <p:spPr bwMode="auto">
          <a:xfrm>
            <a:off x="6426200" y="53340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3" name="Freeform 68"/>
          <p:cNvSpPr>
            <a:spLocks/>
          </p:cNvSpPr>
          <p:nvPr/>
        </p:nvSpPr>
        <p:spPr bwMode="auto">
          <a:xfrm>
            <a:off x="6235700" y="60325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4" name="Freeform 69"/>
          <p:cNvSpPr>
            <a:spLocks/>
          </p:cNvSpPr>
          <p:nvPr/>
        </p:nvSpPr>
        <p:spPr bwMode="auto">
          <a:xfrm>
            <a:off x="6235700" y="53340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5" name="Freeform 70"/>
          <p:cNvSpPr>
            <a:spLocks/>
          </p:cNvSpPr>
          <p:nvPr/>
        </p:nvSpPr>
        <p:spPr bwMode="auto">
          <a:xfrm>
            <a:off x="5511800" y="5346700"/>
            <a:ext cx="368300" cy="698500"/>
          </a:xfrm>
          <a:custGeom>
            <a:avLst/>
            <a:gdLst>
              <a:gd name="T0" fmla="*/ 120 w 232"/>
              <a:gd name="T1" fmla="*/ 0 h 440"/>
              <a:gd name="T2" fmla="*/ 232 w 232"/>
              <a:gd name="T3" fmla="*/ 440 h 440"/>
              <a:gd name="T4" fmla="*/ 0 w 232"/>
              <a:gd name="T5" fmla="*/ 440 h 440"/>
              <a:gd name="T6" fmla="*/ 120 w 232"/>
              <a:gd name="T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6" name="Freeform 71"/>
          <p:cNvSpPr>
            <a:spLocks/>
          </p:cNvSpPr>
          <p:nvPr/>
        </p:nvSpPr>
        <p:spPr bwMode="auto">
          <a:xfrm>
            <a:off x="5689600" y="53340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7" name="Freeform 72"/>
          <p:cNvSpPr>
            <a:spLocks/>
          </p:cNvSpPr>
          <p:nvPr/>
        </p:nvSpPr>
        <p:spPr bwMode="auto">
          <a:xfrm>
            <a:off x="5499100" y="60325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8" name="Freeform 73"/>
          <p:cNvSpPr>
            <a:spLocks/>
          </p:cNvSpPr>
          <p:nvPr/>
        </p:nvSpPr>
        <p:spPr bwMode="auto">
          <a:xfrm>
            <a:off x="5499100" y="53340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9" name="Freeform 74"/>
          <p:cNvSpPr>
            <a:spLocks/>
          </p:cNvSpPr>
          <p:nvPr/>
        </p:nvSpPr>
        <p:spPr bwMode="auto">
          <a:xfrm>
            <a:off x="6807200" y="50927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0" name="Freeform 75"/>
          <p:cNvSpPr>
            <a:spLocks/>
          </p:cNvSpPr>
          <p:nvPr/>
        </p:nvSpPr>
        <p:spPr bwMode="auto">
          <a:xfrm>
            <a:off x="6057900" y="48514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1" name="Freeform 76"/>
          <p:cNvSpPr>
            <a:spLocks/>
          </p:cNvSpPr>
          <p:nvPr/>
        </p:nvSpPr>
        <p:spPr bwMode="auto">
          <a:xfrm>
            <a:off x="6070600" y="4851400"/>
            <a:ext cx="749300" cy="266700"/>
          </a:xfrm>
          <a:custGeom>
            <a:avLst/>
            <a:gdLst>
              <a:gd name="T0" fmla="*/ 464 w 472"/>
              <a:gd name="T1" fmla="*/ 168 h 168"/>
              <a:gd name="T2" fmla="*/ 472 w 472"/>
              <a:gd name="T3" fmla="*/ 152 h 168"/>
              <a:gd name="T4" fmla="*/ 8 w 472"/>
              <a:gd name="T5" fmla="*/ 0 h 168"/>
              <a:gd name="T6" fmla="*/ 0 w 472"/>
              <a:gd name="T7" fmla="*/ 16 h 168"/>
              <a:gd name="T8" fmla="*/ 464 w 472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168">
                <a:moveTo>
                  <a:pt x="464" y="168"/>
                </a:moveTo>
                <a:lnTo>
                  <a:pt x="472" y="152"/>
                </a:lnTo>
                <a:lnTo>
                  <a:pt x="8" y="0"/>
                </a:lnTo>
                <a:lnTo>
                  <a:pt x="0" y="16"/>
                </a:lnTo>
                <a:lnTo>
                  <a:pt x="464" y="1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2" name="Freeform 77"/>
          <p:cNvSpPr>
            <a:spLocks/>
          </p:cNvSpPr>
          <p:nvPr/>
        </p:nvSpPr>
        <p:spPr bwMode="auto">
          <a:xfrm>
            <a:off x="6070600" y="48514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3" name="Freeform 78"/>
          <p:cNvSpPr>
            <a:spLocks/>
          </p:cNvSpPr>
          <p:nvPr/>
        </p:nvSpPr>
        <p:spPr bwMode="auto">
          <a:xfrm>
            <a:off x="5308600" y="50927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4" name="Freeform 79"/>
          <p:cNvSpPr>
            <a:spLocks/>
          </p:cNvSpPr>
          <p:nvPr/>
        </p:nvSpPr>
        <p:spPr bwMode="auto">
          <a:xfrm>
            <a:off x="5321300" y="4851400"/>
            <a:ext cx="762000" cy="266700"/>
          </a:xfrm>
          <a:custGeom>
            <a:avLst/>
            <a:gdLst>
              <a:gd name="T0" fmla="*/ 480 w 480"/>
              <a:gd name="T1" fmla="*/ 16 h 168"/>
              <a:gd name="T2" fmla="*/ 472 w 480"/>
              <a:gd name="T3" fmla="*/ 0 h 168"/>
              <a:gd name="T4" fmla="*/ 0 w 480"/>
              <a:gd name="T5" fmla="*/ 152 h 168"/>
              <a:gd name="T6" fmla="*/ 8 w 480"/>
              <a:gd name="T7" fmla="*/ 168 h 168"/>
              <a:gd name="T8" fmla="*/ 480 w 48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5" name="Freeform 80"/>
          <p:cNvSpPr>
            <a:spLocks/>
          </p:cNvSpPr>
          <p:nvPr/>
        </p:nvSpPr>
        <p:spPr bwMode="auto">
          <a:xfrm>
            <a:off x="5308600" y="50927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6" name="Freeform 81"/>
          <p:cNvSpPr>
            <a:spLocks/>
          </p:cNvSpPr>
          <p:nvPr/>
        </p:nvSpPr>
        <p:spPr bwMode="auto">
          <a:xfrm>
            <a:off x="5702300" y="53213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7" name="Freeform 82"/>
          <p:cNvSpPr>
            <a:spLocks/>
          </p:cNvSpPr>
          <p:nvPr/>
        </p:nvSpPr>
        <p:spPr bwMode="auto">
          <a:xfrm>
            <a:off x="5321300" y="5092700"/>
            <a:ext cx="393700" cy="254000"/>
          </a:xfrm>
          <a:custGeom>
            <a:avLst/>
            <a:gdLst>
              <a:gd name="T0" fmla="*/ 8 w 248"/>
              <a:gd name="T1" fmla="*/ 0 h 160"/>
              <a:gd name="T2" fmla="*/ 0 w 248"/>
              <a:gd name="T3" fmla="*/ 16 h 160"/>
              <a:gd name="T4" fmla="*/ 240 w 248"/>
              <a:gd name="T5" fmla="*/ 160 h 160"/>
              <a:gd name="T6" fmla="*/ 248 w 248"/>
              <a:gd name="T7" fmla="*/ 144 h 160"/>
              <a:gd name="T8" fmla="*/ 8 w 248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0">
                <a:moveTo>
                  <a:pt x="8" y="0"/>
                </a:moveTo>
                <a:lnTo>
                  <a:pt x="0" y="16"/>
                </a:lnTo>
                <a:lnTo>
                  <a:pt x="240" y="160"/>
                </a:lnTo>
                <a:lnTo>
                  <a:pt x="248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8" name="Freeform 83"/>
          <p:cNvSpPr>
            <a:spLocks/>
          </p:cNvSpPr>
          <p:nvPr/>
        </p:nvSpPr>
        <p:spPr bwMode="auto">
          <a:xfrm>
            <a:off x="5321300" y="50927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09" name="Freeform 84"/>
          <p:cNvSpPr>
            <a:spLocks/>
          </p:cNvSpPr>
          <p:nvPr/>
        </p:nvSpPr>
        <p:spPr bwMode="auto">
          <a:xfrm>
            <a:off x="4940300" y="53213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0" name="Freeform 85"/>
          <p:cNvSpPr>
            <a:spLocks/>
          </p:cNvSpPr>
          <p:nvPr/>
        </p:nvSpPr>
        <p:spPr bwMode="auto">
          <a:xfrm>
            <a:off x="4953000" y="5092700"/>
            <a:ext cx="381000" cy="254000"/>
          </a:xfrm>
          <a:custGeom>
            <a:avLst/>
            <a:gdLst>
              <a:gd name="T0" fmla="*/ 240 w 240"/>
              <a:gd name="T1" fmla="*/ 16 h 160"/>
              <a:gd name="T2" fmla="*/ 232 w 240"/>
              <a:gd name="T3" fmla="*/ 0 h 160"/>
              <a:gd name="T4" fmla="*/ 0 w 240"/>
              <a:gd name="T5" fmla="*/ 144 h 160"/>
              <a:gd name="T6" fmla="*/ 8 w 240"/>
              <a:gd name="T7" fmla="*/ 160 h 160"/>
              <a:gd name="T8" fmla="*/ 240 w 240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1" name="Freeform 86"/>
          <p:cNvSpPr>
            <a:spLocks/>
          </p:cNvSpPr>
          <p:nvPr/>
        </p:nvSpPr>
        <p:spPr bwMode="auto">
          <a:xfrm>
            <a:off x="6794500" y="50927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2" name="Freeform 87"/>
          <p:cNvSpPr>
            <a:spLocks/>
          </p:cNvSpPr>
          <p:nvPr/>
        </p:nvSpPr>
        <p:spPr bwMode="auto">
          <a:xfrm>
            <a:off x="7175500" y="53213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3" name="Freeform 88"/>
          <p:cNvSpPr>
            <a:spLocks/>
          </p:cNvSpPr>
          <p:nvPr/>
        </p:nvSpPr>
        <p:spPr bwMode="auto">
          <a:xfrm>
            <a:off x="6807200" y="5092700"/>
            <a:ext cx="381000" cy="254000"/>
          </a:xfrm>
          <a:custGeom>
            <a:avLst/>
            <a:gdLst>
              <a:gd name="T0" fmla="*/ 8 w 240"/>
              <a:gd name="T1" fmla="*/ 0 h 160"/>
              <a:gd name="T2" fmla="*/ 0 w 240"/>
              <a:gd name="T3" fmla="*/ 16 h 160"/>
              <a:gd name="T4" fmla="*/ 232 w 240"/>
              <a:gd name="T5" fmla="*/ 160 h 160"/>
              <a:gd name="T6" fmla="*/ 240 w 240"/>
              <a:gd name="T7" fmla="*/ 144 h 160"/>
              <a:gd name="T8" fmla="*/ 8 w 24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4" name="Freeform 89"/>
          <p:cNvSpPr>
            <a:spLocks/>
          </p:cNvSpPr>
          <p:nvPr/>
        </p:nvSpPr>
        <p:spPr bwMode="auto">
          <a:xfrm>
            <a:off x="6807200" y="50927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5" name="Freeform 90"/>
          <p:cNvSpPr>
            <a:spLocks/>
          </p:cNvSpPr>
          <p:nvPr/>
        </p:nvSpPr>
        <p:spPr bwMode="auto">
          <a:xfrm>
            <a:off x="6426200" y="53213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6" name="Freeform 91"/>
          <p:cNvSpPr>
            <a:spLocks/>
          </p:cNvSpPr>
          <p:nvPr/>
        </p:nvSpPr>
        <p:spPr bwMode="auto">
          <a:xfrm>
            <a:off x="6438900" y="5092700"/>
            <a:ext cx="381000" cy="254000"/>
          </a:xfrm>
          <a:custGeom>
            <a:avLst/>
            <a:gdLst>
              <a:gd name="T0" fmla="*/ 240 w 240"/>
              <a:gd name="T1" fmla="*/ 16 h 160"/>
              <a:gd name="T2" fmla="*/ 232 w 240"/>
              <a:gd name="T3" fmla="*/ 0 h 160"/>
              <a:gd name="T4" fmla="*/ 0 w 240"/>
              <a:gd name="T5" fmla="*/ 144 h 160"/>
              <a:gd name="T6" fmla="*/ 8 w 240"/>
              <a:gd name="T7" fmla="*/ 160 h 160"/>
              <a:gd name="T8" fmla="*/ 240 w 240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7" name="Oval 92"/>
          <p:cNvSpPr>
            <a:spLocks noChangeArrowheads="1"/>
          </p:cNvSpPr>
          <p:nvPr/>
        </p:nvSpPr>
        <p:spPr bwMode="auto">
          <a:xfrm>
            <a:off x="6718300" y="49911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8" name="Oval 93"/>
          <p:cNvSpPr>
            <a:spLocks noChangeArrowheads="1"/>
          </p:cNvSpPr>
          <p:nvPr/>
        </p:nvSpPr>
        <p:spPr bwMode="auto">
          <a:xfrm>
            <a:off x="67183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19" name="Oval 94"/>
          <p:cNvSpPr>
            <a:spLocks noChangeArrowheads="1"/>
          </p:cNvSpPr>
          <p:nvPr/>
        </p:nvSpPr>
        <p:spPr bwMode="auto">
          <a:xfrm>
            <a:off x="5981700" y="47498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0" name="Oval 95"/>
          <p:cNvSpPr>
            <a:spLocks noChangeArrowheads="1"/>
          </p:cNvSpPr>
          <p:nvPr/>
        </p:nvSpPr>
        <p:spPr bwMode="auto">
          <a:xfrm>
            <a:off x="5981700" y="47498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1" name="Oval 96"/>
          <p:cNvSpPr>
            <a:spLocks noChangeArrowheads="1"/>
          </p:cNvSpPr>
          <p:nvPr/>
        </p:nvSpPr>
        <p:spPr bwMode="auto">
          <a:xfrm>
            <a:off x="5232400" y="49911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2" name="Oval 97"/>
          <p:cNvSpPr>
            <a:spLocks noChangeArrowheads="1"/>
          </p:cNvSpPr>
          <p:nvPr/>
        </p:nvSpPr>
        <p:spPr bwMode="auto">
          <a:xfrm>
            <a:off x="52324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3" name="Freeform 98"/>
          <p:cNvSpPr>
            <a:spLocks/>
          </p:cNvSpPr>
          <p:nvPr/>
        </p:nvSpPr>
        <p:spPr bwMode="auto">
          <a:xfrm>
            <a:off x="4775200" y="5346700"/>
            <a:ext cx="368300" cy="469900"/>
          </a:xfrm>
          <a:custGeom>
            <a:avLst/>
            <a:gdLst>
              <a:gd name="T0" fmla="*/ 112 w 232"/>
              <a:gd name="T1" fmla="*/ 0 h 296"/>
              <a:gd name="T2" fmla="*/ 232 w 232"/>
              <a:gd name="T3" fmla="*/ 296 h 296"/>
              <a:gd name="T4" fmla="*/ 0 w 232"/>
              <a:gd name="T5" fmla="*/ 296 h 296"/>
              <a:gd name="T6" fmla="*/ 112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4" name="Freeform 99"/>
          <p:cNvSpPr>
            <a:spLocks/>
          </p:cNvSpPr>
          <p:nvPr/>
        </p:nvSpPr>
        <p:spPr bwMode="auto">
          <a:xfrm>
            <a:off x="4940300" y="5334000"/>
            <a:ext cx="228600" cy="482600"/>
          </a:xfrm>
          <a:custGeom>
            <a:avLst/>
            <a:gdLst>
              <a:gd name="T0" fmla="*/ 16 w 144"/>
              <a:gd name="T1" fmla="*/ 0 h 304"/>
              <a:gd name="T2" fmla="*/ 0 w 144"/>
              <a:gd name="T3" fmla="*/ 8 h 304"/>
              <a:gd name="T4" fmla="*/ 120 w 144"/>
              <a:gd name="T5" fmla="*/ 304 h 304"/>
              <a:gd name="T6" fmla="*/ 128 w 144"/>
              <a:gd name="T7" fmla="*/ 304 h 304"/>
              <a:gd name="T8" fmla="*/ 144 w 144"/>
              <a:gd name="T9" fmla="*/ 304 h 304"/>
              <a:gd name="T10" fmla="*/ 136 w 144"/>
              <a:gd name="T11" fmla="*/ 296 h 304"/>
              <a:gd name="T12" fmla="*/ 16 w 144"/>
              <a:gd name="T1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5" name="Freeform 100"/>
          <p:cNvSpPr>
            <a:spLocks/>
          </p:cNvSpPr>
          <p:nvPr/>
        </p:nvSpPr>
        <p:spPr bwMode="auto">
          <a:xfrm>
            <a:off x="4762500" y="57912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6" name="Freeform 101"/>
          <p:cNvSpPr>
            <a:spLocks/>
          </p:cNvSpPr>
          <p:nvPr/>
        </p:nvSpPr>
        <p:spPr bwMode="auto">
          <a:xfrm>
            <a:off x="4762500" y="5295900"/>
            <a:ext cx="203200" cy="520700"/>
          </a:xfrm>
          <a:custGeom>
            <a:avLst/>
            <a:gdLst>
              <a:gd name="T0" fmla="*/ 0 w 128"/>
              <a:gd name="T1" fmla="*/ 320 h 328"/>
              <a:gd name="T2" fmla="*/ 16 w 128"/>
              <a:gd name="T3" fmla="*/ 328 h 328"/>
              <a:gd name="T4" fmla="*/ 128 w 128"/>
              <a:gd name="T5" fmla="*/ 32 h 328"/>
              <a:gd name="T6" fmla="*/ 128 w 128"/>
              <a:gd name="T7" fmla="*/ 24 h 328"/>
              <a:gd name="T8" fmla="*/ 120 w 128"/>
              <a:gd name="T9" fmla="*/ 0 h 328"/>
              <a:gd name="T10" fmla="*/ 112 w 128"/>
              <a:gd name="T11" fmla="*/ 24 h 328"/>
              <a:gd name="T12" fmla="*/ 0 w 128"/>
              <a:gd name="T13" fmla="*/ 32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7" name="Rectangle 102"/>
          <p:cNvSpPr>
            <a:spLocks noChangeArrowheads="1"/>
          </p:cNvSpPr>
          <p:nvPr/>
        </p:nvSpPr>
        <p:spPr bwMode="auto">
          <a:xfrm>
            <a:off x="7099300" y="60960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28" name="Rectangle 103"/>
          <p:cNvSpPr>
            <a:spLocks noChangeArrowheads="1"/>
          </p:cNvSpPr>
          <p:nvPr/>
        </p:nvSpPr>
        <p:spPr bwMode="auto">
          <a:xfrm>
            <a:off x="4953000" y="594360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29" name="Rectangle 104"/>
          <p:cNvSpPr>
            <a:spLocks noChangeArrowheads="1"/>
          </p:cNvSpPr>
          <p:nvPr/>
        </p:nvSpPr>
        <p:spPr bwMode="auto">
          <a:xfrm>
            <a:off x="6362700" y="60960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0" name="Rectangle 105"/>
          <p:cNvSpPr>
            <a:spLocks noChangeArrowheads="1"/>
          </p:cNvSpPr>
          <p:nvPr/>
        </p:nvSpPr>
        <p:spPr bwMode="auto">
          <a:xfrm>
            <a:off x="5718543" y="617220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1" name="Rectangle 106"/>
          <p:cNvSpPr>
            <a:spLocks noChangeArrowheads="1"/>
          </p:cNvSpPr>
          <p:nvPr/>
        </p:nvSpPr>
        <p:spPr bwMode="auto">
          <a:xfrm>
            <a:off x="5626100" y="60960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2" name="Rectangle 107"/>
          <p:cNvSpPr>
            <a:spLocks noChangeArrowheads="1"/>
          </p:cNvSpPr>
          <p:nvPr/>
        </p:nvSpPr>
        <p:spPr bwMode="auto">
          <a:xfrm>
            <a:off x="6451600" y="617093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3" name="Rectangle 108"/>
          <p:cNvSpPr>
            <a:spLocks noChangeArrowheads="1"/>
          </p:cNvSpPr>
          <p:nvPr/>
        </p:nvSpPr>
        <p:spPr bwMode="auto">
          <a:xfrm>
            <a:off x="4876800" y="5867400"/>
            <a:ext cx="177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4" name="Rectangle 109"/>
          <p:cNvSpPr>
            <a:spLocks noChangeArrowheads="1"/>
          </p:cNvSpPr>
          <p:nvPr/>
        </p:nvSpPr>
        <p:spPr bwMode="auto">
          <a:xfrm>
            <a:off x="7192478" y="6172200"/>
            <a:ext cx="139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5" name="Rectangle 110"/>
          <p:cNvSpPr>
            <a:spLocks noChangeArrowheads="1"/>
          </p:cNvSpPr>
          <p:nvPr/>
        </p:nvSpPr>
        <p:spPr bwMode="auto">
          <a:xfrm>
            <a:off x="5156200" y="5232400"/>
            <a:ext cx="495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" charset="0"/>
                <a:cs typeface="Arial" pitchFamily="34" charset="0"/>
              </a:rPr>
              <a:t>a = x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6" name="Rectangle 111"/>
          <p:cNvSpPr>
            <a:spLocks noChangeArrowheads="1"/>
          </p:cNvSpPr>
          <p:nvPr/>
        </p:nvSpPr>
        <p:spPr bwMode="auto">
          <a:xfrm>
            <a:off x="5905500" y="5016500"/>
            <a:ext cx="495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" charset="0"/>
                <a:cs typeface="Arial" pitchFamily="34" charset="0"/>
              </a:rPr>
              <a:t>b = 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7" name="Rectangle 112"/>
          <p:cNvSpPr>
            <a:spLocks noChangeArrowheads="1"/>
          </p:cNvSpPr>
          <p:nvPr/>
        </p:nvSpPr>
        <p:spPr bwMode="auto">
          <a:xfrm>
            <a:off x="6667500" y="5232400"/>
            <a:ext cx="469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" charset="0"/>
                <a:cs typeface="Arial" pitchFamily="34" charset="0"/>
              </a:rPr>
              <a:t>c = z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38" name="Oval 113"/>
          <p:cNvSpPr>
            <a:spLocks noChangeArrowheads="1"/>
          </p:cNvSpPr>
          <p:nvPr/>
        </p:nvSpPr>
        <p:spPr bwMode="auto">
          <a:xfrm>
            <a:off x="4406900" y="5283200"/>
            <a:ext cx="50800" cy="508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39" name="Freeform 114"/>
          <p:cNvSpPr>
            <a:spLocks/>
          </p:cNvSpPr>
          <p:nvPr/>
        </p:nvSpPr>
        <p:spPr bwMode="auto">
          <a:xfrm>
            <a:off x="4445000" y="52324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0" name="Freeform 115"/>
          <p:cNvSpPr>
            <a:spLocks/>
          </p:cNvSpPr>
          <p:nvPr/>
        </p:nvSpPr>
        <p:spPr bwMode="auto">
          <a:xfrm>
            <a:off x="4445000" y="52324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1" name="Rectangle 116"/>
          <p:cNvSpPr>
            <a:spLocks noChangeArrowheads="1"/>
          </p:cNvSpPr>
          <p:nvPr/>
        </p:nvSpPr>
        <p:spPr bwMode="auto">
          <a:xfrm>
            <a:off x="3848100" y="52705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2" name="Rectangle 117"/>
          <p:cNvSpPr>
            <a:spLocks noChangeArrowheads="1"/>
          </p:cNvSpPr>
          <p:nvPr/>
        </p:nvSpPr>
        <p:spPr bwMode="auto">
          <a:xfrm>
            <a:off x="4432300" y="52705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3" name="Rectangle 118"/>
          <p:cNvSpPr>
            <a:spLocks noChangeArrowheads="1"/>
          </p:cNvSpPr>
          <p:nvPr/>
        </p:nvSpPr>
        <p:spPr bwMode="auto">
          <a:xfrm>
            <a:off x="3873500" y="5270500"/>
            <a:ext cx="5588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44" name="Rectangle 119"/>
          <p:cNvSpPr>
            <a:spLocks noChangeArrowheads="1"/>
          </p:cNvSpPr>
          <p:nvPr/>
        </p:nvSpPr>
        <p:spPr bwMode="auto">
          <a:xfrm>
            <a:off x="3848100" y="5029200"/>
            <a:ext cx="12065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" charset="0"/>
                <a:cs typeface="Arial" pitchFamily="34" charset="0"/>
              </a:rPr>
              <a:t>single rotation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9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Red-Black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49DFB-0D3C-1643-84E3-EA1D1C87260B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for Case 2</a:t>
            </a:r>
            <a:endParaRPr lang="en-US" dirty="0">
              <a:latin typeface="Tahoma" charset="0"/>
            </a:endParaRPr>
          </a:p>
        </p:txBody>
      </p:sp>
      <p:sp>
        <p:nvSpPr>
          <p:cNvPr id="24604" name="AutoShape 67"/>
          <p:cNvSpPr>
            <a:spLocks noChangeArrowheads="1"/>
          </p:cNvSpPr>
          <p:nvPr/>
        </p:nvSpPr>
        <p:spPr bwMode="auto">
          <a:xfrm rot="-1800000">
            <a:off x="4229100" y="4410896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049841" y="194831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2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290638" y="6017604"/>
            <a:ext cx="2580760" cy="486652"/>
            <a:chOff x="3290638" y="6017604"/>
            <a:chExt cx="2580760" cy="486652"/>
          </a:xfrm>
        </p:grpSpPr>
        <p:sp>
          <p:nvSpPr>
            <p:cNvPr id="71" name="TextBox 70"/>
            <p:cNvSpPr txBox="1"/>
            <p:nvPr/>
          </p:nvSpPr>
          <p:spPr>
            <a:xfrm>
              <a:off x="3290638" y="6017604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09336" y="603250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86300" y="60357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38880" y="6042591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6782" y="430145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405226" y="430180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00514" y="2712948"/>
            <a:ext cx="2389709" cy="1475432"/>
            <a:chOff x="2900514" y="2712948"/>
            <a:chExt cx="2389709" cy="1475432"/>
          </a:xfrm>
        </p:grpSpPr>
        <p:sp>
          <p:nvSpPr>
            <p:cNvPr id="80" name="TextBox 79"/>
            <p:cNvSpPr txBox="1"/>
            <p:nvPr/>
          </p:nvSpPr>
          <p:spPr>
            <a:xfrm>
              <a:off x="4072405" y="372671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7705" y="3175209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  <p:grpSp>
          <p:nvGrpSpPr>
            <p:cNvPr id="83" name="Group 42"/>
            <p:cNvGrpSpPr>
              <a:grpSpLocks/>
            </p:cNvGrpSpPr>
            <p:nvPr/>
          </p:nvGrpSpPr>
          <p:grpSpPr bwMode="auto">
            <a:xfrm>
              <a:off x="2900514" y="2712948"/>
              <a:ext cx="1758950" cy="1454150"/>
              <a:chOff x="3068" y="2055"/>
              <a:chExt cx="1108" cy="916"/>
            </a:xfrm>
          </p:grpSpPr>
          <p:sp>
            <p:nvSpPr>
              <p:cNvPr id="84" name="Oval 20"/>
              <p:cNvSpPr>
                <a:spLocks noChangeArrowheads="1"/>
              </p:cNvSpPr>
              <p:nvPr/>
            </p:nvSpPr>
            <p:spPr bwMode="auto">
              <a:xfrm flipH="1">
                <a:off x="3790" y="215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6</a:t>
                </a:r>
              </a:p>
            </p:txBody>
          </p:sp>
          <p:cxnSp>
            <p:nvCxnSpPr>
              <p:cNvPr id="85" name="AutoShape 21"/>
              <p:cNvCxnSpPr>
                <a:cxnSpLocks noChangeShapeType="1"/>
                <a:stCxn id="84" idx="5"/>
                <a:endCxn id="90" idx="0"/>
              </p:cNvCxnSpPr>
              <p:nvPr/>
            </p:nvCxnSpPr>
            <p:spPr bwMode="auto">
              <a:xfrm flipH="1">
                <a:off x="3576" y="2332"/>
                <a:ext cx="242" cy="4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22"/>
              <p:cNvCxnSpPr>
                <a:cxnSpLocks noChangeShapeType="1"/>
                <a:stCxn id="90" idx="3"/>
                <a:endCxn id="87" idx="0"/>
              </p:cNvCxnSpPr>
              <p:nvPr/>
            </p:nvCxnSpPr>
            <p:spPr bwMode="auto">
              <a:xfrm flipH="1">
                <a:off x="3311" y="2554"/>
                <a:ext cx="196" cy="8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Oval 23"/>
              <p:cNvSpPr>
                <a:spLocks noChangeArrowheads="1"/>
              </p:cNvSpPr>
              <p:nvPr/>
            </p:nvSpPr>
            <p:spPr bwMode="auto">
              <a:xfrm>
                <a:off x="3213" y="264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88" name="AutoShape 24"/>
              <p:cNvCxnSpPr>
                <a:cxnSpLocks noChangeShapeType="1"/>
                <a:stCxn id="87" idx="5"/>
              </p:cNvCxnSpPr>
              <p:nvPr/>
            </p:nvCxnSpPr>
            <p:spPr bwMode="auto">
              <a:xfrm>
                <a:off x="3380" y="2816"/>
                <a:ext cx="89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AutoShape 25"/>
              <p:cNvCxnSpPr>
                <a:cxnSpLocks noChangeShapeType="1"/>
                <a:stCxn id="87" idx="3"/>
              </p:cNvCxnSpPr>
              <p:nvPr/>
            </p:nvCxnSpPr>
            <p:spPr bwMode="auto">
              <a:xfrm flipH="1">
                <a:off x="3147" y="2816"/>
                <a:ext cx="95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Oval 26"/>
              <p:cNvSpPr>
                <a:spLocks noChangeArrowheads="1"/>
              </p:cNvSpPr>
              <p:nvPr/>
            </p:nvSpPr>
            <p:spPr bwMode="auto">
              <a:xfrm>
                <a:off x="3478" y="2381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4</a:t>
                </a:r>
              </a:p>
            </p:txBody>
          </p:sp>
          <p:cxnSp>
            <p:nvCxnSpPr>
              <p:cNvPr id="91" name="AutoShape 27"/>
              <p:cNvCxnSpPr>
                <a:cxnSpLocks noChangeShapeType="1"/>
                <a:stCxn id="90" idx="5"/>
              </p:cNvCxnSpPr>
              <p:nvPr/>
            </p:nvCxnSpPr>
            <p:spPr bwMode="auto">
              <a:xfrm>
                <a:off x="3645" y="2554"/>
                <a:ext cx="145" cy="12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AutoShape 28"/>
              <p:cNvCxnSpPr>
                <a:cxnSpLocks noChangeShapeType="1"/>
                <a:stCxn id="84" idx="3"/>
              </p:cNvCxnSpPr>
              <p:nvPr/>
            </p:nvCxnSpPr>
            <p:spPr bwMode="auto">
              <a:xfrm>
                <a:off x="3957" y="2332"/>
                <a:ext cx="219" cy="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>
                <a:off x="3068" y="2055"/>
                <a:ext cx="1071" cy="865"/>
              </a:xfrm>
              <a:custGeom>
                <a:avLst/>
                <a:gdLst>
                  <a:gd name="T0" fmla="*/ 808 w 1071"/>
                  <a:gd name="T1" fmla="*/ 9 h 865"/>
                  <a:gd name="T2" fmla="*/ 1042 w 1071"/>
                  <a:gd name="T3" fmla="*/ 231 h 865"/>
                  <a:gd name="T4" fmla="*/ 634 w 1071"/>
                  <a:gd name="T5" fmla="*/ 543 h 865"/>
                  <a:gd name="T6" fmla="*/ 436 w 1071"/>
                  <a:gd name="T7" fmla="*/ 813 h 865"/>
                  <a:gd name="T8" fmla="*/ 16 w 1071"/>
                  <a:gd name="T9" fmla="*/ 777 h 865"/>
                  <a:gd name="T10" fmla="*/ 340 w 1071"/>
                  <a:gd name="T11" fmla="*/ 285 h 865"/>
                  <a:gd name="T12" fmla="*/ 808 w 1071"/>
                  <a:gd name="T13" fmla="*/ 9 h 8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1"/>
                  <a:gd name="T22" fmla="*/ 0 h 865"/>
                  <a:gd name="T23" fmla="*/ 1071 w 1071"/>
                  <a:gd name="T24" fmla="*/ 865 h 8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1" h="865">
                    <a:moveTo>
                      <a:pt x="808" y="9"/>
                    </a:moveTo>
                    <a:cubicBezTo>
                      <a:pt x="925" y="0"/>
                      <a:pt x="1071" y="142"/>
                      <a:pt x="1042" y="231"/>
                    </a:cubicBezTo>
                    <a:cubicBezTo>
                      <a:pt x="1013" y="320"/>
                      <a:pt x="735" y="446"/>
                      <a:pt x="634" y="543"/>
                    </a:cubicBezTo>
                    <a:cubicBezTo>
                      <a:pt x="533" y="640"/>
                      <a:pt x="539" y="774"/>
                      <a:pt x="436" y="813"/>
                    </a:cubicBezTo>
                    <a:cubicBezTo>
                      <a:pt x="333" y="852"/>
                      <a:pt x="32" y="865"/>
                      <a:pt x="16" y="777"/>
                    </a:cubicBezTo>
                    <a:cubicBezTo>
                      <a:pt x="0" y="689"/>
                      <a:pt x="208" y="413"/>
                      <a:pt x="340" y="285"/>
                    </a:cubicBezTo>
                    <a:cubicBezTo>
                      <a:pt x="472" y="157"/>
                      <a:pt x="691" y="18"/>
                      <a:pt x="808" y="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3771900" y="4984750"/>
            <a:ext cx="1828800" cy="1111250"/>
            <a:chOff x="3771900" y="4984750"/>
            <a:chExt cx="1828800" cy="1111250"/>
          </a:xfrm>
        </p:grpSpPr>
        <p:sp>
          <p:nvSpPr>
            <p:cNvPr id="96" name="Oval 55"/>
            <p:cNvSpPr>
              <a:spLocks noChangeArrowheads="1"/>
            </p:cNvSpPr>
            <p:nvPr/>
          </p:nvSpPr>
          <p:spPr bwMode="auto">
            <a:xfrm>
              <a:off x="3959225" y="55753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97" name="AutoShape 56"/>
            <p:cNvCxnSpPr>
              <a:cxnSpLocks noChangeShapeType="1"/>
              <a:stCxn id="96" idx="0"/>
              <a:endCxn id="102" idx="5"/>
            </p:cNvCxnSpPr>
            <p:nvPr/>
          </p:nvCxnSpPr>
          <p:spPr bwMode="auto">
            <a:xfrm flipV="1">
              <a:off x="4114800" y="5402263"/>
              <a:ext cx="425450" cy="16351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57"/>
            <p:cNvCxnSpPr>
              <a:cxnSpLocks noChangeShapeType="1"/>
              <a:stCxn id="102" idx="3"/>
              <a:endCxn id="99" idx="0"/>
            </p:cNvCxnSpPr>
            <p:nvPr/>
          </p:nvCxnSpPr>
          <p:spPr bwMode="auto">
            <a:xfrm>
              <a:off x="4760913" y="5402263"/>
              <a:ext cx="422275" cy="18256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Oval 58"/>
            <p:cNvSpPr>
              <a:spLocks noChangeArrowheads="1"/>
            </p:cNvSpPr>
            <p:nvPr/>
          </p:nvSpPr>
          <p:spPr bwMode="auto">
            <a:xfrm flipH="1">
              <a:off x="5027613" y="559435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100" name="AutoShape 59"/>
            <p:cNvCxnSpPr>
              <a:cxnSpLocks noChangeShapeType="1"/>
              <a:stCxn id="99" idx="5"/>
            </p:cNvCxnSpPr>
            <p:nvPr/>
          </p:nvCxnSpPr>
          <p:spPr bwMode="auto">
            <a:xfrm flipH="1">
              <a:off x="4876800" y="5868988"/>
              <a:ext cx="195263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AutoShape 60"/>
            <p:cNvCxnSpPr>
              <a:cxnSpLocks noChangeShapeType="1"/>
              <a:stCxn id="99" idx="3"/>
            </p:cNvCxnSpPr>
            <p:nvPr/>
          </p:nvCxnSpPr>
          <p:spPr bwMode="auto">
            <a:xfrm>
              <a:off x="5292725" y="5868988"/>
              <a:ext cx="193675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Oval 61"/>
            <p:cNvSpPr>
              <a:spLocks noChangeArrowheads="1"/>
            </p:cNvSpPr>
            <p:nvPr/>
          </p:nvSpPr>
          <p:spPr bwMode="auto">
            <a:xfrm flipH="1">
              <a:off x="4495800" y="51181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03" name="AutoShape 62"/>
            <p:cNvCxnSpPr>
              <a:cxnSpLocks noChangeShapeType="1"/>
              <a:endCxn id="96" idx="5"/>
            </p:cNvCxnSpPr>
            <p:nvPr/>
          </p:nvCxnSpPr>
          <p:spPr bwMode="auto">
            <a:xfrm flipH="1" flipV="1">
              <a:off x="4224338" y="5849938"/>
              <a:ext cx="195262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63"/>
            <p:cNvCxnSpPr>
              <a:cxnSpLocks noChangeShapeType="1"/>
              <a:stCxn id="96" idx="3"/>
            </p:cNvCxnSpPr>
            <p:nvPr/>
          </p:nvCxnSpPr>
          <p:spPr bwMode="auto">
            <a:xfrm flipH="1">
              <a:off x="3810000" y="5849938"/>
              <a:ext cx="195263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Freeform 65"/>
            <p:cNvSpPr>
              <a:spLocks/>
            </p:cNvSpPr>
            <p:nvPr/>
          </p:nvSpPr>
          <p:spPr bwMode="auto">
            <a:xfrm>
              <a:off x="3771900" y="4984750"/>
              <a:ext cx="1828800" cy="1111250"/>
            </a:xfrm>
            <a:custGeom>
              <a:avLst/>
              <a:gdLst>
                <a:gd name="T0" fmla="*/ 835660 w 1440"/>
                <a:gd name="T1" fmla="*/ 0 h 815"/>
                <a:gd name="T2" fmla="*/ 241300 w 1440"/>
                <a:gd name="T3" fmla="*/ 302696 h 815"/>
                <a:gd name="T4" fmla="*/ 27940 w 1440"/>
                <a:gd name="T5" fmla="*/ 834460 h 815"/>
                <a:gd name="T6" fmla="*/ 408940 w 1440"/>
                <a:gd name="T7" fmla="*/ 1096252 h 815"/>
                <a:gd name="T8" fmla="*/ 889000 w 1440"/>
                <a:gd name="T9" fmla="*/ 744469 h 815"/>
                <a:gd name="T10" fmla="*/ 1384300 w 1440"/>
                <a:gd name="T11" fmla="*/ 1096252 h 815"/>
                <a:gd name="T12" fmla="*/ 1811020 w 1440"/>
                <a:gd name="T13" fmla="*/ 711745 h 815"/>
                <a:gd name="T14" fmla="*/ 1490980 w 1440"/>
                <a:gd name="T15" fmla="*/ 294515 h 815"/>
                <a:gd name="T16" fmla="*/ 835660 w 1440"/>
                <a:gd name="T17" fmla="*/ 0 h 8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15"/>
                <a:gd name="T29" fmla="*/ 1440 w 1440"/>
                <a:gd name="T30" fmla="*/ 815 h 8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15">
                  <a:moveTo>
                    <a:pt x="658" y="0"/>
                  </a:moveTo>
                  <a:cubicBezTo>
                    <a:pt x="490" y="0"/>
                    <a:pt x="296" y="120"/>
                    <a:pt x="190" y="222"/>
                  </a:cubicBezTo>
                  <a:cubicBezTo>
                    <a:pt x="84" y="324"/>
                    <a:pt x="0" y="515"/>
                    <a:pt x="22" y="612"/>
                  </a:cubicBezTo>
                  <a:cubicBezTo>
                    <a:pt x="44" y="709"/>
                    <a:pt x="209" y="815"/>
                    <a:pt x="322" y="804"/>
                  </a:cubicBezTo>
                  <a:cubicBezTo>
                    <a:pt x="435" y="793"/>
                    <a:pt x="572" y="546"/>
                    <a:pt x="700" y="546"/>
                  </a:cubicBezTo>
                  <a:cubicBezTo>
                    <a:pt x="828" y="546"/>
                    <a:pt x="969" y="808"/>
                    <a:pt x="1090" y="804"/>
                  </a:cubicBezTo>
                  <a:cubicBezTo>
                    <a:pt x="1211" y="800"/>
                    <a:pt x="1412" y="620"/>
                    <a:pt x="1426" y="522"/>
                  </a:cubicBezTo>
                  <a:cubicBezTo>
                    <a:pt x="1440" y="424"/>
                    <a:pt x="1302" y="303"/>
                    <a:pt x="1174" y="216"/>
                  </a:cubicBezTo>
                  <a:cubicBezTo>
                    <a:pt x="1046" y="129"/>
                    <a:pt x="826" y="0"/>
                    <a:pt x="6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62200" y="2712948"/>
            <a:ext cx="45583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z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2F2DE3-5314-5848-8BCC-1B9ED805DA55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9530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 smtClean="0">
                <a:latin typeface="Tahoma" charset="0"/>
              </a:rPr>
              <a:t>Trinode</a:t>
            </a:r>
            <a:r>
              <a:rPr lang="en-US" sz="3200" dirty="0" smtClean="0">
                <a:latin typeface="Tahoma" charset="0"/>
              </a:rPr>
              <a:t> Restructuring:</a:t>
            </a:r>
            <a:br>
              <a:rPr lang="en-US" sz="3200" dirty="0" smtClean="0">
                <a:latin typeface="Tahoma" charset="0"/>
              </a:rPr>
            </a:br>
            <a:r>
              <a:rPr lang="en-US" sz="3200" dirty="0" smtClean="0">
                <a:latin typeface="Tahoma" charset="0"/>
              </a:rPr>
              <a:t>Case 3</a:t>
            </a:r>
            <a:endParaRPr lang="en-US" sz="3200" dirty="0">
              <a:latin typeface="Tahoma" charset="0"/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609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ahoma" charset="0"/>
              </a:rPr>
              <a:t>double rotation:</a:t>
            </a:r>
            <a:endParaRPr lang="en-US" sz="2800" dirty="0">
              <a:latin typeface="Tahoma" charset="0"/>
            </a:endParaRP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33600"/>
            <a:ext cx="6477000" cy="2209800"/>
          </a:xfrm>
        </p:spPr>
      </p:pic>
      <p:sp>
        <p:nvSpPr>
          <p:cNvPr id="9" name="TextBox 8"/>
          <p:cNvSpPr txBox="1"/>
          <p:nvPr/>
        </p:nvSpPr>
        <p:spPr>
          <a:xfrm>
            <a:off x="4495800" y="76200"/>
            <a:ext cx="4495800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Keys: a &lt; b &lt;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Nodes: </a:t>
            </a:r>
            <a:r>
              <a:rPr lang="en-US" dirty="0" smtClean="0">
                <a:solidFill>
                  <a:srgbClr val="00B050"/>
                </a:solidFill>
              </a:rPr>
              <a:t>z </a:t>
            </a:r>
            <a:r>
              <a:rPr lang="en-US" dirty="0" smtClean="0">
                <a:solidFill>
                  <a:srgbClr val="00B050"/>
                </a:solidFill>
              </a:rPr>
              <a:t>is not balanced, y is </a:t>
            </a:r>
            <a:r>
              <a:rPr lang="en-US" dirty="0" smtClean="0">
                <a:solidFill>
                  <a:srgbClr val="00B050"/>
                </a:solidFill>
              </a:rPr>
              <a:t>child, </a:t>
            </a:r>
            <a:r>
              <a:rPr lang="en-US" dirty="0" smtClean="0">
                <a:solidFill>
                  <a:srgbClr val="00B050"/>
                </a:solidFill>
              </a:rPr>
              <a:t>x is </a:t>
            </a:r>
            <a:r>
              <a:rPr lang="en-US" dirty="0" smtClean="0">
                <a:solidFill>
                  <a:srgbClr val="00B050"/>
                </a:solidFill>
              </a:rPr>
              <a:t>grandchild on the “trouble” path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811" y="4267200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Not balanced at a, the largest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x has the </a:t>
            </a:r>
            <a:r>
              <a:rPr lang="en-US" sz="2000" dirty="0" smtClean="0">
                <a:solidFill>
                  <a:srgbClr val="FF0000"/>
                </a:solidFill>
              </a:rPr>
              <a:t>middle key b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x is rotated above 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x</a:t>
            </a:r>
            <a:r>
              <a:rPr lang="en-US" sz="2000" dirty="0" smtClean="0"/>
              <a:t> is then rotated </a:t>
            </a:r>
            <a:r>
              <a:rPr lang="en-US" sz="2000" smtClean="0"/>
              <a:t>above z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Result: middle key b at the top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Red-Black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49DFB-0D3C-1643-84E3-EA1D1C87260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for Case 3</a:t>
            </a:r>
            <a:endParaRPr lang="en-US" dirty="0">
              <a:latin typeface="Tahoma" charset="0"/>
            </a:endParaRPr>
          </a:p>
        </p:txBody>
      </p:sp>
      <p:sp>
        <p:nvSpPr>
          <p:cNvPr id="24606" name="AutoShape 69"/>
          <p:cNvSpPr>
            <a:spLocks noChangeArrowheads="1"/>
          </p:cNvSpPr>
          <p:nvPr/>
        </p:nvSpPr>
        <p:spPr bwMode="auto">
          <a:xfrm rot="1800000" flipH="1">
            <a:off x="5134171" y="4667372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77924" y="194831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3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3290638" y="6017604"/>
            <a:ext cx="2580760" cy="486652"/>
            <a:chOff x="3290638" y="6017604"/>
            <a:chExt cx="2580760" cy="486652"/>
          </a:xfrm>
        </p:grpSpPr>
        <p:sp>
          <p:nvSpPr>
            <p:cNvPr id="70" name="TextBox 69"/>
            <p:cNvSpPr txBox="1"/>
            <p:nvPr/>
          </p:nvSpPr>
          <p:spPr>
            <a:xfrm>
              <a:off x="3290638" y="6017604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09336" y="603250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86300" y="60357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38880" y="6042591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53632" y="328612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68224" y="41656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699756" y="421627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28531" y="381260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958172" y="3266986"/>
            <a:ext cx="1094478" cy="762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296023" y="4857872"/>
            <a:ext cx="1260874" cy="41580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475087" y="2631986"/>
            <a:ext cx="2499236" cy="1960987"/>
            <a:chOff x="475087" y="2631986"/>
            <a:chExt cx="2499236" cy="1960987"/>
          </a:xfrm>
        </p:grpSpPr>
        <p:sp>
          <p:nvSpPr>
            <p:cNvPr id="126" name="TextBox 125"/>
            <p:cNvSpPr txBox="1"/>
            <p:nvPr/>
          </p:nvSpPr>
          <p:spPr>
            <a:xfrm>
              <a:off x="475087" y="3259197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52684" y="366964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69880" y="41313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41805" y="41313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  <p:grpSp>
          <p:nvGrpSpPr>
            <p:cNvPr id="130" name="Group 43"/>
            <p:cNvGrpSpPr>
              <a:grpSpLocks/>
            </p:cNvGrpSpPr>
            <p:nvPr/>
          </p:nvGrpSpPr>
          <p:grpSpPr bwMode="auto">
            <a:xfrm flipH="1">
              <a:off x="833774" y="2631986"/>
              <a:ext cx="1758950" cy="1454150"/>
              <a:chOff x="3068" y="2055"/>
              <a:chExt cx="1108" cy="916"/>
            </a:xfrm>
          </p:grpSpPr>
          <p:sp>
            <p:nvSpPr>
              <p:cNvPr id="131" name="Oval 44"/>
              <p:cNvSpPr>
                <a:spLocks noChangeArrowheads="1"/>
              </p:cNvSpPr>
              <p:nvPr/>
            </p:nvSpPr>
            <p:spPr bwMode="auto">
              <a:xfrm flipH="1">
                <a:off x="3790" y="215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132" name="AutoShape 45"/>
              <p:cNvCxnSpPr>
                <a:cxnSpLocks noChangeShapeType="1"/>
                <a:stCxn id="131" idx="5"/>
                <a:endCxn id="137" idx="0"/>
              </p:cNvCxnSpPr>
              <p:nvPr/>
            </p:nvCxnSpPr>
            <p:spPr bwMode="auto">
              <a:xfrm flipH="1">
                <a:off x="3576" y="2332"/>
                <a:ext cx="242" cy="4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46"/>
              <p:cNvCxnSpPr>
                <a:cxnSpLocks noChangeShapeType="1"/>
                <a:stCxn id="137" idx="3"/>
                <a:endCxn id="134" idx="0"/>
              </p:cNvCxnSpPr>
              <p:nvPr/>
            </p:nvCxnSpPr>
            <p:spPr bwMode="auto">
              <a:xfrm flipH="1">
                <a:off x="3311" y="2554"/>
                <a:ext cx="196" cy="8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4" name="Oval 47"/>
              <p:cNvSpPr>
                <a:spLocks noChangeArrowheads="1"/>
              </p:cNvSpPr>
              <p:nvPr/>
            </p:nvSpPr>
            <p:spPr bwMode="auto">
              <a:xfrm>
                <a:off x="3213" y="264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6</a:t>
                </a:r>
              </a:p>
            </p:txBody>
          </p:sp>
          <p:cxnSp>
            <p:nvCxnSpPr>
              <p:cNvPr id="135" name="AutoShape 48"/>
              <p:cNvCxnSpPr>
                <a:cxnSpLocks noChangeShapeType="1"/>
                <a:stCxn id="134" idx="5"/>
              </p:cNvCxnSpPr>
              <p:nvPr/>
            </p:nvCxnSpPr>
            <p:spPr bwMode="auto">
              <a:xfrm>
                <a:off x="3380" y="2816"/>
                <a:ext cx="89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AutoShape 49"/>
              <p:cNvCxnSpPr>
                <a:cxnSpLocks noChangeShapeType="1"/>
                <a:stCxn id="134" idx="3"/>
              </p:cNvCxnSpPr>
              <p:nvPr/>
            </p:nvCxnSpPr>
            <p:spPr bwMode="auto">
              <a:xfrm flipH="1">
                <a:off x="3147" y="2816"/>
                <a:ext cx="95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7" name="Oval 50"/>
              <p:cNvSpPr>
                <a:spLocks noChangeArrowheads="1"/>
              </p:cNvSpPr>
              <p:nvPr/>
            </p:nvSpPr>
            <p:spPr bwMode="auto">
              <a:xfrm>
                <a:off x="3478" y="2381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4</a:t>
                </a:r>
              </a:p>
            </p:txBody>
          </p:sp>
          <p:cxnSp>
            <p:nvCxnSpPr>
              <p:cNvPr id="138" name="AutoShape 51"/>
              <p:cNvCxnSpPr>
                <a:cxnSpLocks noChangeShapeType="1"/>
                <a:stCxn id="137" idx="5"/>
              </p:cNvCxnSpPr>
              <p:nvPr/>
            </p:nvCxnSpPr>
            <p:spPr bwMode="auto">
              <a:xfrm>
                <a:off x="3645" y="2554"/>
                <a:ext cx="145" cy="12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52"/>
              <p:cNvCxnSpPr>
                <a:cxnSpLocks noChangeShapeType="1"/>
                <a:stCxn id="131" idx="3"/>
              </p:cNvCxnSpPr>
              <p:nvPr/>
            </p:nvCxnSpPr>
            <p:spPr bwMode="auto">
              <a:xfrm>
                <a:off x="3957" y="2332"/>
                <a:ext cx="219" cy="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" name="Freeform 53"/>
              <p:cNvSpPr>
                <a:spLocks/>
              </p:cNvSpPr>
              <p:nvPr/>
            </p:nvSpPr>
            <p:spPr bwMode="auto">
              <a:xfrm>
                <a:off x="3068" y="2055"/>
                <a:ext cx="1071" cy="865"/>
              </a:xfrm>
              <a:custGeom>
                <a:avLst/>
                <a:gdLst>
                  <a:gd name="T0" fmla="*/ 808 w 1071"/>
                  <a:gd name="T1" fmla="*/ 9 h 865"/>
                  <a:gd name="T2" fmla="*/ 1042 w 1071"/>
                  <a:gd name="T3" fmla="*/ 231 h 865"/>
                  <a:gd name="T4" fmla="*/ 634 w 1071"/>
                  <a:gd name="T5" fmla="*/ 543 h 865"/>
                  <a:gd name="T6" fmla="*/ 436 w 1071"/>
                  <a:gd name="T7" fmla="*/ 813 h 865"/>
                  <a:gd name="T8" fmla="*/ 16 w 1071"/>
                  <a:gd name="T9" fmla="*/ 777 h 865"/>
                  <a:gd name="T10" fmla="*/ 340 w 1071"/>
                  <a:gd name="T11" fmla="*/ 285 h 865"/>
                  <a:gd name="T12" fmla="*/ 808 w 1071"/>
                  <a:gd name="T13" fmla="*/ 9 h 8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1"/>
                  <a:gd name="T22" fmla="*/ 0 h 865"/>
                  <a:gd name="T23" fmla="*/ 1071 w 1071"/>
                  <a:gd name="T24" fmla="*/ 865 h 8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1" h="865">
                    <a:moveTo>
                      <a:pt x="808" y="9"/>
                    </a:moveTo>
                    <a:cubicBezTo>
                      <a:pt x="925" y="0"/>
                      <a:pt x="1071" y="142"/>
                      <a:pt x="1042" y="231"/>
                    </a:cubicBezTo>
                    <a:cubicBezTo>
                      <a:pt x="1013" y="320"/>
                      <a:pt x="735" y="446"/>
                      <a:pt x="634" y="543"/>
                    </a:cubicBezTo>
                    <a:cubicBezTo>
                      <a:pt x="533" y="640"/>
                      <a:pt x="539" y="774"/>
                      <a:pt x="436" y="813"/>
                    </a:cubicBezTo>
                    <a:cubicBezTo>
                      <a:pt x="333" y="852"/>
                      <a:pt x="32" y="865"/>
                      <a:pt x="16" y="777"/>
                    </a:cubicBezTo>
                    <a:cubicBezTo>
                      <a:pt x="0" y="689"/>
                      <a:pt x="208" y="413"/>
                      <a:pt x="340" y="285"/>
                    </a:cubicBezTo>
                    <a:cubicBezTo>
                      <a:pt x="472" y="157"/>
                      <a:pt x="691" y="18"/>
                      <a:pt x="808" y="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3771900" y="4984750"/>
            <a:ext cx="1828800" cy="1111250"/>
            <a:chOff x="3771900" y="4984750"/>
            <a:chExt cx="1828800" cy="1111250"/>
          </a:xfrm>
        </p:grpSpPr>
        <p:sp>
          <p:nvSpPr>
            <p:cNvPr id="142" name="Oval 55"/>
            <p:cNvSpPr>
              <a:spLocks noChangeArrowheads="1"/>
            </p:cNvSpPr>
            <p:nvPr/>
          </p:nvSpPr>
          <p:spPr bwMode="auto">
            <a:xfrm>
              <a:off x="3959225" y="55753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143" name="AutoShape 56"/>
            <p:cNvCxnSpPr>
              <a:cxnSpLocks noChangeShapeType="1"/>
              <a:stCxn id="142" idx="0"/>
              <a:endCxn id="148" idx="5"/>
            </p:cNvCxnSpPr>
            <p:nvPr/>
          </p:nvCxnSpPr>
          <p:spPr bwMode="auto">
            <a:xfrm flipV="1">
              <a:off x="4114800" y="5402263"/>
              <a:ext cx="425450" cy="16351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AutoShape 57"/>
            <p:cNvCxnSpPr>
              <a:cxnSpLocks noChangeShapeType="1"/>
              <a:stCxn id="148" idx="3"/>
              <a:endCxn id="145" idx="0"/>
            </p:cNvCxnSpPr>
            <p:nvPr/>
          </p:nvCxnSpPr>
          <p:spPr bwMode="auto">
            <a:xfrm>
              <a:off x="4760913" y="5402263"/>
              <a:ext cx="422275" cy="18256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58"/>
            <p:cNvSpPr>
              <a:spLocks noChangeArrowheads="1"/>
            </p:cNvSpPr>
            <p:nvPr/>
          </p:nvSpPr>
          <p:spPr bwMode="auto">
            <a:xfrm flipH="1">
              <a:off x="5027613" y="559435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146" name="AutoShape 59"/>
            <p:cNvCxnSpPr>
              <a:cxnSpLocks noChangeShapeType="1"/>
              <a:stCxn id="145" idx="5"/>
            </p:cNvCxnSpPr>
            <p:nvPr/>
          </p:nvCxnSpPr>
          <p:spPr bwMode="auto">
            <a:xfrm flipH="1">
              <a:off x="4876800" y="5868988"/>
              <a:ext cx="195263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60"/>
            <p:cNvCxnSpPr>
              <a:cxnSpLocks noChangeShapeType="1"/>
              <a:stCxn id="145" idx="3"/>
            </p:cNvCxnSpPr>
            <p:nvPr/>
          </p:nvCxnSpPr>
          <p:spPr bwMode="auto">
            <a:xfrm>
              <a:off x="5292725" y="5868988"/>
              <a:ext cx="193675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Oval 61"/>
            <p:cNvSpPr>
              <a:spLocks noChangeArrowheads="1"/>
            </p:cNvSpPr>
            <p:nvPr/>
          </p:nvSpPr>
          <p:spPr bwMode="auto">
            <a:xfrm flipH="1">
              <a:off x="4495800" y="51181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49" name="AutoShape 62"/>
            <p:cNvCxnSpPr>
              <a:cxnSpLocks noChangeShapeType="1"/>
              <a:endCxn id="142" idx="5"/>
            </p:cNvCxnSpPr>
            <p:nvPr/>
          </p:nvCxnSpPr>
          <p:spPr bwMode="auto">
            <a:xfrm flipH="1" flipV="1">
              <a:off x="4224338" y="5849938"/>
              <a:ext cx="195262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63"/>
            <p:cNvCxnSpPr>
              <a:cxnSpLocks noChangeShapeType="1"/>
              <a:stCxn id="142" idx="3"/>
            </p:cNvCxnSpPr>
            <p:nvPr/>
          </p:nvCxnSpPr>
          <p:spPr bwMode="auto">
            <a:xfrm flipH="1">
              <a:off x="3810000" y="5849938"/>
              <a:ext cx="195263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771900" y="4984750"/>
              <a:ext cx="1828800" cy="1111250"/>
            </a:xfrm>
            <a:custGeom>
              <a:avLst/>
              <a:gdLst>
                <a:gd name="T0" fmla="*/ 835660 w 1440"/>
                <a:gd name="T1" fmla="*/ 0 h 815"/>
                <a:gd name="T2" fmla="*/ 241300 w 1440"/>
                <a:gd name="T3" fmla="*/ 302696 h 815"/>
                <a:gd name="T4" fmla="*/ 27940 w 1440"/>
                <a:gd name="T5" fmla="*/ 834460 h 815"/>
                <a:gd name="T6" fmla="*/ 408940 w 1440"/>
                <a:gd name="T7" fmla="*/ 1096252 h 815"/>
                <a:gd name="T8" fmla="*/ 889000 w 1440"/>
                <a:gd name="T9" fmla="*/ 744469 h 815"/>
                <a:gd name="T10" fmla="*/ 1384300 w 1440"/>
                <a:gd name="T11" fmla="*/ 1096252 h 815"/>
                <a:gd name="T12" fmla="*/ 1811020 w 1440"/>
                <a:gd name="T13" fmla="*/ 711745 h 815"/>
                <a:gd name="T14" fmla="*/ 1490980 w 1440"/>
                <a:gd name="T15" fmla="*/ 294515 h 815"/>
                <a:gd name="T16" fmla="*/ 835660 w 1440"/>
                <a:gd name="T17" fmla="*/ 0 h 8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15"/>
                <a:gd name="T29" fmla="*/ 1440 w 1440"/>
                <a:gd name="T30" fmla="*/ 815 h 8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15">
                  <a:moveTo>
                    <a:pt x="658" y="0"/>
                  </a:moveTo>
                  <a:cubicBezTo>
                    <a:pt x="490" y="0"/>
                    <a:pt x="296" y="120"/>
                    <a:pt x="190" y="222"/>
                  </a:cubicBezTo>
                  <a:cubicBezTo>
                    <a:pt x="84" y="324"/>
                    <a:pt x="0" y="515"/>
                    <a:pt x="22" y="612"/>
                  </a:cubicBezTo>
                  <a:cubicBezTo>
                    <a:pt x="44" y="709"/>
                    <a:pt x="209" y="815"/>
                    <a:pt x="322" y="804"/>
                  </a:cubicBezTo>
                  <a:cubicBezTo>
                    <a:pt x="435" y="793"/>
                    <a:pt x="572" y="546"/>
                    <a:pt x="700" y="546"/>
                  </a:cubicBezTo>
                  <a:cubicBezTo>
                    <a:pt x="828" y="546"/>
                    <a:pt x="969" y="808"/>
                    <a:pt x="1090" y="804"/>
                  </a:cubicBezTo>
                  <a:cubicBezTo>
                    <a:pt x="1211" y="800"/>
                    <a:pt x="1412" y="620"/>
                    <a:pt x="1426" y="522"/>
                  </a:cubicBezTo>
                  <a:cubicBezTo>
                    <a:pt x="1440" y="424"/>
                    <a:pt x="1302" y="303"/>
                    <a:pt x="1174" y="216"/>
                  </a:cubicBezTo>
                  <a:cubicBezTo>
                    <a:pt x="1046" y="129"/>
                    <a:pt x="826" y="0"/>
                    <a:pt x="6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811110" y="2743200"/>
            <a:ext cx="1682750" cy="1439863"/>
            <a:chOff x="984250" y="2743200"/>
            <a:chExt cx="1682750" cy="1439863"/>
          </a:xfrm>
        </p:grpSpPr>
        <p:sp>
          <p:nvSpPr>
            <p:cNvPr id="153" name="Oval 4"/>
            <p:cNvSpPr>
              <a:spLocks noChangeArrowheads="1"/>
            </p:cNvSpPr>
            <p:nvPr/>
          </p:nvSpPr>
          <p:spPr bwMode="auto">
            <a:xfrm>
              <a:off x="1285875" y="288448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154" name="AutoShape 5"/>
            <p:cNvCxnSpPr>
              <a:cxnSpLocks noChangeShapeType="1"/>
              <a:stCxn id="153" idx="5"/>
              <a:endCxn id="159" idx="1"/>
            </p:cNvCxnSpPr>
            <p:nvPr/>
          </p:nvCxnSpPr>
          <p:spPr bwMode="auto">
            <a:xfrm>
              <a:off x="1552575" y="3162300"/>
              <a:ext cx="614363" cy="1238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AutoShape 6"/>
            <p:cNvCxnSpPr>
              <a:cxnSpLocks noChangeShapeType="1"/>
              <a:stCxn id="159" idx="3"/>
              <a:endCxn id="156" idx="0"/>
            </p:cNvCxnSpPr>
            <p:nvPr/>
          </p:nvCxnSpPr>
          <p:spPr bwMode="auto">
            <a:xfrm flipH="1">
              <a:off x="1855788" y="3519488"/>
              <a:ext cx="311150" cy="1365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Oval 7"/>
            <p:cNvSpPr>
              <a:spLocks noChangeArrowheads="1"/>
            </p:cNvSpPr>
            <p:nvPr/>
          </p:nvSpPr>
          <p:spPr bwMode="auto">
            <a:xfrm>
              <a:off x="1700213" y="3662363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57" name="AutoShape 8"/>
            <p:cNvCxnSpPr>
              <a:cxnSpLocks noChangeShapeType="1"/>
              <a:stCxn id="156" idx="5"/>
            </p:cNvCxnSpPr>
            <p:nvPr/>
          </p:nvCxnSpPr>
          <p:spPr bwMode="auto">
            <a:xfrm>
              <a:off x="1965325" y="3937000"/>
              <a:ext cx="141288" cy="2460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9"/>
            <p:cNvCxnSpPr>
              <a:cxnSpLocks noChangeShapeType="1"/>
              <a:stCxn id="156" idx="3"/>
            </p:cNvCxnSpPr>
            <p:nvPr/>
          </p:nvCxnSpPr>
          <p:spPr bwMode="auto">
            <a:xfrm flipH="1">
              <a:off x="1595438" y="3937000"/>
              <a:ext cx="150812" cy="2460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Oval 10"/>
            <p:cNvSpPr>
              <a:spLocks noChangeArrowheads="1"/>
            </p:cNvSpPr>
            <p:nvPr/>
          </p:nvSpPr>
          <p:spPr bwMode="auto">
            <a:xfrm>
              <a:off x="2120900" y="324643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160" name="AutoShape 11"/>
            <p:cNvCxnSpPr>
              <a:cxnSpLocks noChangeShapeType="1"/>
              <a:stCxn id="159" idx="5"/>
            </p:cNvCxnSpPr>
            <p:nvPr/>
          </p:nvCxnSpPr>
          <p:spPr bwMode="auto">
            <a:xfrm>
              <a:off x="2386013" y="3521075"/>
              <a:ext cx="230187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AutoShape 12"/>
            <p:cNvCxnSpPr>
              <a:cxnSpLocks noChangeShapeType="1"/>
              <a:stCxn id="153" idx="3"/>
            </p:cNvCxnSpPr>
            <p:nvPr/>
          </p:nvCxnSpPr>
          <p:spPr bwMode="auto">
            <a:xfrm flipH="1">
              <a:off x="984250" y="3168650"/>
              <a:ext cx="347663" cy="1174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" name="Freeform 17"/>
            <p:cNvSpPr>
              <a:spLocks/>
            </p:cNvSpPr>
            <p:nvPr/>
          </p:nvSpPr>
          <p:spPr bwMode="auto">
            <a:xfrm>
              <a:off x="1130300" y="2743200"/>
              <a:ext cx="1536700" cy="1404938"/>
            </a:xfrm>
            <a:custGeom>
              <a:avLst/>
              <a:gdLst>
                <a:gd name="T0" fmla="*/ 359793 w 1166"/>
                <a:gd name="T1" fmla="*/ 14497 h 1066"/>
                <a:gd name="T2" fmla="*/ 27676 w 1166"/>
                <a:gd name="T3" fmla="*/ 243821 h 1066"/>
                <a:gd name="T4" fmla="*/ 193735 w 1166"/>
                <a:gd name="T5" fmla="*/ 623392 h 1066"/>
                <a:gd name="T6" fmla="*/ 786801 w 1166"/>
                <a:gd name="T7" fmla="*/ 678746 h 1066"/>
                <a:gd name="T8" fmla="*/ 249088 w 1166"/>
                <a:gd name="T9" fmla="*/ 931793 h 1066"/>
                <a:gd name="T10" fmla="*/ 707725 w 1166"/>
                <a:gd name="T11" fmla="*/ 1390441 h 1066"/>
                <a:gd name="T12" fmla="*/ 1134733 w 1166"/>
                <a:gd name="T13" fmla="*/ 1018778 h 1066"/>
                <a:gd name="T14" fmla="*/ 1506388 w 1166"/>
                <a:gd name="T15" fmla="*/ 647115 h 1066"/>
                <a:gd name="T16" fmla="*/ 1316607 w 1166"/>
                <a:gd name="T17" fmla="*/ 283360 h 1066"/>
                <a:gd name="T18" fmla="*/ 359793 w 1166"/>
                <a:gd name="T19" fmla="*/ 14497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6815714" y="2791653"/>
            <a:ext cx="45583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z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8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2F2DE3-5314-5848-8BCC-1B9ED805DA5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" y="289530"/>
            <a:ext cx="8382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err="1" smtClean="0">
                <a:latin typeface="Tahoma" charset="0"/>
              </a:rPr>
              <a:t>Trinode</a:t>
            </a:r>
            <a:r>
              <a:rPr lang="en-US" sz="3200" dirty="0" smtClean="0">
                <a:latin typeface="Tahoma" charset="0"/>
              </a:rPr>
              <a:t> Restructuring:</a:t>
            </a:r>
            <a:br>
              <a:rPr lang="en-US" sz="3200" dirty="0" smtClean="0">
                <a:latin typeface="Tahoma" charset="0"/>
              </a:rPr>
            </a:br>
            <a:r>
              <a:rPr lang="en-US" sz="3200" dirty="0" smtClean="0">
                <a:latin typeface="Tahoma" charset="0"/>
              </a:rPr>
              <a:t>Case 4</a:t>
            </a:r>
            <a:endParaRPr lang="en-US" sz="3200" dirty="0">
              <a:latin typeface="Tahoma" charset="0"/>
            </a:endParaRP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5115006" cy="2667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</a:rPr>
              <a:t>double </a:t>
            </a:r>
            <a:r>
              <a:rPr lang="en-US" sz="2000" dirty="0" smtClean="0">
                <a:latin typeface="Tahoma" charset="0"/>
              </a:rPr>
              <a:t>rotation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charset="0"/>
              </a:rPr>
              <a:t>Not balanced at c, the largest key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</a:rPr>
              <a:t>x</a:t>
            </a:r>
            <a:r>
              <a:rPr lang="en-US" sz="2000" dirty="0" smtClean="0">
                <a:latin typeface="Tahoma" charset="0"/>
              </a:rPr>
              <a:t> has the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middle key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x is rotated above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x is then rotated above </a:t>
            </a:r>
            <a:r>
              <a:rPr lang="en-US" sz="2000" dirty="0" smtClean="0"/>
              <a:t>x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Result: middle key b at the top</a:t>
            </a:r>
            <a:endParaRPr lang="en-US" sz="2000" dirty="0"/>
          </a:p>
          <a:p>
            <a:pPr marL="0" indent="0" eaLnBrk="1" hangingPunct="1">
              <a:buNone/>
            </a:pPr>
            <a:endParaRPr lang="en-US" sz="2800" dirty="0">
              <a:solidFill>
                <a:srgbClr val="FF0000"/>
              </a:solidFill>
              <a:latin typeface="Tahoma" charset="0"/>
            </a:endParaRP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5800" y="76200"/>
            <a:ext cx="4495800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Keys: a &lt; b &lt;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Nodes: </a:t>
            </a:r>
            <a:r>
              <a:rPr lang="en-US" dirty="0" smtClean="0">
                <a:solidFill>
                  <a:srgbClr val="00B050"/>
                </a:solidFill>
              </a:rPr>
              <a:t>z </a:t>
            </a:r>
            <a:r>
              <a:rPr lang="en-US" dirty="0" smtClean="0">
                <a:solidFill>
                  <a:srgbClr val="00B050"/>
                </a:solidFill>
              </a:rPr>
              <a:t>is not balanced, y is </a:t>
            </a:r>
            <a:r>
              <a:rPr lang="en-US" dirty="0" smtClean="0">
                <a:solidFill>
                  <a:srgbClr val="00B050"/>
                </a:solidFill>
              </a:rPr>
              <a:t>child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x is </a:t>
            </a:r>
            <a:r>
              <a:rPr lang="en-US" dirty="0" smtClean="0">
                <a:solidFill>
                  <a:srgbClr val="00B050"/>
                </a:solidFill>
              </a:rPr>
              <a:t>grandchild on the </a:t>
            </a:r>
            <a:r>
              <a:rPr lang="en-US" smtClean="0">
                <a:solidFill>
                  <a:srgbClr val="00B050"/>
                </a:solidFill>
              </a:rPr>
              <a:t>“trouble” path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5791200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5791200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5802911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800" y="6022032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5556517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5560367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7288" y="5841063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55857" y="5810945"/>
            <a:ext cx="476412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217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Red-Black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49DFB-0D3C-1643-84E3-EA1D1C87260B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for Case 4</a:t>
            </a:r>
            <a:endParaRPr lang="en-US" dirty="0">
              <a:latin typeface="Tahoma" charset="0"/>
            </a:endParaRPr>
          </a:p>
        </p:txBody>
      </p:sp>
      <p:sp>
        <p:nvSpPr>
          <p:cNvPr id="24605" name="AutoShape 68"/>
          <p:cNvSpPr>
            <a:spLocks noChangeArrowheads="1"/>
          </p:cNvSpPr>
          <p:nvPr/>
        </p:nvSpPr>
        <p:spPr bwMode="auto">
          <a:xfrm rot="2962375">
            <a:off x="6412512" y="484496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976360" y="1932096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4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3290638" y="6017604"/>
            <a:ext cx="2580760" cy="486652"/>
            <a:chOff x="3290638" y="6017604"/>
            <a:chExt cx="2580760" cy="486652"/>
          </a:xfrm>
        </p:grpSpPr>
        <p:sp>
          <p:nvSpPr>
            <p:cNvPr id="70" name="TextBox 69"/>
            <p:cNvSpPr txBox="1"/>
            <p:nvPr/>
          </p:nvSpPr>
          <p:spPr>
            <a:xfrm>
              <a:off x="3290638" y="6017604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09336" y="603250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86300" y="60357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38880" y="6042591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666782" y="430145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405226" y="430180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486400" y="3406041"/>
            <a:ext cx="990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4357839" y="4301455"/>
            <a:ext cx="328461" cy="68329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8183126" y="334823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554330" y="42935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65208" y="408613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128967" y="3710644"/>
            <a:ext cx="57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842285" y="2735195"/>
            <a:ext cx="2389709" cy="1475432"/>
            <a:chOff x="2900514" y="2712948"/>
            <a:chExt cx="2389709" cy="1475432"/>
          </a:xfrm>
        </p:grpSpPr>
        <p:sp>
          <p:nvSpPr>
            <p:cNvPr id="109" name="TextBox 108"/>
            <p:cNvSpPr txBox="1"/>
            <p:nvPr/>
          </p:nvSpPr>
          <p:spPr>
            <a:xfrm>
              <a:off x="4072405" y="3726715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757705" y="3175209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  <p:grpSp>
          <p:nvGrpSpPr>
            <p:cNvPr id="111" name="Group 42"/>
            <p:cNvGrpSpPr>
              <a:grpSpLocks/>
            </p:cNvGrpSpPr>
            <p:nvPr/>
          </p:nvGrpSpPr>
          <p:grpSpPr bwMode="auto">
            <a:xfrm>
              <a:off x="2900514" y="2712948"/>
              <a:ext cx="1758950" cy="1454150"/>
              <a:chOff x="3068" y="2055"/>
              <a:chExt cx="1108" cy="916"/>
            </a:xfrm>
          </p:grpSpPr>
          <p:sp>
            <p:nvSpPr>
              <p:cNvPr id="112" name="Oval 20"/>
              <p:cNvSpPr>
                <a:spLocks noChangeArrowheads="1"/>
              </p:cNvSpPr>
              <p:nvPr/>
            </p:nvSpPr>
            <p:spPr bwMode="auto">
              <a:xfrm flipH="1">
                <a:off x="3790" y="215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6</a:t>
                </a:r>
              </a:p>
            </p:txBody>
          </p:sp>
          <p:cxnSp>
            <p:nvCxnSpPr>
              <p:cNvPr id="113" name="AutoShape 21"/>
              <p:cNvCxnSpPr>
                <a:cxnSpLocks noChangeShapeType="1"/>
                <a:stCxn id="112" idx="5"/>
                <a:endCxn id="118" idx="0"/>
              </p:cNvCxnSpPr>
              <p:nvPr/>
            </p:nvCxnSpPr>
            <p:spPr bwMode="auto">
              <a:xfrm flipH="1">
                <a:off x="3576" y="2332"/>
                <a:ext cx="242" cy="4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4" name="AutoShape 22"/>
              <p:cNvCxnSpPr>
                <a:cxnSpLocks noChangeShapeType="1"/>
                <a:stCxn id="118" idx="3"/>
                <a:endCxn id="115" idx="0"/>
              </p:cNvCxnSpPr>
              <p:nvPr/>
            </p:nvCxnSpPr>
            <p:spPr bwMode="auto">
              <a:xfrm flipH="1">
                <a:off x="3311" y="2554"/>
                <a:ext cx="196" cy="8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5" name="Oval 23"/>
              <p:cNvSpPr>
                <a:spLocks noChangeArrowheads="1"/>
              </p:cNvSpPr>
              <p:nvPr/>
            </p:nvSpPr>
            <p:spPr bwMode="auto">
              <a:xfrm>
                <a:off x="3213" y="264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116" name="AutoShape 24"/>
              <p:cNvCxnSpPr>
                <a:cxnSpLocks noChangeShapeType="1"/>
                <a:stCxn id="115" idx="5"/>
              </p:cNvCxnSpPr>
              <p:nvPr/>
            </p:nvCxnSpPr>
            <p:spPr bwMode="auto">
              <a:xfrm>
                <a:off x="3380" y="2816"/>
                <a:ext cx="89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7" name="AutoShape 25"/>
              <p:cNvCxnSpPr>
                <a:cxnSpLocks noChangeShapeType="1"/>
                <a:stCxn id="115" idx="3"/>
              </p:cNvCxnSpPr>
              <p:nvPr/>
            </p:nvCxnSpPr>
            <p:spPr bwMode="auto">
              <a:xfrm flipH="1">
                <a:off x="3147" y="2816"/>
                <a:ext cx="95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478" y="2381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4</a:t>
                </a:r>
              </a:p>
            </p:txBody>
          </p:sp>
          <p:cxnSp>
            <p:nvCxnSpPr>
              <p:cNvPr id="119" name="AutoShape 27"/>
              <p:cNvCxnSpPr>
                <a:cxnSpLocks noChangeShapeType="1"/>
                <a:stCxn id="118" idx="5"/>
              </p:cNvCxnSpPr>
              <p:nvPr/>
            </p:nvCxnSpPr>
            <p:spPr bwMode="auto">
              <a:xfrm>
                <a:off x="3645" y="2554"/>
                <a:ext cx="145" cy="12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AutoShape 28"/>
              <p:cNvCxnSpPr>
                <a:cxnSpLocks noChangeShapeType="1"/>
                <a:stCxn id="112" idx="3"/>
              </p:cNvCxnSpPr>
              <p:nvPr/>
            </p:nvCxnSpPr>
            <p:spPr bwMode="auto">
              <a:xfrm>
                <a:off x="3957" y="2332"/>
                <a:ext cx="219" cy="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3068" y="2055"/>
                <a:ext cx="1071" cy="865"/>
              </a:xfrm>
              <a:custGeom>
                <a:avLst/>
                <a:gdLst>
                  <a:gd name="T0" fmla="*/ 808 w 1071"/>
                  <a:gd name="T1" fmla="*/ 9 h 865"/>
                  <a:gd name="T2" fmla="*/ 1042 w 1071"/>
                  <a:gd name="T3" fmla="*/ 231 h 865"/>
                  <a:gd name="T4" fmla="*/ 634 w 1071"/>
                  <a:gd name="T5" fmla="*/ 543 h 865"/>
                  <a:gd name="T6" fmla="*/ 436 w 1071"/>
                  <a:gd name="T7" fmla="*/ 813 h 865"/>
                  <a:gd name="T8" fmla="*/ 16 w 1071"/>
                  <a:gd name="T9" fmla="*/ 777 h 865"/>
                  <a:gd name="T10" fmla="*/ 340 w 1071"/>
                  <a:gd name="T11" fmla="*/ 285 h 865"/>
                  <a:gd name="T12" fmla="*/ 808 w 1071"/>
                  <a:gd name="T13" fmla="*/ 9 h 8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1"/>
                  <a:gd name="T22" fmla="*/ 0 h 865"/>
                  <a:gd name="T23" fmla="*/ 1071 w 1071"/>
                  <a:gd name="T24" fmla="*/ 865 h 8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1" h="865">
                    <a:moveTo>
                      <a:pt x="808" y="9"/>
                    </a:moveTo>
                    <a:cubicBezTo>
                      <a:pt x="925" y="0"/>
                      <a:pt x="1071" y="142"/>
                      <a:pt x="1042" y="231"/>
                    </a:cubicBezTo>
                    <a:cubicBezTo>
                      <a:pt x="1013" y="320"/>
                      <a:pt x="735" y="446"/>
                      <a:pt x="634" y="543"/>
                    </a:cubicBezTo>
                    <a:cubicBezTo>
                      <a:pt x="533" y="640"/>
                      <a:pt x="539" y="774"/>
                      <a:pt x="436" y="813"/>
                    </a:cubicBezTo>
                    <a:cubicBezTo>
                      <a:pt x="333" y="852"/>
                      <a:pt x="32" y="865"/>
                      <a:pt x="16" y="777"/>
                    </a:cubicBezTo>
                    <a:cubicBezTo>
                      <a:pt x="0" y="689"/>
                      <a:pt x="208" y="413"/>
                      <a:pt x="340" y="285"/>
                    </a:cubicBezTo>
                    <a:cubicBezTo>
                      <a:pt x="472" y="157"/>
                      <a:pt x="691" y="18"/>
                      <a:pt x="808" y="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771900" y="4984750"/>
            <a:ext cx="1828800" cy="1111250"/>
            <a:chOff x="3771900" y="4984750"/>
            <a:chExt cx="1828800" cy="1111250"/>
          </a:xfrm>
        </p:grpSpPr>
        <p:sp>
          <p:nvSpPr>
            <p:cNvPr id="123" name="Oval 55"/>
            <p:cNvSpPr>
              <a:spLocks noChangeArrowheads="1"/>
            </p:cNvSpPr>
            <p:nvPr/>
          </p:nvSpPr>
          <p:spPr bwMode="auto">
            <a:xfrm>
              <a:off x="3959225" y="55753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124" name="AutoShape 56"/>
            <p:cNvCxnSpPr>
              <a:cxnSpLocks noChangeShapeType="1"/>
              <a:stCxn id="123" idx="0"/>
              <a:endCxn id="129" idx="5"/>
            </p:cNvCxnSpPr>
            <p:nvPr/>
          </p:nvCxnSpPr>
          <p:spPr bwMode="auto">
            <a:xfrm flipV="1">
              <a:off x="4114800" y="5402263"/>
              <a:ext cx="425450" cy="16351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57"/>
            <p:cNvCxnSpPr>
              <a:cxnSpLocks noChangeShapeType="1"/>
              <a:stCxn id="129" idx="3"/>
              <a:endCxn id="126" idx="0"/>
            </p:cNvCxnSpPr>
            <p:nvPr/>
          </p:nvCxnSpPr>
          <p:spPr bwMode="auto">
            <a:xfrm>
              <a:off x="4760913" y="5402263"/>
              <a:ext cx="422275" cy="18256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Oval 58"/>
            <p:cNvSpPr>
              <a:spLocks noChangeArrowheads="1"/>
            </p:cNvSpPr>
            <p:nvPr/>
          </p:nvSpPr>
          <p:spPr bwMode="auto">
            <a:xfrm flipH="1">
              <a:off x="5027613" y="559435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127" name="AutoShape 59"/>
            <p:cNvCxnSpPr>
              <a:cxnSpLocks noChangeShapeType="1"/>
              <a:stCxn id="126" idx="5"/>
            </p:cNvCxnSpPr>
            <p:nvPr/>
          </p:nvCxnSpPr>
          <p:spPr bwMode="auto">
            <a:xfrm flipH="1">
              <a:off x="4876800" y="5868988"/>
              <a:ext cx="195263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60"/>
            <p:cNvCxnSpPr>
              <a:cxnSpLocks noChangeShapeType="1"/>
              <a:stCxn id="126" idx="3"/>
            </p:cNvCxnSpPr>
            <p:nvPr/>
          </p:nvCxnSpPr>
          <p:spPr bwMode="auto">
            <a:xfrm>
              <a:off x="5292725" y="5868988"/>
              <a:ext cx="193675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Oval 61"/>
            <p:cNvSpPr>
              <a:spLocks noChangeArrowheads="1"/>
            </p:cNvSpPr>
            <p:nvPr/>
          </p:nvSpPr>
          <p:spPr bwMode="auto">
            <a:xfrm flipH="1">
              <a:off x="4495800" y="51181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30" name="AutoShape 62"/>
            <p:cNvCxnSpPr>
              <a:cxnSpLocks noChangeShapeType="1"/>
              <a:endCxn id="123" idx="5"/>
            </p:cNvCxnSpPr>
            <p:nvPr/>
          </p:nvCxnSpPr>
          <p:spPr bwMode="auto">
            <a:xfrm flipH="1" flipV="1">
              <a:off x="4224338" y="5849938"/>
              <a:ext cx="195262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AutoShape 63"/>
            <p:cNvCxnSpPr>
              <a:cxnSpLocks noChangeShapeType="1"/>
              <a:stCxn id="123" idx="3"/>
            </p:cNvCxnSpPr>
            <p:nvPr/>
          </p:nvCxnSpPr>
          <p:spPr bwMode="auto">
            <a:xfrm flipH="1">
              <a:off x="3810000" y="5849938"/>
              <a:ext cx="195263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Freeform 65"/>
            <p:cNvSpPr>
              <a:spLocks/>
            </p:cNvSpPr>
            <p:nvPr/>
          </p:nvSpPr>
          <p:spPr bwMode="auto">
            <a:xfrm>
              <a:off x="3771900" y="4984750"/>
              <a:ext cx="1828800" cy="1111250"/>
            </a:xfrm>
            <a:custGeom>
              <a:avLst/>
              <a:gdLst>
                <a:gd name="T0" fmla="*/ 835660 w 1440"/>
                <a:gd name="T1" fmla="*/ 0 h 815"/>
                <a:gd name="T2" fmla="*/ 241300 w 1440"/>
                <a:gd name="T3" fmla="*/ 302696 h 815"/>
                <a:gd name="T4" fmla="*/ 27940 w 1440"/>
                <a:gd name="T5" fmla="*/ 834460 h 815"/>
                <a:gd name="T6" fmla="*/ 408940 w 1440"/>
                <a:gd name="T7" fmla="*/ 1096252 h 815"/>
                <a:gd name="T8" fmla="*/ 889000 w 1440"/>
                <a:gd name="T9" fmla="*/ 744469 h 815"/>
                <a:gd name="T10" fmla="*/ 1384300 w 1440"/>
                <a:gd name="T11" fmla="*/ 1096252 h 815"/>
                <a:gd name="T12" fmla="*/ 1811020 w 1440"/>
                <a:gd name="T13" fmla="*/ 711745 h 815"/>
                <a:gd name="T14" fmla="*/ 1490980 w 1440"/>
                <a:gd name="T15" fmla="*/ 294515 h 815"/>
                <a:gd name="T16" fmla="*/ 835660 w 1440"/>
                <a:gd name="T17" fmla="*/ 0 h 8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15"/>
                <a:gd name="T29" fmla="*/ 1440 w 1440"/>
                <a:gd name="T30" fmla="*/ 815 h 8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15">
                  <a:moveTo>
                    <a:pt x="658" y="0"/>
                  </a:moveTo>
                  <a:cubicBezTo>
                    <a:pt x="490" y="0"/>
                    <a:pt x="296" y="120"/>
                    <a:pt x="190" y="222"/>
                  </a:cubicBezTo>
                  <a:cubicBezTo>
                    <a:pt x="84" y="324"/>
                    <a:pt x="0" y="515"/>
                    <a:pt x="22" y="612"/>
                  </a:cubicBezTo>
                  <a:cubicBezTo>
                    <a:pt x="44" y="709"/>
                    <a:pt x="209" y="815"/>
                    <a:pt x="322" y="804"/>
                  </a:cubicBezTo>
                  <a:cubicBezTo>
                    <a:pt x="435" y="793"/>
                    <a:pt x="572" y="546"/>
                    <a:pt x="700" y="546"/>
                  </a:cubicBezTo>
                  <a:cubicBezTo>
                    <a:pt x="828" y="546"/>
                    <a:pt x="969" y="808"/>
                    <a:pt x="1090" y="804"/>
                  </a:cubicBezTo>
                  <a:cubicBezTo>
                    <a:pt x="1211" y="800"/>
                    <a:pt x="1412" y="620"/>
                    <a:pt x="1426" y="522"/>
                  </a:cubicBezTo>
                  <a:cubicBezTo>
                    <a:pt x="1440" y="424"/>
                    <a:pt x="1302" y="303"/>
                    <a:pt x="1174" y="216"/>
                  </a:cubicBezTo>
                  <a:cubicBezTo>
                    <a:pt x="1046" y="129"/>
                    <a:pt x="826" y="0"/>
                    <a:pt x="6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30"/>
          <p:cNvGrpSpPr>
            <a:grpSpLocks/>
          </p:cNvGrpSpPr>
          <p:nvPr/>
        </p:nvGrpSpPr>
        <p:grpSpPr bwMode="auto">
          <a:xfrm flipH="1">
            <a:off x="6705600" y="2734034"/>
            <a:ext cx="1682750" cy="1438275"/>
            <a:chOff x="1292" y="2058"/>
            <a:chExt cx="1277" cy="1091"/>
          </a:xfrm>
        </p:grpSpPr>
        <p:sp>
          <p:nvSpPr>
            <p:cNvPr id="134" name="Oval 31"/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135" name="AutoShape 32"/>
            <p:cNvCxnSpPr>
              <a:cxnSpLocks noChangeShapeType="1"/>
              <a:stCxn id="134" idx="5"/>
              <a:endCxn id="140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AutoShape 33"/>
            <p:cNvCxnSpPr>
              <a:cxnSpLocks noChangeShapeType="1"/>
              <a:stCxn id="140" idx="3"/>
              <a:endCxn id="137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" name="Oval 34"/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38" name="AutoShape 35"/>
            <p:cNvCxnSpPr>
              <a:cxnSpLocks noChangeShapeType="1"/>
              <a:stCxn id="137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36"/>
            <p:cNvCxnSpPr>
              <a:cxnSpLocks noChangeShapeType="1"/>
              <a:stCxn id="137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" name="Oval 37"/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141" name="AutoShape 38"/>
            <p:cNvCxnSpPr>
              <a:cxnSpLocks noChangeShapeType="1"/>
              <a:stCxn id="140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39"/>
            <p:cNvCxnSpPr>
              <a:cxnSpLocks noChangeShapeType="1"/>
              <a:stCxn id="134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Freeform 40"/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8734319" y="2791653"/>
            <a:ext cx="40968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z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8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72DF58-3EF3-6549-8D27-01EFB83B8D59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Insert 54 (</a:t>
            </a:r>
            <a:r>
              <a:rPr lang="en-US" smtClean="0">
                <a:latin typeface="Tahoma" charset="0"/>
              </a:rPr>
              <a:t>Case 3 or </a:t>
            </a:r>
            <a:r>
              <a:rPr lang="en-US" dirty="0" smtClean="0">
                <a:latin typeface="Tahoma" charset="0"/>
              </a:rPr>
              <a:t>4?)</a:t>
            </a:r>
            <a:endParaRPr lang="en-US" dirty="0">
              <a:latin typeface="Tahoma" charset="0"/>
            </a:endParaRPr>
          </a:p>
        </p:txBody>
      </p:sp>
      <p:sp>
        <p:nvSpPr>
          <p:cNvPr id="22533" name="Line 8"/>
          <p:cNvSpPr>
            <a:spLocks noChangeShapeType="1"/>
          </p:cNvSpPr>
          <p:nvPr/>
        </p:nvSpPr>
        <p:spPr bwMode="auto">
          <a:xfrm>
            <a:off x="5438775" y="5845175"/>
            <a:ext cx="95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Freeform 9"/>
          <p:cNvSpPr>
            <a:spLocks/>
          </p:cNvSpPr>
          <p:nvPr/>
        </p:nvSpPr>
        <p:spPr bwMode="auto">
          <a:xfrm>
            <a:off x="5459413" y="5997575"/>
            <a:ext cx="55562" cy="53975"/>
          </a:xfrm>
          <a:custGeom>
            <a:avLst/>
            <a:gdLst>
              <a:gd name="T0" fmla="*/ 0 w 35"/>
              <a:gd name="T1" fmla="*/ 0 h 34"/>
              <a:gd name="T2" fmla="*/ 0 w 35"/>
              <a:gd name="T3" fmla="*/ 22225 h 34"/>
              <a:gd name="T4" fmla="*/ 33337 w 35"/>
              <a:gd name="T5" fmla="*/ 53975 h 34"/>
              <a:gd name="T6" fmla="*/ 55562 w 35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34"/>
              <a:gd name="T14" fmla="*/ 35 w 35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10"/>
          <p:cNvSpPr>
            <a:spLocks/>
          </p:cNvSpPr>
          <p:nvPr/>
        </p:nvSpPr>
        <p:spPr bwMode="auto">
          <a:xfrm>
            <a:off x="55800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5734050" y="6084888"/>
            <a:ext cx="9842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>
            <a:off x="5897563" y="6084888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13"/>
          <p:cNvSpPr>
            <a:spLocks/>
          </p:cNvSpPr>
          <p:nvPr/>
        </p:nvSpPr>
        <p:spPr bwMode="auto">
          <a:xfrm>
            <a:off x="6049963" y="6073775"/>
            <a:ext cx="87312" cy="1588"/>
          </a:xfrm>
          <a:custGeom>
            <a:avLst/>
            <a:gdLst>
              <a:gd name="T0" fmla="*/ 0 w 55"/>
              <a:gd name="T1" fmla="*/ 0 h 1588"/>
              <a:gd name="T2" fmla="*/ 66675 w 55"/>
              <a:gd name="T3" fmla="*/ 0 h 1588"/>
              <a:gd name="T4" fmla="*/ 87312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Freeform 14"/>
          <p:cNvSpPr>
            <a:spLocks/>
          </p:cNvSpPr>
          <p:nvPr/>
        </p:nvSpPr>
        <p:spPr bwMode="auto">
          <a:xfrm>
            <a:off x="6203950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V="1">
            <a:off x="6302375" y="5876925"/>
            <a:ext cx="2063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6"/>
          <p:cNvSpPr>
            <a:spLocks/>
          </p:cNvSpPr>
          <p:nvPr/>
        </p:nvSpPr>
        <p:spPr bwMode="auto">
          <a:xfrm>
            <a:off x="6323013" y="5713413"/>
            <a:ext cx="11112" cy="87312"/>
          </a:xfrm>
          <a:custGeom>
            <a:avLst/>
            <a:gdLst>
              <a:gd name="T0" fmla="*/ 0 w 7"/>
              <a:gd name="T1" fmla="*/ 87312 h 55"/>
              <a:gd name="T2" fmla="*/ 11112 w 7"/>
              <a:gd name="T3" fmla="*/ 33337 h 55"/>
              <a:gd name="T4" fmla="*/ 0 w 7"/>
              <a:gd name="T5" fmla="*/ 0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7"/>
          <p:cNvSpPr>
            <a:spLocks/>
          </p:cNvSpPr>
          <p:nvPr/>
        </p:nvSpPr>
        <p:spPr bwMode="auto">
          <a:xfrm>
            <a:off x="6269038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H="1" flipV="1">
            <a:off x="6192838" y="544036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 flipH="1" flipV="1">
            <a:off x="6105525" y="53086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H="1" flipV="1">
            <a:off x="6018213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21"/>
          <p:cNvSpPr>
            <a:spLocks/>
          </p:cNvSpPr>
          <p:nvPr/>
        </p:nvSpPr>
        <p:spPr bwMode="auto">
          <a:xfrm>
            <a:off x="5908675" y="506888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22"/>
          <p:cNvSpPr>
            <a:spLocks/>
          </p:cNvSpPr>
          <p:nvPr/>
        </p:nvSpPr>
        <p:spPr bwMode="auto">
          <a:xfrm>
            <a:off x="5765800" y="5046663"/>
            <a:ext cx="76200" cy="42862"/>
          </a:xfrm>
          <a:custGeom>
            <a:avLst/>
            <a:gdLst>
              <a:gd name="T0" fmla="*/ 76200 w 48"/>
              <a:gd name="T1" fmla="*/ 0 h 27"/>
              <a:gd name="T2" fmla="*/ 22225 w 48"/>
              <a:gd name="T3" fmla="*/ 22225 h 27"/>
              <a:gd name="T4" fmla="*/ 0 w 48"/>
              <a:gd name="T5" fmla="*/ 42862 h 27"/>
              <a:gd name="T6" fmla="*/ 0 60000 65536"/>
              <a:gd name="T7" fmla="*/ 0 60000 65536"/>
              <a:gd name="T8" fmla="*/ 0 60000 65536"/>
              <a:gd name="T9" fmla="*/ 0 w 48"/>
              <a:gd name="T10" fmla="*/ 0 h 27"/>
              <a:gd name="T11" fmla="*/ 48 w 4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 flipH="1">
            <a:off x="5667375" y="5133975"/>
            <a:ext cx="555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4"/>
          <p:cNvSpPr>
            <a:spLocks/>
          </p:cNvSpPr>
          <p:nvPr/>
        </p:nvSpPr>
        <p:spPr bwMode="auto">
          <a:xfrm>
            <a:off x="5580063" y="5264150"/>
            <a:ext cx="55562" cy="77788"/>
          </a:xfrm>
          <a:custGeom>
            <a:avLst/>
            <a:gdLst>
              <a:gd name="T0" fmla="*/ 55562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>
            <a:off x="5503863" y="5395913"/>
            <a:ext cx="428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Freeform 26"/>
          <p:cNvSpPr>
            <a:spLocks/>
          </p:cNvSpPr>
          <p:nvPr/>
        </p:nvSpPr>
        <p:spPr bwMode="auto">
          <a:xfrm>
            <a:off x="5438775" y="5538788"/>
            <a:ext cx="31750" cy="76200"/>
          </a:xfrm>
          <a:custGeom>
            <a:avLst/>
            <a:gdLst>
              <a:gd name="T0" fmla="*/ 31750 w 20"/>
              <a:gd name="T1" fmla="*/ 0 h 48"/>
              <a:gd name="T2" fmla="*/ 0 w 20"/>
              <a:gd name="T3" fmla="*/ 65088 h 48"/>
              <a:gd name="T4" fmla="*/ 0 w 20"/>
              <a:gd name="T5" fmla="*/ 76200 h 48"/>
              <a:gd name="T6" fmla="*/ 0 60000 65536"/>
              <a:gd name="T7" fmla="*/ 0 60000 65536"/>
              <a:gd name="T8" fmla="*/ 0 60000 65536"/>
              <a:gd name="T9" fmla="*/ 0 w 20"/>
              <a:gd name="T10" fmla="*/ 0 h 48"/>
              <a:gd name="T11" fmla="*/ 20 w 2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5438775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28"/>
          <p:cNvSpPr>
            <a:spLocks/>
          </p:cNvSpPr>
          <p:nvPr/>
        </p:nvSpPr>
        <p:spPr bwMode="auto">
          <a:xfrm>
            <a:off x="6400800" y="5046663"/>
            <a:ext cx="885825" cy="1038225"/>
          </a:xfrm>
          <a:custGeom>
            <a:avLst/>
            <a:gdLst>
              <a:gd name="T0" fmla="*/ 0 w 558"/>
              <a:gd name="T1" fmla="*/ 798513 h 654"/>
              <a:gd name="T2" fmla="*/ 0 w 558"/>
              <a:gd name="T3" fmla="*/ 928688 h 654"/>
              <a:gd name="T4" fmla="*/ 20638 w 558"/>
              <a:gd name="T5" fmla="*/ 973138 h 654"/>
              <a:gd name="T6" fmla="*/ 42863 w 558"/>
              <a:gd name="T7" fmla="*/ 1004888 h 654"/>
              <a:gd name="T8" fmla="*/ 174625 w 558"/>
              <a:gd name="T9" fmla="*/ 1027113 h 654"/>
              <a:gd name="T10" fmla="*/ 425450 w 558"/>
              <a:gd name="T11" fmla="*/ 1038225 h 654"/>
              <a:gd name="T12" fmla="*/ 666750 w 558"/>
              <a:gd name="T13" fmla="*/ 1027113 h 654"/>
              <a:gd name="T14" fmla="*/ 796925 w 558"/>
              <a:gd name="T15" fmla="*/ 1004888 h 654"/>
              <a:gd name="T16" fmla="*/ 830263 w 558"/>
              <a:gd name="T17" fmla="*/ 984250 h 654"/>
              <a:gd name="T18" fmla="*/ 852488 w 558"/>
              <a:gd name="T19" fmla="*/ 950913 h 654"/>
              <a:gd name="T20" fmla="*/ 874713 w 558"/>
              <a:gd name="T21" fmla="*/ 830263 h 654"/>
              <a:gd name="T22" fmla="*/ 885825 w 558"/>
              <a:gd name="T23" fmla="*/ 700088 h 654"/>
              <a:gd name="T24" fmla="*/ 863600 w 558"/>
              <a:gd name="T25" fmla="*/ 601663 h 654"/>
              <a:gd name="T26" fmla="*/ 655638 w 558"/>
              <a:gd name="T27" fmla="*/ 261938 h 654"/>
              <a:gd name="T28" fmla="*/ 512763 w 558"/>
              <a:gd name="T29" fmla="*/ 65088 h 654"/>
              <a:gd name="T30" fmla="*/ 447675 w 558"/>
              <a:gd name="T31" fmla="*/ 11113 h 654"/>
              <a:gd name="T32" fmla="*/ 393700 w 558"/>
              <a:gd name="T33" fmla="*/ 0 h 654"/>
              <a:gd name="T34" fmla="*/ 349250 w 558"/>
              <a:gd name="T35" fmla="*/ 22225 h 654"/>
              <a:gd name="T36" fmla="*/ 295275 w 558"/>
              <a:gd name="T37" fmla="*/ 65088 h 654"/>
              <a:gd name="T38" fmla="*/ 152400 w 558"/>
              <a:gd name="T39" fmla="*/ 261938 h 654"/>
              <a:gd name="T40" fmla="*/ 42863 w 558"/>
              <a:gd name="T41" fmla="*/ 447675 h 654"/>
              <a:gd name="T42" fmla="*/ 0 w 558"/>
              <a:gd name="T43" fmla="*/ 557213 h 654"/>
              <a:gd name="T44" fmla="*/ 0 w 558"/>
              <a:gd name="T45" fmla="*/ 798513 h 654"/>
              <a:gd name="T46" fmla="*/ 0 w 558"/>
              <a:gd name="T47" fmla="*/ 798513 h 6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58"/>
              <a:gd name="T73" fmla="*/ 0 h 654"/>
              <a:gd name="T74" fmla="*/ 558 w 558"/>
              <a:gd name="T75" fmla="*/ 654 h 65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9"/>
          <p:cNvSpPr>
            <a:spLocks noChangeShapeType="1"/>
          </p:cNvSpPr>
          <p:nvPr/>
        </p:nvSpPr>
        <p:spPr bwMode="auto">
          <a:xfrm>
            <a:off x="6400800" y="5845175"/>
            <a:ext cx="1588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30"/>
          <p:cNvSpPr>
            <a:spLocks/>
          </p:cNvSpPr>
          <p:nvPr/>
        </p:nvSpPr>
        <p:spPr bwMode="auto">
          <a:xfrm>
            <a:off x="6411913" y="5997575"/>
            <a:ext cx="53975" cy="53975"/>
          </a:xfrm>
          <a:custGeom>
            <a:avLst/>
            <a:gdLst>
              <a:gd name="T0" fmla="*/ 0 w 34"/>
              <a:gd name="T1" fmla="*/ 0 h 34"/>
              <a:gd name="T2" fmla="*/ 9525 w 34"/>
              <a:gd name="T3" fmla="*/ 22225 h 34"/>
              <a:gd name="T4" fmla="*/ 31750 w 34"/>
              <a:gd name="T5" fmla="*/ 53975 h 34"/>
              <a:gd name="T6" fmla="*/ 53975 w 34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34"/>
              <a:gd name="T14" fmla="*/ 34 w 34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31"/>
          <p:cNvSpPr>
            <a:spLocks/>
          </p:cNvSpPr>
          <p:nvPr/>
        </p:nvSpPr>
        <p:spPr bwMode="auto">
          <a:xfrm>
            <a:off x="6530975" y="6073775"/>
            <a:ext cx="87313" cy="1588"/>
          </a:xfrm>
          <a:custGeom>
            <a:avLst/>
            <a:gdLst>
              <a:gd name="T0" fmla="*/ 0 w 55"/>
              <a:gd name="T1" fmla="*/ 0 h 1588"/>
              <a:gd name="T2" fmla="*/ 44450 w 55"/>
              <a:gd name="T3" fmla="*/ 0 h 1588"/>
              <a:gd name="T4" fmla="*/ 87313 w 55"/>
              <a:gd name="T5" fmla="*/ 0 h 1588"/>
              <a:gd name="T6" fmla="*/ 0 60000 65536"/>
              <a:gd name="T7" fmla="*/ 0 60000 65536"/>
              <a:gd name="T8" fmla="*/ 0 60000 65536"/>
              <a:gd name="T9" fmla="*/ 0 w 55"/>
              <a:gd name="T10" fmla="*/ 0 h 1588"/>
              <a:gd name="T11" fmla="*/ 55 w 5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8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>
            <a:off x="66960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33"/>
          <p:cNvSpPr>
            <a:spLocks noChangeShapeType="1"/>
          </p:cNvSpPr>
          <p:nvPr/>
        </p:nvSpPr>
        <p:spPr bwMode="auto">
          <a:xfrm>
            <a:off x="6848475" y="6084888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4"/>
          <p:cNvSpPr>
            <a:spLocks/>
          </p:cNvSpPr>
          <p:nvPr/>
        </p:nvSpPr>
        <p:spPr bwMode="auto">
          <a:xfrm>
            <a:off x="7000875" y="6073775"/>
            <a:ext cx="88900" cy="1588"/>
          </a:xfrm>
          <a:custGeom>
            <a:avLst/>
            <a:gdLst>
              <a:gd name="T0" fmla="*/ 0 w 56"/>
              <a:gd name="T1" fmla="*/ 0 h 1588"/>
              <a:gd name="T2" fmla="*/ 66675 w 56"/>
              <a:gd name="T3" fmla="*/ 0 h 1588"/>
              <a:gd name="T4" fmla="*/ 88900 w 56"/>
              <a:gd name="T5" fmla="*/ 0 h 1588"/>
              <a:gd name="T6" fmla="*/ 0 60000 65536"/>
              <a:gd name="T7" fmla="*/ 0 60000 65536"/>
              <a:gd name="T8" fmla="*/ 0 60000 65536"/>
              <a:gd name="T9" fmla="*/ 0 w 56"/>
              <a:gd name="T10" fmla="*/ 0 h 1588"/>
              <a:gd name="T11" fmla="*/ 56 w 5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588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Freeform 35"/>
          <p:cNvSpPr>
            <a:spLocks/>
          </p:cNvSpPr>
          <p:nvPr/>
        </p:nvSpPr>
        <p:spPr bwMode="auto">
          <a:xfrm>
            <a:off x="7154863" y="6019800"/>
            <a:ext cx="76200" cy="42863"/>
          </a:xfrm>
          <a:custGeom>
            <a:avLst/>
            <a:gdLst>
              <a:gd name="T0" fmla="*/ 0 w 48"/>
              <a:gd name="T1" fmla="*/ 42863 h 27"/>
              <a:gd name="T2" fmla="*/ 42863 w 48"/>
              <a:gd name="T3" fmla="*/ 31750 h 27"/>
              <a:gd name="T4" fmla="*/ 76200 w 48"/>
              <a:gd name="T5" fmla="*/ 11113 h 27"/>
              <a:gd name="T6" fmla="*/ 76200 w 48"/>
              <a:gd name="T7" fmla="*/ 0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27"/>
              <a:gd name="T14" fmla="*/ 48 w 4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Line 36"/>
          <p:cNvSpPr>
            <a:spLocks noChangeShapeType="1"/>
          </p:cNvSpPr>
          <p:nvPr/>
        </p:nvSpPr>
        <p:spPr bwMode="auto">
          <a:xfrm flipV="1">
            <a:off x="7253288" y="5876925"/>
            <a:ext cx="22225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Freeform 37"/>
          <p:cNvSpPr>
            <a:spLocks/>
          </p:cNvSpPr>
          <p:nvPr/>
        </p:nvSpPr>
        <p:spPr bwMode="auto">
          <a:xfrm>
            <a:off x="7286625" y="57134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3333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Freeform 38"/>
          <p:cNvSpPr>
            <a:spLocks/>
          </p:cNvSpPr>
          <p:nvPr/>
        </p:nvSpPr>
        <p:spPr bwMode="auto">
          <a:xfrm>
            <a:off x="7219950" y="5570538"/>
            <a:ext cx="44450" cy="77787"/>
          </a:xfrm>
          <a:custGeom>
            <a:avLst/>
            <a:gdLst>
              <a:gd name="T0" fmla="*/ 44450 w 28"/>
              <a:gd name="T1" fmla="*/ 77787 h 49"/>
              <a:gd name="T2" fmla="*/ 44450 w 28"/>
              <a:gd name="T3" fmla="*/ 77787 h 49"/>
              <a:gd name="T4" fmla="*/ 0 w 28"/>
              <a:gd name="T5" fmla="*/ 0 h 49"/>
              <a:gd name="T6" fmla="*/ 0 60000 65536"/>
              <a:gd name="T7" fmla="*/ 0 60000 65536"/>
              <a:gd name="T8" fmla="*/ 0 60000 65536"/>
              <a:gd name="T9" fmla="*/ 0 w 28"/>
              <a:gd name="T10" fmla="*/ 0 h 49"/>
              <a:gd name="T11" fmla="*/ 28 w 28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Line 39"/>
          <p:cNvSpPr>
            <a:spLocks noChangeShapeType="1"/>
          </p:cNvSpPr>
          <p:nvPr/>
        </p:nvSpPr>
        <p:spPr bwMode="auto">
          <a:xfrm flipH="1" flipV="1">
            <a:off x="7143750" y="544036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Line 40"/>
          <p:cNvSpPr>
            <a:spLocks noChangeShapeType="1"/>
          </p:cNvSpPr>
          <p:nvPr/>
        </p:nvSpPr>
        <p:spPr bwMode="auto">
          <a:xfrm flipH="1" flipV="1">
            <a:off x="7067550" y="530860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41"/>
          <p:cNvSpPr>
            <a:spLocks noChangeShapeType="1"/>
          </p:cNvSpPr>
          <p:nvPr/>
        </p:nvSpPr>
        <p:spPr bwMode="auto">
          <a:xfrm flipH="1" flipV="1">
            <a:off x="6969125" y="5176838"/>
            <a:ext cx="53975" cy="777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Freeform 42"/>
          <p:cNvSpPr>
            <a:spLocks/>
          </p:cNvSpPr>
          <p:nvPr/>
        </p:nvSpPr>
        <p:spPr bwMode="auto">
          <a:xfrm>
            <a:off x="6859588" y="5068888"/>
            <a:ext cx="65087" cy="53975"/>
          </a:xfrm>
          <a:custGeom>
            <a:avLst/>
            <a:gdLst>
              <a:gd name="T0" fmla="*/ 65087 w 41"/>
              <a:gd name="T1" fmla="*/ 53975 h 34"/>
              <a:gd name="T2" fmla="*/ 53975 w 41"/>
              <a:gd name="T3" fmla="*/ 42863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3"/>
          <p:cNvSpPr>
            <a:spLocks/>
          </p:cNvSpPr>
          <p:nvPr/>
        </p:nvSpPr>
        <p:spPr bwMode="auto">
          <a:xfrm>
            <a:off x="6716713" y="5046663"/>
            <a:ext cx="77787" cy="42862"/>
          </a:xfrm>
          <a:custGeom>
            <a:avLst/>
            <a:gdLst>
              <a:gd name="T0" fmla="*/ 77787 w 49"/>
              <a:gd name="T1" fmla="*/ 0 h 27"/>
              <a:gd name="T2" fmla="*/ 33337 w 49"/>
              <a:gd name="T3" fmla="*/ 22225 h 27"/>
              <a:gd name="T4" fmla="*/ 0 w 49"/>
              <a:gd name="T5" fmla="*/ 42862 h 27"/>
              <a:gd name="T6" fmla="*/ 0 60000 65536"/>
              <a:gd name="T7" fmla="*/ 0 60000 65536"/>
              <a:gd name="T8" fmla="*/ 0 60000 65536"/>
              <a:gd name="T9" fmla="*/ 0 w 49"/>
              <a:gd name="T10" fmla="*/ 0 h 27"/>
              <a:gd name="T11" fmla="*/ 49 w 4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44"/>
          <p:cNvSpPr>
            <a:spLocks noChangeShapeType="1"/>
          </p:cNvSpPr>
          <p:nvPr/>
        </p:nvSpPr>
        <p:spPr bwMode="auto">
          <a:xfrm flipH="1">
            <a:off x="6618288" y="513397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Freeform 45"/>
          <p:cNvSpPr>
            <a:spLocks/>
          </p:cNvSpPr>
          <p:nvPr/>
        </p:nvSpPr>
        <p:spPr bwMode="auto">
          <a:xfrm>
            <a:off x="6530975" y="5264150"/>
            <a:ext cx="55563" cy="77788"/>
          </a:xfrm>
          <a:custGeom>
            <a:avLst/>
            <a:gdLst>
              <a:gd name="T0" fmla="*/ 55563 w 35"/>
              <a:gd name="T1" fmla="*/ 0 h 49"/>
              <a:gd name="T2" fmla="*/ 22225 w 35"/>
              <a:gd name="T3" fmla="*/ 44450 h 49"/>
              <a:gd name="T4" fmla="*/ 0 w 35"/>
              <a:gd name="T5" fmla="*/ 77788 h 49"/>
              <a:gd name="T6" fmla="*/ 0 60000 65536"/>
              <a:gd name="T7" fmla="*/ 0 60000 65536"/>
              <a:gd name="T8" fmla="*/ 0 60000 65536"/>
              <a:gd name="T9" fmla="*/ 0 w 35"/>
              <a:gd name="T10" fmla="*/ 0 h 49"/>
              <a:gd name="T11" fmla="*/ 35 w 35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Line 46"/>
          <p:cNvSpPr>
            <a:spLocks noChangeShapeType="1"/>
          </p:cNvSpPr>
          <p:nvPr/>
        </p:nvSpPr>
        <p:spPr bwMode="auto">
          <a:xfrm flipH="1">
            <a:off x="6454775" y="5395913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47"/>
          <p:cNvSpPr>
            <a:spLocks/>
          </p:cNvSpPr>
          <p:nvPr/>
        </p:nvSpPr>
        <p:spPr bwMode="auto">
          <a:xfrm>
            <a:off x="6400800" y="5538788"/>
            <a:ext cx="20638" cy="76200"/>
          </a:xfrm>
          <a:custGeom>
            <a:avLst/>
            <a:gdLst>
              <a:gd name="T0" fmla="*/ 20638 w 13"/>
              <a:gd name="T1" fmla="*/ 0 h 48"/>
              <a:gd name="T2" fmla="*/ 0 w 13"/>
              <a:gd name="T3" fmla="*/ 65088 h 48"/>
              <a:gd name="T4" fmla="*/ 0 w 13"/>
              <a:gd name="T5" fmla="*/ 76200 h 48"/>
              <a:gd name="T6" fmla="*/ 0 60000 65536"/>
              <a:gd name="T7" fmla="*/ 0 60000 65536"/>
              <a:gd name="T8" fmla="*/ 0 60000 65536"/>
              <a:gd name="T9" fmla="*/ 0 w 13"/>
              <a:gd name="T10" fmla="*/ 0 h 48"/>
              <a:gd name="T11" fmla="*/ 13 w 1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Line 48"/>
          <p:cNvSpPr>
            <a:spLocks noChangeShapeType="1"/>
          </p:cNvSpPr>
          <p:nvPr/>
        </p:nvSpPr>
        <p:spPr bwMode="auto">
          <a:xfrm>
            <a:off x="6400800" y="56911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9"/>
          <p:cNvSpPr>
            <a:spLocks/>
          </p:cNvSpPr>
          <p:nvPr/>
        </p:nvSpPr>
        <p:spPr bwMode="auto">
          <a:xfrm>
            <a:off x="7472363" y="5440363"/>
            <a:ext cx="11112" cy="87312"/>
          </a:xfrm>
          <a:custGeom>
            <a:avLst/>
            <a:gdLst>
              <a:gd name="T0" fmla="*/ 0 w 7"/>
              <a:gd name="T1" fmla="*/ 0 h 55"/>
              <a:gd name="T2" fmla="*/ 0 w 7"/>
              <a:gd name="T3" fmla="*/ 76200 h 55"/>
              <a:gd name="T4" fmla="*/ 11112 w 7"/>
              <a:gd name="T5" fmla="*/ 87312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Line 50"/>
          <p:cNvSpPr>
            <a:spLocks noChangeShapeType="1"/>
          </p:cNvSpPr>
          <p:nvPr/>
        </p:nvSpPr>
        <p:spPr bwMode="auto">
          <a:xfrm>
            <a:off x="7537450" y="5559425"/>
            <a:ext cx="873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Freeform 51"/>
          <p:cNvSpPr>
            <a:spLocks/>
          </p:cNvSpPr>
          <p:nvPr/>
        </p:nvSpPr>
        <p:spPr bwMode="auto">
          <a:xfrm>
            <a:off x="7689850" y="5570538"/>
            <a:ext cx="87313" cy="1587"/>
          </a:xfrm>
          <a:custGeom>
            <a:avLst/>
            <a:gdLst>
              <a:gd name="T0" fmla="*/ 0 w 55"/>
              <a:gd name="T1" fmla="*/ 0 h 1587"/>
              <a:gd name="T2" fmla="*/ 11113 w 55"/>
              <a:gd name="T3" fmla="*/ 0 h 1587"/>
              <a:gd name="T4" fmla="*/ 87313 w 55"/>
              <a:gd name="T5" fmla="*/ 0 h 1587"/>
              <a:gd name="T6" fmla="*/ 0 60000 65536"/>
              <a:gd name="T7" fmla="*/ 0 60000 65536"/>
              <a:gd name="T8" fmla="*/ 0 60000 65536"/>
              <a:gd name="T9" fmla="*/ 0 w 55"/>
              <a:gd name="T10" fmla="*/ 0 h 1587"/>
              <a:gd name="T11" fmla="*/ 55 w 55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1587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Freeform 52"/>
          <p:cNvSpPr>
            <a:spLocks/>
          </p:cNvSpPr>
          <p:nvPr/>
        </p:nvSpPr>
        <p:spPr bwMode="auto">
          <a:xfrm>
            <a:off x="7843838" y="5549900"/>
            <a:ext cx="76200" cy="9525"/>
          </a:xfrm>
          <a:custGeom>
            <a:avLst/>
            <a:gdLst>
              <a:gd name="T0" fmla="*/ 0 w 48"/>
              <a:gd name="T1" fmla="*/ 9525 h 6"/>
              <a:gd name="T2" fmla="*/ 65088 w 48"/>
              <a:gd name="T3" fmla="*/ 9525 h 6"/>
              <a:gd name="T4" fmla="*/ 76200 w 48"/>
              <a:gd name="T5" fmla="*/ 0 h 6"/>
              <a:gd name="T6" fmla="*/ 0 60000 65536"/>
              <a:gd name="T7" fmla="*/ 0 60000 65536"/>
              <a:gd name="T8" fmla="*/ 0 60000 65536"/>
              <a:gd name="T9" fmla="*/ 0 w 48"/>
              <a:gd name="T10" fmla="*/ 0 h 6"/>
              <a:gd name="T11" fmla="*/ 48 w 48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3"/>
          <p:cNvSpPr>
            <a:spLocks/>
          </p:cNvSpPr>
          <p:nvPr/>
        </p:nvSpPr>
        <p:spPr bwMode="auto">
          <a:xfrm>
            <a:off x="7953375" y="5395913"/>
            <a:ext cx="1588" cy="87312"/>
          </a:xfrm>
          <a:custGeom>
            <a:avLst/>
            <a:gdLst>
              <a:gd name="T0" fmla="*/ 0 w 1588"/>
              <a:gd name="T1" fmla="*/ 87312 h 55"/>
              <a:gd name="T2" fmla="*/ 0 w 1588"/>
              <a:gd name="T3" fmla="*/ 65087 h 55"/>
              <a:gd name="T4" fmla="*/ 0 w 1588"/>
              <a:gd name="T5" fmla="*/ 0 h 55"/>
              <a:gd name="T6" fmla="*/ 0 60000 65536"/>
              <a:gd name="T7" fmla="*/ 0 60000 65536"/>
              <a:gd name="T8" fmla="*/ 0 60000 65536"/>
              <a:gd name="T9" fmla="*/ 0 w 1588"/>
              <a:gd name="T10" fmla="*/ 0 h 55"/>
              <a:gd name="T11" fmla="*/ 1588 w 1588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Line 54"/>
          <p:cNvSpPr>
            <a:spLocks noChangeShapeType="1"/>
          </p:cNvSpPr>
          <p:nvPr/>
        </p:nvSpPr>
        <p:spPr bwMode="auto">
          <a:xfrm flipH="1" flipV="1">
            <a:off x="7897813" y="5254625"/>
            <a:ext cx="55562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Freeform 55"/>
          <p:cNvSpPr>
            <a:spLocks/>
          </p:cNvSpPr>
          <p:nvPr/>
        </p:nvSpPr>
        <p:spPr bwMode="auto">
          <a:xfrm>
            <a:off x="7821613" y="5133975"/>
            <a:ext cx="44450" cy="65088"/>
          </a:xfrm>
          <a:custGeom>
            <a:avLst/>
            <a:gdLst>
              <a:gd name="T0" fmla="*/ 44450 w 28"/>
              <a:gd name="T1" fmla="*/ 65088 h 41"/>
              <a:gd name="T2" fmla="*/ 11113 w 28"/>
              <a:gd name="T3" fmla="*/ 22225 h 41"/>
              <a:gd name="T4" fmla="*/ 0 w 28"/>
              <a:gd name="T5" fmla="*/ 0 h 41"/>
              <a:gd name="T6" fmla="*/ 0 60000 65536"/>
              <a:gd name="T7" fmla="*/ 0 60000 65536"/>
              <a:gd name="T8" fmla="*/ 0 60000 65536"/>
              <a:gd name="T9" fmla="*/ 0 w 28"/>
              <a:gd name="T10" fmla="*/ 0 h 41"/>
              <a:gd name="T11" fmla="*/ 28 w 28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Freeform 56"/>
          <p:cNvSpPr>
            <a:spLocks/>
          </p:cNvSpPr>
          <p:nvPr/>
        </p:nvSpPr>
        <p:spPr bwMode="auto">
          <a:xfrm>
            <a:off x="7712075" y="5024438"/>
            <a:ext cx="65088" cy="53975"/>
          </a:xfrm>
          <a:custGeom>
            <a:avLst/>
            <a:gdLst>
              <a:gd name="T0" fmla="*/ 65088 w 41"/>
              <a:gd name="T1" fmla="*/ 53975 h 34"/>
              <a:gd name="T2" fmla="*/ 44450 w 41"/>
              <a:gd name="T3" fmla="*/ 22225 h 34"/>
              <a:gd name="T4" fmla="*/ 0 w 41"/>
              <a:gd name="T5" fmla="*/ 0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Freeform 57"/>
          <p:cNvSpPr>
            <a:spLocks/>
          </p:cNvSpPr>
          <p:nvPr/>
        </p:nvSpPr>
        <p:spPr bwMode="auto">
          <a:xfrm>
            <a:off x="7591425" y="5035550"/>
            <a:ext cx="66675" cy="65088"/>
          </a:xfrm>
          <a:custGeom>
            <a:avLst/>
            <a:gdLst>
              <a:gd name="T0" fmla="*/ 66675 w 42"/>
              <a:gd name="T1" fmla="*/ 0 h 41"/>
              <a:gd name="T2" fmla="*/ 44450 w 42"/>
              <a:gd name="T3" fmla="*/ 11113 h 41"/>
              <a:gd name="T4" fmla="*/ 0 w 42"/>
              <a:gd name="T5" fmla="*/ 65088 h 41"/>
              <a:gd name="T6" fmla="*/ 0 60000 65536"/>
              <a:gd name="T7" fmla="*/ 0 60000 65536"/>
              <a:gd name="T8" fmla="*/ 0 60000 65536"/>
              <a:gd name="T9" fmla="*/ 0 w 42"/>
              <a:gd name="T10" fmla="*/ 0 h 41"/>
              <a:gd name="T11" fmla="*/ 42 w 42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Line 58"/>
          <p:cNvSpPr>
            <a:spLocks noChangeShapeType="1"/>
          </p:cNvSpPr>
          <p:nvPr/>
        </p:nvSpPr>
        <p:spPr bwMode="auto">
          <a:xfrm flipH="1">
            <a:off x="7515225" y="5156200"/>
            <a:ext cx="4445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9"/>
          <p:cNvSpPr>
            <a:spLocks/>
          </p:cNvSpPr>
          <p:nvPr/>
        </p:nvSpPr>
        <p:spPr bwMode="auto">
          <a:xfrm>
            <a:off x="7472363" y="5286375"/>
            <a:ext cx="11112" cy="87313"/>
          </a:xfrm>
          <a:custGeom>
            <a:avLst/>
            <a:gdLst>
              <a:gd name="T0" fmla="*/ 11112 w 7"/>
              <a:gd name="T1" fmla="*/ 0 h 55"/>
              <a:gd name="T2" fmla="*/ 0 w 7"/>
              <a:gd name="T3" fmla="*/ 33338 h 55"/>
              <a:gd name="T4" fmla="*/ 0 w 7"/>
              <a:gd name="T5" fmla="*/ 87313 h 55"/>
              <a:gd name="T6" fmla="*/ 0 60000 65536"/>
              <a:gd name="T7" fmla="*/ 0 60000 65536"/>
              <a:gd name="T8" fmla="*/ 0 60000 65536"/>
              <a:gd name="T9" fmla="*/ 0 w 7"/>
              <a:gd name="T10" fmla="*/ 0 h 55"/>
              <a:gd name="T11" fmla="*/ 7 w 7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>
            <a:off x="7996238" y="5822950"/>
            <a:ext cx="1587" cy="87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61"/>
          <p:cNvSpPr>
            <a:spLocks/>
          </p:cNvSpPr>
          <p:nvPr/>
        </p:nvSpPr>
        <p:spPr bwMode="auto">
          <a:xfrm>
            <a:off x="8007350" y="5975350"/>
            <a:ext cx="55563" cy="65088"/>
          </a:xfrm>
          <a:custGeom>
            <a:avLst/>
            <a:gdLst>
              <a:gd name="T0" fmla="*/ 0 w 35"/>
              <a:gd name="T1" fmla="*/ 0 h 41"/>
              <a:gd name="T2" fmla="*/ 11113 w 35"/>
              <a:gd name="T3" fmla="*/ 33338 h 41"/>
              <a:gd name="T4" fmla="*/ 44450 w 35"/>
              <a:gd name="T5" fmla="*/ 65088 h 41"/>
              <a:gd name="T6" fmla="*/ 55563 w 35"/>
              <a:gd name="T7" fmla="*/ 65088 h 41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41"/>
              <a:gd name="T14" fmla="*/ 35 w 35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Freeform 62"/>
          <p:cNvSpPr>
            <a:spLocks/>
          </p:cNvSpPr>
          <p:nvPr/>
        </p:nvSpPr>
        <p:spPr bwMode="auto">
          <a:xfrm>
            <a:off x="8128000" y="6051550"/>
            <a:ext cx="87313" cy="11113"/>
          </a:xfrm>
          <a:custGeom>
            <a:avLst/>
            <a:gdLst>
              <a:gd name="T0" fmla="*/ 0 w 55"/>
              <a:gd name="T1" fmla="*/ 0 h 7"/>
              <a:gd name="T2" fmla="*/ 53975 w 55"/>
              <a:gd name="T3" fmla="*/ 11113 h 7"/>
              <a:gd name="T4" fmla="*/ 87313 w 55"/>
              <a:gd name="T5" fmla="*/ 11113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Line 63"/>
          <p:cNvSpPr>
            <a:spLocks noChangeShapeType="1"/>
          </p:cNvSpPr>
          <p:nvPr/>
        </p:nvSpPr>
        <p:spPr bwMode="auto">
          <a:xfrm>
            <a:off x="8280400" y="6062663"/>
            <a:ext cx="87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Freeform 64"/>
          <p:cNvSpPr>
            <a:spLocks/>
          </p:cNvSpPr>
          <p:nvPr/>
        </p:nvSpPr>
        <p:spPr bwMode="auto">
          <a:xfrm>
            <a:off x="8434388" y="6062663"/>
            <a:ext cx="87312" cy="11112"/>
          </a:xfrm>
          <a:custGeom>
            <a:avLst/>
            <a:gdLst>
              <a:gd name="T0" fmla="*/ 0 w 55"/>
              <a:gd name="T1" fmla="*/ 0 h 7"/>
              <a:gd name="T2" fmla="*/ 0 w 55"/>
              <a:gd name="T3" fmla="*/ 11112 h 7"/>
              <a:gd name="T4" fmla="*/ 87312 w 55"/>
              <a:gd name="T5" fmla="*/ 0 h 7"/>
              <a:gd name="T6" fmla="*/ 0 60000 65536"/>
              <a:gd name="T7" fmla="*/ 0 60000 65536"/>
              <a:gd name="T8" fmla="*/ 0 60000 65536"/>
              <a:gd name="T9" fmla="*/ 0 w 55"/>
              <a:gd name="T10" fmla="*/ 0 h 7"/>
              <a:gd name="T11" fmla="*/ 55 w 55"/>
              <a:gd name="T12" fmla="*/ 7 h 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Line 65"/>
          <p:cNvSpPr>
            <a:spLocks noChangeShapeType="1"/>
          </p:cNvSpPr>
          <p:nvPr/>
        </p:nvSpPr>
        <p:spPr bwMode="auto">
          <a:xfrm>
            <a:off x="8586788" y="6062663"/>
            <a:ext cx="87312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Line 66"/>
          <p:cNvSpPr>
            <a:spLocks noChangeShapeType="1"/>
          </p:cNvSpPr>
          <p:nvPr/>
        </p:nvSpPr>
        <p:spPr bwMode="auto">
          <a:xfrm flipV="1">
            <a:off x="8740775" y="6040438"/>
            <a:ext cx="87313" cy="111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Freeform 67"/>
          <p:cNvSpPr>
            <a:spLocks/>
          </p:cNvSpPr>
          <p:nvPr/>
        </p:nvSpPr>
        <p:spPr bwMode="auto">
          <a:xfrm>
            <a:off x="8870950" y="5921375"/>
            <a:ext cx="22225" cy="76200"/>
          </a:xfrm>
          <a:custGeom>
            <a:avLst/>
            <a:gdLst>
              <a:gd name="T0" fmla="*/ 0 w 14"/>
              <a:gd name="T1" fmla="*/ 76200 h 48"/>
              <a:gd name="T2" fmla="*/ 11113 w 14"/>
              <a:gd name="T3" fmla="*/ 53975 h 48"/>
              <a:gd name="T4" fmla="*/ 22225 w 14"/>
              <a:gd name="T5" fmla="*/ 0 h 48"/>
              <a:gd name="T6" fmla="*/ 0 60000 65536"/>
              <a:gd name="T7" fmla="*/ 0 60000 65536"/>
              <a:gd name="T8" fmla="*/ 0 60000 65536"/>
              <a:gd name="T9" fmla="*/ 0 w 14"/>
              <a:gd name="T10" fmla="*/ 0 h 48"/>
              <a:gd name="T11" fmla="*/ 14 w 1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Line 68"/>
          <p:cNvSpPr>
            <a:spLocks noChangeShapeType="1"/>
          </p:cNvSpPr>
          <p:nvPr/>
        </p:nvSpPr>
        <p:spPr bwMode="auto">
          <a:xfrm flipV="1">
            <a:off x="8915400" y="5767388"/>
            <a:ext cx="1588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69"/>
          <p:cNvSpPr>
            <a:spLocks/>
          </p:cNvSpPr>
          <p:nvPr/>
        </p:nvSpPr>
        <p:spPr bwMode="auto">
          <a:xfrm>
            <a:off x="8893175" y="5614988"/>
            <a:ext cx="22225" cy="87312"/>
          </a:xfrm>
          <a:custGeom>
            <a:avLst/>
            <a:gdLst>
              <a:gd name="T0" fmla="*/ 22225 w 14"/>
              <a:gd name="T1" fmla="*/ 87312 h 55"/>
              <a:gd name="T2" fmla="*/ 11113 w 14"/>
              <a:gd name="T3" fmla="*/ 0 h 55"/>
              <a:gd name="T4" fmla="*/ 0 w 14"/>
              <a:gd name="T5" fmla="*/ 0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70"/>
          <p:cNvSpPr>
            <a:spLocks noChangeShapeType="1"/>
          </p:cNvSpPr>
          <p:nvPr/>
        </p:nvSpPr>
        <p:spPr bwMode="auto">
          <a:xfrm flipH="1" flipV="1">
            <a:off x="8816975" y="5483225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Line 71"/>
          <p:cNvSpPr>
            <a:spLocks noChangeShapeType="1"/>
          </p:cNvSpPr>
          <p:nvPr/>
        </p:nvSpPr>
        <p:spPr bwMode="auto">
          <a:xfrm flipH="1" flipV="1">
            <a:off x="8740775" y="5353050"/>
            <a:ext cx="4286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72"/>
          <p:cNvSpPr>
            <a:spLocks/>
          </p:cNvSpPr>
          <p:nvPr/>
        </p:nvSpPr>
        <p:spPr bwMode="auto">
          <a:xfrm>
            <a:off x="8651875" y="5221288"/>
            <a:ext cx="44450" cy="76200"/>
          </a:xfrm>
          <a:custGeom>
            <a:avLst/>
            <a:gdLst>
              <a:gd name="T0" fmla="*/ 44450 w 28"/>
              <a:gd name="T1" fmla="*/ 76200 h 48"/>
              <a:gd name="T2" fmla="*/ 33338 w 28"/>
              <a:gd name="T3" fmla="*/ 53975 h 48"/>
              <a:gd name="T4" fmla="*/ 0 w 28"/>
              <a:gd name="T5" fmla="*/ 0 h 48"/>
              <a:gd name="T6" fmla="*/ 0 60000 65536"/>
              <a:gd name="T7" fmla="*/ 0 60000 65536"/>
              <a:gd name="T8" fmla="*/ 0 60000 65536"/>
              <a:gd name="T9" fmla="*/ 0 w 28"/>
              <a:gd name="T10" fmla="*/ 0 h 48"/>
              <a:gd name="T11" fmla="*/ 28 w 2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73"/>
          <p:cNvSpPr>
            <a:spLocks noChangeShapeType="1"/>
          </p:cNvSpPr>
          <p:nvPr/>
        </p:nvSpPr>
        <p:spPr bwMode="auto">
          <a:xfrm flipH="1" flipV="1">
            <a:off x="8555038" y="5100638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Freeform 74"/>
          <p:cNvSpPr>
            <a:spLocks/>
          </p:cNvSpPr>
          <p:nvPr/>
        </p:nvSpPr>
        <p:spPr bwMode="auto">
          <a:xfrm>
            <a:off x="8434388" y="5013325"/>
            <a:ext cx="76200" cy="44450"/>
          </a:xfrm>
          <a:custGeom>
            <a:avLst/>
            <a:gdLst>
              <a:gd name="T0" fmla="*/ 76200 w 48"/>
              <a:gd name="T1" fmla="*/ 44450 h 28"/>
              <a:gd name="T2" fmla="*/ 31750 w 48"/>
              <a:gd name="T3" fmla="*/ 11113 h 28"/>
              <a:gd name="T4" fmla="*/ 0 w 48"/>
              <a:gd name="T5" fmla="*/ 0 h 28"/>
              <a:gd name="T6" fmla="*/ 0 60000 65536"/>
              <a:gd name="T7" fmla="*/ 0 60000 65536"/>
              <a:gd name="T8" fmla="*/ 0 60000 65536"/>
              <a:gd name="T9" fmla="*/ 0 w 48"/>
              <a:gd name="T10" fmla="*/ 0 h 28"/>
              <a:gd name="T11" fmla="*/ 48 w 48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Freeform 75"/>
          <p:cNvSpPr>
            <a:spLocks/>
          </p:cNvSpPr>
          <p:nvPr/>
        </p:nvSpPr>
        <p:spPr bwMode="auto">
          <a:xfrm>
            <a:off x="8302625" y="5024438"/>
            <a:ext cx="65088" cy="53975"/>
          </a:xfrm>
          <a:custGeom>
            <a:avLst/>
            <a:gdLst>
              <a:gd name="T0" fmla="*/ 65088 w 41"/>
              <a:gd name="T1" fmla="*/ 0 h 34"/>
              <a:gd name="T2" fmla="*/ 55563 w 41"/>
              <a:gd name="T3" fmla="*/ 0 h 34"/>
              <a:gd name="T4" fmla="*/ 0 w 41"/>
              <a:gd name="T5" fmla="*/ 53975 h 34"/>
              <a:gd name="T6" fmla="*/ 0 60000 65536"/>
              <a:gd name="T7" fmla="*/ 0 60000 65536"/>
              <a:gd name="T8" fmla="*/ 0 60000 65536"/>
              <a:gd name="T9" fmla="*/ 0 w 41"/>
              <a:gd name="T10" fmla="*/ 0 h 34"/>
              <a:gd name="T11" fmla="*/ 41 w 41"/>
              <a:gd name="T12" fmla="*/ 34 h 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Line 76"/>
          <p:cNvSpPr>
            <a:spLocks noChangeShapeType="1"/>
          </p:cNvSpPr>
          <p:nvPr/>
        </p:nvSpPr>
        <p:spPr bwMode="auto">
          <a:xfrm flipH="1">
            <a:off x="8215313" y="5133975"/>
            <a:ext cx="44450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Freeform 77"/>
          <p:cNvSpPr>
            <a:spLocks/>
          </p:cNvSpPr>
          <p:nvPr/>
        </p:nvSpPr>
        <p:spPr bwMode="auto">
          <a:xfrm>
            <a:off x="8128000" y="5254625"/>
            <a:ext cx="42863" cy="76200"/>
          </a:xfrm>
          <a:custGeom>
            <a:avLst/>
            <a:gdLst>
              <a:gd name="T0" fmla="*/ 42863 w 27"/>
              <a:gd name="T1" fmla="*/ 0 h 48"/>
              <a:gd name="T2" fmla="*/ 33338 w 27"/>
              <a:gd name="T3" fmla="*/ 20638 h 48"/>
              <a:gd name="T4" fmla="*/ 0 w 27"/>
              <a:gd name="T5" fmla="*/ 76200 h 48"/>
              <a:gd name="T6" fmla="*/ 0 60000 65536"/>
              <a:gd name="T7" fmla="*/ 0 60000 65536"/>
              <a:gd name="T8" fmla="*/ 0 60000 65536"/>
              <a:gd name="T9" fmla="*/ 0 w 27"/>
              <a:gd name="T10" fmla="*/ 0 h 48"/>
              <a:gd name="T11" fmla="*/ 27 w 27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Line 78"/>
          <p:cNvSpPr>
            <a:spLocks noChangeShapeType="1"/>
          </p:cNvSpPr>
          <p:nvPr/>
        </p:nvSpPr>
        <p:spPr bwMode="auto">
          <a:xfrm flipH="1">
            <a:off x="8040688" y="5384800"/>
            <a:ext cx="53975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4" name="Freeform 79"/>
          <p:cNvSpPr>
            <a:spLocks/>
          </p:cNvSpPr>
          <p:nvPr/>
        </p:nvSpPr>
        <p:spPr bwMode="auto">
          <a:xfrm>
            <a:off x="7996238" y="5516563"/>
            <a:ext cx="22225" cy="87312"/>
          </a:xfrm>
          <a:custGeom>
            <a:avLst/>
            <a:gdLst>
              <a:gd name="T0" fmla="*/ 22225 w 14"/>
              <a:gd name="T1" fmla="*/ 0 h 55"/>
              <a:gd name="T2" fmla="*/ 0 w 14"/>
              <a:gd name="T3" fmla="*/ 65087 h 55"/>
              <a:gd name="T4" fmla="*/ 0 w 14"/>
              <a:gd name="T5" fmla="*/ 87312 h 55"/>
              <a:gd name="T6" fmla="*/ 0 60000 65536"/>
              <a:gd name="T7" fmla="*/ 0 60000 65536"/>
              <a:gd name="T8" fmla="*/ 0 60000 65536"/>
              <a:gd name="T9" fmla="*/ 0 w 14"/>
              <a:gd name="T10" fmla="*/ 0 h 55"/>
              <a:gd name="T11" fmla="*/ 14 w 14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5" name="Line 80"/>
          <p:cNvSpPr>
            <a:spLocks noChangeShapeType="1"/>
          </p:cNvSpPr>
          <p:nvPr/>
        </p:nvSpPr>
        <p:spPr bwMode="auto">
          <a:xfrm>
            <a:off x="7996238" y="5668963"/>
            <a:ext cx="1587" cy="87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6" name="Freeform 81"/>
          <p:cNvSpPr>
            <a:spLocks/>
          </p:cNvSpPr>
          <p:nvPr/>
        </p:nvSpPr>
        <p:spPr bwMode="auto">
          <a:xfrm>
            <a:off x="77009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7" name="Freeform 82"/>
          <p:cNvSpPr>
            <a:spLocks/>
          </p:cNvSpPr>
          <p:nvPr/>
        </p:nvSpPr>
        <p:spPr bwMode="auto">
          <a:xfrm>
            <a:off x="7942263" y="48387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2225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8" name="Freeform 83"/>
          <p:cNvSpPr>
            <a:spLocks/>
          </p:cNvSpPr>
          <p:nvPr/>
        </p:nvSpPr>
        <p:spPr bwMode="auto">
          <a:xfrm>
            <a:off x="7700963" y="4849813"/>
            <a:ext cx="263525" cy="492125"/>
          </a:xfrm>
          <a:custGeom>
            <a:avLst/>
            <a:gdLst>
              <a:gd name="T0" fmla="*/ 0 w 166"/>
              <a:gd name="T1" fmla="*/ 481013 h 310"/>
              <a:gd name="T2" fmla="*/ 22225 w 166"/>
              <a:gd name="T3" fmla="*/ 492125 h 310"/>
              <a:gd name="T4" fmla="*/ 263525 w 166"/>
              <a:gd name="T5" fmla="*/ 11113 h 310"/>
              <a:gd name="T6" fmla="*/ 241300 w 166"/>
              <a:gd name="T7" fmla="*/ 0 h 310"/>
              <a:gd name="T8" fmla="*/ 0 w 166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9" name="Freeform 84"/>
          <p:cNvSpPr>
            <a:spLocks/>
          </p:cNvSpPr>
          <p:nvPr/>
        </p:nvSpPr>
        <p:spPr bwMode="auto">
          <a:xfrm>
            <a:off x="7942263" y="4816475"/>
            <a:ext cx="31750" cy="33338"/>
          </a:xfrm>
          <a:custGeom>
            <a:avLst/>
            <a:gdLst>
              <a:gd name="T0" fmla="*/ 0 w 20"/>
              <a:gd name="T1" fmla="*/ 33338 h 21"/>
              <a:gd name="T2" fmla="*/ 22225 w 20"/>
              <a:gd name="T3" fmla="*/ 33338 h 21"/>
              <a:gd name="T4" fmla="*/ 31750 w 20"/>
              <a:gd name="T5" fmla="*/ 11113 h 21"/>
              <a:gd name="T6" fmla="*/ 22225 w 20"/>
              <a:gd name="T7" fmla="*/ 0 h 21"/>
              <a:gd name="T8" fmla="*/ 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0" name="Freeform 85"/>
          <p:cNvSpPr>
            <a:spLocks/>
          </p:cNvSpPr>
          <p:nvPr/>
        </p:nvSpPr>
        <p:spPr bwMode="auto">
          <a:xfrm>
            <a:off x="7219950" y="4368800"/>
            <a:ext cx="33338" cy="42863"/>
          </a:xfrm>
          <a:custGeom>
            <a:avLst/>
            <a:gdLst>
              <a:gd name="T0" fmla="*/ 11113 w 21"/>
              <a:gd name="T1" fmla="*/ 42863 h 27"/>
              <a:gd name="T2" fmla="*/ 0 w 21"/>
              <a:gd name="T3" fmla="*/ 31750 h 27"/>
              <a:gd name="T4" fmla="*/ 22225 w 21"/>
              <a:gd name="T5" fmla="*/ 0 h 27"/>
              <a:gd name="T6" fmla="*/ 33338 w 21"/>
              <a:gd name="T7" fmla="*/ 11113 h 27"/>
              <a:gd name="T8" fmla="*/ 11113 w 21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1" name="Freeform 86"/>
          <p:cNvSpPr>
            <a:spLocks/>
          </p:cNvSpPr>
          <p:nvPr/>
        </p:nvSpPr>
        <p:spPr bwMode="auto">
          <a:xfrm>
            <a:off x="7231063" y="4379913"/>
            <a:ext cx="733425" cy="469900"/>
          </a:xfrm>
          <a:custGeom>
            <a:avLst/>
            <a:gdLst>
              <a:gd name="T0" fmla="*/ 711200 w 462"/>
              <a:gd name="T1" fmla="*/ 469900 h 296"/>
              <a:gd name="T2" fmla="*/ 733425 w 462"/>
              <a:gd name="T3" fmla="*/ 436563 h 296"/>
              <a:gd name="T4" fmla="*/ 22225 w 462"/>
              <a:gd name="T5" fmla="*/ 0 h 296"/>
              <a:gd name="T6" fmla="*/ 0 w 462"/>
              <a:gd name="T7" fmla="*/ 31750 h 296"/>
              <a:gd name="T8" fmla="*/ 711200 w 462"/>
              <a:gd name="T9" fmla="*/ 46990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2" name="Freeform 87"/>
          <p:cNvSpPr>
            <a:spLocks/>
          </p:cNvSpPr>
          <p:nvPr/>
        </p:nvSpPr>
        <p:spPr bwMode="auto">
          <a:xfrm>
            <a:off x="7931150" y="4838700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3" name="Freeform 88"/>
          <p:cNvSpPr>
            <a:spLocks/>
          </p:cNvSpPr>
          <p:nvPr/>
        </p:nvSpPr>
        <p:spPr bwMode="auto">
          <a:xfrm>
            <a:off x="8412163" y="5319713"/>
            <a:ext cx="33337" cy="33337"/>
          </a:xfrm>
          <a:custGeom>
            <a:avLst/>
            <a:gdLst>
              <a:gd name="T0" fmla="*/ 22225 w 21"/>
              <a:gd name="T1" fmla="*/ 0 h 21"/>
              <a:gd name="T2" fmla="*/ 33337 w 21"/>
              <a:gd name="T3" fmla="*/ 11112 h 21"/>
              <a:gd name="T4" fmla="*/ 11112 w 21"/>
              <a:gd name="T5" fmla="*/ 33337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4" name="Freeform 89"/>
          <p:cNvSpPr>
            <a:spLocks/>
          </p:cNvSpPr>
          <p:nvPr/>
        </p:nvSpPr>
        <p:spPr bwMode="auto">
          <a:xfrm>
            <a:off x="7931150" y="4838700"/>
            <a:ext cx="503238" cy="503238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3 w 317"/>
              <a:gd name="T5" fmla="*/ 503238 h 317"/>
              <a:gd name="T6" fmla="*/ 503238 w 317"/>
              <a:gd name="T7" fmla="*/ 481013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5" name="Freeform 90"/>
          <p:cNvSpPr>
            <a:spLocks/>
          </p:cNvSpPr>
          <p:nvPr/>
        </p:nvSpPr>
        <p:spPr bwMode="auto">
          <a:xfrm>
            <a:off x="8170863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6" name="Freeform 91"/>
          <p:cNvSpPr>
            <a:spLocks/>
          </p:cNvSpPr>
          <p:nvPr/>
        </p:nvSpPr>
        <p:spPr bwMode="auto">
          <a:xfrm>
            <a:off x="8412163" y="5373688"/>
            <a:ext cx="33337" cy="22225"/>
          </a:xfrm>
          <a:custGeom>
            <a:avLst/>
            <a:gdLst>
              <a:gd name="T0" fmla="*/ 0 w 21"/>
              <a:gd name="T1" fmla="*/ 11113 h 14"/>
              <a:gd name="T2" fmla="*/ 11112 w 21"/>
              <a:gd name="T3" fmla="*/ 0 h 14"/>
              <a:gd name="T4" fmla="*/ 33337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7" name="Freeform 92"/>
          <p:cNvSpPr>
            <a:spLocks/>
          </p:cNvSpPr>
          <p:nvPr/>
        </p:nvSpPr>
        <p:spPr bwMode="auto">
          <a:xfrm>
            <a:off x="8170863" y="5384800"/>
            <a:ext cx="263525" cy="438150"/>
          </a:xfrm>
          <a:custGeom>
            <a:avLst/>
            <a:gdLst>
              <a:gd name="T0" fmla="*/ 0 w 166"/>
              <a:gd name="T1" fmla="*/ 427038 h 276"/>
              <a:gd name="T2" fmla="*/ 22225 w 166"/>
              <a:gd name="T3" fmla="*/ 438150 h 276"/>
              <a:gd name="T4" fmla="*/ 263525 w 166"/>
              <a:gd name="T5" fmla="*/ 11113 h 276"/>
              <a:gd name="T6" fmla="*/ 241300 w 166"/>
              <a:gd name="T7" fmla="*/ 0 h 276"/>
              <a:gd name="T8" fmla="*/ 0 w 166"/>
              <a:gd name="T9" fmla="*/ 427038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276"/>
              <a:gd name="T17" fmla="*/ 166 w 166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8" name="Freeform 93"/>
          <p:cNvSpPr>
            <a:spLocks/>
          </p:cNvSpPr>
          <p:nvPr/>
        </p:nvSpPr>
        <p:spPr bwMode="auto">
          <a:xfrm>
            <a:off x="8412163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19" name="Freeform 94"/>
          <p:cNvSpPr>
            <a:spLocks/>
          </p:cNvSpPr>
          <p:nvPr/>
        </p:nvSpPr>
        <p:spPr bwMode="auto">
          <a:xfrm>
            <a:off x="8707438" y="5811838"/>
            <a:ext cx="33337" cy="22225"/>
          </a:xfrm>
          <a:custGeom>
            <a:avLst/>
            <a:gdLst>
              <a:gd name="T0" fmla="*/ 22225 w 21"/>
              <a:gd name="T1" fmla="*/ 0 h 14"/>
              <a:gd name="T2" fmla="*/ 33337 w 21"/>
              <a:gd name="T3" fmla="*/ 11113 h 14"/>
              <a:gd name="T4" fmla="*/ 11112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0" name="Freeform 95"/>
          <p:cNvSpPr>
            <a:spLocks/>
          </p:cNvSpPr>
          <p:nvPr/>
        </p:nvSpPr>
        <p:spPr bwMode="auto">
          <a:xfrm>
            <a:off x="8412163" y="5330825"/>
            <a:ext cx="317500" cy="492125"/>
          </a:xfrm>
          <a:custGeom>
            <a:avLst/>
            <a:gdLst>
              <a:gd name="T0" fmla="*/ 22225 w 200"/>
              <a:gd name="T1" fmla="*/ 0 h 310"/>
              <a:gd name="T2" fmla="*/ 0 w 200"/>
              <a:gd name="T3" fmla="*/ 11113 h 310"/>
              <a:gd name="T4" fmla="*/ 295275 w 200"/>
              <a:gd name="T5" fmla="*/ 492125 h 310"/>
              <a:gd name="T6" fmla="*/ 317500 w 200"/>
              <a:gd name="T7" fmla="*/ 481013 h 310"/>
              <a:gd name="T8" fmla="*/ 22225 w 200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310"/>
              <a:gd name="T17" fmla="*/ 200 w 200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1" name="Rectangle 96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2" name="Rectangle 97"/>
          <p:cNvSpPr>
            <a:spLocks noChangeArrowheads="1"/>
          </p:cNvSpPr>
          <p:nvPr/>
        </p:nvSpPr>
        <p:spPr bwMode="auto">
          <a:xfrm>
            <a:off x="8062913" y="5691188"/>
            <a:ext cx="2286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3" name="Rectangle 98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Rectangle 99"/>
          <p:cNvSpPr>
            <a:spLocks noChangeArrowheads="1"/>
          </p:cNvSpPr>
          <p:nvPr/>
        </p:nvSpPr>
        <p:spPr bwMode="auto">
          <a:xfrm>
            <a:off x="8543925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Oval 100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Oval 101"/>
          <p:cNvSpPr>
            <a:spLocks noChangeArrowheads="1"/>
          </p:cNvSpPr>
          <p:nvPr/>
        </p:nvSpPr>
        <p:spPr bwMode="auto">
          <a:xfrm>
            <a:off x="8248650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Rectangle 102"/>
          <p:cNvSpPr>
            <a:spLocks noChangeArrowheads="1"/>
          </p:cNvSpPr>
          <p:nvPr/>
        </p:nvSpPr>
        <p:spPr bwMode="auto">
          <a:xfrm>
            <a:off x="8335963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Times" charset="0"/>
              </a:rPr>
              <a:t>88</a:t>
            </a:r>
            <a:endParaRPr lang="en-US" dirty="0"/>
          </a:p>
        </p:txBody>
      </p:sp>
      <p:sp>
        <p:nvSpPr>
          <p:cNvPr id="22628" name="Freeform 103"/>
          <p:cNvSpPr>
            <a:spLocks/>
          </p:cNvSpPr>
          <p:nvPr/>
        </p:nvSpPr>
        <p:spPr bwMode="auto">
          <a:xfrm>
            <a:off x="4333875" y="4357688"/>
            <a:ext cx="33338" cy="22225"/>
          </a:xfrm>
          <a:custGeom>
            <a:avLst/>
            <a:gdLst>
              <a:gd name="T0" fmla="*/ 22225 w 21"/>
              <a:gd name="T1" fmla="*/ 22225 h 14"/>
              <a:gd name="T2" fmla="*/ 33338 w 21"/>
              <a:gd name="T3" fmla="*/ 11113 h 14"/>
              <a:gd name="T4" fmla="*/ 11113 w 21"/>
              <a:gd name="T5" fmla="*/ 0 h 14"/>
              <a:gd name="T6" fmla="*/ 0 w 21"/>
              <a:gd name="T7" fmla="*/ 11113 h 14"/>
              <a:gd name="T8" fmla="*/ 22225 w 21"/>
              <a:gd name="T9" fmla="*/ 22225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9" name="Freeform 104"/>
          <p:cNvSpPr>
            <a:spLocks/>
          </p:cNvSpPr>
          <p:nvPr/>
        </p:nvSpPr>
        <p:spPr bwMode="auto">
          <a:xfrm>
            <a:off x="4159250" y="48498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22225 h 14"/>
              <a:gd name="T4" fmla="*/ 0 w 14"/>
              <a:gd name="T5" fmla="*/ 11113 h 14"/>
              <a:gd name="T6" fmla="*/ 0 w 14"/>
              <a:gd name="T7" fmla="*/ 0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" name="Freeform 105"/>
          <p:cNvSpPr>
            <a:spLocks/>
          </p:cNvSpPr>
          <p:nvPr/>
        </p:nvSpPr>
        <p:spPr bwMode="auto">
          <a:xfrm>
            <a:off x="4159250" y="4368800"/>
            <a:ext cx="196850" cy="492125"/>
          </a:xfrm>
          <a:custGeom>
            <a:avLst/>
            <a:gdLst>
              <a:gd name="T0" fmla="*/ 196850 w 124"/>
              <a:gd name="T1" fmla="*/ 11113 h 310"/>
              <a:gd name="T2" fmla="*/ 174625 w 124"/>
              <a:gd name="T3" fmla="*/ 0 h 310"/>
              <a:gd name="T4" fmla="*/ 0 w 124"/>
              <a:gd name="T5" fmla="*/ 481013 h 310"/>
              <a:gd name="T6" fmla="*/ 22225 w 124"/>
              <a:gd name="T7" fmla="*/ 492125 h 310"/>
              <a:gd name="T8" fmla="*/ 196850 w 124"/>
              <a:gd name="T9" fmla="*/ 111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310"/>
              <a:gd name="T17" fmla="*/ 124 w 124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" name="Freeform 106"/>
          <p:cNvSpPr>
            <a:spLocks/>
          </p:cNvSpPr>
          <p:nvPr/>
        </p:nvSpPr>
        <p:spPr bwMode="auto">
          <a:xfrm>
            <a:off x="4398963" y="4357688"/>
            <a:ext cx="22225" cy="22225"/>
          </a:xfrm>
          <a:custGeom>
            <a:avLst/>
            <a:gdLst>
              <a:gd name="T0" fmla="*/ 22225 w 14"/>
              <a:gd name="T1" fmla="*/ 0 h 14"/>
              <a:gd name="T2" fmla="*/ 11113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2" name="Freeform 107"/>
          <p:cNvSpPr>
            <a:spLocks/>
          </p:cNvSpPr>
          <p:nvPr/>
        </p:nvSpPr>
        <p:spPr bwMode="auto">
          <a:xfrm>
            <a:off x="4879975" y="4838700"/>
            <a:ext cx="33338" cy="33338"/>
          </a:xfrm>
          <a:custGeom>
            <a:avLst/>
            <a:gdLst>
              <a:gd name="T0" fmla="*/ 22225 w 21"/>
              <a:gd name="T1" fmla="*/ 0 h 21"/>
              <a:gd name="T2" fmla="*/ 33338 w 21"/>
              <a:gd name="T3" fmla="*/ 11113 h 21"/>
              <a:gd name="T4" fmla="*/ 11113 w 21"/>
              <a:gd name="T5" fmla="*/ 33338 h 21"/>
              <a:gd name="T6" fmla="*/ 0 w 21"/>
              <a:gd name="T7" fmla="*/ 22225 h 21"/>
              <a:gd name="T8" fmla="*/ 22225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3" name="Freeform 108"/>
          <p:cNvSpPr>
            <a:spLocks/>
          </p:cNvSpPr>
          <p:nvPr/>
        </p:nvSpPr>
        <p:spPr bwMode="auto">
          <a:xfrm>
            <a:off x="4398963" y="4357688"/>
            <a:ext cx="503237" cy="503237"/>
          </a:xfrm>
          <a:custGeom>
            <a:avLst/>
            <a:gdLst>
              <a:gd name="T0" fmla="*/ 22225 w 317"/>
              <a:gd name="T1" fmla="*/ 0 h 317"/>
              <a:gd name="T2" fmla="*/ 0 w 317"/>
              <a:gd name="T3" fmla="*/ 22225 h 317"/>
              <a:gd name="T4" fmla="*/ 481012 w 317"/>
              <a:gd name="T5" fmla="*/ 503237 h 317"/>
              <a:gd name="T6" fmla="*/ 503237 w 317"/>
              <a:gd name="T7" fmla="*/ 481012 h 317"/>
              <a:gd name="T8" fmla="*/ 22225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4" name="Freeform 109"/>
          <p:cNvSpPr>
            <a:spLocks/>
          </p:cNvSpPr>
          <p:nvPr/>
        </p:nvSpPr>
        <p:spPr bwMode="auto">
          <a:xfrm>
            <a:off x="5349875" y="3887788"/>
            <a:ext cx="22225" cy="20637"/>
          </a:xfrm>
          <a:custGeom>
            <a:avLst/>
            <a:gdLst>
              <a:gd name="T0" fmla="*/ 22225 w 14"/>
              <a:gd name="T1" fmla="*/ 0 h 13"/>
              <a:gd name="T2" fmla="*/ 0 w 14"/>
              <a:gd name="T3" fmla="*/ 0 h 13"/>
              <a:gd name="T4" fmla="*/ 0 w 14"/>
              <a:gd name="T5" fmla="*/ 20637 h 13"/>
              <a:gd name="T6" fmla="*/ 11113 w 14"/>
              <a:gd name="T7" fmla="*/ 20637 h 13"/>
              <a:gd name="T8" fmla="*/ 22225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5" name="Freeform 110"/>
          <p:cNvSpPr>
            <a:spLocks/>
          </p:cNvSpPr>
          <p:nvPr/>
        </p:nvSpPr>
        <p:spPr bwMode="auto">
          <a:xfrm>
            <a:off x="7242175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22225 w 14"/>
              <a:gd name="T3" fmla="*/ 0 h 20"/>
              <a:gd name="T4" fmla="*/ 11113 w 14"/>
              <a:gd name="T5" fmla="*/ 31750 h 20"/>
              <a:gd name="T6" fmla="*/ 0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6" name="Freeform 111"/>
          <p:cNvSpPr>
            <a:spLocks/>
          </p:cNvSpPr>
          <p:nvPr/>
        </p:nvSpPr>
        <p:spPr bwMode="auto">
          <a:xfrm>
            <a:off x="5360988" y="3887788"/>
            <a:ext cx="1892300" cy="492125"/>
          </a:xfrm>
          <a:custGeom>
            <a:avLst/>
            <a:gdLst>
              <a:gd name="T0" fmla="*/ 11113 w 1192"/>
              <a:gd name="T1" fmla="*/ 0 h 310"/>
              <a:gd name="T2" fmla="*/ 0 w 1192"/>
              <a:gd name="T3" fmla="*/ 20638 h 310"/>
              <a:gd name="T4" fmla="*/ 1881188 w 1192"/>
              <a:gd name="T5" fmla="*/ 492125 h 310"/>
              <a:gd name="T6" fmla="*/ 1892300 w 1192"/>
              <a:gd name="T7" fmla="*/ 469900 h 310"/>
              <a:gd name="T8" fmla="*/ 11113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7" name="Freeform 112"/>
          <p:cNvSpPr>
            <a:spLocks/>
          </p:cNvSpPr>
          <p:nvPr/>
        </p:nvSpPr>
        <p:spPr bwMode="auto">
          <a:xfrm>
            <a:off x="4398963" y="4357688"/>
            <a:ext cx="22225" cy="31750"/>
          </a:xfrm>
          <a:custGeom>
            <a:avLst/>
            <a:gdLst>
              <a:gd name="T0" fmla="*/ 11113 w 14"/>
              <a:gd name="T1" fmla="*/ 0 h 20"/>
              <a:gd name="T2" fmla="*/ 0 w 14"/>
              <a:gd name="T3" fmla="*/ 11113 h 20"/>
              <a:gd name="T4" fmla="*/ 11113 w 14"/>
              <a:gd name="T5" fmla="*/ 31750 h 20"/>
              <a:gd name="T6" fmla="*/ 22225 w 14"/>
              <a:gd name="T7" fmla="*/ 22225 h 20"/>
              <a:gd name="T8" fmla="*/ 11113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8" name="Freeform 113"/>
          <p:cNvSpPr>
            <a:spLocks/>
          </p:cNvSpPr>
          <p:nvPr/>
        </p:nvSpPr>
        <p:spPr bwMode="auto">
          <a:xfrm>
            <a:off x="5360988" y="3887788"/>
            <a:ext cx="22225" cy="20637"/>
          </a:xfrm>
          <a:custGeom>
            <a:avLst/>
            <a:gdLst>
              <a:gd name="T0" fmla="*/ 0 w 14"/>
              <a:gd name="T1" fmla="*/ 0 h 13"/>
              <a:gd name="T2" fmla="*/ 11113 w 14"/>
              <a:gd name="T3" fmla="*/ 0 h 13"/>
              <a:gd name="T4" fmla="*/ 22225 w 14"/>
              <a:gd name="T5" fmla="*/ 20637 h 13"/>
              <a:gd name="T6" fmla="*/ 11113 w 14"/>
              <a:gd name="T7" fmla="*/ 2063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9" name="Freeform 114"/>
          <p:cNvSpPr>
            <a:spLocks/>
          </p:cNvSpPr>
          <p:nvPr/>
        </p:nvSpPr>
        <p:spPr bwMode="auto">
          <a:xfrm>
            <a:off x="4410075" y="3887788"/>
            <a:ext cx="962025" cy="492125"/>
          </a:xfrm>
          <a:custGeom>
            <a:avLst/>
            <a:gdLst>
              <a:gd name="T0" fmla="*/ 0 w 606"/>
              <a:gd name="T1" fmla="*/ 469900 h 310"/>
              <a:gd name="T2" fmla="*/ 11113 w 606"/>
              <a:gd name="T3" fmla="*/ 492125 h 310"/>
              <a:gd name="T4" fmla="*/ 962025 w 606"/>
              <a:gd name="T5" fmla="*/ 20638 h 310"/>
              <a:gd name="T6" fmla="*/ 950913 w 606"/>
              <a:gd name="T7" fmla="*/ 0 h 310"/>
              <a:gd name="T8" fmla="*/ 0 w 606"/>
              <a:gd name="T9" fmla="*/ 46990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0" name="Oval 115"/>
          <p:cNvSpPr>
            <a:spLocks noChangeArrowheads="1"/>
          </p:cNvSpPr>
          <p:nvPr/>
        </p:nvSpPr>
        <p:spPr bwMode="auto">
          <a:xfrm>
            <a:off x="5186363" y="3711575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1" name="Oval 116"/>
          <p:cNvSpPr>
            <a:spLocks noChangeArrowheads="1"/>
          </p:cNvSpPr>
          <p:nvPr/>
        </p:nvSpPr>
        <p:spPr bwMode="auto">
          <a:xfrm>
            <a:off x="5186363" y="3713163"/>
            <a:ext cx="360362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2" name="Rectangle 117"/>
          <p:cNvSpPr>
            <a:spLocks noChangeArrowheads="1"/>
          </p:cNvSpPr>
          <p:nvPr/>
        </p:nvSpPr>
        <p:spPr bwMode="auto">
          <a:xfrm>
            <a:off x="5273675" y="38115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44</a:t>
            </a:r>
            <a:endParaRPr lang="en-US"/>
          </a:p>
        </p:txBody>
      </p:sp>
      <p:sp>
        <p:nvSpPr>
          <p:cNvPr id="22643" name="Oval 118"/>
          <p:cNvSpPr>
            <a:spLocks noChangeArrowheads="1"/>
          </p:cNvSpPr>
          <p:nvPr/>
        </p:nvSpPr>
        <p:spPr bwMode="auto">
          <a:xfrm>
            <a:off x="4235450" y="419258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4" name="Oval 119"/>
          <p:cNvSpPr>
            <a:spLocks noChangeArrowheads="1"/>
          </p:cNvSpPr>
          <p:nvPr/>
        </p:nvSpPr>
        <p:spPr bwMode="auto">
          <a:xfrm>
            <a:off x="4235450" y="4194175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5" name="Rectangle 120"/>
          <p:cNvSpPr>
            <a:spLocks noChangeArrowheads="1"/>
          </p:cNvSpPr>
          <p:nvPr/>
        </p:nvSpPr>
        <p:spPr bwMode="auto">
          <a:xfrm>
            <a:off x="4311650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17</a:t>
            </a:r>
            <a:endParaRPr lang="en-US"/>
          </a:p>
        </p:txBody>
      </p:sp>
      <p:sp>
        <p:nvSpPr>
          <p:cNvPr id="22646" name="Freeform 121"/>
          <p:cNvSpPr>
            <a:spLocks/>
          </p:cNvSpPr>
          <p:nvPr/>
        </p:nvSpPr>
        <p:spPr bwMode="auto">
          <a:xfrm>
            <a:off x="7242175" y="4368800"/>
            <a:ext cx="22225" cy="42863"/>
          </a:xfrm>
          <a:custGeom>
            <a:avLst/>
            <a:gdLst>
              <a:gd name="T0" fmla="*/ 11113 w 14"/>
              <a:gd name="T1" fmla="*/ 42863 h 27"/>
              <a:gd name="T2" fmla="*/ 22225 w 14"/>
              <a:gd name="T3" fmla="*/ 31750 h 27"/>
              <a:gd name="T4" fmla="*/ 11113 w 14"/>
              <a:gd name="T5" fmla="*/ 0 h 27"/>
              <a:gd name="T6" fmla="*/ 0 w 14"/>
              <a:gd name="T7" fmla="*/ 11113 h 27"/>
              <a:gd name="T8" fmla="*/ 11113 w 14"/>
              <a:gd name="T9" fmla="*/ 42863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7" name="Freeform 122"/>
          <p:cNvSpPr>
            <a:spLocks/>
          </p:cNvSpPr>
          <p:nvPr/>
        </p:nvSpPr>
        <p:spPr bwMode="auto">
          <a:xfrm>
            <a:off x="6302375" y="4838700"/>
            <a:ext cx="31750" cy="33338"/>
          </a:xfrm>
          <a:custGeom>
            <a:avLst/>
            <a:gdLst>
              <a:gd name="T0" fmla="*/ 31750 w 20"/>
              <a:gd name="T1" fmla="*/ 33338 h 21"/>
              <a:gd name="T2" fmla="*/ 20638 w 20"/>
              <a:gd name="T3" fmla="*/ 33338 h 21"/>
              <a:gd name="T4" fmla="*/ 0 w 20"/>
              <a:gd name="T5" fmla="*/ 11113 h 21"/>
              <a:gd name="T6" fmla="*/ 20638 w 20"/>
              <a:gd name="T7" fmla="*/ 0 h 21"/>
              <a:gd name="T8" fmla="*/ 31750 w 20"/>
              <a:gd name="T9" fmla="*/ 33338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8" name="Freeform 123"/>
          <p:cNvSpPr>
            <a:spLocks/>
          </p:cNvSpPr>
          <p:nvPr/>
        </p:nvSpPr>
        <p:spPr bwMode="auto">
          <a:xfrm>
            <a:off x="6323013" y="4379913"/>
            <a:ext cx="930275" cy="492125"/>
          </a:xfrm>
          <a:custGeom>
            <a:avLst/>
            <a:gdLst>
              <a:gd name="T0" fmla="*/ 930275 w 586"/>
              <a:gd name="T1" fmla="*/ 31750 h 310"/>
              <a:gd name="T2" fmla="*/ 919163 w 586"/>
              <a:gd name="T3" fmla="*/ 0 h 310"/>
              <a:gd name="T4" fmla="*/ 0 w 586"/>
              <a:gd name="T5" fmla="*/ 458788 h 310"/>
              <a:gd name="T6" fmla="*/ 11113 w 586"/>
              <a:gd name="T7" fmla="*/ 492125 h 310"/>
              <a:gd name="T8" fmla="*/ 930275 w 586"/>
              <a:gd name="T9" fmla="*/ 3175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49" name="Oval 124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0" name="Oval 125"/>
          <p:cNvSpPr>
            <a:spLocks noChangeArrowheads="1"/>
          </p:cNvSpPr>
          <p:nvPr/>
        </p:nvSpPr>
        <p:spPr bwMode="auto">
          <a:xfrm>
            <a:off x="7745413" y="4675188"/>
            <a:ext cx="382587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1" name="Rectangle 126"/>
          <p:cNvSpPr>
            <a:spLocks noChangeArrowheads="1"/>
          </p:cNvSpPr>
          <p:nvPr/>
        </p:nvSpPr>
        <p:spPr bwMode="auto">
          <a:xfrm>
            <a:off x="7843838" y="4751388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78</a:t>
            </a:r>
            <a:endParaRPr lang="en-US"/>
          </a:p>
        </p:txBody>
      </p:sp>
      <p:sp>
        <p:nvSpPr>
          <p:cNvPr id="22652" name="Freeform 127"/>
          <p:cNvSpPr>
            <a:spLocks/>
          </p:cNvSpPr>
          <p:nvPr/>
        </p:nvSpPr>
        <p:spPr bwMode="auto">
          <a:xfrm>
            <a:off x="4640263" y="53308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3" name="Freeform 128"/>
          <p:cNvSpPr>
            <a:spLocks/>
          </p:cNvSpPr>
          <p:nvPr/>
        </p:nvSpPr>
        <p:spPr bwMode="auto">
          <a:xfrm>
            <a:off x="4879975" y="4838700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4" name="Freeform 129"/>
          <p:cNvSpPr>
            <a:spLocks/>
          </p:cNvSpPr>
          <p:nvPr/>
        </p:nvSpPr>
        <p:spPr bwMode="auto">
          <a:xfrm>
            <a:off x="4640263" y="4849813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5" name="Freeform 130"/>
          <p:cNvSpPr>
            <a:spLocks/>
          </p:cNvSpPr>
          <p:nvPr/>
        </p:nvSpPr>
        <p:spPr bwMode="auto">
          <a:xfrm>
            <a:off x="4879975" y="4838700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6" name="Freeform 131"/>
          <p:cNvSpPr>
            <a:spLocks/>
          </p:cNvSpPr>
          <p:nvPr/>
        </p:nvSpPr>
        <p:spPr bwMode="auto">
          <a:xfrm>
            <a:off x="5121275" y="53308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7" name="Freeform 132"/>
          <p:cNvSpPr>
            <a:spLocks/>
          </p:cNvSpPr>
          <p:nvPr/>
        </p:nvSpPr>
        <p:spPr bwMode="auto">
          <a:xfrm>
            <a:off x="4879975" y="4849813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8" name="Rectangle 133"/>
          <p:cNvSpPr>
            <a:spLocks noChangeArrowheads="1"/>
          </p:cNvSpPr>
          <p:nvPr/>
        </p:nvSpPr>
        <p:spPr bwMode="auto">
          <a:xfrm>
            <a:off x="4530725" y="5210175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59" name="Rectangle 134"/>
          <p:cNvSpPr>
            <a:spLocks noChangeArrowheads="1"/>
          </p:cNvSpPr>
          <p:nvPr/>
        </p:nvSpPr>
        <p:spPr bwMode="auto">
          <a:xfrm>
            <a:off x="4530725" y="5210175"/>
            <a:ext cx="239713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0" name="Rectangle 135"/>
          <p:cNvSpPr>
            <a:spLocks noChangeArrowheads="1"/>
          </p:cNvSpPr>
          <p:nvPr/>
        </p:nvSpPr>
        <p:spPr bwMode="auto">
          <a:xfrm>
            <a:off x="5011738" y="52101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1" name="Rectangle 136"/>
          <p:cNvSpPr>
            <a:spLocks noChangeArrowheads="1"/>
          </p:cNvSpPr>
          <p:nvPr/>
        </p:nvSpPr>
        <p:spPr bwMode="auto">
          <a:xfrm>
            <a:off x="5011738" y="5210175"/>
            <a:ext cx="239712" cy="239713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2" name="Oval 137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3" name="Oval 138"/>
          <p:cNvSpPr>
            <a:spLocks noChangeArrowheads="1"/>
          </p:cNvSpPr>
          <p:nvPr/>
        </p:nvSpPr>
        <p:spPr bwMode="auto">
          <a:xfrm>
            <a:off x="4705350" y="46751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4" name="Rectangle 139"/>
          <p:cNvSpPr>
            <a:spLocks noChangeArrowheads="1"/>
          </p:cNvSpPr>
          <p:nvPr/>
        </p:nvSpPr>
        <p:spPr bwMode="auto">
          <a:xfrm>
            <a:off x="4792663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32</a:t>
            </a:r>
            <a:endParaRPr lang="en-US"/>
          </a:p>
        </p:txBody>
      </p:sp>
      <p:sp>
        <p:nvSpPr>
          <p:cNvPr id="22665" name="Freeform 140"/>
          <p:cNvSpPr>
            <a:spLocks/>
          </p:cNvSpPr>
          <p:nvPr/>
        </p:nvSpPr>
        <p:spPr bwMode="auto">
          <a:xfrm>
            <a:off x="5832475" y="5319713"/>
            <a:ext cx="20638" cy="33337"/>
          </a:xfrm>
          <a:custGeom>
            <a:avLst/>
            <a:gdLst>
              <a:gd name="T0" fmla="*/ 0 w 13"/>
              <a:gd name="T1" fmla="*/ 0 h 21"/>
              <a:gd name="T2" fmla="*/ 0 w 13"/>
              <a:gd name="T3" fmla="*/ 11112 h 21"/>
              <a:gd name="T4" fmla="*/ 9525 w 13"/>
              <a:gd name="T5" fmla="*/ 33337 h 21"/>
              <a:gd name="T6" fmla="*/ 20638 w 13"/>
              <a:gd name="T7" fmla="*/ 22225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6" name="Freeform 141"/>
          <p:cNvSpPr>
            <a:spLocks/>
          </p:cNvSpPr>
          <p:nvPr/>
        </p:nvSpPr>
        <p:spPr bwMode="auto">
          <a:xfrm>
            <a:off x="6313488" y="4838700"/>
            <a:ext cx="31750" cy="22225"/>
          </a:xfrm>
          <a:custGeom>
            <a:avLst/>
            <a:gdLst>
              <a:gd name="T0" fmla="*/ 0 w 20"/>
              <a:gd name="T1" fmla="*/ 0 h 14"/>
              <a:gd name="T2" fmla="*/ 9525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7" name="Freeform 142"/>
          <p:cNvSpPr>
            <a:spLocks/>
          </p:cNvSpPr>
          <p:nvPr/>
        </p:nvSpPr>
        <p:spPr bwMode="auto">
          <a:xfrm>
            <a:off x="5832475" y="4838700"/>
            <a:ext cx="501650" cy="503238"/>
          </a:xfrm>
          <a:custGeom>
            <a:avLst/>
            <a:gdLst>
              <a:gd name="T0" fmla="*/ 0 w 316"/>
              <a:gd name="T1" fmla="*/ 481013 h 317"/>
              <a:gd name="T2" fmla="*/ 20638 w 316"/>
              <a:gd name="T3" fmla="*/ 503238 h 317"/>
              <a:gd name="T4" fmla="*/ 501650 w 316"/>
              <a:gd name="T5" fmla="*/ 22225 h 317"/>
              <a:gd name="T6" fmla="*/ 481013 w 316"/>
              <a:gd name="T7" fmla="*/ 0 h 317"/>
              <a:gd name="T8" fmla="*/ 0 w 316"/>
              <a:gd name="T9" fmla="*/ 481013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8" name="Freeform 143"/>
          <p:cNvSpPr>
            <a:spLocks/>
          </p:cNvSpPr>
          <p:nvPr/>
        </p:nvSpPr>
        <p:spPr bwMode="auto">
          <a:xfrm>
            <a:off x="6313488" y="4838700"/>
            <a:ext cx="20637" cy="22225"/>
          </a:xfrm>
          <a:custGeom>
            <a:avLst/>
            <a:gdLst>
              <a:gd name="T0" fmla="*/ 20637 w 13"/>
              <a:gd name="T1" fmla="*/ 0 h 14"/>
              <a:gd name="T2" fmla="*/ 9525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69" name="Freeform 144"/>
          <p:cNvSpPr>
            <a:spLocks/>
          </p:cNvSpPr>
          <p:nvPr/>
        </p:nvSpPr>
        <p:spPr bwMode="auto">
          <a:xfrm>
            <a:off x="6794500" y="5319713"/>
            <a:ext cx="31750" cy="33337"/>
          </a:xfrm>
          <a:custGeom>
            <a:avLst/>
            <a:gdLst>
              <a:gd name="T0" fmla="*/ 20638 w 20"/>
              <a:gd name="T1" fmla="*/ 0 h 21"/>
              <a:gd name="T2" fmla="*/ 31750 w 20"/>
              <a:gd name="T3" fmla="*/ 11112 h 21"/>
              <a:gd name="T4" fmla="*/ 11113 w 20"/>
              <a:gd name="T5" fmla="*/ 33337 h 21"/>
              <a:gd name="T6" fmla="*/ 0 w 20"/>
              <a:gd name="T7" fmla="*/ 22225 h 21"/>
              <a:gd name="T8" fmla="*/ 20638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0" name="Freeform 145"/>
          <p:cNvSpPr>
            <a:spLocks/>
          </p:cNvSpPr>
          <p:nvPr/>
        </p:nvSpPr>
        <p:spPr bwMode="auto">
          <a:xfrm>
            <a:off x="6313488" y="4838700"/>
            <a:ext cx="501650" cy="503238"/>
          </a:xfrm>
          <a:custGeom>
            <a:avLst/>
            <a:gdLst>
              <a:gd name="T0" fmla="*/ 20638 w 316"/>
              <a:gd name="T1" fmla="*/ 0 h 317"/>
              <a:gd name="T2" fmla="*/ 0 w 316"/>
              <a:gd name="T3" fmla="*/ 22225 h 317"/>
              <a:gd name="T4" fmla="*/ 481013 w 316"/>
              <a:gd name="T5" fmla="*/ 503238 h 317"/>
              <a:gd name="T6" fmla="*/ 501650 w 316"/>
              <a:gd name="T7" fmla="*/ 481013 h 317"/>
              <a:gd name="T8" fmla="*/ 20638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1" name="Oval 146"/>
          <p:cNvSpPr>
            <a:spLocks noChangeArrowheads="1"/>
          </p:cNvSpPr>
          <p:nvPr/>
        </p:nvSpPr>
        <p:spPr bwMode="auto">
          <a:xfrm>
            <a:off x="6148388" y="46751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2" name="Oval 147"/>
          <p:cNvSpPr>
            <a:spLocks noChangeArrowheads="1"/>
          </p:cNvSpPr>
          <p:nvPr/>
        </p:nvSpPr>
        <p:spPr bwMode="auto">
          <a:xfrm>
            <a:off x="6148388" y="4675188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3" name="Rectangle 148"/>
          <p:cNvSpPr>
            <a:spLocks noChangeArrowheads="1"/>
          </p:cNvSpPr>
          <p:nvPr/>
        </p:nvSpPr>
        <p:spPr bwMode="auto">
          <a:xfrm>
            <a:off x="6224588" y="47736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50</a:t>
            </a:r>
            <a:endParaRPr lang="en-US"/>
          </a:p>
        </p:txBody>
      </p:sp>
      <p:sp>
        <p:nvSpPr>
          <p:cNvPr id="22674" name="Freeform 149"/>
          <p:cNvSpPr>
            <a:spLocks/>
          </p:cNvSpPr>
          <p:nvPr/>
        </p:nvSpPr>
        <p:spPr bwMode="auto">
          <a:xfrm>
            <a:off x="5602288" y="5811838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5" name="Freeform 150"/>
          <p:cNvSpPr>
            <a:spLocks/>
          </p:cNvSpPr>
          <p:nvPr/>
        </p:nvSpPr>
        <p:spPr bwMode="auto">
          <a:xfrm>
            <a:off x="5842000" y="5319713"/>
            <a:ext cx="33338" cy="22225"/>
          </a:xfrm>
          <a:custGeom>
            <a:avLst/>
            <a:gdLst>
              <a:gd name="T0" fmla="*/ 0 w 21"/>
              <a:gd name="T1" fmla="*/ 11113 h 14"/>
              <a:gd name="T2" fmla="*/ 11113 w 21"/>
              <a:gd name="T3" fmla="*/ 0 h 14"/>
              <a:gd name="T4" fmla="*/ 33338 w 21"/>
              <a:gd name="T5" fmla="*/ 11113 h 14"/>
              <a:gd name="T6" fmla="*/ 22225 w 21"/>
              <a:gd name="T7" fmla="*/ 22225 h 14"/>
              <a:gd name="T8" fmla="*/ 0 w 21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6" name="Freeform 151"/>
          <p:cNvSpPr>
            <a:spLocks/>
          </p:cNvSpPr>
          <p:nvPr/>
        </p:nvSpPr>
        <p:spPr bwMode="auto">
          <a:xfrm>
            <a:off x="5602288" y="5330825"/>
            <a:ext cx="261937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7 w 165"/>
              <a:gd name="T5" fmla="*/ 11113 h 310"/>
              <a:gd name="T6" fmla="*/ 239712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7" name="Freeform 152"/>
          <p:cNvSpPr>
            <a:spLocks/>
          </p:cNvSpPr>
          <p:nvPr/>
        </p:nvSpPr>
        <p:spPr bwMode="auto">
          <a:xfrm>
            <a:off x="5842000" y="5319713"/>
            <a:ext cx="22225" cy="22225"/>
          </a:xfrm>
          <a:custGeom>
            <a:avLst/>
            <a:gdLst>
              <a:gd name="T0" fmla="*/ 22225 w 14"/>
              <a:gd name="T1" fmla="*/ 11113 h 14"/>
              <a:gd name="T2" fmla="*/ 22225 w 14"/>
              <a:gd name="T3" fmla="*/ 0 h 14"/>
              <a:gd name="T4" fmla="*/ 0 w 14"/>
              <a:gd name="T5" fmla="*/ 11113 h 14"/>
              <a:gd name="T6" fmla="*/ 0 w 14"/>
              <a:gd name="T7" fmla="*/ 22225 h 14"/>
              <a:gd name="T8" fmla="*/ 22225 w 14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8" name="Freeform 153"/>
          <p:cNvSpPr>
            <a:spLocks/>
          </p:cNvSpPr>
          <p:nvPr/>
        </p:nvSpPr>
        <p:spPr bwMode="auto">
          <a:xfrm>
            <a:off x="6083300" y="5811838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79" name="Freeform 154"/>
          <p:cNvSpPr>
            <a:spLocks/>
          </p:cNvSpPr>
          <p:nvPr/>
        </p:nvSpPr>
        <p:spPr bwMode="auto">
          <a:xfrm>
            <a:off x="5842000" y="5330825"/>
            <a:ext cx="263525" cy="492125"/>
          </a:xfrm>
          <a:custGeom>
            <a:avLst/>
            <a:gdLst>
              <a:gd name="T0" fmla="*/ 22225 w 166"/>
              <a:gd name="T1" fmla="*/ 0 h 310"/>
              <a:gd name="T2" fmla="*/ 0 w 166"/>
              <a:gd name="T3" fmla="*/ 11113 h 310"/>
              <a:gd name="T4" fmla="*/ 241300 w 166"/>
              <a:gd name="T5" fmla="*/ 492125 h 310"/>
              <a:gd name="T6" fmla="*/ 263525 w 166"/>
              <a:gd name="T7" fmla="*/ 481013 h 310"/>
              <a:gd name="T8" fmla="*/ 22225 w 166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"/>
              <a:gd name="T16" fmla="*/ 0 h 310"/>
              <a:gd name="T17" fmla="*/ 166 w 16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0" name="Rectangle 155"/>
          <p:cNvSpPr>
            <a:spLocks noChangeArrowheads="1"/>
          </p:cNvSpPr>
          <p:nvPr/>
        </p:nvSpPr>
        <p:spPr bwMode="auto">
          <a:xfrm>
            <a:off x="5492750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1" name="Rectangle 156"/>
          <p:cNvSpPr>
            <a:spLocks noChangeArrowheads="1"/>
          </p:cNvSpPr>
          <p:nvPr/>
        </p:nvSpPr>
        <p:spPr bwMode="auto">
          <a:xfrm>
            <a:off x="5492750" y="5691188"/>
            <a:ext cx="239713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2" name="Rectangle 157"/>
          <p:cNvSpPr>
            <a:spLocks noChangeArrowheads="1"/>
          </p:cNvSpPr>
          <p:nvPr/>
        </p:nvSpPr>
        <p:spPr bwMode="auto">
          <a:xfrm>
            <a:off x="5973763" y="5691188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3" name="Rectangle 158"/>
          <p:cNvSpPr>
            <a:spLocks noChangeArrowheads="1"/>
          </p:cNvSpPr>
          <p:nvPr/>
        </p:nvSpPr>
        <p:spPr bwMode="auto">
          <a:xfrm>
            <a:off x="5973763" y="5691188"/>
            <a:ext cx="239712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4" name="Oval 159"/>
          <p:cNvSpPr>
            <a:spLocks noChangeArrowheads="1"/>
          </p:cNvSpPr>
          <p:nvPr/>
        </p:nvSpPr>
        <p:spPr bwMode="auto">
          <a:xfrm>
            <a:off x="5678488" y="5156200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5" name="Oval 160"/>
          <p:cNvSpPr>
            <a:spLocks noChangeArrowheads="1"/>
          </p:cNvSpPr>
          <p:nvPr/>
        </p:nvSpPr>
        <p:spPr bwMode="auto">
          <a:xfrm>
            <a:off x="5678488" y="5156200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6" name="Rectangle 161"/>
          <p:cNvSpPr>
            <a:spLocks noChangeArrowheads="1"/>
          </p:cNvSpPr>
          <p:nvPr/>
        </p:nvSpPr>
        <p:spPr bwMode="auto">
          <a:xfrm>
            <a:off x="5754688" y="5254625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48</a:t>
            </a:r>
            <a:endParaRPr lang="en-US"/>
          </a:p>
        </p:txBody>
      </p:sp>
      <p:sp>
        <p:nvSpPr>
          <p:cNvPr id="22687" name="Rectangle 162"/>
          <p:cNvSpPr>
            <a:spLocks noChangeArrowheads="1"/>
          </p:cNvSpPr>
          <p:nvPr/>
        </p:nvSpPr>
        <p:spPr bwMode="auto">
          <a:xfrm>
            <a:off x="4049713" y="472916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8" name="Rectangle 163"/>
          <p:cNvSpPr>
            <a:spLocks noChangeArrowheads="1"/>
          </p:cNvSpPr>
          <p:nvPr/>
        </p:nvSpPr>
        <p:spPr bwMode="auto">
          <a:xfrm>
            <a:off x="4049713" y="4729163"/>
            <a:ext cx="239712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89" name="Rectangle 164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0" name="Rectangle 165"/>
          <p:cNvSpPr>
            <a:spLocks noChangeArrowheads="1"/>
          </p:cNvSpPr>
          <p:nvPr/>
        </p:nvSpPr>
        <p:spPr bwMode="auto">
          <a:xfrm>
            <a:off x="7581900" y="5221288"/>
            <a:ext cx="239713" cy="239712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1" name="Oval 166"/>
          <p:cNvSpPr>
            <a:spLocks noChangeArrowheads="1"/>
          </p:cNvSpPr>
          <p:nvPr/>
        </p:nvSpPr>
        <p:spPr bwMode="auto">
          <a:xfrm>
            <a:off x="7078663" y="419258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2" name="Oval 167"/>
          <p:cNvSpPr>
            <a:spLocks noChangeArrowheads="1"/>
          </p:cNvSpPr>
          <p:nvPr/>
        </p:nvSpPr>
        <p:spPr bwMode="auto">
          <a:xfrm>
            <a:off x="7078663" y="4194175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93" name="Rectangle 168"/>
          <p:cNvSpPr>
            <a:spLocks noChangeArrowheads="1"/>
          </p:cNvSpPr>
          <p:nvPr/>
        </p:nvSpPr>
        <p:spPr bwMode="auto">
          <a:xfrm>
            <a:off x="7165975" y="4292600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62</a:t>
            </a:r>
            <a:endParaRPr lang="en-US"/>
          </a:p>
        </p:txBody>
      </p:sp>
      <p:sp>
        <p:nvSpPr>
          <p:cNvPr id="22694" name="Rectangle 169"/>
          <p:cNvSpPr>
            <a:spLocks noChangeArrowheads="1"/>
          </p:cNvSpPr>
          <p:nvPr/>
        </p:nvSpPr>
        <p:spPr bwMode="auto">
          <a:xfrm>
            <a:off x="4170363" y="40957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5" name="Rectangle 170"/>
          <p:cNvSpPr>
            <a:spLocks noChangeArrowheads="1"/>
          </p:cNvSpPr>
          <p:nvPr/>
        </p:nvSpPr>
        <p:spPr bwMode="auto">
          <a:xfrm>
            <a:off x="5602288" y="36464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4</a:t>
            </a:r>
            <a:endParaRPr lang="en-US"/>
          </a:p>
        </p:txBody>
      </p:sp>
      <p:sp>
        <p:nvSpPr>
          <p:cNvPr id="22696" name="Rectangle 171"/>
          <p:cNvSpPr>
            <a:spLocks noChangeArrowheads="1"/>
          </p:cNvSpPr>
          <p:nvPr/>
        </p:nvSpPr>
        <p:spPr bwMode="auto">
          <a:xfrm>
            <a:off x="5065713" y="4576763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7" name="Rectangle 172"/>
          <p:cNvSpPr>
            <a:spLocks noChangeArrowheads="1"/>
          </p:cNvSpPr>
          <p:nvPr/>
        </p:nvSpPr>
        <p:spPr bwMode="auto">
          <a:xfrm>
            <a:off x="5602288" y="49371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698" name="Rectangle 173"/>
          <p:cNvSpPr>
            <a:spLocks noChangeArrowheads="1"/>
          </p:cNvSpPr>
          <p:nvPr/>
        </p:nvSpPr>
        <p:spPr bwMode="auto">
          <a:xfrm>
            <a:off x="6049963" y="4565650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699" name="Rectangle 174"/>
          <p:cNvSpPr>
            <a:spLocks noChangeArrowheads="1"/>
          </p:cNvSpPr>
          <p:nvPr/>
        </p:nvSpPr>
        <p:spPr bwMode="auto">
          <a:xfrm>
            <a:off x="8139113" y="461962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00" name="Rectangle 175"/>
          <p:cNvSpPr>
            <a:spLocks noChangeArrowheads="1"/>
          </p:cNvSpPr>
          <p:nvPr/>
        </p:nvSpPr>
        <p:spPr bwMode="auto">
          <a:xfrm>
            <a:off x="6969125" y="40401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01" name="Rectangle 176"/>
          <p:cNvSpPr>
            <a:spLocks noChangeArrowheads="1"/>
          </p:cNvSpPr>
          <p:nvPr/>
        </p:nvSpPr>
        <p:spPr bwMode="auto">
          <a:xfrm>
            <a:off x="8674100" y="4992688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02" name="Freeform 177"/>
          <p:cNvSpPr>
            <a:spLocks/>
          </p:cNvSpPr>
          <p:nvPr/>
        </p:nvSpPr>
        <p:spPr bwMode="auto">
          <a:xfrm>
            <a:off x="6553200" y="5800725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11113 h 14"/>
              <a:gd name="T4" fmla="*/ 22225 w 14"/>
              <a:gd name="T5" fmla="*/ 22225 h 14"/>
              <a:gd name="T6" fmla="*/ 22225 w 14"/>
              <a:gd name="T7" fmla="*/ 11113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3" name="Freeform 178"/>
          <p:cNvSpPr>
            <a:spLocks/>
          </p:cNvSpPr>
          <p:nvPr/>
        </p:nvSpPr>
        <p:spPr bwMode="auto">
          <a:xfrm>
            <a:off x="6794500" y="5308600"/>
            <a:ext cx="31750" cy="22225"/>
          </a:xfrm>
          <a:custGeom>
            <a:avLst/>
            <a:gdLst>
              <a:gd name="T0" fmla="*/ 0 w 20"/>
              <a:gd name="T1" fmla="*/ 11113 h 14"/>
              <a:gd name="T2" fmla="*/ 11113 w 20"/>
              <a:gd name="T3" fmla="*/ 0 h 14"/>
              <a:gd name="T4" fmla="*/ 31750 w 20"/>
              <a:gd name="T5" fmla="*/ 11113 h 14"/>
              <a:gd name="T6" fmla="*/ 20638 w 20"/>
              <a:gd name="T7" fmla="*/ 22225 h 14"/>
              <a:gd name="T8" fmla="*/ 0 w 20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4" name="Freeform 179"/>
          <p:cNvSpPr>
            <a:spLocks/>
          </p:cNvSpPr>
          <p:nvPr/>
        </p:nvSpPr>
        <p:spPr bwMode="auto">
          <a:xfrm>
            <a:off x="6553200" y="5319713"/>
            <a:ext cx="261938" cy="492125"/>
          </a:xfrm>
          <a:custGeom>
            <a:avLst/>
            <a:gdLst>
              <a:gd name="T0" fmla="*/ 0 w 165"/>
              <a:gd name="T1" fmla="*/ 481013 h 310"/>
              <a:gd name="T2" fmla="*/ 22225 w 165"/>
              <a:gd name="T3" fmla="*/ 492125 h 310"/>
              <a:gd name="T4" fmla="*/ 261938 w 165"/>
              <a:gd name="T5" fmla="*/ 11113 h 310"/>
              <a:gd name="T6" fmla="*/ 241300 w 165"/>
              <a:gd name="T7" fmla="*/ 0 h 310"/>
              <a:gd name="T8" fmla="*/ 0 w 165"/>
              <a:gd name="T9" fmla="*/ 48101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310"/>
              <a:gd name="T17" fmla="*/ 165 w 165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5" name="Freeform 180"/>
          <p:cNvSpPr>
            <a:spLocks/>
          </p:cNvSpPr>
          <p:nvPr/>
        </p:nvSpPr>
        <p:spPr bwMode="auto">
          <a:xfrm>
            <a:off x="6794500" y="5308600"/>
            <a:ext cx="20638" cy="22225"/>
          </a:xfrm>
          <a:custGeom>
            <a:avLst/>
            <a:gdLst>
              <a:gd name="T0" fmla="*/ 20638 w 13"/>
              <a:gd name="T1" fmla="*/ 11113 h 14"/>
              <a:gd name="T2" fmla="*/ 20638 w 13"/>
              <a:gd name="T3" fmla="*/ 0 h 14"/>
              <a:gd name="T4" fmla="*/ 0 w 13"/>
              <a:gd name="T5" fmla="*/ 11113 h 14"/>
              <a:gd name="T6" fmla="*/ 0 w 13"/>
              <a:gd name="T7" fmla="*/ 22225 h 14"/>
              <a:gd name="T8" fmla="*/ 20638 w 13"/>
              <a:gd name="T9" fmla="*/ 11113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6" name="Freeform 181"/>
          <p:cNvSpPr>
            <a:spLocks/>
          </p:cNvSpPr>
          <p:nvPr/>
        </p:nvSpPr>
        <p:spPr bwMode="auto">
          <a:xfrm>
            <a:off x="7023100" y="5800725"/>
            <a:ext cx="33338" cy="22225"/>
          </a:xfrm>
          <a:custGeom>
            <a:avLst/>
            <a:gdLst>
              <a:gd name="T0" fmla="*/ 22225 w 21"/>
              <a:gd name="T1" fmla="*/ 0 h 14"/>
              <a:gd name="T2" fmla="*/ 33338 w 21"/>
              <a:gd name="T3" fmla="*/ 11113 h 14"/>
              <a:gd name="T4" fmla="*/ 11113 w 21"/>
              <a:gd name="T5" fmla="*/ 22225 h 14"/>
              <a:gd name="T6" fmla="*/ 0 w 21"/>
              <a:gd name="T7" fmla="*/ 11113 h 14"/>
              <a:gd name="T8" fmla="*/ 22225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7" name="Freeform 182"/>
          <p:cNvSpPr>
            <a:spLocks/>
          </p:cNvSpPr>
          <p:nvPr/>
        </p:nvSpPr>
        <p:spPr bwMode="auto">
          <a:xfrm>
            <a:off x="6794500" y="5319713"/>
            <a:ext cx="250825" cy="492125"/>
          </a:xfrm>
          <a:custGeom>
            <a:avLst/>
            <a:gdLst>
              <a:gd name="T0" fmla="*/ 20638 w 158"/>
              <a:gd name="T1" fmla="*/ 0 h 310"/>
              <a:gd name="T2" fmla="*/ 0 w 158"/>
              <a:gd name="T3" fmla="*/ 11113 h 310"/>
              <a:gd name="T4" fmla="*/ 228600 w 158"/>
              <a:gd name="T5" fmla="*/ 492125 h 310"/>
              <a:gd name="T6" fmla="*/ 250825 w 158"/>
              <a:gd name="T7" fmla="*/ 481013 h 310"/>
              <a:gd name="T8" fmla="*/ 20638 w 158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310"/>
              <a:gd name="T17" fmla="*/ 158 w 158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8" name="Rectangle 183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09" name="Rectangle 184"/>
          <p:cNvSpPr>
            <a:spLocks noChangeArrowheads="1"/>
          </p:cNvSpPr>
          <p:nvPr/>
        </p:nvSpPr>
        <p:spPr bwMode="auto">
          <a:xfrm>
            <a:off x="6443663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0" name="Rectangle 185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1" name="Rectangle 186"/>
          <p:cNvSpPr>
            <a:spLocks noChangeArrowheads="1"/>
          </p:cNvSpPr>
          <p:nvPr/>
        </p:nvSpPr>
        <p:spPr bwMode="auto">
          <a:xfrm>
            <a:off x="6924675" y="5680075"/>
            <a:ext cx="241300" cy="241300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2" name="Oval 187"/>
          <p:cNvSpPr>
            <a:spLocks noChangeArrowheads="1"/>
          </p:cNvSpPr>
          <p:nvPr/>
        </p:nvSpPr>
        <p:spPr bwMode="auto">
          <a:xfrm>
            <a:off x="6618288" y="5145088"/>
            <a:ext cx="361950" cy="360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3" name="Oval 188"/>
          <p:cNvSpPr>
            <a:spLocks noChangeArrowheads="1"/>
          </p:cNvSpPr>
          <p:nvPr/>
        </p:nvSpPr>
        <p:spPr bwMode="auto">
          <a:xfrm>
            <a:off x="6619875" y="5145088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14" name="Rectangle 189"/>
          <p:cNvSpPr>
            <a:spLocks noChangeArrowheads="1"/>
          </p:cNvSpPr>
          <p:nvPr/>
        </p:nvSpPr>
        <p:spPr bwMode="auto">
          <a:xfrm>
            <a:off x="6707188" y="5243513"/>
            <a:ext cx="2952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54</a:t>
            </a:r>
            <a:endParaRPr lang="en-US"/>
          </a:p>
        </p:txBody>
      </p:sp>
      <p:sp>
        <p:nvSpPr>
          <p:cNvPr id="22715" name="Rectangle 190"/>
          <p:cNvSpPr>
            <a:spLocks noChangeArrowheads="1"/>
          </p:cNvSpPr>
          <p:nvPr/>
        </p:nvSpPr>
        <p:spPr bwMode="auto">
          <a:xfrm>
            <a:off x="6969125" y="4981575"/>
            <a:ext cx="1968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" charset="0"/>
              </a:rPr>
              <a:t>1</a:t>
            </a:r>
            <a:endParaRPr lang="en-US"/>
          </a:p>
        </p:txBody>
      </p:sp>
      <p:sp>
        <p:nvSpPr>
          <p:cNvPr id="22716" name="Rectangle 191"/>
          <p:cNvSpPr>
            <a:spLocks noChangeArrowheads="1"/>
          </p:cNvSpPr>
          <p:nvPr/>
        </p:nvSpPr>
        <p:spPr bwMode="auto">
          <a:xfrm>
            <a:off x="5810250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17" name="Rectangle 192"/>
          <p:cNvSpPr>
            <a:spLocks noChangeArrowheads="1"/>
          </p:cNvSpPr>
          <p:nvPr/>
        </p:nvSpPr>
        <p:spPr bwMode="auto">
          <a:xfrm>
            <a:off x="5940425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0</a:t>
            </a:r>
            <a:endParaRPr lang="en-US"/>
          </a:p>
        </p:txBody>
      </p:sp>
      <p:grpSp>
        <p:nvGrpSpPr>
          <p:cNvPr id="22718" name="Group 203"/>
          <p:cNvGrpSpPr>
            <a:grpSpLocks/>
          </p:cNvGrpSpPr>
          <p:nvPr/>
        </p:nvGrpSpPr>
        <p:grpSpPr bwMode="auto">
          <a:xfrm>
            <a:off x="6761163" y="6161088"/>
            <a:ext cx="361950" cy="361950"/>
            <a:chOff x="4259" y="3881"/>
            <a:chExt cx="228" cy="228"/>
          </a:xfrm>
        </p:grpSpPr>
        <p:sp>
          <p:nvSpPr>
            <p:cNvPr id="22732" name="Rectangle 193"/>
            <p:cNvSpPr>
              <a:spLocks noChangeArrowheads="1"/>
            </p:cNvSpPr>
            <p:nvPr/>
          </p:nvSpPr>
          <p:spPr bwMode="auto">
            <a:xfrm>
              <a:off x="4259" y="3881"/>
              <a:ext cx="15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3" name="Rectangle 194"/>
            <p:cNvSpPr>
              <a:spLocks noChangeArrowheads="1"/>
            </p:cNvSpPr>
            <p:nvPr/>
          </p:nvSpPr>
          <p:spPr bwMode="auto">
            <a:xfrm>
              <a:off x="4349" y="3937"/>
              <a:ext cx="13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  <p:sp>
        <p:nvSpPr>
          <p:cNvPr id="22719" name="Rectangle 195"/>
          <p:cNvSpPr>
            <a:spLocks noChangeArrowheads="1"/>
          </p:cNvSpPr>
          <p:nvPr/>
        </p:nvSpPr>
        <p:spPr bwMode="auto">
          <a:xfrm>
            <a:off x="7613650" y="5626100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0" name="Rectangle 196"/>
          <p:cNvSpPr>
            <a:spLocks noChangeArrowheads="1"/>
          </p:cNvSpPr>
          <p:nvPr/>
        </p:nvSpPr>
        <p:spPr bwMode="auto">
          <a:xfrm>
            <a:off x="7756525" y="5713413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2</a:t>
            </a:r>
            <a:endParaRPr lang="en-US"/>
          </a:p>
        </p:txBody>
      </p:sp>
      <p:sp>
        <p:nvSpPr>
          <p:cNvPr id="22721" name="Rectangle 197"/>
          <p:cNvSpPr>
            <a:spLocks noChangeArrowheads="1"/>
          </p:cNvSpPr>
          <p:nvPr/>
        </p:nvSpPr>
        <p:spPr bwMode="auto">
          <a:xfrm>
            <a:off x="8313738" y="6161088"/>
            <a:ext cx="2508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000000"/>
                </a:solidFill>
                <a:latin typeface="Times" charset="0"/>
              </a:rPr>
              <a:t>T</a:t>
            </a:r>
            <a:endParaRPr lang="en-US"/>
          </a:p>
        </p:txBody>
      </p:sp>
      <p:sp>
        <p:nvSpPr>
          <p:cNvPr id="22722" name="Rectangle 198"/>
          <p:cNvSpPr>
            <a:spLocks noChangeArrowheads="1"/>
          </p:cNvSpPr>
          <p:nvPr/>
        </p:nvSpPr>
        <p:spPr bwMode="auto">
          <a:xfrm>
            <a:off x="8445500" y="6249988"/>
            <a:ext cx="2190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Times" charset="0"/>
              </a:rPr>
              <a:t>3</a:t>
            </a:r>
            <a:endParaRPr lang="en-US"/>
          </a:p>
        </p:txBody>
      </p:sp>
      <p:sp>
        <p:nvSpPr>
          <p:cNvPr id="22723" name="Rectangle 199"/>
          <p:cNvSpPr>
            <a:spLocks noChangeArrowheads="1"/>
          </p:cNvSpPr>
          <p:nvPr/>
        </p:nvSpPr>
        <p:spPr bwMode="auto">
          <a:xfrm>
            <a:off x="7439025" y="3975100"/>
            <a:ext cx="2301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x</a:t>
            </a:r>
            <a:endParaRPr lang="en-US"/>
          </a:p>
        </p:txBody>
      </p:sp>
      <p:sp>
        <p:nvSpPr>
          <p:cNvPr id="22724" name="Rectangle 200"/>
          <p:cNvSpPr>
            <a:spLocks noChangeArrowheads="1"/>
          </p:cNvSpPr>
          <p:nvPr/>
        </p:nvSpPr>
        <p:spPr bwMode="auto">
          <a:xfrm>
            <a:off x="6465888" y="4400550"/>
            <a:ext cx="2301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y</a:t>
            </a:r>
            <a:endParaRPr lang="en-US"/>
          </a:p>
        </p:txBody>
      </p:sp>
      <p:sp>
        <p:nvSpPr>
          <p:cNvPr id="22725" name="Rectangle 201"/>
          <p:cNvSpPr>
            <a:spLocks noChangeArrowheads="1"/>
          </p:cNvSpPr>
          <p:nvPr/>
        </p:nvSpPr>
        <p:spPr bwMode="auto">
          <a:xfrm>
            <a:off x="7843838" y="4346575"/>
            <a:ext cx="21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 i="1">
                <a:solidFill>
                  <a:srgbClr val="FF0000"/>
                </a:solidFill>
                <a:latin typeface="Times" charset="0"/>
              </a:rPr>
              <a:t>z</a:t>
            </a:r>
            <a:endParaRPr lang="en-US"/>
          </a:p>
        </p:txBody>
      </p:sp>
      <p:sp>
        <p:nvSpPr>
          <p:cNvPr id="22726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unbalanced...</a:t>
            </a:r>
          </a:p>
        </p:txBody>
      </p:sp>
      <p:sp>
        <p:nvSpPr>
          <p:cNvPr id="22727" name="Text Box 6"/>
          <p:cNvSpPr txBox="1">
            <a:spLocks noChangeArrowheads="1"/>
          </p:cNvSpPr>
          <p:nvPr/>
        </p:nvSpPr>
        <p:spPr bwMode="auto">
          <a:xfrm>
            <a:off x="2514600" y="510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24A63E"/>
                </a:solidFill>
                <a:latin typeface="Times New Roman" charset="0"/>
              </a:rPr>
              <a:t>...balanced</a:t>
            </a:r>
          </a:p>
        </p:txBody>
      </p:sp>
      <p:grpSp>
        <p:nvGrpSpPr>
          <p:cNvPr id="22729" name="Group 204"/>
          <p:cNvGrpSpPr>
            <a:grpSpLocks/>
          </p:cNvGrpSpPr>
          <p:nvPr/>
        </p:nvGrpSpPr>
        <p:grpSpPr bwMode="auto">
          <a:xfrm>
            <a:off x="3714750" y="3705225"/>
            <a:ext cx="246063" cy="333375"/>
            <a:chOff x="4295" y="3881"/>
            <a:chExt cx="155" cy="210"/>
          </a:xfrm>
        </p:grpSpPr>
        <p:sp>
          <p:nvSpPr>
            <p:cNvPr id="22730" name="Rectangle 205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  <a:latin typeface="Times" charset="0"/>
                </a:rPr>
                <a:t>T</a:t>
              </a:r>
              <a:endParaRPr lang="en-US"/>
            </a:p>
          </p:txBody>
        </p:sp>
        <p:sp>
          <p:nvSpPr>
            <p:cNvPr id="22731" name="Rectangle 206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/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00200" y="1285875"/>
            <a:ext cx="4572000" cy="2540000"/>
            <a:chOff x="1008" y="810"/>
            <a:chExt cx="2880" cy="160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8" y="816"/>
              <a:ext cx="2880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1014" y="810"/>
              <a:ext cx="2834" cy="1581"/>
              <a:chOff x="1014" y="810"/>
              <a:chExt cx="2834" cy="1581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979" y="2052"/>
                <a:ext cx="7" cy="42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36 h 42"/>
                  <a:gd name="T4" fmla="*/ 7 w 7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0" y="0"/>
                    </a:moveTo>
                    <a:lnTo>
                      <a:pt x="0" y="36"/>
                    </a:lnTo>
                    <a:lnTo>
                      <a:pt x="7" y="4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3013" y="2111"/>
                <a:ext cx="53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106" y="2117"/>
                <a:ext cx="47" cy="0"/>
              </a:xfrm>
              <a:custGeom>
                <a:avLst/>
                <a:gdLst>
                  <a:gd name="T0" fmla="*/ 0 w 47"/>
                  <a:gd name="T1" fmla="*/ 27 w 47"/>
                  <a:gd name="T2" fmla="*/ 47 w 4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7">
                    <a:moveTo>
                      <a:pt x="0" y="0"/>
                    </a:moveTo>
                    <a:lnTo>
                      <a:pt x="27" y="0"/>
                    </a:lnTo>
                    <a:lnTo>
                      <a:pt x="47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3193" y="2111"/>
                <a:ext cx="54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280" y="2064"/>
                <a:ext cx="20" cy="42"/>
              </a:xfrm>
              <a:custGeom>
                <a:avLst/>
                <a:gdLst>
                  <a:gd name="T0" fmla="*/ 0 w 20"/>
                  <a:gd name="T1" fmla="*/ 42 h 42"/>
                  <a:gd name="T2" fmla="*/ 13 w 20"/>
                  <a:gd name="T3" fmla="*/ 30 h 42"/>
                  <a:gd name="T4" fmla="*/ 20 w 20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2">
                    <a:moveTo>
                      <a:pt x="0" y="42"/>
                    </a:moveTo>
                    <a:lnTo>
                      <a:pt x="13" y="30"/>
                    </a:lnTo>
                    <a:lnTo>
                      <a:pt x="2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3293" y="1986"/>
                <a:ext cx="7" cy="48"/>
              </a:xfrm>
              <a:custGeom>
                <a:avLst/>
                <a:gdLst>
                  <a:gd name="T0" fmla="*/ 7 w 7"/>
                  <a:gd name="T1" fmla="*/ 48 h 48"/>
                  <a:gd name="T2" fmla="*/ 7 w 7"/>
                  <a:gd name="T3" fmla="*/ 6 h 48"/>
                  <a:gd name="T4" fmla="*/ 0 w 7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8">
                    <a:moveTo>
                      <a:pt x="7" y="48"/>
                    </a:moveTo>
                    <a:lnTo>
                      <a:pt x="7" y="6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 flipV="1">
                <a:off x="3247" y="1920"/>
                <a:ext cx="26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193" y="1855"/>
                <a:ext cx="33" cy="36"/>
              </a:xfrm>
              <a:custGeom>
                <a:avLst/>
                <a:gdLst>
                  <a:gd name="T0" fmla="*/ 33 w 33"/>
                  <a:gd name="T1" fmla="*/ 36 h 36"/>
                  <a:gd name="T2" fmla="*/ 33 w 33"/>
                  <a:gd name="T3" fmla="*/ 36 h 36"/>
                  <a:gd name="T4" fmla="*/ 0 w 33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6">
                    <a:moveTo>
                      <a:pt x="33" y="36"/>
                    </a:moveTo>
                    <a:lnTo>
                      <a:pt x="33" y="36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120" y="1819"/>
                <a:ext cx="46" cy="12"/>
              </a:xfrm>
              <a:custGeom>
                <a:avLst/>
                <a:gdLst>
                  <a:gd name="T0" fmla="*/ 46 w 46"/>
                  <a:gd name="T1" fmla="*/ 12 h 12"/>
                  <a:gd name="T2" fmla="*/ 6 w 46"/>
                  <a:gd name="T3" fmla="*/ 0 h 12"/>
                  <a:gd name="T4" fmla="*/ 0 w 46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12">
                    <a:moveTo>
                      <a:pt x="46" y="12"/>
                    </a:move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3053" y="1837"/>
                <a:ext cx="33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3006" y="1903"/>
                <a:ext cx="27" cy="4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9" y="1968"/>
                <a:ext cx="7" cy="48"/>
              </a:xfrm>
              <a:custGeom>
                <a:avLst/>
                <a:gdLst>
                  <a:gd name="T0" fmla="*/ 7 w 7"/>
                  <a:gd name="T1" fmla="*/ 0 h 48"/>
                  <a:gd name="T2" fmla="*/ 0 w 7"/>
                  <a:gd name="T3" fmla="*/ 12 h 48"/>
                  <a:gd name="T4" fmla="*/ 0 w 7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8">
                    <a:moveTo>
                      <a:pt x="7" y="0"/>
                    </a:moveTo>
                    <a:lnTo>
                      <a:pt x="0" y="12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837" y="1992"/>
                <a:ext cx="6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1850" y="2070"/>
                <a:ext cx="33" cy="36"/>
              </a:xfrm>
              <a:custGeom>
                <a:avLst/>
                <a:gdLst>
                  <a:gd name="T0" fmla="*/ 0 w 33"/>
                  <a:gd name="T1" fmla="*/ 0 h 36"/>
                  <a:gd name="T2" fmla="*/ 7 w 33"/>
                  <a:gd name="T3" fmla="*/ 18 h 36"/>
                  <a:gd name="T4" fmla="*/ 27 w 33"/>
                  <a:gd name="T5" fmla="*/ 36 h 36"/>
                  <a:gd name="T6" fmla="*/ 33 w 33"/>
                  <a:gd name="T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0" y="0"/>
                    </a:moveTo>
                    <a:lnTo>
                      <a:pt x="7" y="18"/>
                    </a:lnTo>
                    <a:lnTo>
                      <a:pt x="27" y="36"/>
                    </a:lnTo>
                    <a:lnTo>
                      <a:pt x="33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1917" y="2111"/>
                <a:ext cx="53" cy="6"/>
              </a:xfrm>
              <a:custGeom>
                <a:avLst/>
                <a:gdLst>
                  <a:gd name="T0" fmla="*/ 0 w 53"/>
                  <a:gd name="T1" fmla="*/ 0 h 6"/>
                  <a:gd name="T2" fmla="*/ 47 w 53"/>
                  <a:gd name="T3" fmla="*/ 6 h 6"/>
                  <a:gd name="T4" fmla="*/ 53 w 5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6">
                    <a:moveTo>
                      <a:pt x="0" y="0"/>
                    </a:moveTo>
                    <a:lnTo>
                      <a:pt x="47" y="6"/>
                    </a:lnTo>
                    <a:lnTo>
                      <a:pt x="53" y="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2010" y="2117"/>
                <a:ext cx="5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2104" y="2117"/>
                <a:ext cx="53" cy="0"/>
              </a:xfrm>
              <a:custGeom>
                <a:avLst/>
                <a:gdLst>
                  <a:gd name="T0" fmla="*/ 0 w 53"/>
                  <a:gd name="T1" fmla="*/ 27 w 53"/>
                  <a:gd name="T2" fmla="*/ 53 w 5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3">
                    <a:moveTo>
                      <a:pt x="0" y="0"/>
                    </a:moveTo>
                    <a:lnTo>
                      <a:pt x="27" y="0"/>
                    </a:lnTo>
                    <a:lnTo>
                      <a:pt x="5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191" y="2117"/>
                <a:ext cx="5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284" y="2111"/>
                <a:ext cx="54" cy="6"/>
              </a:xfrm>
              <a:custGeom>
                <a:avLst/>
                <a:gdLst>
                  <a:gd name="T0" fmla="*/ 0 w 54"/>
                  <a:gd name="T1" fmla="*/ 6 h 6"/>
                  <a:gd name="T2" fmla="*/ 20 w 54"/>
                  <a:gd name="T3" fmla="*/ 6 h 6"/>
                  <a:gd name="T4" fmla="*/ 54 w 5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6">
                    <a:moveTo>
                      <a:pt x="0" y="6"/>
                    </a:moveTo>
                    <a:lnTo>
                      <a:pt x="20" y="6"/>
                    </a:lnTo>
                    <a:lnTo>
                      <a:pt x="5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2378" y="2082"/>
                <a:ext cx="40" cy="24"/>
              </a:xfrm>
              <a:custGeom>
                <a:avLst/>
                <a:gdLst>
                  <a:gd name="T0" fmla="*/ 0 w 40"/>
                  <a:gd name="T1" fmla="*/ 24 h 24"/>
                  <a:gd name="T2" fmla="*/ 13 w 40"/>
                  <a:gd name="T3" fmla="*/ 24 h 24"/>
                  <a:gd name="T4" fmla="*/ 33 w 40"/>
                  <a:gd name="T5" fmla="*/ 12 h 24"/>
                  <a:gd name="T6" fmla="*/ 40 w 40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4">
                    <a:moveTo>
                      <a:pt x="0" y="24"/>
                    </a:moveTo>
                    <a:lnTo>
                      <a:pt x="13" y="24"/>
                    </a:lnTo>
                    <a:lnTo>
                      <a:pt x="33" y="12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431" y="2004"/>
                <a:ext cx="14" cy="48"/>
              </a:xfrm>
              <a:custGeom>
                <a:avLst/>
                <a:gdLst>
                  <a:gd name="T0" fmla="*/ 0 w 14"/>
                  <a:gd name="T1" fmla="*/ 48 h 48"/>
                  <a:gd name="T2" fmla="*/ 14 w 14"/>
                  <a:gd name="T3" fmla="*/ 0 h 48"/>
                  <a:gd name="T4" fmla="*/ 14 w 1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8">
                    <a:moveTo>
                      <a:pt x="0" y="48"/>
                    </a:moveTo>
                    <a:lnTo>
                      <a:pt x="14" y="0"/>
                    </a:lnTo>
                    <a:lnTo>
                      <a:pt x="1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2445" y="1926"/>
                <a:ext cx="6" cy="42"/>
              </a:xfrm>
              <a:custGeom>
                <a:avLst/>
                <a:gdLst>
                  <a:gd name="T0" fmla="*/ 0 w 6"/>
                  <a:gd name="T1" fmla="*/ 42 h 42"/>
                  <a:gd name="T2" fmla="*/ 6 w 6"/>
                  <a:gd name="T3" fmla="*/ 12 h 42"/>
                  <a:gd name="T4" fmla="*/ 0 w 6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2">
                    <a:moveTo>
                      <a:pt x="0" y="42"/>
                    </a:moveTo>
                    <a:lnTo>
                      <a:pt x="6" y="1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418" y="1849"/>
                <a:ext cx="20" cy="42"/>
              </a:xfrm>
              <a:custGeom>
                <a:avLst/>
                <a:gdLst>
                  <a:gd name="T0" fmla="*/ 20 w 20"/>
                  <a:gd name="T1" fmla="*/ 42 h 42"/>
                  <a:gd name="T2" fmla="*/ 20 w 20"/>
                  <a:gd name="T3" fmla="*/ 30 h 42"/>
                  <a:gd name="T4" fmla="*/ 0 w 20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2">
                    <a:moveTo>
                      <a:pt x="20" y="42"/>
                    </a:moveTo>
                    <a:lnTo>
                      <a:pt x="20" y="3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364" y="1777"/>
                <a:ext cx="34" cy="42"/>
              </a:xfrm>
              <a:custGeom>
                <a:avLst/>
                <a:gdLst>
                  <a:gd name="T0" fmla="*/ 34 w 34"/>
                  <a:gd name="T1" fmla="*/ 42 h 42"/>
                  <a:gd name="T2" fmla="*/ 27 w 34"/>
                  <a:gd name="T3" fmla="*/ 36 h 42"/>
                  <a:gd name="T4" fmla="*/ 0 w 34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2">
                    <a:moveTo>
                      <a:pt x="34" y="42"/>
                    </a:moveTo>
                    <a:lnTo>
                      <a:pt x="27" y="36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H="1" flipV="1">
                <a:off x="2311" y="1712"/>
                <a:ext cx="33" cy="4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H="1" flipV="1">
                <a:off x="2251" y="1652"/>
                <a:ext cx="33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4" name="Line 31"/>
              <p:cNvSpPr>
                <a:spLocks noChangeShapeType="1"/>
              </p:cNvSpPr>
              <p:nvPr/>
            </p:nvSpPr>
            <p:spPr bwMode="auto">
              <a:xfrm flipH="1" flipV="1">
                <a:off x="2191" y="1586"/>
                <a:ext cx="40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5" name="Freeform 32"/>
              <p:cNvSpPr>
                <a:spLocks/>
              </p:cNvSpPr>
              <p:nvPr/>
            </p:nvSpPr>
            <p:spPr bwMode="auto">
              <a:xfrm>
                <a:off x="2111" y="1556"/>
                <a:ext cx="53" cy="12"/>
              </a:xfrm>
              <a:custGeom>
                <a:avLst/>
                <a:gdLst>
                  <a:gd name="T0" fmla="*/ 53 w 53"/>
                  <a:gd name="T1" fmla="*/ 12 h 12"/>
                  <a:gd name="T2" fmla="*/ 40 w 53"/>
                  <a:gd name="T3" fmla="*/ 6 h 12"/>
                  <a:gd name="T4" fmla="*/ 6 w 53"/>
                  <a:gd name="T5" fmla="*/ 0 h 12"/>
                  <a:gd name="T6" fmla="*/ 0 w 5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2">
                    <a:moveTo>
                      <a:pt x="53" y="12"/>
                    </a:moveTo>
                    <a:lnTo>
                      <a:pt x="40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6" name="Freeform 33"/>
              <p:cNvSpPr>
                <a:spLocks/>
              </p:cNvSpPr>
              <p:nvPr/>
            </p:nvSpPr>
            <p:spPr bwMode="auto">
              <a:xfrm>
                <a:off x="2037" y="1568"/>
                <a:ext cx="40" cy="30"/>
              </a:xfrm>
              <a:custGeom>
                <a:avLst/>
                <a:gdLst>
                  <a:gd name="T0" fmla="*/ 40 w 40"/>
                  <a:gd name="T1" fmla="*/ 0 h 30"/>
                  <a:gd name="T2" fmla="*/ 7 w 40"/>
                  <a:gd name="T3" fmla="*/ 24 h 30"/>
                  <a:gd name="T4" fmla="*/ 0 w 40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40" y="0"/>
                    </a:moveTo>
                    <a:lnTo>
                      <a:pt x="7" y="24"/>
                    </a:lnTo>
                    <a:lnTo>
                      <a:pt x="0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7" name="Line 34"/>
              <p:cNvSpPr>
                <a:spLocks noChangeShapeType="1"/>
              </p:cNvSpPr>
              <p:nvPr/>
            </p:nvSpPr>
            <p:spPr bwMode="auto">
              <a:xfrm flipH="1">
                <a:off x="1977" y="1628"/>
                <a:ext cx="33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8" name="Freeform 35"/>
              <p:cNvSpPr>
                <a:spLocks/>
              </p:cNvSpPr>
              <p:nvPr/>
            </p:nvSpPr>
            <p:spPr bwMode="auto">
              <a:xfrm>
                <a:off x="1923" y="1688"/>
                <a:ext cx="34" cy="41"/>
              </a:xfrm>
              <a:custGeom>
                <a:avLst/>
                <a:gdLst>
                  <a:gd name="T0" fmla="*/ 34 w 34"/>
                  <a:gd name="T1" fmla="*/ 0 h 41"/>
                  <a:gd name="T2" fmla="*/ 27 w 34"/>
                  <a:gd name="T3" fmla="*/ 6 h 41"/>
                  <a:gd name="T4" fmla="*/ 0 w 34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41">
                    <a:moveTo>
                      <a:pt x="34" y="0"/>
                    </a:moveTo>
                    <a:lnTo>
                      <a:pt x="27" y="6"/>
                    </a:lnTo>
                    <a:lnTo>
                      <a:pt x="0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9" name="Line 36"/>
              <p:cNvSpPr>
                <a:spLocks noChangeShapeType="1"/>
              </p:cNvSpPr>
              <p:nvPr/>
            </p:nvSpPr>
            <p:spPr bwMode="auto">
              <a:xfrm flipH="1">
                <a:off x="1870" y="1759"/>
                <a:ext cx="33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0" name="Freeform 37"/>
              <p:cNvSpPr>
                <a:spLocks/>
              </p:cNvSpPr>
              <p:nvPr/>
            </p:nvSpPr>
            <p:spPr bwMode="auto">
              <a:xfrm>
                <a:off x="1837" y="1831"/>
                <a:ext cx="20" cy="42"/>
              </a:xfrm>
              <a:custGeom>
                <a:avLst/>
                <a:gdLst>
                  <a:gd name="T0" fmla="*/ 20 w 20"/>
                  <a:gd name="T1" fmla="*/ 0 h 42"/>
                  <a:gd name="T2" fmla="*/ 0 w 20"/>
                  <a:gd name="T3" fmla="*/ 30 h 42"/>
                  <a:gd name="T4" fmla="*/ 0 w 20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2">
                    <a:moveTo>
                      <a:pt x="20" y="0"/>
                    </a:moveTo>
                    <a:lnTo>
                      <a:pt x="0" y="30"/>
                    </a:lnTo>
                    <a:lnTo>
                      <a:pt x="0" y="4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1" name="Line 38"/>
              <p:cNvSpPr>
                <a:spLocks noChangeShapeType="1"/>
              </p:cNvSpPr>
              <p:nvPr/>
            </p:nvSpPr>
            <p:spPr bwMode="auto">
              <a:xfrm>
                <a:off x="1837" y="1909"/>
                <a:ext cx="0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2" name="Line 39"/>
              <p:cNvSpPr>
                <a:spLocks noChangeShapeType="1"/>
              </p:cNvSpPr>
              <p:nvPr/>
            </p:nvSpPr>
            <p:spPr bwMode="auto">
              <a:xfrm>
                <a:off x="3300" y="1729"/>
                <a:ext cx="7" cy="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3" name="Freeform 40"/>
              <p:cNvSpPr>
                <a:spLocks/>
              </p:cNvSpPr>
              <p:nvPr/>
            </p:nvSpPr>
            <p:spPr bwMode="auto">
              <a:xfrm>
                <a:off x="3307" y="1819"/>
                <a:ext cx="40" cy="30"/>
              </a:xfrm>
              <a:custGeom>
                <a:avLst/>
                <a:gdLst>
                  <a:gd name="T0" fmla="*/ 0 w 40"/>
                  <a:gd name="T1" fmla="*/ 0 h 30"/>
                  <a:gd name="T2" fmla="*/ 6 w 40"/>
                  <a:gd name="T3" fmla="*/ 12 h 30"/>
                  <a:gd name="T4" fmla="*/ 26 w 40"/>
                  <a:gd name="T5" fmla="*/ 24 h 30"/>
                  <a:gd name="T6" fmla="*/ 40 w 40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0">
                    <a:moveTo>
                      <a:pt x="0" y="0"/>
                    </a:moveTo>
                    <a:lnTo>
                      <a:pt x="6" y="12"/>
                    </a:lnTo>
                    <a:lnTo>
                      <a:pt x="26" y="24"/>
                    </a:lnTo>
                    <a:lnTo>
                      <a:pt x="40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4" name="Freeform 41"/>
              <p:cNvSpPr>
                <a:spLocks/>
              </p:cNvSpPr>
              <p:nvPr/>
            </p:nvSpPr>
            <p:spPr bwMode="auto">
              <a:xfrm>
                <a:off x="3387" y="1855"/>
                <a:ext cx="53" cy="6"/>
              </a:xfrm>
              <a:custGeom>
                <a:avLst/>
                <a:gdLst>
                  <a:gd name="T0" fmla="*/ 0 w 53"/>
                  <a:gd name="T1" fmla="*/ 0 h 6"/>
                  <a:gd name="T2" fmla="*/ 27 w 53"/>
                  <a:gd name="T3" fmla="*/ 6 h 6"/>
                  <a:gd name="T4" fmla="*/ 53 w 5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6">
                    <a:moveTo>
                      <a:pt x="0" y="0"/>
                    </a:moveTo>
                    <a:lnTo>
                      <a:pt x="27" y="6"/>
                    </a:lnTo>
                    <a:lnTo>
                      <a:pt x="53" y="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5" name="Line 42"/>
              <p:cNvSpPr>
                <a:spLocks noChangeShapeType="1"/>
              </p:cNvSpPr>
              <p:nvPr/>
            </p:nvSpPr>
            <p:spPr bwMode="auto">
              <a:xfrm>
                <a:off x="3480" y="1861"/>
                <a:ext cx="5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6" name="Line 43"/>
              <p:cNvSpPr>
                <a:spLocks noChangeShapeType="1"/>
              </p:cNvSpPr>
              <p:nvPr/>
            </p:nvSpPr>
            <p:spPr bwMode="auto">
              <a:xfrm>
                <a:off x="3574" y="1861"/>
                <a:ext cx="6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7" name="Freeform 44"/>
              <p:cNvSpPr>
                <a:spLocks/>
              </p:cNvSpPr>
              <p:nvPr/>
            </p:nvSpPr>
            <p:spPr bwMode="auto">
              <a:xfrm>
                <a:off x="3674" y="1855"/>
                <a:ext cx="54" cy="6"/>
              </a:xfrm>
              <a:custGeom>
                <a:avLst/>
                <a:gdLst>
                  <a:gd name="T0" fmla="*/ 0 w 54"/>
                  <a:gd name="T1" fmla="*/ 6 h 6"/>
                  <a:gd name="T2" fmla="*/ 40 w 54"/>
                  <a:gd name="T3" fmla="*/ 6 h 6"/>
                  <a:gd name="T4" fmla="*/ 54 w 5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6">
                    <a:moveTo>
                      <a:pt x="0" y="6"/>
                    </a:moveTo>
                    <a:lnTo>
                      <a:pt x="40" y="6"/>
                    </a:lnTo>
                    <a:lnTo>
                      <a:pt x="5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8" name="Freeform 45"/>
              <p:cNvSpPr>
                <a:spLocks/>
              </p:cNvSpPr>
              <p:nvPr/>
            </p:nvSpPr>
            <p:spPr bwMode="auto">
              <a:xfrm>
                <a:off x="3768" y="1831"/>
                <a:ext cx="46" cy="18"/>
              </a:xfrm>
              <a:custGeom>
                <a:avLst/>
                <a:gdLst>
                  <a:gd name="T0" fmla="*/ 0 w 46"/>
                  <a:gd name="T1" fmla="*/ 18 h 18"/>
                  <a:gd name="T2" fmla="*/ 26 w 46"/>
                  <a:gd name="T3" fmla="*/ 18 h 18"/>
                  <a:gd name="T4" fmla="*/ 46 w 46"/>
                  <a:gd name="T5" fmla="*/ 0 h 18"/>
                  <a:gd name="T6" fmla="*/ 46 w 4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18">
                    <a:moveTo>
                      <a:pt x="0" y="18"/>
                    </a:moveTo>
                    <a:lnTo>
                      <a:pt x="26" y="18"/>
                    </a:lnTo>
                    <a:lnTo>
                      <a:pt x="46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9" name="Line 46"/>
              <p:cNvSpPr>
                <a:spLocks noChangeShapeType="1"/>
              </p:cNvSpPr>
              <p:nvPr/>
            </p:nvSpPr>
            <p:spPr bwMode="auto">
              <a:xfrm flipV="1">
                <a:off x="3828" y="1747"/>
                <a:ext cx="13" cy="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0" name="Freeform 47"/>
              <p:cNvSpPr>
                <a:spLocks/>
              </p:cNvSpPr>
              <p:nvPr/>
            </p:nvSpPr>
            <p:spPr bwMode="auto">
              <a:xfrm>
                <a:off x="3841" y="1664"/>
                <a:ext cx="7" cy="48"/>
              </a:xfrm>
              <a:custGeom>
                <a:avLst/>
                <a:gdLst>
                  <a:gd name="T0" fmla="*/ 0 w 7"/>
                  <a:gd name="T1" fmla="*/ 48 h 48"/>
                  <a:gd name="T2" fmla="*/ 7 w 7"/>
                  <a:gd name="T3" fmla="*/ 12 h 48"/>
                  <a:gd name="T4" fmla="*/ 0 w 7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8">
                    <a:moveTo>
                      <a:pt x="0" y="48"/>
                    </a:moveTo>
                    <a:lnTo>
                      <a:pt x="7" y="1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1" name="Freeform 48"/>
              <p:cNvSpPr>
                <a:spLocks/>
              </p:cNvSpPr>
              <p:nvPr/>
            </p:nvSpPr>
            <p:spPr bwMode="auto">
              <a:xfrm>
                <a:off x="3808" y="1586"/>
                <a:ext cx="27" cy="42"/>
              </a:xfrm>
              <a:custGeom>
                <a:avLst/>
                <a:gdLst>
                  <a:gd name="T0" fmla="*/ 27 w 27"/>
                  <a:gd name="T1" fmla="*/ 42 h 42"/>
                  <a:gd name="T2" fmla="*/ 27 w 27"/>
                  <a:gd name="T3" fmla="*/ 36 h 42"/>
                  <a:gd name="T4" fmla="*/ 0 w 2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42">
                    <a:moveTo>
                      <a:pt x="27" y="42"/>
                    </a:moveTo>
                    <a:lnTo>
                      <a:pt x="27" y="36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8" name="Line 49"/>
              <p:cNvSpPr>
                <a:spLocks noChangeShapeType="1"/>
              </p:cNvSpPr>
              <p:nvPr/>
            </p:nvSpPr>
            <p:spPr bwMode="auto">
              <a:xfrm flipH="1" flipV="1">
                <a:off x="3761" y="1509"/>
                <a:ext cx="27" cy="4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2" name="Line 50"/>
              <p:cNvSpPr>
                <a:spLocks noChangeShapeType="1"/>
              </p:cNvSpPr>
              <p:nvPr/>
            </p:nvSpPr>
            <p:spPr bwMode="auto">
              <a:xfrm flipH="1" flipV="1">
                <a:off x="3708" y="1437"/>
                <a:ext cx="26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3" name="Line 51"/>
              <p:cNvSpPr>
                <a:spLocks noChangeShapeType="1"/>
              </p:cNvSpPr>
              <p:nvPr/>
            </p:nvSpPr>
            <p:spPr bwMode="auto">
              <a:xfrm flipH="1" flipV="1">
                <a:off x="3647" y="1371"/>
                <a:ext cx="34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4" name="Freeform 52"/>
              <p:cNvSpPr>
                <a:spLocks/>
              </p:cNvSpPr>
              <p:nvPr/>
            </p:nvSpPr>
            <p:spPr bwMode="auto">
              <a:xfrm>
                <a:off x="3587" y="1306"/>
                <a:ext cx="40" cy="35"/>
              </a:xfrm>
              <a:custGeom>
                <a:avLst/>
                <a:gdLst>
                  <a:gd name="T0" fmla="*/ 40 w 40"/>
                  <a:gd name="T1" fmla="*/ 35 h 35"/>
                  <a:gd name="T2" fmla="*/ 27 w 40"/>
                  <a:gd name="T3" fmla="*/ 23 h 35"/>
                  <a:gd name="T4" fmla="*/ 0 w 40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5">
                    <a:moveTo>
                      <a:pt x="40" y="35"/>
                    </a:moveTo>
                    <a:lnTo>
                      <a:pt x="27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5" name="Freeform 53"/>
              <p:cNvSpPr>
                <a:spLocks/>
              </p:cNvSpPr>
              <p:nvPr/>
            </p:nvSpPr>
            <p:spPr bwMode="auto">
              <a:xfrm>
                <a:off x="3500" y="1300"/>
                <a:ext cx="47" cy="17"/>
              </a:xfrm>
              <a:custGeom>
                <a:avLst/>
                <a:gdLst>
                  <a:gd name="T0" fmla="*/ 47 w 47"/>
                  <a:gd name="T1" fmla="*/ 0 h 17"/>
                  <a:gd name="T2" fmla="*/ 14 w 47"/>
                  <a:gd name="T3" fmla="*/ 6 h 17"/>
                  <a:gd name="T4" fmla="*/ 0 w 47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7">
                    <a:moveTo>
                      <a:pt x="47" y="0"/>
                    </a:moveTo>
                    <a:lnTo>
                      <a:pt x="14" y="6"/>
                    </a:lnTo>
                    <a:lnTo>
                      <a:pt x="0" y="1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6" name="Line 54"/>
              <p:cNvSpPr>
                <a:spLocks noChangeShapeType="1"/>
              </p:cNvSpPr>
              <p:nvPr/>
            </p:nvSpPr>
            <p:spPr bwMode="auto">
              <a:xfrm flipH="1">
                <a:off x="3440" y="1347"/>
                <a:ext cx="34" cy="3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7" name="Freeform 55"/>
              <p:cNvSpPr>
                <a:spLocks/>
              </p:cNvSpPr>
              <p:nvPr/>
            </p:nvSpPr>
            <p:spPr bwMode="auto">
              <a:xfrm>
                <a:off x="3387" y="1413"/>
                <a:ext cx="27" cy="42"/>
              </a:xfrm>
              <a:custGeom>
                <a:avLst/>
                <a:gdLst>
                  <a:gd name="T0" fmla="*/ 27 w 27"/>
                  <a:gd name="T1" fmla="*/ 0 h 42"/>
                  <a:gd name="T2" fmla="*/ 13 w 27"/>
                  <a:gd name="T3" fmla="*/ 24 h 42"/>
                  <a:gd name="T4" fmla="*/ 0 w 27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42">
                    <a:moveTo>
                      <a:pt x="27" y="0"/>
                    </a:moveTo>
                    <a:lnTo>
                      <a:pt x="13" y="24"/>
                    </a:lnTo>
                    <a:lnTo>
                      <a:pt x="0" y="4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8" name="Line 56"/>
              <p:cNvSpPr>
                <a:spLocks noChangeShapeType="1"/>
              </p:cNvSpPr>
              <p:nvPr/>
            </p:nvSpPr>
            <p:spPr bwMode="auto">
              <a:xfrm flipH="1">
                <a:off x="3333" y="1491"/>
                <a:ext cx="34" cy="4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9" name="Freeform 57"/>
              <p:cNvSpPr>
                <a:spLocks/>
              </p:cNvSpPr>
              <p:nvPr/>
            </p:nvSpPr>
            <p:spPr bwMode="auto">
              <a:xfrm>
                <a:off x="3300" y="1562"/>
                <a:ext cx="20" cy="48"/>
              </a:xfrm>
              <a:custGeom>
                <a:avLst/>
                <a:gdLst>
                  <a:gd name="T0" fmla="*/ 20 w 20"/>
                  <a:gd name="T1" fmla="*/ 0 h 48"/>
                  <a:gd name="T2" fmla="*/ 0 w 20"/>
                  <a:gd name="T3" fmla="*/ 42 h 48"/>
                  <a:gd name="T4" fmla="*/ 0 w 20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8">
                    <a:moveTo>
                      <a:pt x="20" y="0"/>
                    </a:moveTo>
                    <a:lnTo>
                      <a:pt x="0" y="42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0" name="Line 58"/>
              <p:cNvSpPr>
                <a:spLocks noChangeShapeType="1"/>
              </p:cNvSpPr>
              <p:nvPr/>
            </p:nvSpPr>
            <p:spPr bwMode="auto">
              <a:xfrm>
                <a:off x="3300" y="1646"/>
                <a:ext cx="0" cy="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1" name="Freeform 59"/>
              <p:cNvSpPr>
                <a:spLocks/>
              </p:cNvSpPr>
              <p:nvPr/>
            </p:nvSpPr>
            <p:spPr bwMode="auto">
              <a:xfrm>
                <a:off x="2445" y="1819"/>
                <a:ext cx="541" cy="561"/>
              </a:xfrm>
              <a:custGeom>
                <a:avLst/>
                <a:gdLst>
                  <a:gd name="T0" fmla="*/ 0 w 541"/>
                  <a:gd name="T1" fmla="*/ 430 h 561"/>
                  <a:gd name="T2" fmla="*/ 6 w 541"/>
                  <a:gd name="T3" fmla="*/ 507 h 561"/>
                  <a:gd name="T4" fmla="*/ 13 w 541"/>
                  <a:gd name="T5" fmla="*/ 531 h 561"/>
                  <a:gd name="T6" fmla="*/ 33 w 541"/>
                  <a:gd name="T7" fmla="*/ 543 h 561"/>
                  <a:gd name="T8" fmla="*/ 107 w 541"/>
                  <a:gd name="T9" fmla="*/ 561 h 561"/>
                  <a:gd name="T10" fmla="*/ 260 w 541"/>
                  <a:gd name="T11" fmla="*/ 561 h 561"/>
                  <a:gd name="T12" fmla="*/ 414 w 541"/>
                  <a:gd name="T13" fmla="*/ 561 h 561"/>
                  <a:gd name="T14" fmla="*/ 487 w 541"/>
                  <a:gd name="T15" fmla="*/ 549 h 561"/>
                  <a:gd name="T16" fmla="*/ 508 w 541"/>
                  <a:gd name="T17" fmla="*/ 537 h 561"/>
                  <a:gd name="T18" fmla="*/ 521 w 541"/>
                  <a:gd name="T19" fmla="*/ 513 h 561"/>
                  <a:gd name="T20" fmla="*/ 534 w 541"/>
                  <a:gd name="T21" fmla="*/ 448 h 561"/>
                  <a:gd name="T22" fmla="*/ 541 w 541"/>
                  <a:gd name="T23" fmla="*/ 376 h 561"/>
                  <a:gd name="T24" fmla="*/ 534 w 541"/>
                  <a:gd name="T25" fmla="*/ 322 h 561"/>
                  <a:gd name="T26" fmla="*/ 407 w 541"/>
                  <a:gd name="T27" fmla="*/ 137 h 561"/>
                  <a:gd name="T28" fmla="*/ 314 w 541"/>
                  <a:gd name="T29" fmla="*/ 30 h 561"/>
                  <a:gd name="T30" fmla="*/ 280 w 541"/>
                  <a:gd name="T31" fmla="*/ 6 h 561"/>
                  <a:gd name="T32" fmla="*/ 247 w 541"/>
                  <a:gd name="T33" fmla="*/ 0 h 561"/>
                  <a:gd name="T34" fmla="*/ 213 w 541"/>
                  <a:gd name="T35" fmla="*/ 6 h 561"/>
                  <a:gd name="T36" fmla="*/ 180 w 541"/>
                  <a:gd name="T37" fmla="*/ 36 h 561"/>
                  <a:gd name="T38" fmla="*/ 100 w 541"/>
                  <a:gd name="T39" fmla="*/ 137 h 561"/>
                  <a:gd name="T40" fmla="*/ 26 w 541"/>
                  <a:gd name="T41" fmla="*/ 239 h 561"/>
                  <a:gd name="T42" fmla="*/ 0 w 541"/>
                  <a:gd name="T43" fmla="*/ 304 h 561"/>
                  <a:gd name="T44" fmla="*/ 0 w 541"/>
                  <a:gd name="T45" fmla="*/ 430 h 561"/>
                  <a:gd name="T46" fmla="*/ 0 w 541"/>
                  <a:gd name="T47" fmla="*/ 43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1" h="561">
                    <a:moveTo>
                      <a:pt x="0" y="430"/>
                    </a:moveTo>
                    <a:lnTo>
                      <a:pt x="6" y="507"/>
                    </a:lnTo>
                    <a:lnTo>
                      <a:pt x="13" y="531"/>
                    </a:lnTo>
                    <a:lnTo>
                      <a:pt x="33" y="543"/>
                    </a:lnTo>
                    <a:lnTo>
                      <a:pt x="107" y="561"/>
                    </a:lnTo>
                    <a:lnTo>
                      <a:pt x="260" y="561"/>
                    </a:lnTo>
                    <a:lnTo>
                      <a:pt x="414" y="561"/>
                    </a:lnTo>
                    <a:lnTo>
                      <a:pt x="487" y="549"/>
                    </a:lnTo>
                    <a:lnTo>
                      <a:pt x="508" y="537"/>
                    </a:lnTo>
                    <a:lnTo>
                      <a:pt x="521" y="513"/>
                    </a:lnTo>
                    <a:lnTo>
                      <a:pt x="534" y="448"/>
                    </a:lnTo>
                    <a:lnTo>
                      <a:pt x="541" y="376"/>
                    </a:lnTo>
                    <a:lnTo>
                      <a:pt x="534" y="322"/>
                    </a:lnTo>
                    <a:lnTo>
                      <a:pt x="407" y="137"/>
                    </a:lnTo>
                    <a:lnTo>
                      <a:pt x="314" y="30"/>
                    </a:lnTo>
                    <a:lnTo>
                      <a:pt x="280" y="6"/>
                    </a:lnTo>
                    <a:lnTo>
                      <a:pt x="247" y="0"/>
                    </a:lnTo>
                    <a:lnTo>
                      <a:pt x="213" y="6"/>
                    </a:lnTo>
                    <a:lnTo>
                      <a:pt x="180" y="36"/>
                    </a:lnTo>
                    <a:lnTo>
                      <a:pt x="100" y="137"/>
                    </a:lnTo>
                    <a:lnTo>
                      <a:pt x="26" y="239"/>
                    </a:lnTo>
                    <a:lnTo>
                      <a:pt x="0" y="304"/>
                    </a:lnTo>
                    <a:lnTo>
                      <a:pt x="0" y="430"/>
                    </a:lnTo>
                    <a:lnTo>
                      <a:pt x="0" y="4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2" name="Line 60"/>
              <p:cNvSpPr>
                <a:spLocks noChangeShapeType="1"/>
              </p:cNvSpPr>
              <p:nvPr/>
            </p:nvSpPr>
            <p:spPr bwMode="auto">
              <a:xfrm>
                <a:off x="2445" y="2249"/>
                <a:ext cx="0" cy="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3" name="Freeform 61"/>
              <p:cNvSpPr>
                <a:spLocks/>
              </p:cNvSpPr>
              <p:nvPr/>
            </p:nvSpPr>
            <p:spPr bwMode="auto">
              <a:xfrm>
                <a:off x="2451" y="2338"/>
                <a:ext cx="40" cy="30"/>
              </a:xfrm>
              <a:custGeom>
                <a:avLst/>
                <a:gdLst>
                  <a:gd name="T0" fmla="*/ 0 w 40"/>
                  <a:gd name="T1" fmla="*/ 0 h 30"/>
                  <a:gd name="T2" fmla="*/ 7 w 40"/>
                  <a:gd name="T3" fmla="*/ 12 h 30"/>
                  <a:gd name="T4" fmla="*/ 27 w 40"/>
                  <a:gd name="T5" fmla="*/ 24 h 30"/>
                  <a:gd name="T6" fmla="*/ 40 w 40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0">
                    <a:moveTo>
                      <a:pt x="0" y="0"/>
                    </a:moveTo>
                    <a:lnTo>
                      <a:pt x="7" y="12"/>
                    </a:lnTo>
                    <a:lnTo>
                      <a:pt x="27" y="24"/>
                    </a:lnTo>
                    <a:lnTo>
                      <a:pt x="40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4" name="Freeform 62"/>
              <p:cNvSpPr>
                <a:spLocks/>
              </p:cNvSpPr>
              <p:nvPr/>
            </p:nvSpPr>
            <p:spPr bwMode="auto">
              <a:xfrm>
                <a:off x="2532" y="2374"/>
                <a:ext cx="53" cy="6"/>
              </a:xfrm>
              <a:custGeom>
                <a:avLst/>
                <a:gdLst>
                  <a:gd name="T0" fmla="*/ 0 w 53"/>
                  <a:gd name="T1" fmla="*/ 0 h 6"/>
                  <a:gd name="T2" fmla="*/ 20 w 53"/>
                  <a:gd name="T3" fmla="*/ 6 h 6"/>
                  <a:gd name="T4" fmla="*/ 53 w 5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6">
                    <a:moveTo>
                      <a:pt x="0" y="0"/>
                    </a:moveTo>
                    <a:lnTo>
                      <a:pt x="20" y="6"/>
                    </a:lnTo>
                    <a:lnTo>
                      <a:pt x="53" y="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5" name="Line 63"/>
              <p:cNvSpPr>
                <a:spLocks noChangeShapeType="1"/>
              </p:cNvSpPr>
              <p:nvPr/>
            </p:nvSpPr>
            <p:spPr bwMode="auto">
              <a:xfrm>
                <a:off x="2625" y="2380"/>
                <a:ext cx="5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6" name="Line 64"/>
              <p:cNvSpPr>
                <a:spLocks noChangeShapeType="1"/>
              </p:cNvSpPr>
              <p:nvPr/>
            </p:nvSpPr>
            <p:spPr bwMode="auto">
              <a:xfrm>
                <a:off x="2719" y="2380"/>
                <a:ext cx="53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7" name="Freeform 65"/>
              <p:cNvSpPr>
                <a:spLocks/>
              </p:cNvSpPr>
              <p:nvPr/>
            </p:nvSpPr>
            <p:spPr bwMode="auto">
              <a:xfrm>
                <a:off x="2819" y="2374"/>
                <a:ext cx="53" cy="6"/>
              </a:xfrm>
              <a:custGeom>
                <a:avLst/>
                <a:gdLst>
                  <a:gd name="T0" fmla="*/ 0 w 53"/>
                  <a:gd name="T1" fmla="*/ 6 h 6"/>
                  <a:gd name="T2" fmla="*/ 40 w 53"/>
                  <a:gd name="T3" fmla="*/ 6 h 6"/>
                  <a:gd name="T4" fmla="*/ 53 w 53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6">
                    <a:moveTo>
                      <a:pt x="0" y="6"/>
                    </a:moveTo>
                    <a:lnTo>
                      <a:pt x="40" y="6"/>
                    </a:lnTo>
                    <a:lnTo>
                      <a:pt x="5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8" name="Freeform 66"/>
              <p:cNvSpPr>
                <a:spLocks/>
              </p:cNvSpPr>
              <p:nvPr/>
            </p:nvSpPr>
            <p:spPr bwMode="auto">
              <a:xfrm>
                <a:off x="2912" y="2350"/>
                <a:ext cx="47" cy="18"/>
              </a:xfrm>
              <a:custGeom>
                <a:avLst/>
                <a:gdLst>
                  <a:gd name="T0" fmla="*/ 0 w 47"/>
                  <a:gd name="T1" fmla="*/ 18 h 18"/>
                  <a:gd name="T2" fmla="*/ 20 w 47"/>
                  <a:gd name="T3" fmla="*/ 18 h 18"/>
                  <a:gd name="T4" fmla="*/ 41 w 47"/>
                  <a:gd name="T5" fmla="*/ 6 h 18"/>
                  <a:gd name="T6" fmla="*/ 47 w 4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8">
                    <a:moveTo>
                      <a:pt x="0" y="18"/>
                    </a:moveTo>
                    <a:lnTo>
                      <a:pt x="20" y="18"/>
                    </a:lnTo>
                    <a:lnTo>
                      <a:pt x="41" y="6"/>
                    </a:lnTo>
                    <a:lnTo>
                      <a:pt x="47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9" name="Line 67"/>
              <p:cNvSpPr>
                <a:spLocks noChangeShapeType="1"/>
              </p:cNvSpPr>
              <p:nvPr/>
            </p:nvSpPr>
            <p:spPr bwMode="auto">
              <a:xfrm flipV="1">
                <a:off x="2973" y="2267"/>
                <a:ext cx="6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0" name="Freeform 68"/>
              <p:cNvSpPr>
                <a:spLocks/>
              </p:cNvSpPr>
              <p:nvPr/>
            </p:nvSpPr>
            <p:spPr bwMode="auto">
              <a:xfrm>
                <a:off x="2986" y="2183"/>
                <a:ext cx="0" cy="48"/>
              </a:xfrm>
              <a:custGeom>
                <a:avLst/>
                <a:gdLst>
                  <a:gd name="T0" fmla="*/ 48 h 48"/>
                  <a:gd name="T1" fmla="*/ 12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1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1" name="Freeform 69"/>
              <p:cNvSpPr>
                <a:spLocks/>
              </p:cNvSpPr>
              <p:nvPr/>
            </p:nvSpPr>
            <p:spPr bwMode="auto">
              <a:xfrm>
                <a:off x="2953" y="2106"/>
                <a:ext cx="26" cy="41"/>
              </a:xfrm>
              <a:custGeom>
                <a:avLst/>
                <a:gdLst>
                  <a:gd name="T0" fmla="*/ 26 w 26"/>
                  <a:gd name="T1" fmla="*/ 41 h 41"/>
                  <a:gd name="T2" fmla="*/ 26 w 26"/>
                  <a:gd name="T3" fmla="*/ 35 h 41"/>
                  <a:gd name="T4" fmla="*/ 0 w 26"/>
                  <a:gd name="T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41">
                    <a:moveTo>
                      <a:pt x="26" y="41"/>
                    </a:moveTo>
                    <a:lnTo>
                      <a:pt x="26" y="3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2" name="Line 70"/>
              <p:cNvSpPr>
                <a:spLocks noChangeShapeType="1"/>
              </p:cNvSpPr>
              <p:nvPr/>
            </p:nvSpPr>
            <p:spPr bwMode="auto">
              <a:xfrm flipH="1" flipV="1">
                <a:off x="2899" y="2028"/>
                <a:ext cx="33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3" name="Line 71"/>
              <p:cNvSpPr>
                <a:spLocks noChangeShapeType="1"/>
              </p:cNvSpPr>
              <p:nvPr/>
            </p:nvSpPr>
            <p:spPr bwMode="auto">
              <a:xfrm flipH="1" flipV="1">
                <a:off x="2852" y="1956"/>
                <a:ext cx="27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4" name="Line 72"/>
              <p:cNvSpPr>
                <a:spLocks noChangeShapeType="1"/>
              </p:cNvSpPr>
              <p:nvPr/>
            </p:nvSpPr>
            <p:spPr bwMode="auto">
              <a:xfrm flipH="1" flipV="1">
                <a:off x="2792" y="1891"/>
                <a:ext cx="34" cy="3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5" name="Freeform 73"/>
              <p:cNvSpPr>
                <a:spLocks/>
              </p:cNvSpPr>
              <p:nvPr/>
            </p:nvSpPr>
            <p:spPr bwMode="auto">
              <a:xfrm>
                <a:off x="2732" y="1825"/>
                <a:ext cx="40" cy="36"/>
              </a:xfrm>
              <a:custGeom>
                <a:avLst/>
                <a:gdLst>
                  <a:gd name="T0" fmla="*/ 40 w 40"/>
                  <a:gd name="T1" fmla="*/ 36 h 36"/>
                  <a:gd name="T2" fmla="*/ 27 w 40"/>
                  <a:gd name="T3" fmla="*/ 24 h 36"/>
                  <a:gd name="T4" fmla="*/ 0 w 40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6">
                    <a:moveTo>
                      <a:pt x="40" y="36"/>
                    </a:moveTo>
                    <a:lnTo>
                      <a:pt x="27" y="2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6" name="Freeform 74"/>
              <p:cNvSpPr>
                <a:spLocks/>
              </p:cNvSpPr>
              <p:nvPr/>
            </p:nvSpPr>
            <p:spPr bwMode="auto">
              <a:xfrm>
                <a:off x="2645" y="1819"/>
                <a:ext cx="47" cy="18"/>
              </a:xfrm>
              <a:custGeom>
                <a:avLst/>
                <a:gdLst>
                  <a:gd name="T0" fmla="*/ 47 w 47"/>
                  <a:gd name="T1" fmla="*/ 0 h 18"/>
                  <a:gd name="T2" fmla="*/ 13 w 47"/>
                  <a:gd name="T3" fmla="*/ 6 h 18"/>
                  <a:gd name="T4" fmla="*/ 0 w 47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8">
                    <a:moveTo>
                      <a:pt x="47" y="0"/>
                    </a:moveTo>
                    <a:lnTo>
                      <a:pt x="13" y="6"/>
                    </a:lnTo>
                    <a:lnTo>
                      <a:pt x="0" y="1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7" name="Line 75"/>
              <p:cNvSpPr>
                <a:spLocks noChangeShapeType="1"/>
              </p:cNvSpPr>
              <p:nvPr/>
            </p:nvSpPr>
            <p:spPr bwMode="auto">
              <a:xfrm flipH="1">
                <a:off x="2585" y="1867"/>
                <a:ext cx="33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8" name="Freeform 76"/>
              <p:cNvSpPr>
                <a:spLocks/>
              </p:cNvSpPr>
              <p:nvPr/>
            </p:nvSpPr>
            <p:spPr bwMode="auto">
              <a:xfrm>
                <a:off x="2532" y="1938"/>
                <a:ext cx="26" cy="36"/>
              </a:xfrm>
              <a:custGeom>
                <a:avLst/>
                <a:gdLst>
                  <a:gd name="T0" fmla="*/ 26 w 26"/>
                  <a:gd name="T1" fmla="*/ 0 h 36"/>
                  <a:gd name="T2" fmla="*/ 13 w 26"/>
                  <a:gd name="T3" fmla="*/ 18 h 36"/>
                  <a:gd name="T4" fmla="*/ 0 w 26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36">
                    <a:moveTo>
                      <a:pt x="26" y="0"/>
                    </a:moveTo>
                    <a:lnTo>
                      <a:pt x="13" y="18"/>
                    </a:lnTo>
                    <a:lnTo>
                      <a:pt x="0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9" name="Line 77"/>
              <p:cNvSpPr>
                <a:spLocks noChangeShapeType="1"/>
              </p:cNvSpPr>
              <p:nvPr/>
            </p:nvSpPr>
            <p:spPr bwMode="auto">
              <a:xfrm flipH="1">
                <a:off x="2478" y="2010"/>
                <a:ext cx="27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0" name="Freeform 78"/>
              <p:cNvSpPr>
                <a:spLocks/>
              </p:cNvSpPr>
              <p:nvPr/>
            </p:nvSpPr>
            <p:spPr bwMode="auto">
              <a:xfrm>
                <a:off x="2445" y="2082"/>
                <a:ext cx="20" cy="47"/>
              </a:xfrm>
              <a:custGeom>
                <a:avLst/>
                <a:gdLst>
                  <a:gd name="T0" fmla="*/ 20 w 20"/>
                  <a:gd name="T1" fmla="*/ 0 h 47"/>
                  <a:gd name="T2" fmla="*/ 0 w 20"/>
                  <a:gd name="T3" fmla="*/ 41 h 47"/>
                  <a:gd name="T4" fmla="*/ 0 w 20"/>
                  <a:gd name="T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47">
                    <a:moveTo>
                      <a:pt x="20" y="0"/>
                    </a:moveTo>
                    <a:lnTo>
                      <a:pt x="0" y="41"/>
                    </a:lnTo>
                    <a:lnTo>
                      <a:pt x="0" y="4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1" name="Line 79"/>
              <p:cNvSpPr>
                <a:spLocks noChangeShapeType="1"/>
              </p:cNvSpPr>
              <p:nvPr/>
            </p:nvSpPr>
            <p:spPr bwMode="auto">
              <a:xfrm>
                <a:off x="2445" y="2165"/>
                <a:ext cx="0" cy="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2" name="Freeform 80"/>
              <p:cNvSpPr>
                <a:spLocks/>
              </p:cNvSpPr>
              <p:nvPr/>
            </p:nvSpPr>
            <p:spPr bwMode="auto">
              <a:xfrm>
                <a:off x="3267" y="1198"/>
                <a:ext cx="13" cy="12"/>
              </a:xfrm>
              <a:custGeom>
                <a:avLst/>
                <a:gdLst>
                  <a:gd name="T0" fmla="*/ 13 w 13"/>
                  <a:gd name="T1" fmla="*/ 0 h 12"/>
                  <a:gd name="T2" fmla="*/ 6 w 13"/>
                  <a:gd name="T3" fmla="*/ 0 h 12"/>
                  <a:gd name="T4" fmla="*/ 0 w 13"/>
                  <a:gd name="T5" fmla="*/ 12 h 12"/>
                  <a:gd name="T6" fmla="*/ 6 w 13"/>
                  <a:gd name="T7" fmla="*/ 12 h 12"/>
                  <a:gd name="T8" fmla="*/ 13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lnTo>
                      <a:pt x="6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3" name="Freeform 81"/>
              <p:cNvSpPr>
                <a:spLocks/>
              </p:cNvSpPr>
              <p:nvPr/>
            </p:nvSpPr>
            <p:spPr bwMode="auto">
              <a:xfrm>
                <a:off x="3534" y="1359"/>
                <a:ext cx="13" cy="18"/>
              </a:xfrm>
              <a:custGeom>
                <a:avLst/>
                <a:gdLst>
                  <a:gd name="T0" fmla="*/ 7 w 13"/>
                  <a:gd name="T1" fmla="*/ 0 h 18"/>
                  <a:gd name="T2" fmla="*/ 13 w 13"/>
                  <a:gd name="T3" fmla="*/ 6 h 18"/>
                  <a:gd name="T4" fmla="*/ 7 w 13"/>
                  <a:gd name="T5" fmla="*/ 18 h 18"/>
                  <a:gd name="T6" fmla="*/ 0 w 13"/>
                  <a:gd name="T7" fmla="*/ 12 h 18"/>
                  <a:gd name="T8" fmla="*/ 7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7" y="0"/>
                    </a:moveTo>
                    <a:lnTo>
                      <a:pt x="13" y="6"/>
                    </a:lnTo>
                    <a:lnTo>
                      <a:pt x="7" y="18"/>
                    </a:lnTo>
                    <a:lnTo>
                      <a:pt x="0" y="1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4" name="Freeform 82"/>
              <p:cNvSpPr>
                <a:spLocks/>
              </p:cNvSpPr>
              <p:nvPr/>
            </p:nvSpPr>
            <p:spPr bwMode="auto">
              <a:xfrm>
                <a:off x="3273" y="1198"/>
                <a:ext cx="268" cy="173"/>
              </a:xfrm>
              <a:custGeom>
                <a:avLst/>
                <a:gdLst>
                  <a:gd name="T0" fmla="*/ 7 w 268"/>
                  <a:gd name="T1" fmla="*/ 0 h 173"/>
                  <a:gd name="T2" fmla="*/ 0 w 268"/>
                  <a:gd name="T3" fmla="*/ 12 h 173"/>
                  <a:gd name="T4" fmla="*/ 261 w 268"/>
                  <a:gd name="T5" fmla="*/ 173 h 173"/>
                  <a:gd name="T6" fmla="*/ 268 w 268"/>
                  <a:gd name="T7" fmla="*/ 161 h 173"/>
                  <a:gd name="T8" fmla="*/ 7 w 268"/>
                  <a:gd name="T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173">
                    <a:moveTo>
                      <a:pt x="7" y="0"/>
                    </a:moveTo>
                    <a:lnTo>
                      <a:pt x="0" y="12"/>
                    </a:lnTo>
                    <a:lnTo>
                      <a:pt x="261" y="173"/>
                    </a:lnTo>
                    <a:lnTo>
                      <a:pt x="268" y="16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5" name="Freeform 83"/>
              <p:cNvSpPr>
                <a:spLocks/>
              </p:cNvSpPr>
              <p:nvPr/>
            </p:nvSpPr>
            <p:spPr bwMode="auto">
              <a:xfrm>
                <a:off x="3414" y="1729"/>
                <a:ext cx="13" cy="12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6 h 12"/>
                  <a:gd name="T4" fmla="*/ 13 w 13"/>
                  <a:gd name="T5" fmla="*/ 12 h 12"/>
                  <a:gd name="T6" fmla="*/ 13 w 13"/>
                  <a:gd name="T7" fmla="*/ 6 h 12"/>
                  <a:gd name="T8" fmla="*/ 0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lnTo>
                      <a:pt x="0" y="6"/>
                    </a:lnTo>
                    <a:lnTo>
                      <a:pt x="13" y="12"/>
                    </a:lnTo>
                    <a:lnTo>
                      <a:pt x="1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6" name="Freeform 84"/>
              <p:cNvSpPr>
                <a:spLocks/>
              </p:cNvSpPr>
              <p:nvPr/>
            </p:nvSpPr>
            <p:spPr bwMode="auto">
              <a:xfrm>
                <a:off x="3561" y="1491"/>
                <a:ext cx="20" cy="12"/>
              </a:xfrm>
              <a:custGeom>
                <a:avLst/>
                <a:gdLst>
                  <a:gd name="T0" fmla="*/ 0 w 20"/>
                  <a:gd name="T1" fmla="*/ 6 h 12"/>
                  <a:gd name="T2" fmla="*/ 6 w 20"/>
                  <a:gd name="T3" fmla="*/ 0 h 12"/>
                  <a:gd name="T4" fmla="*/ 20 w 20"/>
                  <a:gd name="T5" fmla="*/ 6 h 12"/>
                  <a:gd name="T6" fmla="*/ 13 w 20"/>
                  <a:gd name="T7" fmla="*/ 12 h 12"/>
                  <a:gd name="T8" fmla="*/ 0 w 20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0" y="6"/>
                    </a:moveTo>
                    <a:lnTo>
                      <a:pt x="6" y="0"/>
                    </a:lnTo>
                    <a:lnTo>
                      <a:pt x="20" y="6"/>
                    </a:lnTo>
                    <a:lnTo>
                      <a:pt x="13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7" name="Freeform 85"/>
              <p:cNvSpPr>
                <a:spLocks/>
              </p:cNvSpPr>
              <p:nvPr/>
            </p:nvSpPr>
            <p:spPr bwMode="auto">
              <a:xfrm>
                <a:off x="3414" y="1497"/>
                <a:ext cx="160" cy="238"/>
              </a:xfrm>
              <a:custGeom>
                <a:avLst/>
                <a:gdLst>
                  <a:gd name="T0" fmla="*/ 0 w 160"/>
                  <a:gd name="T1" fmla="*/ 232 h 238"/>
                  <a:gd name="T2" fmla="*/ 13 w 160"/>
                  <a:gd name="T3" fmla="*/ 238 h 238"/>
                  <a:gd name="T4" fmla="*/ 160 w 160"/>
                  <a:gd name="T5" fmla="*/ 6 h 238"/>
                  <a:gd name="T6" fmla="*/ 147 w 160"/>
                  <a:gd name="T7" fmla="*/ 0 h 238"/>
                  <a:gd name="T8" fmla="*/ 0 w 160"/>
                  <a:gd name="T9" fmla="*/ 232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38">
                    <a:moveTo>
                      <a:pt x="0" y="232"/>
                    </a:moveTo>
                    <a:lnTo>
                      <a:pt x="13" y="238"/>
                    </a:lnTo>
                    <a:lnTo>
                      <a:pt x="160" y="6"/>
                    </a:lnTo>
                    <a:lnTo>
                      <a:pt x="147" y="0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8" name="Freeform 86"/>
              <p:cNvSpPr>
                <a:spLocks/>
              </p:cNvSpPr>
              <p:nvPr/>
            </p:nvSpPr>
            <p:spPr bwMode="auto">
              <a:xfrm>
                <a:off x="3561" y="1461"/>
                <a:ext cx="13" cy="12"/>
              </a:xfrm>
              <a:custGeom>
                <a:avLst/>
                <a:gdLst>
                  <a:gd name="T0" fmla="*/ 13 w 13"/>
                  <a:gd name="T1" fmla="*/ 6 h 12"/>
                  <a:gd name="T2" fmla="*/ 13 w 13"/>
                  <a:gd name="T3" fmla="*/ 0 h 12"/>
                  <a:gd name="T4" fmla="*/ 0 w 13"/>
                  <a:gd name="T5" fmla="*/ 6 h 12"/>
                  <a:gd name="T6" fmla="*/ 0 w 13"/>
                  <a:gd name="T7" fmla="*/ 12 h 12"/>
                  <a:gd name="T8" fmla="*/ 13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6"/>
                    </a:moveTo>
                    <a:lnTo>
                      <a:pt x="13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9" name="Freeform 87"/>
              <p:cNvSpPr>
                <a:spLocks/>
              </p:cNvSpPr>
              <p:nvPr/>
            </p:nvSpPr>
            <p:spPr bwMode="auto">
              <a:xfrm>
                <a:off x="3748" y="1729"/>
                <a:ext cx="20" cy="12"/>
              </a:xfrm>
              <a:custGeom>
                <a:avLst/>
                <a:gdLst>
                  <a:gd name="T0" fmla="*/ 13 w 20"/>
                  <a:gd name="T1" fmla="*/ 0 h 12"/>
                  <a:gd name="T2" fmla="*/ 20 w 20"/>
                  <a:gd name="T3" fmla="*/ 6 h 12"/>
                  <a:gd name="T4" fmla="*/ 6 w 20"/>
                  <a:gd name="T5" fmla="*/ 12 h 12"/>
                  <a:gd name="T6" fmla="*/ 0 w 20"/>
                  <a:gd name="T7" fmla="*/ 6 h 12"/>
                  <a:gd name="T8" fmla="*/ 13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3" y="0"/>
                    </a:moveTo>
                    <a:lnTo>
                      <a:pt x="20" y="6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0" name="Freeform 88"/>
              <p:cNvSpPr>
                <a:spLocks/>
              </p:cNvSpPr>
              <p:nvPr/>
            </p:nvSpPr>
            <p:spPr bwMode="auto">
              <a:xfrm>
                <a:off x="3561" y="1467"/>
                <a:ext cx="200" cy="268"/>
              </a:xfrm>
              <a:custGeom>
                <a:avLst/>
                <a:gdLst>
                  <a:gd name="T0" fmla="*/ 13 w 200"/>
                  <a:gd name="T1" fmla="*/ 0 h 268"/>
                  <a:gd name="T2" fmla="*/ 0 w 200"/>
                  <a:gd name="T3" fmla="*/ 6 h 268"/>
                  <a:gd name="T4" fmla="*/ 187 w 200"/>
                  <a:gd name="T5" fmla="*/ 268 h 268"/>
                  <a:gd name="T6" fmla="*/ 200 w 200"/>
                  <a:gd name="T7" fmla="*/ 262 h 268"/>
                  <a:gd name="T8" fmla="*/ 13 w 200"/>
                  <a:gd name="T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68">
                    <a:moveTo>
                      <a:pt x="13" y="0"/>
                    </a:moveTo>
                    <a:lnTo>
                      <a:pt x="0" y="6"/>
                    </a:lnTo>
                    <a:lnTo>
                      <a:pt x="187" y="268"/>
                    </a:lnTo>
                    <a:lnTo>
                      <a:pt x="200" y="26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1" name="Rectangle 89"/>
              <p:cNvSpPr>
                <a:spLocks noChangeArrowheads="1"/>
              </p:cNvSpPr>
              <p:nvPr/>
            </p:nvSpPr>
            <p:spPr bwMode="auto">
              <a:xfrm>
                <a:off x="3347" y="1664"/>
                <a:ext cx="147" cy="1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2" name="Rectangle 90"/>
              <p:cNvSpPr>
                <a:spLocks noChangeArrowheads="1"/>
              </p:cNvSpPr>
              <p:nvPr/>
            </p:nvSpPr>
            <p:spPr bwMode="auto">
              <a:xfrm>
                <a:off x="3346" y="1664"/>
                <a:ext cx="148" cy="131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3" name="Rectangle 91"/>
              <p:cNvSpPr>
                <a:spLocks noChangeArrowheads="1"/>
              </p:cNvSpPr>
              <p:nvPr/>
            </p:nvSpPr>
            <p:spPr bwMode="auto">
              <a:xfrm>
                <a:off x="3647" y="1664"/>
                <a:ext cx="147" cy="1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4" name="Rectangle 92"/>
              <p:cNvSpPr>
                <a:spLocks noChangeArrowheads="1"/>
              </p:cNvSpPr>
              <p:nvPr/>
            </p:nvSpPr>
            <p:spPr bwMode="auto">
              <a:xfrm>
                <a:off x="3647" y="1664"/>
                <a:ext cx="148" cy="131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5" name="Oval 93"/>
              <p:cNvSpPr>
                <a:spLocks noChangeArrowheads="1"/>
              </p:cNvSpPr>
              <p:nvPr/>
            </p:nvSpPr>
            <p:spPr bwMode="auto">
              <a:xfrm>
                <a:off x="3467" y="1365"/>
                <a:ext cx="214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6" name="Oval 94"/>
              <p:cNvSpPr>
                <a:spLocks noChangeArrowheads="1"/>
              </p:cNvSpPr>
              <p:nvPr/>
            </p:nvSpPr>
            <p:spPr bwMode="auto">
              <a:xfrm>
                <a:off x="3466" y="1365"/>
                <a:ext cx="216" cy="19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7" name="Rectangle 95"/>
              <p:cNvSpPr>
                <a:spLocks noChangeArrowheads="1"/>
              </p:cNvSpPr>
              <p:nvPr/>
            </p:nvSpPr>
            <p:spPr bwMode="auto">
              <a:xfrm>
                <a:off x="3514" y="1424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88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98" name="Freeform 96"/>
              <p:cNvSpPr>
                <a:spLocks/>
              </p:cNvSpPr>
              <p:nvPr/>
            </p:nvSpPr>
            <p:spPr bwMode="auto">
              <a:xfrm>
                <a:off x="1188" y="1198"/>
                <a:ext cx="20" cy="12"/>
              </a:xfrm>
              <a:custGeom>
                <a:avLst/>
                <a:gdLst>
                  <a:gd name="T0" fmla="*/ 14 w 20"/>
                  <a:gd name="T1" fmla="*/ 12 h 12"/>
                  <a:gd name="T2" fmla="*/ 20 w 20"/>
                  <a:gd name="T3" fmla="*/ 6 h 12"/>
                  <a:gd name="T4" fmla="*/ 7 w 20"/>
                  <a:gd name="T5" fmla="*/ 0 h 12"/>
                  <a:gd name="T6" fmla="*/ 0 w 20"/>
                  <a:gd name="T7" fmla="*/ 6 h 12"/>
                  <a:gd name="T8" fmla="*/ 14 w 2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4" y="12"/>
                    </a:moveTo>
                    <a:lnTo>
                      <a:pt x="20" y="6"/>
                    </a:lnTo>
                    <a:lnTo>
                      <a:pt x="7" y="0"/>
                    </a:lnTo>
                    <a:lnTo>
                      <a:pt x="0" y="6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9" name="Freeform 97"/>
              <p:cNvSpPr>
                <a:spLocks/>
              </p:cNvSpPr>
              <p:nvPr/>
            </p:nvSpPr>
            <p:spPr bwMode="auto">
              <a:xfrm>
                <a:off x="1082" y="1467"/>
                <a:ext cx="13" cy="12"/>
              </a:xfrm>
              <a:custGeom>
                <a:avLst/>
                <a:gdLst>
                  <a:gd name="T0" fmla="*/ 13 w 13"/>
                  <a:gd name="T1" fmla="*/ 6 h 12"/>
                  <a:gd name="T2" fmla="*/ 13 w 13"/>
                  <a:gd name="T3" fmla="*/ 12 h 12"/>
                  <a:gd name="T4" fmla="*/ 0 w 13"/>
                  <a:gd name="T5" fmla="*/ 6 h 12"/>
                  <a:gd name="T6" fmla="*/ 0 w 13"/>
                  <a:gd name="T7" fmla="*/ 0 h 12"/>
                  <a:gd name="T8" fmla="*/ 13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6"/>
                    </a:moveTo>
                    <a:lnTo>
                      <a:pt x="13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0" name="Freeform 98"/>
              <p:cNvSpPr>
                <a:spLocks/>
              </p:cNvSpPr>
              <p:nvPr/>
            </p:nvSpPr>
            <p:spPr bwMode="auto">
              <a:xfrm>
                <a:off x="1082" y="1204"/>
                <a:ext cx="120" cy="269"/>
              </a:xfrm>
              <a:custGeom>
                <a:avLst/>
                <a:gdLst>
                  <a:gd name="T0" fmla="*/ 120 w 120"/>
                  <a:gd name="T1" fmla="*/ 6 h 269"/>
                  <a:gd name="T2" fmla="*/ 106 w 120"/>
                  <a:gd name="T3" fmla="*/ 0 h 269"/>
                  <a:gd name="T4" fmla="*/ 0 w 120"/>
                  <a:gd name="T5" fmla="*/ 263 h 269"/>
                  <a:gd name="T6" fmla="*/ 13 w 120"/>
                  <a:gd name="T7" fmla="*/ 269 h 269"/>
                  <a:gd name="T8" fmla="*/ 120 w 120"/>
                  <a:gd name="T9" fmla="*/ 6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269">
                    <a:moveTo>
                      <a:pt x="120" y="6"/>
                    </a:moveTo>
                    <a:lnTo>
                      <a:pt x="106" y="0"/>
                    </a:lnTo>
                    <a:lnTo>
                      <a:pt x="0" y="263"/>
                    </a:lnTo>
                    <a:lnTo>
                      <a:pt x="13" y="269"/>
                    </a:lnTo>
                    <a:lnTo>
                      <a:pt x="12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1" name="Freeform 99"/>
              <p:cNvSpPr>
                <a:spLocks/>
              </p:cNvSpPr>
              <p:nvPr/>
            </p:nvSpPr>
            <p:spPr bwMode="auto">
              <a:xfrm>
                <a:off x="1229" y="1198"/>
                <a:ext cx="13" cy="12"/>
              </a:xfrm>
              <a:custGeom>
                <a:avLst/>
                <a:gdLst>
                  <a:gd name="T0" fmla="*/ 13 w 13"/>
                  <a:gd name="T1" fmla="*/ 0 h 12"/>
                  <a:gd name="T2" fmla="*/ 6 w 13"/>
                  <a:gd name="T3" fmla="*/ 0 h 12"/>
                  <a:gd name="T4" fmla="*/ 0 w 13"/>
                  <a:gd name="T5" fmla="*/ 6 h 12"/>
                  <a:gd name="T6" fmla="*/ 0 w 13"/>
                  <a:gd name="T7" fmla="*/ 12 h 12"/>
                  <a:gd name="T8" fmla="*/ 13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2" name="Freeform 100"/>
              <p:cNvSpPr>
                <a:spLocks/>
              </p:cNvSpPr>
              <p:nvPr/>
            </p:nvSpPr>
            <p:spPr bwMode="auto">
              <a:xfrm>
                <a:off x="1523" y="1461"/>
                <a:ext cx="20" cy="18"/>
              </a:xfrm>
              <a:custGeom>
                <a:avLst/>
                <a:gdLst>
                  <a:gd name="T0" fmla="*/ 13 w 20"/>
                  <a:gd name="T1" fmla="*/ 0 h 18"/>
                  <a:gd name="T2" fmla="*/ 20 w 20"/>
                  <a:gd name="T3" fmla="*/ 6 h 18"/>
                  <a:gd name="T4" fmla="*/ 6 w 20"/>
                  <a:gd name="T5" fmla="*/ 18 h 18"/>
                  <a:gd name="T6" fmla="*/ 0 w 20"/>
                  <a:gd name="T7" fmla="*/ 12 h 18"/>
                  <a:gd name="T8" fmla="*/ 13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13" y="0"/>
                    </a:moveTo>
                    <a:lnTo>
                      <a:pt x="20" y="6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3" name="Freeform 101"/>
              <p:cNvSpPr>
                <a:spLocks/>
              </p:cNvSpPr>
              <p:nvPr/>
            </p:nvSpPr>
            <p:spPr bwMode="auto">
              <a:xfrm>
                <a:off x="1229" y="1198"/>
                <a:ext cx="307" cy="275"/>
              </a:xfrm>
              <a:custGeom>
                <a:avLst/>
                <a:gdLst>
                  <a:gd name="T0" fmla="*/ 13 w 307"/>
                  <a:gd name="T1" fmla="*/ 0 h 275"/>
                  <a:gd name="T2" fmla="*/ 0 w 307"/>
                  <a:gd name="T3" fmla="*/ 12 h 275"/>
                  <a:gd name="T4" fmla="*/ 294 w 307"/>
                  <a:gd name="T5" fmla="*/ 275 h 275"/>
                  <a:gd name="T6" fmla="*/ 307 w 307"/>
                  <a:gd name="T7" fmla="*/ 263 h 275"/>
                  <a:gd name="T8" fmla="*/ 13 w 307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75">
                    <a:moveTo>
                      <a:pt x="13" y="0"/>
                    </a:moveTo>
                    <a:lnTo>
                      <a:pt x="0" y="12"/>
                    </a:lnTo>
                    <a:lnTo>
                      <a:pt x="294" y="275"/>
                    </a:lnTo>
                    <a:lnTo>
                      <a:pt x="307" y="26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4" name="Rectangle 102"/>
              <p:cNvSpPr>
                <a:spLocks noChangeArrowheads="1"/>
              </p:cNvSpPr>
              <p:nvPr/>
            </p:nvSpPr>
            <p:spPr bwMode="auto">
              <a:xfrm>
                <a:off x="1810" y="935"/>
                <a:ext cx="7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5" name="Freeform 103"/>
              <p:cNvSpPr>
                <a:spLocks/>
              </p:cNvSpPr>
              <p:nvPr/>
            </p:nvSpPr>
            <p:spPr bwMode="auto">
              <a:xfrm>
                <a:off x="3280" y="1198"/>
                <a:ext cx="13" cy="18"/>
              </a:xfrm>
              <a:custGeom>
                <a:avLst/>
                <a:gdLst>
                  <a:gd name="T0" fmla="*/ 0 w 13"/>
                  <a:gd name="T1" fmla="*/ 0 h 18"/>
                  <a:gd name="T2" fmla="*/ 13 w 13"/>
                  <a:gd name="T3" fmla="*/ 0 h 18"/>
                  <a:gd name="T4" fmla="*/ 7 w 13"/>
                  <a:gd name="T5" fmla="*/ 18 h 18"/>
                  <a:gd name="T6" fmla="*/ 0 w 13"/>
                  <a:gd name="T7" fmla="*/ 12 h 18"/>
                  <a:gd name="T8" fmla="*/ 0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0"/>
                    </a:moveTo>
                    <a:lnTo>
                      <a:pt x="13" y="0"/>
                    </a:lnTo>
                    <a:lnTo>
                      <a:pt x="7" y="18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6" name="Freeform 104"/>
              <p:cNvSpPr>
                <a:spLocks/>
              </p:cNvSpPr>
              <p:nvPr/>
            </p:nvSpPr>
            <p:spPr bwMode="auto">
              <a:xfrm>
                <a:off x="1817" y="935"/>
                <a:ext cx="1463" cy="275"/>
              </a:xfrm>
              <a:custGeom>
                <a:avLst/>
                <a:gdLst>
                  <a:gd name="T0" fmla="*/ 0 w 1463"/>
                  <a:gd name="T1" fmla="*/ 0 h 275"/>
                  <a:gd name="T2" fmla="*/ 0 w 1463"/>
                  <a:gd name="T3" fmla="*/ 12 h 275"/>
                  <a:gd name="T4" fmla="*/ 1463 w 1463"/>
                  <a:gd name="T5" fmla="*/ 275 h 275"/>
                  <a:gd name="T6" fmla="*/ 1463 w 1463"/>
                  <a:gd name="T7" fmla="*/ 263 h 275"/>
                  <a:gd name="T8" fmla="*/ 0 w 1463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3" h="275">
                    <a:moveTo>
                      <a:pt x="0" y="0"/>
                    </a:moveTo>
                    <a:lnTo>
                      <a:pt x="0" y="12"/>
                    </a:lnTo>
                    <a:lnTo>
                      <a:pt x="1463" y="275"/>
                    </a:lnTo>
                    <a:lnTo>
                      <a:pt x="1463" y="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7" name="Freeform 105"/>
              <p:cNvSpPr>
                <a:spLocks/>
              </p:cNvSpPr>
              <p:nvPr/>
            </p:nvSpPr>
            <p:spPr bwMode="auto">
              <a:xfrm>
                <a:off x="1229" y="1198"/>
                <a:ext cx="13" cy="18"/>
              </a:xfrm>
              <a:custGeom>
                <a:avLst/>
                <a:gdLst>
                  <a:gd name="T0" fmla="*/ 6 w 13"/>
                  <a:gd name="T1" fmla="*/ 0 h 18"/>
                  <a:gd name="T2" fmla="*/ 0 w 13"/>
                  <a:gd name="T3" fmla="*/ 6 h 18"/>
                  <a:gd name="T4" fmla="*/ 6 w 13"/>
                  <a:gd name="T5" fmla="*/ 18 h 18"/>
                  <a:gd name="T6" fmla="*/ 13 w 13"/>
                  <a:gd name="T7" fmla="*/ 12 h 18"/>
                  <a:gd name="T8" fmla="*/ 6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6" y="0"/>
                    </a:moveTo>
                    <a:lnTo>
                      <a:pt x="0" y="6"/>
                    </a:lnTo>
                    <a:lnTo>
                      <a:pt x="6" y="18"/>
                    </a:lnTo>
                    <a:lnTo>
                      <a:pt x="13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8" name="Freeform 106"/>
              <p:cNvSpPr>
                <a:spLocks/>
              </p:cNvSpPr>
              <p:nvPr/>
            </p:nvSpPr>
            <p:spPr bwMode="auto">
              <a:xfrm>
                <a:off x="1817" y="935"/>
                <a:ext cx="13" cy="12"/>
              </a:xfrm>
              <a:custGeom>
                <a:avLst/>
                <a:gdLst>
                  <a:gd name="T0" fmla="*/ 0 w 13"/>
                  <a:gd name="T1" fmla="*/ 0 h 12"/>
                  <a:gd name="T2" fmla="*/ 6 w 13"/>
                  <a:gd name="T3" fmla="*/ 0 h 12"/>
                  <a:gd name="T4" fmla="*/ 13 w 13"/>
                  <a:gd name="T5" fmla="*/ 12 h 12"/>
                  <a:gd name="T6" fmla="*/ 6 w 13"/>
                  <a:gd name="T7" fmla="*/ 12 h 12"/>
                  <a:gd name="T8" fmla="*/ 0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lnTo>
                      <a:pt x="6" y="0"/>
                    </a:lnTo>
                    <a:lnTo>
                      <a:pt x="13" y="12"/>
                    </a:lnTo>
                    <a:lnTo>
                      <a:pt x="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9" name="Freeform 107"/>
              <p:cNvSpPr>
                <a:spLocks/>
              </p:cNvSpPr>
              <p:nvPr/>
            </p:nvSpPr>
            <p:spPr bwMode="auto">
              <a:xfrm>
                <a:off x="1235" y="935"/>
                <a:ext cx="588" cy="275"/>
              </a:xfrm>
              <a:custGeom>
                <a:avLst/>
                <a:gdLst>
                  <a:gd name="T0" fmla="*/ 0 w 588"/>
                  <a:gd name="T1" fmla="*/ 263 h 275"/>
                  <a:gd name="T2" fmla="*/ 7 w 588"/>
                  <a:gd name="T3" fmla="*/ 275 h 275"/>
                  <a:gd name="T4" fmla="*/ 588 w 588"/>
                  <a:gd name="T5" fmla="*/ 12 h 275"/>
                  <a:gd name="T6" fmla="*/ 582 w 588"/>
                  <a:gd name="T7" fmla="*/ 0 h 275"/>
                  <a:gd name="T8" fmla="*/ 0 w 588"/>
                  <a:gd name="T9" fmla="*/ 263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275">
                    <a:moveTo>
                      <a:pt x="0" y="263"/>
                    </a:moveTo>
                    <a:lnTo>
                      <a:pt x="7" y="275"/>
                    </a:lnTo>
                    <a:lnTo>
                      <a:pt x="588" y="12"/>
                    </a:lnTo>
                    <a:lnTo>
                      <a:pt x="582" y="0"/>
                    </a:lnTo>
                    <a:lnTo>
                      <a:pt x="0" y="2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0" name="Oval 108"/>
              <p:cNvSpPr>
                <a:spLocks noChangeArrowheads="1"/>
              </p:cNvSpPr>
              <p:nvPr/>
            </p:nvSpPr>
            <p:spPr bwMode="auto">
              <a:xfrm>
                <a:off x="1710" y="846"/>
                <a:ext cx="220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1" name="Oval 109"/>
              <p:cNvSpPr>
                <a:spLocks noChangeArrowheads="1"/>
              </p:cNvSpPr>
              <p:nvPr/>
            </p:nvSpPr>
            <p:spPr bwMode="auto">
              <a:xfrm>
                <a:off x="1709" y="846"/>
                <a:ext cx="222" cy="19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2" name="Rectangle 110"/>
              <p:cNvSpPr>
                <a:spLocks noChangeArrowheads="1"/>
              </p:cNvSpPr>
              <p:nvPr/>
            </p:nvSpPr>
            <p:spPr bwMode="auto">
              <a:xfrm>
                <a:off x="1763" y="905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44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13" name="Oval 111"/>
              <p:cNvSpPr>
                <a:spLocks noChangeArrowheads="1"/>
              </p:cNvSpPr>
              <p:nvPr/>
            </p:nvSpPr>
            <p:spPr bwMode="auto">
              <a:xfrm>
                <a:off x="1128" y="1109"/>
                <a:ext cx="221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4" name="Oval 112"/>
              <p:cNvSpPr>
                <a:spLocks noChangeArrowheads="1"/>
              </p:cNvSpPr>
              <p:nvPr/>
            </p:nvSpPr>
            <p:spPr bwMode="auto">
              <a:xfrm>
                <a:off x="1128" y="1109"/>
                <a:ext cx="221" cy="19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5" name="Rectangle 113"/>
              <p:cNvSpPr>
                <a:spLocks noChangeArrowheads="1"/>
              </p:cNvSpPr>
              <p:nvPr/>
            </p:nvSpPr>
            <p:spPr bwMode="auto">
              <a:xfrm>
                <a:off x="1175" y="1156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17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16" name="Freeform 114"/>
              <p:cNvSpPr>
                <a:spLocks/>
              </p:cNvSpPr>
              <p:nvPr/>
            </p:nvSpPr>
            <p:spPr bwMode="auto">
              <a:xfrm>
                <a:off x="3280" y="1192"/>
                <a:ext cx="13" cy="24"/>
              </a:xfrm>
              <a:custGeom>
                <a:avLst/>
                <a:gdLst>
                  <a:gd name="T0" fmla="*/ 7 w 13"/>
                  <a:gd name="T1" fmla="*/ 24 h 24"/>
                  <a:gd name="T2" fmla="*/ 13 w 13"/>
                  <a:gd name="T3" fmla="*/ 18 h 24"/>
                  <a:gd name="T4" fmla="*/ 7 w 13"/>
                  <a:gd name="T5" fmla="*/ 0 h 24"/>
                  <a:gd name="T6" fmla="*/ 0 w 13"/>
                  <a:gd name="T7" fmla="*/ 6 h 24"/>
                  <a:gd name="T8" fmla="*/ 7 w 1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4">
                    <a:moveTo>
                      <a:pt x="7" y="24"/>
                    </a:moveTo>
                    <a:lnTo>
                      <a:pt x="13" y="18"/>
                    </a:lnTo>
                    <a:lnTo>
                      <a:pt x="7" y="0"/>
                    </a:lnTo>
                    <a:lnTo>
                      <a:pt x="0" y="6"/>
                    </a:lnTo>
                    <a:lnTo>
                      <a:pt x="7" y="2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7" name="Freeform 115"/>
              <p:cNvSpPr>
                <a:spLocks/>
              </p:cNvSpPr>
              <p:nvPr/>
            </p:nvSpPr>
            <p:spPr bwMode="auto">
              <a:xfrm>
                <a:off x="2391" y="1461"/>
                <a:ext cx="20" cy="18"/>
              </a:xfrm>
              <a:custGeom>
                <a:avLst/>
                <a:gdLst>
                  <a:gd name="T0" fmla="*/ 20 w 20"/>
                  <a:gd name="T1" fmla="*/ 18 h 18"/>
                  <a:gd name="T2" fmla="*/ 7 w 20"/>
                  <a:gd name="T3" fmla="*/ 18 h 18"/>
                  <a:gd name="T4" fmla="*/ 0 w 20"/>
                  <a:gd name="T5" fmla="*/ 0 h 18"/>
                  <a:gd name="T6" fmla="*/ 14 w 20"/>
                  <a:gd name="T7" fmla="*/ 0 h 18"/>
                  <a:gd name="T8" fmla="*/ 20 w 20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18"/>
                    </a:moveTo>
                    <a:lnTo>
                      <a:pt x="7" y="18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20" y="1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8" name="Freeform 116"/>
              <p:cNvSpPr>
                <a:spLocks/>
              </p:cNvSpPr>
              <p:nvPr/>
            </p:nvSpPr>
            <p:spPr bwMode="auto">
              <a:xfrm>
                <a:off x="2405" y="1198"/>
                <a:ext cx="882" cy="281"/>
              </a:xfrm>
              <a:custGeom>
                <a:avLst/>
                <a:gdLst>
                  <a:gd name="T0" fmla="*/ 882 w 882"/>
                  <a:gd name="T1" fmla="*/ 18 h 281"/>
                  <a:gd name="T2" fmla="*/ 875 w 882"/>
                  <a:gd name="T3" fmla="*/ 0 h 281"/>
                  <a:gd name="T4" fmla="*/ 0 w 882"/>
                  <a:gd name="T5" fmla="*/ 263 h 281"/>
                  <a:gd name="T6" fmla="*/ 6 w 882"/>
                  <a:gd name="T7" fmla="*/ 281 h 281"/>
                  <a:gd name="T8" fmla="*/ 882 w 882"/>
                  <a:gd name="T9" fmla="*/ 18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2" h="281">
                    <a:moveTo>
                      <a:pt x="882" y="18"/>
                    </a:moveTo>
                    <a:lnTo>
                      <a:pt x="875" y="0"/>
                    </a:lnTo>
                    <a:lnTo>
                      <a:pt x="0" y="263"/>
                    </a:lnTo>
                    <a:lnTo>
                      <a:pt x="6" y="281"/>
                    </a:lnTo>
                    <a:lnTo>
                      <a:pt x="882" y="1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9" name="Oval 117"/>
              <p:cNvSpPr>
                <a:spLocks noChangeArrowheads="1"/>
              </p:cNvSpPr>
              <p:nvPr/>
            </p:nvSpPr>
            <p:spPr bwMode="auto">
              <a:xfrm>
                <a:off x="3166" y="1109"/>
                <a:ext cx="221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0" name="Oval 118"/>
              <p:cNvSpPr>
                <a:spLocks noChangeArrowheads="1"/>
              </p:cNvSpPr>
              <p:nvPr/>
            </p:nvSpPr>
            <p:spPr bwMode="auto">
              <a:xfrm>
                <a:off x="3166" y="1109"/>
                <a:ext cx="222" cy="197"/>
              </a:xfrm>
              <a:prstGeom prst="ellipse">
                <a:avLst/>
              </a:prstGeom>
              <a:noFill/>
              <a:ln w="20638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1" name="Rectangle 119"/>
              <p:cNvSpPr>
                <a:spLocks noChangeArrowheads="1"/>
              </p:cNvSpPr>
              <p:nvPr/>
            </p:nvSpPr>
            <p:spPr bwMode="auto">
              <a:xfrm>
                <a:off x="3220" y="1168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78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22" name="Freeform 120"/>
              <p:cNvSpPr>
                <a:spLocks/>
              </p:cNvSpPr>
              <p:nvPr/>
            </p:nvSpPr>
            <p:spPr bwMode="auto">
              <a:xfrm>
                <a:off x="1376" y="1729"/>
                <a:ext cx="13" cy="12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6 h 12"/>
                  <a:gd name="T4" fmla="*/ 13 w 13"/>
                  <a:gd name="T5" fmla="*/ 12 h 12"/>
                  <a:gd name="T6" fmla="*/ 13 w 13"/>
                  <a:gd name="T7" fmla="*/ 6 h 12"/>
                  <a:gd name="T8" fmla="*/ 0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lnTo>
                      <a:pt x="0" y="6"/>
                    </a:lnTo>
                    <a:lnTo>
                      <a:pt x="13" y="12"/>
                    </a:lnTo>
                    <a:lnTo>
                      <a:pt x="1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3" name="Freeform 121"/>
              <p:cNvSpPr>
                <a:spLocks/>
              </p:cNvSpPr>
              <p:nvPr/>
            </p:nvSpPr>
            <p:spPr bwMode="auto">
              <a:xfrm>
                <a:off x="1523" y="1461"/>
                <a:ext cx="20" cy="12"/>
              </a:xfrm>
              <a:custGeom>
                <a:avLst/>
                <a:gdLst>
                  <a:gd name="T0" fmla="*/ 0 w 20"/>
                  <a:gd name="T1" fmla="*/ 6 h 12"/>
                  <a:gd name="T2" fmla="*/ 6 w 20"/>
                  <a:gd name="T3" fmla="*/ 0 h 12"/>
                  <a:gd name="T4" fmla="*/ 20 w 20"/>
                  <a:gd name="T5" fmla="*/ 6 h 12"/>
                  <a:gd name="T6" fmla="*/ 13 w 20"/>
                  <a:gd name="T7" fmla="*/ 12 h 12"/>
                  <a:gd name="T8" fmla="*/ 0 w 20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0" y="6"/>
                    </a:moveTo>
                    <a:lnTo>
                      <a:pt x="6" y="0"/>
                    </a:lnTo>
                    <a:lnTo>
                      <a:pt x="20" y="6"/>
                    </a:lnTo>
                    <a:lnTo>
                      <a:pt x="13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4" name="Freeform 122"/>
              <p:cNvSpPr>
                <a:spLocks/>
              </p:cNvSpPr>
              <p:nvPr/>
            </p:nvSpPr>
            <p:spPr bwMode="auto">
              <a:xfrm>
                <a:off x="1376" y="1467"/>
                <a:ext cx="160" cy="268"/>
              </a:xfrm>
              <a:custGeom>
                <a:avLst/>
                <a:gdLst>
                  <a:gd name="T0" fmla="*/ 0 w 160"/>
                  <a:gd name="T1" fmla="*/ 262 h 268"/>
                  <a:gd name="T2" fmla="*/ 13 w 160"/>
                  <a:gd name="T3" fmla="*/ 268 h 268"/>
                  <a:gd name="T4" fmla="*/ 160 w 160"/>
                  <a:gd name="T5" fmla="*/ 6 h 268"/>
                  <a:gd name="T6" fmla="*/ 147 w 160"/>
                  <a:gd name="T7" fmla="*/ 0 h 268"/>
                  <a:gd name="T8" fmla="*/ 0 w 160"/>
                  <a:gd name="T9" fmla="*/ 26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68">
                    <a:moveTo>
                      <a:pt x="0" y="262"/>
                    </a:moveTo>
                    <a:lnTo>
                      <a:pt x="13" y="268"/>
                    </a:lnTo>
                    <a:lnTo>
                      <a:pt x="160" y="6"/>
                    </a:lnTo>
                    <a:lnTo>
                      <a:pt x="147" y="0"/>
                    </a:lnTo>
                    <a:lnTo>
                      <a:pt x="0" y="2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5" name="Freeform 123"/>
              <p:cNvSpPr>
                <a:spLocks/>
              </p:cNvSpPr>
              <p:nvPr/>
            </p:nvSpPr>
            <p:spPr bwMode="auto">
              <a:xfrm>
                <a:off x="1523" y="1461"/>
                <a:ext cx="13" cy="12"/>
              </a:xfrm>
              <a:custGeom>
                <a:avLst/>
                <a:gdLst>
                  <a:gd name="T0" fmla="*/ 13 w 13"/>
                  <a:gd name="T1" fmla="*/ 6 h 12"/>
                  <a:gd name="T2" fmla="*/ 13 w 13"/>
                  <a:gd name="T3" fmla="*/ 0 h 12"/>
                  <a:gd name="T4" fmla="*/ 0 w 13"/>
                  <a:gd name="T5" fmla="*/ 6 h 12"/>
                  <a:gd name="T6" fmla="*/ 0 w 13"/>
                  <a:gd name="T7" fmla="*/ 12 h 12"/>
                  <a:gd name="T8" fmla="*/ 13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6"/>
                    </a:moveTo>
                    <a:lnTo>
                      <a:pt x="13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6" name="Freeform 124"/>
              <p:cNvSpPr>
                <a:spLocks/>
              </p:cNvSpPr>
              <p:nvPr/>
            </p:nvSpPr>
            <p:spPr bwMode="auto">
              <a:xfrm>
                <a:off x="1670" y="1729"/>
                <a:ext cx="20" cy="12"/>
              </a:xfrm>
              <a:custGeom>
                <a:avLst/>
                <a:gdLst>
                  <a:gd name="T0" fmla="*/ 13 w 20"/>
                  <a:gd name="T1" fmla="*/ 0 h 12"/>
                  <a:gd name="T2" fmla="*/ 20 w 20"/>
                  <a:gd name="T3" fmla="*/ 6 h 12"/>
                  <a:gd name="T4" fmla="*/ 6 w 20"/>
                  <a:gd name="T5" fmla="*/ 12 h 12"/>
                  <a:gd name="T6" fmla="*/ 0 w 20"/>
                  <a:gd name="T7" fmla="*/ 6 h 12"/>
                  <a:gd name="T8" fmla="*/ 13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3" y="0"/>
                    </a:moveTo>
                    <a:lnTo>
                      <a:pt x="20" y="6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7" name="Freeform 125"/>
              <p:cNvSpPr>
                <a:spLocks/>
              </p:cNvSpPr>
              <p:nvPr/>
            </p:nvSpPr>
            <p:spPr bwMode="auto">
              <a:xfrm>
                <a:off x="1523" y="1467"/>
                <a:ext cx="160" cy="268"/>
              </a:xfrm>
              <a:custGeom>
                <a:avLst/>
                <a:gdLst>
                  <a:gd name="T0" fmla="*/ 13 w 160"/>
                  <a:gd name="T1" fmla="*/ 0 h 268"/>
                  <a:gd name="T2" fmla="*/ 0 w 160"/>
                  <a:gd name="T3" fmla="*/ 6 h 268"/>
                  <a:gd name="T4" fmla="*/ 147 w 160"/>
                  <a:gd name="T5" fmla="*/ 268 h 268"/>
                  <a:gd name="T6" fmla="*/ 160 w 160"/>
                  <a:gd name="T7" fmla="*/ 262 h 268"/>
                  <a:gd name="T8" fmla="*/ 13 w 160"/>
                  <a:gd name="T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68">
                    <a:moveTo>
                      <a:pt x="13" y="0"/>
                    </a:moveTo>
                    <a:lnTo>
                      <a:pt x="0" y="6"/>
                    </a:lnTo>
                    <a:lnTo>
                      <a:pt x="147" y="268"/>
                    </a:lnTo>
                    <a:lnTo>
                      <a:pt x="160" y="26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8" name="Rectangle 126"/>
              <p:cNvSpPr>
                <a:spLocks noChangeArrowheads="1"/>
              </p:cNvSpPr>
              <p:nvPr/>
            </p:nvSpPr>
            <p:spPr bwMode="auto">
              <a:xfrm>
                <a:off x="1309" y="1664"/>
                <a:ext cx="147" cy="1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9" name="Rectangle 127"/>
              <p:cNvSpPr>
                <a:spLocks noChangeArrowheads="1"/>
              </p:cNvSpPr>
              <p:nvPr/>
            </p:nvSpPr>
            <p:spPr bwMode="auto">
              <a:xfrm>
                <a:off x="1308" y="1664"/>
                <a:ext cx="148" cy="131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0" name="Rectangle 128"/>
              <p:cNvSpPr>
                <a:spLocks noChangeArrowheads="1"/>
              </p:cNvSpPr>
              <p:nvPr/>
            </p:nvSpPr>
            <p:spPr bwMode="auto">
              <a:xfrm>
                <a:off x="1603" y="1664"/>
                <a:ext cx="147" cy="1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1" name="Rectangle 129"/>
              <p:cNvSpPr>
                <a:spLocks noChangeArrowheads="1"/>
              </p:cNvSpPr>
              <p:nvPr/>
            </p:nvSpPr>
            <p:spPr bwMode="auto">
              <a:xfrm>
                <a:off x="1602" y="1664"/>
                <a:ext cx="148" cy="131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2" name="Oval 130"/>
              <p:cNvSpPr>
                <a:spLocks noChangeArrowheads="1"/>
              </p:cNvSpPr>
              <p:nvPr/>
            </p:nvSpPr>
            <p:spPr bwMode="auto">
              <a:xfrm>
                <a:off x="1422" y="1371"/>
                <a:ext cx="214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3" name="Oval 131"/>
              <p:cNvSpPr>
                <a:spLocks noChangeArrowheads="1"/>
              </p:cNvSpPr>
              <p:nvPr/>
            </p:nvSpPr>
            <p:spPr bwMode="auto">
              <a:xfrm>
                <a:off x="1422" y="1371"/>
                <a:ext cx="215" cy="19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4" name="Rectangle 132"/>
              <p:cNvSpPr>
                <a:spLocks noChangeArrowheads="1"/>
              </p:cNvSpPr>
              <p:nvPr/>
            </p:nvSpPr>
            <p:spPr bwMode="auto">
              <a:xfrm>
                <a:off x="1469" y="1424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32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35" name="Freeform 133"/>
              <p:cNvSpPr>
                <a:spLocks/>
              </p:cNvSpPr>
              <p:nvPr/>
            </p:nvSpPr>
            <p:spPr bwMode="auto">
              <a:xfrm>
                <a:off x="2104" y="1723"/>
                <a:ext cx="13" cy="18"/>
              </a:xfrm>
              <a:custGeom>
                <a:avLst/>
                <a:gdLst>
                  <a:gd name="T0" fmla="*/ 0 w 13"/>
                  <a:gd name="T1" fmla="*/ 0 h 18"/>
                  <a:gd name="T2" fmla="*/ 0 w 13"/>
                  <a:gd name="T3" fmla="*/ 6 h 18"/>
                  <a:gd name="T4" fmla="*/ 7 w 13"/>
                  <a:gd name="T5" fmla="*/ 18 h 18"/>
                  <a:gd name="T6" fmla="*/ 13 w 13"/>
                  <a:gd name="T7" fmla="*/ 12 h 18"/>
                  <a:gd name="T8" fmla="*/ 0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0"/>
                    </a:moveTo>
                    <a:lnTo>
                      <a:pt x="0" y="6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6" name="Freeform 134"/>
              <p:cNvSpPr>
                <a:spLocks/>
              </p:cNvSpPr>
              <p:nvPr/>
            </p:nvSpPr>
            <p:spPr bwMode="auto">
              <a:xfrm>
                <a:off x="2398" y="1461"/>
                <a:ext cx="20" cy="12"/>
              </a:xfrm>
              <a:custGeom>
                <a:avLst/>
                <a:gdLst>
                  <a:gd name="T0" fmla="*/ 0 w 20"/>
                  <a:gd name="T1" fmla="*/ 0 h 12"/>
                  <a:gd name="T2" fmla="*/ 7 w 20"/>
                  <a:gd name="T3" fmla="*/ 0 h 12"/>
                  <a:gd name="T4" fmla="*/ 20 w 20"/>
                  <a:gd name="T5" fmla="*/ 6 h 12"/>
                  <a:gd name="T6" fmla="*/ 13 w 20"/>
                  <a:gd name="T7" fmla="*/ 12 h 12"/>
                  <a:gd name="T8" fmla="*/ 0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0" y="0"/>
                    </a:moveTo>
                    <a:lnTo>
                      <a:pt x="7" y="0"/>
                    </a:lnTo>
                    <a:lnTo>
                      <a:pt x="20" y="6"/>
                    </a:lnTo>
                    <a:lnTo>
                      <a:pt x="1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7" name="Freeform 135"/>
              <p:cNvSpPr>
                <a:spLocks/>
              </p:cNvSpPr>
              <p:nvPr/>
            </p:nvSpPr>
            <p:spPr bwMode="auto">
              <a:xfrm>
                <a:off x="2104" y="1461"/>
                <a:ext cx="307" cy="274"/>
              </a:xfrm>
              <a:custGeom>
                <a:avLst/>
                <a:gdLst>
                  <a:gd name="T0" fmla="*/ 0 w 307"/>
                  <a:gd name="T1" fmla="*/ 262 h 274"/>
                  <a:gd name="T2" fmla="*/ 13 w 307"/>
                  <a:gd name="T3" fmla="*/ 274 h 274"/>
                  <a:gd name="T4" fmla="*/ 307 w 307"/>
                  <a:gd name="T5" fmla="*/ 12 h 274"/>
                  <a:gd name="T6" fmla="*/ 294 w 307"/>
                  <a:gd name="T7" fmla="*/ 0 h 274"/>
                  <a:gd name="T8" fmla="*/ 0 w 307"/>
                  <a:gd name="T9" fmla="*/ 26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74">
                    <a:moveTo>
                      <a:pt x="0" y="262"/>
                    </a:moveTo>
                    <a:lnTo>
                      <a:pt x="13" y="274"/>
                    </a:lnTo>
                    <a:lnTo>
                      <a:pt x="307" y="12"/>
                    </a:lnTo>
                    <a:lnTo>
                      <a:pt x="294" y="0"/>
                    </a:lnTo>
                    <a:lnTo>
                      <a:pt x="0" y="2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8" name="Freeform 136"/>
              <p:cNvSpPr>
                <a:spLocks/>
              </p:cNvSpPr>
              <p:nvPr/>
            </p:nvSpPr>
            <p:spPr bwMode="auto">
              <a:xfrm>
                <a:off x="2391" y="1455"/>
                <a:ext cx="20" cy="24"/>
              </a:xfrm>
              <a:custGeom>
                <a:avLst/>
                <a:gdLst>
                  <a:gd name="T0" fmla="*/ 20 w 20"/>
                  <a:gd name="T1" fmla="*/ 6 h 24"/>
                  <a:gd name="T2" fmla="*/ 14 w 20"/>
                  <a:gd name="T3" fmla="*/ 0 h 24"/>
                  <a:gd name="T4" fmla="*/ 0 w 20"/>
                  <a:gd name="T5" fmla="*/ 18 h 24"/>
                  <a:gd name="T6" fmla="*/ 14 w 20"/>
                  <a:gd name="T7" fmla="*/ 24 h 24"/>
                  <a:gd name="T8" fmla="*/ 20 w 20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20" y="6"/>
                    </a:moveTo>
                    <a:lnTo>
                      <a:pt x="14" y="0"/>
                    </a:lnTo>
                    <a:lnTo>
                      <a:pt x="0" y="18"/>
                    </a:lnTo>
                    <a:lnTo>
                      <a:pt x="14" y="2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9" name="Freeform 137"/>
              <p:cNvSpPr>
                <a:spLocks/>
              </p:cNvSpPr>
              <p:nvPr/>
            </p:nvSpPr>
            <p:spPr bwMode="auto">
              <a:xfrm>
                <a:off x="2986" y="1723"/>
                <a:ext cx="13" cy="18"/>
              </a:xfrm>
              <a:custGeom>
                <a:avLst/>
                <a:gdLst>
                  <a:gd name="T0" fmla="*/ 7 w 13"/>
                  <a:gd name="T1" fmla="*/ 0 h 18"/>
                  <a:gd name="T2" fmla="*/ 13 w 13"/>
                  <a:gd name="T3" fmla="*/ 6 h 18"/>
                  <a:gd name="T4" fmla="*/ 7 w 13"/>
                  <a:gd name="T5" fmla="*/ 18 h 18"/>
                  <a:gd name="T6" fmla="*/ 0 w 13"/>
                  <a:gd name="T7" fmla="*/ 18 h 18"/>
                  <a:gd name="T8" fmla="*/ 7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7" y="0"/>
                    </a:moveTo>
                    <a:lnTo>
                      <a:pt x="13" y="6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0" name="Freeform 138"/>
              <p:cNvSpPr>
                <a:spLocks/>
              </p:cNvSpPr>
              <p:nvPr/>
            </p:nvSpPr>
            <p:spPr bwMode="auto">
              <a:xfrm>
                <a:off x="2405" y="1461"/>
                <a:ext cx="588" cy="280"/>
              </a:xfrm>
              <a:custGeom>
                <a:avLst/>
                <a:gdLst>
                  <a:gd name="T0" fmla="*/ 6 w 588"/>
                  <a:gd name="T1" fmla="*/ 0 h 280"/>
                  <a:gd name="T2" fmla="*/ 0 w 588"/>
                  <a:gd name="T3" fmla="*/ 18 h 280"/>
                  <a:gd name="T4" fmla="*/ 581 w 588"/>
                  <a:gd name="T5" fmla="*/ 280 h 280"/>
                  <a:gd name="T6" fmla="*/ 588 w 588"/>
                  <a:gd name="T7" fmla="*/ 262 h 280"/>
                  <a:gd name="T8" fmla="*/ 6 w 588"/>
                  <a:gd name="T9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280">
                    <a:moveTo>
                      <a:pt x="6" y="0"/>
                    </a:moveTo>
                    <a:lnTo>
                      <a:pt x="0" y="18"/>
                    </a:lnTo>
                    <a:lnTo>
                      <a:pt x="581" y="280"/>
                    </a:lnTo>
                    <a:lnTo>
                      <a:pt x="588" y="26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1" name="Oval 139"/>
              <p:cNvSpPr>
                <a:spLocks noChangeArrowheads="1"/>
              </p:cNvSpPr>
              <p:nvPr/>
            </p:nvSpPr>
            <p:spPr bwMode="auto">
              <a:xfrm>
                <a:off x="2298" y="1371"/>
                <a:ext cx="220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2" name="Oval 140"/>
              <p:cNvSpPr>
                <a:spLocks noChangeArrowheads="1"/>
              </p:cNvSpPr>
              <p:nvPr/>
            </p:nvSpPr>
            <p:spPr bwMode="auto">
              <a:xfrm>
                <a:off x="2297" y="1371"/>
                <a:ext cx="222" cy="197"/>
              </a:xfrm>
              <a:prstGeom prst="ellipse">
                <a:avLst/>
              </a:prstGeom>
              <a:noFill/>
              <a:ln w="20638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3" name="Rectangle 141"/>
              <p:cNvSpPr>
                <a:spLocks noChangeArrowheads="1"/>
              </p:cNvSpPr>
              <p:nvPr/>
            </p:nvSpPr>
            <p:spPr bwMode="auto">
              <a:xfrm>
                <a:off x="2344" y="1424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44" name="Freeform 142"/>
              <p:cNvSpPr>
                <a:spLocks/>
              </p:cNvSpPr>
              <p:nvPr/>
            </p:nvSpPr>
            <p:spPr bwMode="auto">
              <a:xfrm>
                <a:off x="1964" y="1986"/>
                <a:ext cx="13" cy="12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6 h 12"/>
                  <a:gd name="T4" fmla="*/ 13 w 13"/>
                  <a:gd name="T5" fmla="*/ 12 h 12"/>
                  <a:gd name="T6" fmla="*/ 13 w 13"/>
                  <a:gd name="T7" fmla="*/ 6 h 12"/>
                  <a:gd name="T8" fmla="*/ 0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lnTo>
                      <a:pt x="0" y="6"/>
                    </a:lnTo>
                    <a:lnTo>
                      <a:pt x="13" y="12"/>
                    </a:lnTo>
                    <a:lnTo>
                      <a:pt x="1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5" name="Freeform 143"/>
              <p:cNvSpPr>
                <a:spLocks/>
              </p:cNvSpPr>
              <p:nvPr/>
            </p:nvSpPr>
            <p:spPr bwMode="auto">
              <a:xfrm>
                <a:off x="2111" y="1723"/>
                <a:ext cx="20" cy="12"/>
              </a:xfrm>
              <a:custGeom>
                <a:avLst/>
                <a:gdLst>
                  <a:gd name="T0" fmla="*/ 0 w 20"/>
                  <a:gd name="T1" fmla="*/ 6 h 12"/>
                  <a:gd name="T2" fmla="*/ 6 w 20"/>
                  <a:gd name="T3" fmla="*/ 0 h 12"/>
                  <a:gd name="T4" fmla="*/ 20 w 20"/>
                  <a:gd name="T5" fmla="*/ 6 h 12"/>
                  <a:gd name="T6" fmla="*/ 13 w 20"/>
                  <a:gd name="T7" fmla="*/ 12 h 12"/>
                  <a:gd name="T8" fmla="*/ 0 w 20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0" y="6"/>
                    </a:moveTo>
                    <a:lnTo>
                      <a:pt x="6" y="0"/>
                    </a:lnTo>
                    <a:lnTo>
                      <a:pt x="20" y="6"/>
                    </a:lnTo>
                    <a:lnTo>
                      <a:pt x="13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6" name="Freeform 144"/>
              <p:cNvSpPr>
                <a:spLocks/>
              </p:cNvSpPr>
              <p:nvPr/>
            </p:nvSpPr>
            <p:spPr bwMode="auto">
              <a:xfrm>
                <a:off x="1964" y="1729"/>
                <a:ext cx="160" cy="263"/>
              </a:xfrm>
              <a:custGeom>
                <a:avLst/>
                <a:gdLst>
                  <a:gd name="T0" fmla="*/ 0 w 160"/>
                  <a:gd name="T1" fmla="*/ 257 h 263"/>
                  <a:gd name="T2" fmla="*/ 13 w 160"/>
                  <a:gd name="T3" fmla="*/ 263 h 263"/>
                  <a:gd name="T4" fmla="*/ 160 w 160"/>
                  <a:gd name="T5" fmla="*/ 6 h 263"/>
                  <a:gd name="T6" fmla="*/ 147 w 160"/>
                  <a:gd name="T7" fmla="*/ 0 h 263"/>
                  <a:gd name="T8" fmla="*/ 0 w 160"/>
                  <a:gd name="T9" fmla="*/ 25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63">
                    <a:moveTo>
                      <a:pt x="0" y="257"/>
                    </a:moveTo>
                    <a:lnTo>
                      <a:pt x="13" y="263"/>
                    </a:lnTo>
                    <a:lnTo>
                      <a:pt x="160" y="6"/>
                    </a:lnTo>
                    <a:lnTo>
                      <a:pt x="147" y="0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7" name="Freeform 145"/>
              <p:cNvSpPr>
                <a:spLocks/>
              </p:cNvSpPr>
              <p:nvPr/>
            </p:nvSpPr>
            <p:spPr bwMode="auto">
              <a:xfrm>
                <a:off x="2111" y="1723"/>
                <a:ext cx="13" cy="12"/>
              </a:xfrm>
              <a:custGeom>
                <a:avLst/>
                <a:gdLst>
                  <a:gd name="T0" fmla="*/ 13 w 13"/>
                  <a:gd name="T1" fmla="*/ 6 h 12"/>
                  <a:gd name="T2" fmla="*/ 13 w 13"/>
                  <a:gd name="T3" fmla="*/ 0 h 12"/>
                  <a:gd name="T4" fmla="*/ 0 w 13"/>
                  <a:gd name="T5" fmla="*/ 6 h 12"/>
                  <a:gd name="T6" fmla="*/ 0 w 13"/>
                  <a:gd name="T7" fmla="*/ 12 h 12"/>
                  <a:gd name="T8" fmla="*/ 13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6"/>
                    </a:moveTo>
                    <a:lnTo>
                      <a:pt x="13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8" name="Freeform 146"/>
              <p:cNvSpPr>
                <a:spLocks/>
              </p:cNvSpPr>
              <p:nvPr/>
            </p:nvSpPr>
            <p:spPr bwMode="auto">
              <a:xfrm>
                <a:off x="2258" y="1986"/>
                <a:ext cx="20" cy="12"/>
              </a:xfrm>
              <a:custGeom>
                <a:avLst/>
                <a:gdLst>
                  <a:gd name="T0" fmla="*/ 13 w 20"/>
                  <a:gd name="T1" fmla="*/ 0 h 12"/>
                  <a:gd name="T2" fmla="*/ 20 w 20"/>
                  <a:gd name="T3" fmla="*/ 6 h 12"/>
                  <a:gd name="T4" fmla="*/ 6 w 20"/>
                  <a:gd name="T5" fmla="*/ 12 h 12"/>
                  <a:gd name="T6" fmla="*/ 0 w 20"/>
                  <a:gd name="T7" fmla="*/ 6 h 12"/>
                  <a:gd name="T8" fmla="*/ 13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3" y="0"/>
                    </a:moveTo>
                    <a:lnTo>
                      <a:pt x="20" y="6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9" name="Freeform 147"/>
              <p:cNvSpPr>
                <a:spLocks/>
              </p:cNvSpPr>
              <p:nvPr/>
            </p:nvSpPr>
            <p:spPr bwMode="auto">
              <a:xfrm>
                <a:off x="2111" y="1729"/>
                <a:ext cx="160" cy="263"/>
              </a:xfrm>
              <a:custGeom>
                <a:avLst/>
                <a:gdLst>
                  <a:gd name="T0" fmla="*/ 13 w 160"/>
                  <a:gd name="T1" fmla="*/ 0 h 263"/>
                  <a:gd name="T2" fmla="*/ 0 w 160"/>
                  <a:gd name="T3" fmla="*/ 6 h 263"/>
                  <a:gd name="T4" fmla="*/ 147 w 160"/>
                  <a:gd name="T5" fmla="*/ 263 h 263"/>
                  <a:gd name="T6" fmla="*/ 160 w 160"/>
                  <a:gd name="T7" fmla="*/ 257 h 263"/>
                  <a:gd name="T8" fmla="*/ 13 w 160"/>
                  <a:gd name="T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63">
                    <a:moveTo>
                      <a:pt x="13" y="0"/>
                    </a:moveTo>
                    <a:lnTo>
                      <a:pt x="0" y="6"/>
                    </a:lnTo>
                    <a:lnTo>
                      <a:pt x="147" y="263"/>
                    </a:lnTo>
                    <a:lnTo>
                      <a:pt x="160" y="25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0" name="Rectangle 148"/>
              <p:cNvSpPr>
                <a:spLocks noChangeArrowheads="1"/>
              </p:cNvSpPr>
              <p:nvPr/>
            </p:nvSpPr>
            <p:spPr bwMode="auto">
              <a:xfrm>
                <a:off x="1897" y="1926"/>
                <a:ext cx="147" cy="1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1" name="Rectangle 149"/>
              <p:cNvSpPr>
                <a:spLocks noChangeArrowheads="1"/>
              </p:cNvSpPr>
              <p:nvPr/>
            </p:nvSpPr>
            <p:spPr bwMode="auto">
              <a:xfrm>
                <a:off x="1896" y="1926"/>
                <a:ext cx="148" cy="132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2" name="Rectangle 150"/>
              <p:cNvSpPr>
                <a:spLocks noChangeArrowheads="1"/>
              </p:cNvSpPr>
              <p:nvPr/>
            </p:nvSpPr>
            <p:spPr bwMode="auto">
              <a:xfrm>
                <a:off x="2191" y="1926"/>
                <a:ext cx="147" cy="1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3" name="Rectangle 151"/>
              <p:cNvSpPr>
                <a:spLocks noChangeArrowheads="1"/>
              </p:cNvSpPr>
              <p:nvPr/>
            </p:nvSpPr>
            <p:spPr bwMode="auto">
              <a:xfrm>
                <a:off x="2190" y="1926"/>
                <a:ext cx="148" cy="132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4" name="Oval 152"/>
              <p:cNvSpPr>
                <a:spLocks noChangeArrowheads="1"/>
              </p:cNvSpPr>
              <p:nvPr/>
            </p:nvSpPr>
            <p:spPr bwMode="auto">
              <a:xfrm>
                <a:off x="2010" y="1628"/>
                <a:ext cx="214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5" name="Oval 153"/>
              <p:cNvSpPr>
                <a:spLocks noChangeArrowheads="1"/>
              </p:cNvSpPr>
              <p:nvPr/>
            </p:nvSpPr>
            <p:spPr bwMode="auto">
              <a:xfrm>
                <a:off x="2010" y="1628"/>
                <a:ext cx="215" cy="19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6" name="Rectangle 154"/>
              <p:cNvSpPr>
                <a:spLocks noChangeArrowheads="1"/>
              </p:cNvSpPr>
              <p:nvPr/>
            </p:nvSpPr>
            <p:spPr bwMode="auto">
              <a:xfrm>
                <a:off x="2057" y="1687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48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57" name="Rectangle 155"/>
              <p:cNvSpPr>
                <a:spLocks noChangeArrowheads="1"/>
              </p:cNvSpPr>
              <p:nvPr/>
            </p:nvSpPr>
            <p:spPr bwMode="auto">
              <a:xfrm>
                <a:off x="1015" y="1401"/>
                <a:ext cx="147" cy="1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8" name="Rectangle 156"/>
              <p:cNvSpPr>
                <a:spLocks noChangeArrowheads="1"/>
              </p:cNvSpPr>
              <p:nvPr/>
            </p:nvSpPr>
            <p:spPr bwMode="auto">
              <a:xfrm>
                <a:off x="1014" y="1401"/>
                <a:ext cx="148" cy="131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9" name="Freeform 157"/>
              <p:cNvSpPr>
                <a:spLocks/>
              </p:cNvSpPr>
              <p:nvPr/>
            </p:nvSpPr>
            <p:spPr bwMode="auto">
              <a:xfrm>
                <a:off x="2692" y="1980"/>
                <a:ext cx="13" cy="18"/>
              </a:xfrm>
              <a:custGeom>
                <a:avLst/>
                <a:gdLst>
                  <a:gd name="T0" fmla="*/ 0 w 13"/>
                  <a:gd name="T1" fmla="*/ 0 h 18"/>
                  <a:gd name="T2" fmla="*/ 0 w 13"/>
                  <a:gd name="T3" fmla="*/ 6 h 18"/>
                  <a:gd name="T4" fmla="*/ 7 w 13"/>
                  <a:gd name="T5" fmla="*/ 18 h 18"/>
                  <a:gd name="T6" fmla="*/ 13 w 13"/>
                  <a:gd name="T7" fmla="*/ 12 h 18"/>
                  <a:gd name="T8" fmla="*/ 0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0" y="0"/>
                    </a:moveTo>
                    <a:lnTo>
                      <a:pt x="0" y="6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0" name="Freeform 158"/>
              <p:cNvSpPr>
                <a:spLocks/>
              </p:cNvSpPr>
              <p:nvPr/>
            </p:nvSpPr>
            <p:spPr bwMode="auto">
              <a:xfrm>
                <a:off x="2979" y="1723"/>
                <a:ext cx="20" cy="12"/>
              </a:xfrm>
              <a:custGeom>
                <a:avLst/>
                <a:gdLst>
                  <a:gd name="T0" fmla="*/ 0 w 20"/>
                  <a:gd name="T1" fmla="*/ 0 h 12"/>
                  <a:gd name="T2" fmla="*/ 7 w 20"/>
                  <a:gd name="T3" fmla="*/ 0 h 12"/>
                  <a:gd name="T4" fmla="*/ 20 w 20"/>
                  <a:gd name="T5" fmla="*/ 6 h 12"/>
                  <a:gd name="T6" fmla="*/ 14 w 20"/>
                  <a:gd name="T7" fmla="*/ 12 h 12"/>
                  <a:gd name="T8" fmla="*/ 0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0" y="0"/>
                    </a:moveTo>
                    <a:lnTo>
                      <a:pt x="7" y="0"/>
                    </a:lnTo>
                    <a:lnTo>
                      <a:pt x="20" y="6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1" name="Freeform 159"/>
              <p:cNvSpPr>
                <a:spLocks/>
              </p:cNvSpPr>
              <p:nvPr/>
            </p:nvSpPr>
            <p:spPr bwMode="auto">
              <a:xfrm>
                <a:off x="2692" y="1723"/>
                <a:ext cx="301" cy="269"/>
              </a:xfrm>
              <a:custGeom>
                <a:avLst/>
                <a:gdLst>
                  <a:gd name="T0" fmla="*/ 0 w 301"/>
                  <a:gd name="T1" fmla="*/ 257 h 269"/>
                  <a:gd name="T2" fmla="*/ 13 w 301"/>
                  <a:gd name="T3" fmla="*/ 269 h 269"/>
                  <a:gd name="T4" fmla="*/ 301 w 301"/>
                  <a:gd name="T5" fmla="*/ 12 h 269"/>
                  <a:gd name="T6" fmla="*/ 287 w 301"/>
                  <a:gd name="T7" fmla="*/ 0 h 269"/>
                  <a:gd name="T8" fmla="*/ 0 w 301"/>
                  <a:gd name="T9" fmla="*/ 257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269">
                    <a:moveTo>
                      <a:pt x="0" y="257"/>
                    </a:moveTo>
                    <a:lnTo>
                      <a:pt x="13" y="269"/>
                    </a:lnTo>
                    <a:lnTo>
                      <a:pt x="301" y="12"/>
                    </a:lnTo>
                    <a:lnTo>
                      <a:pt x="287" y="0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2" name="Freeform 160"/>
              <p:cNvSpPr>
                <a:spLocks/>
              </p:cNvSpPr>
              <p:nvPr/>
            </p:nvSpPr>
            <p:spPr bwMode="auto">
              <a:xfrm>
                <a:off x="2979" y="1723"/>
                <a:ext cx="14" cy="12"/>
              </a:xfrm>
              <a:custGeom>
                <a:avLst/>
                <a:gdLst>
                  <a:gd name="T0" fmla="*/ 14 w 14"/>
                  <a:gd name="T1" fmla="*/ 6 h 12"/>
                  <a:gd name="T2" fmla="*/ 14 w 14"/>
                  <a:gd name="T3" fmla="*/ 0 h 12"/>
                  <a:gd name="T4" fmla="*/ 0 w 14"/>
                  <a:gd name="T5" fmla="*/ 6 h 12"/>
                  <a:gd name="T6" fmla="*/ 0 w 14"/>
                  <a:gd name="T7" fmla="*/ 12 h 12"/>
                  <a:gd name="T8" fmla="*/ 14 w 1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4" y="6"/>
                    </a:moveTo>
                    <a:lnTo>
                      <a:pt x="14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3" name="Freeform 161"/>
              <p:cNvSpPr>
                <a:spLocks/>
              </p:cNvSpPr>
              <p:nvPr/>
            </p:nvSpPr>
            <p:spPr bwMode="auto">
              <a:xfrm>
                <a:off x="3126" y="1986"/>
                <a:ext cx="20" cy="12"/>
              </a:xfrm>
              <a:custGeom>
                <a:avLst/>
                <a:gdLst>
                  <a:gd name="T0" fmla="*/ 14 w 20"/>
                  <a:gd name="T1" fmla="*/ 0 h 12"/>
                  <a:gd name="T2" fmla="*/ 20 w 20"/>
                  <a:gd name="T3" fmla="*/ 6 h 12"/>
                  <a:gd name="T4" fmla="*/ 7 w 20"/>
                  <a:gd name="T5" fmla="*/ 12 h 12"/>
                  <a:gd name="T6" fmla="*/ 0 w 20"/>
                  <a:gd name="T7" fmla="*/ 6 h 12"/>
                  <a:gd name="T8" fmla="*/ 14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lnTo>
                      <a:pt x="20" y="6"/>
                    </a:lnTo>
                    <a:lnTo>
                      <a:pt x="7" y="12"/>
                    </a:lnTo>
                    <a:lnTo>
                      <a:pt x="0" y="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4" name="Freeform 162"/>
              <p:cNvSpPr>
                <a:spLocks/>
              </p:cNvSpPr>
              <p:nvPr/>
            </p:nvSpPr>
            <p:spPr bwMode="auto">
              <a:xfrm>
                <a:off x="2979" y="1729"/>
                <a:ext cx="161" cy="263"/>
              </a:xfrm>
              <a:custGeom>
                <a:avLst/>
                <a:gdLst>
                  <a:gd name="T0" fmla="*/ 14 w 161"/>
                  <a:gd name="T1" fmla="*/ 0 h 263"/>
                  <a:gd name="T2" fmla="*/ 0 w 161"/>
                  <a:gd name="T3" fmla="*/ 6 h 263"/>
                  <a:gd name="T4" fmla="*/ 147 w 161"/>
                  <a:gd name="T5" fmla="*/ 263 h 263"/>
                  <a:gd name="T6" fmla="*/ 161 w 161"/>
                  <a:gd name="T7" fmla="*/ 257 h 263"/>
                  <a:gd name="T8" fmla="*/ 14 w 161"/>
                  <a:gd name="T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63">
                    <a:moveTo>
                      <a:pt x="14" y="0"/>
                    </a:moveTo>
                    <a:lnTo>
                      <a:pt x="0" y="6"/>
                    </a:lnTo>
                    <a:lnTo>
                      <a:pt x="147" y="263"/>
                    </a:lnTo>
                    <a:lnTo>
                      <a:pt x="161" y="25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5" name="Rectangle 163"/>
              <p:cNvSpPr>
                <a:spLocks noChangeArrowheads="1"/>
              </p:cNvSpPr>
              <p:nvPr/>
            </p:nvSpPr>
            <p:spPr bwMode="auto">
              <a:xfrm>
                <a:off x="3059" y="1926"/>
                <a:ext cx="147" cy="1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6" name="Rectangle 164"/>
              <p:cNvSpPr>
                <a:spLocks noChangeArrowheads="1"/>
              </p:cNvSpPr>
              <p:nvPr/>
            </p:nvSpPr>
            <p:spPr bwMode="auto">
              <a:xfrm>
                <a:off x="3059" y="1926"/>
                <a:ext cx="148" cy="132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7" name="Oval 165"/>
              <p:cNvSpPr>
                <a:spLocks noChangeArrowheads="1"/>
              </p:cNvSpPr>
              <p:nvPr/>
            </p:nvSpPr>
            <p:spPr bwMode="auto">
              <a:xfrm>
                <a:off x="2879" y="1628"/>
                <a:ext cx="214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8" name="Oval 166"/>
              <p:cNvSpPr>
                <a:spLocks noChangeArrowheads="1"/>
              </p:cNvSpPr>
              <p:nvPr/>
            </p:nvSpPr>
            <p:spPr bwMode="auto">
              <a:xfrm>
                <a:off x="2878" y="1628"/>
                <a:ext cx="216" cy="197"/>
              </a:xfrm>
              <a:prstGeom prst="ellipse">
                <a:avLst/>
              </a:prstGeom>
              <a:noFill/>
              <a:ln w="20638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9" name="Rectangle 167"/>
              <p:cNvSpPr>
                <a:spLocks noChangeArrowheads="1"/>
              </p:cNvSpPr>
              <p:nvPr/>
            </p:nvSpPr>
            <p:spPr bwMode="auto">
              <a:xfrm>
                <a:off x="2926" y="1687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62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0" name="Rectangle 168"/>
              <p:cNvSpPr>
                <a:spLocks noChangeArrowheads="1"/>
              </p:cNvSpPr>
              <p:nvPr/>
            </p:nvSpPr>
            <p:spPr bwMode="auto">
              <a:xfrm>
                <a:off x="1075" y="1054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1" name="Rectangle 169"/>
              <p:cNvSpPr>
                <a:spLocks noChangeArrowheads="1"/>
              </p:cNvSpPr>
              <p:nvPr/>
            </p:nvSpPr>
            <p:spPr bwMode="auto">
              <a:xfrm>
                <a:off x="1930" y="810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2" name="Rectangle 170"/>
              <p:cNvSpPr>
                <a:spLocks noChangeArrowheads="1"/>
              </p:cNvSpPr>
              <p:nvPr/>
            </p:nvSpPr>
            <p:spPr bwMode="auto">
              <a:xfrm>
                <a:off x="1636" y="1317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3" name="Rectangle 171"/>
              <p:cNvSpPr>
                <a:spLocks noChangeArrowheads="1"/>
              </p:cNvSpPr>
              <p:nvPr/>
            </p:nvSpPr>
            <p:spPr bwMode="auto">
              <a:xfrm>
                <a:off x="1910" y="1580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4" name="Rectangle 172"/>
              <p:cNvSpPr>
                <a:spLocks noChangeArrowheads="1"/>
              </p:cNvSpPr>
              <p:nvPr/>
            </p:nvSpPr>
            <p:spPr bwMode="auto">
              <a:xfrm>
                <a:off x="2238" y="1299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5" name="Rectangle 173"/>
              <p:cNvSpPr>
                <a:spLocks noChangeArrowheads="1"/>
              </p:cNvSpPr>
              <p:nvPr/>
            </p:nvSpPr>
            <p:spPr bwMode="auto">
              <a:xfrm>
                <a:off x="3400" y="1042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6" name="Rectangle 174"/>
              <p:cNvSpPr>
                <a:spLocks noChangeArrowheads="1"/>
              </p:cNvSpPr>
              <p:nvPr/>
            </p:nvSpPr>
            <p:spPr bwMode="auto">
              <a:xfrm>
                <a:off x="2832" y="1526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7" name="Rectangle 175"/>
              <p:cNvSpPr>
                <a:spLocks noChangeArrowheads="1"/>
              </p:cNvSpPr>
              <p:nvPr/>
            </p:nvSpPr>
            <p:spPr bwMode="auto">
              <a:xfrm>
                <a:off x="3708" y="1299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78" name="Freeform 176"/>
              <p:cNvSpPr>
                <a:spLocks/>
              </p:cNvSpPr>
              <p:nvPr/>
            </p:nvSpPr>
            <p:spPr bwMode="auto">
              <a:xfrm>
                <a:off x="2545" y="2237"/>
                <a:ext cx="13" cy="12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6 h 12"/>
                  <a:gd name="T4" fmla="*/ 13 w 13"/>
                  <a:gd name="T5" fmla="*/ 12 h 12"/>
                  <a:gd name="T6" fmla="*/ 13 w 13"/>
                  <a:gd name="T7" fmla="*/ 6 h 12"/>
                  <a:gd name="T8" fmla="*/ 0 w 1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0"/>
                    </a:moveTo>
                    <a:lnTo>
                      <a:pt x="0" y="6"/>
                    </a:lnTo>
                    <a:lnTo>
                      <a:pt x="13" y="12"/>
                    </a:lnTo>
                    <a:lnTo>
                      <a:pt x="1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9" name="Freeform 177"/>
              <p:cNvSpPr>
                <a:spLocks/>
              </p:cNvSpPr>
              <p:nvPr/>
            </p:nvSpPr>
            <p:spPr bwMode="auto">
              <a:xfrm>
                <a:off x="2692" y="1968"/>
                <a:ext cx="20" cy="12"/>
              </a:xfrm>
              <a:custGeom>
                <a:avLst/>
                <a:gdLst>
                  <a:gd name="T0" fmla="*/ 0 w 20"/>
                  <a:gd name="T1" fmla="*/ 6 h 12"/>
                  <a:gd name="T2" fmla="*/ 7 w 20"/>
                  <a:gd name="T3" fmla="*/ 0 h 12"/>
                  <a:gd name="T4" fmla="*/ 20 w 20"/>
                  <a:gd name="T5" fmla="*/ 6 h 12"/>
                  <a:gd name="T6" fmla="*/ 13 w 20"/>
                  <a:gd name="T7" fmla="*/ 12 h 12"/>
                  <a:gd name="T8" fmla="*/ 0 w 20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0" y="6"/>
                    </a:moveTo>
                    <a:lnTo>
                      <a:pt x="7" y="0"/>
                    </a:lnTo>
                    <a:lnTo>
                      <a:pt x="20" y="6"/>
                    </a:lnTo>
                    <a:lnTo>
                      <a:pt x="13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0" name="Freeform 178"/>
              <p:cNvSpPr>
                <a:spLocks/>
              </p:cNvSpPr>
              <p:nvPr/>
            </p:nvSpPr>
            <p:spPr bwMode="auto">
              <a:xfrm>
                <a:off x="2545" y="1974"/>
                <a:ext cx="160" cy="269"/>
              </a:xfrm>
              <a:custGeom>
                <a:avLst/>
                <a:gdLst>
                  <a:gd name="T0" fmla="*/ 0 w 160"/>
                  <a:gd name="T1" fmla="*/ 263 h 269"/>
                  <a:gd name="T2" fmla="*/ 13 w 160"/>
                  <a:gd name="T3" fmla="*/ 269 h 269"/>
                  <a:gd name="T4" fmla="*/ 160 w 160"/>
                  <a:gd name="T5" fmla="*/ 6 h 269"/>
                  <a:gd name="T6" fmla="*/ 147 w 160"/>
                  <a:gd name="T7" fmla="*/ 0 h 269"/>
                  <a:gd name="T8" fmla="*/ 0 w 160"/>
                  <a:gd name="T9" fmla="*/ 263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69">
                    <a:moveTo>
                      <a:pt x="0" y="263"/>
                    </a:moveTo>
                    <a:lnTo>
                      <a:pt x="13" y="269"/>
                    </a:lnTo>
                    <a:lnTo>
                      <a:pt x="160" y="6"/>
                    </a:lnTo>
                    <a:lnTo>
                      <a:pt x="147" y="0"/>
                    </a:lnTo>
                    <a:lnTo>
                      <a:pt x="0" y="2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1" name="Freeform 179"/>
              <p:cNvSpPr>
                <a:spLocks/>
              </p:cNvSpPr>
              <p:nvPr/>
            </p:nvSpPr>
            <p:spPr bwMode="auto">
              <a:xfrm>
                <a:off x="2692" y="1968"/>
                <a:ext cx="13" cy="12"/>
              </a:xfrm>
              <a:custGeom>
                <a:avLst/>
                <a:gdLst>
                  <a:gd name="T0" fmla="*/ 13 w 13"/>
                  <a:gd name="T1" fmla="*/ 6 h 12"/>
                  <a:gd name="T2" fmla="*/ 13 w 13"/>
                  <a:gd name="T3" fmla="*/ 0 h 12"/>
                  <a:gd name="T4" fmla="*/ 0 w 13"/>
                  <a:gd name="T5" fmla="*/ 6 h 12"/>
                  <a:gd name="T6" fmla="*/ 0 w 13"/>
                  <a:gd name="T7" fmla="*/ 12 h 12"/>
                  <a:gd name="T8" fmla="*/ 13 w 1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3" y="6"/>
                    </a:moveTo>
                    <a:lnTo>
                      <a:pt x="13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2" name="Freeform 180"/>
              <p:cNvSpPr>
                <a:spLocks/>
              </p:cNvSpPr>
              <p:nvPr/>
            </p:nvSpPr>
            <p:spPr bwMode="auto">
              <a:xfrm>
                <a:off x="2832" y="2237"/>
                <a:ext cx="20" cy="12"/>
              </a:xfrm>
              <a:custGeom>
                <a:avLst/>
                <a:gdLst>
                  <a:gd name="T0" fmla="*/ 14 w 20"/>
                  <a:gd name="T1" fmla="*/ 0 h 12"/>
                  <a:gd name="T2" fmla="*/ 20 w 20"/>
                  <a:gd name="T3" fmla="*/ 6 h 12"/>
                  <a:gd name="T4" fmla="*/ 7 w 20"/>
                  <a:gd name="T5" fmla="*/ 12 h 12"/>
                  <a:gd name="T6" fmla="*/ 0 w 20"/>
                  <a:gd name="T7" fmla="*/ 6 h 12"/>
                  <a:gd name="T8" fmla="*/ 14 w 2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4" y="0"/>
                    </a:moveTo>
                    <a:lnTo>
                      <a:pt x="20" y="6"/>
                    </a:lnTo>
                    <a:lnTo>
                      <a:pt x="7" y="12"/>
                    </a:lnTo>
                    <a:lnTo>
                      <a:pt x="0" y="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3" name="Freeform 181"/>
              <p:cNvSpPr>
                <a:spLocks/>
              </p:cNvSpPr>
              <p:nvPr/>
            </p:nvSpPr>
            <p:spPr bwMode="auto">
              <a:xfrm>
                <a:off x="2692" y="1974"/>
                <a:ext cx="154" cy="269"/>
              </a:xfrm>
              <a:custGeom>
                <a:avLst/>
                <a:gdLst>
                  <a:gd name="T0" fmla="*/ 13 w 154"/>
                  <a:gd name="T1" fmla="*/ 0 h 269"/>
                  <a:gd name="T2" fmla="*/ 0 w 154"/>
                  <a:gd name="T3" fmla="*/ 6 h 269"/>
                  <a:gd name="T4" fmla="*/ 140 w 154"/>
                  <a:gd name="T5" fmla="*/ 269 h 269"/>
                  <a:gd name="T6" fmla="*/ 154 w 154"/>
                  <a:gd name="T7" fmla="*/ 263 h 269"/>
                  <a:gd name="T8" fmla="*/ 13 w 154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69">
                    <a:moveTo>
                      <a:pt x="13" y="0"/>
                    </a:moveTo>
                    <a:lnTo>
                      <a:pt x="0" y="6"/>
                    </a:lnTo>
                    <a:lnTo>
                      <a:pt x="140" y="269"/>
                    </a:lnTo>
                    <a:lnTo>
                      <a:pt x="154" y="26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4" name="Rectangle 182"/>
              <p:cNvSpPr>
                <a:spLocks noChangeArrowheads="1"/>
              </p:cNvSpPr>
              <p:nvPr/>
            </p:nvSpPr>
            <p:spPr bwMode="auto">
              <a:xfrm>
                <a:off x="2478" y="2171"/>
                <a:ext cx="147" cy="1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5" name="Rectangle 183"/>
              <p:cNvSpPr>
                <a:spLocks noChangeArrowheads="1"/>
              </p:cNvSpPr>
              <p:nvPr/>
            </p:nvSpPr>
            <p:spPr bwMode="auto">
              <a:xfrm>
                <a:off x="2477" y="2171"/>
                <a:ext cx="149" cy="132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6" name="Rectangle 184"/>
              <p:cNvSpPr>
                <a:spLocks noChangeArrowheads="1"/>
              </p:cNvSpPr>
              <p:nvPr/>
            </p:nvSpPr>
            <p:spPr bwMode="auto">
              <a:xfrm>
                <a:off x="2772" y="2171"/>
                <a:ext cx="147" cy="1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7" name="Rectangle 185"/>
              <p:cNvSpPr>
                <a:spLocks noChangeArrowheads="1"/>
              </p:cNvSpPr>
              <p:nvPr/>
            </p:nvSpPr>
            <p:spPr bwMode="auto">
              <a:xfrm>
                <a:off x="2771" y="2171"/>
                <a:ext cx="149" cy="132"/>
              </a:xfrm>
              <a:prstGeom prst="rect">
                <a:avLst/>
              </a:prstGeom>
              <a:noFill/>
              <a:ln w="20638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8" name="Oval 186"/>
              <p:cNvSpPr>
                <a:spLocks noChangeArrowheads="1"/>
              </p:cNvSpPr>
              <p:nvPr/>
            </p:nvSpPr>
            <p:spPr bwMode="auto">
              <a:xfrm>
                <a:off x="2585" y="1879"/>
                <a:ext cx="220" cy="19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9" name="Oval 187"/>
              <p:cNvSpPr>
                <a:spLocks noChangeArrowheads="1"/>
              </p:cNvSpPr>
              <p:nvPr/>
            </p:nvSpPr>
            <p:spPr bwMode="auto">
              <a:xfrm>
                <a:off x="2584" y="1879"/>
                <a:ext cx="222" cy="19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0" name="Rectangle 188"/>
              <p:cNvSpPr>
                <a:spLocks noChangeArrowheads="1"/>
              </p:cNvSpPr>
              <p:nvPr/>
            </p:nvSpPr>
            <p:spPr bwMode="auto">
              <a:xfrm>
                <a:off x="2638" y="1932"/>
                <a:ext cx="16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54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1" name="Rectangle 189"/>
              <p:cNvSpPr>
                <a:spLocks noChangeArrowheads="1"/>
              </p:cNvSpPr>
              <p:nvPr/>
            </p:nvSpPr>
            <p:spPr bwMode="auto">
              <a:xfrm>
                <a:off x="2538" y="1759"/>
                <a:ext cx="1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2" name="Rectangle 190"/>
              <p:cNvSpPr>
                <a:spLocks noChangeArrowheads="1"/>
              </p:cNvSpPr>
              <p:nvPr/>
            </p:nvSpPr>
            <p:spPr bwMode="auto">
              <a:xfrm>
                <a:off x="2084" y="2178"/>
                <a:ext cx="15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3" name="Rectangle 191"/>
              <p:cNvSpPr>
                <a:spLocks noChangeArrowheads="1"/>
              </p:cNvSpPr>
              <p:nvPr/>
            </p:nvSpPr>
            <p:spPr bwMode="auto">
              <a:xfrm>
                <a:off x="2164" y="2236"/>
                <a:ext cx="11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4" name="Rectangle 192"/>
              <p:cNvSpPr>
                <a:spLocks noChangeArrowheads="1"/>
              </p:cNvSpPr>
              <p:nvPr/>
            </p:nvSpPr>
            <p:spPr bwMode="auto">
              <a:xfrm>
                <a:off x="3126" y="2142"/>
                <a:ext cx="15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5" name="Rectangle 193"/>
              <p:cNvSpPr>
                <a:spLocks noChangeArrowheads="1"/>
              </p:cNvSpPr>
              <p:nvPr/>
            </p:nvSpPr>
            <p:spPr bwMode="auto">
              <a:xfrm>
                <a:off x="3206" y="2201"/>
                <a:ext cx="11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6" name="Rectangle 194"/>
              <p:cNvSpPr>
                <a:spLocks noChangeArrowheads="1"/>
              </p:cNvSpPr>
              <p:nvPr/>
            </p:nvSpPr>
            <p:spPr bwMode="auto">
              <a:xfrm>
                <a:off x="3527" y="1885"/>
                <a:ext cx="15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7" name="Rectangle 195"/>
              <p:cNvSpPr>
                <a:spLocks noChangeArrowheads="1"/>
              </p:cNvSpPr>
              <p:nvPr/>
            </p:nvSpPr>
            <p:spPr bwMode="auto">
              <a:xfrm>
                <a:off x="3607" y="1938"/>
                <a:ext cx="11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charset="0"/>
                    <a:cs typeface="Arial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8" name="Rectangle 196"/>
              <p:cNvSpPr>
                <a:spLocks noChangeArrowheads="1"/>
              </p:cNvSpPr>
              <p:nvPr/>
            </p:nvSpPr>
            <p:spPr bwMode="auto">
              <a:xfrm>
                <a:off x="3066" y="1503"/>
                <a:ext cx="140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1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x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99" name="Rectangle 197"/>
              <p:cNvSpPr>
                <a:spLocks noChangeArrowheads="1"/>
              </p:cNvSpPr>
              <p:nvPr/>
            </p:nvSpPr>
            <p:spPr bwMode="auto">
              <a:xfrm>
                <a:off x="2511" y="1228"/>
                <a:ext cx="140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1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00" name="Rectangle 198"/>
              <p:cNvSpPr>
                <a:spLocks noChangeArrowheads="1"/>
              </p:cNvSpPr>
              <p:nvPr/>
            </p:nvSpPr>
            <p:spPr bwMode="auto">
              <a:xfrm>
                <a:off x="3126" y="972"/>
                <a:ext cx="127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1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  <a:cs typeface="Arial" pitchFamily="34" charset="0"/>
                  </a:rPr>
                  <a:t>z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272730" y="2943301"/>
            <a:ext cx="242486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Draw the double rotation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Trinode</a:t>
            </a:r>
            <a:r>
              <a:rPr lang="en-US" dirty="0" smtClean="0"/>
              <a:t> Restructuring summary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470376"/>
              </p:ext>
            </p:extLst>
          </p:nvPr>
        </p:nvGraphicFramePr>
        <p:xfrm>
          <a:off x="956110" y="1371600"/>
          <a:ext cx="7578292" cy="251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73"/>
                <a:gridCol w="1894573"/>
                <a:gridCol w="1894573"/>
                <a:gridCol w="1894573"/>
              </a:tblGrid>
              <a:tr h="562708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imbalance/</a:t>
                      </a:r>
                    </a:p>
                    <a:p>
                      <a:r>
                        <a:rPr lang="en-US" dirty="0" smtClean="0"/>
                        <a:t>grandparent </a:t>
                      </a:r>
                      <a:r>
                        <a:rPr lang="en-US" baseline="0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Rotation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</a:t>
                      </a:r>
                      <a:r>
                        <a:rPr lang="en-US" baseline="0" dirty="0" smtClean="0"/>
                        <a:t> key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 key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 key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key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</a:t>
                      </a:r>
                      <a:r>
                        <a:rPr lang="en-US" baseline="0" dirty="0" smtClean="0"/>
                        <a:t> key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r>
                        <a:rPr lang="en-US" baseline="0" dirty="0" smtClean="0"/>
                        <a:t> key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 key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 key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Red-Black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49DFB-0D3C-1643-84E3-EA1D1C87260B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Overview of 4 Cases of </a:t>
            </a:r>
            <a:r>
              <a:rPr lang="en-US" dirty="0" err="1" smtClean="0">
                <a:latin typeface="Tahoma" charset="0"/>
              </a:rPr>
              <a:t>Trinode</a:t>
            </a:r>
            <a:r>
              <a:rPr lang="en-US" dirty="0" smtClean="0">
                <a:latin typeface="Tahoma" charset="0"/>
              </a:rPr>
              <a:t> Restructuring</a:t>
            </a:r>
            <a:endParaRPr lang="en-US" dirty="0">
              <a:latin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11110" y="2743200"/>
            <a:ext cx="1682750" cy="1439863"/>
            <a:chOff x="984250" y="2743200"/>
            <a:chExt cx="1682750" cy="1439863"/>
          </a:xfrm>
        </p:grpSpPr>
        <p:sp>
          <p:nvSpPr>
            <p:cNvPr id="24581" name="Oval 4"/>
            <p:cNvSpPr>
              <a:spLocks noChangeArrowheads="1"/>
            </p:cNvSpPr>
            <p:nvPr/>
          </p:nvSpPr>
          <p:spPr bwMode="auto">
            <a:xfrm>
              <a:off x="1285875" y="288448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5"/>
              <a:endCxn id="24587" idx="1"/>
            </p:cNvCxnSpPr>
            <p:nvPr/>
          </p:nvCxnSpPr>
          <p:spPr bwMode="auto">
            <a:xfrm>
              <a:off x="1552575" y="3162300"/>
              <a:ext cx="614363" cy="1238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3" name="AutoShape 6"/>
            <p:cNvCxnSpPr>
              <a:cxnSpLocks noChangeShapeType="1"/>
              <a:stCxn id="24587" idx="3"/>
              <a:endCxn id="24584" idx="0"/>
            </p:cNvCxnSpPr>
            <p:nvPr/>
          </p:nvCxnSpPr>
          <p:spPr bwMode="auto">
            <a:xfrm flipH="1">
              <a:off x="1855788" y="3519488"/>
              <a:ext cx="311150" cy="1365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1700213" y="3662363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585" name="AutoShape 8"/>
            <p:cNvCxnSpPr>
              <a:cxnSpLocks noChangeShapeType="1"/>
              <a:stCxn id="24584" idx="5"/>
            </p:cNvCxnSpPr>
            <p:nvPr/>
          </p:nvCxnSpPr>
          <p:spPr bwMode="auto">
            <a:xfrm>
              <a:off x="1965325" y="3937000"/>
              <a:ext cx="141288" cy="2460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6" name="AutoShape 9"/>
            <p:cNvCxnSpPr>
              <a:cxnSpLocks noChangeShapeType="1"/>
              <a:stCxn id="24584" idx="3"/>
            </p:cNvCxnSpPr>
            <p:nvPr/>
          </p:nvCxnSpPr>
          <p:spPr bwMode="auto">
            <a:xfrm flipH="1">
              <a:off x="1595438" y="3937000"/>
              <a:ext cx="150812" cy="2460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2120900" y="324643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588" name="AutoShape 11"/>
            <p:cNvCxnSpPr>
              <a:cxnSpLocks noChangeShapeType="1"/>
              <a:stCxn id="24587" idx="5"/>
            </p:cNvCxnSpPr>
            <p:nvPr/>
          </p:nvCxnSpPr>
          <p:spPr bwMode="auto">
            <a:xfrm>
              <a:off x="2386013" y="3521075"/>
              <a:ext cx="230187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12"/>
            <p:cNvCxnSpPr>
              <a:cxnSpLocks noChangeShapeType="1"/>
              <a:stCxn id="24581" idx="3"/>
            </p:cNvCxnSpPr>
            <p:nvPr/>
          </p:nvCxnSpPr>
          <p:spPr bwMode="auto">
            <a:xfrm flipH="1">
              <a:off x="984250" y="3168650"/>
              <a:ext cx="347663" cy="1174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0" name="Freeform 17"/>
            <p:cNvSpPr>
              <a:spLocks/>
            </p:cNvSpPr>
            <p:nvPr/>
          </p:nvSpPr>
          <p:spPr bwMode="auto">
            <a:xfrm>
              <a:off x="1130300" y="2743200"/>
              <a:ext cx="1536700" cy="1404938"/>
            </a:xfrm>
            <a:custGeom>
              <a:avLst/>
              <a:gdLst>
                <a:gd name="T0" fmla="*/ 359793 w 1166"/>
                <a:gd name="T1" fmla="*/ 14497 h 1066"/>
                <a:gd name="T2" fmla="*/ 27676 w 1166"/>
                <a:gd name="T3" fmla="*/ 243821 h 1066"/>
                <a:gd name="T4" fmla="*/ 193735 w 1166"/>
                <a:gd name="T5" fmla="*/ 623392 h 1066"/>
                <a:gd name="T6" fmla="*/ 786801 w 1166"/>
                <a:gd name="T7" fmla="*/ 678746 h 1066"/>
                <a:gd name="T8" fmla="*/ 249088 w 1166"/>
                <a:gd name="T9" fmla="*/ 931793 h 1066"/>
                <a:gd name="T10" fmla="*/ 707725 w 1166"/>
                <a:gd name="T11" fmla="*/ 1390441 h 1066"/>
                <a:gd name="T12" fmla="*/ 1134733 w 1166"/>
                <a:gd name="T13" fmla="*/ 1018778 h 1066"/>
                <a:gd name="T14" fmla="*/ 1506388 w 1166"/>
                <a:gd name="T15" fmla="*/ 647115 h 1066"/>
                <a:gd name="T16" fmla="*/ 1316607 w 1166"/>
                <a:gd name="T17" fmla="*/ 283360 h 1066"/>
                <a:gd name="T18" fmla="*/ 359793 w 1166"/>
                <a:gd name="T19" fmla="*/ 14497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1" name="Group 42"/>
          <p:cNvGrpSpPr>
            <a:grpSpLocks/>
          </p:cNvGrpSpPr>
          <p:nvPr/>
        </p:nvGrpSpPr>
        <p:grpSpPr bwMode="auto">
          <a:xfrm>
            <a:off x="2900514" y="2712948"/>
            <a:ext cx="1758950" cy="1454150"/>
            <a:chOff x="3068" y="2055"/>
            <a:chExt cx="1108" cy="916"/>
          </a:xfrm>
        </p:grpSpPr>
        <p:sp>
          <p:nvSpPr>
            <p:cNvPr id="24628" name="Oval 20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629" name="AutoShape 21"/>
            <p:cNvCxnSpPr>
              <a:cxnSpLocks noChangeShapeType="1"/>
              <a:stCxn id="24628" idx="5"/>
              <a:endCxn id="24634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22"/>
            <p:cNvCxnSpPr>
              <a:cxnSpLocks noChangeShapeType="1"/>
              <a:stCxn id="24634" idx="3"/>
              <a:endCxn id="24631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1" name="Oval 23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632" name="AutoShape 24"/>
            <p:cNvCxnSpPr>
              <a:cxnSpLocks noChangeShapeType="1"/>
              <a:stCxn id="24631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3" name="AutoShape 25"/>
            <p:cNvCxnSpPr>
              <a:cxnSpLocks noChangeShapeType="1"/>
              <a:stCxn id="24631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4" name="Oval 26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35" name="AutoShape 27"/>
            <p:cNvCxnSpPr>
              <a:cxnSpLocks noChangeShapeType="1"/>
              <a:stCxn id="24634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6" name="AutoShape 28"/>
            <p:cNvCxnSpPr>
              <a:cxnSpLocks noChangeShapeType="1"/>
              <a:stCxn id="24628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7" name="Freeform 29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2" name="Group 30"/>
          <p:cNvGrpSpPr>
            <a:grpSpLocks/>
          </p:cNvGrpSpPr>
          <p:nvPr/>
        </p:nvGrpSpPr>
        <p:grpSpPr bwMode="auto">
          <a:xfrm flipH="1">
            <a:off x="6705600" y="2734034"/>
            <a:ext cx="1682750" cy="1438275"/>
            <a:chOff x="1292" y="2058"/>
            <a:chExt cx="1277" cy="1091"/>
          </a:xfrm>
        </p:grpSpPr>
        <p:sp>
          <p:nvSpPr>
            <p:cNvPr id="24618" name="Oval 31"/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619" name="AutoShape 32"/>
            <p:cNvCxnSpPr>
              <a:cxnSpLocks noChangeShapeType="1"/>
              <a:stCxn id="24618" idx="5"/>
              <a:endCxn id="24624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AutoShape 33"/>
            <p:cNvCxnSpPr>
              <a:cxnSpLocks noChangeShapeType="1"/>
              <a:stCxn id="24624" idx="3"/>
              <a:endCxn id="24621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1" name="Oval 34"/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22" name="AutoShape 35"/>
            <p:cNvCxnSpPr>
              <a:cxnSpLocks noChangeShapeType="1"/>
              <a:stCxn id="24621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AutoShape 36"/>
            <p:cNvCxnSpPr>
              <a:cxnSpLocks noChangeShapeType="1"/>
              <a:stCxn id="24621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4" name="Oval 37"/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625" name="AutoShape 38"/>
            <p:cNvCxnSpPr>
              <a:cxnSpLocks noChangeShapeType="1"/>
              <a:stCxn id="24624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6" name="AutoShape 39"/>
            <p:cNvCxnSpPr>
              <a:cxnSpLocks noChangeShapeType="1"/>
              <a:stCxn id="24618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7" name="Freeform 40"/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3" name="Group 43"/>
          <p:cNvGrpSpPr>
            <a:grpSpLocks/>
          </p:cNvGrpSpPr>
          <p:nvPr/>
        </p:nvGrpSpPr>
        <p:grpSpPr bwMode="auto">
          <a:xfrm flipH="1">
            <a:off x="833774" y="2631986"/>
            <a:ext cx="1758950" cy="1454150"/>
            <a:chOff x="3068" y="2055"/>
            <a:chExt cx="1108" cy="916"/>
          </a:xfrm>
        </p:grpSpPr>
        <p:sp>
          <p:nvSpPr>
            <p:cNvPr id="24608" name="Oval 44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609" name="AutoShape 45"/>
            <p:cNvCxnSpPr>
              <a:cxnSpLocks noChangeShapeType="1"/>
              <a:stCxn id="24608" idx="5"/>
              <a:endCxn id="24614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46"/>
            <p:cNvCxnSpPr>
              <a:cxnSpLocks noChangeShapeType="1"/>
              <a:stCxn id="24614" idx="3"/>
              <a:endCxn id="24611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1" name="Oval 47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612" name="AutoShape 48"/>
            <p:cNvCxnSpPr>
              <a:cxnSpLocks noChangeShapeType="1"/>
              <a:stCxn id="24611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AutoShape 49"/>
            <p:cNvCxnSpPr>
              <a:cxnSpLocks noChangeShapeType="1"/>
              <a:stCxn id="24611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4" name="Oval 50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15" name="AutoShape 51"/>
            <p:cNvCxnSpPr>
              <a:cxnSpLocks noChangeShapeType="1"/>
              <a:stCxn id="24614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52"/>
            <p:cNvCxnSpPr>
              <a:cxnSpLocks noChangeShapeType="1"/>
              <a:stCxn id="24608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7" name="Freeform 53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71900" y="4984750"/>
            <a:ext cx="1828800" cy="1111250"/>
            <a:chOff x="3771900" y="4984750"/>
            <a:chExt cx="1828800" cy="1111250"/>
          </a:xfrm>
        </p:grpSpPr>
        <p:sp>
          <p:nvSpPr>
            <p:cNvPr id="24594" name="Oval 55"/>
            <p:cNvSpPr>
              <a:spLocks noChangeArrowheads="1"/>
            </p:cNvSpPr>
            <p:nvPr/>
          </p:nvSpPr>
          <p:spPr bwMode="auto">
            <a:xfrm>
              <a:off x="3959225" y="55753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595" name="AutoShape 56"/>
            <p:cNvCxnSpPr>
              <a:cxnSpLocks noChangeShapeType="1"/>
              <a:stCxn id="24594" idx="0"/>
              <a:endCxn id="24600" idx="5"/>
            </p:cNvCxnSpPr>
            <p:nvPr/>
          </p:nvCxnSpPr>
          <p:spPr bwMode="auto">
            <a:xfrm flipV="1">
              <a:off x="4114800" y="5402263"/>
              <a:ext cx="425450" cy="16351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57"/>
            <p:cNvCxnSpPr>
              <a:cxnSpLocks noChangeShapeType="1"/>
              <a:stCxn id="24600" idx="3"/>
              <a:endCxn id="24597" idx="0"/>
            </p:cNvCxnSpPr>
            <p:nvPr/>
          </p:nvCxnSpPr>
          <p:spPr bwMode="auto">
            <a:xfrm>
              <a:off x="4760913" y="5402263"/>
              <a:ext cx="422275" cy="18256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Oval 58"/>
            <p:cNvSpPr>
              <a:spLocks noChangeArrowheads="1"/>
            </p:cNvSpPr>
            <p:nvPr/>
          </p:nvSpPr>
          <p:spPr bwMode="auto">
            <a:xfrm flipH="1">
              <a:off x="5027613" y="559435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598" name="AutoShape 59"/>
            <p:cNvCxnSpPr>
              <a:cxnSpLocks noChangeShapeType="1"/>
              <a:stCxn id="24597" idx="5"/>
            </p:cNvCxnSpPr>
            <p:nvPr/>
          </p:nvCxnSpPr>
          <p:spPr bwMode="auto">
            <a:xfrm flipH="1">
              <a:off x="4876800" y="5868988"/>
              <a:ext cx="195263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AutoShape 60"/>
            <p:cNvCxnSpPr>
              <a:cxnSpLocks noChangeShapeType="1"/>
              <a:stCxn id="24597" idx="3"/>
            </p:cNvCxnSpPr>
            <p:nvPr/>
          </p:nvCxnSpPr>
          <p:spPr bwMode="auto">
            <a:xfrm>
              <a:off x="5292725" y="5868988"/>
              <a:ext cx="193675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0" name="Oval 61"/>
            <p:cNvSpPr>
              <a:spLocks noChangeArrowheads="1"/>
            </p:cNvSpPr>
            <p:nvPr/>
          </p:nvSpPr>
          <p:spPr bwMode="auto">
            <a:xfrm flipH="1">
              <a:off x="4495800" y="51181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01" name="AutoShape 62"/>
            <p:cNvCxnSpPr>
              <a:cxnSpLocks noChangeShapeType="1"/>
              <a:endCxn id="24594" idx="5"/>
            </p:cNvCxnSpPr>
            <p:nvPr/>
          </p:nvCxnSpPr>
          <p:spPr bwMode="auto">
            <a:xfrm flipH="1" flipV="1">
              <a:off x="4224338" y="5849938"/>
              <a:ext cx="195262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2" name="AutoShape 63"/>
            <p:cNvCxnSpPr>
              <a:cxnSpLocks noChangeShapeType="1"/>
              <a:stCxn id="24594" idx="3"/>
            </p:cNvCxnSpPr>
            <p:nvPr/>
          </p:nvCxnSpPr>
          <p:spPr bwMode="auto">
            <a:xfrm flipH="1">
              <a:off x="3810000" y="5849938"/>
              <a:ext cx="195263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3" name="Freeform 65"/>
            <p:cNvSpPr>
              <a:spLocks/>
            </p:cNvSpPr>
            <p:nvPr/>
          </p:nvSpPr>
          <p:spPr bwMode="auto">
            <a:xfrm>
              <a:off x="3771900" y="4984750"/>
              <a:ext cx="1828800" cy="1111250"/>
            </a:xfrm>
            <a:custGeom>
              <a:avLst/>
              <a:gdLst>
                <a:gd name="T0" fmla="*/ 835660 w 1440"/>
                <a:gd name="T1" fmla="*/ 0 h 815"/>
                <a:gd name="T2" fmla="*/ 241300 w 1440"/>
                <a:gd name="T3" fmla="*/ 302696 h 815"/>
                <a:gd name="T4" fmla="*/ 27940 w 1440"/>
                <a:gd name="T5" fmla="*/ 834460 h 815"/>
                <a:gd name="T6" fmla="*/ 408940 w 1440"/>
                <a:gd name="T7" fmla="*/ 1096252 h 815"/>
                <a:gd name="T8" fmla="*/ 889000 w 1440"/>
                <a:gd name="T9" fmla="*/ 744469 h 815"/>
                <a:gd name="T10" fmla="*/ 1384300 w 1440"/>
                <a:gd name="T11" fmla="*/ 1096252 h 815"/>
                <a:gd name="T12" fmla="*/ 1811020 w 1440"/>
                <a:gd name="T13" fmla="*/ 711745 h 815"/>
                <a:gd name="T14" fmla="*/ 1490980 w 1440"/>
                <a:gd name="T15" fmla="*/ 294515 h 815"/>
                <a:gd name="T16" fmla="*/ 835660 w 1440"/>
                <a:gd name="T17" fmla="*/ 0 h 8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15"/>
                <a:gd name="T29" fmla="*/ 1440 w 1440"/>
                <a:gd name="T30" fmla="*/ 815 h 8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15">
                  <a:moveTo>
                    <a:pt x="658" y="0"/>
                  </a:moveTo>
                  <a:cubicBezTo>
                    <a:pt x="490" y="0"/>
                    <a:pt x="296" y="120"/>
                    <a:pt x="190" y="222"/>
                  </a:cubicBezTo>
                  <a:cubicBezTo>
                    <a:pt x="84" y="324"/>
                    <a:pt x="0" y="515"/>
                    <a:pt x="22" y="612"/>
                  </a:cubicBezTo>
                  <a:cubicBezTo>
                    <a:pt x="44" y="709"/>
                    <a:pt x="209" y="815"/>
                    <a:pt x="322" y="804"/>
                  </a:cubicBezTo>
                  <a:cubicBezTo>
                    <a:pt x="435" y="793"/>
                    <a:pt x="572" y="546"/>
                    <a:pt x="700" y="546"/>
                  </a:cubicBezTo>
                  <a:cubicBezTo>
                    <a:pt x="828" y="546"/>
                    <a:pt x="969" y="808"/>
                    <a:pt x="1090" y="804"/>
                  </a:cubicBezTo>
                  <a:cubicBezTo>
                    <a:pt x="1211" y="800"/>
                    <a:pt x="1412" y="620"/>
                    <a:pt x="1426" y="522"/>
                  </a:cubicBezTo>
                  <a:cubicBezTo>
                    <a:pt x="1440" y="424"/>
                    <a:pt x="1302" y="303"/>
                    <a:pt x="1174" y="216"/>
                  </a:cubicBezTo>
                  <a:cubicBezTo>
                    <a:pt x="1046" y="129"/>
                    <a:pt x="826" y="0"/>
                    <a:pt x="6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4" name="AutoShape 67"/>
          <p:cNvSpPr>
            <a:spLocks noChangeArrowheads="1"/>
          </p:cNvSpPr>
          <p:nvPr/>
        </p:nvSpPr>
        <p:spPr bwMode="auto">
          <a:xfrm rot="-1800000">
            <a:off x="37338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AutoShape 68"/>
          <p:cNvSpPr>
            <a:spLocks noChangeArrowheads="1"/>
          </p:cNvSpPr>
          <p:nvPr/>
        </p:nvSpPr>
        <p:spPr bwMode="auto">
          <a:xfrm rot="2962375">
            <a:off x="6629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AutoShape 69"/>
          <p:cNvSpPr>
            <a:spLocks noChangeArrowheads="1"/>
          </p:cNvSpPr>
          <p:nvPr/>
        </p:nvSpPr>
        <p:spPr bwMode="auto">
          <a:xfrm rot="1800000" flipH="1">
            <a:off x="5105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AutoShape 70"/>
          <p:cNvSpPr>
            <a:spLocks noChangeArrowheads="1"/>
          </p:cNvSpPr>
          <p:nvPr/>
        </p:nvSpPr>
        <p:spPr bwMode="auto">
          <a:xfrm rot="18637625" flipH="1">
            <a:off x="21336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582" y="190500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49841" y="194831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77924" y="194831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76360" y="1932096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251" y="2718415"/>
            <a:ext cx="81452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z -&gt;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 -&gt;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-&gt;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1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Trinode</a:t>
            </a:r>
            <a:r>
              <a:rPr lang="en-US" dirty="0" smtClean="0"/>
              <a:t> Restructuring </a:t>
            </a:r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110186"/>
              </p:ext>
            </p:extLst>
          </p:nvPr>
        </p:nvGraphicFramePr>
        <p:xfrm>
          <a:off x="956110" y="1371600"/>
          <a:ext cx="7578292" cy="251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73"/>
                <a:gridCol w="1894573"/>
                <a:gridCol w="1894573"/>
                <a:gridCol w="1894573"/>
              </a:tblGrid>
              <a:tr h="562708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imbalance/</a:t>
                      </a:r>
                    </a:p>
                    <a:p>
                      <a:r>
                        <a:rPr lang="en-US" dirty="0" smtClean="0"/>
                        <a:t>grandparent </a:t>
                      </a:r>
                      <a:r>
                        <a:rPr lang="en-US" baseline="0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Rotation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</a:t>
                      </a:r>
                      <a:r>
                        <a:rPr lang="en-US" baseline="0" dirty="0" smtClean="0"/>
                        <a:t> key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 key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 key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key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</a:t>
                      </a:r>
                      <a:r>
                        <a:rPr lang="en-US" baseline="0" dirty="0" smtClean="0"/>
                        <a:t> key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r>
                        <a:rPr lang="en-US" baseline="0" dirty="0" smtClean="0"/>
                        <a:t> key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Largest key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 key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015" y="4038600"/>
            <a:ext cx="7567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resulting balanced </a:t>
            </a:r>
            <a:r>
              <a:rPr lang="en-US" dirty="0" smtClean="0">
                <a:solidFill>
                  <a:srgbClr val="FF0000"/>
                </a:solidFill>
              </a:rPr>
              <a:t>subtree </a:t>
            </a:r>
            <a:r>
              <a:rPr lang="en-US" dirty="0" smtClean="0"/>
              <a:t>has: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middle key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at the top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mallest key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as left child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T0 and T1 are left and right subtrees of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argest key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as right child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T2 and T3 are left and right subtrees of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5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9290F7-C6B0-A346-918C-CFC1EFF49AA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AVL Tree Definition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4999"/>
            <a:ext cx="3429000" cy="4283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Adelson-</a:t>
            </a:r>
            <a:r>
              <a:rPr lang="en-US" sz="1800" b="1" dirty="0" err="1" smtClean="0"/>
              <a:t>Velsky</a:t>
            </a:r>
            <a:r>
              <a:rPr lang="en-US" sz="1800" b="1" dirty="0" smtClean="0"/>
              <a:t> and Landis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charset="0"/>
              </a:rPr>
              <a:t>binary </a:t>
            </a:r>
            <a:r>
              <a:rPr lang="en-US" sz="1800" dirty="0">
                <a:latin typeface="Tahoma" charset="0"/>
              </a:rPr>
              <a:t>search tree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ahoma" charset="0"/>
              </a:rPr>
              <a:t>balanced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dirty="0" smtClean="0">
                <a:latin typeface="Tahoma" charset="0"/>
              </a:rPr>
              <a:t> each </a:t>
            </a:r>
            <a:r>
              <a:rPr lang="en-US" sz="1800" dirty="0">
                <a:latin typeface="Tahoma" charset="0"/>
              </a:rPr>
              <a:t>internal node v </a:t>
            </a:r>
            <a:endParaRPr lang="en-US" sz="1800" dirty="0" smtClean="0">
              <a:latin typeface="Tahoma" charset="0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heights of the children of v can differ by at most 1</a:t>
            </a:r>
          </a:p>
        </p:txBody>
      </p:sp>
      <p:pic>
        <p:nvPicPr>
          <p:cNvPr id="184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9100" y="2286000"/>
            <a:ext cx="4648200" cy="2615958"/>
          </a:xfrm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495800" y="5486400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An example of an AVL tree where the heights are shown next to the </a:t>
            </a:r>
            <a:r>
              <a:rPr lang="en-US" sz="2000" dirty="0" smtClean="0">
                <a:latin typeface="Times New Roman" charset="0"/>
              </a:rPr>
              <a:t>nodes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6D3BEA-20A2-7947-9F7A-C085DFCC1BE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Removal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121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Removal begins as in a binary search </a:t>
            </a:r>
            <a:r>
              <a:rPr lang="en-US" sz="2400" dirty="0" smtClean="0">
                <a:latin typeface="Tahoma" charset="0"/>
              </a:rPr>
              <a:t>tree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>
                <a:latin typeface="Tahoma" charset="0"/>
              </a:rPr>
              <a:t>node removed will become an empty external node.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Its </a:t>
            </a:r>
            <a:r>
              <a:rPr lang="en-US" sz="2000" dirty="0">
                <a:latin typeface="Tahoma" charset="0"/>
              </a:rPr>
              <a:t>parent, w, may cause an imbalance.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Remove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32</a:t>
            </a:r>
            <a:r>
              <a:rPr lang="en-US" sz="2400" dirty="0" smtClean="0">
                <a:latin typeface="Tahoma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imbalance at 44</a:t>
            </a:r>
            <a:endParaRPr lang="en-US" sz="2400" dirty="0">
              <a:solidFill>
                <a:srgbClr val="FF0000"/>
              </a:solidFill>
              <a:latin typeface="Tahoma" charset="0"/>
            </a:endParaRP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2147888" y="2927350"/>
            <a:ext cx="2743200" cy="2755900"/>
            <a:chOff x="2112" y="1824"/>
            <a:chExt cx="1728" cy="1736"/>
          </a:xfrm>
        </p:grpSpPr>
        <p:sp>
          <p:nvSpPr>
            <p:cNvPr id="25642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5643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5644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5645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5646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5647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5648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5649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5650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1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2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3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4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5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6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57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58" name="AutoShape 21"/>
            <p:cNvCxnSpPr>
              <a:cxnSpLocks noChangeShapeType="1"/>
              <a:stCxn id="25642" idx="4"/>
              <a:endCxn id="25643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9" name="AutoShape 22"/>
            <p:cNvCxnSpPr>
              <a:cxnSpLocks noChangeShapeType="1"/>
              <a:stCxn id="25643" idx="4"/>
              <a:endCxn id="25650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0" name="AutoShape 23"/>
            <p:cNvCxnSpPr>
              <a:cxnSpLocks noChangeShapeType="1"/>
              <a:stCxn id="25643" idx="4"/>
              <a:endCxn id="25645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1" name="AutoShape 24"/>
            <p:cNvCxnSpPr>
              <a:cxnSpLocks noChangeShapeType="1"/>
              <a:stCxn id="25642" idx="4"/>
              <a:endCxn id="25649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2" name="AutoShape 25"/>
            <p:cNvCxnSpPr>
              <a:cxnSpLocks noChangeShapeType="1"/>
              <a:stCxn id="25644" idx="0"/>
              <a:endCxn id="25649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3" name="AutoShape 26"/>
            <p:cNvCxnSpPr>
              <a:cxnSpLocks noChangeShapeType="1"/>
              <a:stCxn id="25644" idx="4"/>
              <a:endCxn id="25647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4" name="AutoShape 27"/>
            <p:cNvCxnSpPr>
              <a:cxnSpLocks noChangeShapeType="1"/>
              <a:stCxn id="25646" idx="4"/>
              <a:endCxn id="25648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5" name="AutoShape 28"/>
            <p:cNvCxnSpPr>
              <a:cxnSpLocks noChangeShapeType="1"/>
              <a:stCxn id="25645" idx="4"/>
              <a:endCxn id="25651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6" name="AutoShape 29"/>
            <p:cNvCxnSpPr>
              <a:cxnSpLocks noChangeShapeType="1"/>
              <a:stCxn id="25645" idx="4"/>
              <a:endCxn id="25652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7" name="AutoShape 30"/>
            <p:cNvCxnSpPr>
              <a:cxnSpLocks noChangeShapeType="1"/>
              <a:stCxn id="25648" idx="4"/>
              <a:endCxn id="25653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8" name="AutoShape 31"/>
            <p:cNvCxnSpPr>
              <a:cxnSpLocks noChangeShapeType="1"/>
              <a:stCxn id="25648" idx="4"/>
              <a:endCxn id="25654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9" name="AutoShape 32"/>
            <p:cNvCxnSpPr>
              <a:cxnSpLocks noChangeShapeType="1"/>
              <a:stCxn id="25646" idx="4"/>
              <a:endCxn id="25674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0" name="AutoShape 33"/>
            <p:cNvCxnSpPr>
              <a:cxnSpLocks noChangeShapeType="1"/>
              <a:stCxn id="25644" idx="4"/>
              <a:endCxn id="25655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1" name="AutoShape 34"/>
            <p:cNvCxnSpPr>
              <a:cxnSpLocks noChangeShapeType="1"/>
              <a:stCxn id="25646" idx="0"/>
              <a:endCxn id="25649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2" name="AutoShape 35"/>
            <p:cNvCxnSpPr>
              <a:cxnSpLocks noChangeShapeType="1"/>
              <a:stCxn id="25647" idx="4"/>
              <a:endCxn id="25656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3" name="AutoShape 36"/>
            <p:cNvCxnSpPr>
              <a:cxnSpLocks noChangeShapeType="1"/>
              <a:stCxn id="25647" idx="4"/>
              <a:endCxn id="25657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74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5675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76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77" name="AutoShape 40"/>
            <p:cNvCxnSpPr>
              <a:cxnSpLocks noChangeShapeType="1"/>
              <a:stCxn id="25674" idx="4"/>
              <a:endCxn id="25675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AutoShape 41"/>
            <p:cNvCxnSpPr>
              <a:cxnSpLocks noChangeShapeType="1"/>
              <a:stCxn id="25674" idx="4"/>
              <a:endCxn id="25676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6" name="Oval 42"/>
          <p:cNvSpPr>
            <a:spLocks noChangeArrowheads="1"/>
          </p:cNvSpPr>
          <p:nvPr/>
        </p:nvSpPr>
        <p:spPr bwMode="auto">
          <a:xfrm>
            <a:off x="6107113" y="29273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5607" name="Oval 43"/>
          <p:cNvSpPr>
            <a:spLocks noChangeArrowheads="1"/>
          </p:cNvSpPr>
          <p:nvPr/>
        </p:nvSpPr>
        <p:spPr bwMode="auto">
          <a:xfrm>
            <a:off x="5573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5608" name="Oval 44"/>
          <p:cNvSpPr>
            <a:spLocks noChangeArrowheads="1"/>
          </p:cNvSpPr>
          <p:nvPr/>
        </p:nvSpPr>
        <p:spPr bwMode="auto">
          <a:xfrm>
            <a:off x="711358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5609" name="Oval 45"/>
          <p:cNvSpPr>
            <a:spLocks noChangeArrowheads="1"/>
          </p:cNvSpPr>
          <p:nvPr/>
        </p:nvSpPr>
        <p:spPr bwMode="auto">
          <a:xfrm>
            <a:off x="6307138" y="42227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5610" name="Oval 46"/>
          <p:cNvSpPr>
            <a:spLocks noChangeArrowheads="1"/>
          </p:cNvSpPr>
          <p:nvPr/>
        </p:nvSpPr>
        <p:spPr bwMode="auto">
          <a:xfrm>
            <a:off x="7316788" y="48958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5611" name="Oval 47"/>
          <p:cNvSpPr>
            <a:spLocks noChangeArrowheads="1"/>
          </p:cNvSpPr>
          <p:nvPr/>
        </p:nvSpPr>
        <p:spPr bwMode="auto">
          <a:xfrm>
            <a:off x="5954713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5612" name="Oval 48"/>
          <p:cNvSpPr>
            <a:spLocks noChangeArrowheads="1"/>
          </p:cNvSpPr>
          <p:nvPr/>
        </p:nvSpPr>
        <p:spPr bwMode="auto">
          <a:xfrm>
            <a:off x="6716713" y="35369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5613" name="Rectangle 49"/>
          <p:cNvSpPr>
            <a:spLocks noChangeArrowheads="1"/>
          </p:cNvSpPr>
          <p:nvPr/>
        </p:nvSpPr>
        <p:spPr bwMode="auto">
          <a:xfrm>
            <a:off x="55673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4" name="Rectangle 50"/>
          <p:cNvSpPr>
            <a:spLocks noChangeArrowheads="1"/>
          </p:cNvSpPr>
          <p:nvPr/>
        </p:nvSpPr>
        <p:spPr bwMode="auto">
          <a:xfrm>
            <a:off x="5872163" y="41592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5" name="Rectangle 51"/>
          <p:cNvSpPr>
            <a:spLocks noChangeArrowheads="1"/>
          </p:cNvSpPr>
          <p:nvPr/>
        </p:nvSpPr>
        <p:spPr bwMode="auto">
          <a:xfrm>
            <a:off x="59578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6" name="Rectangle 52"/>
          <p:cNvSpPr>
            <a:spLocks noChangeArrowheads="1"/>
          </p:cNvSpPr>
          <p:nvPr/>
        </p:nvSpPr>
        <p:spPr bwMode="auto">
          <a:xfrm>
            <a:off x="6262688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7" name="Rectangle 53"/>
          <p:cNvSpPr>
            <a:spLocks noChangeArrowheads="1"/>
          </p:cNvSpPr>
          <p:nvPr/>
        </p:nvSpPr>
        <p:spPr bwMode="auto">
          <a:xfrm>
            <a:off x="7024688" y="49085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Rectangle 54"/>
          <p:cNvSpPr>
            <a:spLocks noChangeArrowheads="1"/>
          </p:cNvSpPr>
          <p:nvPr/>
        </p:nvSpPr>
        <p:spPr bwMode="auto">
          <a:xfrm>
            <a:off x="73294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9" name="Rectangle 55"/>
          <p:cNvSpPr>
            <a:spLocks noChangeArrowheads="1"/>
          </p:cNvSpPr>
          <p:nvPr/>
        </p:nvSpPr>
        <p:spPr bwMode="auto">
          <a:xfrm>
            <a:off x="7634288" y="55181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20" name="AutoShape 56"/>
          <p:cNvCxnSpPr>
            <a:cxnSpLocks noChangeShapeType="1"/>
            <a:stCxn id="25606" idx="4"/>
            <a:endCxn id="25607" idx="0"/>
          </p:cNvCxnSpPr>
          <p:nvPr/>
        </p:nvCxnSpPr>
        <p:spPr bwMode="auto">
          <a:xfrm flipH="1">
            <a:off x="5797550" y="333057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57"/>
          <p:cNvCxnSpPr>
            <a:cxnSpLocks noChangeShapeType="1"/>
            <a:stCxn id="25607" idx="4"/>
            <a:endCxn id="25613" idx="0"/>
          </p:cNvCxnSpPr>
          <p:nvPr/>
        </p:nvCxnSpPr>
        <p:spPr bwMode="auto">
          <a:xfrm flipH="1">
            <a:off x="5643563" y="394017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58"/>
          <p:cNvCxnSpPr>
            <a:cxnSpLocks noChangeShapeType="1"/>
            <a:stCxn id="25607" idx="4"/>
            <a:endCxn id="25614" idx="0"/>
          </p:cNvCxnSpPr>
          <p:nvPr/>
        </p:nvCxnSpPr>
        <p:spPr bwMode="auto">
          <a:xfrm>
            <a:off x="5797550" y="394017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59"/>
          <p:cNvCxnSpPr>
            <a:cxnSpLocks noChangeShapeType="1"/>
            <a:stCxn id="25606" idx="4"/>
            <a:endCxn id="25612" idx="0"/>
          </p:cNvCxnSpPr>
          <p:nvPr/>
        </p:nvCxnSpPr>
        <p:spPr bwMode="auto">
          <a:xfrm>
            <a:off x="6330950" y="333057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60"/>
          <p:cNvCxnSpPr>
            <a:cxnSpLocks noChangeShapeType="1"/>
            <a:stCxn id="25608" idx="0"/>
            <a:endCxn id="25612" idx="4"/>
          </p:cNvCxnSpPr>
          <p:nvPr/>
        </p:nvCxnSpPr>
        <p:spPr bwMode="auto">
          <a:xfrm flipH="1" flipV="1">
            <a:off x="6940550" y="394017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61"/>
          <p:cNvCxnSpPr>
            <a:cxnSpLocks noChangeShapeType="1"/>
            <a:stCxn id="25608" idx="4"/>
            <a:endCxn id="25610" idx="0"/>
          </p:cNvCxnSpPr>
          <p:nvPr/>
        </p:nvCxnSpPr>
        <p:spPr bwMode="auto">
          <a:xfrm>
            <a:off x="7337425" y="462597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62"/>
          <p:cNvCxnSpPr>
            <a:cxnSpLocks noChangeShapeType="1"/>
            <a:stCxn id="25609" idx="4"/>
            <a:endCxn id="25611" idx="0"/>
          </p:cNvCxnSpPr>
          <p:nvPr/>
        </p:nvCxnSpPr>
        <p:spPr bwMode="auto">
          <a:xfrm flipH="1">
            <a:off x="6178550" y="462597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63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6034088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64"/>
          <p:cNvCxnSpPr>
            <a:cxnSpLocks noChangeShapeType="1"/>
            <a:stCxn id="25611" idx="4"/>
            <a:endCxn id="25616" idx="0"/>
          </p:cNvCxnSpPr>
          <p:nvPr/>
        </p:nvCxnSpPr>
        <p:spPr bwMode="auto">
          <a:xfrm>
            <a:off x="6178550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65"/>
          <p:cNvCxnSpPr>
            <a:cxnSpLocks noChangeShapeType="1"/>
            <a:stCxn id="25609" idx="4"/>
            <a:endCxn id="25634" idx="0"/>
          </p:cNvCxnSpPr>
          <p:nvPr/>
        </p:nvCxnSpPr>
        <p:spPr bwMode="auto">
          <a:xfrm>
            <a:off x="6530975" y="462597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66"/>
          <p:cNvCxnSpPr>
            <a:cxnSpLocks noChangeShapeType="1"/>
            <a:stCxn id="25608" idx="4"/>
            <a:endCxn id="25617" idx="0"/>
          </p:cNvCxnSpPr>
          <p:nvPr/>
        </p:nvCxnSpPr>
        <p:spPr bwMode="auto">
          <a:xfrm flipH="1">
            <a:off x="7100888" y="462597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67"/>
          <p:cNvCxnSpPr>
            <a:cxnSpLocks noChangeShapeType="1"/>
            <a:stCxn id="25609" idx="0"/>
            <a:endCxn id="25612" idx="4"/>
          </p:cNvCxnSpPr>
          <p:nvPr/>
        </p:nvCxnSpPr>
        <p:spPr bwMode="auto">
          <a:xfrm flipV="1">
            <a:off x="6530975" y="394017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68"/>
          <p:cNvCxnSpPr>
            <a:cxnSpLocks noChangeShapeType="1"/>
            <a:stCxn id="25610" idx="4"/>
            <a:endCxn id="25618" idx="0"/>
          </p:cNvCxnSpPr>
          <p:nvPr/>
        </p:nvCxnSpPr>
        <p:spPr bwMode="auto">
          <a:xfrm flipH="1">
            <a:off x="7405688" y="529907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69"/>
          <p:cNvCxnSpPr>
            <a:cxnSpLocks noChangeShapeType="1"/>
            <a:stCxn id="25610" idx="4"/>
            <a:endCxn id="25619" idx="0"/>
          </p:cNvCxnSpPr>
          <p:nvPr/>
        </p:nvCxnSpPr>
        <p:spPr bwMode="auto">
          <a:xfrm>
            <a:off x="7540625" y="529907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4" name="Oval 70"/>
          <p:cNvSpPr>
            <a:spLocks noChangeArrowheads="1"/>
          </p:cNvSpPr>
          <p:nvPr/>
        </p:nvSpPr>
        <p:spPr bwMode="auto">
          <a:xfrm>
            <a:off x="6503988" y="490855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5635" name="Rectangle 71"/>
          <p:cNvSpPr>
            <a:spLocks noChangeArrowheads="1"/>
          </p:cNvSpPr>
          <p:nvPr/>
        </p:nvSpPr>
        <p:spPr bwMode="auto">
          <a:xfrm>
            <a:off x="65071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6" name="Rectangle 72"/>
          <p:cNvSpPr>
            <a:spLocks noChangeArrowheads="1"/>
          </p:cNvSpPr>
          <p:nvPr/>
        </p:nvSpPr>
        <p:spPr bwMode="auto">
          <a:xfrm>
            <a:off x="6811963" y="553085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637" name="AutoShape 73"/>
          <p:cNvCxnSpPr>
            <a:cxnSpLocks noChangeShapeType="1"/>
            <a:stCxn id="25634" idx="4"/>
            <a:endCxn id="25635" idx="0"/>
          </p:cNvCxnSpPr>
          <p:nvPr/>
        </p:nvCxnSpPr>
        <p:spPr bwMode="auto">
          <a:xfrm flipH="1">
            <a:off x="6583363" y="531177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74"/>
          <p:cNvCxnSpPr>
            <a:cxnSpLocks noChangeShapeType="1"/>
            <a:stCxn id="25634" idx="4"/>
            <a:endCxn id="25636" idx="0"/>
          </p:cNvCxnSpPr>
          <p:nvPr/>
        </p:nvCxnSpPr>
        <p:spPr bwMode="auto">
          <a:xfrm>
            <a:off x="6727825" y="531177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9" name="Text Box 83"/>
          <p:cNvSpPr txBox="1">
            <a:spLocks noChangeArrowheads="1"/>
          </p:cNvSpPr>
          <p:nvPr/>
        </p:nvSpPr>
        <p:spPr bwMode="auto">
          <a:xfrm>
            <a:off x="2752725" y="59118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before deletion of 32</a:t>
            </a:r>
          </a:p>
        </p:txBody>
      </p:sp>
      <p:sp>
        <p:nvSpPr>
          <p:cNvPr id="25640" name="Text Box 84"/>
          <p:cNvSpPr txBox="1">
            <a:spLocks noChangeArrowheads="1"/>
          </p:cNvSpPr>
          <p:nvPr/>
        </p:nvSpPr>
        <p:spPr bwMode="auto">
          <a:xfrm>
            <a:off x="6045200" y="591185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deletion</a:t>
            </a:r>
          </a:p>
        </p:txBody>
      </p:sp>
      <p:sp>
        <p:nvSpPr>
          <p:cNvPr id="25641" name="Line 85"/>
          <p:cNvSpPr>
            <a:spLocks noChangeShapeType="1"/>
          </p:cNvSpPr>
          <p:nvPr/>
        </p:nvSpPr>
        <p:spPr bwMode="auto">
          <a:xfrm>
            <a:off x="4572000" y="3352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23CE2B-D530-BC4B-80C1-08B7BF631B01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6631" name="AutoShape 84"/>
          <p:cNvSpPr>
            <a:spLocks noChangeArrowheads="1"/>
          </p:cNvSpPr>
          <p:nvPr/>
        </p:nvSpPr>
        <p:spPr bwMode="auto">
          <a:xfrm>
            <a:off x="3200400" y="52451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83"/>
          <p:cNvSpPr>
            <a:spLocks noChangeArrowheads="1"/>
          </p:cNvSpPr>
          <p:nvPr/>
        </p:nvSpPr>
        <p:spPr bwMode="auto">
          <a:xfrm>
            <a:off x="2971800" y="5245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utoShape 82"/>
          <p:cNvSpPr>
            <a:spLocks noChangeArrowheads="1"/>
          </p:cNvSpPr>
          <p:nvPr/>
        </p:nvSpPr>
        <p:spPr bwMode="auto">
          <a:xfrm>
            <a:off x="1828800" y="47879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81"/>
          <p:cNvSpPr>
            <a:spLocks noChangeArrowheads="1"/>
          </p:cNvSpPr>
          <p:nvPr/>
        </p:nvSpPr>
        <p:spPr bwMode="auto">
          <a:xfrm>
            <a:off x="1371600" y="40259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Rebalancing after a Removal</a:t>
            </a:r>
          </a:p>
        </p:txBody>
      </p:sp>
      <p:sp>
        <p:nvSpPr>
          <p:cNvPr id="26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15963" y="1435100"/>
            <a:ext cx="7696200" cy="190500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z</a:t>
            </a:r>
            <a:r>
              <a:rPr lang="en-US" sz="1600" dirty="0" smtClean="0">
                <a:latin typeface="Tahoma" charset="0"/>
              </a:rPr>
              <a:t> = </a:t>
            </a: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first </a:t>
            </a:r>
            <a:r>
              <a:rPr lang="en-US" sz="1600" dirty="0">
                <a:solidFill>
                  <a:schemeClr val="tx2"/>
                </a:solidFill>
                <a:latin typeface="Tahoma" charset="0"/>
              </a:rPr>
              <a:t>unbalanced</a:t>
            </a:r>
            <a:r>
              <a:rPr lang="en-US" sz="1600" dirty="0">
                <a:latin typeface="Tahoma" charset="0"/>
              </a:rPr>
              <a:t> node encountered while travelling up the tree from w.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600" dirty="0" smtClean="0">
                <a:latin typeface="Tahoma" charset="0"/>
              </a:rPr>
              <a:t>y = child </a:t>
            </a:r>
            <a:r>
              <a:rPr lang="en-US" sz="1600" dirty="0">
                <a:latin typeface="Tahoma" charset="0"/>
              </a:rPr>
              <a:t>of z with the larger height, </a:t>
            </a:r>
            <a:endParaRPr lang="en-US" sz="1600" dirty="0" smtClean="0"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1600" dirty="0" smtClean="0">
                <a:latin typeface="Tahoma" charset="0"/>
              </a:rPr>
              <a:t>x = child </a:t>
            </a:r>
            <a:r>
              <a:rPr lang="en-US" sz="1600" dirty="0">
                <a:latin typeface="Tahoma" charset="0"/>
              </a:rPr>
              <a:t>of y with the larger height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dirty="0" err="1" smtClean="0">
                <a:solidFill>
                  <a:schemeClr val="tx2"/>
                </a:solidFill>
                <a:latin typeface="Tahoma" charset="0"/>
              </a:rPr>
              <a:t>trinode</a:t>
            </a: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 restructuring</a:t>
            </a:r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to restore balance at </a:t>
            </a:r>
            <a:r>
              <a:rPr lang="en-US" sz="1600" dirty="0" smtClean="0">
                <a:latin typeface="Tahoma" charset="0"/>
              </a:rPr>
              <a:t>z—Case 1 in example</a:t>
            </a:r>
            <a:endParaRPr lang="en-US" sz="1600" dirty="0">
              <a:latin typeface="Tahoma" charset="0"/>
            </a:endParaRPr>
          </a:p>
        </p:txBody>
      </p:sp>
      <p:sp>
        <p:nvSpPr>
          <p:cNvPr id="26637" name="Oval 5"/>
          <p:cNvSpPr>
            <a:spLocks noChangeArrowheads="1"/>
          </p:cNvSpPr>
          <p:nvPr/>
        </p:nvSpPr>
        <p:spPr bwMode="auto">
          <a:xfrm>
            <a:off x="2170113" y="3492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44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1636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39" name="Oval 7"/>
          <p:cNvSpPr>
            <a:spLocks noChangeArrowheads="1"/>
          </p:cNvSpPr>
          <p:nvPr/>
        </p:nvSpPr>
        <p:spPr bwMode="auto">
          <a:xfrm>
            <a:off x="3176588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40" name="Oval 8"/>
          <p:cNvSpPr>
            <a:spLocks noChangeArrowheads="1"/>
          </p:cNvSpPr>
          <p:nvPr/>
        </p:nvSpPr>
        <p:spPr bwMode="auto">
          <a:xfrm>
            <a:off x="2295525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41" name="Oval 9"/>
          <p:cNvSpPr>
            <a:spLocks noChangeArrowheads="1"/>
          </p:cNvSpPr>
          <p:nvPr/>
        </p:nvSpPr>
        <p:spPr bwMode="auto">
          <a:xfrm>
            <a:off x="3379788" y="5461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42" name="Oval 10"/>
          <p:cNvSpPr>
            <a:spLocks noChangeArrowheads="1"/>
          </p:cNvSpPr>
          <p:nvPr/>
        </p:nvSpPr>
        <p:spPr bwMode="auto">
          <a:xfrm>
            <a:off x="2017713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43" name="Oval 11"/>
          <p:cNvSpPr>
            <a:spLocks noChangeArrowheads="1"/>
          </p:cNvSpPr>
          <p:nvPr/>
        </p:nvSpPr>
        <p:spPr bwMode="auto">
          <a:xfrm>
            <a:off x="2779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44" name="Rectangle 12"/>
          <p:cNvSpPr>
            <a:spLocks noChangeArrowheads="1"/>
          </p:cNvSpPr>
          <p:nvPr/>
        </p:nvSpPr>
        <p:spPr bwMode="auto">
          <a:xfrm>
            <a:off x="16303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5" name="Rectangle 13"/>
          <p:cNvSpPr>
            <a:spLocks noChangeArrowheads="1"/>
          </p:cNvSpPr>
          <p:nvPr/>
        </p:nvSpPr>
        <p:spPr bwMode="auto">
          <a:xfrm>
            <a:off x="19351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6" name="Rectangle 14"/>
          <p:cNvSpPr>
            <a:spLocks noChangeArrowheads="1"/>
          </p:cNvSpPr>
          <p:nvPr/>
        </p:nvSpPr>
        <p:spPr bwMode="auto">
          <a:xfrm>
            <a:off x="20208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7" name="Rectangle 15"/>
          <p:cNvSpPr>
            <a:spLocks noChangeArrowheads="1"/>
          </p:cNvSpPr>
          <p:nvPr/>
        </p:nvSpPr>
        <p:spPr bwMode="auto">
          <a:xfrm>
            <a:off x="23256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8" name="Rectangle 16"/>
          <p:cNvSpPr>
            <a:spLocks noChangeArrowheads="1"/>
          </p:cNvSpPr>
          <p:nvPr/>
        </p:nvSpPr>
        <p:spPr bwMode="auto">
          <a:xfrm>
            <a:off x="3087688" y="5473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9" name="Rectangle 17"/>
          <p:cNvSpPr>
            <a:spLocks noChangeArrowheads="1"/>
          </p:cNvSpPr>
          <p:nvPr/>
        </p:nvSpPr>
        <p:spPr bwMode="auto">
          <a:xfrm>
            <a:off x="33924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0" name="Rectangle 18"/>
          <p:cNvSpPr>
            <a:spLocks noChangeArrowheads="1"/>
          </p:cNvSpPr>
          <p:nvPr/>
        </p:nvSpPr>
        <p:spPr bwMode="auto">
          <a:xfrm>
            <a:off x="36972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51" name="AutoShape 19"/>
          <p:cNvCxnSpPr>
            <a:cxnSpLocks noChangeShapeType="1"/>
            <a:stCxn id="26637" idx="4"/>
            <a:endCxn id="26638" idx="0"/>
          </p:cNvCxnSpPr>
          <p:nvPr/>
        </p:nvCxnSpPr>
        <p:spPr bwMode="auto">
          <a:xfrm flipH="1">
            <a:off x="1860550" y="38957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0"/>
          <p:cNvCxnSpPr>
            <a:cxnSpLocks noChangeShapeType="1"/>
            <a:stCxn id="26638" idx="4"/>
            <a:endCxn id="26644" idx="0"/>
          </p:cNvCxnSpPr>
          <p:nvPr/>
        </p:nvCxnSpPr>
        <p:spPr bwMode="auto">
          <a:xfrm flipH="1">
            <a:off x="1706563" y="45053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1"/>
          <p:cNvCxnSpPr>
            <a:cxnSpLocks noChangeShapeType="1"/>
            <a:stCxn id="26638" idx="4"/>
            <a:endCxn id="26645" idx="0"/>
          </p:cNvCxnSpPr>
          <p:nvPr/>
        </p:nvCxnSpPr>
        <p:spPr bwMode="auto">
          <a:xfrm>
            <a:off x="1860550" y="45053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2"/>
          <p:cNvCxnSpPr>
            <a:cxnSpLocks noChangeShapeType="1"/>
            <a:stCxn id="26637" idx="4"/>
            <a:endCxn id="26643" idx="0"/>
          </p:cNvCxnSpPr>
          <p:nvPr/>
        </p:nvCxnSpPr>
        <p:spPr bwMode="auto">
          <a:xfrm>
            <a:off x="2393950" y="38957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23"/>
          <p:cNvCxnSpPr>
            <a:cxnSpLocks noChangeShapeType="1"/>
            <a:stCxn id="26639" idx="0"/>
            <a:endCxn id="26643" idx="4"/>
          </p:cNvCxnSpPr>
          <p:nvPr/>
        </p:nvCxnSpPr>
        <p:spPr bwMode="auto">
          <a:xfrm flipH="1" flipV="1">
            <a:off x="3003550" y="45053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24"/>
          <p:cNvCxnSpPr>
            <a:cxnSpLocks noChangeShapeType="1"/>
            <a:stCxn id="26639" idx="4"/>
            <a:endCxn id="26641" idx="0"/>
          </p:cNvCxnSpPr>
          <p:nvPr/>
        </p:nvCxnSpPr>
        <p:spPr bwMode="auto">
          <a:xfrm>
            <a:off x="3400425" y="51911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25"/>
          <p:cNvCxnSpPr>
            <a:cxnSpLocks noChangeShapeType="1"/>
            <a:stCxn id="26640" idx="4"/>
            <a:endCxn id="26642" idx="0"/>
          </p:cNvCxnSpPr>
          <p:nvPr/>
        </p:nvCxnSpPr>
        <p:spPr bwMode="auto">
          <a:xfrm flipH="1">
            <a:off x="2241551" y="5191125"/>
            <a:ext cx="277812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26"/>
          <p:cNvCxnSpPr>
            <a:cxnSpLocks noChangeShapeType="1"/>
            <a:stCxn id="26642" idx="4"/>
            <a:endCxn id="26646" idx="0"/>
          </p:cNvCxnSpPr>
          <p:nvPr/>
        </p:nvCxnSpPr>
        <p:spPr bwMode="auto">
          <a:xfrm flipH="1">
            <a:off x="2097088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27"/>
          <p:cNvCxnSpPr>
            <a:cxnSpLocks noChangeShapeType="1"/>
            <a:stCxn id="26642" idx="4"/>
            <a:endCxn id="26647" idx="0"/>
          </p:cNvCxnSpPr>
          <p:nvPr/>
        </p:nvCxnSpPr>
        <p:spPr bwMode="auto">
          <a:xfrm>
            <a:off x="2241550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AutoShape 28"/>
          <p:cNvCxnSpPr>
            <a:cxnSpLocks noChangeShapeType="1"/>
            <a:stCxn id="26640" idx="4"/>
            <a:endCxn id="26665" idx="0"/>
          </p:cNvCxnSpPr>
          <p:nvPr/>
        </p:nvCxnSpPr>
        <p:spPr bwMode="auto">
          <a:xfrm>
            <a:off x="2519363" y="5191125"/>
            <a:ext cx="271463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AutoShape 29"/>
          <p:cNvCxnSpPr>
            <a:cxnSpLocks noChangeShapeType="1"/>
            <a:stCxn id="26639" idx="4"/>
            <a:endCxn id="26648" idx="0"/>
          </p:cNvCxnSpPr>
          <p:nvPr/>
        </p:nvCxnSpPr>
        <p:spPr bwMode="auto">
          <a:xfrm flipH="1">
            <a:off x="3163888" y="51911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AutoShape 30"/>
          <p:cNvCxnSpPr>
            <a:cxnSpLocks noChangeShapeType="1"/>
            <a:stCxn id="26640" idx="0"/>
            <a:endCxn id="26643" idx="4"/>
          </p:cNvCxnSpPr>
          <p:nvPr/>
        </p:nvCxnSpPr>
        <p:spPr bwMode="auto">
          <a:xfrm flipV="1">
            <a:off x="2519363" y="4505325"/>
            <a:ext cx="48418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AutoShape 31"/>
          <p:cNvCxnSpPr>
            <a:cxnSpLocks noChangeShapeType="1"/>
            <a:stCxn id="26641" idx="4"/>
            <a:endCxn id="26649" idx="0"/>
          </p:cNvCxnSpPr>
          <p:nvPr/>
        </p:nvCxnSpPr>
        <p:spPr bwMode="auto">
          <a:xfrm flipH="1">
            <a:off x="3468688" y="58642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AutoShape 32"/>
          <p:cNvCxnSpPr>
            <a:cxnSpLocks noChangeShapeType="1"/>
            <a:stCxn id="26641" idx="4"/>
            <a:endCxn id="26650" idx="0"/>
          </p:cNvCxnSpPr>
          <p:nvPr/>
        </p:nvCxnSpPr>
        <p:spPr bwMode="auto">
          <a:xfrm>
            <a:off x="3603625" y="58642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Oval 33"/>
          <p:cNvSpPr>
            <a:spLocks noChangeArrowheads="1"/>
          </p:cNvSpPr>
          <p:nvPr/>
        </p:nvSpPr>
        <p:spPr bwMode="auto">
          <a:xfrm>
            <a:off x="2566988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666" name="Rectangle 34"/>
          <p:cNvSpPr>
            <a:spLocks noChangeArrowheads="1"/>
          </p:cNvSpPr>
          <p:nvPr/>
        </p:nvSpPr>
        <p:spPr bwMode="auto">
          <a:xfrm>
            <a:off x="25701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7" name="Rectangle 35"/>
          <p:cNvSpPr>
            <a:spLocks noChangeArrowheads="1"/>
          </p:cNvSpPr>
          <p:nvPr/>
        </p:nvSpPr>
        <p:spPr bwMode="auto">
          <a:xfrm>
            <a:off x="28749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68" name="AutoShape 36"/>
          <p:cNvCxnSpPr>
            <a:cxnSpLocks noChangeShapeType="1"/>
            <a:stCxn id="26665" idx="4"/>
            <a:endCxn id="26666" idx="0"/>
          </p:cNvCxnSpPr>
          <p:nvPr/>
        </p:nvCxnSpPr>
        <p:spPr bwMode="auto">
          <a:xfrm flipH="1">
            <a:off x="2646363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9" name="AutoShape 37"/>
          <p:cNvCxnSpPr>
            <a:cxnSpLocks noChangeShapeType="1"/>
            <a:stCxn id="26665" idx="4"/>
            <a:endCxn id="26667" idx="0"/>
          </p:cNvCxnSpPr>
          <p:nvPr/>
        </p:nvCxnSpPr>
        <p:spPr bwMode="auto">
          <a:xfrm>
            <a:off x="2790825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0" name="Text Box 38"/>
          <p:cNvSpPr txBox="1">
            <a:spLocks noChangeArrowheads="1"/>
          </p:cNvSpPr>
          <p:nvPr/>
        </p:nvSpPr>
        <p:spPr bwMode="auto">
          <a:xfrm>
            <a:off x="1143000" y="4035425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6671" name="Text Box 39"/>
          <p:cNvSpPr txBox="1">
            <a:spLocks noChangeArrowheads="1"/>
          </p:cNvSpPr>
          <p:nvPr/>
        </p:nvSpPr>
        <p:spPr bwMode="auto">
          <a:xfrm>
            <a:off x="3992563" y="470217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c=x</a:t>
            </a:r>
          </a:p>
        </p:txBody>
      </p:sp>
      <p:sp>
        <p:nvSpPr>
          <p:cNvPr id="26672" name="Text Box 40"/>
          <p:cNvSpPr txBox="1">
            <a:spLocks noChangeArrowheads="1"/>
          </p:cNvSpPr>
          <p:nvPr/>
        </p:nvSpPr>
        <p:spPr bwMode="auto">
          <a:xfrm>
            <a:off x="3576638" y="4044950"/>
            <a:ext cx="585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b=y</a:t>
            </a:r>
          </a:p>
        </p:txBody>
      </p:sp>
      <p:sp>
        <p:nvSpPr>
          <p:cNvPr id="26673" name="Text Box 41"/>
          <p:cNvSpPr txBox="1">
            <a:spLocks noChangeArrowheads="1"/>
          </p:cNvSpPr>
          <p:nvPr/>
        </p:nvSpPr>
        <p:spPr bwMode="auto">
          <a:xfrm>
            <a:off x="1347788" y="3473450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a=z</a:t>
            </a:r>
          </a:p>
        </p:txBody>
      </p:sp>
      <p:sp>
        <p:nvSpPr>
          <p:cNvPr id="26674" name="Line 42"/>
          <p:cNvSpPr>
            <a:spLocks noChangeShapeType="1"/>
          </p:cNvSpPr>
          <p:nvPr/>
        </p:nvSpPr>
        <p:spPr bwMode="auto">
          <a:xfrm>
            <a:off x="1868488" y="3676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5" name="Line 43"/>
          <p:cNvSpPr>
            <a:spLocks noChangeShapeType="1"/>
          </p:cNvSpPr>
          <p:nvPr/>
        </p:nvSpPr>
        <p:spPr bwMode="auto">
          <a:xfrm flipV="1">
            <a:off x="1400175" y="42957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6" name="Line 44"/>
          <p:cNvSpPr>
            <a:spLocks noChangeShapeType="1"/>
          </p:cNvSpPr>
          <p:nvPr/>
        </p:nvSpPr>
        <p:spPr bwMode="auto">
          <a:xfrm flipH="1">
            <a:off x="3240088" y="43053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7" name="Line 45"/>
          <p:cNvSpPr>
            <a:spLocks noChangeShapeType="1"/>
          </p:cNvSpPr>
          <p:nvPr/>
        </p:nvSpPr>
        <p:spPr bwMode="auto">
          <a:xfrm flipH="1">
            <a:off x="3649663" y="49625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21313" y="3506336"/>
            <a:ext cx="2743200" cy="2743200"/>
            <a:chOff x="5410200" y="3340100"/>
            <a:chExt cx="2743200" cy="2743200"/>
          </a:xfrm>
        </p:grpSpPr>
        <p:sp>
          <p:nvSpPr>
            <p:cNvPr id="26627" name="AutoShape 85"/>
            <p:cNvSpPr>
              <a:spLocks noChangeArrowheads="1"/>
            </p:cNvSpPr>
            <p:nvPr/>
          </p:nvSpPr>
          <p:spPr bwMode="auto">
            <a:xfrm>
              <a:off x="7315200" y="4483100"/>
              <a:ext cx="838200" cy="990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8" name="AutoShape 87"/>
            <p:cNvSpPr>
              <a:spLocks noChangeArrowheads="1"/>
            </p:cNvSpPr>
            <p:nvPr/>
          </p:nvSpPr>
          <p:spPr bwMode="auto">
            <a:xfrm>
              <a:off x="7086600" y="4483100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9" name="AutoShape 88"/>
            <p:cNvSpPr>
              <a:spLocks noChangeArrowheads="1"/>
            </p:cNvSpPr>
            <p:nvPr/>
          </p:nvSpPr>
          <p:spPr bwMode="auto">
            <a:xfrm>
              <a:off x="6096000" y="4559300"/>
              <a:ext cx="1295400" cy="14478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AutoShape 86"/>
            <p:cNvSpPr>
              <a:spLocks noChangeArrowheads="1"/>
            </p:cNvSpPr>
            <p:nvPr/>
          </p:nvSpPr>
          <p:spPr bwMode="auto">
            <a:xfrm>
              <a:off x="5410200" y="4483100"/>
              <a:ext cx="838200" cy="990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8" name="Oval 47"/>
            <p:cNvSpPr>
              <a:spLocks noChangeArrowheads="1"/>
            </p:cNvSpPr>
            <p:nvPr/>
          </p:nvSpPr>
          <p:spPr bwMode="auto">
            <a:xfrm>
              <a:off x="6102350" y="39370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6679" name="Oval 48"/>
            <p:cNvSpPr>
              <a:spLocks noChangeArrowheads="1"/>
            </p:cNvSpPr>
            <p:nvPr/>
          </p:nvSpPr>
          <p:spPr bwMode="auto">
            <a:xfrm>
              <a:off x="5645150" y="46228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6680" name="Oval 49"/>
            <p:cNvSpPr>
              <a:spLocks noChangeArrowheads="1"/>
            </p:cNvSpPr>
            <p:nvPr/>
          </p:nvSpPr>
          <p:spPr bwMode="auto">
            <a:xfrm>
              <a:off x="7321550" y="39497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6681" name="Oval 50"/>
            <p:cNvSpPr>
              <a:spLocks noChangeArrowheads="1"/>
            </p:cNvSpPr>
            <p:nvPr/>
          </p:nvSpPr>
          <p:spPr bwMode="auto">
            <a:xfrm>
              <a:off x="6553200" y="46228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6682" name="Oval 51"/>
            <p:cNvSpPr>
              <a:spLocks noChangeArrowheads="1"/>
            </p:cNvSpPr>
            <p:nvPr/>
          </p:nvSpPr>
          <p:spPr bwMode="auto">
            <a:xfrm>
              <a:off x="7524750" y="46228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6683" name="Oval 52"/>
            <p:cNvSpPr>
              <a:spLocks noChangeArrowheads="1"/>
            </p:cNvSpPr>
            <p:nvPr/>
          </p:nvSpPr>
          <p:spPr bwMode="auto">
            <a:xfrm>
              <a:off x="6240463" y="53086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6684" name="Oval 53"/>
            <p:cNvSpPr>
              <a:spLocks noChangeArrowheads="1"/>
            </p:cNvSpPr>
            <p:nvPr/>
          </p:nvSpPr>
          <p:spPr bwMode="auto">
            <a:xfrm>
              <a:off x="6696075" y="33401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6685" name="Rectangle 54"/>
            <p:cNvSpPr>
              <a:spLocks noChangeArrowheads="1"/>
            </p:cNvSpPr>
            <p:nvPr/>
          </p:nvSpPr>
          <p:spPr bwMode="auto">
            <a:xfrm>
              <a:off x="563880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6" name="Rectangle 55"/>
            <p:cNvSpPr>
              <a:spLocks noChangeArrowheads="1"/>
            </p:cNvSpPr>
            <p:nvPr/>
          </p:nvSpPr>
          <p:spPr bwMode="auto">
            <a:xfrm>
              <a:off x="594360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7" name="Rectangle 56"/>
            <p:cNvSpPr>
              <a:spLocks noChangeArrowheads="1"/>
            </p:cNvSpPr>
            <p:nvPr/>
          </p:nvSpPr>
          <p:spPr bwMode="auto">
            <a:xfrm>
              <a:off x="6243638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8" name="Rectangle 57"/>
            <p:cNvSpPr>
              <a:spLocks noChangeArrowheads="1"/>
            </p:cNvSpPr>
            <p:nvPr/>
          </p:nvSpPr>
          <p:spPr bwMode="auto">
            <a:xfrm>
              <a:off x="6548438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9" name="Rectangle 58"/>
            <p:cNvSpPr>
              <a:spLocks noChangeArrowheads="1"/>
            </p:cNvSpPr>
            <p:nvPr/>
          </p:nvSpPr>
          <p:spPr bwMode="auto">
            <a:xfrm>
              <a:off x="7232650" y="46355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90" name="Rectangle 59"/>
            <p:cNvSpPr>
              <a:spLocks noChangeArrowheads="1"/>
            </p:cNvSpPr>
            <p:nvPr/>
          </p:nvSpPr>
          <p:spPr bwMode="auto">
            <a:xfrm>
              <a:off x="753745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91" name="Rectangle 60"/>
            <p:cNvSpPr>
              <a:spLocks noChangeArrowheads="1"/>
            </p:cNvSpPr>
            <p:nvPr/>
          </p:nvSpPr>
          <p:spPr bwMode="auto">
            <a:xfrm>
              <a:off x="784225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6692" name="AutoShape 61"/>
            <p:cNvCxnSpPr>
              <a:cxnSpLocks noChangeShapeType="1"/>
              <a:stCxn id="26678" idx="4"/>
              <a:endCxn id="26679" idx="0"/>
            </p:cNvCxnSpPr>
            <p:nvPr/>
          </p:nvCxnSpPr>
          <p:spPr bwMode="auto">
            <a:xfrm flipH="1">
              <a:off x="5868988" y="4340225"/>
              <a:ext cx="45720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3" name="AutoShape 62"/>
            <p:cNvCxnSpPr>
              <a:cxnSpLocks noChangeShapeType="1"/>
              <a:stCxn id="26679" idx="4"/>
              <a:endCxn id="26685" idx="0"/>
            </p:cNvCxnSpPr>
            <p:nvPr/>
          </p:nvCxnSpPr>
          <p:spPr bwMode="auto">
            <a:xfrm flipH="1">
              <a:off x="5715000" y="5026025"/>
              <a:ext cx="15398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4" name="AutoShape 63"/>
            <p:cNvCxnSpPr>
              <a:cxnSpLocks noChangeShapeType="1"/>
              <a:stCxn id="26679" idx="4"/>
              <a:endCxn id="26686" idx="0"/>
            </p:cNvCxnSpPr>
            <p:nvPr/>
          </p:nvCxnSpPr>
          <p:spPr bwMode="auto">
            <a:xfrm>
              <a:off x="5868988" y="5026025"/>
              <a:ext cx="15081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5" name="AutoShape 64"/>
            <p:cNvCxnSpPr>
              <a:cxnSpLocks noChangeShapeType="1"/>
              <a:stCxn id="26678" idx="0"/>
              <a:endCxn id="26684" idx="4"/>
            </p:cNvCxnSpPr>
            <p:nvPr/>
          </p:nvCxnSpPr>
          <p:spPr bwMode="auto">
            <a:xfrm flipV="1">
              <a:off x="6326188" y="3743325"/>
              <a:ext cx="593725" cy="193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6" name="AutoShape 65"/>
            <p:cNvCxnSpPr>
              <a:cxnSpLocks noChangeShapeType="1"/>
              <a:stCxn id="26680" idx="0"/>
              <a:endCxn id="26684" idx="4"/>
            </p:cNvCxnSpPr>
            <p:nvPr/>
          </p:nvCxnSpPr>
          <p:spPr bwMode="auto">
            <a:xfrm flipH="1" flipV="1">
              <a:off x="6919913" y="3743325"/>
              <a:ext cx="625475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7" name="AutoShape 66"/>
            <p:cNvCxnSpPr>
              <a:cxnSpLocks noChangeShapeType="1"/>
              <a:stCxn id="26680" idx="4"/>
              <a:endCxn id="26682" idx="0"/>
            </p:cNvCxnSpPr>
            <p:nvPr/>
          </p:nvCxnSpPr>
          <p:spPr bwMode="auto">
            <a:xfrm>
              <a:off x="7545388" y="4352925"/>
              <a:ext cx="203200" cy="2698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8" name="AutoShape 67"/>
            <p:cNvCxnSpPr>
              <a:cxnSpLocks noChangeShapeType="1"/>
              <a:stCxn id="26681" idx="4"/>
              <a:endCxn id="26683" idx="0"/>
            </p:cNvCxnSpPr>
            <p:nvPr/>
          </p:nvCxnSpPr>
          <p:spPr bwMode="auto">
            <a:xfrm flipH="1">
              <a:off x="6464301" y="5026025"/>
              <a:ext cx="312737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9" name="AutoShape 68"/>
            <p:cNvCxnSpPr>
              <a:cxnSpLocks noChangeShapeType="1"/>
              <a:stCxn id="26683" idx="4"/>
              <a:endCxn id="26687" idx="0"/>
            </p:cNvCxnSpPr>
            <p:nvPr/>
          </p:nvCxnSpPr>
          <p:spPr bwMode="auto">
            <a:xfrm flipH="1">
              <a:off x="6319838" y="5711825"/>
              <a:ext cx="1444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0" name="AutoShape 69"/>
            <p:cNvCxnSpPr>
              <a:cxnSpLocks noChangeShapeType="1"/>
              <a:stCxn id="26683" idx="4"/>
              <a:endCxn id="26688" idx="0"/>
            </p:cNvCxnSpPr>
            <p:nvPr/>
          </p:nvCxnSpPr>
          <p:spPr bwMode="auto">
            <a:xfrm>
              <a:off x="6464300" y="5711825"/>
              <a:ext cx="1603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1" name="AutoShape 70"/>
            <p:cNvCxnSpPr>
              <a:cxnSpLocks noChangeShapeType="1"/>
              <a:stCxn id="26681" idx="4"/>
              <a:endCxn id="26706" idx="0"/>
            </p:cNvCxnSpPr>
            <p:nvPr/>
          </p:nvCxnSpPr>
          <p:spPr bwMode="auto">
            <a:xfrm>
              <a:off x="6777038" y="5026025"/>
              <a:ext cx="236538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2" name="AutoShape 71"/>
            <p:cNvCxnSpPr>
              <a:cxnSpLocks noChangeShapeType="1"/>
              <a:stCxn id="26680" idx="4"/>
              <a:endCxn id="26689" idx="0"/>
            </p:cNvCxnSpPr>
            <p:nvPr/>
          </p:nvCxnSpPr>
          <p:spPr bwMode="auto">
            <a:xfrm flipH="1">
              <a:off x="7308850" y="4352925"/>
              <a:ext cx="236538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3" name="AutoShape 72"/>
            <p:cNvCxnSpPr>
              <a:cxnSpLocks noChangeShapeType="1"/>
              <a:stCxn id="26681" idx="0"/>
              <a:endCxn id="26678" idx="4"/>
            </p:cNvCxnSpPr>
            <p:nvPr/>
          </p:nvCxnSpPr>
          <p:spPr bwMode="auto">
            <a:xfrm flipH="1" flipV="1">
              <a:off x="6326188" y="4340225"/>
              <a:ext cx="4508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4" name="AutoShape 73"/>
            <p:cNvCxnSpPr>
              <a:cxnSpLocks noChangeShapeType="1"/>
              <a:stCxn id="26682" idx="4"/>
              <a:endCxn id="26690" idx="0"/>
            </p:cNvCxnSpPr>
            <p:nvPr/>
          </p:nvCxnSpPr>
          <p:spPr bwMode="auto">
            <a:xfrm flipH="1">
              <a:off x="7613650" y="5026025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5" name="AutoShape 74"/>
            <p:cNvCxnSpPr>
              <a:cxnSpLocks noChangeShapeType="1"/>
              <a:stCxn id="26682" idx="4"/>
              <a:endCxn id="26691" idx="0"/>
            </p:cNvCxnSpPr>
            <p:nvPr/>
          </p:nvCxnSpPr>
          <p:spPr bwMode="auto">
            <a:xfrm>
              <a:off x="7748588" y="5026025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6" name="Oval 75"/>
            <p:cNvSpPr>
              <a:spLocks noChangeArrowheads="1"/>
            </p:cNvSpPr>
            <p:nvPr/>
          </p:nvSpPr>
          <p:spPr bwMode="auto">
            <a:xfrm>
              <a:off x="6789738" y="53086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6707" name="Rectangle 76"/>
            <p:cNvSpPr>
              <a:spLocks noChangeArrowheads="1"/>
            </p:cNvSpPr>
            <p:nvPr/>
          </p:nvSpPr>
          <p:spPr bwMode="auto">
            <a:xfrm>
              <a:off x="6792913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8" name="Rectangle 77"/>
            <p:cNvSpPr>
              <a:spLocks noChangeArrowheads="1"/>
            </p:cNvSpPr>
            <p:nvPr/>
          </p:nvSpPr>
          <p:spPr bwMode="auto">
            <a:xfrm>
              <a:off x="7097713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6709" name="AutoShape 78"/>
            <p:cNvCxnSpPr>
              <a:cxnSpLocks noChangeShapeType="1"/>
              <a:stCxn id="26706" idx="4"/>
              <a:endCxn id="26707" idx="0"/>
            </p:cNvCxnSpPr>
            <p:nvPr/>
          </p:nvCxnSpPr>
          <p:spPr bwMode="auto">
            <a:xfrm flipH="1">
              <a:off x="6869113" y="5711825"/>
              <a:ext cx="1444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0" name="AutoShape 79"/>
            <p:cNvCxnSpPr>
              <a:cxnSpLocks noChangeShapeType="1"/>
              <a:stCxn id="26706" idx="4"/>
              <a:endCxn id="26708" idx="0"/>
            </p:cNvCxnSpPr>
            <p:nvPr/>
          </p:nvCxnSpPr>
          <p:spPr bwMode="auto">
            <a:xfrm>
              <a:off x="7013575" y="5711825"/>
              <a:ext cx="1603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711" name="Line 80"/>
          <p:cNvSpPr>
            <a:spLocks noChangeShapeType="1"/>
          </p:cNvSpPr>
          <p:nvPr/>
        </p:nvSpPr>
        <p:spPr bwMode="auto">
          <a:xfrm>
            <a:off x="4495800" y="45593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23CE2B-D530-BC4B-80C1-08B7BF631B01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6631" name="AutoShape 84"/>
          <p:cNvSpPr>
            <a:spLocks noChangeArrowheads="1"/>
          </p:cNvSpPr>
          <p:nvPr/>
        </p:nvSpPr>
        <p:spPr bwMode="auto">
          <a:xfrm>
            <a:off x="3200400" y="52451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83"/>
          <p:cNvSpPr>
            <a:spLocks noChangeArrowheads="1"/>
          </p:cNvSpPr>
          <p:nvPr/>
        </p:nvSpPr>
        <p:spPr bwMode="auto">
          <a:xfrm>
            <a:off x="2971800" y="52451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utoShape 82"/>
          <p:cNvSpPr>
            <a:spLocks noChangeArrowheads="1"/>
          </p:cNvSpPr>
          <p:nvPr/>
        </p:nvSpPr>
        <p:spPr bwMode="auto">
          <a:xfrm>
            <a:off x="1828800" y="47879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81"/>
          <p:cNvSpPr>
            <a:spLocks noChangeArrowheads="1"/>
          </p:cNvSpPr>
          <p:nvPr/>
        </p:nvSpPr>
        <p:spPr bwMode="auto">
          <a:xfrm>
            <a:off x="1371600" y="40259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Rebalancing after a Removal</a:t>
            </a:r>
          </a:p>
        </p:txBody>
      </p:sp>
      <p:sp>
        <p:nvSpPr>
          <p:cNvPr id="266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15963" y="1435100"/>
            <a:ext cx="7696200" cy="190500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latin typeface="Tahoma" charset="0"/>
              </a:rPr>
              <a:t>this </a:t>
            </a:r>
            <a:r>
              <a:rPr lang="en-US" sz="2000" dirty="0">
                <a:latin typeface="Tahoma" charset="0"/>
              </a:rPr>
              <a:t>restructuring </a:t>
            </a:r>
            <a:r>
              <a:rPr lang="en-US" sz="2000" dirty="0">
                <a:solidFill>
                  <a:srgbClr val="00B050"/>
                </a:solidFill>
                <a:latin typeface="Tahoma" charset="0"/>
              </a:rPr>
              <a:t>may upset the balance of another node higher </a:t>
            </a:r>
            <a:r>
              <a:rPr lang="en-US" sz="2000" dirty="0">
                <a:latin typeface="Tahoma" charset="0"/>
              </a:rPr>
              <a:t>in the </a:t>
            </a:r>
            <a:r>
              <a:rPr lang="en-US" sz="2000" dirty="0" smtClean="0">
                <a:latin typeface="Tahoma" charset="0"/>
              </a:rPr>
              <a:t>tree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>
                <a:latin typeface="Tahoma" charset="0"/>
              </a:rPr>
              <a:t>c</a:t>
            </a:r>
            <a:r>
              <a:rPr lang="en-US" sz="2000" dirty="0" smtClean="0">
                <a:latin typeface="Tahoma" charset="0"/>
              </a:rPr>
              <a:t>ontinue </a:t>
            </a:r>
            <a:r>
              <a:rPr lang="en-US" sz="2000" dirty="0">
                <a:latin typeface="Tahoma" charset="0"/>
              </a:rPr>
              <a:t>checking for balance until the root of T is reached</a:t>
            </a:r>
          </a:p>
        </p:txBody>
      </p:sp>
      <p:sp>
        <p:nvSpPr>
          <p:cNvPr id="26637" name="Oval 5"/>
          <p:cNvSpPr>
            <a:spLocks noChangeArrowheads="1"/>
          </p:cNvSpPr>
          <p:nvPr/>
        </p:nvSpPr>
        <p:spPr bwMode="auto">
          <a:xfrm>
            <a:off x="2170113" y="3492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44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1636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17</a:t>
            </a:r>
          </a:p>
        </p:txBody>
      </p:sp>
      <p:sp>
        <p:nvSpPr>
          <p:cNvPr id="26639" name="Oval 7"/>
          <p:cNvSpPr>
            <a:spLocks noChangeArrowheads="1"/>
          </p:cNvSpPr>
          <p:nvPr/>
        </p:nvSpPr>
        <p:spPr bwMode="auto">
          <a:xfrm>
            <a:off x="3176588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78</a:t>
            </a:r>
          </a:p>
        </p:txBody>
      </p:sp>
      <p:sp>
        <p:nvSpPr>
          <p:cNvPr id="26640" name="Oval 8"/>
          <p:cNvSpPr>
            <a:spLocks noChangeArrowheads="1"/>
          </p:cNvSpPr>
          <p:nvPr/>
        </p:nvSpPr>
        <p:spPr bwMode="auto">
          <a:xfrm>
            <a:off x="2295525" y="47879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50</a:t>
            </a:r>
          </a:p>
        </p:txBody>
      </p:sp>
      <p:sp>
        <p:nvSpPr>
          <p:cNvPr id="26641" name="Oval 9"/>
          <p:cNvSpPr>
            <a:spLocks noChangeArrowheads="1"/>
          </p:cNvSpPr>
          <p:nvPr/>
        </p:nvSpPr>
        <p:spPr bwMode="auto">
          <a:xfrm>
            <a:off x="3379788" y="5461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88</a:t>
            </a:r>
          </a:p>
        </p:txBody>
      </p:sp>
      <p:sp>
        <p:nvSpPr>
          <p:cNvPr id="26642" name="Oval 10"/>
          <p:cNvSpPr>
            <a:spLocks noChangeArrowheads="1"/>
          </p:cNvSpPr>
          <p:nvPr/>
        </p:nvSpPr>
        <p:spPr bwMode="auto">
          <a:xfrm>
            <a:off x="2017713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48</a:t>
            </a:r>
          </a:p>
        </p:txBody>
      </p:sp>
      <p:sp>
        <p:nvSpPr>
          <p:cNvPr id="26643" name="Oval 11"/>
          <p:cNvSpPr>
            <a:spLocks noChangeArrowheads="1"/>
          </p:cNvSpPr>
          <p:nvPr/>
        </p:nvSpPr>
        <p:spPr bwMode="auto">
          <a:xfrm>
            <a:off x="2779713" y="4102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62</a:t>
            </a:r>
          </a:p>
        </p:txBody>
      </p:sp>
      <p:sp>
        <p:nvSpPr>
          <p:cNvPr id="26644" name="Rectangle 12"/>
          <p:cNvSpPr>
            <a:spLocks noChangeArrowheads="1"/>
          </p:cNvSpPr>
          <p:nvPr/>
        </p:nvSpPr>
        <p:spPr bwMode="auto">
          <a:xfrm>
            <a:off x="16303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5" name="Rectangle 13"/>
          <p:cNvSpPr>
            <a:spLocks noChangeArrowheads="1"/>
          </p:cNvSpPr>
          <p:nvPr/>
        </p:nvSpPr>
        <p:spPr bwMode="auto">
          <a:xfrm>
            <a:off x="193516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6" name="Rectangle 14"/>
          <p:cNvSpPr>
            <a:spLocks noChangeArrowheads="1"/>
          </p:cNvSpPr>
          <p:nvPr/>
        </p:nvSpPr>
        <p:spPr bwMode="auto">
          <a:xfrm>
            <a:off x="20208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7" name="Rectangle 15"/>
          <p:cNvSpPr>
            <a:spLocks noChangeArrowheads="1"/>
          </p:cNvSpPr>
          <p:nvPr/>
        </p:nvSpPr>
        <p:spPr bwMode="auto">
          <a:xfrm>
            <a:off x="2325688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8" name="Rectangle 16"/>
          <p:cNvSpPr>
            <a:spLocks noChangeArrowheads="1"/>
          </p:cNvSpPr>
          <p:nvPr/>
        </p:nvSpPr>
        <p:spPr bwMode="auto">
          <a:xfrm>
            <a:off x="3087688" y="54737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9" name="Rectangle 17"/>
          <p:cNvSpPr>
            <a:spLocks noChangeArrowheads="1"/>
          </p:cNvSpPr>
          <p:nvPr/>
        </p:nvSpPr>
        <p:spPr bwMode="auto">
          <a:xfrm>
            <a:off x="33924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0" name="Rectangle 18"/>
          <p:cNvSpPr>
            <a:spLocks noChangeArrowheads="1"/>
          </p:cNvSpPr>
          <p:nvPr/>
        </p:nvSpPr>
        <p:spPr bwMode="auto">
          <a:xfrm>
            <a:off x="3697288" y="60833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51" name="AutoShape 19"/>
          <p:cNvCxnSpPr>
            <a:cxnSpLocks noChangeShapeType="1"/>
            <a:stCxn id="26637" idx="4"/>
            <a:endCxn id="26638" idx="0"/>
          </p:cNvCxnSpPr>
          <p:nvPr/>
        </p:nvCxnSpPr>
        <p:spPr bwMode="auto">
          <a:xfrm flipH="1">
            <a:off x="1860550" y="38957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0"/>
          <p:cNvCxnSpPr>
            <a:cxnSpLocks noChangeShapeType="1"/>
            <a:stCxn id="26638" idx="4"/>
            <a:endCxn id="26644" idx="0"/>
          </p:cNvCxnSpPr>
          <p:nvPr/>
        </p:nvCxnSpPr>
        <p:spPr bwMode="auto">
          <a:xfrm flipH="1">
            <a:off x="1706563" y="45053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1"/>
          <p:cNvCxnSpPr>
            <a:cxnSpLocks noChangeShapeType="1"/>
            <a:stCxn id="26638" idx="4"/>
            <a:endCxn id="26645" idx="0"/>
          </p:cNvCxnSpPr>
          <p:nvPr/>
        </p:nvCxnSpPr>
        <p:spPr bwMode="auto">
          <a:xfrm>
            <a:off x="1860550" y="45053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2"/>
          <p:cNvCxnSpPr>
            <a:cxnSpLocks noChangeShapeType="1"/>
            <a:stCxn id="26637" idx="4"/>
            <a:endCxn id="26643" idx="0"/>
          </p:cNvCxnSpPr>
          <p:nvPr/>
        </p:nvCxnSpPr>
        <p:spPr bwMode="auto">
          <a:xfrm>
            <a:off x="2393950" y="38957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23"/>
          <p:cNvCxnSpPr>
            <a:cxnSpLocks noChangeShapeType="1"/>
            <a:stCxn id="26639" idx="0"/>
            <a:endCxn id="26643" idx="4"/>
          </p:cNvCxnSpPr>
          <p:nvPr/>
        </p:nvCxnSpPr>
        <p:spPr bwMode="auto">
          <a:xfrm flipH="1" flipV="1">
            <a:off x="3003550" y="45053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24"/>
          <p:cNvCxnSpPr>
            <a:cxnSpLocks noChangeShapeType="1"/>
            <a:stCxn id="26639" idx="4"/>
            <a:endCxn id="26641" idx="0"/>
          </p:cNvCxnSpPr>
          <p:nvPr/>
        </p:nvCxnSpPr>
        <p:spPr bwMode="auto">
          <a:xfrm>
            <a:off x="3400425" y="51911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25"/>
          <p:cNvCxnSpPr>
            <a:cxnSpLocks noChangeShapeType="1"/>
            <a:stCxn id="26640" idx="4"/>
            <a:endCxn id="26642" idx="0"/>
          </p:cNvCxnSpPr>
          <p:nvPr/>
        </p:nvCxnSpPr>
        <p:spPr bwMode="auto">
          <a:xfrm flipH="1">
            <a:off x="2241551" y="5191125"/>
            <a:ext cx="277812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26"/>
          <p:cNvCxnSpPr>
            <a:cxnSpLocks noChangeShapeType="1"/>
            <a:stCxn id="26642" idx="4"/>
            <a:endCxn id="26646" idx="0"/>
          </p:cNvCxnSpPr>
          <p:nvPr/>
        </p:nvCxnSpPr>
        <p:spPr bwMode="auto">
          <a:xfrm flipH="1">
            <a:off x="2097088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AutoShape 27"/>
          <p:cNvCxnSpPr>
            <a:cxnSpLocks noChangeShapeType="1"/>
            <a:stCxn id="26642" idx="4"/>
            <a:endCxn id="26647" idx="0"/>
          </p:cNvCxnSpPr>
          <p:nvPr/>
        </p:nvCxnSpPr>
        <p:spPr bwMode="auto">
          <a:xfrm>
            <a:off x="2241550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AutoShape 28"/>
          <p:cNvCxnSpPr>
            <a:cxnSpLocks noChangeShapeType="1"/>
            <a:stCxn id="26640" idx="4"/>
            <a:endCxn id="26665" idx="0"/>
          </p:cNvCxnSpPr>
          <p:nvPr/>
        </p:nvCxnSpPr>
        <p:spPr bwMode="auto">
          <a:xfrm>
            <a:off x="2519363" y="5191125"/>
            <a:ext cx="271463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AutoShape 29"/>
          <p:cNvCxnSpPr>
            <a:cxnSpLocks noChangeShapeType="1"/>
            <a:stCxn id="26639" idx="4"/>
            <a:endCxn id="26648" idx="0"/>
          </p:cNvCxnSpPr>
          <p:nvPr/>
        </p:nvCxnSpPr>
        <p:spPr bwMode="auto">
          <a:xfrm flipH="1">
            <a:off x="3163888" y="51911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AutoShape 30"/>
          <p:cNvCxnSpPr>
            <a:cxnSpLocks noChangeShapeType="1"/>
            <a:stCxn id="26640" idx="0"/>
            <a:endCxn id="26643" idx="4"/>
          </p:cNvCxnSpPr>
          <p:nvPr/>
        </p:nvCxnSpPr>
        <p:spPr bwMode="auto">
          <a:xfrm flipV="1">
            <a:off x="2519363" y="4505325"/>
            <a:ext cx="48418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AutoShape 31"/>
          <p:cNvCxnSpPr>
            <a:cxnSpLocks noChangeShapeType="1"/>
            <a:stCxn id="26641" idx="4"/>
            <a:endCxn id="26649" idx="0"/>
          </p:cNvCxnSpPr>
          <p:nvPr/>
        </p:nvCxnSpPr>
        <p:spPr bwMode="auto">
          <a:xfrm flipH="1">
            <a:off x="3468688" y="58642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AutoShape 32"/>
          <p:cNvCxnSpPr>
            <a:cxnSpLocks noChangeShapeType="1"/>
            <a:stCxn id="26641" idx="4"/>
            <a:endCxn id="26650" idx="0"/>
          </p:cNvCxnSpPr>
          <p:nvPr/>
        </p:nvCxnSpPr>
        <p:spPr bwMode="auto">
          <a:xfrm>
            <a:off x="3603625" y="58642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Oval 33"/>
          <p:cNvSpPr>
            <a:spLocks noChangeArrowheads="1"/>
          </p:cNvSpPr>
          <p:nvPr/>
        </p:nvSpPr>
        <p:spPr bwMode="auto">
          <a:xfrm>
            <a:off x="2566988" y="54737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54</a:t>
            </a:r>
          </a:p>
        </p:txBody>
      </p:sp>
      <p:sp>
        <p:nvSpPr>
          <p:cNvPr id="26666" name="Rectangle 34"/>
          <p:cNvSpPr>
            <a:spLocks noChangeArrowheads="1"/>
          </p:cNvSpPr>
          <p:nvPr/>
        </p:nvSpPr>
        <p:spPr bwMode="auto">
          <a:xfrm>
            <a:off x="25701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7" name="Rectangle 35"/>
          <p:cNvSpPr>
            <a:spLocks noChangeArrowheads="1"/>
          </p:cNvSpPr>
          <p:nvPr/>
        </p:nvSpPr>
        <p:spPr bwMode="auto">
          <a:xfrm>
            <a:off x="2874963" y="6096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68" name="AutoShape 36"/>
          <p:cNvCxnSpPr>
            <a:cxnSpLocks noChangeShapeType="1"/>
            <a:stCxn id="26665" idx="4"/>
            <a:endCxn id="26666" idx="0"/>
          </p:cNvCxnSpPr>
          <p:nvPr/>
        </p:nvCxnSpPr>
        <p:spPr bwMode="auto">
          <a:xfrm flipH="1">
            <a:off x="2646363" y="58769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9" name="AutoShape 37"/>
          <p:cNvCxnSpPr>
            <a:cxnSpLocks noChangeShapeType="1"/>
            <a:stCxn id="26665" idx="4"/>
            <a:endCxn id="26667" idx="0"/>
          </p:cNvCxnSpPr>
          <p:nvPr/>
        </p:nvCxnSpPr>
        <p:spPr bwMode="auto">
          <a:xfrm>
            <a:off x="2790825" y="58769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70" name="Text Box 38"/>
          <p:cNvSpPr txBox="1">
            <a:spLocks noChangeArrowheads="1"/>
          </p:cNvSpPr>
          <p:nvPr/>
        </p:nvSpPr>
        <p:spPr bwMode="auto">
          <a:xfrm>
            <a:off x="1143000" y="4035425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6671" name="Text Box 39"/>
          <p:cNvSpPr txBox="1">
            <a:spLocks noChangeArrowheads="1"/>
          </p:cNvSpPr>
          <p:nvPr/>
        </p:nvSpPr>
        <p:spPr bwMode="auto">
          <a:xfrm>
            <a:off x="3992563" y="470217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c=x</a:t>
            </a:r>
          </a:p>
        </p:txBody>
      </p:sp>
      <p:sp>
        <p:nvSpPr>
          <p:cNvPr id="26672" name="Text Box 40"/>
          <p:cNvSpPr txBox="1">
            <a:spLocks noChangeArrowheads="1"/>
          </p:cNvSpPr>
          <p:nvPr/>
        </p:nvSpPr>
        <p:spPr bwMode="auto">
          <a:xfrm>
            <a:off x="3576638" y="4044950"/>
            <a:ext cx="585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b=y</a:t>
            </a:r>
          </a:p>
        </p:txBody>
      </p:sp>
      <p:sp>
        <p:nvSpPr>
          <p:cNvPr id="26673" name="Text Box 41"/>
          <p:cNvSpPr txBox="1">
            <a:spLocks noChangeArrowheads="1"/>
          </p:cNvSpPr>
          <p:nvPr/>
        </p:nvSpPr>
        <p:spPr bwMode="auto">
          <a:xfrm>
            <a:off x="1347788" y="3473450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a=z</a:t>
            </a:r>
          </a:p>
        </p:txBody>
      </p:sp>
      <p:sp>
        <p:nvSpPr>
          <p:cNvPr id="26674" name="Line 42"/>
          <p:cNvSpPr>
            <a:spLocks noChangeShapeType="1"/>
          </p:cNvSpPr>
          <p:nvPr/>
        </p:nvSpPr>
        <p:spPr bwMode="auto">
          <a:xfrm>
            <a:off x="1868488" y="3676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5" name="Line 43"/>
          <p:cNvSpPr>
            <a:spLocks noChangeShapeType="1"/>
          </p:cNvSpPr>
          <p:nvPr/>
        </p:nvSpPr>
        <p:spPr bwMode="auto">
          <a:xfrm flipV="1">
            <a:off x="1400175" y="42957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6" name="Line 44"/>
          <p:cNvSpPr>
            <a:spLocks noChangeShapeType="1"/>
          </p:cNvSpPr>
          <p:nvPr/>
        </p:nvSpPr>
        <p:spPr bwMode="auto">
          <a:xfrm flipH="1">
            <a:off x="3240088" y="43053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77" name="Line 45"/>
          <p:cNvSpPr>
            <a:spLocks noChangeShapeType="1"/>
          </p:cNvSpPr>
          <p:nvPr/>
        </p:nvSpPr>
        <p:spPr bwMode="auto">
          <a:xfrm flipH="1">
            <a:off x="3649663" y="49625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21313" y="3506336"/>
            <a:ext cx="2743200" cy="2743200"/>
            <a:chOff x="5410200" y="3340100"/>
            <a:chExt cx="2743200" cy="2743200"/>
          </a:xfrm>
        </p:grpSpPr>
        <p:sp>
          <p:nvSpPr>
            <p:cNvPr id="26627" name="AutoShape 85"/>
            <p:cNvSpPr>
              <a:spLocks noChangeArrowheads="1"/>
            </p:cNvSpPr>
            <p:nvPr/>
          </p:nvSpPr>
          <p:spPr bwMode="auto">
            <a:xfrm>
              <a:off x="7315200" y="4483100"/>
              <a:ext cx="838200" cy="990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8" name="AutoShape 87"/>
            <p:cNvSpPr>
              <a:spLocks noChangeArrowheads="1"/>
            </p:cNvSpPr>
            <p:nvPr/>
          </p:nvSpPr>
          <p:spPr bwMode="auto">
            <a:xfrm>
              <a:off x="7086600" y="4483100"/>
              <a:ext cx="457200" cy="3810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9" name="AutoShape 88"/>
            <p:cNvSpPr>
              <a:spLocks noChangeArrowheads="1"/>
            </p:cNvSpPr>
            <p:nvPr/>
          </p:nvSpPr>
          <p:spPr bwMode="auto">
            <a:xfrm>
              <a:off x="6096000" y="4559300"/>
              <a:ext cx="1295400" cy="14478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AutoShape 86"/>
            <p:cNvSpPr>
              <a:spLocks noChangeArrowheads="1"/>
            </p:cNvSpPr>
            <p:nvPr/>
          </p:nvSpPr>
          <p:spPr bwMode="auto">
            <a:xfrm>
              <a:off x="5410200" y="4483100"/>
              <a:ext cx="838200" cy="9906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8" name="Oval 47"/>
            <p:cNvSpPr>
              <a:spLocks noChangeArrowheads="1"/>
            </p:cNvSpPr>
            <p:nvPr/>
          </p:nvSpPr>
          <p:spPr bwMode="auto">
            <a:xfrm>
              <a:off x="6102350" y="39370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6679" name="Oval 48"/>
            <p:cNvSpPr>
              <a:spLocks noChangeArrowheads="1"/>
            </p:cNvSpPr>
            <p:nvPr/>
          </p:nvSpPr>
          <p:spPr bwMode="auto">
            <a:xfrm>
              <a:off x="5645150" y="46228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6680" name="Oval 49"/>
            <p:cNvSpPr>
              <a:spLocks noChangeArrowheads="1"/>
            </p:cNvSpPr>
            <p:nvPr/>
          </p:nvSpPr>
          <p:spPr bwMode="auto">
            <a:xfrm>
              <a:off x="7321550" y="39497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6681" name="Oval 50"/>
            <p:cNvSpPr>
              <a:spLocks noChangeArrowheads="1"/>
            </p:cNvSpPr>
            <p:nvPr/>
          </p:nvSpPr>
          <p:spPr bwMode="auto">
            <a:xfrm>
              <a:off x="6553200" y="46228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6682" name="Oval 51"/>
            <p:cNvSpPr>
              <a:spLocks noChangeArrowheads="1"/>
            </p:cNvSpPr>
            <p:nvPr/>
          </p:nvSpPr>
          <p:spPr bwMode="auto">
            <a:xfrm>
              <a:off x="7524750" y="46228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6683" name="Oval 52"/>
            <p:cNvSpPr>
              <a:spLocks noChangeArrowheads="1"/>
            </p:cNvSpPr>
            <p:nvPr/>
          </p:nvSpPr>
          <p:spPr bwMode="auto">
            <a:xfrm>
              <a:off x="6240463" y="53086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6684" name="Oval 53"/>
            <p:cNvSpPr>
              <a:spLocks noChangeArrowheads="1"/>
            </p:cNvSpPr>
            <p:nvPr/>
          </p:nvSpPr>
          <p:spPr bwMode="auto">
            <a:xfrm>
              <a:off x="6696075" y="33401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6685" name="Rectangle 54"/>
            <p:cNvSpPr>
              <a:spLocks noChangeArrowheads="1"/>
            </p:cNvSpPr>
            <p:nvPr/>
          </p:nvSpPr>
          <p:spPr bwMode="auto">
            <a:xfrm>
              <a:off x="563880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6" name="Rectangle 55"/>
            <p:cNvSpPr>
              <a:spLocks noChangeArrowheads="1"/>
            </p:cNvSpPr>
            <p:nvPr/>
          </p:nvSpPr>
          <p:spPr bwMode="auto">
            <a:xfrm>
              <a:off x="594360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7" name="Rectangle 56"/>
            <p:cNvSpPr>
              <a:spLocks noChangeArrowheads="1"/>
            </p:cNvSpPr>
            <p:nvPr/>
          </p:nvSpPr>
          <p:spPr bwMode="auto">
            <a:xfrm>
              <a:off x="6243638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8" name="Rectangle 57"/>
            <p:cNvSpPr>
              <a:spLocks noChangeArrowheads="1"/>
            </p:cNvSpPr>
            <p:nvPr/>
          </p:nvSpPr>
          <p:spPr bwMode="auto">
            <a:xfrm>
              <a:off x="6548438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89" name="Rectangle 58"/>
            <p:cNvSpPr>
              <a:spLocks noChangeArrowheads="1"/>
            </p:cNvSpPr>
            <p:nvPr/>
          </p:nvSpPr>
          <p:spPr bwMode="auto">
            <a:xfrm>
              <a:off x="7232650" y="46355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90" name="Rectangle 59"/>
            <p:cNvSpPr>
              <a:spLocks noChangeArrowheads="1"/>
            </p:cNvSpPr>
            <p:nvPr/>
          </p:nvSpPr>
          <p:spPr bwMode="auto">
            <a:xfrm>
              <a:off x="753745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91" name="Rectangle 60"/>
            <p:cNvSpPr>
              <a:spLocks noChangeArrowheads="1"/>
            </p:cNvSpPr>
            <p:nvPr/>
          </p:nvSpPr>
          <p:spPr bwMode="auto">
            <a:xfrm>
              <a:off x="7842250" y="52451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6692" name="AutoShape 61"/>
            <p:cNvCxnSpPr>
              <a:cxnSpLocks noChangeShapeType="1"/>
              <a:stCxn id="26678" idx="4"/>
              <a:endCxn id="26679" idx="0"/>
            </p:cNvCxnSpPr>
            <p:nvPr/>
          </p:nvCxnSpPr>
          <p:spPr bwMode="auto">
            <a:xfrm flipH="1">
              <a:off x="5868988" y="4340225"/>
              <a:ext cx="45720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3" name="AutoShape 62"/>
            <p:cNvCxnSpPr>
              <a:cxnSpLocks noChangeShapeType="1"/>
              <a:stCxn id="26679" idx="4"/>
              <a:endCxn id="26685" idx="0"/>
            </p:cNvCxnSpPr>
            <p:nvPr/>
          </p:nvCxnSpPr>
          <p:spPr bwMode="auto">
            <a:xfrm flipH="1">
              <a:off x="5715000" y="5026025"/>
              <a:ext cx="15398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4" name="AutoShape 63"/>
            <p:cNvCxnSpPr>
              <a:cxnSpLocks noChangeShapeType="1"/>
              <a:stCxn id="26679" idx="4"/>
              <a:endCxn id="26686" idx="0"/>
            </p:cNvCxnSpPr>
            <p:nvPr/>
          </p:nvCxnSpPr>
          <p:spPr bwMode="auto">
            <a:xfrm>
              <a:off x="5868988" y="5026025"/>
              <a:ext cx="15081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5" name="AutoShape 64"/>
            <p:cNvCxnSpPr>
              <a:cxnSpLocks noChangeShapeType="1"/>
              <a:stCxn id="26678" idx="0"/>
              <a:endCxn id="26684" idx="4"/>
            </p:cNvCxnSpPr>
            <p:nvPr/>
          </p:nvCxnSpPr>
          <p:spPr bwMode="auto">
            <a:xfrm flipV="1">
              <a:off x="6326188" y="3743325"/>
              <a:ext cx="593725" cy="193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6" name="AutoShape 65"/>
            <p:cNvCxnSpPr>
              <a:cxnSpLocks noChangeShapeType="1"/>
              <a:stCxn id="26680" idx="0"/>
              <a:endCxn id="26684" idx="4"/>
            </p:cNvCxnSpPr>
            <p:nvPr/>
          </p:nvCxnSpPr>
          <p:spPr bwMode="auto">
            <a:xfrm flipH="1" flipV="1">
              <a:off x="6919913" y="3743325"/>
              <a:ext cx="625475" cy="2063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7" name="AutoShape 66"/>
            <p:cNvCxnSpPr>
              <a:cxnSpLocks noChangeShapeType="1"/>
              <a:stCxn id="26680" idx="4"/>
              <a:endCxn id="26682" idx="0"/>
            </p:cNvCxnSpPr>
            <p:nvPr/>
          </p:nvCxnSpPr>
          <p:spPr bwMode="auto">
            <a:xfrm>
              <a:off x="7545388" y="4352925"/>
              <a:ext cx="203200" cy="2698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8" name="AutoShape 67"/>
            <p:cNvCxnSpPr>
              <a:cxnSpLocks noChangeShapeType="1"/>
              <a:stCxn id="26681" idx="4"/>
              <a:endCxn id="26683" idx="0"/>
            </p:cNvCxnSpPr>
            <p:nvPr/>
          </p:nvCxnSpPr>
          <p:spPr bwMode="auto">
            <a:xfrm flipH="1">
              <a:off x="6464301" y="5026025"/>
              <a:ext cx="312737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9" name="AutoShape 68"/>
            <p:cNvCxnSpPr>
              <a:cxnSpLocks noChangeShapeType="1"/>
              <a:stCxn id="26683" idx="4"/>
              <a:endCxn id="26687" idx="0"/>
            </p:cNvCxnSpPr>
            <p:nvPr/>
          </p:nvCxnSpPr>
          <p:spPr bwMode="auto">
            <a:xfrm flipH="1">
              <a:off x="6319838" y="5711825"/>
              <a:ext cx="1444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0" name="AutoShape 69"/>
            <p:cNvCxnSpPr>
              <a:cxnSpLocks noChangeShapeType="1"/>
              <a:stCxn id="26683" idx="4"/>
              <a:endCxn id="26688" idx="0"/>
            </p:cNvCxnSpPr>
            <p:nvPr/>
          </p:nvCxnSpPr>
          <p:spPr bwMode="auto">
            <a:xfrm>
              <a:off x="6464300" y="5711825"/>
              <a:ext cx="1603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1" name="AutoShape 70"/>
            <p:cNvCxnSpPr>
              <a:cxnSpLocks noChangeShapeType="1"/>
              <a:stCxn id="26681" idx="4"/>
              <a:endCxn id="26706" idx="0"/>
            </p:cNvCxnSpPr>
            <p:nvPr/>
          </p:nvCxnSpPr>
          <p:spPr bwMode="auto">
            <a:xfrm>
              <a:off x="6777038" y="5026025"/>
              <a:ext cx="236538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2" name="AutoShape 71"/>
            <p:cNvCxnSpPr>
              <a:cxnSpLocks noChangeShapeType="1"/>
              <a:stCxn id="26680" idx="4"/>
              <a:endCxn id="26689" idx="0"/>
            </p:cNvCxnSpPr>
            <p:nvPr/>
          </p:nvCxnSpPr>
          <p:spPr bwMode="auto">
            <a:xfrm flipH="1">
              <a:off x="7308850" y="4352925"/>
              <a:ext cx="236538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3" name="AutoShape 72"/>
            <p:cNvCxnSpPr>
              <a:cxnSpLocks noChangeShapeType="1"/>
              <a:stCxn id="26681" idx="0"/>
              <a:endCxn id="26678" idx="4"/>
            </p:cNvCxnSpPr>
            <p:nvPr/>
          </p:nvCxnSpPr>
          <p:spPr bwMode="auto">
            <a:xfrm flipH="1" flipV="1">
              <a:off x="6326188" y="4340225"/>
              <a:ext cx="450850" cy="2825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4" name="AutoShape 73"/>
            <p:cNvCxnSpPr>
              <a:cxnSpLocks noChangeShapeType="1"/>
              <a:stCxn id="26682" idx="4"/>
              <a:endCxn id="26690" idx="0"/>
            </p:cNvCxnSpPr>
            <p:nvPr/>
          </p:nvCxnSpPr>
          <p:spPr bwMode="auto">
            <a:xfrm flipH="1">
              <a:off x="7613650" y="5026025"/>
              <a:ext cx="1349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5" name="AutoShape 74"/>
            <p:cNvCxnSpPr>
              <a:cxnSpLocks noChangeShapeType="1"/>
              <a:stCxn id="26682" idx="4"/>
              <a:endCxn id="26691" idx="0"/>
            </p:cNvCxnSpPr>
            <p:nvPr/>
          </p:nvCxnSpPr>
          <p:spPr bwMode="auto">
            <a:xfrm>
              <a:off x="7748588" y="5026025"/>
              <a:ext cx="1698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06" name="Oval 75"/>
            <p:cNvSpPr>
              <a:spLocks noChangeArrowheads="1"/>
            </p:cNvSpPr>
            <p:nvPr/>
          </p:nvSpPr>
          <p:spPr bwMode="auto">
            <a:xfrm>
              <a:off x="6789738" y="5308600"/>
              <a:ext cx="447675" cy="4032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6707" name="Rectangle 76"/>
            <p:cNvSpPr>
              <a:spLocks noChangeArrowheads="1"/>
            </p:cNvSpPr>
            <p:nvPr/>
          </p:nvSpPr>
          <p:spPr bwMode="auto">
            <a:xfrm>
              <a:off x="6792913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8" name="Rectangle 77"/>
            <p:cNvSpPr>
              <a:spLocks noChangeArrowheads="1"/>
            </p:cNvSpPr>
            <p:nvPr/>
          </p:nvSpPr>
          <p:spPr bwMode="auto">
            <a:xfrm>
              <a:off x="7097713" y="5930900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6709" name="AutoShape 78"/>
            <p:cNvCxnSpPr>
              <a:cxnSpLocks noChangeShapeType="1"/>
              <a:stCxn id="26706" idx="4"/>
              <a:endCxn id="26707" idx="0"/>
            </p:cNvCxnSpPr>
            <p:nvPr/>
          </p:nvCxnSpPr>
          <p:spPr bwMode="auto">
            <a:xfrm flipH="1">
              <a:off x="6869113" y="5711825"/>
              <a:ext cx="144462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10" name="AutoShape 79"/>
            <p:cNvCxnSpPr>
              <a:cxnSpLocks noChangeShapeType="1"/>
              <a:stCxn id="26706" idx="4"/>
              <a:endCxn id="26708" idx="0"/>
            </p:cNvCxnSpPr>
            <p:nvPr/>
          </p:nvCxnSpPr>
          <p:spPr bwMode="auto">
            <a:xfrm>
              <a:off x="7013575" y="5711825"/>
              <a:ext cx="160338" cy="219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711" name="Line 80"/>
          <p:cNvSpPr>
            <a:spLocks noChangeShapeType="1"/>
          </p:cNvSpPr>
          <p:nvPr/>
        </p:nvSpPr>
        <p:spPr bwMode="auto">
          <a:xfrm>
            <a:off x="4495800" y="45593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495800" y="1584251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4384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33600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5585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3266" y="51745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8400" y="24313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8901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50388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2994" y="4299098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60994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30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091224" y="4245935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6196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140" y="1658218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15145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18316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5717" y="4334079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7499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8504" y="4373065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99230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2510" y="4373064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2"/>
            <a:endCxn id="8" idx="7"/>
          </p:cNvCxnSpPr>
          <p:nvPr/>
        </p:nvCxnSpPr>
        <p:spPr bwMode="auto">
          <a:xfrm flipH="1">
            <a:off x="3454497" y="1889051"/>
            <a:ext cx="1041303" cy="6386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590800" y="2974032"/>
            <a:ext cx="356699" cy="3787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5"/>
          </p:cNvCxnSpPr>
          <p:nvPr/>
        </p:nvCxnSpPr>
        <p:spPr bwMode="auto">
          <a:xfrm>
            <a:off x="3454497" y="2958726"/>
            <a:ext cx="345305" cy="39407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3"/>
          </p:cNvCxnSpPr>
          <p:nvPr/>
        </p:nvCxnSpPr>
        <p:spPr bwMode="auto">
          <a:xfrm flipH="1">
            <a:off x="1905000" y="3873126"/>
            <a:ext cx="324491" cy="3869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6" idx="0"/>
          </p:cNvCxnSpPr>
          <p:nvPr/>
        </p:nvCxnSpPr>
        <p:spPr bwMode="auto">
          <a:xfrm>
            <a:off x="2590800" y="3933586"/>
            <a:ext cx="197588" cy="3265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4" idx="4"/>
            <a:endCxn id="15" idx="0"/>
          </p:cNvCxnSpPr>
          <p:nvPr/>
        </p:nvCxnSpPr>
        <p:spPr bwMode="auto">
          <a:xfrm flipH="1">
            <a:off x="3550388" y="3962400"/>
            <a:ext cx="327394" cy="3366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95400" y="4834729"/>
            <a:ext cx="227110" cy="3397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7" idx="6"/>
            <a:endCxn id="12" idx="1"/>
          </p:cNvCxnSpPr>
          <p:nvPr/>
        </p:nvCxnSpPr>
        <p:spPr bwMode="auto">
          <a:xfrm>
            <a:off x="5150588" y="1889051"/>
            <a:ext cx="1193703" cy="6315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2" idx="5"/>
          </p:cNvCxnSpPr>
          <p:nvPr/>
        </p:nvCxnSpPr>
        <p:spPr bwMode="auto">
          <a:xfrm>
            <a:off x="6807297" y="2951638"/>
            <a:ext cx="279303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18" idx="3"/>
            <a:endCxn id="17" idx="7"/>
          </p:cNvCxnSpPr>
          <p:nvPr/>
        </p:nvCxnSpPr>
        <p:spPr bwMode="auto">
          <a:xfrm flipH="1">
            <a:off x="5650121" y="3873126"/>
            <a:ext cx="207731" cy="4620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2" idx="3"/>
          </p:cNvCxnSpPr>
          <p:nvPr/>
        </p:nvCxnSpPr>
        <p:spPr bwMode="auto">
          <a:xfrm flipH="1">
            <a:off x="6172200" y="2951638"/>
            <a:ext cx="172091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1751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80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495800" y="1584251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4384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33600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5585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3266" y="51745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8400" y="24313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8901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50388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2994" y="4299098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60994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30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091224" y="4245935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6196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140" y="1658218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15145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18316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80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5717" y="4334079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7499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8504" y="4373065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99230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2510" y="4373064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2"/>
            <a:endCxn id="8" idx="7"/>
          </p:cNvCxnSpPr>
          <p:nvPr/>
        </p:nvCxnSpPr>
        <p:spPr bwMode="auto">
          <a:xfrm flipH="1">
            <a:off x="3454497" y="1889051"/>
            <a:ext cx="1041303" cy="6386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590800" y="2974032"/>
            <a:ext cx="356699" cy="3787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5"/>
          </p:cNvCxnSpPr>
          <p:nvPr/>
        </p:nvCxnSpPr>
        <p:spPr bwMode="auto">
          <a:xfrm>
            <a:off x="3454497" y="2958726"/>
            <a:ext cx="345305" cy="39407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3"/>
          </p:cNvCxnSpPr>
          <p:nvPr/>
        </p:nvCxnSpPr>
        <p:spPr bwMode="auto">
          <a:xfrm flipH="1">
            <a:off x="1905000" y="3873126"/>
            <a:ext cx="324491" cy="3869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6" idx="0"/>
          </p:cNvCxnSpPr>
          <p:nvPr/>
        </p:nvCxnSpPr>
        <p:spPr bwMode="auto">
          <a:xfrm>
            <a:off x="2590800" y="3933586"/>
            <a:ext cx="197588" cy="3265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4" idx="4"/>
            <a:endCxn id="15" idx="0"/>
          </p:cNvCxnSpPr>
          <p:nvPr/>
        </p:nvCxnSpPr>
        <p:spPr bwMode="auto">
          <a:xfrm flipH="1">
            <a:off x="3550388" y="3962400"/>
            <a:ext cx="327394" cy="3366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95400" y="4834729"/>
            <a:ext cx="227110" cy="3397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7" idx="6"/>
            <a:endCxn id="12" idx="1"/>
          </p:cNvCxnSpPr>
          <p:nvPr/>
        </p:nvCxnSpPr>
        <p:spPr bwMode="auto">
          <a:xfrm>
            <a:off x="5150588" y="1889051"/>
            <a:ext cx="1193703" cy="6315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2" idx="5"/>
          </p:cNvCxnSpPr>
          <p:nvPr/>
        </p:nvCxnSpPr>
        <p:spPr bwMode="auto">
          <a:xfrm>
            <a:off x="6807297" y="2951638"/>
            <a:ext cx="279303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18" idx="3"/>
            <a:endCxn id="17" idx="7"/>
          </p:cNvCxnSpPr>
          <p:nvPr/>
        </p:nvCxnSpPr>
        <p:spPr bwMode="auto">
          <a:xfrm flipH="1">
            <a:off x="5650121" y="3873126"/>
            <a:ext cx="207731" cy="4620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2" idx="3"/>
          </p:cNvCxnSpPr>
          <p:nvPr/>
        </p:nvCxnSpPr>
        <p:spPr bwMode="auto">
          <a:xfrm flipH="1">
            <a:off x="6172200" y="2951638"/>
            <a:ext cx="172091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532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balanced at 70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495800" y="1584251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4384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33600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5585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3266" y="51745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8400" y="2431312"/>
            <a:ext cx="654788" cy="609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50388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2994" y="4299098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60994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30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091224" y="4245935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6196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60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140" y="1658218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15145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5717" y="4334079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7499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8504" y="4373065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99230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2510" y="4373064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2"/>
            <a:endCxn id="8" idx="7"/>
          </p:cNvCxnSpPr>
          <p:nvPr/>
        </p:nvCxnSpPr>
        <p:spPr bwMode="auto">
          <a:xfrm flipH="1">
            <a:off x="3454497" y="1889051"/>
            <a:ext cx="1041303" cy="6386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590800" y="2974032"/>
            <a:ext cx="356699" cy="3787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5"/>
          </p:cNvCxnSpPr>
          <p:nvPr/>
        </p:nvCxnSpPr>
        <p:spPr bwMode="auto">
          <a:xfrm>
            <a:off x="3454497" y="2958726"/>
            <a:ext cx="345305" cy="39407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3"/>
          </p:cNvCxnSpPr>
          <p:nvPr/>
        </p:nvCxnSpPr>
        <p:spPr bwMode="auto">
          <a:xfrm flipH="1">
            <a:off x="1905000" y="3873126"/>
            <a:ext cx="324491" cy="3869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6" idx="0"/>
          </p:cNvCxnSpPr>
          <p:nvPr/>
        </p:nvCxnSpPr>
        <p:spPr bwMode="auto">
          <a:xfrm>
            <a:off x="2590800" y="3933586"/>
            <a:ext cx="197588" cy="3265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4" idx="4"/>
            <a:endCxn id="15" idx="0"/>
          </p:cNvCxnSpPr>
          <p:nvPr/>
        </p:nvCxnSpPr>
        <p:spPr bwMode="auto">
          <a:xfrm flipH="1">
            <a:off x="3550388" y="3962400"/>
            <a:ext cx="327394" cy="3366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95400" y="4834729"/>
            <a:ext cx="227110" cy="3397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7" idx="6"/>
            <a:endCxn id="12" idx="1"/>
          </p:cNvCxnSpPr>
          <p:nvPr/>
        </p:nvCxnSpPr>
        <p:spPr bwMode="auto">
          <a:xfrm>
            <a:off x="5150588" y="1889051"/>
            <a:ext cx="1193703" cy="6315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18" idx="3"/>
            <a:endCxn id="17" idx="7"/>
          </p:cNvCxnSpPr>
          <p:nvPr/>
        </p:nvCxnSpPr>
        <p:spPr bwMode="auto">
          <a:xfrm flipH="1">
            <a:off x="5650121" y="3873126"/>
            <a:ext cx="207731" cy="4620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2" idx="3"/>
          </p:cNvCxnSpPr>
          <p:nvPr/>
        </p:nvCxnSpPr>
        <p:spPr bwMode="auto">
          <a:xfrm flipH="1">
            <a:off x="6172200" y="2951638"/>
            <a:ext cx="172091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043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rotation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495800" y="1584251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4384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33600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5585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3266" y="51745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8400" y="24313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8901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50388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2994" y="4299098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60994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76196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55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140" y="1658218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15145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8316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7499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8504" y="4373065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99230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2510" y="4373064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2"/>
            <a:endCxn id="8" idx="7"/>
          </p:cNvCxnSpPr>
          <p:nvPr/>
        </p:nvCxnSpPr>
        <p:spPr bwMode="auto">
          <a:xfrm flipH="1">
            <a:off x="3454497" y="1889051"/>
            <a:ext cx="1041303" cy="6386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590800" y="2974032"/>
            <a:ext cx="356699" cy="3787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5"/>
          </p:cNvCxnSpPr>
          <p:nvPr/>
        </p:nvCxnSpPr>
        <p:spPr bwMode="auto">
          <a:xfrm>
            <a:off x="3454497" y="2958726"/>
            <a:ext cx="345305" cy="39407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3"/>
          </p:cNvCxnSpPr>
          <p:nvPr/>
        </p:nvCxnSpPr>
        <p:spPr bwMode="auto">
          <a:xfrm flipH="1">
            <a:off x="1905000" y="3873126"/>
            <a:ext cx="324491" cy="3869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6" idx="0"/>
          </p:cNvCxnSpPr>
          <p:nvPr/>
        </p:nvCxnSpPr>
        <p:spPr bwMode="auto">
          <a:xfrm>
            <a:off x="2590800" y="3933586"/>
            <a:ext cx="197588" cy="3265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4" idx="4"/>
            <a:endCxn id="15" idx="0"/>
          </p:cNvCxnSpPr>
          <p:nvPr/>
        </p:nvCxnSpPr>
        <p:spPr bwMode="auto">
          <a:xfrm flipH="1">
            <a:off x="3550388" y="3962400"/>
            <a:ext cx="327394" cy="3366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95400" y="4834729"/>
            <a:ext cx="227110" cy="3397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7" idx="6"/>
            <a:endCxn id="12" idx="1"/>
          </p:cNvCxnSpPr>
          <p:nvPr/>
        </p:nvCxnSpPr>
        <p:spPr bwMode="auto">
          <a:xfrm>
            <a:off x="5150588" y="1889051"/>
            <a:ext cx="1193703" cy="6315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2" idx="5"/>
          </p:cNvCxnSpPr>
          <p:nvPr/>
        </p:nvCxnSpPr>
        <p:spPr bwMode="auto">
          <a:xfrm>
            <a:off x="6807297" y="2951638"/>
            <a:ext cx="279303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2" idx="3"/>
          </p:cNvCxnSpPr>
          <p:nvPr/>
        </p:nvCxnSpPr>
        <p:spPr bwMode="auto">
          <a:xfrm flipH="1">
            <a:off x="6172200" y="2951638"/>
            <a:ext cx="172091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4546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wrong?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495800" y="1584251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4384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33600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5585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3266" y="51745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8400" y="24313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8901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50388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2994" y="4299098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60994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76196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pitchFamily="34" charset="0"/>
              </a:rPr>
              <a:t>55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140" y="1658218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15145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18316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7499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8504" y="4373065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99230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2510" y="4373064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2"/>
            <a:endCxn id="8" idx="7"/>
          </p:cNvCxnSpPr>
          <p:nvPr/>
        </p:nvCxnSpPr>
        <p:spPr bwMode="auto">
          <a:xfrm flipH="1">
            <a:off x="3454497" y="1889051"/>
            <a:ext cx="1041303" cy="6386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590800" y="2974032"/>
            <a:ext cx="356699" cy="3787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5"/>
          </p:cNvCxnSpPr>
          <p:nvPr/>
        </p:nvCxnSpPr>
        <p:spPr bwMode="auto">
          <a:xfrm>
            <a:off x="3454497" y="2958726"/>
            <a:ext cx="345305" cy="39407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3"/>
          </p:cNvCxnSpPr>
          <p:nvPr/>
        </p:nvCxnSpPr>
        <p:spPr bwMode="auto">
          <a:xfrm flipH="1">
            <a:off x="1905000" y="3873126"/>
            <a:ext cx="324491" cy="3869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6" idx="0"/>
          </p:cNvCxnSpPr>
          <p:nvPr/>
        </p:nvCxnSpPr>
        <p:spPr bwMode="auto">
          <a:xfrm>
            <a:off x="2590800" y="3933586"/>
            <a:ext cx="197588" cy="3265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4" idx="4"/>
            <a:endCxn id="15" idx="0"/>
          </p:cNvCxnSpPr>
          <p:nvPr/>
        </p:nvCxnSpPr>
        <p:spPr bwMode="auto">
          <a:xfrm flipH="1">
            <a:off x="3550388" y="3962400"/>
            <a:ext cx="327394" cy="3366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95400" y="4834729"/>
            <a:ext cx="227110" cy="3397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7" idx="6"/>
            <a:endCxn id="12" idx="1"/>
          </p:cNvCxnSpPr>
          <p:nvPr/>
        </p:nvCxnSpPr>
        <p:spPr bwMode="auto">
          <a:xfrm>
            <a:off x="5150588" y="1889051"/>
            <a:ext cx="1193703" cy="6315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2" idx="5"/>
          </p:cNvCxnSpPr>
          <p:nvPr/>
        </p:nvCxnSpPr>
        <p:spPr bwMode="auto">
          <a:xfrm>
            <a:off x="6807297" y="2951638"/>
            <a:ext cx="279303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2" idx="3"/>
          </p:cNvCxnSpPr>
          <p:nvPr/>
        </p:nvCxnSpPr>
        <p:spPr bwMode="auto">
          <a:xfrm flipH="1">
            <a:off x="6172200" y="2951638"/>
            <a:ext cx="172091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2397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balanced at 50!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495800" y="1584251"/>
            <a:ext cx="654788" cy="609600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895600" y="24384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33600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45585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3266" y="51745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8400" y="24313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8901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550388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2994" y="4299098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60994" y="4260112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761961" y="3352800"/>
            <a:ext cx="654788" cy="6096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ahoma" pitchFamily="34" charset="0"/>
              </a:rPr>
              <a:t>55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140" y="1658218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5145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18316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7499" y="25123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78504" y="4373065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99230" y="3426767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2510" y="4373064"/>
            <a:ext cx="52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8" name="Straight Connector 27"/>
          <p:cNvCxnSpPr>
            <a:stCxn id="7" idx="2"/>
            <a:endCxn id="8" idx="7"/>
          </p:cNvCxnSpPr>
          <p:nvPr/>
        </p:nvCxnSpPr>
        <p:spPr bwMode="auto">
          <a:xfrm flipH="1">
            <a:off x="3454497" y="1889051"/>
            <a:ext cx="1041303" cy="6386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2590800" y="2974032"/>
            <a:ext cx="356699" cy="37876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5"/>
          </p:cNvCxnSpPr>
          <p:nvPr/>
        </p:nvCxnSpPr>
        <p:spPr bwMode="auto">
          <a:xfrm>
            <a:off x="3454497" y="2958726"/>
            <a:ext cx="345305" cy="39407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3"/>
          </p:cNvCxnSpPr>
          <p:nvPr/>
        </p:nvCxnSpPr>
        <p:spPr bwMode="auto">
          <a:xfrm flipH="1">
            <a:off x="1905000" y="3873126"/>
            <a:ext cx="324491" cy="3869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6" idx="0"/>
          </p:cNvCxnSpPr>
          <p:nvPr/>
        </p:nvCxnSpPr>
        <p:spPr bwMode="auto">
          <a:xfrm>
            <a:off x="2590800" y="3933586"/>
            <a:ext cx="197588" cy="3265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4" idx="4"/>
            <a:endCxn id="15" idx="0"/>
          </p:cNvCxnSpPr>
          <p:nvPr/>
        </p:nvCxnSpPr>
        <p:spPr bwMode="auto">
          <a:xfrm flipH="1">
            <a:off x="3550388" y="3962400"/>
            <a:ext cx="327394" cy="3366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95400" y="4834729"/>
            <a:ext cx="227110" cy="3397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7" idx="6"/>
            <a:endCxn id="12" idx="1"/>
          </p:cNvCxnSpPr>
          <p:nvPr/>
        </p:nvCxnSpPr>
        <p:spPr bwMode="auto">
          <a:xfrm>
            <a:off x="5150588" y="1889051"/>
            <a:ext cx="1193703" cy="6315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12" idx="5"/>
          </p:cNvCxnSpPr>
          <p:nvPr/>
        </p:nvCxnSpPr>
        <p:spPr bwMode="auto">
          <a:xfrm>
            <a:off x="6807297" y="2951638"/>
            <a:ext cx="279303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12" idx="3"/>
          </p:cNvCxnSpPr>
          <p:nvPr/>
        </p:nvCxnSpPr>
        <p:spPr bwMode="auto">
          <a:xfrm flipH="1">
            <a:off x="6172200" y="2951638"/>
            <a:ext cx="172091" cy="40116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018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C37952-79FF-024C-904C-0E551F339FEE}" type="slidenum">
              <a:rPr lang="en-US" sz="1400"/>
              <a:pPr eaLnBrk="1" hangingPunct="1"/>
              <a:t>29</a:t>
            </a:fld>
            <a:endParaRPr 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AVL Tree Performance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ahoma" charset="0"/>
              </a:rPr>
              <a:t>n entries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O(n)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A </a:t>
            </a:r>
            <a:r>
              <a:rPr lang="en-US" sz="2000" dirty="0">
                <a:latin typeface="Tahoma" charset="0"/>
              </a:rPr>
              <a:t>single </a:t>
            </a:r>
            <a:r>
              <a:rPr lang="en-US" sz="2000" dirty="0" smtClean="0">
                <a:latin typeface="Tahoma" charset="0"/>
              </a:rPr>
              <a:t>restructuring </a:t>
            </a:r>
            <a:r>
              <a:rPr lang="en-US" sz="2000" dirty="0">
                <a:latin typeface="Tahoma" charset="0"/>
              </a:rPr>
              <a:t>takes O(1)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600" dirty="0">
                <a:latin typeface="Tahoma" charset="0"/>
              </a:rPr>
              <a:t>using a linked-structure binary </a:t>
            </a:r>
            <a:r>
              <a:rPr lang="en-US" sz="1600" dirty="0" smtClean="0">
                <a:latin typeface="Tahoma" charset="0"/>
              </a:rPr>
              <a:t>tree</a:t>
            </a:r>
          </a:p>
          <a:p>
            <a:pPr lvl="2" eaLnBrk="1" hangingPunct="1">
              <a:lnSpc>
                <a:spcPct val="110000"/>
              </a:lnSpc>
            </a:pPr>
            <a:endParaRPr lang="en-US" sz="1600" dirty="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6477000" y="228600"/>
          <a:ext cx="23526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" name="Clip" r:id="rId3" imgW="2352392" imgH="2088333" progId="MS_ClipArt_Gallery.2">
                  <p:embed/>
                </p:oleObj>
              </mc:Choice>
              <mc:Fallback>
                <p:oleObj name="Clip" r:id="rId3" imgW="2352392" imgH="208833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"/>
                        <a:ext cx="23526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91583"/>
              </p:ext>
            </p:extLst>
          </p:nvPr>
        </p:nvGraphicFramePr>
        <p:xfrm>
          <a:off x="30126" y="3429000"/>
          <a:ext cx="8991599" cy="245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019"/>
                <a:gridCol w="1600200"/>
                <a:gridCol w="5665380"/>
              </a:tblGrid>
              <a:tr h="89757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r>
                        <a:rPr lang="en-US" baseline="0" dirty="0" smtClean="0"/>
                        <a:t>-case</a:t>
                      </a:r>
                    </a:p>
                    <a:p>
                      <a:r>
                        <a:rPr lang="en-US" baseline="0" dirty="0" smtClean="0"/>
                        <a:t>Time</a:t>
                      </a:r>
                    </a:p>
                    <a:p>
                      <a:r>
                        <a:rPr lang="en-US" baseline="0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8785">
                <a:tc>
                  <a:txBody>
                    <a:bodyPr/>
                    <a:lstStyle/>
                    <a:p>
                      <a:r>
                        <a:rPr lang="en-US" dirty="0" smtClean="0"/>
                        <a:t>Get/search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</a:t>
                      </a:r>
                      <a:r>
                        <a:rPr lang="en-US" baseline="0" dirty="0" smtClean="0"/>
                        <a:t> to height log n</a:t>
                      </a:r>
                      <a:endParaRPr lang="en-US" dirty="0"/>
                    </a:p>
                  </a:txBody>
                  <a:tcPr/>
                </a:tc>
              </a:tr>
              <a:tr h="463745">
                <a:tc>
                  <a:txBody>
                    <a:bodyPr/>
                    <a:lstStyle/>
                    <a:p>
                      <a:r>
                        <a:rPr lang="en-US" dirty="0" smtClean="0"/>
                        <a:t>Put/insert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 n): searching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restructuring</a:t>
                      </a:r>
                      <a:endParaRPr lang="en-US" dirty="0"/>
                    </a:p>
                  </a:txBody>
                  <a:tcPr/>
                </a:tc>
              </a:tr>
              <a:tr h="628299">
                <a:tc>
                  <a:txBody>
                    <a:bodyPr/>
                    <a:lstStyle/>
                    <a:p>
                      <a:r>
                        <a:rPr lang="en-US" dirty="0" smtClean="0"/>
                        <a:t>Remove/delete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 n): searching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restructuring up to height log</a:t>
                      </a:r>
                      <a:r>
                        <a:rPr lang="en-US" baseline="0" dirty="0" smtClean="0"/>
                        <a:t> 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783E756-AB91-074B-BECB-2274FD9EC60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Height of an AVL Tree</a:t>
            </a:r>
          </a:p>
        </p:txBody>
      </p:sp>
      <p:sp>
        <p:nvSpPr>
          <p:cNvPr id="1946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3058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</a:rPr>
              <a:t>Fact</a:t>
            </a:r>
            <a:r>
              <a:rPr lang="en-US" sz="2300" dirty="0">
                <a:latin typeface="Tahoma" charset="0"/>
              </a:rPr>
              <a:t>: The </a:t>
            </a:r>
            <a:r>
              <a:rPr lang="en-US" sz="2300" dirty="0">
                <a:solidFill>
                  <a:schemeClr val="tx2"/>
                </a:solidFill>
                <a:latin typeface="Tahoma" charset="0"/>
              </a:rPr>
              <a:t>height</a:t>
            </a:r>
            <a:r>
              <a:rPr lang="en-US" sz="2300" dirty="0">
                <a:latin typeface="Tahoma" charset="0"/>
              </a:rPr>
              <a:t> of an AVL tree storing n keys is O(log n).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dirty="0" smtClean="0">
                <a:solidFill>
                  <a:schemeClr val="tx2"/>
                </a:solidFill>
                <a:latin typeface="Tahoma" charset="0"/>
              </a:rPr>
              <a:t>Proof (by induction)</a:t>
            </a:r>
            <a:r>
              <a:rPr lang="en-US" sz="2300" dirty="0" smtClean="0">
                <a:latin typeface="Tahoma" charset="0"/>
              </a:rPr>
              <a:t>: n(h</a:t>
            </a:r>
            <a:r>
              <a:rPr lang="en-US" sz="2300" dirty="0">
                <a:latin typeface="Tahoma" charset="0"/>
              </a:rPr>
              <a:t>): the minimum number of internal nodes of an AVL tree of height h.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 smtClean="0">
                <a:solidFill>
                  <a:srgbClr val="00B050"/>
                </a:solidFill>
                <a:latin typeface="Tahoma" charset="0"/>
              </a:rPr>
              <a:t>n(1</a:t>
            </a:r>
            <a:r>
              <a:rPr lang="en-US" sz="2300" dirty="0">
                <a:solidFill>
                  <a:srgbClr val="00B050"/>
                </a:solidFill>
                <a:latin typeface="Tahoma" charset="0"/>
              </a:rPr>
              <a:t>) = 1 and n(2) = 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For n &gt; 2, </a:t>
            </a:r>
            <a:r>
              <a:rPr lang="en-US" sz="2300" dirty="0" smtClean="0">
                <a:latin typeface="Tahoma" charset="0"/>
              </a:rPr>
              <a:t>an AVL tree of height h contains the root node, one AVL subtree of height n-1 and another of height n-2.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 smtClean="0">
                <a:latin typeface="Tahoma" charset="0"/>
              </a:rPr>
              <a:t>That is, </a:t>
            </a:r>
            <a:r>
              <a:rPr lang="en-US" sz="2300" dirty="0" smtClean="0">
                <a:solidFill>
                  <a:srgbClr val="00B050"/>
                </a:solidFill>
                <a:latin typeface="Tahoma" charset="0"/>
              </a:rPr>
              <a:t>n(h) = 1 + n(h-1) + n(h-2)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 smtClean="0">
                <a:latin typeface="Tahoma" charset="0"/>
              </a:rPr>
              <a:t>Knowing </a:t>
            </a:r>
            <a:r>
              <a:rPr lang="en-US" sz="2300" dirty="0">
                <a:latin typeface="Tahoma" charset="0"/>
              </a:rPr>
              <a:t>n(h-1) &gt; n(h-2), we get n(h) &gt; 2n(h-2). So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2n(h-2), n(h) &gt; 4n(h-4), n(h) &gt; 8n(n-6), … (by induction),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n(h) &gt; 2</a:t>
            </a:r>
            <a:r>
              <a:rPr lang="en-US" sz="2000" baseline="30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n(h-2i)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Solving the base case we get: </a:t>
            </a:r>
            <a:r>
              <a:rPr lang="en-US" sz="2300" dirty="0">
                <a:solidFill>
                  <a:srgbClr val="00B050"/>
                </a:solidFill>
                <a:latin typeface="Tahoma" charset="0"/>
              </a:rPr>
              <a:t>n(h) &gt; 2 </a:t>
            </a:r>
            <a:r>
              <a:rPr lang="en-US" sz="2300" baseline="30000" dirty="0" smtClean="0">
                <a:solidFill>
                  <a:srgbClr val="00B050"/>
                </a:solidFill>
                <a:latin typeface="Tahoma" charset="0"/>
              </a:rPr>
              <a:t>h/2 - 1</a:t>
            </a:r>
            <a:endParaRPr lang="en-US" sz="2300" baseline="30000" dirty="0">
              <a:solidFill>
                <a:srgbClr val="00B05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Taking logarithms: h &lt; 2log n(h) +2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latin typeface="Tahoma" charset="0"/>
              </a:rPr>
              <a:t>Thus the height of an AVL tree is </a:t>
            </a:r>
            <a:r>
              <a:rPr lang="en-US" sz="2300" dirty="0">
                <a:solidFill>
                  <a:srgbClr val="00B050"/>
                </a:solidFill>
                <a:latin typeface="Tahoma" charset="0"/>
              </a:rPr>
              <a:t>O(log n)</a:t>
            </a: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Tahoma" charset="0"/>
            </a:endParaRPr>
          </a:p>
        </p:txBody>
      </p:sp>
      <p:grpSp>
        <p:nvGrpSpPr>
          <p:cNvPr id="19461" name="Group 1052"/>
          <p:cNvGrpSpPr>
            <a:grpSpLocks/>
          </p:cNvGrpSpPr>
          <p:nvPr/>
        </p:nvGrpSpPr>
        <p:grpSpPr bwMode="auto">
          <a:xfrm>
            <a:off x="6629400" y="76200"/>
            <a:ext cx="2360613" cy="1371600"/>
            <a:chOff x="3984" y="144"/>
            <a:chExt cx="1487" cy="864"/>
          </a:xfrm>
        </p:grpSpPr>
        <p:sp>
          <p:nvSpPr>
            <p:cNvPr id="19462" name="Oval 1033"/>
            <p:cNvSpPr>
              <a:spLocks noChangeArrowheads="1"/>
            </p:cNvSpPr>
            <p:nvPr/>
          </p:nvSpPr>
          <p:spPr bwMode="auto">
            <a:xfrm>
              <a:off x="4545" y="254"/>
              <a:ext cx="156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9463" name="Rectangle 1034"/>
            <p:cNvSpPr>
              <a:spLocks noChangeAspect="1" noChangeArrowheads="1"/>
            </p:cNvSpPr>
            <p:nvPr/>
          </p:nvSpPr>
          <p:spPr bwMode="auto">
            <a:xfrm>
              <a:off x="4368" y="549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4" name="AutoShape 1035"/>
            <p:cNvCxnSpPr>
              <a:cxnSpLocks noChangeShapeType="1"/>
              <a:stCxn id="19463" idx="0"/>
              <a:endCxn id="19462" idx="3"/>
            </p:cNvCxnSpPr>
            <p:nvPr/>
          </p:nvCxnSpPr>
          <p:spPr bwMode="auto">
            <a:xfrm flipV="1">
              <a:off x="4424" y="399"/>
              <a:ext cx="145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Oval 1041"/>
            <p:cNvSpPr>
              <a:spLocks noChangeArrowheads="1"/>
            </p:cNvSpPr>
            <p:nvPr/>
          </p:nvSpPr>
          <p:spPr bwMode="auto">
            <a:xfrm>
              <a:off x="4749" y="547"/>
              <a:ext cx="155" cy="1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6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9466" name="Rectangle 1042"/>
            <p:cNvSpPr>
              <a:spLocks noChangeAspect="1" noChangeArrowheads="1"/>
            </p:cNvSpPr>
            <p:nvPr/>
          </p:nvSpPr>
          <p:spPr bwMode="auto">
            <a:xfrm>
              <a:off x="4628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467" name="Rectangle 1043"/>
            <p:cNvSpPr>
              <a:spLocks noChangeAspect="1" noChangeArrowheads="1"/>
            </p:cNvSpPr>
            <p:nvPr/>
          </p:nvSpPr>
          <p:spPr bwMode="auto">
            <a:xfrm>
              <a:off x="4942" y="842"/>
              <a:ext cx="112" cy="11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cxnSp>
          <p:nvCxnSpPr>
            <p:cNvPr id="19468" name="AutoShape 1044"/>
            <p:cNvCxnSpPr>
              <a:cxnSpLocks noChangeShapeType="1"/>
              <a:stCxn id="19467" idx="0"/>
              <a:endCxn id="19465" idx="5"/>
            </p:cNvCxnSpPr>
            <p:nvPr/>
          </p:nvCxnSpPr>
          <p:spPr bwMode="auto">
            <a:xfrm flipH="1" flipV="1">
              <a:off x="4882" y="692"/>
              <a:ext cx="116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1045"/>
            <p:cNvCxnSpPr>
              <a:cxnSpLocks noChangeShapeType="1"/>
              <a:stCxn id="19466" idx="0"/>
              <a:endCxn id="19465" idx="3"/>
            </p:cNvCxnSpPr>
            <p:nvPr/>
          </p:nvCxnSpPr>
          <p:spPr bwMode="auto">
            <a:xfrm flipV="1">
              <a:off x="4684" y="692"/>
              <a:ext cx="87" cy="1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046"/>
            <p:cNvCxnSpPr>
              <a:cxnSpLocks noChangeShapeType="1"/>
              <a:stCxn id="19465" idx="0"/>
              <a:endCxn id="19462" idx="5"/>
            </p:cNvCxnSpPr>
            <p:nvPr/>
          </p:nvCxnSpPr>
          <p:spPr bwMode="auto">
            <a:xfrm flipH="1" flipV="1">
              <a:off x="4678" y="399"/>
              <a:ext cx="149" cy="1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1" name="Text Box 1048"/>
            <p:cNvSpPr txBox="1">
              <a:spLocks noChangeArrowheads="1"/>
            </p:cNvSpPr>
            <p:nvPr/>
          </p:nvSpPr>
          <p:spPr bwMode="auto">
            <a:xfrm>
              <a:off x="4944" y="480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>
                  <a:solidFill>
                    <a:schemeClr val="tx2"/>
                  </a:solidFill>
                </a:rPr>
                <a:t>n(1)</a:t>
              </a:r>
              <a:endParaRPr lang="en-US" sz="1600" b="1" i="1">
                <a:solidFill>
                  <a:schemeClr val="tx2"/>
                </a:solidFill>
              </a:endParaRPr>
            </a:p>
          </p:txBody>
        </p:sp>
        <p:sp>
          <p:nvSpPr>
            <p:cNvPr id="19472" name="Text Box 1049"/>
            <p:cNvSpPr txBox="1">
              <a:spLocks noChangeArrowheads="1"/>
            </p:cNvSpPr>
            <p:nvPr/>
          </p:nvSpPr>
          <p:spPr bwMode="auto">
            <a:xfrm>
              <a:off x="4033" y="192"/>
              <a:ext cx="5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1"/>
                <a:t>n(2)</a:t>
              </a:r>
              <a:endParaRPr lang="en-US" sz="1600" b="1" i="1"/>
            </a:p>
          </p:txBody>
        </p:sp>
        <p:sp>
          <p:nvSpPr>
            <p:cNvPr id="19473" name="AutoShape 1050"/>
            <p:cNvSpPr>
              <a:spLocks noChangeArrowheads="1"/>
            </p:cNvSpPr>
            <p:nvPr/>
          </p:nvSpPr>
          <p:spPr bwMode="auto">
            <a:xfrm>
              <a:off x="4416" y="432"/>
              <a:ext cx="768" cy="52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AutoShape 1051"/>
            <p:cNvSpPr>
              <a:spLocks noChangeArrowheads="1"/>
            </p:cNvSpPr>
            <p:nvPr/>
          </p:nvSpPr>
          <p:spPr bwMode="auto">
            <a:xfrm>
              <a:off x="3984" y="144"/>
              <a:ext cx="1296" cy="8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alanced Binary Search Tree (BST)</a:t>
            </a:r>
          </a:p>
          <a:p>
            <a:r>
              <a:rPr lang="en-US" dirty="0" smtClean="0"/>
              <a:t>Insert/delete operations include rebalancing if needed</a:t>
            </a:r>
          </a:p>
          <a:p>
            <a:r>
              <a:rPr lang="en-US" dirty="0" smtClean="0"/>
              <a:t>Worst-case time complexity: O(log n)</a:t>
            </a:r>
          </a:p>
          <a:p>
            <a:pPr lvl="1"/>
            <a:r>
              <a:rPr lang="en-US" smtClean="0"/>
              <a:t>expected </a:t>
            </a:r>
            <a:r>
              <a:rPr lang="en-US" dirty="0" smtClean="0"/>
              <a:t>O(log n) for skip lists</a:t>
            </a:r>
          </a:p>
          <a:p>
            <a:pPr lvl="1"/>
            <a:r>
              <a:rPr lang="en-US" dirty="0" smtClean="0"/>
              <a:t>No duplicated keys in skip lists</a:t>
            </a:r>
          </a:p>
          <a:p>
            <a:pPr lvl="1"/>
            <a:r>
              <a:rPr lang="en-US" dirty="0" smtClean="0"/>
              <a:t>No moving a bunch of keys in sorted array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31D6-F584-6F43-9695-9F9D196C1E6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Always done by expanding an external node.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ahoma" charset="0"/>
              </a:rPr>
              <a:t>Insert 54: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334000" y="2635250"/>
            <a:ext cx="2590822" cy="3429000"/>
            <a:chOff x="3696" y="1200"/>
            <a:chExt cx="1728" cy="2160"/>
          </a:xfrm>
        </p:grpSpPr>
        <p:sp>
          <p:nvSpPr>
            <p:cNvPr id="20530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531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532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33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34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35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36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46" name="AutoShape 21"/>
            <p:cNvCxnSpPr>
              <a:cxnSpLocks noChangeShapeType="1"/>
              <a:stCxn id="20530" idx="4"/>
              <a:endCxn id="20531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22"/>
            <p:cNvCxnSpPr>
              <a:cxnSpLocks noChangeShapeType="1"/>
              <a:stCxn id="20531" idx="4"/>
              <a:endCxn id="20538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8" name="AutoShape 23"/>
            <p:cNvCxnSpPr>
              <a:cxnSpLocks noChangeShapeType="1"/>
              <a:stCxn id="20531" idx="4"/>
              <a:endCxn id="20533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9" name="AutoShape 24"/>
            <p:cNvCxnSpPr>
              <a:cxnSpLocks noChangeShapeType="1"/>
              <a:stCxn id="20530" idx="4"/>
              <a:endCxn id="20532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0" name="AutoShape 25"/>
            <p:cNvCxnSpPr>
              <a:cxnSpLocks noChangeShapeType="1"/>
              <a:stCxn id="20532" idx="4"/>
              <a:endCxn id="20534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1" name="AutoShape 26"/>
            <p:cNvCxnSpPr>
              <a:cxnSpLocks noChangeShapeType="1"/>
              <a:stCxn id="20532" idx="4"/>
              <a:endCxn id="20535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2" name="AutoShape 27"/>
            <p:cNvCxnSpPr>
              <a:cxnSpLocks noChangeShapeType="1"/>
              <a:stCxn id="20534" idx="4"/>
              <a:endCxn id="20536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3" name="AutoShape 28"/>
            <p:cNvCxnSpPr>
              <a:cxnSpLocks noChangeShapeType="1"/>
              <a:stCxn id="20533" idx="4"/>
              <a:endCxn id="20539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4" name="AutoShape 29"/>
            <p:cNvCxnSpPr>
              <a:cxnSpLocks noChangeShapeType="1"/>
              <a:stCxn id="20533" idx="4"/>
              <a:endCxn id="20540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5" name="AutoShape 30"/>
            <p:cNvCxnSpPr>
              <a:cxnSpLocks noChangeShapeType="1"/>
              <a:stCxn id="20536" idx="4"/>
              <a:endCxn id="20541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6" name="AutoShape 31"/>
            <p:cNvCxnSpPr>
              <a:cxnSpLocks noChangeShapeType="1"/>
              <a:stCxn id="20536" idx="4"/>
              <a:endCxn id="20542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7" name="AutoShape 32"/>
            <p:cNvCxnSpPr>
              <a:cxnSpLocks noChangeShapeType="1"/>
              <a:stCxn id="20537" idx="4"/>
              <a:endCxn id="20562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8" name="AutoShape 33"/>
            <p:cNvCxnSpPr>
              <a:cxnSpLocks noChangeShapeType="1"/>
              <a:stCxn id="20537" idx="4"/>
              <a:endCxn id="20543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9" name="AutoShape 34"/>
            <p:cNvCxnSpPr>
              <a:cxnSpLocks noChangeShapeType="1"/>
              <a:stCxn id="20534" idx="4"/>
              <a:endCxn id="20537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0" name="AutoShape 35"/>
            <p:cNvCxnSpPr>
              <a:cxnSpLocks noChangeShapeType="1"/>
              <a:stCxn id="20535" idx="4"/>
              <a:endCxn id="20544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36"/>
            <p:cNvCxnSpPr>
              <a:cxnSpLocks noChangeShapeType="1"/>
              <a:stCxn id="20535" idx="4"/>
              <a:endCxn id="20545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2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65" name="AutoShape 40"/>
            <p:cNvCxnSpPr>
              <a:cxnSpLocks noChangeShapeType="1"/>
              <a:stCxn id="20562" idx="4"/>
              <a:endCxn id="20563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6" name="AutoShape 41"/>
            <p:cNvCxnSpPr>
              <a:cxnSpLocks noChangeShapeType="1"/>
              <a:stCxn id="20562" idx="4"/>
              <a:endCxn id="20564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172200" y="55308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7470775" y="4797425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078538" y="351155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7640638" y="31877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20490" name="Line 46"/>
          <p:cNvSpPr>
            <a:spLocks noChangeShapeType="1"/>
          </p:cNvSpPr>
          <p:nvPr/>
        </p:nvSpPr>
        <p:spPr bwMode="auto">
          <a:xfrm flipV="1">
            <a:off x="6429375" y="55022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47"/>
          <p:cNvSpPr>
            <a:spLocks noChangeShapeType="1"/>
          </p:cNvSpPr>
          <p:nvPr/>
        </p:nvSpPr>
        <p:spPr bwMode="auto">
          <a:xfrm>
            <a:off x="6324600" y="377825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2" name="Line 48"/>
          <p:cNvSpPr>
            <a:spLocks noChangeShapeType="1"/>
          </p:cNvSpPr>
          <p:nvPr/>
        </p:nvSpPr>
        <p:spPr bwMode="auto">
          <a:xfrm flipH="1">
            <a:off x="7391400" y="33401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Line 49"/>
          <p:cNvSpPr>
            <a:spLocks noChangeShapeType="1"/>
          </p:cNvSpPr>
          <p:nvPr/>
        </p:nvSpPr>
        <p:spPr bwMode="auto">
          <a:xfrm flipH="1" flipV="1">
            <a:off x="7277100" y="47783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494" name="Group 88"/>
          <p:cNvGrpSpPr>
            <a:grpSpLocks/>
          </p:cNvGrpSpPr>
          <p:nvPr/>
        </p:nvGrpSpPr>
        <p:grpSpPr bwMode="auto">
          <a:xfrm>
            <a:off x="1981200" y="2635250"/>
            <a:ext cx="2667000" cy="2755900"/>
            <a:chOff x="3840" y="1882"/>
            <a:chExt cx="1728" cy="1736"/>
          </a:xfrm>
        </p:grpSpPr>
        <p:sp>
          <p:nvSpPr>
            <p:cNvPr id="2049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49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49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0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0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0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0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0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0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14" name="AutoShape 106"/>
            <p:cNvCxnSpPr>
              <a:cxnSpLocks noChangeShapeType="1"/>
              <a:stCxn id="20497" idx="4"/>
              <a:endCxn id="2049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107"/>
            <p:cNvCxnSpPr>
              <a:cxnSpLocks noChangeShapeType="1"/>
              <a:stCxn id="20498" idx="4"/>
              <a:endCxn id="2050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AutoShape 108"/>
            <p:cNvCxnSpPr>
              <a:cxnSpLocks noChangeShapeType="1"/>
              <a:stCxn id="20498" idx="4"/>
              <a:endCxn id="2050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AutoShape 109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AutoShape 110"/>
            <p:cNvCxnSpPr>
              <a:cxnSpLocks noChangeShapeType="1"/>
              <a:stCxn id="20499" idx="4"/>
              <a:endCxn id="2050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AutoShape 111"/>
            <p:cNvCxnSpPr>
              <a:cxnSpLocks noChangeShapeType="1"/>
              <a:stCxn id="20499" idx="4"/>
              <a:endCxn id="2050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2"/>
            <p:cNvCxnSpPr>
              <a:cxnSpLocks noChangeShapeType="1"/>
              <a:stCxn id="20501" idx="4"/>
              <a:endCxn id="2050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"/>
            <p:cNvCxnSpPr>
              <a:cxnSpLocks noChangeShapeType="1"/>
              <a:stCxn id="20500" idx="4"/>
              <a:endCxn id="2050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4"/>
            <p:cNvCxnSpPr>
              <a:cxnSpLocks noChangeShapeType="1"/>
              <a:stCxn id="20500" idx="4"/>
              <a:endCxn id="2050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5"/>
            <p:cNvCxnSpPr>
              <a:cxnSpLocks noChangeShapeType="1"/>
              <a:stCxn id="20503" idx="4"/>
              <a:endCxn id="2050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AutoShape 116"/>
            <p:cNvCxnSpPr>
              <a:cxnSpLocks noChangeShapeType="1"/>
              <a:stCxn id="20503" idx="4"/>
              <a:endCxn id="2050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AutoShape 117"/>
            <p:cNvCxnSpPr>
              <a:cxnSpLocks noChangeShapeType="1"/>
              <a:stCxn id="20504" idx="4"/>
              <a:endCxn id="2051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8"/>
            <p:cNvCxnSpPr>
              <a:cxnSpLocks noChangeShapeType="1"/>
              <a:stCxn id="20504" idx="4"/>
              <a:endCxn id="2051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AutoShape 119"/>
            <p:cNvCxnSpPr>
              <a:cxnSpLocks noChangeShapeType="1"/>
              <a:stCxn id="20501" idx="4"/>
              <a:endCxn id="2050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AutoShape 120"/>
            <p:cNvCxnSpPr>
              <a:cxnSpLocks noChangeShapeType="1"/>
              <a:stCxn id="20502" idx="4"/>
              <a:endCxn id="2051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AutoShape 121"/>
            <p:cNvCxnSpPr>
              <a:cxnSpLocks noChangeShapeType="1"/>
              <a:stCxn id="20502" idx="4"/>
              <a:endCxn id="2051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5" name="Text Box 122"/>
          <p:cNvSpPr txBox="1">
            <a:spLocks noChangeArrowheads="1"/>
          </p:cNvSpPr>
          <p:nvPr/>
        </p:nvSpPr>
        <p:spPr bwMode="auto">
          <a:xfrm>
            <a:off x="2514600" y="563880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Times New Roman" charset="0"/>
              </a:rPr>
              <a:t>before insertion</a:t>
            </a:r>
          </a:p>
        </p:txBody>
      </p:sp>
      <p:sp>
        <p:nvSpPr>
          <p:cNvPr id="20496" name="Text Box 123"/>
          <p:cNvSpPr txBox="1">
            <a:spLocks noChangeArrowheads="1"/>
          </p:cNvSpPr>
          <p:nvPr/>
        </p:nvSpPr>
        <p:spPr bwMode="auto">
          <a:xfrm>
            <a:off x="5730875" y="6140450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insertion</a:t>
            </a:r>
          </a:p>
        </p:txBody>
      </p:sp>
    </p:spTree>
    <p:extLst>
      <p:ext uri="{BB962C8B-B14F-4D97-AF65-F5344CB8AC3E}">
        <p14:creationId xmlns:p14="http://schemas.microsoft.com/office/powerpoint/2010/main" val="40410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86F62C-E3AF-6B4C-AE00-6FAA8E2EA71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Always done by expanding an external node.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ahoma" charset="0"/>
              </a:rPr>
              <a:t>Insert 54: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334000" y="2635250"/>
            <a:ext cx="2590822" cy="3429000"/>
            <a:chOff x="3696" y="1200"/>
            <a:chExt cx="1728" cy="2160"/>
          </a:xfrm>
        </p:grpSpPr>
        <p:sp>
          <p:nvSpPr>
            <p:cNvPr id="20530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531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532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33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34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35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36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9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1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2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3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4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46" name="AutoShape 21"/>
            <p:cNvCxnSpPr>
              <a:cxnSpLocks noChangeShapeType="1"/>
              <a:stCxn id="20530" idx="4"/>
              <a:endCxn id="20531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22"/>
            <p:cNvCxnSpPr>
              <a:cxnSpLocks noChangeShapeType="1"/>
              <a:stCxn id="20531" idx="4"/>
              <a:endCxn id="20538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8" name="AutoShape 23"/>
            <p:cNvCxnSpPr>
              <a:cxnSpLocks noChangeShapeType="1"/>
              <a:stCxn id="20531" idx="4"/>
              <a:endCxn id="20533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9" name="AutoShape 24"/>
            <p:cNvCxnSpPr>
              <a:cxnSpLocks noChangeShapeType="1"/>
              <a:stCxn id="20530" idx="4"/>
              <a:endCxn id="20532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0" name="AutoShape 25"/>
            <p:cNvCxnSpPr>
              <a:cxnSpLocks noChangeShapeType="1"/>
              <a:stCxn id="20532" idx="4"/>
              <a:endCxn id="20534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1" name="AutoShape 26"/>
            <p:cNvCxnSpPr>
              <a:cxnSpLocks noChangeShapeType="1"/>
              <a:stCxn id="20532" idx="4"/>
              <a:endCxn id="20535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2" name="AutoShape 27"/>
            <p:cNvCxnSpPr>
              <a:cxnSpLocks noChangeShapeType="1"/>
              <a:stCxn id="20534" idx="4"/>
              <a:endCxn id="20536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3" name="AutoShape 28"/>
            <p:cNvCxnSpPr>
              <a:cxnSpLocks noChangeShapeType="1"/>
              <a:stCxn id="20533" idx="4"/>
              <a:endCxn id="20539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4" name="AutoShape 29"/>
            <p:cNvCxnSpPr>
              <a:cxnSpLocks noChangeShapeType="1"/>
              <a:stCxn id="20533" idx="4"/>
              <a:endCxn id="20540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5" name="AutoShape 30"/>
            <p:cNvCxnSpPr>
              <a:cxnSpLocks noChangeShapeType="1"/>
              <a:stCxn id="20536" idx="4"/>
              <a:endCxn id="20541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6" name="AutoShape 31"/>
            <p:cNvCxnSpPr>
              <a:cxnSpLocks noChangeShapeType="1"/>
              <a:stCxn id="20536" idx="4"/>
              <a:endCxn id="20542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7" name="AutoShape 32"/>
            <p:cNvCxnSpPr>
              <a:cxnSpLocks noChangeShapeType="1"/>
              <a:stCxn id="20537" idx="4"/>
              <a:endCxn id="20562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8" name="AutoShape 33"/>
            <p:cNvCxnSpPr>
              <a:cxnSpLocks noChangeShapeType="1"/>
              <a:stCxn id="20537" idx="4"/>
              <a:endCxn id="20543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9" name="AutoShape 34"/>
            <p:cNvCxnSpPr>
              <a:cxnSpLocks noChangeShapeType="1"/>
              <a:stCxn id="20534" idx="4"/>
              <a:endCxn id="20537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0" name="AutoShape 35"/>
            <p:cNvCxnSpPr>
              <a:cxnSpLocks noChangeShapeType="1"/>
              <a:stCxn id="20535" idx="4"/>
              <a:endCxn id="20544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36"/>
            <p:cNvCxnSpPr>
              <a:cxnSpLocks noChangeShapeType="1"/>
              <a:stCxn id="20535" idx="4"/>
              <a:endCxn id="20545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2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chemeClr val="accent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54</a:t>
              </a:r>
            </a:p>
          </p:txBody>
        </p:sp>
        <p:sp>
          <p:nvSpPr>
            <p:cNvPr id="20563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65" name="AutoShape 40"/>
            <p:cNvCxnSpPr>
              <a:cxnSpLocks noChangeShapeType="1"/>
              <a:stCxn id="20562" idx="4"/>
              <a:endCxn id="20563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6" name="AutoShape 41"/>
            <p:cNvCxnSpPr>
              <a:cxnSpLocks noChangeShapeType="1"/>
              <a:stCxn id="20562" idx="4"/>
              <a:endCxn id="20564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172200" y="55308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w</a:t>
            </a:r>
          </a:p>
        </p:txBody>
      </p:sp>
      <p:sp>
        <p:nvSpPr>
          <p:cNvPr id="20487" name="Text Box 43"/>
          <p:cNvSpPr txBox="1">
            <a:spLocks noChangeArrowheads="1"/>
          </p:cNvSpPr>
          <p:nvPr/>
        </p:nvSpPr>
        <p:spPr bwMode="auto">
          <a:xfrm>
            <a:off x="7470775" y="4797425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b=x</a:t>
            </a:r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078538" y="351155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a=y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7640638" y="3187700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chemeClr val="accent2"/>
                </a:solidFill>
                <a:latin typeface="Times New Roman" charset="0"/>
              </a:rPr>
              <a:t>c=z</a:t>
            </a:r>
          </a:p>
        </p:txBody>
      </p:sp>
      <p:sp>
        <p:nvSpPr>
          <p:cNvPr id="20490" name="Line 46"/>
          <p:cNvSpPr>
            <a:spLocks noChangeShapeType="1"/>
          </p:cNvSpPr>
          <p:nvPr/>
        </p:nvSpPr>
        <p:spPr bwMode="auto">
          <a:xfrm flipV="1">
            <a:off x="6429375" y="55022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1" name="Line 47"/>
          <p:cNvSpPr>
            <a:spLocks noChangeShapeType="1"/>
          </p:cNvSpPr>
          <p:nvPr/>
        </p:nvSpPr>
        <p:spPr bwMode="auto">
          <a:xfrm>
            <a:off x="6324600" y="377825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2" name="Line 48"/>
          <p:cNvSpPr>
            <a:spLocks noChangeShapeType="1"/>
          </p:cNvSpPr>
          <p:nvPr/>
        </p:nvSpPr>
        <p:spPr bwMode="auto">
          <a:xfrm flipH="1">
            <a:off x="7391400" y="33401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3" name="Line 49"/>
          <p:cNvSpPr>
            <a:spLocks noChangeShapeType="1"/>
          </p:cNvSpPr>
          <p:nvPr/>
        </p:nvSpPr>
        <p:spPr bwMode="auto">
          <a:xfrm flipH="1" flipV="1">
            <a:off x="7277100" y="477837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0494" name="Group 88"/>
          <p:cNvGrpSpPr>
            <a:grpSpLocks/>
          </p:cNvGrpSpPr>
          <p:nvPr/>
        </p:nvGrpSpPr>
        <p:grpSpPr bwMode="auto">
          <a:xfrm>
            <a:off x="1981200" y="2635250"/>
            <a:ext cx="2667000" cy="2755900"/>
            <a:chOff x="3840" y="1882"/>
            <a:chExt cx="1728" cy="1736"/>
          </a:xfrm>
        </p:grpSpPr>
        <p:sp>
          <p:nvSpPr>
            <p:cNvPr id="20497" name="Oval 89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44</a:t>
              </a:r>
            </a:p>
          </p:txBody>
        </p:sp>
        <p:sp>
          <p:nvSpPr>
            <p:cNvPr id="20498" name="Oval 90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17</a:t>
              </a:r>
            </a:p>
          </p:txBody>
        </p:sp>
        <p:sp>
          <p:nvSpPr>
            <p:cNvPr id="20499" name="Oval 91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78</a:t>
              </a:r>
            </a:p>
          </p:txBody>
        </p:sp>
        <p:sp>
          <p:nvSpPr>
            <p:cNvPr id="20500" name="Oval 92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32</a:t>
              </a:r>
            </a:p>
          </p:txBody>
        </p:sp>
        <p:sp>
          <p:nvSpPr>
            <p:cNvPr id="20501" name="Oval 93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50</a:t>
              </a:r>
            </a:p>
          </p:txBody>
        </p:sp>
        <p:sp>
          <p:nvSpPr>
            <p:cNvPr id="20502" name="Oval 94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88</a:t>
              </a:r>
            </a:p>
          </p:txBody>
        </p:sp>
        <p:sp>
          <p:nvSpPr>
            <p:cNvPr id="20503" name="Oval 95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48</a:t>
              </a:r>
            </a:p>
          </p:txBody>
        </p:sp>
        <p:sp>
          <p:nvSpPr>
            <p:cNvPr id="20504" name="Oval 96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62</a:t>
              </a:r>
            </a:p>
          </p:txBody>
        </p:sp>
        <p:sp>
          <p:nvSpPr>
            <p:cNvPr id="20505" name="Rectangle 97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Rectangle 98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99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Rectangle 100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9" name="Rectangle 101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Rectangle 102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Rectangle 103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2" name="Rectangle 104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Rectangle 105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0514" name="AutoShape 106"/>
            <p:cNvCxnSpPr>
              <a:cxnSpLocks noChangeShapeType="1"/>
              <a:stCxn id="20497" idx="4"/>
              <a:endCxn id="20498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107"/>
            <p:cNvCxnSpPr>
              <a:cxnSpLocks noChangeShapeType="1"/>
              <a:stCxn id="20498" idx="4"/>
              <a:endCxn id="20505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AutoShape 108"/>
            <p:cNvCxnSpPr>
              <a:cxnSpLocks noChangeShapeType="1"/>
              <a:stCxn id="20498" idx="4"/>
              <a:endCxn id="20500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AutoShape 109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AutoShape 110"/>
            <p:cNvCxnSpPr>
              <a:cxnSpLocks noChangeShapeType="1"/>
              <a:stCxn id="20499" idx="4"/>
              <a:endCxn id="20501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AutoShape 111"/>
            <p:cNvCxnSpPr>
              <a:cxnSpLocks noChangeShapeType="1"/>
              <a:stCxn id="20499" idx="4"/>
              <a:endCxn id="20502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2"/>
            <p:cNvCxnSpPr>
              <a:cxnSpLocks noChangeShapeType="1"/>
              <a:stCxn id="20501" idx="4"/>
              <a:endCxn id="20503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"/>
            <p:cNvCxnSpPr>
              <a:cxnSpLocks noChangeShapeType="1"/>
              <a:stCxn id="20500" idx="4"/>
              <a:endCxn id="20506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4"/>
            <p:cNvCxnSpPr>
              <a:cxnSpLocks noChangeShapeType="1"/>
              <a:stCxn id="20500" idx="4"/>
              <a:endCxn id="20507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5"/>
            <p:cNvCxnSpPr>
              <a:cxnSpLocks noChangeShapeType="1"/>
              <a:stCxn id="20503" idx="4"/>
              <a:endCxn id="20508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AutoShape 116"/>
            <p:cNvCxnSpPr>
              <a:cxnSpLocks noChangeShapeType="1"/>
              <a:stCxn id="20503" idx="4"/>
              <a:endCxn id="20509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AutoShape 117"/>
            <p:cNvCxnSpPr>
              <a:cxnSpLocks noChangeShapeType="1"/>
              <a:stCxn id="20504" idx="4"/>
              <a:endCxn id="20510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8"/>
            <p:cNvCxnSpPr>
              <a:cxnSpLocks noChangeShapeType="1"/>
              <a:stCxn id="20504" idx="4"/>
              <a:endCxn id="20511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AutoShape 119"/>
            <p:cNvCxnSpPr>
              <a:cxnSpLocks noChangeShapeType="1"/>
              <a:stCxn id="20501" idx="4"/>
              <a:endCxn id="20504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AutoShape 120"/>
            <p:cNvCxnSpPr>
              <a:cxnSpLocks noChangeShapeType="1"/>
              <a:stCxn id="20502" idx="4"/>
              <a:endCxn id="20512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AutoShape 121"/>
            <p:cNvCxnSpPr>
              <a:cxnSpLocks noChangeShapeType="1"/>
              <a:stCxn id="20502" idx="4"/>
              <a:endCxn id="20513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5" name="Text Box 122"/>
          <p:cNvSpPr txBox="1">
            <a:spLocks noChangeArrowheads="1"/>
          </p:cNvSpPr>
          <p:nvPr/>
        </p:nvSpPr>
        <p:spPr bwMode="auto">
          <a:xfrm>
            <a:off x="2514600" y="5638800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dirty="0">
                <a:latin typeface="Times New Roman" charset="0"/>
              </a:rPr>
              <a:t>before insertion</a:t>
            </a:r>
          </a:p>
        </p:txBody>
      </p:sp>
      <p:sp>
        <p:nvSpPr>
          <p:cNvPr id="20496" name="Text Box 123"/>
          <p:cNvSpPr txBox="1">
            <a:spLocks noChangeArrowheads="1"/>
          </p:cNvSpPr>
          <p:nvPr/>
        </p:nvSpPr>
        <p:spPr bwMode="auto">
          <a:xfrm>
            <a:off x="5730875" y="6140450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charset="0"/>
              </a:rPr>
              <a:t>after insertion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9514" y="2356703"/>
            <a:ext cx="159704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Imbalance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Node 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07770" y="5386813"/>
            <a:ext cx="121379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Insert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Node w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Red-Black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49DFB-0D3C-1643-84E3-EA1D1C87260B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Overview of 4 Cases of </a:t>
            </a:r>
            <a:r>
              <a:rPr lang="en-US" dirty="0" err="1" smtClean="0">
                <a:latin typeface="Tahoma" charset="0"/>
              </a:rPr>
              <a:t>Trinode</a:t>
            </a:r>
            <a:r>
              <a:rPr lang="en-US" dirty="0" smtClean="0">
                <a:latin typeface="Tahoma" charset="0"/>
              </a:rPr>
              <a:t> Restructuring</a:t>
            </a:r>
            <a:endParaRPr lang="en-US" dirty="0">
              <a:latin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11110" y="2743200"/>
            <a:ext cx="1682750" cy="1439863"/>
            <a:chOff x="984250" y="2743200"/>
            <a:chExt cx="1682750" cy="1439863"/>
          </a:xfrm>
        </p:grpSpPr>
        <p:sp>
          <p:nvSpPr>
            <p:cNvPr id="24581" name="Oval 4"/>
            <p:cNvSpPr>
              <a:spLocks noChangeArrowheads="1"/>
            </p:cNvSpPr>
            <p:nvPr/>
          </p:nvSpPr>
          <p:spPr bwMode="auto">
            <a:xfrm>
              <a:off x="1285875" y="288448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5"/>
              <a:endCxn id="24587" idx="1"/>
            </p:cNvCxnSpPr>
            <p:nvPr/>
          </p:nvCxnSpPr>
          <p:spPr bwMode="auto">
            <a:xfrm>
              <a:off x="1552575" y="3162300"/>
              <a:ext cx="614363" cy="1238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3" name="AutoShape 6"/>
            <p:cNvCxnSpPr>
              <a:cxnSpLocks noChangeShapeType="1"/>
              <a:stCxn id="24587" idx="3"/>
              <a:endCxn id="24584" idx="0"/>
            </p:cNvCxnSpPr>
            <p:nvPr/>
          </p:nvCxnSpPr>
          <p:spPr bwMode="auto">
            <a:xfrm flipH="1">
              <a:off x="1855788" y="3519488"/>
              <a:ext cx="311150" cy="136525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1700213" y="3662363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585" name="AutoShape 8"/>
            <p:cNvCxnSpPr>
              <a:cxnSpLocks noChangeShapeType="1"/>
              <a:stCxn id="24584" idx="5"/>
            </p:cNvCxnSpPr>
            <p:nvPr/>
          </p:nvCxnSpPr>
          <p:spPr bwMode="auto">
            <a:xfrm>
              <a:off x="1965325" y="3937000"/>
              <a:ext cx="141288" cy="2460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6" name="AutoShape 9"/>
            <p:cNvCxnSpPr>
              <a:cxnSpLocks noChangeShapeType="1"/>
              <a:stCxn id="24584" idx="3"/>
            </p:cNvCxnSpPr>
            <p:nvPr/>
          </p:nvCxnSpPr>
          <p:spPr bwMode="auto">
            <a:xfrm flipH="1">
              <a:off x="1595438" y="3937000"/>
              <a:ext cx="150812" cy="2460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2120900" y="324643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588" name="AutoShape 11"/>
            <p:cNvCxnSpPr>
              <a:cxnSpLocks noChangeShapeType="1"/>
              <a:stCxn id="24587" idx="5"/>
            </p:cNvCxnSpPr>
            <p:nvPr/>
          </p:nvCxnSpPr>
          <p:spPr bwMode="auto">
            <a:xfrm>
              <a:off x="2386013" y="3521075"/>
              <a:ext cx="230187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12"/>
            <p:cNvCxnSpPr>
              <a:cxnSpLocks noChangeShapeType="1"/>
              <a:stCxn id="24581" idx="3"/>
            </p:cNvCxnSpPr>
            <p:nvPr/>
          </p:nvCxnSpPr>
          <p:spPr bwMode="auto">
            <a:xfrm flipH="1">
              <a:off x="984250" y="3168650"/>
              <a:ext cx="347663" cy="1174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0" name="Freeform 17"/>
            <p:cNvSpPr>
              <a:spLocks/>
            </p:cNvSpPr>
            <p:nvPr/>
          </p:nvSpPr>
          <p:spPr bwMode="auto">
            <a:xfrm>
              <a:off x="1130300" y="2743200"/>
              <a:ext cx="1536700" cy="1404938"/>
            </a:xfrm>
            <a:custGeom>
              <a:avLst/>
              <a:gdLst>
                <a:gd name="T0" fmla="*/ 359793 w 1166"/>
                <a:gd name="T1" fmla="*/ 14497 h 1066"/>
                <a:gd name="T2" fmla="*/ 27676 w 1166"/>
                <a:gd name="T3" fmla="*/ 243821 h 1066"/>
                <a:gd name="T4" fmla="*/ 193735 w 1166"/>
                <a:gd name="T5" fmla="*/ 623392 h 1066"/>
                <a:gd name="T6" fmla="*/ 786801 w 1166"/>
                <a:gd name="T7" fmla="*/ 678746 h 1066"/>
                <a:gd name="T8" fmla="*/ 249088 w 1166"/>
                <a:gd name="T9" fmla="*/ 931793 h 1066"/>
                <a:gd name="T10" fmla="*/ 707725 w 1166"/>
                <a:gd name="T11" fmla="*/ 1390441 h 1066"/>
                <a:gd name="T12" fmla="*/ 1134733 w 1166"/>
                <a:gd name="T13" fmla="*/ 1018778 h 1066"/>
                <a:gd name="T14" fmla="*/ 1506388 w 1166"/>
                <a:gd name="T15" fmla="*/ 647115 h 1066"/>
                <a:gd name="T16" fmla="*/ 1316607 w 1166"/>
                <a:gd name="T17" fmla="*/ 283360 h 1066"/>
                <a:gd name="T18" fmla="*/ 359793 w 1166"/>
                <a:gd name="T19" fmla="*/ 14497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1" name="Group 42"/>
          <p:cNvGrpSpPr>
            <a:grpSpLocks/>
          </p:cNvGrpSpPr>
          <p:nvPr/>
        </p:nvGrpSpPr>
        <p:grpSpPr bwMode="auto">
          <a:xfrm>
            <a:off x="2900514" y="2712948"/>
            <a:ext cx="1758950" cy="1454150"/>
            <a:chOff x="3068" y="2055"/>
            <a:chExt cx="1108" cy="916"/>
          </a:xfrm>
        </p:grpSpPr>
        <p:sp>
          <p:nvSpPr>
            <p:cNvPr id="24628" name="Oval 20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629" name="AutoShape 21"/>
            <p:cNvCxnSpPr>
              <a:cxnSpLocks noChangeShapeType="1"/>
              <a:stCxn id="24628" idx="5"/>
              <a:endCxn id="24634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22"/>
            <p:cNvCxnSpPr>
              <a:cxnSpLocks noChangeShapeType="1"/>
              <a:stCxn id="24634" idx="3"/>
              <a:endCxn id="24631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1" name="Oval 23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632" name="AutoShape 24"/>
            <p:cNvCxnSpPr>
              <a:cxnSpLocks noChangeShapeType="1"/>
              <a:stCxn id="24631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3" name="AutoShape 25"/>
            <p:cNvCxnSpPr>
              <a:cxnSpLocks noChangeShapeType="1"/>
              <a:stCxn id="24631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4" name="Oval 26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35" name="AutoShape 27"/>
            <p:cNvCxnSpPr>
              <a:cxnSpLocks noChangeShapeType="1"/>
              <a:stCxn id="24634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6" name="AutoShape 28"/>
            <p:cNvCxnSpPr>
              <a:cxnSpLocks noChangeShapeType="1"/>
              <a:stCxn id="24628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7" name="Freeform 29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2" name="Group 30"/>
          <p:cNvGrpSpPr>
            <a:grpSpLocks/>
          </p:cNvGrpSpPr>
          <p:nvPr/>
        </p:nvGrpSpPr>
        <p:grpSpPr bwMode="auto">
          <a:xfrm flipH="1">
            <a:off x="6705600" y="2734034"/>
            <a:ext cx="1682750" cy="1438275"/>
            <a:chOff x="1292" y="2058"/>
            <a:chExt cx="1277" cy="1091"/>
          </a:xfrm>
        </p:grpSpPr>
        <p:sp>
          <p:nvSpPr>
            <p:cNvPr id="24618" name="Oval 31"/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619" name="AutoShape 32"/>
            <p:cNvCxnSpPr>
              <a:cxnSpLocks noChangeShapeType="1"/>
              <a:stCxn id="24618" idx="5"/>
              <a:endCxn id="24624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AutoShape 33"/>
            <p:cNvCxnSpPr>
              <a:cxnSpLocks noChangeShapeType="1"/>
              <a:stCxn id="24624" idx="3"/>
              <a:endCxn id="24621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1" name="Oval 34"/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22" name="AutoShape 35"/>
            <p:cNvCxnSpPr>
              <a:cxnSpLocks noChangeShapeType="1"/>
              <a:stCxn id="24621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AutoShape 36"/>
            <p:cNvCxnSpPr>
              <a:cxnSpLocks noChangeShapeType="1"/>
              <a:stCxn id="24621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4" name="Oval 37"/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625" name="AutoShape 38"/>
            <p:cNvCxnSpPr>
              <a:cxnSpLocks noChangeShapeType="1"/>
              <a:stCxn id="24624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6" name="AutoShape 39"/>
            <p:cNvCxnSpPr>
              <a:cxnSpLocks noChangeShapeType="1"/>
              <a:stCxn id="24618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7" name="Freeform 40"/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93" name="Group 43"/>
          <p:cNvGrpSpPr>
            <a:grpSpLocks/>
          </p:cNvGrpSpPr>
          <p:nvPr/>
        </p:nvGrpSpPr>
        <p:grpSpPr bwMode="auto">
          <a:xfrm flipH="1">
            <a:off x="833774" y="2631986"/>
            <a:ext cx="1758950" cy="1454150"/>
            <a:chOff x="3068" y="2055"/>
            <a:chExt cx="1108" cy="916"/>
          </a:xfrm>
        </p:grpSpPr>
        <p:sp>
          <p:nvSpPr>
            <p:cNvPr id="24608" name="Oval 44"/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609" name="AutoShape 45"/>
            <p:cNvCxnSpPr>
              <a:cxnSpLocks noChangeShapeType="1"/>
              <a:stCxn id="24608" idx="5"/>
              <a:endCxn id="24614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46"/>
            <p:cNvCxnSpPr>
              <a:cxnSpLocks noChangeShapeType="1"/>
              <a:stCxn id="24614" idx="3"/>
              <a:endCxn id="24611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1" name="Oval 47"/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612" name="AutoShape 48"/>
            <p:cNvCxnSpPr>
              <a:cxnSpLocks noChangeShapeType="1"/>
              <a:stCxn id="24611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AutoShape 49"/>
            <p:cNvCxnSpPr>
              <a:cxnSpLocks noChangeShapeType="1"/>
              <a:stCxn id="24611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4" name="Oval 50"/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15" name="AutoShape 51"/>
            <p:cNvCxnSpPr>
              <a:cxnSpLocks noChangeShapeType="1"/>
              <a:stCxn id="24614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52"/>
            <p:cNvCxnSpPr>
              <a:cxnSpLocks noChangeShapeType="1"/>
              <a:stCxn id="24608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7" name="Freeform 53"/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71900" y="4984750"/>
            <a:ext cx="1828800" cy="1111250"/>
            <a:chOff x="3771900" y="4984750"/>
            <a:chExt cx="1828800" cy="1111250"/>
          </a:xfrm>
        </p:grpSpPr>
        <p:sp>
          <p:nvSpPr>
            <p:cNvPr id="24594" name="Oval 55"/>
            <p:cNvSpPr>
              <a:spLocks noChangeArrowheads="1"/>
            </p:cNvSpPr>
            <p:nvPr/>
          </p:nvSpPr>
          <p:spPr bwMode="auto">
            <a:xfrm>
              <a:off x="3959225" y="55753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24595" name="AutoShape 56"/>
            <p:cNvCxnSpPr>
              <a:cxnSpLocks noChangeShapeType="1"/>
              <a:stCxn id="24594" idx="0"/>
              <a:endCxn id="24600" idx="5"/>
            </p:cNvCxnSpPr>
            <p:nvPr/>
          </p:nvCxnSpPr>
          <p:spPr bwMode="auto">
            <a:xfrm flipV="1">
              <a:off x="4114800" y="5402263"/>
              <a:ext cx="425450" cy="16351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57"/>
            <p:cNvCxnSpPr>
              <a:cxnSpLocks noChangeShapeType="1"/>
              <a:stCxn id="24600" idx="3"/>
              <a:endCxn id="24597" idx="0"/>
            </p:cNvCxnSpPr>
            <p:nvPr/>
          </p:nvCxnSpPr>
          <p:spPr bwMode="auto">
            <a:xfrm>
              <a:off x="4760913" y="5402263"/>
              <a:ext cx="422275" cy="18256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Oval 58"/>
            <p:cNvSpPr>
              <a:spLocks noChangeArrowheads="1"/>
            </p:cNvSpPr>
            <p:nvPr/>
          </p:nvSpPr>
          <p:spPr bwMode="auto">
            <a:xfrm flipH="1">
              <a:off x="5027613" y="559435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24598" name="AutoShape 59"/>
            <p:cNvCxnSpPr>
              <a:cxnSpLocks noChangeShapeType="1"/>
              <a:stCxn id="24597" idx="5"/>
            </p:cNvCxnSpPr>
            <p:nvPr/>
          </p:nvCxnSpPr>
          <p:spPr bwMode="auto">
            <a:xfrm flipH="1">
              <a:off x="4876800" y="5868988"/>
              <a:ext cx="195263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AutoShape 60"/>
            <p:cNvCxnSpPr>
              <a:cxnSpLocks noChangeShapeType="1"/>
              <a:stCxn id="24597" idx="3"/>
            </p:cNvCxnSpPr>
            <p:nvPr/>
          </p:nvCxnSpPr>
          <p:spPr bwMode="auto">
            <a:xfrm>
              <a:off x="5292725" y="5868988"/>
              <a:ext cx="193675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0" name="Oval 61"/>
            <p:cNvSpPr>
              <a:spLocks noChangeArrowheads="1"/>
            </p:cNvSpPr>
            <p:nvPr/>
          </p:nvSpPr>
          <p:spPr bwMode="auto">
            <a:xfrm flipH="1">
              <a:off x="4495800" y="51181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4601" name="AutoShape 62"/>
            <p:cNvCxnSpPr>
              <a:cxnSpLocks noChangeShapeType="1"/>
              <a:endCxn id="24594" idx="5"/>
            </p:cNvCxnSpPr>
            <p:nvPr/>
          </p:nvCxnSpPr>
          <p:spPr bwMode="auto">
            <a:xfrm flipH="1" flipV="1">
              <a:off x="4224338" y="5849938"/>
              <a:ext cx="195262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2" name="AutoShape 63"/>
            <p:cNvCxnSpPr>
              <a:cxnSpLocks noChangeShapeType="1"/>
              <a:stCxn id="24594" idx="3"/>
            </p:cNvCxnSpPr>
            <p:nvPr/>
          </p:nvCxnSpPr>
          <p:spPr bwMode="auto">
            <a:xfrm flipH="1">
              <a:off x="3810000" y="5849938"/>
              <a:ext cx="195263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3" name="Freeform 65"/>
            <p:cNvSpPr>
              <a:spLocks/>
            </p:cNvSpPr>
            <p:nvPr/>
          </p:nvSpPr>
          <p:spPr bwMode="auto">
            <a:xfrm>
              <a:off x="3771900" y="4984750"/>
              <a:ext cx="1828800" cy="1111250"/>
            </a:xfrm>
            <a:custGeom>
              <a:avLst/>
              <a:gdLst>
                <a:gd name="T0" fmla="*/ 835660 w 1440"/>
                <a:gd name="T1" fmla="*/ 0 h 815"/>
                <a:gd name="T2" fmla="*/ 241300 w 1440"/>
                <a:gd name="T3" fmla="*/ 302696 h 815"/>
                <a:gd name="T4" fmla="*/ 27940 w 1440"/>
                <a:gd name="T5" fmla="*/ 834460 h 815"/>
                <a:gd name="T6" fmla="*/ 408940 w 1440"/>
                <a:gd name="T7" fmla="*/ 1096252 h 815"/>
                <a:gd name="T8" fmla="*/ 889000 w 1440"/>
                <a:gd name="T9" fmla="*/ 744469 h 815"/>
                <a:gd name="T10" fmla="*/ 1384300 w 1440"/>
                <a:gd name="T11" fmla="*/ 1096252 h 815"/>
                <a:gd name="T12" fmla="*/ 1811020 w 1440"/>
                <a:gd name="T13" fmla="*/ 711745 h 815"/>
                <a:gd name="T14" fmla="*/ 1490980 w 1440"/>
                <a:gd name="T15" fmla="*/ 294515 h 815"/>
                <a:gd name="T16" fmla="*/ 835660 w 1440"/>
                <a:gd name="T17" fmla="*/ 0 h 8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15"/>
                <a:gd name="T29" fmla="*/ 1440 w 1440"/>
                <a:gd name="T30" fmla="*/ 815 h 8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15">
                  <a:moveTo>
                    <a:pt x="658" y="0"/>
                  </a:moveTo>
                  <a:cubicBezTo>
                    <a:pt x="490" y="0"/>
                    <a:pt x="296" y="120"/>
                    <a:pt x="190" y="222"/>
                  </a:cubicBezTo>
                  <a:cubicBezTo>
                    <a:pt x="84" y="324"/>
                    <a:pt x="0" y="515"/>
                    <a:pt x="22" y="612"/>
                  </a:cubicBezTo>
                  <a:cubicBezTo>
                    <a:pt x="44" y="709"/>
                    <a:pt x="209" y="815"/>
                    <a:pt x="322" y="804"/>
                  </a:cubicBezTo>
                  <a:cubicBezTo>
                    <a:pt x="435" y="793"/>
                    <a:pt x="572" y="546"/>
                    <a:pt x="700" y="546"/>
                  </a:cubicBezTo>
                  <a:cubicBezTo>
                    <a:pt x="828" y="546"/>
                    <a:pt x="969" y="808"/>
                    <a:pt x="1090" y="804"/>
                  </a:cubicBezTo>
                  <a:cubicBezTo>
                    <a:pt x="1211" y="800"/>
                    <a:pt x="1412" y="620"/>
                    <a:pt x="1426" y="522"/>
                  </a:cubicBezTo>
                  <a:cubicBezTo>
                    <a:pt x="1440" y="424"/>
                    <a:pt x="1302" y="303"/>
                    <a:pt x="1174" y="216"/>
                  </a:cubicBezTo>
                  <a:cubicBezTo>
                    <a:pt x="1046" y="129"/>
                    <a:pt x="826" y="0"/>
                    <a:pt x="6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4" name="AutoShape 67"/>
          <p:cNvSpPr>
            <a:spLocks noChangeArrowheads="1"/>
          </p:cNvSpPr>
          <p:nvPr/>
        </p:nvSpPr>
        <p:spPr bwMode="auto">
          <a:xfrm rot="-1800000">
            <a:off x="37338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AutoShape 68"/>
          <p:cNvSpPr>
            <a:spLocks noChangeArrowheads="1"/>
          </p:cNvSpPr>
          <p:nvPr/>
        </p:nvSpPr>
        <p:spPr bwMode="auto">
          <a:xfrm rot="2962375">
            <a:off x="6629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AutoShape 69"/>
          <p:cNvSpPr>
            <a:spLocks noChangeArrowheads="1"/>
          </p:cNvSpPr>
          <p:nvPr/>
        </p:nvSpPr>
        <p:spPr bwMode="auto">
          <a:xfrm rot="1800000" flipH="1">
            <a:off x="5105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AutoShape 70"/>
          <p:cNvSpPr>
            <a:spLocks noChangeArrowheads="1"/>
          </p:cNvSpPr>
          <p:nvPr/>
        </p:nvSpPr>
        <p:spPr bwMode="auto">
          <a:xfrm rot="18637625" flipH="1">
            <a:off x="21336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582" y="190500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49841" y="194831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77924" y="194831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76360" y="1932096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251" y="2718415"/>
            <a:ext cx="81452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z -&gt;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 -&gt;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-&gt;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4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AVL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04C62-1069-374F-938E-3B1BBC1116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3" y="1524000"/>
            <a:ext cx="6753594" cy="2357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4498031"/>
            <a:ext cx="3810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With a linked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Constant number of updates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O(1)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881387"/>
            <a:ext cx="4334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Consider </a:t>
            </a:r>
            <a:r>
              <a:rPr lang="en-US" dirty="0" err="1" smtClean="0"/>
              <a:t>subTree</a:t>
            </a:r>
            <a:r>
              <a:rPr lang="en-US" dirty="0" smtClean="0"/>
              <a:t> points to y and we also have x and y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y.left</a:t>
            </a:r>
            <a:r>
              <a:rPr lang="en-US" dirty="0" smtClean="0"/>
              <a:t> = </a:t>
            </a:r>
            <a:r>
              <a:rPr lang="en-US" dirty="0" err="1" smtClean="0"/>
              <a:t>x.right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x.right</a:t>
            </a:r>
            <a:r>
              <a:rPr lang="en-US" dirty="0" smtClean="0"/>
              <a:t> = 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subTree</a:t>
            </a:r>
            <a:r>
              <a:rPr lang="en-US" dirty="0" smtClean="0"/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150910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AVL Trees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FA4FB60-16EF-9449-A10C-93B243E509A0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9530"/>
            <a:ext cx="8153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 smtClean="0">
                <a:latin typeface="Tahoma" charset="0"/>
              </a:rPr>
              <a:t>Trinode</a:t>
            </a:r>
            <a:r>
              <a:rPr lang="en-US" sz="3200" dirty="0" smtClean="0">
                <a:latin typeface="Tahoma" charset="0"/>
              </a:rPr>
              <a:t> Restructuring:</a:t>
            </a:r>
            <a:br>
              <a:rPr lang="en-US" sz="3200" dirty="0" smtClean="0">
                <a:latin typeface="Tahoma" charset="0"/>
              </a:rPr>
            </a:br>
            <a:r>
              <a:rPr lang="en-US" sz="3200" dirty="0" smtClean="0">
                <a:latin typeface="Tahoma" charset="0"/>
              </a:rPr>
              <a:t>Case 1</a:t>
            </a:r>
            <a:endParaRPr lang="en-US" sz="3200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382000" cy="9144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dirty="0" smtClean="0">
                <a:latin typeface="Tahoma" charset="0"/>
              </a:rPr>
              <a:t>Single Rotation:</a:t>
            </a:r>
            <a:endParaRPr lang="en-US" sz="2800" dirty="0">
              <a:latin typeface="Tahoma" charset="0"/>
            </a:endParaRPr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57400"/>
            <a:ext cx="6400800" cy="2209800"/>
          </a:xfrm>
        </p:spPr>
      </p:pic>
      <p:sp>
        <p:nvSpPr>
          <p:cNvPr id="2" name="TextBox 1"/>
          <p:cNvSpPr txBox="1"/>
          <p:nvPr/>
        </p:nvSpPr>
        <p:spPr>
          <a:xfrm>
            <a:off x="4495800" y="76200"/>
            <a:ext cx="4495800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Keys: a &lt; b &lt;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Nodes: </a:t>
            </a:r>
            <a:r>
              <a:rPr lang="en-US" dirty="0" smtClean="0">
                <a:solidFill>
                  <a:srgbClr val="00B050"/>
                </a:solidFill>
              </a:rPr>
              <a:t>z </a:t>
            </a:r>
            <a:r>
              <a:rPr lang="en-US" dirty="0" smtClean="0">
                <a:solidFill>
                  <a:srgbClr val="00B050"/>
                </a:solidFill>
              </a:rPr>
              <a:t>is not balanced, y is </a:t>
            </a:r>
            <a:r>
              <a:rPr lang="en-US" dirty="0" smtClean="0">
                <a:solidFill>
                  <a:srgbClr val="00B050"/>
                </a:solidFill>
              </a:rPr>
              <a:t>child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x is </a:t>
            </a:r>
            <a:r>
              <a:rPr lang="en-US" dirty="0" smtClean="0">
                <a:solidFill>
                  <a:srgbClr val="00B050"/>
                </a:solidFill>
              </a:rPr>
              <a:t>grandchild on the “trouble” path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940" y="4572000"/>
            <a:ext cx="5317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 balanced at a, the smallest 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x has the largest key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Result: middle key b at the top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Red-Black Trees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E49DFB-0D3C-1643-84E3-EA1D1C87260B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for Case 1</a:t>
            </a:r>
            <a:endParaRPr lang="en-US" dirty="0">
              <a:latin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582" y="190500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24607" name="AutoShape 70"/>
          <p:cNvSpPr>
            <a:spLocks noChangeArrowheads="1"/>
          </p:cNvSpPr>
          <p:nvPr/>
        </p:nvSpPr>
        <p:spPr bwMode="auto">
          <a:xfrm rot="18637625" flipH="1">
            <a:off x="21336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90638" y="6017604"/>
            <a:ext cx="2580760" cy="486652"/>
            <a:chOff x="3290638" y="6017604"/>
            <a:chExt cx="2580760" cy="486652"/>
          </a:xfrm>
        </p:grpSpPr>
        <p:sp>
          <p:nvSpPr>
            <p:cNvPr id="72" name="TextBox 71"/>
            <p:cNvSpPr txBox="1"/>
            <p:nvPr/>
          </p:nvSpPr>
          <p:spPr>
            <a:xfrm>
              <a:off x="3290638" y="6017604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9336" y="603250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86300" y="60357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38880" y="6042591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5087" y="2631986"/>
            <a:ext cx="2499236" cy="1960987"/>
            <a:chOff x="475087" y="2631986"/>
            <a:chExt cx="2499236" cy="1960987"/>
          </a:xfrm>
        </p:grpSpPr>
        <p:sp>
          <p:nvSpPr>
            <p:cNvPr id="2" name="TextBox 1"/>
            <p:cNvSpPr txBox="1"/>
            <p:nvPr/>
          </p:nvSpPr>
          <p:spPr>
            <a:xfrm>
              <a:off x="475087" y="3259197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52684" y="366964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69880" y="41313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41805" y="413130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  <p:grpSp>
          <p:nvGrpSpPr>
            <p:cNvPr id="90" name="Group 43"/>
            <p:cNvGrpSpPr>
              <a:grpSpLocks/>
            </p:cNvGrpSpPr>
            <p:nvPr/>
          </p:nvGrpSpPr>
          <p:grpSpPr bwMode="auto">
            <a:xfrm flipH="1">
              <a:off x="833774" y="2631986"/>
              <a:ext cx="1758950" cy="1454150"/>
              <a:chOff x="3068" y="2055"/>
              <a:chExt cx="1108" cy="916"/>
            </a:xfrm>
          </p:grpSpPr>
          <p:sp>
            <p:nvSpPr>
              <p:cNvPr id="91" name="Oval 44"/>
              <p:cNvSpPr>
                <a:spLocks noChangeArrowheads="1"/>
              </p:cNvSpPr>
              <p:nvPr/>
            </p:nvSpPr>
            <p:spPr bwMode="auto">
              <a:xfrm flipH="1">
                <a:off x="3790" y="215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92" name="AutoShape 45"/>
              <p:cNvCxnSpPr>
                <a:cxnSpLocks noChangeShapeType="1"/>
                <a:stCxn id="91" idx="5"/>
                <a:endCxn id="97" idx="0"/>
              </p:cNvCxnSpPr>
              <p:nvPr/>
            </p:nvCxnSpPr>
            <p:spPr bwMode="auto">
              <a:xfrm flipH="1">
                <a:off x="3576" y="2332"/>
                <a:ext cx="242" cy="4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AutoShape 46"/>
              <p:cNvCxnSpPr>
                <a:cxnSpLocks noChangeShapeType="1"/>
                <a:stCxn id="97" idx="3"/>
                <a:endCxn id="94" idx="0"/>
              </p:cNvCxnSpPr>
              <p:nvPr/>
            </p:nvCxnSpPr>
            <p:spPr bwMode="auto">
              <a:xfrm flipH="1">
                <a:off x="3311" y="2554"/>
                <a:ext cx="196" cy="83"/>
              </a:xfrm>
              <a:prstGeom prst="straightConnector1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4" name="Oval 47"/>
              <p:cNvSpPr>
                <a:spLocks noChangeArrowheads="1"/>
              </p:cNvSpPr>
              <p:nvPr/>
            </p:nvSpPr>
            <p:spPr bwMode="auto">
              <a:xfrm>
                <a:off x="3213" y="2643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6</a:t>
                </a:r>
              </a:p>
            </p:txBody>
          </p:sp>
          <p:cxnSp>
            <p:nvCxnSpPr>
              <p:cNvPr id="95" name="AutoShape 48"/>
              <p:cNvCxnSpPr>
                <a:cxnSpLocks noChangeShapeType="1"/>
                <a:stCxn id="94" idx="5"/>
              </p:cNvCxnSpPr>
              <p:nvPr/>
            </p:nvCxnSpPr>
            <p:spPr bwMode="auto">
              <a:xfrm>
                <a:off x="3380" y="2816"/>
                <a:ext cx="89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49"/>
              <p:cNvCxnSpPr>
                <a:cxnSpLocks noChangeShapeType="1"/>
                <a:stCxn id="94" idx="3"/>
              </p:cNvCxnSpPr>
              <p:nvPr/>
            </p:nvCxnSpPr>
            <p:spPr bwMode="auto">
              <a:xfrm flipH="1">
                <a:off x="3147" y="2816"/>
                <a:ext cx="95" cy="15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7" name="Oval 50"/>
              <p:cNvSpPr>
                <a:spLocks noChangeArrowheads="1"/>
              </p:cNvSpPr>
              <p:nvPr/>
            </p:nvSpPr>
            <p:spPr bwMode="auto">
              <a:xfrm>
                <a:off x="3478" y="2381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800">
                    <a:solidFill>
                      <a:schemeClr val="tx2"/>
                    </a:solidFill>
                  </a:rPr>
                  <a:t>4</a:t>
                </a:r>
              </a:p>
            </p:txBody>
          </p:sp>
          <p:cxnSp>
            <p:nvCxnSpPr>
              <p:cNvPr id="98" name="AutoShape 51"/>
              <p:cNvCxnSpPr>
                <a:cxnSpLocks noChangeShapeType="1"/>
                <a:stCxn id="97" idx="5"/>
              </p:cNvCxnSpPr>
              <p:nvPr/>
            </p:nvCxnSpPr>
            <p:spPr bwMode="auto">
              <a:xfrm>
                <a:off x="3645" y="2554"/>
                <a:ext cx="145" cy="12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AutoShape 52"/>
              <p:cNvCxnSpPr>
                <a:cxnSpLocks noChangeShapeType="1"/>
                <a:stCxn id="91" idx="3"/>
              </p:cNvCxnSpPr>
              <p:nvPr/>
            </p:nvCxnSpPr>
            <p:spPr bwMode="auto">
              <a:xfrm>
                <a:off x="3957" y="2332"/>
                <a:ext cx="219" cy="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" name="Freeform 53"/>
              <p:cNvSpPr>
                <a:spLocks/>
              </p:cNvSpPr>
              <p:nvPr/>
            </p:nvSpPr>
            <p:spPr bwMode="auto">
              <a:xfrm>
                <a:off x="3068" y="2055"/>
                <a:ext cx="1071" cy="865"/>
              </a:xfrm>
              <a:custGeom>
                <a:avLst/>
                <a:gdLst>
                  <a:gd name="T0" fmla="*/ 808 w 1071"/>
                  <a:gd name="T1" fmla="*/ 9 h 865"/>
                  <a:gd name="T2" fmla="*/ 1042 w 1071"/>
                  <a:gd name="T3" fmla="*/ 231 h 865"/>
                  <a:gd name="T4" fmla="*/ 634 w 1071"/>
                  <a:gd name="T5" fmla="*/ 543 h 865"/>
                  <a:gd name="T6" fmla="*/ 436 w 1071"/>
                  <a:gd name="T7" fmla="*/ 813 h 865"/>
                  <a:gd name="T8" fmla="*/ 16 w 1071"/>
                  <a:gd name="T9" fmla="*/ 777 h 865"/>
                  <a:gd name="T10" fmla="*/ 340 w 1071"/>
                  <a:gd name="T11" fmla="*/ 285 h 865"/>
                  <a:gd name="T12" fmla="*/ 808 w 1071"/>
                  <a:gd name="T13" fmla="*/ 9 h 8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1"/>
                  <a:gd name="T22" fmla="*/ 0 h 865"/>
                  <a:gd name="T23" fmla="*/ 1071 w 1071"/>
                  <a:gd name="T24" fmla="*/ 865 h 8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1" h="865">
                    <a:moveTo>
                      <a:pt x="808" y="9"/>
                    </a:moveTo>
                    <a:cubicBezTo>
                      <a:pt x="925" y="0"/>
                      <a:pt x="1071" y="142"/>
                      <a:pt x="1042" y="231"/>
                    </a:cubicBezTo>
                    <a:cubicBezTo>
                      <a:pt x="1013" y="320"/>
                      <a:pt x="735" y="446"/>
                      <a:pt x="634" y="543"/>
                    </a:cubicBezTo>
                    <a:cubicBezTo>
                      <a:pt x="533" y="640"/>
                      <a:pt x="539" y="774"/>
                      <a:pt x="436" y="813"/>
                    </a:cubicBezTo>
                    <a:cubicBezTo>
                      <a:pt x="333" y="852"/>
                      <a:pt x="32" y="865"/>
                      <a:pt x="16" y="777"/>
                    </a:cubicBezTo>
                    <a:cubicBezTo>
                      <a:pt x="0" y="689"/>
                      <a:pt x="208" y="413"/>
                      <a:pt x="340" y="285"/>
                    </a:cubicBezTo>
                    <a:cubicBezTo>
                      <a:pt x="472" y="157"/>
                      <a:pt x="691" y="18"/>
                      <a:pt x="808" y="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3771900" y="4984750"/>
            <a:ext cx="1828800" cy="1111250"/>
            <a:chOff x="3771900" y="4984750"/>
            <a:chExt cx="1828800" cy="1111250"/>
          </a:xfrm>
        </p:grpSpPr>
        <p:sp>
          <p:nvSpPr>
            <p:cNvPr id="103" name="Oval 55"/>
            <p:cNvSpPr>
              <a:spLocks noChangeArrowheads="1"/>
            </p:cNvSpPr>
            <p:nvPr/>
          </p:nvSpPr>
          <p:spPr bwMode="auto">
            <a:xfrm>
              <a:off x="3959225" y="55753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104" name="AutoShape 56"/>
            <p:cNvCxnSpPr>
              <a:cxnSpLocks noChangeShapeType="1"/>
              <a:stCxn id="103" idx="0"/>
              <a:endCxn id="109" idx="5"/>
            </p:cNvCxnSpPr>
            <p:nvPr/>
          </p:nvCxnSpPr>
          <p:spPr bwMode="auto">
            <a:xfrm flipV="1">
              <a:off x="4114800" y="5402263"/>
              <a:ext cx="425450" cy="16351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57"/>
            <p:cNvCxnSpPr>
              <a:cxnSpLocks noChangeShapeType="1"/>
              <a:stCxn id="109" idx="3"/>
              <a:endCxn id="106" idx="0"/>
            </p:cNvCxnSpPr>
            <p:nvPr/>
          </p:nvCxnSpPr>
          <p:spPr bwMode="auto">
            <a:xfrm>
              <a:off x="4760913" y="5402263"/>
              <a:ext cx="422275" cy="18256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Oval 58"/>
            <p:cNvSpPr>
              <a:spLocks noChangeArrowheads="1"/>
            </p:cNvSpPr>
            <p:nvPr/>
          </p:nvSpPr>
          <p:spPr bwMode="auto">
            <a:xfrm flipH="1">
              <a:off x="5027613" y="559435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6</a:t>
              </a:r>
            </a:p>
          </p:txBody>
        </p:sp>
        <p:cxnSp>
          <p:nvCxnSpPr>
            <p:cNvPr id="107" name="AutoShape 59"/>
            <p:cNvCxnSpPr>
              <a:cxnSpLocks noChangeShapeType="1"/>
              <a:stCxn id="106" idx="5"/>
            </p:cNvCxnSpPr>
            <p:nvPr/>
          </p:nvCxnSpPr>
          <p:spPr bwMode="auto">
            <a:xfrm flipH="1">
              <a:off x="4876800" y="5868988"/>
              <a:ext cx="195263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60"/>
            <p:cNvCxnSpPr>
              <a:cxnSpLocks noChangeShapeType="1"/>
              <a:stCxn id="106" idx="3"/>
            </p:cNvCxnSpPr>
            <p:nvPr/>
          </p:nvCxnSpPr>
          <p:spPr bwMode="auto">
            <a:xfrm>
              <a:off x="5292725" y="5868988"/>
              <a:ext cx="193675" cy="1635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Oval 61"/>
            <p:cNvSpPr>
              <a:spLocks noChangeArrowheads="1"/>
            </p:cNvSpPr>
            <p:nvPr/>
          </p:nvSpPr>
          <p:spPr bwMode="auto">
            <a:xfrm flipH="1">
              <a:off x="4495800" y="5118100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10" name="AutoShape 62"/>
            <p:cNvCxnSpPr>
              <a:cxnSpLocks noChangeShapeType="1"/>
              <a:endCxn id="103" idx="5"/>
            </p:cNvCxnSpPr>
            <p:nvPr/>
          </p:nvCxnSpPr>
          <p:spPr bwMode="auto">
            <a:xfrm flipH="1" flipV="1">
              <a:off x="4224338" y="5849938"/>
              <a:ext cx="195262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63"/>
            <p:cNvCxnSpPr>
              <a:cxnSpLocks noChangeShapeType="1"/>
              <a:stCxn id="103" idx="3"/>
            </p:cNvCxnSpPr>
            <p:nvPr/>
          </p:nvCxnSpPr>
          <p:spPr bwMode="auto">
            <a:xfrm flipH="1">
              <a:off x="3810000" y="5849938"/>
              <a:ext cx="195263" cy="1730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3771900" y="4984750"/>
              <a:ext cx="1828800" cy="1111250"/>
            </a:xfrm>
            <a:custGeom>
              <a:avLst/>
              <a:gdLst>
                <a:gd name="T0" fmla="*/ 835660 w 1440"/>
                <a:gd name="T1" fmla="*/ 0 h 815"/>
                <a:gd name="T2" fmla="*/ 241300 w 1440"/>
                <a:gd name="T3" fmla="*/ 302696 h 815"/>
                <a:gd name="T4" fmla="*/ 27940 w 1440"/>
                <a:gd name="T5" fmla="*/ 834460 h 815"/>
                <a:gd name="T6" fmla="*/ 408940 w 1440"/>
                <a:gd name="T7" fmla="*/ 1096252 h 815"/>
                <a:gd name="T8" fmla="*/ 889000 w 1440"/>
                <a:gd name="T9" fmla="*/ 744469 h 815"/>
                <a:gd name="T10" fmla="*/ 1384300 w 1440"/>
                <a:gd name="T11" fmla="*/ 1096252 h 815"/>
                <a:gd name="T12" fmla="*/ 1811020 w 1440"/>
                <a:gd name="T13" fmla="*/ 711745 h 815"/>
                <a:gd name="T14" fmla="*/ 1490980 w 1440"/>
                <a:gd name="T15" fmla="*/ 294515 h 815"/>
                <a:gd name="T16" fmla="*/ 835660 w 1440"/>
                <a:gd name="T17" fmla="*/ 0 h 8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815"/>
                <a:gd name="T29" fmla="*/ 1440 w 1440"/>
                <a:gd name="T30" fmla="*/ 815 h 8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815">
                  <a:moveTo>
                    <a:pt x="658" y="0"/>
                  </a:moveTo>
                  <a:cubicBezTo>
                    <a:pt x="490" y="0"/>
                    <a:pt x="296" y="120"/>
                    <a:pt x="190" y="222"/>
                  </a:cubicBezTo>
                  <a:cubicBezTo>
                    <a:pt x="84" y="324"/>
                    <a:pt x="0" y="515"/>
                    <a:pt x="22" y="612"/>
                  </a:cubicBezTo>
                  <a:cubicBezTo>
                    <a:pt x="44" y="709"/>
                    <a:pt x="209" y="815"/>
                    <a:pt x="322" y="804"/>
                  </a:cubicBezTo>
                  <a:cubicBezTo>
                    <a:pt x="435" y="793"/>
                    <a:pt x="572" y="546"/>
                    <a:pt x="700" y="546"/>
                  </a:cubicBezTo>
                  <a:cubicBezTo>
                    <a:pt x="828" y="546"/>
                    <a:pt x="969" y="808"/>
                    <a:pt x="1090" y="804"/>
                  </a:cubicBezTo>
                  <a:cubicBezTo>
                    <a:pt x="1211" y="800"/>
                    <a:pt x="1412" y="620"/>
                    <a:pt x="1426" y="522"/>
                  </a:cubicBezTo>
                  <a:cubicBezTo>
                    <a:pt x="1440" y="424"/>
                    <a:pt x="1302" y="303"/>
                    <a:pt x="1174" y="216"/>
                  </a:cubicBezTo>
                  <a:cubicBezTo>
                    <a:pt x="1046" y="129"/>
                    <a:pt x="826" y="0"/>
                    <a:pt x="6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9252" y="2718416"/>
            <a:ext cx="45583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z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5299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11501</TotalTime>
  <Words>1474</Words>
  <Application>Microsoft Office PowerPoint</Application>
  <PresentationFormat>On-screen Show (4:3)</PresentationFormat>
  <Paragraphs>646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Blueprint</vt:lpstr>
      <vt:lpstr>Clip</vt:lpstr>
      <vt:lpstr>AVL Trees</vt:lpstr>
      <vt:lpstr>AVL Tree Definition</vt:lpstr>
      <vt:lpstr>Height of an AVL Tree</vt:lpstr>
      <vt:lpstr>Insertion</vt:lpstr>
      <vt:lpstr>Insertion</vt:lpstr>
      <vt:lpstr>Overview of 4 Cases of Trinode Restructuring</vt:lpstr>
      <vt:lpstr>Rotation operation</vt:lpstr>
      <vt:lpstr>Trinode Restructuring: Case 1</vt:lpstr>
      <vt:lpstr>Example for Case 1</vt:lpstr>
      <vt:lpstr>Trinode Restructuring: Case 2</vt:lpstr>
      <vt:lpstr>Example for Case 2</vt:lpstr>
      <vt:lpstr>Trinode Restructuring: Case 3</vt:lpstr>
      <vt:lpstr>Example for Case 3</vt:lpstr>
      <vt:lpstr>Trinode Restructuring: Case 4</vt:lpstr>
      <vt:lpstr>Example for Case 4</vt:lpstr>
      <vt:lpstr>Insert 54 (Case 3 or 4?)</vt:lpstr>
      <vt:lpstr>Trinode Restructuring summary</vt:lpstr>
      <vt:lpstr>Overview of 4 Cases of Trinode Restructuring</vt:lpstr>
      <vt:lpstr>Trinode Restructuring Summary</vt:lpstr>
      <vt:lpstr>Removal</vt:lpstr>
      <vt:lpstr>Rebalancing after a Removal</vt:lpstr>
      <vt:lpstr>Rebalancing after a Removal</vt:lpstr>
      <vt:lpstr>Balanced tree</vt:lpstr>
      <vt:lpstr>Delete 80</vt:lpstr>
      <vt:lpstr>Not balanced at 70</vt:lpstr>
      <vt:lpstr>Single rotation</vt:lpstr>
      <vt:lpstr>Anything wrong?</vt:lpstr>
      <vt:lpstr>Not balanced at 50!</vt:lpstr>
      <vt:lpstr>AVL Tree Performance</vt:lpstr>
      <vt:lpstr>AVL Trees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Binary Search Trees</dc:title>
  <dc:creator>Michael Goodrich and Roberto Tamassia</dc:creator>
  <cp:lastModifiedBy>Philip  Chan</cp:lastModifiedBy>
  <cp:revision>1255</cp:revision>
  <cp:lastPrinted>2014-03-20T13:47:37Z</cp:lastPrinted>
  <dcterms:created xsi:type="dcterms:W3CDTF">2002-01-21T02:22:10Z</dcterms:created>
  <dcterms:modified xsi:type="dcterms:W3CDTF">2019-04-15T18:57:46Z</dcterms:modified>
</cp:coreProperties>
</file>