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7" r:id="rId3"/>
    <p:sldId id="259" r:id="rId4"/>
    <p:sldId id="261" r:id="rId5"/>
    <p:sldId id="298" r:id="rId6"/>
    <p:sldId id="264" r:id="rId7"/>
    <p:sldId id="265" r:id="rId8"/>
    <p:sldId id="311" r:id="rId9"/>
    <p:sldId id="266" r:id="rId10"/>
    <p:sldId id="312" r:id="rId11"/>
    <p:sldId id="303" r:id="rId12"/>
    <p:sldId id="299" r:id="rId13"/>
    <p:sldId id="268" r:id="rId14"/>
    <p:sldId id="302" r:id="rId15"/>
    <p:sldId id="300" r:id="rId16"/>
    <p:sldId id="271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304" r:id="rId25"/>
    <p:sldId id="313" r:id="rId26"/>
    <p:sldId id="273" r:id="rId27"/>
    <p:sldId id="301" r:id="rId28"/>
    <p:sldId id="276" r:id="rId29"/>
    <p:sldId id="305" r:id="rId30"/>
    <p:sldId id="306" r:id="rId31"/>
    <p:sldId id="308" r:id="rId32"/>
    <p:sldId id="309" r:id="rId33"/>
    <p:sldId id="310" r:id="rId34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8700FF"/>
    <a:srgbClr val="8723FF"/>
    <a:srgbClr val="7D29F9"/>
    <a:srgbClr val="9545DD"/>
    <a:srgbClr val="783BE7"/>
    <a:srgbClr val="8C2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948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6.xml"/><Relationship Id="rId2" Type="http://schemas.openxmlformats.org/officeDocument/2006/relationships/slide" Target="slides/slide9.xml"/><Relationship Id="rId1" Type="http://schemas.openxmlformats.org/officeDocument/2006/relationships/slide" Target="slides/slide1.xml"/><Relationship Id="rId4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Directed Graphs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795BF01C-00C7-3041-86C1-4465026EA236}" type="datetime8">
              <a:rPr lang="en-US" smtClean="0"/>
              <a:t>10/20/2018 5:41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BF3246BD-189F-9B46-A124-2D7373672E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96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Directed Graphs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FF9E4FF0-36EF-BA46-8A9A-4EF4AD666A7F}" type="datetime8">
              <a:rPr lang="en-US" smtClean="0"/>
              <a:t>10/20/2018 5:41 PM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58EB4444-7F5E-C142-8DB3-4C95A7DA4C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605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smtClean="0"/>
              <a:t>Directed Graphs</a:t>
            </a:r>
            <a:endParaRPr lang="en-US" sz="130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4DEBC0B-AFCA-A24F-98FA-F67C9EB2FAAB}" type="datetime8">
              <a:rPr lang="en-US" sz="1300" smtClean="0"/>
              <a:t>10/20/2018 5:41 PM</a:t>
            </a:fld>
            <a:endParaRPr lang="en-US" sz="1300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27AE51C-2CEA-F045-9D88-F4FA562287EF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BBCBFA-CDC9-9B49-834A-4C654B273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6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1D7D3E-A527-E649-93A9-B08A209ABE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7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77BCBF-E922-2547-90E1-9BF1B7448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04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2DF74E-A7ED-5448-977C-B91FAAC10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5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FB2372-B362-CB4B-AEB2-8F37C9044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1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42C2D9-845E-E348-B0D0-7929AC3521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1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77D821-0BB2-7042-A040-241090574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794DE8-15BF-094D-90C7-A68E1DE23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3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5B7905-048C-6F49-8351-A0329D670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9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E76593-FB26-CE46-9CFB-14795ABC5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8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0D938D-FE3D-F642-B42F-129242DA9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6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5DF17D-BE22-7D4D-B5DB-8BAC1FF66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5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Directed Graphs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8EDB4ED1-60F4-C94D-AEA9-4B82C9548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16386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B8A69F6-B99F-1E4E-83C6-A4FB4278EFAF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Directed Graphs</a:t>
            </a:r>
          </a:p>
        </p:txBody>
      </p:sp>
      <p:sp>
        <p:nvSpPr>
          <p:cNvPr id="16388" name="Freeform 680"/>
          <p:cNvSpPr>
            <a:spLocks/>
          </p:cNvSpPr>
          <p:nvPr/>
        </p:nvSpPr>
        <p:spPr bwMode="auto">
          <a:xfrm>
            <a:off x="6127750" y="3163888"/>
            <a:ext cx="19050" cy="19050"/>
          </a:xfrm>
          <a:custGeom>
            <a:avLst/>
            <a:gdLst>
              <a:gd name="T0" fmla="*/ 19050 w 18"/>
              <a:gd name="T1" fmla="*/ 9525 h 18"/>
              <a:gd name="T2" fmla="*/ 19050 w 18"/>
              <a:gd name="T3" fmla="*/ 0 h 18"/>
              <a:gd name="T4" fmla="*/ 9525 w 18"/>
              <a:gd name="T5" fmla="*/ 0 h 18"/>
              <a:gd name="T6" fmla="*/ 0 w 18"/>
              <a:gd name="T7" fmla="*/ 9525 h 18"/>
              <a:gd name="T8" fmla="*/ 0 w 18"/>
              <a:gd name="T9" fmla="*/ 19050 h 18"/>
              <a:gd name="T10" fmla="*/ 9525 w 18"/>
              <a:gd name="T11" fmla="*/ 19050 h 18"/>
              <a:gd name="T12" fmla="*/ 19050 w 18"/>
              <a:gd name="T13" fmla="*/ 19050 h 18"/>
              <a:gd name="T14" fmla="*/ 19050 w 18"/>
              <a:gd name="T15" fmla="*/ 19050 h 18"/>
              <a:gd name="T16" fmla="*/ 19050 w 18"/>
              <a:gd name="T17" fmla="*/ 9525 h 18"/>
              <a:gd name="T18" fmla="*/ 19050 w 18"/>
              <a:gd name="T19" fmla="*/ 9525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18" y="9"/>
                </a:move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0" y="18"/>
                </a:ln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Freeform 681"/>
          <p:cNvSpPr>
            <a:spLocks/>
          </p:cNvSpPr>
          <p:nvPr/>
        </p:nvSpPr>
        <p:spPr bwMode="auto">
          <a:xfrm>
            <a:off x="6127750" y="3114675"/>
            <a:ext cx="152400" cy="98425"/>
          </a:xfrm>
          <a:custGeom>
            <a:avLst/>
            <a:gdLst>
              <a:gd name="T0" fmla="*/ 19455 w 141"/>
              <a:gd name="T1" fmla="*/ 58841 h 92"/>
              <a:gd name="T2" fmla="*/ 0 w 141"/>
              <a:gd name="T3" fmla="*/ 20327 h 92"/>
              <a:gd name="T4" fmla="*/ 152400 w 141"/>
              <a:gd name="T5" fmla="*/ 0 h 92"/>
              <a:gd name="T6" fmla="*/ 29183 w 141"/>
              <a:gd name="T7" fmla="*/ 98425 h 92"/>
              <a:gd name="T8" fmla="*/ 19455 w 141"/>
              <a:gd name="T9" fmla="*/ 58841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"/>
              <a:gd name="T16" fmla="*/ 0 h 92"/>
              <a:gd name="T17" fmla="*/ 141 w 141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" h="92">
                <a:moveTo>
                  <a:pt x="18" y="55"/>
                </a:moveTo>
                <a:lnTo>
                  <a:pt x="0" y="19"/>
                </a:lnTo>
                <a:lnTo>
                  <a:pt x="141" y="0"/>
                </a:lnTo>
                <a:lnTo>
                  <a:pt x="27" y="92"/>
                </a:lnTo>
                <a:lnTo>
                  <a:pt x="18" y="55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Freeform 682"/>
          <p:cNvSpPr>
            <a:spLocks/>
          </p:cNvSpPr>
          <p:nvPr/>
        </p:nvSpPr>
        <p:spPr bwMode="auto">
          <a:xfrm>
            <a:off x="6127750" y="3114675"/>
            <a:ext cx="152400" cy="98425"/>
          </a:xfrm>
          <a:custGeom>
            <a:avLst/>
            <a:gdLst>
              <a:gd name="T0" fmla="*/ 19455 w 141"/>
              <a:gd name="T1" fmla="*/ 58841 h 92"/>
              <a:gd name="T2" fmla="*/ 0 w 141"/>
              <a:gd name="T3" fmla="*/ 20327 h 92"/>
              <a:gd name="T4" fmla="*/ 152400 w 141"/>
              <a:gd name="T5" fmla="*/ 0 h 92"/>
              <a:gd name="T6" fmla="*/ 29183 w 141"/>
              <a:gd name="T7" fmla="*/ 98425 h 92"/>
              <a:gd name="T8" fmla="*/ 19455 w 141"/>
              <a:gd name="T9" fmla="*/ 58841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"/>
              <a:gd name="T16" fmla="*/ 0 h 92"/>
              <a:gd name="T17" fmla="*/ 141 w 141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" h="92">
                <a:moveTo>
                  <a:pt x="18" y="55"/>
                </a:moveTo>
                <a:lnTo>
                  <a:pt x="0" y="19"/>
                </a:lnTo>
                <a:lnTo>
                  <a:pt x="141" y="0"/>
                </a:lnTo>
                <a:lnTo>
                  <a:pt x="27" y="92"/>
                </a:lnTo>
                <a:lnTo>
                  <a:pt x="18" y="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Freeform 683"/>
          <p:cNvSpPr>
            <a:spLocks/>
          </p:cNvSpPr>
          <p:nvPr/>
        </p:nvSpPr>
        <p:spPr bwMode="auto">
          <a:xfrm>
            <a:off x="4754563" y="4367213"/>
            <a:ext cx="125412" cy="204787"/>
          </a:xfrm>
          <a:custGeom>
            <a:avLst/>
            <a:gdLst>
              <a:gd name="T0" fmla="*/ 0 w 115"/>
              <a:gd name="T1" fmla="*/ 195237 h 193"/>
              <a:gd name="T2" fmla="*/ 19630 w 115"/>
              <a:gd name="T3" fmla="*/ 204787 h 193"/>
              <a:gd name="T4" fmla="*/ 125412 w 115"/>
              <a:gd name="T5" fmla="*/ 10611 h 193"/>
              <a:gd name="T6" fmla="*/ 125412 w 115"/>
              <a:gd name="T7" fmla="*/ 10611 h 193"/>
              <a:gd name="T8" fmla="*/ 105782 w 115"/>
              <a:gd name="T9" fmla="*/ 0 h 193"/>
              <a:gd name="T10" fmla="*/ 105782 w 115"/>
              <a:gd name="T11" fmla="*/ 0 h 193"/>
              <a:gd name="T12" fmla="*/ 0 w 115"/>
              <a:gd name="T13" fmla="*/ 195237 h 1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5"/>
              <a:gd name="T22" fmla="*/ 0 h 193"/>
              <a:gd name="T23" fmla="*/ 115 w 115"/>
              <a:gd name="T24" fmla="*/ 193 h 1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5" h="193">
                <a:moveTo>
                  <a:pt x="0" y="184"/>
                </a:moveTo>
                <a:lnTo>
                  <a:pt x="18" y="193"/>
                </a:lnTo>
                <a:lnTo>
                  <a:pt x="115" y="10"/>
                </a:lnTo>
                <a:lnTo>
                  <a:pt x="97" y="0"/>
                </a:lnTo>
                <a:lnTo>
                  <a:pt x="0" y="18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Freeform 684"/>
          <p:cNvSpPr>
            <a:spLocks/>
          </p:cNvSpPr>
          <p:nvPr/>
        </p:nvSpPr>
        <p:spPr bwMode="auto">
          <a:xfrm>
            <a:off x="4860925" y="4164013"/>
            <a:ext cx="152400" cy="214312"/>
          </a:xfrm>
          <a:custGeom>
            <a:avLst/>
            <a:gdLst>
              <a:gd name="T0" fmla="*/ 0 w 141"/>
              <a:gd name="T1" fmla="*/ 203702 h 202"/>
              <a:gd name="T2" fmla="*/ 19455 w 141"/>
              <a:gd name="T3" fmla="*/ 214312 h 202"/>
              <a:gd name="T4" fmla="*/ 152400 w 141"/>
              <a:gd name="T5" fmla="*/ 9549 h 202"/>
              <a:gd name="T6" fmla="*/ 152400 w 141"/>
              <a:gd name="T7" fmla="*/ 9549 h 202"/>
              <a:gd name="T8" fmla="*/ 134026 w 141"/>
              <a:gd name="T9" fmla="*/ 0 h 202"/>
              <a:gd name="T10" fmla="*/ 134026 w 141"/>
              <a:gd name="T11" fmla="*/ 0 h 202"/>
              <a:gd name="T12" fmla="*/ 0 w 141"/>
              <a:gd name="T13" fmla="*/ 203702 h 2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"/>
              <a:gd name="T22" fmla="*/ 0 h 202"/>
              <a:gd name="T23" fmla="*/ 141 w 141"/>
              <a:gd name="T24" fmla="*/ 202 h 2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" h="202">
                <a:moveTo>
                  <a:pt x="0" y="192"/>
                </a:moveTo>
                <a:lnTo>
                  <a:pt x="18" y="202"/>
                </a:lnTo>
                <a:lnTo>
                  <a:pt x="141" y="9"/>
                </a:lnTo>
                <a:lnTo>
                  <a:pt x="12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Freeform 685"/>
          <p:cNvSpPr>
            <a:spLocks/>
          </p:cNvSpPr>
          <p:nvPr/>
        </p:nvSpPr>
        <p:spPr bwMode="auto">
          <a:xfrm>
            <a:off x="4995863" y="3970338"/>
            <a:ext cx="161925" cy="203200"/>
          </a:xfrm>
          <a:custGeom>
            <a:avLst/>
            <a:gdLst>
              <a:gd name="T0" fmla="*/ 0 w 150"/>
              <a:gd name="T1" fmla="*/ 193675 h 192"/>
              <a:gd name="T2" fmla="*/ 18352 w 150"/>
              <a:gd name="T3" fmla="*/ 203200 h 192"/>
              <a:gd name="T4" fmla="*/ 161925 w 150"/>
              <a:gd name="T5" fmla="*/ 9525 h 192"/>
              <a:gd name="T6" fmla="*/ 161925 w 150"/>
              <a:gd name="T7" fmla="*/ 9525 h 192"/>
              <a:gd name="T8" fmla="*/ 142494 w 150"/>
              <a:gd name="T9" fmla="*/ 0 h 192"/>
              <a:gd name="T10" fmla="*/ 142494 w 150"/>
              <a:gd name="T11" fmla="*/ 0 h 192"/>
              <a:gd name="T12" fmla="*/ 0 w 150"/>
              <a:gd name="T13" fmla="*/ 193675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0"/>
              <a:gd name="T22" fmla="*/ 0 h 192"/>
              <a:gd name="T23" fmla="*/ 150 w 150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0" h="192">
                <a:moveTo>
                  <a:pt x="0" y="183"/>
                </a:moveTo>
                <a:lnTo>
                  <a:pt x="17" y="192"/>
                </a:lnTo>
                <a:lnTo>
                  <a:pt x="150" y="9"/>
                </a:lnTo>
                <a:lnTo>
                  <a:pt x="132" y="0"/>
                </a:lnTo>
                <a:lnTo>
                  <a:pt x="0" y="1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Freeform 686"/>
          <p:cNvSpPr>
            <a:spLocks/>
          </p:cNvSpPr>
          <p:nvPr/>
        </p:nvSpPr>
        <p:spPr bwMode="auto">
          <a:xfrm>
            <a:off x="5138738" y="3765550"/>
            <a:ext cx="192087" cy="214313"/>
          </a:xfrm>
          <a:custGeom>
            <a:avLst/>
            <a:gdLst>
              <a:gd name="T0" fmla="*/ 0 w 177"/>
              <a:gd name="T1" fmla="*/ 204764 h 202"/>
              <a:gd name="T2" fmla="*/ 19534 w 177"/>
              <a:gd name="T3" fmla="*/ 214313 h 202"/>
              <a:gd name="T4" fmla="*/ 192087 w 177"/>
              <a:gd name="T5" fmla="*/ 20158 h 202"/>
              <a:gd name="T6" fmla="*/ 192087 w 177"/>
              <a:gd name="T7" fmla="*/ 20158 h 202"/>
              <a:gd name="T8" fmla="*/ 182320 w 177"/>
              <a:gd name="T9" fmla="*/ 0 h 202"/>
              <a:gd name="T10" fmla="*/ 172553 w 177"/>
              <a:gd name="T11" fmla="*/ 9549 h 202"/>
              <a:gd name="T12" fmla="*/ 0 w 177"/>
              <a:gd name="T13" fmla="*/ 204764 h 2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7"/>
              <a:gd name="T22" fmla="*/ 0 h 202"/>
              <a:gd name="T23" fmla="*/ 177 w 177"/>
              <a:gd name="T24" fmla="*/ 202 h 2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7" h="202">
                <a:moveTo>
                  <a:pt x="0" y="193"/>
                </a:moveTo>
                <a:lnTo>
                  <a:pt x="18" y="202"/>
                </a:lnTo>
                <a:lnTo>
                  <a:pt x="177" y="19"/>
                </a:lnTo>
                <a:lnTo>
                  <a:pt x="168" y="0"/>
                </a:lnTo>
                <a:lnTo>
                  <a:pt x="159" y="9"/>
                </a:lnTo>
                <a:lnTo>
                  <a:pt x="0" y="1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Freeform 687"/>
          <p:cNvSpPr>
            <a:spLocks/>
          </p:cNvSpPr>
          <p:nvPr/>
        </p:nvSpPr>
        <p:spPr bwMode="auto">
          <a:xfrm>
            <a:off x="5321300" y="3581400"/>
            <a:ext cx="201613" cy="204788"/>
          </a:xfrm>
          <a:custGeom>
            <a:avLst/>
            <a:gdLst>
              <a:gd name="T0" fmla="*/ 0 w 186"/>
              <a:gd name="T1" fmla="*/ 184628 h 193"/>
              <a:gd name="T2" fmla="*/ 9755 w 186"/>
              <a:gd name="T3" fmla="*/ 204788 h 193"/>
              <a:gd name="T4" fmla="*/ 201613 w 186"/>
              <a:gd name="T5" fmla="*/ 19099 h 193"/>
              <a:gd name="T6" fmla="*/ 201613 w 186"/>
              <a:gd name="T7" fmla="*/ 19099 h 193"/>
              <a:gd name="T8" fmla="*/ 191858 w 186"/>
              <a:gd name="T9" fmla="*/ 0 h 193"/>
              <a:gd name="T10" fmla="*/ 191858 w 186"/>
              <a:gd name="T11" fmla="*/ 0 h 193"/>
              <a:gd name="T12" fmla="*/ 0 w 186"/>
              <a:gd name="T13" fmla="*/ 184628 h 1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6"/>
              <a:gd name="T22" fmla="*/ 0 h 193"/>
              <a:gd name="T23" fmla="*/ 186 w 186"/>
              <a:gd name="T24" fmla="*/ 193 h 1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6" h="193">
                <a:moveTo>
                  <a:pt x="0" y="174"/>
                </a:moveTo>
                <a:lnTo>
                  <a:pt x="9" y="193"/>
                </a:lnTo>
                <a:lnTo>
                  <a:pt x="186" y="18"/>
                </a:lnTo>
                <a:lnTo>
                  <a:pt x="177" y="0"/>
                </a:lnTo>
                <a:lnTo>
                  <a:pt x="0" y="17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Freeform 688"/>
          <p:cNvSpPr>
            <a:spLocks/>
          </p:cNvSpPr>
          <p:nvPr/>
        </p:nvSpPr>
        <p:spPr bwMode="auto">
          <a:xfrm>
            <a:off x="5513388" y="3416300"/>
            <a:ext cx="201612" cy="184150"/>
          </a:xfrm>
          <a:custGeom>
            <a:avLst/>
            <a:gdLst>
              <a:gd name="T0" fmla="*/ 0 w 185"/>
              <a:gd name="T1" fmla="*/ 165100 h 174"/>
              <a:gd name="T2" fmla="*/ 9808 w 185"/>
              <a:gd name="T3" fmla="*/ 184150 h 174"/>
              <a:gd name="T4" fmla="*/ 201612 w 185"/>
              <a:gd name="T5" fmla="*/ 20108 h 174"/>
              <a:gd name="T6" fmla="*/ 201612 w 185"/>
              <a:gd name="T7" fmla="*/ 20108 h 174"/>
              <a:gd name="T8" fmla="*/ 191804 w 185"/>
              <a:gd name="T9" fmla="*/ 0 h 174"/>
              <a:gd name="T10" fmla="*/ 191804 w 185"/>
              <a:gd name="T11" fmla="*/ 0 h 174"/>
              <a:gd name="T12" fmla="*/ 0 w 185"/>
              <a:gd name="T13" fmla="*/ 165100 h 1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5"/>
              <a:gd name="T22" fmla="*/ 0 h 174"/>
              <a:gd name="T23" fmla="*/ 185 w 185"/>
              <a:gd name="T24" fmla="*/ 174 h 1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5" h="174">
                <a:moveTo>
                  <a:pt x="0" y="156"/>
                </a:moveTo>
                <a:lnTo>
                  <a:pt x="9" y="174"/>
                </a:lnTo>
                <a:lnTo>
                  <a:pt x="185" y="19"/>
                </a:lnTo>
                <a:lnTo>
                  <a:pt x="176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Freeform 689"/>
          <p:cNvSpPr>
            <a:spLocks/>
          </p:cNvSpPr>
          <p:nvPr/>
        </p:nvSpPr>
        <p:spPr bwMode="auto">
          <a:xfrm>
            <a:off x="5705475" y="3270250"/>
            <a:ext cx="220663" cy="166688"/>
          </a:xfrm>
          <a:custGeom>
            <a:avLst/>
            <a:gdLst>
              <a:gd name="T0" fmla="*/ 0 w 204"/>
              <a:gd name="T1" fmla="*/ 146386 h 156"/>
              <a:gd name="T2" fmla="*/ 9735 w 204"/>
              <a:gd name="T3" fmla="*/ 166688 h 156"/>
              <a:gd name="T4" fmla="*/ 220663 w 204"/>
              <a:gd name="T5" fmla="*/ 19233 h 156"/>
              <a:gd name="T6" fmla="*/ 220663 w 204"/>
              <a:gd name="T7" fmla="*/ 19233 h 156"/>
              <a:gd name="T8" fmla="*/ 210928 w 204"/>
              <a:gd name="T9" fmla="*/ 0 h 156"/>
              <a:gd name="T10" fmla="*/ 210928 w 204"/>
              <a:gd name="T11" fmla="*/ 0 h 156"/>
              <a:gd name="T12" fmla="*/ 0 w 204"/>
              <a:gd name="T13" fmla="*/ 146386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4"/>
              <a:gd name="T22" fmla="*/ 0 h 156"/>
              <a:gd name="T23" fmla="*/ 204 w 204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4" h="156">
                <a:moveTo>
                  <a:pt x="0" y="137"/>
                </a:moveTo>
                <a:lnTo>
                  <a:pt x="9" y="156"/>
                </a:lnTo>
                <a:lnTo>
                  <a:pt x="204" y="18"/>
                </a:lnTo>
                <a:lnTo>
                  <a:pt x="195" y="0"/>
                </a:lnTo>
                <a:lnTo>
                  <a:pt x="0" y="1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Freeform 690"/>
          <p:cNvSpPr>
            <a:spLocks/>
          </p:cNvSpPr>
          <p:nvPr/>
        </p:nvSpPr>
        <p:spPr bwMode="auto">
          <a:xfrm>
            <a:off x="5916613" y="3163888"/>
            <a:ext cx="230187" cy="127000"/>
          </a:xfrm>
          <a:custGeom>
            <a:avLst/>
            <a:gdLst>
              <a:gd name="T0" fmla="*/ 0 w 212"/>
              <a:gd name="T1" fmla="*/ 107790 h 119"/>
              <a:gd name="T2" fmla="*/ 9772 w 212"/>
              <a:gd name="T3" fmla="*/ 127000 h 119"/>
              <a:gd name="T4" fmla="*/ 230187 w 212"/>
              <a:gd name="T5" fmla="*/ 19210 h 119"/>
              <a:gd name="T6" fmla="*/ 220415 w 212"/>
              <a:gd name="T7" fmla="*/ 0 h 119"/>
              <a:gd name="T8" fmla="*/ 0 w 212"/>
              <a:gd name="T9" fmla="*/ 107790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"/>
              <a:gd name="T16" fmla="*/ 0 h 119"/>
              <a:gd name="T17" fmla="*/ 212 w 212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" h="119">
                <a:moveTo>
                  <a:pt x="0" y="101"/>
                </a:moveTo>
                <a:lnTo>
                  <a:pt x="9" y="119"/>
                </a:lnTo>
                <a:lnTo>
                  <a:pt x="212" y="18"/>
                </a:lnTo>
                <a:lnTo>
                  <a:pt x="203" y="0"/>
                </a:lnTo>
                <a:lnTo>
                  <a:pt x="0" y="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Freeform 691"/>
          <p:cNvSpPr>
            <a:spLocks/>
          </p:cNvSpPr>
          <p:nvPr/>
        </p:nvSpPr>
        <p:spPr bwMode="auto">
          <a:xfrm>
            <a:off x="4851400" y="4814888"/>
            <a:ext cx="19050" cy="19050"/>
          </a:xfrm>
          <a:custGeom>
            <a:avLst/>
            <a:gdLst>
              <a:gd name="T0" fmla="*/ 9525 w 18"/>
              <a:gd name="T1" fmla="*/ 0 h 18"/>
              <a:gd name="T2" fmla="*/ 0 w 18"/>
              <a:gd name="T3" fmla="*/ 0 h 18"/>
              <a:gd name="T4" fmla="*/ 0 w 18"/>
              <a:gd name="T5" fmla="*/ 9525 h 18"/>
              <a:gd name="T6" fmla="*/ 9525 w 18"/>
              <a:gd name="T7" fmla="*/ 19050 h 18"/>
              <a:gd name="T8" fmla="*/ 19050 w 18"/>
              <a:gd name="T9" fmla="*/ 9525 h 18"/>
              <a:gd name="T10" fmla="*/ 19050 w 18"/>
              <a:gd name="T11" fmla="*/ 9525 h 18"/>
              <a:gd name="T12" fmla="*/ 19050 w 18"/>
              <a:gd name="T13" fmla="*/ 0 h 18"/>
              <a:gd name="T14" fmla="*/ 9525 w 18"/>
              <a:gd name="T15" fmla="*/ 0 h 18"/>
              <a:gd name="T16" fmla="*/ 9525 w 18"/>
              <a:gd name="T17" fmla="*/ 0 h 18"/>
              <a:gd name="T18" fmla="*/ 9525 w 18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9" y="0"/>
                </a:moveTo>
                <a:lnTo>
                  <a:pt x="0" y="0"/>
                </a:lnTo>
                <a:lnTo>
                  <a:pt x="0" y="9"/>
                </a:lnTo>
                <a:lnTo>
                  <a:pt x="9" y="18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Freeform 692"/>
          <p:cNvSpPr>
            <a:spLocks/>
          </p:cNvSpPr>
          <p:nvPr/>
        </p:nvSpPr>
        <p:spPr bwMode="auto">
          <a:xfrm>
            <a:off x="4775200" y="4699000"/>
            <a:ext cx="123825" cy="144463"/>
          </a:xfrm>
          <a:custGeom>
            <a:avLst/>
            <a:gdLst>
              <a:gd name="T0" fmla="*/ 85809 w 114"/>
              <a:gd name="T1" fmla="*/ 115992 h 137"/>
              <a:gd name="T2" fmla="*/ 47792 w 114"/>
              <a:gd name="T3" fmla="*/ 144463 h 137"/>
              <a:gd name="T4" fmla="*/ 0 w 114"/>
              <a:gd name="T5" fmla="*/ 0 h 137"/>
              <a:gd name="T6" fmla="*/ 123825 w 114"/>
              <a:gd name="T7" fmla="*/ 97012 h 137"/>
              <a:gd name="T8" fmla="*/ 85809 w 114"/>
              <a:gd name="T9" fmla="*/ 115992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137"/>
              <a:gd name="T17" fmla="*/ 114 w 114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137">
                <a:moveTo>
                  <a:pt x="79" y="110"/>
                </a:moveTo>
                <a:lnTo>
                  <a:pt x="44" y="137"/>
                </a:lnTo>
                <a:lnTo>
                  <a:pt x="0" y="0"/>
                </a:lnTo>
                <a:lnTo>
                  <a:pt x="114" y="92"/>
                </a:lnTo>
                <a:lnTo>
                  <a:pt x="79" y="11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Freeform 693"/>
          <p:cNvSpPr>
            <a:spLocks/>
          </p:cNvSpPr>
          <p:nvPr/>
        </p:nvSpPr>
        <p:spPr bwMode="auto">
          <a:xfrm>
            <a:off x="4775200" y="4699000"/>
            <a:ext cx="123825" cy="144463"/>
          </a:xfrm>
          <a:custGeom>
            <a:avLst/>
            <a:gdLst>
              <a:gd name="T0" fmla="*/ 85809 w 114"/>
              <a:gd name="T1" fmla="*/ 115992 h 137"/>
              <a:gd name="T2" fmla="*/ 47792 w 114"/>
              <a:gd name="T3" fmla="*/ 144463 h 137"/>
              <a:gd name="T4" fmla="*/ 0 w 114"/>
              <a:gd name="T5" fmla="*/ 0 h 137"/>
              <a:gd name="T6" fmla="*/ 123825 w 114"/>
              <a:gd name="T7" fmla="*/ 97012 h 137"/>
              <a:gd name="T8" fmla="*/ 85809 w 114"/>
              <a:gd name="T9" fmla="*/ 115992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137"/>
              <a:gd name="T17" fmla="*/ 114 w 114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137">
                <a:moveTo>
                  <a:pt x="79" y="110"/>
                </a:moveTo>
                <a:lnTo>
                  <a:pt x="44" y="137"/>
                </a:lnTo>
                <a:lnTo>
                  <a:pt x="0" y="0"/>
                </a:lnTo>
                <a:lnTo>
                  <a:pt x="114" y="92"/>
                </a:lnTo>
                <a:lnTo>
                  <a:pt x="79" y="1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Freeform 694"/>
          <p:cNvSpPr>
            <a:spLocks/>
          </p:cNvSpPr>
          <p:nvPr/>
        </p:nvSpPr>
        <p:spPr bwMode="auto">
          <a:xfrm>
            <a:off x="7316788" y="4970463"/>
            <a:ext cx="153987" cy="106362"/>
          </a:xfrm>
          <a:custGeom>
            <a:avLst/>
            <a:gdLst>
              <a:gd name="T0" fmla="*/ 153987 w 142"/>
              <a:gd name="T1" fmla="*/ 19145 h 100"/>
              <a:gd name="T2" fmla="*/ 144227 w 142"/>
              <a:gd name="T3" fmla="*/ 0 h 100"/>
              <a:gd name="T4" fmla="*/ 0 w 142"/>
              <a:gd name="T5" fmla="*/ 87217 h 100"/>
              <a:gd name="T6" fmla="*/ 0 w 142"/>
              <a:gd name="T7" fmla="*/ 87217 h 100"/>
              <a:gd name="T8" fmla="*/ 9760 w 142"/>
              <a:gd name="T9" fmla="*/ 106362 h 100"/>
              <a:gd name="T10" fmla="*/ 9760 w 142"/>
              <a:gd name="T11" fmla="*/ 106362 h 100"/>
              <a:gd name="T12" fmla="*/ 153987 w 142"/>
              <a:gd name="T13" fmla="*/ 19145 h 1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"/>
              <a:gd name="T22" fmla="*/ 0 h 100"/>
              <a:gd name="T23" fmla="*/ 142 w 142"/>
              <a:gd name="T24" fmla="*/ 100 h 1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" h="100">
                <a:moveTo>
                  <a:pt x="142" y="18"/>
                </a:moveTo>
                <a:lnTo>
                  <a:pt x="133" y="0"/>
                </a:lnTo>
                <a:lnTo>
                  <a:pt x="0" y="82"/>
                </a:lnTo>
                <a:lnTo>
                  <a:pt x="9" y="100"/>
                </a:lnTo>
                <a:lnTo>
                  <a:pt x="142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Freeform 695"/>
          <p:cNvSpPr>
            <a:spLocks/>
          </p:cNvSpPr>
          <p:nvPr/>
        </p:nvSpPr>
        <p:spPr bwMode="auto">
          <a:xfrm>
            <a:off x="7154863" y="5057775"/>
            <a:ext cx="171450" cy="87313"/>
          </a:xfrm>
          <a:custGeom>
            <a:avLst/>
            <a:gdLst>
              <a:gd name="T0" fmla="*/ 171450 w 159"/>
              <a:gd name="T1" fmla="*/ 18935 h 83"/>
              <a:gd name="T2" fmla="*/ 161745 w 159"/>
              <a:gd name="T3" fmla="*/ 0 h 83"/>
              <a:gd name="T4" fmla="*/ 0 w 159"/>
              <a:gd name="T5" fmla="*/ 67326 h 83"/>
              <a:gd name="T6" fmla="*/ 0 w 159"/>
              <a:gd name="T7" fmla="*/ 67326 h 83"/>
              <a:gd name="T8" fmla="*/ 9705 w 159"/>
              <a:gd name="T9" fmla="*/ 87313 h 83"/>
              <a:gd name="T10" fmla="*/ 9705 w 159"/>
              <a:gd name="T11" fmla="*/ 87313 h 83"/>
              <a:gd name="T12" fmla="*/ 171450 w 159"/>
              <a:gd name="T13" fmla="*/ 18935 h 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83"/>
              <a:gd name="T23" fmla="*/ 159 w 159"/>
              <a:gd name="T24" fmla="*/ 83 h 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83">
                <a:moveTo>
                  <a:pt x="159" y="18"/>
                </a:moveTo>
                <a:lnTo>
                  <a:pt x="150" y="0"/>
                </a:lnTo>
                <a:lnTo>
                  <a:pt x="0" y="64"/>
                </a:lnTo>
                <a:lnTo>
                  <a:pt x="9" y="83"/>
                </a:lnTo>
                <a:lnTo>
                  <a:pt x="159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Freeform 696"/>
          <p:cNvSpPr>
            <a:spLocks/>
          </p:cNvSpPr>
          <p:nvPr/>
        </p:nvSpPr>
        <p:spPr bwMode="auto">
          <a:xfrm>
            <a:off x="6808788" y="5124450"/>
            <a:ext cx="355600" cy="127000"/>
          </a:xfrm>
          <a:custGeom>
            <a:avLst/>
            <a:gdLst>
              <a:gd name="T0" fmla="*/ 355600 w 327"/>
              <a:gd name="T1" fmla="*/ 20277 h 119"/>
              <a:gd name="T2" fmla="*/ 345813 w 327"/>
              <a:gd name="T3" fmla="*/ 0 h 119"/>
              <a:gd name="T4" fmla="*/ 0 w 327"/>
              <a:gd name="T5" fmla="*/ 107790 h 119"/>
              <a:gd name="T6" fmla="*/ 0 w 327"/>
              <a:gd name="T7" fmla="*/ 107790 h 119"/>
              <a:gd name="T8" fmla="*/ 0 w 327"/>
              <a:gd name="T9" fmla="*/ 127000 h 119"/>
              <a:gd name="T10" fmla="*/ 9787 w 327"/>
              <a:gd name="T11" fmla="*/ 127000 h 119"/>
              <a:gd name="T12" fmla="*/ 355600 w 327"/>
              <a:gd name="T13" fmla="*/ 20277 h 1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7"/>
              <a:gd name="T22" fmla="*/ 0 h 119"/>
              <a:gd name="T23" fmla="*/ 327 w 327"/>
              <a:gd name="T24" fmla="*/ 119 h 1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7" h="119">
                <a:moveTo>
                  <a:pt x="327" y="19"/>
                </a:moveTo>
                <a:lnTo>
                  <a:pt x="318" y="0"/>
                </a:lnTo>
                <a:lnTo>
                  <a:pt x="0" y="101"/>
                </a:lnTo>
                <a:lnTo>
                  <a:pt x="0" y="119"/>
                </a:lnTo>
                <a:lnTo>
                  <a:pt x="9" y="119"/>
                </a:lnTo>
                <a:lnTo>
                  <a:pt x="327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Freeform 697"/>
          <p:cNvSpPr>
            <a:spLocks/>
          </p:cNvSpPr>
          <p:nvPr/>
        </p:nvSpPr>
        <p:spPr bwMode="auto">
          <a:xfrm>
            <a:off x="6415088" y="5232400"/>
            <a:ext cx="393700" cy="58738"/>
          </a:xfrm>
          <a:custGeom>
            <a:avLst/>
            <a:gdLst>
              <a:gd name="T0" fmla="*/ 393700 w 362"/>
              <a:gd name="T1" fmla="*/ 19223 h 55"/>
              <a:gd name="T2" fmla="*/ 393700 w 362"/>
              <a:gd name="T3" fmla="*/ 0 h 55"/>
              <a:gd name="T4" fmla="*/ 0 w 362"/>
              <a:gd name="T5" fmla="*/ 39515 h 55"/>
              <a:gd name="T6" fmla="*/ 0 w 362"/>
              <a:gd name="T7" fmla="*/ 39515 h 55"/>
              <a:gd name="T8" fmla="*/ 0 w 362"/>
              <a:gd name="T9" fmla="*/ 58738 h 55"/>
              <a:gd name="T10" fmla="*/ 0 w 362"/>
              <a:gd name="T11" fmla="*/ 58738 h 55"/>
              <a:gd name="T12" fmla="*/ 393700 w 362"/>
              <a:gd name="T13" fmla="*/ 19223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55"/>
              <a:gd name="T23" fmla="*/ 362 w 362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55">
                <a:moveTo>
                  <a:pt x="362" y="18"/>
                </a:moveTo>
                <a:lnTo>
                  <a:pt x="362" y="0"/>
                </a:lnTo>
                <a:lnTo>
                  <a:pt x="0" y="37"/>
                </a:lnTo>
                <a:lnTo>
                  <a:pt x="0" y="55"/>
                </a:lnTo>
                <a:lnTo>
                  <a:pt x="362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Freeform 698"/>
          <p:cNvSpPr>
            <a:spLocks/>
          </p:cNvSpPr>
          <p:nvPr/>
        </p:nvSpPr>
        <p:spPr bwMode="auto">
          <a:xfrm>
            <a:off x="6021388" y="5272088"/>
            <a:ext cx="393700" cy="19050"/>
          </a:xfrm>
          <a:custGeom>
            <a:avLst/>
            <a:gdLst>
              <a:gd name="T0" fmla="*/ 393700 w 362"/>
              <a:gd name="T1" fmla="*/ 19050 h 18"/>
              <a:gd name="T2" fmla="*/ 393700 w 362"/>
              <a:gd name="T3" fmla="*/ 0 h 18"/>
              <a:gd name="T4" fmla="*/ 0 w 362"/>
              <a:gd name="T5" fmla="*/ 0 h 18"/>
              <a:gd name="T6" fmla="*/ 0 w 362"/>
              <a:gd name="T7" fmla="*/ 0 h 18"/>
              <a:gd name="T8" fmla="*/ 0 w 362"/>
              <a:gd name="T9" fmla="*/ 19050 h 18"/>
              <a:gd name="T10" fmla="*/ 0 w 362"/>
              <a:gd name="T11" fmla="*/ 19050 h 18"/>
              <a:gd name="T12" fmla="*/ 393700 w 362"/>
              <a:gd name="T13" fmla="*/ 19050 h 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"/>
              <a:gd name="T22" fmla="*/ 0 h 18"/>
              <a:gd name="T23" fmla="*/ 362 w 362"/>
              <a:gd name="T24" fmla="*/ 18 h 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" h="18">
                <a:moveTo>
                  <a:pt x="362" y="18"/>
                </a:moveTo>
                <a:lnTo>
                  <a:pt x="362" y="0"/>
                </a:lnTo>
                <a:lnTo>
                  <a:pt x="0" y="0"/>
                </a:lnTo>
                <a:lnTo>
                  <a:pt x="0" y="18"/>
                </a:lnTo>
                <a:lnTo>
                  <a:pt x="362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Freeform 699"/>
          <p:cNvSpPr>
            <a:spLocks/>
          </p:cNvSpPr>
          <p:nvPr/>
        </p:nvSpPr>
        <p:spPr bwMode="auto">
          <a:xfrm>
            <a:off x="5646738" y="5213350"/>
            <a:ext cx="374650" cy="77788"/>
          </a:xfrm>
          <a:custGeom>
            <a:avLst/>
            <a:gdLst>
              <a:gd name="T0" fmla="*/ 374650 w 345"/>
              <a:gd name="T1" fmla="*/ 77788 h 73"/>
              <a:gd name="T2" fmla="*/ 374650 w 345"/>
              <a:gd name="T3" fmla="*/ 58607 h 73"/>
              <a:gd name="T4" fmla="*/ 0 w 345"/>
              <a:gd name="T5" fmla="*/ 0 h 73"/>
              <a:gd name="T6" fmla="*/ 9773 w 345"/>
              <a:gd name="T7" fmla="*/ 0 h 73"/>
              <a:gd name="T8" fmla="*/ 0 w 345"/>
              <a:gd name="T9" fmla="*/ 19181 h 73"/>
              <a:gd name="T10" fmla="*/ 0 w 345"/>
              <a:gd name="T11" fmla="*/ 19181 h 73"/>
              <a:gd name="T12" fmla="*/ 374650 w 345"/>
              <a:gd name="T13" fmla="*/ 77788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5"/>
              <a:gd name="T22" fmla="*/ 0 h 73"/>
              <a:gd name="T23" fmla="*/ 345 w 34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5" h="73">
                <a:moveTo>
                  <a:pt x="345" y="73"/>
                </a:moveTo>
                <a:lnTo>
                  <a:pt x="345" y="55"/>
                </a:lnTo>
                <a:lnTo>
                  <a:pt x="0" y="0"/>
                </a:lnTo>
                <a:lnTo>
                  <a:pt x="9" y="0"/>
                </a:lnTo>
                <a:lnTo>
                  <a:pt x="0" y="18"/>
                </a:lnTo>
                <a:lnTo>
                  <a:pt x="345" y="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Freeform 700"/>
          <p:cNvSpPr>
            <a:spLocks/>
          </p:cNvSpPr>
          <p:nvPr/>
        </p:nvSpPr>
        <p:spPr bwMode="auto">
          <a:xfrm>
            <a:off x="5311775" y="5114925"/>
            <a:ext cx="346075" cy="117475"/>
          </a:xfrm>
          <a:custGeom>
            <a:avLst/>
            <a:gdLst>
              <a:gd name="T0" fmla="*/ 336280 w 318"/>
              <a:gd name="T1" fmla="*/ 117475 h 110"/>
              <a:gd name="T2" fmla="*/ 346075 w 318"/>
              <a:gd name="T3" fmla="*/ 98252 h 110"/>
              <a:gd name="T4" fmla="*/ 9795 w 318"/>
              <a:gd name="T5" fmla="*/ 0 h 110"/>
              <a:gd name="T6" fmla="*/ 9795 w 318"/>
              <a:gd name="T7" fmla="*/ 0 h 110"/>
              <a:gd name="T8" fmla="*/ 0 w 318"/>
              <a:gd name="T9" fmla="*/ 19223 h 110"/>
              <a:gd name="T10" fmla="*/ 0 w 318"/>
              <a:gd name="T11" fmla="*/ 19223 h 110"/>
              <a:gd name="T12" fmla="*/ 336280 w 318"/>
              <a:gd name="T13" fmla="*/ 117475 h 1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8"/>
              <a:gd name="T22" fmla="*/ 0 h 110"/>
              <a:gd name="T23" fmla="*/ 318 w 318"/>
              <a:gd name="T24" fmla="*/ 110 h 1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8" h="110">
                <a:moveTo>
                  <a:pt x="309" y="110"/>
                </a:moveTo>
                <a:lnTo>
                  <a:pt x="318" y="92"/>
                </a:lnTo>
                <a:lnTo>
                  <a:pt x="9" y="0"/>
                </a:lnTo>
                <a:lnTo>
                  <a:pt x="0" y="18"/>
                </a:lnTo>
                <a:lnTo>
                  <a:pt x="309" y="1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9" name="Freeform 701"/>
          <p:cNvSpPr>
            <a:spLocks/>
          </p:cNvSpPr>
          <p:nvPr/>
        </p:nvSpPr>
        <p:spPr bwMode="auto">
          <a:xfrm>
            <a:off x="5043488" y="4979988"/>
            <a:ext cx="277812" cy="153987"/>
          </a:xfrm>
          <a:custGeom>
            <a:avLst/>
            <a:gdLst>
              <a:gd name="T0" fmla="*/ 268045 w 256"/>
              <a:gd name="T1" fmla="*/ 153987 h 146"/>
              <a:gd name="T2" fmla="*/ 277812 w 256"/>
              <a:gd name="T3" fmla="*/ 135002 h 146"/>
              <a:gd name="T4" fmla="*/ 9767 w 256"/>
              <a:gd name="T5" fmla="*/ 0 h 146"/>
              <a:gd name="T6" fmla="*/ 9767 w 256"/>
              <a:gd name="T7" fmla="*/ 0 h 146"/>
              <a:gd name="T8" fmla="*/ 0 w 256"/>
              <a:gd name="T9" fmla="*/ 18985 h 146"/>
              <a:gd name="T10" fmla="*/ 0 w 256"/>
              <a:gd name="T11" fmla="*/ 18985 h 146"/>
              <a:gd name="T12" fmla="*/ 268045 w 256"/>
              <a:gd name="T13" fmla="*/ 153987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6"/>
              <a:gd name="T22" fmla="*/ 0 h 146"/>
              <a:gd name="T23" fmla="*/ 256 w 256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6" h="146">
                <a:moveTo>
                  <a:pt x="247" y="146"/>
                </a:moveTo>
                <a:lnTo>
                  <a:pt x="256" y="128"/>
                </a:lnTo>
                <a:lnTo>
                  <a:pt x="9" y="0"/>
                </a:lnTo>
                <a:lnTo>
                  <a:pt x="0" y="18"/>
                </a:lnTo>
                <a:lnTo>
                  <a:pt x="247" y="1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Freeform 702"/>
          <p:cNvSpPr>
            <a:spLocks/>
          </p:cNvSpPr>
          <p:nvPr/>
        </p:nvSpPr>
        <p:spPr bwMode="auto">
          <a:xfrm>
            <a:off x="4927600" y="4902200"/>
            <a:ext cx="125413" cy="96838"/>
          </a:xfrm>
          <a:custGeom>
            <a:avLst/>
            <a:gdLst>
              <a:gd name="T0" fmla="*/ 115598 w 115"/>
              <a:gd name="T1" fmla="*/ 96838 h 92"/>
              <a:gd name="T2" fmla="*/ 125413 w 115"/>
              <a:gd name="T3" fmla="*/ 77891 h 92"/>
              <a:gd name="T4" fmla="*/ 19630 w 115"/>
              <a:gd name="T5" fmla="*/ 0 h 92"/>
              <a:gd name="T6" fmla="*/ 19630 w 115"/>
              <a:gd name="T7" fmla="*/ 10526 h 92"/>
              <a:gd name="T8" fmla="*/ 0 w 115"/>
              <a:gd name="T9" fmla="*/ 19999 h 92"/>
              <a:gd name="T10" fmla="*/ 9815 w 115"/>
              <a:gd name="T11" fmla="*/ 19999 h 92"/>
              <a:gd name="T12" fmla="*/ 115598 w 115"/>
              <a:gd name="T13" fmla="*/ 96838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5"/>
              <a:gd name="T22" fmla="*/ 0 h 92"/>
              <a:gd name="T23" fmla="*/ 115 w 115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5" h="92">
                <a:moveTo>
                  <a:pt x="106" y="92"/>
                </a:moveTo>
                <a:lnTo>
                  <a:pt x="115" y="74"/>
                </a:lnTo>
                <a:lnTo>
                  <a:pt x="18" y="0"/>
                </a:lnTo>
                <a:lnTo>
                  <a:pt x="18" y="10"/>
                </a:lnTo>
                <a:lnTo>
                  <a:pt x="0" y="19"/>
                </a:lnTo>
                <a:lnTo>
                  <a:pt x="9" y="19"/>
                </a:lnTo>
                <a:lnTo>
                  <a:pt x="106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Freeform 703"/>
          <p:cNvSpPr>
            <a:spLocks/>
          </p:cNvSpPr>
          <p:nvPr/>
        </p:nvSpPr>
        <p:spPr bwMode="auto">
          <a:xfrm>
            <a:off x="4851400" y="4814888"/>
            <a:ext cx="96838" cy="106362"/>
          </a:xfrm>
          <a:custGeom>
            <a:avLst/>
            <a:gdLst>
              <a:gd name="T0" fmla="*/ 77253 w 89"/>
              <a:gd name="T1" fmla="*/ 106362 h 101"/>
              <a:gd name="T2" fmla="*/ 96838 w 89"/>
              <a:gd name="T3" fmla="*/ 96884 h 101"/>
              <a:gd name="T4" fmla="*/ 19585 w 89"/>
              <a:gd name="T5" fmla="*/ 0 h 101"/>
              <a:gd name="T6" fmla="*/ 0 w 89"/>
              <a:gd name="T7" fmla="*/ 9478 h 101"/>
              <a:gd name="T8" fmla="*/ 77253 w 89"/>
              <a:gd name="T9" fmla="*/ 106362 h 1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101"/>
              <a:gd name="T17" fmla="*/ 89 w 89"/>
              <a:gd name="T18" fmla="*/ 101 h 1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101">
                <a:moveTo>
                  <a:pt x="71" y="101"/>
                </a:moveTo>
                <a:lnTo>
                  <a:pt x="89" y="92"/>
                </a:lnTo>
                <a:lnTo>
                  <a:pt x="18" y="0"/>
                </a:lnTo>
                <a:lnTo>
                  <a:pt x="0" y="9"/>
                </a:lnTo>
                <a:lnTo>
                  <a:pt x="71" y="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Freeform 704"/>
          <p:cNvSpPr>
            <a:spLocks/>
          </p:cNvSpPr>
          <p:nvPr/>
        </p:nvSpPr>
        <p:spPr bwMode="auto">
          <a:xfrm>
            <a:off x="7700963" y="4756150"/>
            <a:ext cx="19050" cy="19050"/>
          </a:xfrm>
          <a:custGeom>
            <a:avLst/>
            <a:gdLst>
              <a:gd name="T0" fmla="*/ 10085 w 17"/>
              <a:gd name="T1" fmla="*/ 19050 h 18"/>
              <a:gd name="T2" fmla="*/ 10085 w 17"/>
              <a:gd name="T3" fmla="*/ 19050 h 18"/>
              <a:gd name="T4" fmla="*/ 19050 w 17"/>
              <a:gd name="T5" fmla="*/ 19050 h 18"/>
              <a:gd name="T6" fmla="*/ 19050 w 17"/>
              <a:gd name="T7" fmla="*/ 9525 h 18"/>
              <a:gd name="T8" fmla="*/ 19050 w 17"/>
              <a:gd name="T9" fmla="*/ 0 h 18"/>
              <a:gd name="T10" fmla="*/ 10085 w 17"/>
              <a:gd name="T11" fmla="*/ 0 h 18"/>
              <a:gd name="T12" fmla="*/ 10085 w 17"/>
              <a:gd name="T13" fmla="*/ 0 h 18"/>
              <a:gd name="T14" fmla="*/ 0 w 17"/>
              <a:gd name="T15" fmla="*/ 9525 h 18"/>
              <a:gd name="T16" fmla="*/ 10085 w 17"/>
              <a:gd name="T17" fmla="*/ 19050 h 18"/>
              <a:gd name="T18" fmla="*/ 10085 w 17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9" y="18"/>
                </a:moveTo>
                <a:lnTo>
                  <a:pt x="9" y="18"/>
                </a:ln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9" y="0"/>
                </a:lnTo>
                <a:lnTo>
                  <a:pt x="0" y="9"/>
                </a:lnTo>
                <a:lnTo>
                  <a:pt x="9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3" name="Freeform 705"/>
          <p:cNvSpPr>
            <a:spLocks/>
          </p:cNvSpPr>
          <p:nvPr/>
        </p:nvSpPr>
        <p:spPr bwMode="auto">
          <a:xfrm>
            <a:off x="7615238" y="4746625"/>
            <a:ext cx="123825" cy="136525"/>
          </a:xfrm>
          <a:custGeom>
            <a:avLst/>
            <a:gdLst>
              <a:gd name="T0" fmla="*/ 95830 w 115"/>
              <a:gd name="T1" fmla="*/ 19199 h 128"/>
              <a:gd name="T2" fmla="*/ 123825 w 115"/>
              <a:gd name="T3" fmla="*/ 49064 h 128"/>
              <a:gd name="T4" fmla="*/ 0 w 115"/>
              <a:gd name="T5" fmla="*/ 136525 h 128"/>
              <a:gd name="T6" fmla="*/ 66758 w 115"/>
              <a:gd name="T7" fmla="*/ 0 h 128"/>
              <a:gd name="T8" fmla="*/ 95830 w 115"/>
              <a:gd name="T9" fmla="*/ 19199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"/>
              <a:gd name="T16" fmla="*/ 0 h 128"/>
              <a:gd name="T17" fmla="*/ 115 w 115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" h="128">
                <a:moveTo>
                  <a:pt x="89" y="18"/>
                </a:moveTo>
                <a:lnTo>
                  <a:pt x="115" y="46"/>
                </a:lnTo>
                <a:lnTo>
                  <a:pt x="0" y="128"/>
                </a:lnTo>
                <a:lnTo>
                  <a:pt x="62" y="0"/>
                </a:lnTo>
                <a:lnTo>
                  <a:pt x="89" y="1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4" name="Freeform 706"/>
          <p:cNvSpPr>
            <a:spLocks/>
          </p:cNvSpPr>
          <p:nvPr/>
        </p:nvSpPr>
        <p:spPr bwMode="auto">
          <a:xfrm>
            <a:off x="7615238" y="4746625"/>
            <a:ext cx="123825" cy="136525"/>
          </a:xfrm>
          <a:custGeom>
            <a:avLst/>
            <a:gdLst>
              <a:gd name="T0" fmla="*/ 95830 w 115"/>
              <a:gd name="T1" fmla="*/ 19199 h 128"/>
              <a:gd name="T2" fmla="*/ 123825 w 115"/>
              <a:gd name="T3" fmla="*/ 49064 h 128"/>
              <a:gd name="T4" fmla="*/ 0 w 115"/>
              <a:gd name="T5" fmla="*/ 136525 h 128"/>
              <a:gd name="T6" fmla="*/ 66758 w 115"/>
              <a:gd name="T7" fmla="*/ 0 h 128"/>
              <a:gd name="T8" fmla="*/ 95830 w 115"/>
              <a:gd name="T9" fmla="*/ 19199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"/>
              <a:gd name="T16" fmla="*/ 0 h 128"/>
              <a:gd name="T17" fmla="*/ 115 w 115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" h="128">
                <a:moveTo>
                  <a:pt x="89" y="18"/>
                </a:moveTo>
                <a:lnTo>
                  <a:pt x="115" y="46"/>
                </a:lnTo>
                <a:lnTo>
                  <a:pt x="0" y="128"/>
                </a:lnTo>
                <a:lnTo>
                  <a:pt x="62" y="0"/>
                </a:lnTo>
                <a:lnTo>
                  <a:pt x="89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5" name="Freeform 707"/>
          <p:cNvSpPr>
            <a:spLocks/>
          </p:cNvSpPr>
          <p:nvPr/>
        </p:nvSpPr>
        <p:spPr bwMode="auto">
          <a:xfrm>
            <a:off x="7826375" y="2765425"/>
            <a:ext cx="115888" cy="146050"/>
          </a:xfrm>
          <a:custGeom>
            <a:avLst/>
            <a:gdLst>
              <a:gd name="T0" fmla="*/ 18586 w 106"/>
              <a:gd name="T1" fmla="*/ 0 h 138"/>
              <a:gd name="T2" fmla="*/ 0 w 106"/>
              <a:gd name="T3" fmla="*/ 10583 h 138"/>
              <a:gd name="T4" fmla="*/ 96209 w 106"/>
              <a:gd name="T5" fmla="*/ 146050 h 138"/>
              <a:gd name="T6" fmla="*/ 96209 w 106"/>
              <a:gd name="T7" fmla="*/ 146050 h 138"/>
              <a:gd name="T8" fmla="*/ 115888 w 106"/>
              <a:gd name="T9" fmla="*/ 136525 h 138"/>
              <a:gd name="T10" fmla="*/ 115888 w 106"/>
              <a:gd name="T11" fmla="*/ 136525 h 138"/>
              <a:gd name="T12" fmla="*/ 18586 w 106"/>
              <a:gd name="T13" fmla="*/ 0 h 1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"/>
              <a:gd name="T22" fmla="*/ 0 h 138"/>
              <a:gd name="T23" fmla="*/ 106 w 106"/>
              <a:gd name="T24" fmla="*/ 138 h 1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" h="138">
                <a:moveTo>
                  <a:pt x="17" y="0"/>
                </a:moveTo>
                <a:lnTo>
                  <a:pt x="0" y="10"/>
                </a:lnTo>
                <a:lnTo>
                  <a:pt x="88" y="138"/>
                </a:lnTo>
                <a:lnTo>
                  <a:pt x="106" y="129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6" name="Freeform 708"/>
          <p:cNvSpPr>
            <a:spLocks/>
          </p:cNvSpPr>
          <p:nvPr/>
        </p:nvSpPr>
        <p:spPr bwMode="auto">
          <a:xfrm>
            <a:off x="7921625" y="2901950"/>
            <a:ext cx="96838" cy="136525"/>
          </a:xfrm>
          <a:custGeom>
            <a:avLst/>
            <a:gdLst>
              <a:gd name="T0" fmla="*/ 19808 w 88"/>
              <a:gd name="T1" fmla="*/ 0 h 128"/>
              <a:gd name="T2" fmla="*/ 0 w 88"/>
              <a:gd name="T3" fmla="*/ 9599 h 128"/>
              <a:gd name="T4" fmla="*/ 78131 w 88"/>
              <a:gd name="T5" fmla="*/ 136525 h 128"/>
              <a:gd name="T6" fmla="*/ 78131 w 88"/>
              <a:gd name="T7" fmla="*/ 136525 h 128"/>
              <a:gd name="T8" fmla="*/ 96838 w 88"/>
              <a:gd name="T9" fmla="*/ 126926 h 128"/>
              <a:gd name="T10" fmla="*/ 96838 w 88"/>
              <a:gd name="T11" fmla="*/ 126926 h 128"/>
              <a:gd name="T12" fmla="*/ 19808 w 88"/>
              <a:gd name="T13" fmla="*/ 0 h 1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8"/>
              <a:gd name="T22" fmla="*/ 0 h 128"/>
              <a:gd name="T23" fmla="*/ 88 w 88"/>
              <a:gd name="T24" fmla="*/ 128 h 1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8" h="128">
                <a:moveTo>
                  <a:pt x="18" y="0"/>
                </a:moveTo>
                <a:lnTo>
                  <a:pt x="0" y="9"/>
                </a:lnTo>
                <a:lnTo>
                  <a:pt x="71" y="128"/>
                </a:lnTo>
                <a:lnTo>
                  <a:pt x="88" y="119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7" name="Freeform 709"/>
          <p:cNvSpPr>
            <a:spLocks/>
          </p:cNvSpPr>
          <p:nvPr/>
        </p:nvSpPr>
        <p:spPr bwMode="auto">
          <a:xfrm>
            <a:off x="7999413" y="3028950"/>
            <a:ext cx="123825" cy="280988"/>
          </a:xfrm>
          <a:custGeom>
            <a:avLst/>
            <a:gdLst>
              <a:gd name="T0" fmla="*/ 18465 w 114"/>
              <a:gd name="T1" fmla="*/ 0 h 266"/>
              <a:gd name="T2" fmla="*/ 0 w 114"/>
              <a:gd name="T3" fmla="*/ 9507 h 266"/>
              <a:gd name="T4" fmla="*/ 105360 w 114"/>
              <a:gd name="T5" fmla="*/ 280988 h 266"/>
              <a:gd name="T6" fmla="*/ 105360 w 114"/>
              <a:gd name="T7" fmla="*/ 270425 h 266"/>
              <a:gd name="T8" fmla="*/ 123825 w 114"/>
              <a:gd name="T9" fmla="*/ 270425 h 266"/>
              <a:gd name="T10" fmla="*/ 123825 w 114"/>
              <a:gd name="T11" fmla="*/ 270425 h 266"/>
              <a:gd name="T12" fmla="*/ 18465 w 114"/>
              <a:gd name="T13" fmla="*/ 0 h 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"/>
              <a:gd name="T22" fmla="*/ 0 h 266"/>
              <a:gd name="T23" fmla="*/ 114 w 114"/>
              <a:gd name="T24" fmla="*/ 266 h 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" h="266">
                <a:moveTo>
                  <a:pt x="17" y="0"/>
                </a:moveTo>
                <a:lnTo>
                  <a:pt x="0" y="9"/>
                </a:lnTo>
                <a:lnTo>
                  <a:pt x="97" y="266"/>
                </a:lnTo>
                <a:lnTo>
                  <a:pt x="97" y="256"/>
                </a:lnTo>
                <a:lnTo>
                  <a:pt x="114" y="256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8" name="Freeform 710"/>
          <p:cNvSpPr>
            <a:spLocks/>
          </p:cNvSpPr>
          <p:nvPr/>
        </p:nvSpPr>
        <p:spPr bwMode="auto">
          <a:xfrm>
            <a:off x="8104188" y="3300413"/>
            <a:ext cx="58737" cy="271462"/>
          </a:xfrm>
          <a:custGeom>
            <a:avLst/>
            <a:gdLst>
              <a:gd name="T0" fmla="*/ 18840 w 53"/>
              <a:gd name="T1" fmla="*/ 0 h 257"/>
              <a:gd name="T2" fmla="*/ 0 w 53"/>
              <a:gd name="T3" fmla="*/ 0 h 257"/>
              <a:gd name="T4" fmla="*/ 38789 w 53"/>
              <a:gd name="T5" fmla="*/ 271462 h 257"/>
              <a:gd name="T6" fmla="*/ 38789 w 53"/>
              <a:gd name="T7" fmla="*/ 271462 h 257"/>
              <a:gd name="T8" fmla="*/ 58737 w 53"/>
              <a:gd name="T9" fmla="*/ 271462 h 257"/>
              <a:gd name="T10" fmla="*/ 58737 w 53"/>
              <a:gd name="T11" fmla="*/ 271462 h 257"/>
              <a:gd name="T12" fmla="*/ 18840 w 53"/>
              <a:gd name="T13" fmla="*/ 0 h 2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"/>
              <a:gd name="T22" fmla="*/ 0 h 257"/>
              <a:gd name="T23" fmla="*/ 53 w 53"/>
              <a:gd name="T24" fmla="*/ 257 h 2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" h="257">
                <a:moveTo>
                  <a:pt x="17" y="0"/>
                </a:moveTo>
                <a:lnTo>
                  <a:pt x="0" y="0"/>
                </a:lnTo>
                <a:lnTo>
                  <a:pt x="35" y="257"/>
                </a:lnTo>
                <a:lnTo>
                  <a:pt x="53" y="257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9" name="Freeform 711"/>
          <p:cNvSpPr>
            <a:spLocks/>
          </p:cNvSpPr>
          <p:nvPr/>
        </p:nvSpPr>
        <p:spPr bwMode="auto">
          <a:xfrm>
            <a:off x="8123238" y="3571875"/>
            <a:ext cx="39687" cy="273050"/>
          </a:xfrm>
          <a:custGeom>
            <a:avLst/>
            <a:gdLst>
              <a:gd name="T0" fmla="*/ 39687 w 36"/>
              <a:gd name="T1" fmla="*/ 0 h 257"/>
              <a:gd name="T2" fmla="*/ 19844 w 36"/>
              <a:gd name="T3" fmla="*/ 0 h 257"/>
              <a:gd name="T4" fmla="*/ 0 w 36"/>
              <a:gd name="T5" fmla="*/ 273050 h 257"/>
              <a:gd name="T6" fmla="*/ 0 w 36"/>
              <a:gd name="T7" fmla="*/ 273050 h 257"/>
              <a:gd name="T8" fmla="*/ 19844 w 36"/>
              <a:gd name="T9" fmla="*/ 273050 h 257"/>
              <a:gd name="T10" fmla="*/ 19844 w 36"/>
              <a:gd name="T11" fmla="*/ 273050 h 257"/>
              <a:gd name="T12" fmla="*/ 39687 w 36"/>
              <a:gd name="T13" fmla="*/ 0 h 2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257"/>
              <a:gd name="T23" fmla="*/ 36 w 36"/>
              <a:gd name="T24" fmla="*/ 257 h 2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257">
                <a:moveTo>
                  <a:pt x="36" y="0"/>
                </a:moveTo>
                <a:lnTo>
                  <a:pt x="18" y="0"/>
                </a:lnTo>
                <a:lnTo>
                  <a:pt x="0" y="257"/>
                </a:lnTo>
                <a:lnTo>
                  <a:pt x="18" y="257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0" name="Freeform 712"/>
          <p:cNvSpPr>
            <a:spLocks/>
          </p:cNvSpPr>
          <p:nvPr/>
        </p:nvSpPr>
        <p:spPr bwMode="auto">
          <a:xfrm>
            <a:off x="8075613" y="3844925"/>
            <a:ext cx="66675" cy="222250"/>
          </a:xfrm>
          <a:custGeom>
            <a:avLst/>
            <a:gdLst>
              <a:gd name="T0" fmla="*/ 66675 w 62"/>
              <a:gd name="T1" fmla="*/ 0 h 210"/>
              <a:gd name="T2" fmla="*/ 47318 w 62"/>
              <a:gd name="T3" fmla="*/ 0 h 210"/>
              <a:gd name="T4" fmla="*/ 0 w 62"/>
              <a:gd name="T5" fmla="*/ 212725 h 210"/>
              <a:gd name="T6" fmla="*/ 0 w 62"/>
              <a:gd name="T7" fmla="*/ 212725 h 210"/>
              <a:gd name="T8" fmla="*/ 19357 w 62"/>
              <a:gd name="T9" fmla="*/ 222250 h 210"/>
              <a:gd name="T10" fmla="*/ 19357 w 62"/>
              <a:gd name="T11" fmla="*/ 212725 h 210"/>
              <a:gd name="T12" fmla="*/ 66675 w 62"/>
              <a:gd name="T13" fmla="*/ 0 h 2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210"/>
              <a:gd name="T23" fmla="*/ 62 w 62"/>
              <a:gd name="T24" fmla="*/ 210 h 2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210">
                <a:moveTo>
                  <a:pt x="62" y="0"/>
                </a:moveTo>
                <a:lnTo>
                  <a:pt x="44" y="0"/>
                </a:lnTo>
                <a:lnTo>
                  <a:pt x="0" y="201"/>
                </a:lnTo>
                <a:lnTo>
                  <a:pt x="18" y="210"/>
                </a:lnTo>
                <a:lnTo>
                  <a:pt x="18" y="201"/>
                </a:ln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1" name="Freeform 713"/>
          <p:cNvSpPr>
            <a:spLocks/>
          </p:cNvSpPr>
          <p:nvPr/>
        </p:nvSpPr>
        <p:spPr bwMode="auto">
          <a:xfrm>
            <a:off x="7989888" y="4057650"/>
            <a:ext cx="104775" cy="252413"/>
          </a:xfrm>
          <a:custGeom>
            <a:avLst/>
            <a:gdLst>
              <a:gd name="T0" fmla="*/ 104775 w 97"/>
              <a:gd name="T1" fmla="*/ 9545 h 238"/>
              <a:gd name="T2" fmla="*/ 85332 w 97"/>
              <a:gd name="T3" fmla="*/ 0 h 238"/>
              <a:gd name="T4" fmla="*/ 0 w 97"/>
              <a:gd name="T5" fmla="*/ 242868 h 238"/>
              <a:gd name="T6" fmla="*/ 0 w 97"/>
              <a:gd name="T7" fmla="*/ 242868 h 238"/>
              <a:gd name="T8" fmla="*/ 18363 w 97"/>
              <a:gd name="T9" fmla="*/ 252413 h 238"/>
              <a:gd name="T10" fmla="*/ 18363 w 97"/>
              <a:gd name="T11" fmla="*/ 252413 h 238"/>
              <a:gd name="T12" fmla="*/ 104775 w 97"/>
              <a:gd name="T13" fmla="*/ 9545 h 2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238"/>
              <a:gd name="T23" fmla="*/ 97 w 97"/>
              <a:gd name="T24" fmla="*/ 238 h 2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238">
                <a:moveTo>
                  <a:pt x="97" y="9"/>
                </a:moveTo>
                <a:lnTo>
                  <a:pt x="79" y="0"/>
                </a:lnTo>
                <a:lnTo>
                  <a:pt x="0" y="229"/>
                </a:lnTo>
                <a:lnTo>
                  <a:pt x="17" y="238"/>
                </a:lnTo>
                <a:lnTo>
                  <a:pt x="97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2" name="Freeform 714"/>
          <p:cNvSpPr>
            <a:spLocks/>
          </p:cNvSpPr>
          <p:nvPr/>
        </p:nvSpPr>
        <p:spPr bwMode="auto">
          <a:xfrm>
            <a:off x="7864475" y="4300538"/>
            <a:ext cx="142875" cy="252412"/>
          </a:xfrm>
          <a:custGeom>
            <a:avLst/>
            <a:gdLst>
              <a:gd name="T0" fmla="*/ 142875 w 132"/>
              <a:gd name="T1" fmla="*/ 9505 h 239"/>
              <a:gd name="T2" fmla="*/ 124474 w 132"/>
              <a:gd name="T3" fmla="*/ 0 h 239"/>
              <a:gd name="T4" fmla="*/ 0 w 132"/>
              <a:gd name="T5" fmla="*/ 241851 h 239"/>
              <a:gd name="T6" fmla="*/ 0 w 132"/>
              <a:gd name="T7" fmla="*/ 241851 h 239"/>
              <a:gd name="T8" fmla="*/ 19483 w 132"/>
              <a:gd name="T9" fmla="*/ 252412 h 239"/>
              <a:gd name="T10" fmla="*/ 19483 w 132"/>
              <a:gd name="T11" fmla="*/ 252412 h 239"/>
              <a:gd name="T12" fmla="*/ 142875 w 132"/>
              <a:gd name="T13" fmla="*/ 9505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239"/>
              <a:gd name="T23" fmla="*/ 132 w 132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239">
                <a:moveTo>
                  <a:pt x="132" y="9"/>
                </a:moveTo>
                <a:lnTo>
                  <a:pt x="115" y="0"/>
                </a:lnTo>
                <a:lnTo>
                  <a:pt x="0" y="229"/>
                </a:lnTo>
                <a:lnTo>
                  <a:pt x="18" y="239"/>
                </a:lnTo>
                <a:lnTo>
                  <a:pt x="132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3" name="Freeform 715"/>
          <p:cNvSpPr>
            <a:spLocks/>
          </p:cNvSpPr>
          <p:nvPr/>
        </p:nvSpPr>
        <p:spPr bwMode="auto">
          <a:xfrm>
            <a:off x="7700963" y="4541838"/>
            <a:ext cx="182562" cy="233362"/>
          </a:xfrm>
          <a:custGeom>
            <a:avLst/>
            <a:gdLst>
              <a:gd name="T0" fmla="*/ 182562 w 168"/>
              <a:gd name="T1" fmla="*/ 10607 h 220"/>
              <a:gd name="T2" fmla="*/ 163002 w 168"/>
              <a:gd name="T3" fmla="*/ 0 h 220"/>
              <a:gd name="T4" fmla="*/ 0 w 168"/>
              <a:gd name="T5" fmla="*/ 223815 h 220"/>
              <a:gd name="T6" fmla="*/ 18474 w 168"/>
              <a:gd name="T7" fmla="*/ 233362 h 220"/>
              <a:gd name="T8" fmla="*/ 182562 w 168"/>
              <a:gd name="T9" fmla="*/ 10607 h 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220"/>
              <a:gd name="T17" fmla="*/ 168 w 168"/>
              <a:gd name="T18" fmla="*/ 220 h 2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220">
                <a:moveTo>
                  <a:pt x="168" y="10"/>
                </a:moveTo>
                <a:lnTo>
                  <a:pt x="150" y="0"/>
                </a:lnTo>
                <a:lnTo>
                  <a:pt x="0" y="211"/>
                </a:lnTo>
                <a:lnTo>
                  <a:pt x="17" y="220"/>
                </a:lnTo>
                <a:lnTo>
                  <a:pt x="168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4" name="Freeform 716"/>
          <p:cNvSpPr>
            <a:spLocks/>
          </p:cNvSpPr>
          <p:nvPr/>
        </p:nvSpPr>
        <p:spPr bwMode="auto">
          <a:xfrm>
            <a:off x="4783138" y="3552825"/>
            <a:ext cx="20637" cy="19050"/>
          </a:xfrm>
          <a:custGeom>
            <a:avLst/>
            <a:gdLst>
              <a:gd name="T0" fmla="*/ 0 w 18"/>
              <a:gd name="T1" fmla="*/ 19050 h 18"/>
              <a:gd name="T2" fmla="*/ 10319 w 18"/>
              <a:gd name="T3" fmla="*/ 19050 h 18"/>
              <a:gd name="T4" fmla="*/ 20637 w 18"/>
              <a:gd name="T5" fmla="*/ 19050 h 18"/>
              <a:gd name="T6" fmla="*/ 20637 w 18"/>
              <a:gd name="T7" fmla="*/ 9525 h 18"/>
              <a:gd name="T8" fmla="*/ 10319 w 18"/>
              <a:gd name="T9" fmla="*/ 0 h 18"/>
              <a:gd name="T10" fmla="*/ 0 w 18"/>
              <a:gd name="T11" fmla="*/ 0 h 18"/>
              <a:gd name="T12" fmla="*/ 0 w 18"/>
              <a:gd name="T13" fmla="*/ 9525 h 18"/>
              <a:gd name="T14" fmla="*/ 0 w 18"/>
              <a:gd name="T15" fmla="*/ 9525 h 18"/>
              <a:gd name="T16" fmla="*/ 0 w 18"/>
              <a:gd name="T17" fmla="*/ 19050 h 18"/>
              <a:gd name="T18" fmla="*/ 0 w 18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0" y="18"/>
                </a:move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5" name="Freeform 717"/>
          <p:cNvSpPr>
            <a:spLocks/>
          </p:cNvSpPr>
          <p:nvPr/>
        </p:nvSpPr>
        <p:spPr bwMode="auto">
          <a:xfrm>
            <a:off x="4718050" y="3543300"/>
            <a:ext cx="104775" cy="144463"/>
          </a:xfrm>
          <a:custGeom>
            <a:avLst/>
            <a:gdLst>
              <a:gd name="T0" fmla="*/ 65889 w 97"/>
              <a:gd name="T1" fmla="*/ 28471 h 137"/>
              <a:gd name="T2" fmla="*/ 104775 w 97"/>
              <a:gd name="T3" fmla="*/ 47451 h 137"/>
              <a:gd name="T4" fmla="*/ 0 w 97"/>
              <a:gd name="T5" fmla="*/ 144463 h 137"/>
              <a:gd name="T6" fmla="*/ 37805 w 97"/>
              <a:gd name="T7" fmla="*/ 0 h 137"/>
              <a:gd name="T8" fmla="*/ 65889 w 97"/>
              <a:gd name="T9" fmla="*/ 28471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37"/>
              <a:gd name="T17" fmla="*/ 97 w 97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37">
                <a:moveTo>
                  <a:pt x="61" y="27"/>
                </a:moveTo>
                <a:lnTo>
                  <a:pt x="97" y="45"/>
                </a:lnTo>
                <a:lnTo>
                  <a:pt x="0" y="137"/>
                </a:lnTo>
                <a:lnTo>
                  <a:pt x="35" y="0"/>
                </a:lnTo>
                <a:lnTo>
                  <a:pt x="61" y="2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6" name="Freeform 718"/>
          <p:cNvSpPr>
            <a:spLocks/>
          </p:cNvSpPr>
          <p:nvPr/>
        </p:nvSpPr>
        <p:spPr bwMode="auto">
          <a:xfrm>
            <a:off x="4718050" y="3543300"/>
            <a:ext cx="104775" cy="144463"/>
          </a:xfrm>
          <a:custGeom>
            <a:avLst/>
            <a:gdLst>
              <a:gd name="T0" fmla="*/ 65889 w 97"/>
              <a:gd name="T1" fmla="*/ 28471 h 137"/>
              <a:gd name="T2" fmla="*/ 104775 w 97"/>
              <a:gd name="T3" fmla="*/ 47451 h 137"/>
              <a:gd name="T4" fmla="*/ 0 w 97"/>
              <a:gd name="T5" fmla="*/ 144463 h 137"/>
              <a:gd name="T6" fmla="*/ 37805 w 97"/>
              <a:gd name="T7" fmla="*/ 0 h 137"/>
              <a:gd name="T8" fmla="*/ 65889 w 97"/>
              <a:gd name="T9" fmla="*/ 28471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37"/>
              <a:gd name="T17" fmla="*/ 97 w 97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37">
                <a:moveTo>
                  <a:pt x="61" y="27"/>
                </a:moveTo>
                <a:lnTo>
                  <a:pt x="97" y="45"/>
                </a:lnTo>
                <a:lnTo>
                  <a:pt x="0" y="137"/>
                </a:lnTo>
                <a:lnTo>
                  <a:pt x="35" y="0"/>
                </a:lnTo>
                <a:lnTo>
                  <a:pt x="61" y="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7" name="Freeform 719"/>
          <p:cNvSpPr>
            <a:spLocks/>
          </p:cNvSpPr>
          <p:nvPr/>
        </p:nvSpPr>
        <p:spPr bwMode="auto">
          <a:xfrm>
            <a:off x="7394575" y="3213100"/>
            <a:ext cx="152400" cy="193675"/>
          </a:xfrm>
          <a:custGeom>
            <a:avLst/>
            <a:gdLst>
              <a:gd name="T0" fmla="*/ 134026 w 141"/>
              <a:gd name="T1" fmla="*/ 193675 h 183"/>
              <a:gd name="T2" fmla="*/ 152400 w 141"/>
              <a:gd name="T3" fmla="*/ 184150 h 183"/>
              <a:gd name="T4" fmla="*/ 19455 w 141"/>
              <a:gd name="T5" fmla="*/ 9525 h 183"/>
              <a:gd name="T6" fmla="*/ 19455 w 141"/>
              <a:gd name="T7" fmla="*/ 0 h 183"/>
              <a:gd name="T8" fmla="*/ 0 w 141"/>
              <a:gd name="T9" fmla="*/ 19050 h 183"/>
              <a:gd name="T10" fmla="*/ 0 w 141"/>
              <a:gd name="T11" fmla="*/ 19050 h 183"/>
              <a:gd name="T12" fmla="*/ 134026 w 141"/>
              <a:gd name="T13" fmla="*/ 193675 h 1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"/>
              <a:gd name="T22" fmla="*/ 0 h 183"/>
              <a:gd name="T23" fmla="*/ 141 w 141"/>
              <a:gd name="T24" fmla="*/ 183 h 1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" h="183">
                <a:moveTo>
                  <a:pt x="124" y="183"/>
                </a:moveTo>
                <a:lnTo>
                  <a:pt x="141" y="174"/>
                </a:lnTo>
                <a:lnTo>
                  <a:pt x="18" y="9"/>
                </a:lnTo>
                <a:lnTo>
                  <a:pt x="18" y="0"/>
                </a:lnTo>
                <a:lnTo>
                  <a:pt x="0" y="18"/>
                </a:lnTo>
                <a:lnTo>
                  <a:pt x="124" y="1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8" name="Freeform 720"/>
          <p:cNvSpPr>
            <a:spLocks/>
          </p:cNvSpPr>
          <p:nvPr/>
        </p:nvSpPr>
        <p:spPr bwMode="auto">
          <a:xfrm>
            <a:off x="7250113" y="3067050"/>
            <a:ext cx="163512" cy="165100"/>
          </a:xfrm>
          <a:custGeom>
            <a:avLst/>
            <a:gdLst>
              <a:gd name="T0" fmla="*/ 143891 w 150"/>
              <a:gd name="T1" fmla="*/ 165100 h 156"/>
              <a:gd name="T2" fmla="*/ 163512 w 150"/>
              <a:gd name="T3" fmla="*/ 146050 h 156"/>
              <a:gd name="T4" fmla="*/ 18531 w 150"/>
              <a:gd name="T5" fmla="*/ 0 h 156"/>
              <a:gd name="T6" fmla="*/ 18531 w 150"/>
              <a:gd name="T7" fmla="*/ 0 h 156"/>
              <a:gd name="T8" fmla="*/ 8721 w 150"/>
              <a:gd name="T9" fmla="*/ 20108 h 156"/>
              <a:gd name="T10" fmla="*/ 0 w 150"/>
              <a:gd name="T11" fmla="*/ 20108 h 156"/>
              <a:gd name="T12" fmla="*/ 143891 w 150"/>
              <a:gd name="T13" fmla="*/ 16510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0"/>
              <a:gd name="T22" fmla="*/ 0 h 156"/>
              <a:gd name="T23" fmla="*/ 150 w 15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0" h="156">
                <a:moveTo>
                  <a:pt x="132" y="156"/>
                </a:moveTo>
                <a:lnTo>
                  <a:pt x="150" y="138"/>
                </a:lnTo>
                <a:lnTo>
                  <a:pt x="17" y="0"/>
                </a:lnTo>
                <a:lnTo>
                  <a:pt x="8" y="19"/>
                </a:lnTo>
                <a:lnTo>
                  <a:pt x="0" y="19"/>
                </a:lnTo>
                <a:lnTo>
                  <a:pt x="132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9" name="Freeform 721"/>
          <p:cNvSpPr>
            <a:spLocks/>
          </p:cNvSpPr>
          <p:nvPr/>
        </p:nvSpPr>
        <p:spPr bwMode="auto">
          <a:xfrm>
            <a:off x="7096125" y="2940050"/>
            <a:ext cx="173038" cy="146050"/>
          </a:xfrm>
          <a:custGeom>
            <a:avLst/>
            <a:gdLst>
              <a:gd name="T0" fmla="*/ 163243 w 159"/>
              <a:gd name="T1" fmla="*/ 146050 h 138"/>
              <a:gd name="T2" fmla="*/ 173038 w 159"/>
              <a:gd name="T3" fmla="*/ 125942 h 138"/>
              <a:gd name="T4" fmla="*/ 9795 w 159"/>
              <a:gd name="T5" fmla="*/ 0 h 138"/>
              <a:gd name="T6" fmla="*/ 9795 w 159"/>
              <a:gd name="T7" fmla="*/ 0 h 138"/>
              <a:gd name="T8" fmla="*/ 0 w 159"/>
              <a:gd name="T9" fmla="*/ 20108 h 138"/>
              <a:gd name="T10" fmla="*/ 0 w 159"/>
              <a:gd name="T11" fmla="*/ 20108 h 138"/>
              <a:gd name="T12" fmla="*/ 163243 w 159"/>
              <a:gd name="T13" fmla="*/ 146050 h 1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138"/>
              <a:gd name="T23" fmla="*/ 159 w 159"/>
              <a:gd name="T24" fmla="*/ 138 h 1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138">
                <a:moveTo>
                  <a:pt x="150" y="138"/>
                </a:moveTo>
                <a:lnTo>
                  <a:pt x="159" y="119"/>
                </a:lnTo>
                <a:lnTo>
                  <a:pt x="9" y="0"/>
                </a:lnTo>
                <a:lnTo>
                  <a:pt x="0" y="19"/>
                </a:lnTo>
                <a:lnTo>
                  <a:pt x="15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0" name="Freeform 722"/>
          <p:cNvSpPr>
            <a:spLocks/>
          </p:cNvSpPr>
          <p:nvPr/>
        </p:nvSpPr>
        <p:spPr bwMode="auto">
          <a:xfrm>
            <a:off x="6923088" y="2844800"/>
            <a:ext cx="182562" cy="115888"/>
          </a:xfrm>
          <a:custGeom>
            <a:avLst/>
            <a:gdLst>
              <a:gd name="T0" fmla="*/ 172782 w 168"/>
              <a:gd name="T1" fmla="*/ 115888 h 110"/>
              <a:gd name="T2" fmla="*/ 182562 w 168"/>
              <a:gd name="T3" fmla="*/ 95871 h 110"/>
              <a:gd name="T4" fmla="*/ 9780 w 168"/>
              <a:gd name="T5" fmla="*/ 0 h 110"/>
              <a:gd name="T6" fmla="*/ 9780 w 168"/>
              <a:gd name="T7" fmla="*/ 0 h 110"/>
              <a:gd name="T8" fmla="*/ 0 w 168"/>
              <a:gd name="T9" fmla="*/ 18963 h 110"/>
              <a:gd name="T10" fmla="*/ 0 w 168"/>
              <a:gd name="T11" fmla="*/ 18963 h 110"/>
              <a:gd name="T12" fmla="*/ 172782 w 168"/>
              <a:gd name="T13" fmla="*/ 115888 h 1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8"/>
              <a:gd name="T22" fmla="*/ 0 h 110"/>
              <a:gd name="T23" fmla="*/ 168 w 168"/>
              <a:gd name="T24" fmla="*/ 110 h 1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8" h="110">
                <a:moveTo>
                  <a:pt x="159" y="110"/>
                </a:moveTo>
                <a:lnTo>
                  <a:pt x="168" y="91"/>
                </a:lnTo>
                <a:lnTo>
                  <a:pt x="9" y="0"/>
                </a:lnTo>
                <a:lnTo>
                  <a:pt x="0" y="18"/>
                </a:lnTo>
                <a:lnTo>
                  <a:pt x="159" y="1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1" name="Freeform 723"/>
          <p:cNvSpPr>
            <a:spLocks/>
          </p:cNvSpPr>
          <p:nvPr/>
        </p:nvSpPr>
        <p:spPr bwMode="auto">
          <a:xfrm>
            <a:off x="6732588" y="2776538"/>
            <a:ext cx="201612" cy="87312"/>
          </a:xfrm>
          <a:custGeom>
            <a:avLst/>
            <a:gdLst>
              <a:gd name="T0" fmla="*/ 191804 w 185"/>
              <a:gd name="T1" fmla="*/ 87312 h 82"/>
              <a:gd name="T2" fmla="*/ 201612 w 185"/>
              <a:gd name="T3" fmla="*/ 68146 h 82"/>
              <a:gd name="T4" fmla="*/ 8718 w 185"/>
              <a:gd name="T5" fmla="*/ 0 h 82"/>
              <a:gd name="T6" fmla="*/ 0 w 185"/>
              <a:gd name="T7" fmla="*/ 0 h 82"/>
              <a:gd name="T8" fmla="*/ 0 w 185"/>
              <a:gd name="T9" fmla="*/ 19166 h 82"/>
              <a:gd name="T10" fmla="*/ 0 w 185"/>
              <a:gd name="T11" fmla="*/ 19166 h 82"/>
              <a:gd name="T12" fmla="*/ 191804 w 185"/>
              <a:gd name="T13" fmla="*/ 87312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5"/>
              <a:gd name="T22" fmla="*/ 0 h 82"/>
              <a:gd name="T23" fmla="*/ 185 w 185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5" h="82">
                <a:moveTo>
                  <a:pt x="176" y="82"/>
                </a:moveTo>
                <a:lnTo>
                  <a:pt x="185" y="64"/>
                </a:lnTo>
                <a:lnTo>
                  <a:pt x="8" y="0"/>
                </a:lnTo>
                <a:lnTo>
                  <a:pt x="0" y="0"/>
                </a:lnTo>
                <a:lnTo>
                  <a:pt x="0" y="18"/>
                </a:lnTo>
                <a:lnTo>
                  <a:pt x="176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2" name="Freeform 724"/>
          <p:cNvSpPr>
            <a:spLocks/>
          </p:cNvSpPr>
          <p:nvPr/>
        </p:nvSpPr>
        <p:spPr bwMode="auto">
          <a:xfrm>
            <a:off x="6521450" y="2736850"/>
            <a:ext cx="211138" cy="58738"/>
          </a:xfrm>
          <a:custGeom>
            <a:avLst/>
            <a:gdLst>
              <a:gd name="T0" fmla="*/ 211138 w 195"/>
              <a:gd name="T1" fmla="*/ 58738 h 55"/>
              <a:gd name="T2" fmla="*/ 211138 w 195"/>
              <a:gd name="T3" fmla="*/ 39515 h 55"/>
              <a:gd name="T4" fmla="*/ 0 w 195"/>
              <a:gd name="T5" fmla="*/ 0 h 55"/>
              <a:gd name="T6" fmla="*/ 0 w 195"/>
              <a:gd name="T7" fmla="*/ 0 h 55"/>
              <a:gd name="T8" fmla="*/ 0 w 195"/>
              <a:gd name="T9" fmla="*/ 19223 h 55"/>
              <a:gd name="T10" fmla="*/ 0 w 195"/>
              <a:gd name="T11" fmla="*/ 19223 h 55"/>
              <a:gd name="T12" fmla="*/ 211138 w 195"/>
              <a:gd name="T13" fmla="*/ 58738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5"/>
              <a:gd name="T22" fmla="*/ 0 h 55"/>
              <a:gd name="T23" fmla="*/ 195 w 195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5" h="55">
                <a:moveTo>
                  <a:pt x="195" y="55"/>
                </a:moveTo>
                <a:lnTo>
                  <a:pt x="195" y="37"/>
                </a:lnTo>
                <a:lnTo>
                  <a:pt x="0" y="0"/>
                </a:lnTo>
                <a:lnTo>
                  <a:pt x="0" y="18"/>
                </a:lnTo>
                <a:lnTo>
                  <a:pt x="195" y="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3" name="Freeform 725"/>
          <p:cNvSpPr>
            <a:spLocks/>
          </p:cNvSpPr>
          <p:nvPr/>
        </p:nvSpPr>
        <p:spPr bwMode="auto">
          <a:xfrm>
            <a:off x="6300788" y="2727325"/>
            <a:ext cx="220662" cy="28575"/>
          </a:xfrm>
          <a:custGeom>
            <a:avLst/>
            <a:gdLst>
              <a:gd name="T0" fmla="*/ 220662 w 203"/>
              <a:gd name="T1" fmla="*/ 28575 h 27"/>
              <a:gd name="T2" fmla="*/ 220662 w 203"/>
              <a:gd name="T3" fmla="*/ 9525 h 27"/>
              <a:gd name="T4" fmla="*/ 0 w 203"/>
              <a:gd name="T5" fmla="*/ 0 h 27"/>
              <a:gd name="T6" fmla="*/ 0 w 203"/>
              <a:gd name="T7" fmla="*/ 0 h 27"/>
              <a:gd name="T8" fmla="*/ 0 w 203"/>
              <a:gd name="T9" fmla="*/ 19050 h 27"/>
              <a:gd name="T10" fmla="*/ 0 w 203"/>
              <a:gd name="T11" fmla="*/ 19050 h 27"/>
              <a:gd name="T12" fmla="*/ 220662 w 203"/>
              <a:gd name="T13" fmla="*/ 28575 h 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3"/>
              <a:gd name="T22" fmla="*/ 0 h 27"/>
              <a:gd name="T23" fmla="*/ 203 w 203"/>
              <a:gd name="T24" fmla="*/ 27 h 2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3" h="27">
                <a:moveTo>
                  <a:pt x="203" y="27"/>
                </a:moveTo>
                <a:lnTo>
                  <a:pt x="203" y="9"/>
                </a:lnTo>
                <a:lnTo>
                  <a:pt x="0" y="0"/>
                </a:lnTo>
                <a:lnTo>
                  <a:pt x="0" y="18"/>
                </a:lnTo>
                <a:lnTo>
                  <a:pt x="203" y="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4" name="Freeform 726"/>
          <p:cNvSpPr>
            <a:spLocks/>
          </p:cNvSpPr>
          <p:nvPr/>
        </p:nvSpPr>
        <p:spPr bwMode="auto">
          <a:xfrm>
            <a:off x="6070600" y="2727325"/>
            <a:ext cx="230188" cy="38100"/>
          </a:xfrm>
          <a:custGeom>
            <a:avLst/>
            <a:gdLst>
              <a:gd name="T0" fmla="*/ 230188 w 212"/>
              <a:gd name="T1" fmla="*/ 19050 h 36"/>
              <a:gd name="T2" fmla="*/ 230188 w 212"/>
              <a:gd name="T3" fmla="*/ 0 h 36"/>
              <a:gd name="T4" fmla="*/ 0 w 212"/>
              <a:gd name="T5" fmla="*/ 19050 h 36"/>
              <a:gd name="T6" fmla="*/ 0 w 212"/>
              <a:gd name="T7" fmla="*/ 19050 h 36"/>
              <a:gd name="T8" fmla="*/ 0 w 212"/>
              <a:gd name="T9" fmla="*/ 38100 h 36"/>
              <a:gd name="T10" fmla="*/ 0 w 212"/>
              <a:gd name="T11" fmla="*/ 38100 h 36"/>
              <a:gd name="T12" fmla="*/ 230188 w 212"/>
              <a:gd name="T13" fmla="*/ 19050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36"/>
              <a:gd name="T23" fmla="*/ 212 w 212"/>
              <a:gd name="T24" fmla="*/ 36 h 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36">
                <a:moveTo>
                  <a:pt x="212" y="18"/>
                </a:moveTo>
                <a:lnTo>
                  <a:pt x="212" y="0"/>
                </a:lnTo>
                <a:lnTo>
                  <a:pt x="0" y="18"/>
                </a:lnTo>
                <a:lnTo>
                  <a:pt x="0" y="36"/>
                </a:lnTo>
                <a:lnTo>
                  <a:pt x="212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5" name="Freeform 727"/>
          <p:cNvSpPr>
            <a:spLocks/>
          </p:cNvSpPr>
          <p:nvPr/>
        </p:nvSpPr>
        <p:spPr bwMode="auto">
          <a:xfrm>
            <a:off x="5838825" y="2746375"/>
            <a:ext cx="231775" cy="58738"/>
          </a:xfrm>
          <a:custGeom>
            <a:avLst/>
            <a:gdLst>
              <a:gd name="T0" fmla="*/ 231775 w 212"/>
              <a:gd name="T1" fmla="*/ 19223 h 55"/>
              <a:gd name="T2" fmla="*/ 231775 w 212"/>
              <a:gd name="T3" fmla="*/ 0 h 55"/>
              <a:gd name="T4" fmla="*/ 0 w 212"/>
              <a:gd name="T5" fmla="*/ 39515 h 55"/>
              <a:gd name="T6" fmla="*/ 0 w 212"/>
              <a:gd name="T7" fmla="*/ 39515 h 55"/>
              <a:gd name="T8" fmla="*/ 9840 w 212"/>
              <a:gd name="T9" fmla="*/ 58738 h 55"/>
              <a:gd name="T10" fmla="*/ 0 w 212"/>
              <a:gd name="T11" fmla="*/ 58738 h 55"/>
              <a:gd name="T12" fmla="*/ 231775 w 212"/>
              <a:gd name="T13" fmla="*/ 19223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55"/>
              <a:gd name="T23" fmla="*/ 212 w 212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55">
                <a:moveTo>
                  <a:pt x="212" y="18"/>
                </a:moveTo>
                <a:lnTo>
                  <a:pt x="212" y="0"/>
                </a:lnTo>
                <a:lnTo>
                  <a:pt x="0" y="37"/>
                </a:lnTo>
                <a:lnTo>
                  <a:pt x="9" y="55"/>
                </a:lnTo>
                <a:lnTo>
                  <a:pt x="0" y="55"/>
                </a:lnTo>
                <a:lnTo>
                  <a:pt x="212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6" name="Freeform 728"/>
          <p:cNvSpPr>
            <a:spLocks/>
          </p:cNvSpPr>
          <p:nvPr/>
        </p:nvSpPr>
        <p:spPr bwMode="auto">
          <a:xfrm>
            <a:off x="5638800" y="2786063"/>
            <a:ext cx="211138" cy="87312"/>
          </a:xfrm>
          <a:custGeom>
            <a:avLst/>
            <a:gdLst>
              <a:gd name="T0" fmla="*/ 211138 w 194"/>
              <a:gd name="T1" fmla="*/ 19166 h 82"/>
              <a:gd name="T2" fmla="*/ 201343 w 194"/>
              <a:gd name="T3" fmla="*/ 0 h 82"/>
              <a:gd name="T4" fmla="*/ 0 w 194"/>
              <a:gd name="T5" fmla="*/ 68146 h 82"/>
              <a:gd name="T6" fmla="*/ 0 w 194"/>
              <a:gd name="T7" fmla="*/ 68146 h 82"/>
              <a:gd name="T8" fmla="*/ 8707 w 194"/>
              <a:gd name="T9" fmla="*/ 87312 h 82"/>
              <a:gd name="T10" fmla="*/ 8707 w 194"/>
              <a:gd name="T11" fmla="*/ 87312 h 82"/>
              <a:gd name="T12" fmla="*/ 211138 w 194"/>
              <a:gd name="T13" fmla="*/ 19166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4"/>
              <a:gd name="T22" fmla="*/ 0 h 82"/>
              <a:gd name="T23" fmla="*/ 194 w 194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4" h="82">
                <a:moveTo>
                  <a:pt x="194" y="18"/>
                </a:moveTo>
                <a:lnTo>
                  <a:pt x="185" y="0"/>
                </a:lnTo>
                <a:lnTo>
                  <a:pt x="0" y="64"/>
                </a:lnTo>
                <a:lnTo>
                  <a:pt x="8" y="82"/>
                </a:lnTo>
                <a:lnTo>
                  <a:pt x="194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7" name="Freeform 729"/>
          <p:cNvSpPr>
            <a:spLocks/>
          </p:cNvSpPr>
          <p:nvPr/>
        </p:nvSpPr>
        <p:spPr bwMode="auto">
          <a:xfrm>
            <a:off x="5446713" y="2854325"/>
            <a:ext cx="200025" cy="85725"/>
          </a:xfrm>
          <a:custGeom>
            <a:avLst/>
            <a:gdLst>
              <a:gd name="T0" fmla="*/ 200025 w 185"/>
              <a:gd name="T1" fmla="*/ 18818 h 82"/>
              <a:gd name="T2" fmla="*/ 191375 w 185"/>
              <a:gd name="T3" fmla="*/ 0 h 82"/>
              <a:gd name="T4" fmla="*/ 0 w 185"/>
              <a:gd name="T5" fmla="*/ 66907 h 82"/>
              <a:gd name="T6" fmla="*/ 0 w 185"/>
              <a:gd name="T7" fmla="*/ 66907 h 82"/>
              <a:gd name="T8" fmla="*/ 9731 w 185"/>
              <a:gd name="T9" fmla="*/ 85725 h 82"/>
              <a:gd name="T10" fmla="*/ 9731 w 185"/>
              <a:gd name="T11" fmla="*/ 85725 h 82"/>
              <a:gd name="T12" fmla="*/ 200025 w 185"/>
              <a:gd name="T13" fmla="*/ 18818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5"/>
              <a:gd name="T22" fmla="*/ 0 h 82"/>
              <a:gd name="T23" fmla="*/ 185 w 185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5" h="82">
                <a:moveTo>
                  <a:pt x="185" y="18"/>
                </a:moveTo>
                <a:lnTo>
                  <a:pt x="177" y="0"/>
                </a:lnTo>
                <a:lnTo>
                  <a:pt x="0" y="64"/>
                </a:lnTo>
                <a:lnTo>
                  <a:pt x="9" y="82"/>
                </a:lnTo>
                <a:lnTo>
                  <a:pt x="185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8" name="Freeform 730"/>
          <p:cNvSpPr>
            <a:spLocks/>
          </p:cNvSpPr>
          <p:nvPr/>
        </p:nvSpPr>
        <p:spPr bwMode="auto">
          <a:xfrm>
            <a:off x="5283200" y="2921000"/>
            <a:ext cx="173038" cy="117475"/>
          </a:xfrm>
          <a:custGeom>
            <a:avLst/>
            <a:gdLst>
              <a:gd name="T0" fmla="*/ 173038 w 159"/>
              <a:gd name="T1" fmla="*/ 19223 h 110"/>
              <a:gd name="T2" fmla="*/ 163243 w 159"/>
              <a:gd name="T3" fmla="*/ 0 h 110"/>
              <a:gd name="T4" fmla="*/ 0 w 159"/>
              <a:gd name="T5" fmla="*/ 98252 h 110"/>
              <a:gd name="T6" fmla="*/ 0 w 159"/>
              <a:gd name="T7" fmla="*/ 98252 h 110"/>
              <a:gd name="T8" fmla="*/ 9795 w 159"/>
              <a:gd name="T9" fmla="*/ 117475 h 110"/>
              <a:gd name="T10" fmla="*/ 9795 w 159"/>
              <a:gd name="T11" fmla="*/ 117475 h 110"/>
              <a:gd name="T12" fmla="*/ 173038 w 159"/>
              <a:gd name="T13" fmla="*/ 19223 h 1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110"/>
              <a:gd name="T23" fmla="*/ 159 w 159"/>
              <a:gd name="T24" fmla="*/ 110 h 1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110">
                <a:moveTo>
                  <a:pt x="159" y="18"/>
                </a:moveTo>
                <a:lnTo>
                  <a:pt x="150" y="0"/>
                </a:lnTo>
                <a:lnTo>
                  <a:pt x="0" y="92"/>
                </a:lnTo>
                <a:lnTo>
                  <a:pt x="9" y="110"/>
                </a:lnTo>
                <a:lnTo>
                  <a:pt x="159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9" name="Freeform 731"/>
          <p:cNvSpPr>
            <a:spLocks/>
          </p:cNvSpPr>
          <p:nvPr/>
        </p:nvSpPr>
        <p:spPr bwMode="auto">
          <a:xfrm>
            <a:off x="5129213" y="3019425"/>
            <a:ext cx="163512" cy="125413"/>
          </a:xfrm>
          <a:custGeom>
            <a:avLst/>
            <a:gdLst>
              <a:gd name="T0" fmla="*/ 163512 w 151"/>
              <a:gd name="T1" fmla="*/ 18970 h 119"/>
              <a:gd name="T2" fmla="*/ 153766 w 151"/>
              <a:gd name="T3" fmla="*/ 0 h 119"/>
              <a:gd name="T4" fmla="*/ 9746 w 151"/>
              <a:gd name="T5" fmla="*/ 105389 h 119"/>
              <a:gd name="T6" fmla="*/ 0 w 151"/>
              <a:gd name="T7" fmla="*/ 105389 h 119"/>
              <a:gd name="T8" fmla="*/ 19491 w 151"/>
              <a:gd name="T9" fmla="*/ 125413 h 119"/>
              <a:gd name="T10" fmla="*/ 19491 w 151"/>
              <a:gd name="T11" fmla="*/ 125413 h 119"/>
              <a:gd name="T12" fmla="*/ 163512 w 151"/>
              <a:gd name="T13" fmla="*/ 18970 h 1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1"/>
              <a:gd name="T22" fmla="*/ 0 h 119"/>
              <a:gd name="T23" fmla="*/ 151 w 151"/>
              <a:gd name="T24" fmla="*/ 119 h 1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1" h="119">
                <a:moveTo>
                  <a:pt x="151" y="18"/>
                </a:moveTo>
                <a:lnTo>
                  <a:pt x="142" y="0"/>
                </a:lnTo>
                <a:lnTo>
                  <a:pt x="9" y="100"/>
                </a:lnTo>
                <a:lnTo>
                  <a:pt x="0" y="100"/>
                </a:lnTo>
                <a:lnTo>
                  <a:pt x="18" y="119"/>
                </a:lnTo>
                <a:lnTo>
                  <a:pt x="151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0" name="Freeform 732"/>
          <p:cNvSpPr>
            <a:spLocks/>
          </p:cNvSpPr>
          <p:nvPr/>
        </p:nvSpPr>
        <p:spPr bwMode="auto">
          <a:xfrm>
            <a:off x="5005388" y="3124200"/>
            <a:ext cx="142875" cy="146050"/>
          </a:xfrm>
          <a:custGeom>
            <a:avLst/>
            <a:gdLst>
              <a:gd name="T0" fmla="*/ 142875 w 132"/>
              <a:gd name="T1" fmla="*/ 20108 h 138"/>
              <a:gd name="T2" fmla="*/ 123392 w 132"/>
              <a:gd name="T3" fmla="*/ 0 h 138"/>
              <a:gd name="T4" fmla="*/ 0 w 132"/>
              <a:gd name="T5" fmla="*/ 127000 h 138"/>
              <a:gd name="T6" fmla="*/ 0 w 132"/>
              <a:gd name="T7" fmla="*/ 136525 h 138"/>
              <a:gd name="T8" fmla="*/ 18401 w 132"/>
              <a:gd name="T9" fmla="*/ 146050 h 138"/>
              <a:gd name="T10" fmla="*/ 18401 w 132"/>
              <a:gd name="T11" fmla="*/ 146050 h 138"/>
              <a:gd name="T12" fmla="*/ 142875 w 132"/>
              <a:gd name="T13" fmla="*/ 20108 h 1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138"/>
              <a:gd name="T23" fmla="*/ 132 w 132"/>
              <a:gd name="T24" fmla="*/ 138 h 1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138">
                <a:moveTo>
                  <a:pt x="132" y="19"/>
                </a:moveTo>
                <a:lnTo>
                  <a:pt x="114" y="0"/>
                </a:lnTo>
                <a:lnTo>
                  <a:pt x="0" y="120"/>
                </a:lnTo>
                <a:lnTo>
                  <a:pt x="0" y="129"/>
                </a:lnTo>
                <a:lnTo>
                  <a:pt x="17" y="138"/>
                </a:lnTo>
                <a:lnTo>
                  <a:pt x="132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1" name="Freeform 733"/>
          <p:cNvSpPr>
            <a:spLocks/>
          </p:cNvSpPr>
          <p:nvPr/>
        </p:nvSpPr>
        <p:spPr bwMode="auto">
          <a:xfrm>
            <a:off x="4879975" y="3260725"/>
            <a:ext cx="144463" cy="146050"/>
          </a:xfrm>
          <a:custGeom>
            <a:avLst/>
            <a:gdLst>
              <a:gd name="T0" fmla="*/ 144463 w 132"/>
              <a:gd name="T1" fmla="*/ 9595 h 137"/>
              <a:gd name="T2" fmla="*/ 125858 w 132"/>
              <a:gd name="T3" fmla="*/ 0 h 137"/>
              <a:gd name="T4" fmla="*/ 0 w 132"/>
              <a:gd name="T5" fmla="*/ 136455 h 137"/>
              <a:gd name="T6" fmla="*/ 0 w 132"/>
              <a:gd name="T7" fmla="*/ 136455 h 137"/>
              <a:gd name="T8" fmla="*/ 18605 w 132"/>
              <a:gd name="T9" fmla="*/ 146050 h 137"/>
              <a:gd name="T10" fmla="*/ 18605 w 132"/>
              <a:gd name="T11" fmla="*/ 146050 h 137"/>
              <a:gd name="T12" fmla="*/ 144463 w 132"/>
              <a:gd name="T13" fmla="*/ 9595 h 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2"/>
              <a:gd name="T22" fmla="*/ 0 h 137"/>
              <a:gd name="T23" fmla="*/ 132 w 132"/>
              <a:gd name="T24" fmla="*/ 137 h 1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2" h="137">
                <a:moveTo>
                  <a:pt x="132" y="9"/>
                </a:moveTo>
                <a:lnTo>
                  <a:pt x="115" y="0"/>
                </a:lnTo>
                <a:lnTo>
                  <a:pt x="0" y="128"/>
                </a:lnTo>
                <a:lnTo>
                  <a:pt x="17" y="137"/>
                </a:lnTo>
                <a:lnTo>
                  <a:pt x="132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2" name="Freeform 734"/>
          <p:cNvSpPr>
            <a:spLocks/>
          </p:cNvSpPr>
          <p:nvPr/>
        </p:nvSpPr>
        <p:spPr bwMode="auto">
          <a:xfrm>
            <a:off x="4775200" y="3397250"/>
            <a:ext cx="123825" cy="174625"/>
          </a:xfrm>
          <a:custGeom>
            <a:avLst/>
            <a:gdLst>
              <a:gd name="T0" fmla="*/ 123825 w 114"/>
              <a:gd name="T1" fmla="*/ 9525 h 165"/>
              <a:gd name="T2" fmla="*/ 105360 w 114"/>
              <a:gd name="T3" fmla="*/ 0 h 165"/>
              <a:gd name="T4" fmla="*/ 0 w 114"/>
              <a:gd name="T5" fmla="*/ 165100 h 165"/>
              <a:gd name="T6" fmla="*/ 18465 w 114"/>
              <a:gd name="T7" fmla="*/ 174625 h 165"/>
              <a:gd name="T8" fmla="*/ 123825 w 114"/>
              <a:gd name="T9" fmla="*/ 9525 h 1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165"/>
              <a:gd name="T17" fmla="*/ 114 w 114"/>
              <a:gd name="T18" fmla="*/ 165 h 1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165">
                <a:moveTo>
                  <a:pt x="114" y="9"/>
                </a:moveTo>
                <a:lnTo>
                  <a:pt x="97" y="0"/>
                </a:lnTo>
                <a:lnTo>
                  <a:pt x="0" y="156"/>
                </a:lnTo>
                <a:lnTo>
                  <a:pt x="17" y="165"/>
                </a:lnTo>
                <a:lnTo>
                  <a:pt x="114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3" name="Freeform 735"/>
          <p:cNvSpPr>
            <a:spLocks/>
          </p:cNvSpPr>
          <p:nvPr/>
        </p:nvSpPr>
        <p:spPr bwMode="auto">
          <a:xfrm>
            <a:off x="7788275" y="3048000"/>
            <a:ext cx="19050" cy="19050"/>
          </a:xfrm>
          <a:custGeom>
            <a:avLst/>
            <a:gdLst>
              <a:gd name="T0" fmla="*/ 9525 w 18"/>
              <a:gd name="T1" fmla="*/ 0 h 18"/>
              <a:gd name="T2" fmla="*/ 9525 w 18"/>
              <a:gd name="T3" fmla="*/ 0 h 18"/>
              <a:gd name="T4" fmla="*/ 0 w 18"/>
              <a:gd name="T5" fmla="*/ 9525 h 18"/>
              <a:gd name="T6" fmla="*/ 9525 w 18"/>
              <a:gd name="T7" fmla="*/ 19050 h 18"/>
              <a:gd name="T8" fmla="*/ 9525 w 18"/>
              <a:gd name="T9" fmla="*/ 19050 h 18"/>
              <a:gd name="T10" fmla="*/ 19050 w 18"/>
              <a:gd name="T11" fmla="*/ 19050 h 18"/>
              <a:gd name="T12" fmla="*/ 19050 w 18"/>
              <a:gd name="T13" fmla="*/ 9525 h 18"/>
              <a:gd name="T14" fmla="*/ 19050 w 18"/>
              <a:gd name="T15" fmla="*/ 9525 h 18"/>
              <a:gd name="T16" fmla="*/ 9525 w 18"/>
              <a:gd name="T17" fmla="*/ 0 h 18"/>
              <a:gd name="T18" fmla="*/ 9525 w 18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9" y="0"/>
                </a:moveTo>
                <a:lnTo>
                  <a:pt x="9" y="0"/>
                </a:lnTo>
                <a:lnTo>
                  <a:pt x="0" y="9"/>
                </a:lnTo>
                <a:lnTo>
                  <a:pt x="9" y="18"/>
                </a:lnTo>
                <a:lnTo>
                  <a:pt x="18" y="18"/>
                </a:lnTo>
                <a:lnTo>
                  <a:pt x="18" y="9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4" name="Freeform 736"/>
          <p:cNvSpPr>
            <a:spLocks/>
          </p:cNvSpPr>
          <p:nvPr/>
        </p:nvSpPr>
        <p:spPr bwMode="auto">
          <a:xfrm>
            <a:off x="7759700" y="2911475"/>
            <a:ext cx="85725" cy="146050"/>
          </a:xfrm>
          <a:custGeom>
            <a:avLst/>
            <a:gdLst>
              <a:gd name="T0" fmla="*/ 37979 w 79"/>
              <a:gd name="T1" fmla="*/ 146050 h 137"/>
              <a:gd name="T2" fmla="*/ 0 w 79"/>
              <a:gd name="T3" fmla="*/ 146050 h 137"/>
              <a:gd name="T4" fmla="*/ 47746 w 79"/>
              <a:gd name="T5" fmla="*/ 0 h 137"/>
              <a:gd name="T6" fmla="*/ 85725 w 79"/>
              <a:gd name="T7" fmla="*/ 146050 h 137"/>
              <a:gd name="T8" fmla="*/ 37979 w 79"/>
              <a:gd name="T9" fmla="*/ 14605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35" y="137"/>
                </a:moveTo>
                <a:lnTo>
                  <a:pt x="0" y="137"/>
                </a:lnTo>
                <a:lnTo>
                  <a:pt x="44" y="0"/>
                </a:lnTo>
                <a:lnTo>
                  <a:pt x="79" y="137"/>
                </a:lnTo>
                <a:lnTo>
                  <a:pt x="35" y="13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5" name="Freeform 737"/>
          <p:cNvSpPr>
            <a:spLocks/>
          </p:cNvSpPr>
          <p:nvPr/>
        </p:nvSpPr>
        <p:spPr bwMode="auto">
          <a:xfrm>
            <a:off x="7759700" y="2911475"/>
            <a:ext cx="85725" cy="146050"/>
          </a:xfrm>
          <a:custGeom>
            <a:avLst/>
            <a:gdLst>
              <a:gd name="T0" fmla="*/ 37979 w 79"/>
              <a:gd name="T1" fmla="*/ 146050 h 137"/>
              <a:gd name="T2" fmla="*/ 0 w 79"/>
              <a:gd name="T3" fmla="*/ 146050 h 137"/>
              <a:gd name="T4" fmla="*/ 47746 w 79"/>
              <a:gd name="T5" fmla="*/ 0 h 137"/>
              <a:gd name="T6" fmla="*/ 85725 w 79"/>
              <a:gd name="T7" fmla="*/ 146050 h 137"/>
              <a:gd name="T8" fmla="*/ 37979 w 79"/>
              <a:gd name="T9" fmla="*/ 14605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35" y="137"/>
                </a:moveTo>
                <a:lnTo>
                  <a:pt x="0" y="137"/>
                </a:lnTo>
                <a:lnTo>
                  <a:pt x="44" y="0"/>
                </a:lnTo>
                <a:lnTo>
                  <a:pt x="79" y="137"/>
                </a:lnTo>
                <a:lnTo>
                  <a:pt x="35" y="1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6" name="Freeform 738"/>
          <p:cNvSpPr>
            <a:spLocks/>
          </p:cNvSpPr>
          <p:nvPr/>
        </p:nvSpPr>
        <p:spPr bwMode="auto">
          <a:xfrm>
            <a:off x="7567613" y="3319463"/>
            <a:ext cx="104775" cy="107950"/>
          </a:xfrm>
          <a:custGeom>
            <a:avLst/>
            <a:gdLst>
              <a:gd name="T0" fmla="*/ 0 w 97"/>
              <a:gd name="T1" fmla="*/ 87643 h 101"/>
              <a:gd name="T2" fmla="*/ 19443 w 97"/>
              <a:gd name="T3" fmla="*/ 107950 h 101"/>
              <a:gd name="T4" fmla="*/ 104775 w 97"/>
              <a:gd name="T5" fmla="*/ 19239 h 101"/>
              <a:gd name="T6" fmla="*/ 104775 w 97"/>
              <a:gd name="T7" fmla="*/ 19239 h 101"/>
              <a:gd name="T8" fmla="*/ 86412 w 97"/>
              <a:gd name="T9" fmla="*/ 9619 h 101"/>
              <a:gd name="T10" fmla="*/ 86412 w 97"/>
              <a:gd name="T11" fmla="*/ 0 h 101"/>
              <a:gd name="T12" fmla="*/ 0 w 97"/>
              <a:gd name="T13" fmla="*/ 87643 h 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101"/>
              <a:gd name="T23" fmla="*/ 97 w 97"/>
              <a:gd name="T24" fmla="*/ 101 h 1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101">
                <a:moveTo>
                  <a:pt x="0" y="82"/>
                </a:moveTo>
                <a:lnTo>
                  <a:pt x="18" y="101"/>
                </a:lnTo>
                <a:lnTo>
                  <a:pt x="97" y="18"/>
                </a:lnTo>
                <a:lnTo>
                  <a:pt x="80" y="9"/>
                </a:lnTo>
                <a:lnTo>
                  <a:pt x="80" y="0"/>
                </a:lnTo>
                <a:lnTo>
                  <a:pt x="0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7" name="Freeform 739"/>
          <p:cNvSpPr>
            <a:spLocks/>
          </p:cNvSpPr>
          <p:nvPr/>
        </p:nvSpPr>
        <p:spPr bwMode="auto">
          <a:xfrm>
            <a:off x="7653338" y="3241675"/>
            <a:ext cx="85725" cy="96838"/>
          </a:xfrm>
          <a:custGeom>
            <a:avLst/>
            <a:gdLst>
              <a:gd name="T0" fmla="*/ 0 w 79"/>
              <a:gd name="T1" fmla="*/ 87365 h 92"/>
              <a:gd name="T2" fmla="*/ 18447 w 79"/>
              <a:gd name="T3" fmla="*/ 96838 h 92"/>
              <a:gd name="T4" fmla="*/ 85725 w 79"/>
              <a:gd name="T5" fmla="*/ 10526 h 92"/>
              <a:gd name="T6" fmla="*/ 85725 w 79"/>
              <a:gd name="T7" fmla="*/ 10526 h 92"/>
              <a:gd name="T8" fmla="*/ 66193 w 79"/>
              <a:gd name="T9" fmla="*/ 0 h 92"/>
              <a:gd name="T10" fmla="*/ 66193 w 79"/>
              <a:gd name="T11" fmla="*/ 0 h 92"/>
              <a:gd name="T12" fmla="*/ 0 w 79"/>
              <a:gd name="T13" fmla="*/ 87365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"/>
              <a:gd name="T22" fmla="*/ 0 h 92"/>
              <a:gd name="T23" fmla="*/ 79 w 79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" h="92">
                <a:moveTo>
                  <a:pt x="0" y="83"/>
                </a:moveTo>
                <a:lnTo>
                  <a:pt x="17" y="92"/>
                </a:lnTo>
                <a:lnTo>
                  <a:pt x="79" y="10"/>
                </a:lnTo>
                <a:lnTo>
                  <a:pt x="61" y="0"/>
                </a:lnTo>
                <a:lnTo>
                  <a:pt x="0" y="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8" name="Freeform 740"/>
          <p:cNvSpPr>
            <a:spLocks/>
          </p:cNvSpPr>
          <p:nvPr/>
        </p:nvSpPr>
        <p:spPr bwMode="auto">
          <a:xfrm>
            <a:off x="7720013" y="3154363"/>
            <a:ext cx="68262" cy="96837"/>
          </a:xfrm>
          <a:custGeom>
            <a:avLst/>
            <a:gdLst>
              <a:gd name="T0" fmla="*/ 0 w 62"/>
              <a:gd name="T1" fmla="*/ 86311 h 92"/>
              <a:gd name="T2" fmla="*/ 19818 w 62"/>
              <a:gd name="T3" fmla="*/ 96837 h 92"/>
              <a:gd name="T4" fmla="*/ 68262 w 62"/>
              <a:gd name="T5" fmla="*/ 9473 h 92"/>
              <a:gd name="T6" fmla="*/ 68262 w 62"/>
              <a:gd name="T7" fmla="*/ 0 h 92"/>
              <a:gd name="T8" fmla="*/ 49545 w 62"/>
              <a:gd name="T9" fmla="*/ 0 h 92"/>
              <a:gd name="T10" fmla="*/ 49545 w 62"/>
              <a:gd name="T11" fmla="*/ 0 h 92"/>
              <a:gd name="T12" fmla="*/ 0 w 62"/>
              <a:gd name="T13" fmla="*/ 86311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92"/>
              <a:gd name="T23" fmla="*/ 62 w 62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92">
                <a:moveTo>
                  <a:pt x="0" y="82"/>
                </a:moveTo>
                <a:lnTo>
                  <a:pt x="18" y="92"/>
                </a:lnTo>
                <a:lnTo>
                  <a:pt x="62" y="9"/>
                </a:lnTo>
                <a:lnTo>
                  <a:pt x="62" y="0"/>
                </a:lnTo>
                <a:lnTo>
                  <a:pt x="45" y="0"/>
                </a:lnTo>
                <a:lnTo>
                  <a:pt x="0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9" name="Freeform 741"/>
          <p:cNvSpPr>
            <a:spLocks/>
          </p:cNvSpPr>
          <p:nvPr/>
        </p:nvSpPr>
        <p:spPr bwMode="auto">
          <a:xfrm>
            <a:off x="7769225" y="3057525"/>
            <a:ext cx="38100" cy="96838"/>
          </a:xfrm>
          <a:custGeom>
            <a:avLst/>
            <a:gdLst>
              <a:gd name="T0" fmla="*/ 0 w 35"/>
              <a:gd name="T1" fmla="*/ 96838 h 92"/>
              <a:gd name="T2" fmla="*/ 18506 w 35"/>
              <a:gd name="T3" fmla="*/ 96838 h 92"/>
              <a:gd name="T4" fmla="*/ 38100 w 35"/>
              <a:gd name="T5" fmla="*/ 0 h 92"/>
              <a:gd name="T6" fmla="*/ 18506 w 35"/>
              <a:gd name="T7" fmla="*/ 0 h 92"/>
              <a:gd name="T8" fmla="*/ 0 w 35"/>
              <a:gd name="T9" fmla="*/ 96838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92"/>
              <a:gd name="T17" fmla="*/ 35 w 35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92">
                <a:moveTo>
                  <a:pt x="0" y="92"/>
                </a:moveTo>
                <a:lnTo>
                  <a:pt x="17" y="92"/>
                </a:lnTo>
                <a:lnTo>
                  <a:pt x="35" y="0"/>
                </a:lnTo>
                <a:lnTo>
                  <a:pt x="17" y="0"/>
                </a:lnTo>
                <a:lnTo>
                  <a:pt x="0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0" name="Freeform 742"/>
          <p:cNvSpPr>
            <a:spLocks/>
          </p:cNvSpPr>
          <p:nvPr/>
        </p:nvSpPr>
        <p:spPr bwMode="auto">
          <a:xfrm>
            <a:off x="7539038" y="3095625"/>
            <a:ext cx="17462" cy="19050"/>
          </a:xfrm>
          <a:custGeom>
            <a:avLst/>
            <a:gdLst>
              <a:gd name="T0" fmla="*/ 8217 w 17"/>
              <a:gd name="T1" fmla="*/ 19050 h 18"/>
              <a:gd name="T2" fmla="*/ 17462 w 17"/>
              <a:gd name="T3" fmla="*/ 19050 h 18"/>
              <a:gd name="T4" fmla="*/ 17462 w 17"/>
              <a:gd name="T5" fmla="*/ 9525 h 18"/>
              <a:gd name="T6" fmla="*/ 17462 w 17"/>
              <a:gd name="T7" fmla="*/ 0 h 18"/>
              <a:gd name="T8" fmla="*/ 8217 w 17"/>
              <a:gd name="T9" fmla="*/ 0 h 18"/>
              <a:gd name="T10" fmla="*/ 0 w 17"/>
              <a:gd name="T11" fmla="*/ 0 h 18"/>
              <a:gd name="T12" fmla="*/ 0 w 17"/>
              <a:gd name="T13" fmla="*/ 9525 h 18"/>
              <a:gd name="T14" fmla="*/ 0 w 17"/>
              <a:gd name="T15" fmla="*/ 19050 h 18"/>
              <a:gd name="T16" fmla="*/ 8217 w 17"/>
              <a:gd name="T17" fmla="*/ 19050 h 18"/>
              <a:gd name="T18" fmla="*/ 8217 w 17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8" y="18"/>
                </a:move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lnTo>
                  <a:pt x="8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1" name="Freeform 743"/>
          <p:cNvSpPr>
            <a:spLocks/>
          </p:cNvSpPr>
          <p:nvPr/>
        </p:nvSpPr>
        <p:spPr bwMode="auto">
          <a:xfrm>
            <a:off x="7508875" y="3105150"/>
            <a:ext cx="77788" cy="146050"/>
          </a:xfrm>
          <a:custGeom>
            <a:avLst/>
            <a:gdLst>
              <a:gd name="T0" fmla="*/ 38346 w 71"/>
              <a:gd name="T1" fmla="*/ 0 h 138"/>
              <a:gd name="T2" fmla="*/ 77788 w 71"/>
              <a:gd name="T3" fmla="*/ 9525 h 138"/>
              <a:gd name="T4" fmla="*/ 29581 w 71"/>
              <a:gd name="T5" fmla="*/ 146050 h 138"/>
              <a:gd name="T6" fmla="*/ 0 w 71"/>
              <a:gd name="T7" fmla="*/ 0 h 138"/>
              <a:gd name="T8" fmla="*/ 38346 w 71"/>
              <a:gd name="T9" fmla="*/ 0 h 1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38"/>
              <a:gd name="T17" fmla="*/ 71 w 71"/>
              <a:gd name="T18" fmla="*/ 138 h 1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38">
                <a:moveTo>
                  <a:pt x="35" y="0"/>
                </a:moveTo>
                <a:lnTo>
                  <a:pt x="71" y="9"/>
                </a:lnTo>
                <a:lnTo>
                  <a:pt x="27" y="138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2" name="Freeform 744"/>
          <p:cNvSpPr>
            <a:spLocks/>
          </p:cNvSpPr>
          <p:nvPr/>
        </p:nvSpPr>
        <p:spPr bwMode="auto">
          <a:xfrm>
            <a:off x="7508875" y="3105150"/>
            <a:ext cx="77788" cy="146050"/>
          </a:xfrm>
          <a:custGeom>
            <a:avLst/>
            <a:gdLst>
              <a:gd name="T0" fmla="*/ 38346 w 71"/>
              <a:gd name="T1" fmla="*/ 0 h 138"/>
              <a:gd name="T2" fmla="*/ 77788 w 71"/>
              <a:gd name="T3" fmla="*/ 9525 h 138"/>
              <a:gd name="T4" fmla="*/ 29581 w 71"/>
              <a:gd name="T5" fmla="*/ 146050 h 138"/>
              <a:gd name="T6" fmla="*/ 0 w 71"/>
              <a:gd name="T7" fmla="*/ 0 h 138"/>
              <a:gd name="T8" fmla="*/ 38346 w 71"/>
              <a:gd name="T9" fmla="*/ 0 h 1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38"/>
              <a:gd name="T17" fmla="*/ 71 w 71"/>
              <a:gd name="T18" fmla="*/ 138 h 1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38">
                <a:moveTo>
                  <a:pt x="35" y="0"/>
                </a:moveTo>
                <a:lnTo>
                  <a:pt x="71" y="9"/>
                </a:lnTo>
                <a:lnTo>
                  <a:pt x="27" y="138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3" name="Freeform 745"/>
          <p:cNvSpPr>
            <a:spLocks/>
          </p:cNvSpPr>
          <p:nvPr/>
        </p:nvSpPr>
        <p:spPr bwMode="auto">
          <a:xfrm>
            <a:off x="7672388" y="2727325"/>
            <a:ext cx="104775" cy="107950"/>
          </a:xfrm>
          <a:custGeom>
            <a:avLst/>
            <a:gdLst>
              <a:gd name="T0" fmla="*/ 104775 w 97"/>
              <a:gd name="T1" fmla="*/ 19239 h 101"/>
              <a:gd name="T2" fmla="*/ 86412 w 97"/>
              <a:gd name="T3" fmla="*/ 0 h 101"/>
              <a:gd name="T4" fmla="*/ 0 w 97"/>
              <a:gd name="T5" fmla="*/ 87643 h 101"/>
              <a:gd name="T6" fmla="*/ 0 w 97"/>
              <a:gd name="T7" fmla="*/ 97262 h 101"/>
              <a:gd name="T8" fmla="*/ 19443 w 97"/>
              <a:gd name="T9" fmla="*/ 107950 h 101"/>
              <a:gd name="T10" fmla="*/ 19443 w 97"/>
              <a:gd name="T11" fmla="*/ 107950 h 101"/>
              <a:gd name="T12" fmla="*/ 104775 w 97"/>
              <a:gd name="T13" fmla="*/ 19239 h 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101"/>
              <a:gd name="T23" fmla="*/ 97 w 97"/>
              <a:gd name="T24" fmla="*/ 101 h 1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101">
                <a:moveTo>
                  <a:pt x="97" y="18"/>
                </a:moveTo>
                <a:lnTo>
                  <a:pt x="80" y="0"/>
                </a:lnTo>
                <a:lnTo>
                  <a:pt x="0" y="82"/>
                </a:lnTo>
                <a:lnTo>
                  <a:pt x="0" y="91"/>
                </a:lnTo>
                <a:lnTo>
                  <a:pt x="18" y="101"/>
                </a:lnTo>
                <a:lnTo>
                  <a:pt x="97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4" name="Freeform 746"/>
          <p:cNvSpPr>
            <a:spLocks/>
          </p:cNvSpPr>
          <p:nvPr/>
        </p:nvSpPr>
        <p:spPr bwMode="auto">
          <a:xfrm>
            <a:off x="7605713" y="2824163"/>
            <a:ext cx="85725" cy="96837"/>
          </a:xfrm>
          <a:custGeom>
            <a:avLst/>
            <a:gdLst>
              <a:gd name="T0" fmla="*/ 85725 w 80"/>
              <a:gd name="T1" fmla="*/ 10526 h 92"/>
              <a:gd name="T2" fmla="*/ 66437 w 80"/>
              <a:gd name="T3" fmla="*/ 0 h 92"/>
              <a:gd name="T4" fmla="*/ 0 w 80"/>
              <a:gd name="T5" fmla="*/ 87364 h 92"/>
              <a:gd name="T6" fmla="*/ 0 w 80"/>
              <a:gd name="T7" fmla="*/ 87364 h 92"/>
              <a:gd name="T8" fmla="*/ 19288 w 80"/>
              <a:gd name="T9" fmla="*/ 96837 h 92"/>
              <a:gd name="T10" fmla="*/ 19288 w 80"/>
              <a:gd name="T11" fmla="*/ 96837 h 92"/>
              <a:gd name="T12" fmla="*/ 85725 w 80"/>
              <a:gd name="T13" fmla="*/ 10526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"/>
              <a:gd name="T22" fmla="*/ 0 h 92"/>
              <a:gd name="T23" fmla="*/ 80 w 80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" h="92">
                <a:moveTo>
                  <a:pt x="80" y="10"/>
                </a:moveTo>
                <a:lnTo>
                  <a:pt x="62" y="0"/>
                </a:lnTo>
                <a:lnTo>
                  <a:pt x="0" y="83"/>
                </a:lnTo>
                <a:lnTo>
                  <a:pt x="18" y="92"/>
                </a:lnTo>
                <a:lnTo>
                  <a:pt x="8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5" name="Freeform 747"/>
          <p:cNvSpPr>
            <a:spLocks/>
          </p:cNvSpPr>
          <p:nvPr/>
        </p:nvSpPr>
        <p:spPr bwMode="auto">
          <a:xfrm>
            <a:off x="7556500" y="2911475"/>
            <a:ext cx="68263" cy="107950"/>
          </a:xfrm>
          <a:custGeom>
            <a:avLst/>
            <a:gdLst>
              <a:gd name="T0" fmla="*/ 68263 w 62"/>
              <a:gd name="T1" fmla="*/ 9619 h 101"/>
              <a:gd name="T2" fmla="*/ 48445 w 62"/>
              <a:gd name="T3" fmla="*/ 0 h 101"/>
              <a:gd name="T4" fmla="*/ 0 w 62"/>
              <a:gd name="T5" fmla="*/ 98331 h 101"/>
              <a:gd name="T6" fmla="*/ 0 w 62"/>
              <a:gd name="T7" fmla="*/ 98331 h 101"/>
              <a:gd name="T8" fmla="*/ 19818 w 62"/>
              <a:gd name="T9" fmla="*/ 98331 h 101"/>
              <a:gd name="T10" fmla="*/ 19818 w 62"/>
              <a:gd name="T11" fmla="*/ 107950 h 101"/>
              <a:gd name="T12" fmla="*/ 68263 w 62"/>
              <a:gd name="T13" fmla="*/ 9619 h 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101"/>
              <a:gd name="T23" fmla="*/ 62 w 62"/>
              <a:gd name="T24" fmla="*/ 101 h 1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101">
                <a:moveTo>
                  <a:pt x="62" y="9"/>
                </a:moveTo>
                <a:lnTo>
                  <a:pt x="44" y="0"/>
                </a:lnTo>
                <a:lnTo>
                  <a:pt x="0" y="92"/>
                </a:lnTo>
                <a:lnTo>
                  <a:pt x="18" y="92"/>
                </a:lnTo>
                <a:lnTo>
                  <a:pt x="18" y="101"/>
                </a:lnTo>
                <a:lnTo>
                  <a:pt x="62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6" name="Freeform 748"/>
          <p:cNvSpPr>
            <a:spLocks/>
          </p:cNvSpPr>
          <p:nvPr/>
        </p:nvSpPr>
        <p:spPr bwMode="auto">
          <a:xfrm>
            <a:off x="7539038" y="3009900"/>
            <a:ext cx="38100" cy="95250"/>
          </a:xfrm>
          <a:custGeom>
            <a:avLst/>
            <a:gdLst>
              <a:gd name="T0" fmla="*/ 38100 w 35"/>
              <a:gd name="T1" fmla="*/ 0 h 91"/>
              <a:gd name="T2" fmla="*/ 18506 w 35"/>
              <a:gd name="T3" fmla="*/ 0 h 91"/>
              <a:gd name="T4" fmla="*/ 0 w 35"/>
              <a:gd name="T5" fmla="*/ 95250 h 91"/>
              <a:gd name="T6" fmla="*/ 18506 w 35"/>
              <a:gd name="T7" fmla="*/ 95250 h 91"/>
              <a:gd name="T8" fmla="*/ 38100 w 35"/>
              <a:gd name="T9" fmla="*/ 0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91"/>
              <a:gd name="T17" fmla="*/ 35 w 35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91">
                <a:moveTo>
                  <a:pt x="35" y="0"/>
                </a:moveTo>
                <a:lnTo>
                  <a:pt x="17" y="0"/>
                </a:lnTo>
                <a:lnTo>
                  <a:pt x="0" y="91"/>
                </a:lnTo>
                <a:lnTo>
                  <a:pt x="17" y="91"/>
                </a:lnTo>
                <a:lnTo>
                  <a:pt x="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7" name="Freeform 749"/>
          <p:cNvSpPr>
            <a:spLocks/>
          </p:cNvSpPr>
          <p:nvPr/>
        </p:nvSpPr>
        <p:spPr bwMode="auto">
          <a:xfrm>
            <a:off x="6367463" y="4357688"/>
            <a:ext cx="19050" cy="9525"/>
          </a:xfrm>
          <a:custGeom>
            <a:avLst/>
            <a:gdLst>
              <a:gd name="T0" fmla="*/ 0 w 18"/>
              <a:gd name="T1" fmla="*/ 9525 h 9"/>
              <a:gd name="T2" fmla="*/ 0 w 18"/>
              <a:gd name="T3" fmla="*/ 9525 h 9"/>
              <a:gd name="T4" fmla="*/ 9525 w 18"/>
              <a:gd name="T5" fmla="*/ 9525 h 9"/>
              <a:gd name="T6" fmla="*/ 19050 w 18"/>
              <a:gd name="T7" fmla="*/ 9525 h 9"/>
              <a:gd name="T8" fmla="*/ 19050 w 18"/>
              <a:gd name="T9" fmla="*/ 0 h 9"/>
              <a:gd name="T10" fmla="*/ 9525 w 18"/>
              <a:gd name="T11" fmla="*/ 0 h 9"/>
              <a:gd name="T12" fmla="*/ 0 w 18"/>
              <a:gd name="T13" fmla="*/ 0 h 9"/>
              <a:gd name="T14" fmla="*/ 0 w 18"/>
              <a:gd name="T15" fmla="*/ 0 h 9"/>
              <a:gd name="T16" fmla="*/ 0 w 18"/>
              <a:gd name="T17" fmla="*/ 9525 h 9"/>
              <a:gd name="T18" fmla="*/ 0 w 18"/>
              <a:gd name="T19" fmla="*/ 9525 h 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9"/>
              <a:gd name="T32" fmla="*/ 18 w 18"/>
              <a:gd name="T33" fmla="*/ 9 h 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9">
                <a:moveTo>
                  <a:pt x="0" y="9"/>
                </a:moveTo>
                <a:lnTo>
                  <a:pt x="0" y="9"/>
                </a:lnTo>
                <a:lnTo>
                  <a:pt x="9" y="9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8" name="Freeform 750"/>
          <p:cNvSpPr>
            <a:spLocks/>
          </p:cNvSpPr>
          <p:nvPr/>
        </p:nvSpPr>
        <p:spPr bwMode="auto">
          <a:xfrm>
            <a:off x="6232525" y="4329113"/>
            <a:ext cx="153988" cy="87312"/>
          </a:xfrm>
          <a:custGeom>
            <a:avLst/>
            <a:gdLst>
              <a:gd name="T0" fmla="*/ 134468 w 142"/>
              <a:gd name="T1" fmla="*/ 38332 h 82"/>
              <a:gd name="T2" fmla="*/ 153988 w 142"/>
              <a:gd name="T3" fmla="*/ 77729 h 82"/>
              <a:gd name="T4" fmla="*/ 0 w 142"/>
              <a:gd name="T5" fmla="*/ 87312 h 82"/>
              <a:gd name="T6" fmla="*/ 124709 w 142"/>
              <a:gd name="T7" fmla="*/ 0 h 82"/>
              <a:gd name="T8" fmla="*/ 134468 w 142"/>
              <a:gd name="T9" fmla="*/ 38332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"/>
              <a:gd name="T16" fmla="*/ 0 h 82"/>
              <a:gd name="T17" fmla="*/ 142 w 142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" h="82">
                <a:moveTo>
                  <a:pt x="124" y="36"/>
                </a:moveTo>
                <a:lnTo>
                  <a:pt x="142" y="73"/>
                </a:lnTo>
                <a:lnTo>
                  <a:pt x="0" y="82"/>
                </a:lnTo>
                <a:lnTo>
                  <a:pt x="115" y="0"/>
                </a:lnTo>
                <a:lnTo>
                  <a:pt x="124" y="36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9" name="Freeform 751"/>
          <p:cNvSpPr>
            <a:spLocks/>
          </p:cNvSpPr>
          <p:nvPr/>
        </p:nvSpPr>
        <p:spPr bwMode="auto">
          <a:xfrm>
            <a:off x="6232525" y="4329113"/>
            <a:ext cx="153988" cy="87312"/>
          </a:xfrm>
          <a:custGeom>
            <a:avLst/>
            <a:gdLst>
              <a:gd name="T0" fmla="*/ 134468 w 142"/>
              <a:gd name="T1" fmla="*/ 38332 h 82"/>
              <a:gd name="T2" fmla="*/ 153988 w 142"/>
              <a:gd name="T3" fmla="*/ 77729 h 82"/>
              <a:gd name="T4" fmla="*/ 0 w 142"/>
              <a:gd name="T5" fmla="*/ 87312 h 82"/>
              <a:gd name="T6" fmla="*/ 124709 w 142"/>
              <a:gd name="T7" fmla="*/ 0 h 82"/>
              <a:gd name="T8" fmla="*/ 134468 w 142"/>
              <a:gd name="T9" fmla="*/ 38332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"/>
              <a:gd name="T16" fmla="*/ 0 h 82"/>
              <a:gd name="T17" fmla="*/ 142 w 142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" h="82">
                <a:moveTo>
                  <a:pt x="124" y="36"/>
                </a:moveTo>
                <a:lnTo>
                  <a:pt x="142" y="73"/>
                </a:lnTo>
                <a:lnTo>
                  <a:pt x="0" y="82"/>
                </a:lnTo>
                <a:lnTo>
                  <a:pt x="115" y="0"/>
                </a:lnTo>
                <a:lnTo>
                  <a:pt x="124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0" name="Freeform 752"/>
          <p:cNvSpPr>
            <a:spLocks/>
          </p:cNvSpPr>
          <p:nvPr/>
        </p:nvSpPr>
        <p:spPr bwMode="auto">
          <a:xfrm>
            <a:off x="7432675" y="3397250"/>
            <a:ext cx="114300" cy="155575"/>
          </a:xfrm>
          <a:custGeom>
            <a:avLst/>
            <a:gdLst>
              <a:gd name="T0" fmla="*/ 114300 w 106"/>
              <a:gd name="T1" fmla="*/ 9525 h 147"/>
              <a:gd name="T2" fmla="*/ 95969 w 106"/>
              <a:gd name="T3" fmla="*/ 0 h 147"/>
              <a:gd name="T4" fmla="*/ 0 w 106"/>
              <a:gd name="T5" fmla="*/ 146050 h 147"/>
              <a:gd name="T6" fmla="*/ 0 w 106"/>
              <a:gd name="T7" fmla="*/ 146050 h 147"/>
              <a:gd name="T8" fmla="*/ 19409 w 106"/>
              <a:gd name="T9" fmla="*/ 155575 h 147"/>
              <a:gd name="T10" fmla="*/ 19409 w 106"/>
              <a:gd name="T11" fmla="*/ 155575 h 147"/>
              <a:gd name="T12" fmla="*/ 114300 w 106"/>
              <a:gd name="T13" fmla="*/ 952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"/>
              <a:gd name="T22" fmla="*/ 0 h 147"/>
              <a:gd name="T23" fmla="*/ 106 w 10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" h="147">
                <a:moveTo>
                  <a:pt x="106" y="9"/>
                </a:moveTo>
                <a:lnTo>
                  <a:pt x="89" y="0"/>
                </a:lnTo>
                <a:lnTo>
                  <a:pt x="0" y="138"/>
                </a:lnTo>
                <a:lnTo>
                  <a:pt x="18" y="147"/>
                </a:lnTo>
                <a:lnTo>
                  <a:pt x="106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1" name="Freeform 753"/>
          <p:cNvSpPr>
            <a:spLocks/>
          </p:cNvSpPr>
          <p:nvPr/>
        </p:nvSpPr>
        <p:spPr bwMode="auto">
          <a:xfrm>
            <a:off x="7326313" y="3543300"/>
            <a:ext cx="125412" cy="144463"/>
          </a:xfrm>
          <a:custGeom>
            <a:avLst/>
            <a:gdLst>
              <a:gd name="T0" fmla="*/ 125412 w 115"/>
              <a:gd name="T1" fmla="*/ 9490 h 137"/>
              <a:gd name="T2" fmla="*/ 105782 w 115"/>
              <a:gd name="T3" fmla="*/ 0 h 137"/>
              <a:gd name="T4" fmla="*/ 0 w 115"/>
              <a:gd name="T5" fmla="*/ 134973 h 137"/>
              <a:gd name="T6" fmla="*/ 0 w 115"/>
              <a:gd name="T7" fmla="*/ 125482 h 137"/>
              <a:gd name="T8" fmla="*/ 19630 w 115"/>
              <a:gd name="T9" fmla="*/ 144463 h 137"/>
              <a:gd name="T10" fmla="*/ 19630 w 115"/>
              <a:gd name="T11" fmla="*/ 144463 h 137"/>
              <a:gd name="T12" fmla="*/ 125412 w 115"/>
              <a:gd name="T13" fmla="*/ 9490 h 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5"/>
              <a:gd name="T22" fmla="*/ 0 h 137"/>
              <a:gd name="T23" fmla="*/ 115 w 115"/>
              <a:gd name="T24" fmla="*/ 137 h 1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5" h="137">
                <a:moveTo>
                  <a:pt x="115" y="9"/>
                </a:moveTo>
                <a:lnTo>
                  <a:pt x="97" y="0"/>
                </a:lnTo>
                <a:lnTo>
                  <a:pt x="0" y="128"/>
                </a:lnTo>
                <a:lnTo>
                  <a:pt x="0" y="119"/>
                </a:lnTo>
                <a:lnTo>
                  <a:pt x="18" y="137"/>
                </a:lnTo>
                <a:lnTo>
                  <a:pt x="115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2" name="Freeform 754"/>
          <p:cNvSpPr>
            <a:spLocks/>
          </p:cNvSpPr>
          <p:nvPr/>
        </p:nvSpPr>
        <p:spPr bwMode="auto">
          <a:xfrm>
            <a:off x="7192963" y="3668713"/>
            <a:ext cx="153987" cy="155575"/>
          </a:xfrm>
          <a:custGeom>
            <a:avLst/>
            <a:gdLst>
              <a:gd name="T0" fmla="*/ 153987 w 141"/>
              <a:gd name="T1" fmla="*/ 19180 h 146"/>
              <a:gd name="T2" fmla="*/ 134329 w 141"/>
              <a:gd name="T3" fmla="*/ 0 h 146"/>
              <a:gd name="T4" fmla="*/ 0 w 141"/>
              <a:gd name="T5" fmla="*/ 136395 h 146"/>
              <a:gd name="T6" fmla="*/ 8737 w 141"/>
              <a:gd name="T7" fmla="*/ 136395 h 146"/>
              <a:gd name="T8" fmla="*/ 18566 w 141"/>
              <a:gd name="T9" fmla="*/ 155575 h 146"/>
              <a:gd name="T10" fmla="*/ 18566 w 141"/>
              <a:gd name="T11" fmla="*/ 155575 h 146"/>
              <a:gd name="T12" fmla="*/ 153987 w 141"/>
              <a:gd name="T13" fmla="*/ 19180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"/>
              <a:gd name="T22" fmla="*/ 0 h 146"/>
              <a:gd name="T23" fmla="*/ 141 w 141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" h="146">
                <a:moveTo>
                  <a:pt x="141" y="18"/>
                </a:moveTo>
                <a:lnTo>
                  <a:pt x="123" y="0"/>
                </a:lnTo>
                <a:lnTo>
                  <a:pt x="0" y="128"/>
                </a:lnTo>
                <a:lnTo>
                  <a:pt x="8" y="128"/>
                </a:lnTo>
                <a:lnTo>
                  <a:pt x="17" y="146"/>
                </a:lnTo>
                <a:lnTo>
                  <a:pt x="141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3" name="Freeform 755"/>
          <p:cNvSpPr>
            <a:spLocks/>
          </p:cNvSpPr>
          <p:nvPr/>
        </p:nvSpPr>
        <p:spPr bwMode="auto">
          <a:xfrm>
            <a:off x="7058025" y="3805238"/>
            <a:ext cx="153988" cy="155575"/>
          </a:xfrm>
          <a:custGeom>
            <a:avLst/>
            <a:gdLst>
              <a:gd name="T0" fmla="*/ 153988 w 141"/>
              <a:gd name="T1" fmla="*/ 19050 h 147"/>
              <a:gd name="T2" fmla="*/ 144159 w 141"/>
              <a:gd name="T3" fmla="*/ 0 h 147"/>
              <a:gd name="T4" fmla="*/ 0 w 141"/>
              <a:gd name="T5" fmla="*/ 135467 h 147"/>
              <a:gd name="T6" fmla="*/ 0 w 141"/>
              <a:gd name="T7" fmla="*/ 135467 h 147"/>
              <a:gd name="T8" fmla="*/ 9829 w 141"/>
              <a:gd name="T9" fmla="*/ 155575 h 147"/>
              <a:gd name="T10" fmla="*/ 9829 w 141"/>
              <a:gd name="T11" fmla="*/ 155575 h 147"/>
              <a:gd name="T12" fmla="*/ 153988 w 141"/>
              <a:gd name="T13" fmla="*/ 1905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"/>
              <a:gd name="T22" fmla="*/ 0 h 147"/>
              <a:gd name="T23" fmla="*/ 141 w 141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" h="147">
                <a:moveTo>
                  <a:pt x="141" y="18"/>
                </a:moveTo>
                <a:lnTo>
                  <a:pt x="132" y="0"/>
                </a:lnTo>
                <a:lnTo>
                  <a:pt x="0" y="128"/>
                </a:lnTo>
                <a:lnTo>
                  <a:pt x="9" y="147"/>
                </a:lnTo>
                <a:lnTo>
                  <a:pt x="141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4" name="Freeform 756"/>
          <p:cNvSpPr>
            <a:spLocks/>
          </p:cNvSpPr>
          <p:nvPr/>
        </p:nvSpPr>
        <p:spPr bwMode="auto">
          <a:xfrm>
            <a:off x="6732588" y="3940175"/>
            <a:ext cx="334962" cy="252413"/>
          </a:xfrm>
          <a:custGeom>
            <a:avLst/>
            <a:gdLst>
              <a:gd name="T0" fmla="*/ 334962 w 309"/>
              <a:gd name="T1" fmla="*/ 20151 h 238"/>
              <a:gd name="T2" fmla="*/ 325206 w 309"/>
              <a:gd name="T3" fmla="*/ 0 h 238"/>
              <a:gd name="T4" fmla="*/ 0 w 309"/>
              <a:gd name="T5" fmla="*/ 233323 h 238"/>
              <a:gd name="T6" fmla="*/ 0 w 309"/>
              <a:gd name="T7" fmla="*/ 233323 h 238"/>
              <a:gd name="T8" fmla="*/ 8672 w 309"/>
              <a:gd name="T9" fmla="*/ 252413 h 238"/>
              <a:gd name="T10" fmla="*/ 8672 w 309"/>
              <a:gd name="T11" fmla="*/ 252413 h 238"/>
              <a:gd name="T12" fmla="*/ 334962 w 309"/>
              <a:gd name="T13" fmla="*/ 20151 h 2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9"/>
              <a:gd name="T22" fmla="*/ 0 h 238"/>
              <a:gd name="T23" fmla="*/ 309 w 309"/>
              <a:gd name="T24" fmla="*/ 238 h 2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9" h="238">
                <a:moveTo>
                  <a:pt x="309" y="19"/>
                </a:moveTo>
                <a:lnTo>
                  <a:pt x="300" y="0"/>
                </a:lnTo>
                <a:lnTo>
                  <a:pt x="0" y="220"/>
                </a:lnTo>
                <a:lnTo>
                  <a:pt x="8" y="238"/>
                </a:lnTo>
                <a:lnTo>
                  <a:pt x="309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5" name="Freeform 757"/>
          <p:cNvSpPr>
            <a:spLocks/>
          </p:cNvSpPr>
          <p:nvPr/>
        </p:nvSpPr>
        <p:spPr bwMode="auto">
          <a:xfrm>
            <a:off x="6367463" y="4173538"/>
            <a:ext cx="374650" cy="193675"/>
          </a:xfrm>
          <a:custGeom>
            <a:avLst/>
            <a:gdLst>
              <a:gd name="T0" fmla="*/ 374650 w 344"/>
              <a:gd name="T1" fmla="*/ 19050 h 183"/>
              <a:gd name="T2" fmla="*/ 365937 w 344"/>
              <a:gd name="T3" fmla="*/ 0 h 183"/>
              <a:gd name="T4" fmla="*/ 0 w 344"/>
              <a:gd name="T5" fmla="*/ 174625 h 183"/>
              <a:gd name="T6" fmla="*/ 9802 w 344"/>
              <a:gd name="T7" fmla="*/ 193675 h 183"/>
              <a:gd name="T8" fmla="*/ 374650 w 344"/>
              <a:gd name="T9" fmla="*/ 19050 h 1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183"/>
              <a:gd name="T17" fmla="*/ 344 w 344"/>
              <a:gd name="T18" fmla="*/ 183 h 1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183">
                <a:moveTo>
                  <a:pt x="344" y="18"/>
                </a:moveTo>
                <a:lnTo>
                  <a:pt x="336" y="0"/>
                </a:lnTo>
                <a:lnTo>
                  <a:pt x="0" y="165"/>
                </a:lnTo>
                <a:lnTo>
                  <a:pt x="9" y="183"/>
                </a:lnTo>
                <a:lnTo>
                  <a:pt x="344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6" name="Freeform 758"/>
          <p:cNvSpPr>
            <a:spLocks/>
          </p:cNvSpPr>
          <p:nvPr/>
        </p:nvSpPr>
        <p:spPr bwMode="auto">
          <a:xfrm>
            <a:off x="5119688" y="4591050"/>
            <a:ext cx="19050" cy="9525"/>
          </a:xfrm>
          <a:custGeom>
            <a:avLst/>
            <a:gdLst>
              <a:gd name="T0" fmla="*/ 0 w 17"/>
              <a:gd name="T1" fmla="*/ 0 h 9"/>
              <a:gd name="T2" fmla="*/ 0 w 17"/>
              <a:gd name="T3" fmla="*/ 9525 h 9"/>
              <a:gd name="T4" fmla="*/ 8965 w 17"/>
              <a:gd name="T5" fmla="*/ 9525 h 9"/>
              <a:gd name="T6" fmla="*/ 19050 w 17"/>
              <a:gd name="T7" fmla="*/ 9525 h 9"/>
              <a:gd name="T8" fmla="*/ 19050 w 17"/>
              <a:gd name="T9" fmla="*/ 9525 h 9"/>
              <a:gd name="T10" fmla="*/ 19050 w 17"/>
              <a:gd name="T11" fmla="*/ 0 h 9"/>
              <a:gd name="T12" fmla="*/ 19050 w 17"/>
              <a:gd name="T13" fmla="*/ 0 h 9"/>
              <a:gd name="T14" fmla="*/ 8965 w 17"/>
              <a:gd name="T15" fmla="*/ 0 h 9"/>
              <a:gd name="T16" fmla="*/ 0 w 17"/>
              <a:gd name="T17" fmla="*/ 0 h 9"/>
              <a:gd name="T18" fmla="*/ 0 w 17"/>
              <a:gd name="T19" fmla="*/ 0 h 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9"/>
              <a:gd name="T32" fmla="*/ 17 w 17"/>
              <a:gd name="T33" fmla="*/ 9 h 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9">
                <a:moveTo>
                  <a:pt x="0" y="0"/>
                </a:moveTo>
                <a:lnTo>
                  <a:pt x="0" y="9"/>
                </a:lnTo>
                <a:lnTo>
                  <a:pt x="8" y="9"/>
                </a:lnTo>
                <a:lnTo>
                  <a:pt x="17" y="9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7" name="Freeform 759"/>
          <p:cNvSpPr>
            <a:spLocks/>
          </p:cNvSpPr>
          <p:nvPr/>
        </p:nvSpPr>
        <p:spPr bwMode="auto">
          <a:xfrm>
            <a:off x="4986338" y="4552950"/>
            <a:ext cx="152400" cy="87313"/>
          </a:xfrm>
          <a:custGeom>
            <a:avLst/>
            <a:gdLst>
              <a:gd name="T0" fmla="*/ 142672 w 141"/>
              <a:gd name="T1" fmla="*/ 38333 h 82"/>
              <a:gd name="T2" fmla="*/ 134026 w 141"/>
              <a:gd name="T3" fmla="*/ 87313 h 82"/>
              <a:gd name="T4" fmla="*/ 0 w 141"/>
              <a:gd name="T5" fmla="*/ 9583 h 82"/>
              <a:gd name="T6" fmla="*/ 152400 w 141"/>
              <a:gd name="T7" fmla="*/ 0 h 82"/>
              <a:gd name="T8" fmla="*/ 142672 w 141"/>
              <a:gd name="T9" fmla="*/ 38333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"/>
              <a:gd name="T16" fmla="*/ 0 h 82"/>
              <a:gd name="T17" fmla="*/ 141 w 141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" h="82">
                <a:moveTo>
                  <a:pt x="132" y="36"/>
                </a:moveTo>
                <a:lnTo>
                  <a:pt x="124" y="82"/>
                </a:lnTo>
                <a:lnTo>
                  <a:pt x="0" y="9"/>
                </a:lnTo>
                <a:lnTo>
                  <a:pt x="141" y="0"/>
                </a:lnTo>
                <a:lnTo>
                  <a:pt x="132" y="36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8" name="Freeform 760"/>
          <p:cNvSpPr>
            <a:spLocks/>
          </p:cNvSpPr>
          <p:nvPr/>
        </p:nvSpPr>
        <p:spPr bwMode="auto">
          <a:xfrm>
            <a:off x="4986338" y="4552950"/>
            <a:ext cx="152400" cy="87313"/>
          </a:xfrm>
          <a:custGeom>
            <a:avLst/>
            <a:gdLst>
              <a:gd name="T0" fmla="*/ 142672 w 141"/>
              <a:gd name="T1" fmla="*/ 38333 h 82"/>
              <a:gd name="T2" fmla="*/ 134026 w 141"/>
              <a:gd name="T3" fmla="*/ 87313 h 82"/>
              <a:gd name="T4" fmla="*/ 0 w 141"/>
              <a:gd name="T5" fmla="*/ 9583 h 82"/>
              <a:gd name="T6" fmla="*/ 152400 w 141"/>
              <a:gd name="T7" fmla="*/ 0 h 82"/>
              <a:gd name="T8" fmla="*/ 142672 w 141"/>
              <a:gd name="T9" fmla="*/ 38333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"/>
              <a:gd name="T16" fmla="*/ 0 h 82"/>
              <a:gd name="T17" fmla="*/ 141 w 141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" h="82">
                <a:moveTo>
                  <a:pt x="132" y="36"/>
                </a:moveTo>
                <a:lnTo>
                  <a:pt x="124" y="82"/>
                </a:lnTo>
                <a:lnTo>
                  <a:pt x="0" y="9"/>
                </a:lnTo>
                <a:lnTo>
                  <a:pt x="141" y="0"/>
                </a:lnTo>
                <a:lnTo>
                  <a:pt x="132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69" name="Freeform 761"/>
          <p:cNvSpPr>
            <a:spLocks/>
          </p:cNvSpPr>
          <p:nvPr/>
        </p:nvSpPr>
        <p:spPr bwMode="auto">
          <a:xfrm>
            <a:off x="5935663" y="4406900"/>
            <a:ext cx="85725" cy="87313"/>
          </a:xfrm>
          <a:custGeom>
            <a:avLst/>
            <a:gdLst>
              <a:gd name="T0" fmla="*/ 85725 w 80"/>
              <a:gd name="T1" fmla="*/ 18935 h 83"/>
              <a:gd name="T2" fmla="*/ 76081 w 80"/>
              <a:gd name="T3" fmla="*/ 0 h 83"/>
              <a:gd name="T4" fmla="*/ 0 w 80"/>
              <a:gd name="T5" fmla="*/ 67326 h 83"/>
              <a:gd name="T6" fmla="*/ 0 w 80"/>
              <a:gd name="T7" fmla="*/ 67326 h 83"/>
              <a:gd name="T8" fmla="*/ 9644 w 80"/>
              <a:gd name="T9" fmla="*/ 87313 h 83"/>
              <a:gd name="T10" fmla="*/ 9644 w 80"/>
              <a:gd name="T11" fmla="*/ 87313 h 83"/>
              <a:gd name="T12" fmla="*/ 85725 w 80"/>
              <a:gd name="T13" fmla="*/ 18935 h 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"/>
              <a:gd name="T22" fmla="*/ 0 h 83"/>
              <a:gd name="T23" fmla="*/ 80 w 80"/>
              <a:gd name="T24" fmla="*/ 83 h 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" h="83">
                <a:moveTo>
                  <a:pt x="80" y="18"/>
                </a:moveTo>
                <a:lnTo>
                  <a:pt x="71" y="0"/>
                </a:lnTo>
                <a:lnTo>
                  <a:pt x="0" y="64"/>
                </a:lnTo>
                <a:lnTo>
                  <a:pt x="9" y="83"/>
                </a:lnTo>
                <a:lnTo>
                  <a:pt x="80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0" name="Freeform 762"/>
          <p:cNvSpPr>
            <a:spLocks/>
          </p:cNvSpPr>
          <p:nvPr/>
        </p:nvSpPr>
        <p:spPr bwMode="auto">
          <a:xfrm>
            <a:off x="5838825" y="4475163"/>
            <a:ext cx="106363" cy="66675"/>
          </a:xfrm>
          <a:custGeom>
            <a:avLst/>
            <a:gdLst>
              <a:gd name="T0" fmla="*/ 106363 w 97"/>
              <a:gd name="T1" fmla="*/ 19794 h 64"/>
              <a:gd name="T2" fmla="*/ 96494 w 97"/>
              <a:gd name="T3" fmla="*/ 0 h 64"/>
              <a:gd name="T4" fmla="*/ 0 w 97"/>
              <a:gd name="T5" fmla="*/ 47923 h 64"/>
              <a:gd name="T6" fmla="*/ 0 w 97"/>
              <a:gd name="T7" fmla="*/ 47923 h 64"/>
              <a:gd name="T8" fmla="*/ 9869 w 97"/>
              <a:gd name="T9" fmla="*/ 66675 h 64"/>
              <a:gd name="T10" fmla="*/ 9869 w 97"/>
              <a:gd name="T11" fmla="*/ 66675 h 64"/>
              <a:gd name="T12" fmla="*/ 106363 w 97"/>
              <a:gd name="T13" fmla="*/ 19794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64"/>
              <a:gd name="T23" fmla="*/ 97 w 97"/>
              <a:gd name="T24" fmla="*/ 64 h 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64">
                <a:moveTo>
                  <a:pt x="97" y="19"/>
                </a:moveTo>
                <a:lnTo>
                  <a:pt x="88" y="0"/>
                </a:lnTo>
                <a:lnTo>
                  <a:pt x="0" y="46"/>
                </a:lnTo>
                <a:lnTo>
                  <a:pt x="9" y="64"/>
                </a:lnTo>
                <a:lnTo>
                  <a:pt x="97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1" name="Freeform 763"/>
          <p:cNvSpPr>
            <a:spLocks/>
          </p:cNvSpPr>
          <p:nvPr/>
        </p:nvSpPr>
        <p:spPr bwMode="auto">
          <a:xfrm>
            <a:off x="5629275" y="4522788"/>
            <a:ext cx="220663" cy="88900"/>
          </a:xfrm>
          <a:custGeom>
            <a:avLst/>
            <a:gdLst>
              <a:gd name="T0" fmla="*/ 220663 w 203"/>
              <a:gd name="T1" fmla="*/ 19280 h 83"/>
              <a:gd name="T2" fmla="*/ 210880 w 203"/>
              <a:gd name="T3" fmla="*/ 0 h 83"/>
              <a:gd name="T4" fmla="*/ 0 w 203"/>
              <a:gd name="T5" fmla="*/ 68549 h 83"/>
              <a:gd name="T6" fmla="*/ 0 w 203"/>
              <a:gd name="T7" fmla="*/ 68549 h 83"/>
              <a:gd name="T8" fmla="*/ 0 w 203"/>
              <a:gd name="T9" fmla="*/ 88900 h 83"/>
              <a:gd name="T10" fmla="*/ 9783 w 203"/>
              <a:gd name="T11" fmla="*/ 88900 h 83"/>
              <a:gd name="T12" fmla="*/ 220663 w 203"/>
              <a:gd name="T13" fmla="*/ 19280 h 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3"/>
              <a:gd name="T22" fmla="*/ 0 h 83"/>
              <a:gd name="T23" fmla="*/ 203 w 203"/>
              <a:gd name="T24" fmla="*/ 83 h 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3" h="83">
                <a:moveTo>
                  <a:pt x="203" y="18"/>
                </a:moveTo>
                <a:lnTo>
                  <a:pt x="194" y="0"/>
                </a:lnTo>
                <a:lnTo>
                  <a:pt x="0" y="64"/>
                </a:lnTo>
                <a:lnTo>
                  <a:pt x="0" y="83"/>
                </a:lnTo>
                <a:lnTo>
                  <a:pt x="9" y="83"/>
                </a:lnTo>
                <a:lnTo>
                  <a:pt x="203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2" name="Freeform 764"/>
          <p:cNvSpPr>
            <a:spLocks/>
          </p:cNvSpPr>
          <p:nvPr/>
        </p:nvSpPr>
        <p:spPr bwMode="auto">
          <a:xfrm>
            <a:off x="5378450" y="4591050"/>
            <a:ext cx="250825" cy="39688"/>
          </a:xfrm>
          <a:custGeom>
            <a:avLst/>
            <a:gdLst>
              <a:gd name="T0" fmla="*/ 250825 w 230"/>
              <a:gd name="T1" fmla="*/ 20380 h 37"/>
              <a:gd name="T2" fmla="*/ 250825 w 230"/>
              <a:gd name="T3" fmla="*/ 0 h 37"/>
              <a:gd name="T4" fmla="*/ 0 w 230"/>
              <a:gd name="T5" fmla="*/ 20380 h 37"/>
              <a:gd name="T6" fmla="*/ 0 w 230"/>
              <a:gd name="T7" fmla="*/ 20380 h 37"/>
              <a:gd name="T8" fmla="*/ 0 w 230"/>
              <a:gd name="T9" fmla="*/ 39688 h 37"/>
              <a:gd name="T10" fmla="*/ 0 w 230"/>
              <a:gd name="T11" fmla="*/ 39688 h 37"/>
              <a:gd name="T12" fmla="*/ 250825 w 230"/>
              <a:gd name="T13" fmla="*/ 20380 h 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0"/>
              <a:gd name="T22" fmla="*/ 0 h 37"/>
              <a:gd name="T23" fmla="*/ 230 w 230"/>
              <a:gd name="T24" fmla="*/ 37 h 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0" h="37">
                <a:moveTo>
                  <a:pt x="230" y="19"/>
                </a:moveTo>
                <a:lnTo>
                  <a:pt x="230" y="0"/>
                </a:lnTo>
                <a:lnTo>
                  <a:pt x="0" y="19"/>
                </a:lnTo>
                <a:lnTo>
                  <a:pt x="0" y="37"/>
                </a:lnTo>
                <a:lnTo>
                  <a:pt x="230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3" name="Freeform 765"/>
          <p:cNvSpPr>
            <a:spLocks/>
          </p:cNvSpPr>
          <p:nvPr/>
        </p:nvSpPr>
        <p:spPr bwMode="auto">
          <a:xfrm>
            <a:off x="5129213" y="4581525"/>
            <a:ext cx="249237" cy="49213"/>
          </a:xfrm>
          <a:custGeom>
            <a:avLst/>
            <a:gdLst>
              <a:gd name="T0" fmla="*/ 249237 w 230"/>
              <a:gd name="T1" fmla="*/ 49213 h 46"/>
              <a:gd name="T2" fmla="*/ 249237 w 230"/>
              <a:gd name="T3" fmla="*/ 29956 h 46"/>
              <a:gd name="T4" fmla="*/ 0 w 230"/>
              <a:gd name="T5" fmla="*/ 0 h 46"/>
              <a:gd name="T6" fmla="*/ 0 w 230"/>
              <a:gd name="T7" fmla="*/ 19257 h 46"/>
              <a:gd name="T8" fmla="*/ 249237 w 230"/>
              <a:gd name="T9" fmla="*/ 49213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0"/>
              <a:gd name="T16" fmla="*/ 0 h 46"/>
              <a:gd name="T17" fmla="*/ 230 w 230"/>
              <a:gd name="T18" fmla="*/ 46 h 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0" h="46">
                <a:moveTo>
                  <a:pt x="230" y="46"/>
                </a:moveTo>
                <a:lnTo>
                  <a:pt x="230" y="28"/>
                </a:lnTo>
                <a:lnTo>
                  <a:pt x="0" y="0"/>
                </a:lnTo>
                <a:lnTo>
                  <a:pt x="0" y="18"/>
                </a:lnTo>
                <a:lnTo>
                  <a:pt x="230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4" name="Freeform 766"/>
          <p:cNvSpPr>
            <a:spLocks/>
          </p:cNvSpPr>
          <p:nvPr/>
        </p:nvSpPr>
        <p:spPr bwMode="auto">
          <a:xfrm>
            <a:off x="5983288" y="4114800"/>
            <a:ext cx="19050" cy="19050"/>
          </a:xfrm>
          <a:custGeom>
            <a:avLst/>
            <a:gdLst>
              <a:gd name="T0" fmla="*/ 8965 w 17"/>
              <a:gd name="T1" fmla="*/ 19050 h 18"/>
              <a:gd name="T2" fmla="*/ 19050 w 17"/>
              <a:gd name="T3" fmla="*/ 19050 h 18"/>
              <a:gd name="T4" fmla="*/ 19050 w 17"/>
              <a:gd name="T5" fmla="*/ 9525 h 18"/>
              <a:gd name="T6" fmla="*/ 19050 w 17"/>
              <a:gd name="T7" fmla="*/ 0 h 18"/>
              <a:gd name="T8" fmla="*/ 8965 w 17"/>
              <a:gd name="T9" fmla="*/ 0 h 18"/>
              <a:gd name="T10" fmla="*/ 0 w 17"/>
              <a:gd name="T11" fmla="*/ 0 h 18"/>
              <a:gd name="T12" fmla="*/ 0 w 17"/>
              <a:gd name="T13" fmla="*/ 9525 h 18"/>
              <a:gd name="T14" fmla="*/ 0 w 17"/>
              <a:gd name="T15" fmla="*/ 19050 h 18"/>
              <a:gd name="T16" fmla="*/ 8965 w 17"/>
              <a:gd name="T17" fmla="*/ 19050 h 18"/>
              <a:gd name="T18" fmla="*/ 8965 w 17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8" y="18"/>
                </a:move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lnTo>
                  <a:pt x="8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5" name="Freeform 767"/>
          <p:cNvSpPr>
            <a:spLocks/>
          </p:cNvSpPr>
          <p:nvPr/>
        </p:nvSpPr>
        <p:spPr bwMode="auto">
          <a:xfrm>
            <a:off x="5954713" y="4124325"/>
            <a:ext cx="77787" cy="157163"/>
          </a:xfrm>
          <a:custGeom>
            <a:avLst/>
            <a:gdLst>
              <a:gd name="T0" fmla="*/ 38346 w 71"/>
              <a:gd name="T1" fmla="*/ 9622 h 147"/>
              <a:gd name="T2" fmla="*/ 77787 w 71"/>
              <a:gd name="T3" fmla="*/ 0 h 147"/>
              <a:gd name="T4" fmla="*/ 48206 w 71"/>
              <a:gd name="T5" fmla="*/ 157163 h 147"/>
              <a:gd name="T6" fmla="*/ 0 w 71"/>
              <a:gd name="T7" fmla="*/ 9622 h 147"/>
              <a:gd name="T8" fmla="*/ 38346 w 71"/>
              <a:gd name="T9" fmla="*/ 9622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47"/>
              <a:gd name="T17" fmla="*/ 71 w 71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47">
                <a:moveTo>
                  <a:pt x="35" y="9"/>
                </a:moveTo>
                <a:lnTo>
                  <a:pt x="71" y="0"/>
                </a:lnTo>
                <a:lnTo>
                  <a:pt x="44" y="147"/>
                </a:lnTo>
                <a:lnTo>
                  <a:pt x="0" y="9"/>
                </a:lnTo>
                <a:lnTo>
                  <a:pt x="35" y="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6" name="Freeform 768"/>
          <p:cNvSpPr>
            <a:spLocks/>
          </p:cNvSpPr>
          <p:nvPr/>
        </p:nvSpPr>
        <p:spPr bwMode="auto">
          <a:xfrm>
            <a:off x="5954713" y="4124325"/>
            <a:ext cx="77787" cy="157163"/>
          </a:xfrm>
          <a:custGeom>
            <a:avLst/>
            <a:gdLst>
              <a:gd name="T0" fmla="*/ 38346 w 71"/>
              <a:gd name="T1" fmla="*/ 9622 h 147"/>
              <a:gd name="T2" fmla="*/ 77787 w 71"/>
              <a:gd name="T3" fmla="*/ 0 h 147"/>
              <a:gd name="T4" fmla="*/ 48206 w 71"/>
              <a:gd name="T5" fmla="*/ 157163 h 147"/>
              <a:gd name="T6" fmla="*/ 0 w 71"/>
              <a:gd name="T7" fmla="*/ 9622 h 147"/>
              <a:gd name="T8" fmla="*/ 38346 w 71"/>
              <a:gd name="T9" fmla="*/ 9622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147"/>
              <a:gd name="T17" fmla="*/ 71 w 71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147">
                <a:moveTo>
                  <a:pt x="35" y="9"/>
                </a:moveTo>
                <a:lnTo>
                  <a:pt x="71" y="0"/>
                </a:lnTo>
                <a:lnTo>
                  <a:pt x="44" y="147"/>
                </a:lnTo>
                <a:lnTo>
                  <a:pt x="0" y="9"/>
                </a:lnTo>
                <a:lnTo>
                  <a:pt x="35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7" name="Freeform 769"/>
          <p:cNvSpPr>
            <a:spLocks/>
          </p:cNvSpPr>
          <p:nvPr/>
        </p:nvSpPr>
        <p:spPr bwMode="auto">
          <a:xfrm>
            <a:off x="6253163" y="3105150"/>
            <a:ext cx="230187" cy="242888"/>
          </a:xfrm>
          <a:custGeom>
            <a:avLst/>
            <a:gdLst>
              <a:gd name="T0" fmla="*/ 230187 w 212"/>
              <a:gd name="T1" fmla="*/ 9546 h 229"/>
              <a:gd name="T2" fmla="*/ 210643 w 212"/>
              <a:gd name="T3" fmla="*/ 0 h 229"/>
              <a:gd name="T4" fmla="*/ 0 w 212"/>
              <a:gd name="T5" fmla="*/ 233342 h 229"/>
              <a:gd name="T6" fmla="*/ 0 w 212"/>
              <a:gd name="T7" fmla="*/ 233342 h 229"/>
              <a:gd name="T8" fmla="*/ 19544 w 212"/>
              <a:gd name="T9" fmla="*/ 242888 h 229"/>
              <a:gd name="T10" fmla="*/ 19544 w 212"/>
              <a:gd name="T11" fmla="*/ 242888 h 229"/>
              <a:gd name="T12" fmla="*/ 230187 w 212"/>
              <a:gd name="T13" fmla="*/ 9546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229"/>
              <a:gd name="T23" fmla="*/ 212 w 212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229">
                <a:moveTo>
                  <a:pt x="212" y="9"/>
                </a:moveTo>
                <a:lnTo>
                  <a:pt x="194" y="0"/>
                </a:lnTo>
                <a:lnTo>
                  <a:pt x="0" y="220"/>
                </a:lnTo>
                <a:lnTo>
                  <a:pt x="18" y="229"/>
                </a:lnTo>
                <a:lnTo>
                  <a:pt x="212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8" name="Freeform 770"/>
          <p:cNvSpPr>
            <a:spLocks/>
          </p:cNvSpPr>
          <p:nvPr/>
        </p:nvSpPr>
        <p:spPr bwMode="auto">
          <a:xfrm>
            <a:off x="6099175" y="3338513"/>
            <a:ext cx="173038" cy="261937"/>
          </a:xfrm>
          <a:custGeom>
            <a:avLst/>
            <a:gdLst>
              <a:gd name="T0" fmla="*/ 173038 w 159"/>
              <a:gd name="T1" fmla="*/ 9544 h 247"/>
              <a:gd name="T2" fmla="*/ 153449 w 159"/>
              <a:gd name="T3" fmla="*/ 0 h 247"/>
              <a:gd name="T4" fmla="*/ 0 w 159"/>
              <a:gd name="T5" fmla="*/ 252393 h 247"/>
              <a:gd name="T6" fmla="*/ 0 w 159"/>
              <a:gd name="T7" fmla="*/ 252393 h 247"/>
              <a:gd name="T8" fmla="*/ 18501 w 159"/>
              <a:gd name="T9" fmla="*/ 261937 h 247"/>
              <a:gd name="T10" fmla="*/ 18501 w 159"/>
              <a:gd name="T11" fmla="*/ 261937 h 247"/>
              <a:gd name="T12" fmla="*/ 173038 w 159"/>
              <a:gd name="T13" fmla="*/ 9544 h 2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247"/>
              <a:gd name="T23" fmla="*/ 159 w 159"/>
              <a:gd name="T24" fmla="*/ 247 h 2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247">
                <a:moveTo>
                  <a:pt x="159" y="9"/>
                </a:moveTo>
                <a:lnTo>
                  <a:pt x="141" y="0"/>
                </a:lnTo>
                <a:lnTo>
                  <a:pt x="0" y="238"/>
                </a:lnTo>
                <a:lnTo>
                  <a:pt x="17" y="247"/>
                </a:lnTo>
                <a:lnTo>
                  <a:pt x="159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79" name="Freeform 771"/>
          <p:cNvSpPr>
            <a:spLocks/>
          </p:cNvSpPr>
          <p:nvPr/>
        </p:nvSpPr>
        <p:spPr bwMode="auto">
          <a:xfrm>
            <a:off x="6011863" y="3590925"/>
            <a:ext cx="106362" cy="273050"/>
          </a:xfrm>
          <a:custGeom>
            <a:avLst/>
            <a:gdLst>
              <a:gd name="T0" fmla="*/ 106362 w 97"/>
              <a:gd name="T1" fmla="*/ 9562 h 257"/>
              <a:gd name="T2" fmla="*/ 87721 w 97"/>
              <a:gd name="T3" fmla="*/ 0 h 257"/>
              <a:gd name="T4" fmla="*/ 0 w 97"/>
              <a:gd name="T5" fmla="*/ 263488 h 257"/>
              <a:gd name="T6" fmla="*/ 0 w 97"/>
              <a:gd name="T7" fmla="*/ 263488 h 257"/>
              <a:gd name="T8" fmla="*/ 19737 w 97"/>
              <a:gd name="T9" fmla="*/ 263488 h 257"/>
              <a:gd name="T10" fmla="*/ 19737 w 97"/>
              <a:gd name="T11" fmla="*/ 273050 h 257"/>
              <a:gd name="T12" fmla="*/ 106362 w 97"/>
              <a:gd name="T13" fmla="*/ 9562 h 2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7"/>
              <a:gd name="T22" fmla="*/ 0 h 257"/>
              <a:gd name="T23" fmla="*/ 97 w 97"/>
              <a:gd name="T24" fmla="*/ 257 h 2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7" h="257">
                <a:moveTo>
                  <a:pt x="97" y="9"/>
                </a:moveTo>
                <a:lnTo>
                  <a:pt x="80" y="0"/>
                </a:lnTo>
                <a:lnTo>
                  <a:pt x="0" y="248"/>
                </a:lnTo>
                <a:lnTo>
                  <a:pt x="18" y="248"/>
                </a:lnTo>
                <a:lnTo>
                  <a:pt x="18" y="257"/>
                </a:lnTo>
                <a:lnTo>
                  <a:pt x="97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0" name="Freeform 772"/>
          <p:cNvSpPr>
            <a:spLocks/>
          </p:cNvSpPr>
          <p:nvPr/>
        </p:nvSpPr>
        <p:spPr bwMode="auto">
          <a:xfrm>
            <a:off x="5983288" y="3854450"/>
            <a:ext cx="49212" cy="269875"/>
          </a:xfrm>
          <a:custGeom>
            <a:avLst/>
            <a:gdLst>
              <a:gd name="T0" fmla="*/ 49212 w 44"/>
              <a:gd name="T1" fmla="*/ 0 h 256"/>
              <a:gd name="T2" fmla="*/ 29080 w 44"/>
              <a:gd name="T3" fmla="*/ 0 h 256"/>
              <a:gd name="T4" fmla="*/ 0 w 44"/>
              <a:gd name="T5" fmla="*/ 269875 h 256"/>
              <a:gd name="T6" fmla="*/ 19014 w 44"/>
              <a:gd name="T7" fmla="*/ 269875 h 256"/>
              <a:gd name="T8" fmla="*/ 49212 w 44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256"/>
              <a:gd name="T17" fmla="*/ 44 w 44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256">
                <a:moveTo>
                  <a:pt x="44" y="0"/>
                </a:moveTo>
                <a:lnTo>
                  <a:pt x="26" y="0"/>
                </a:lnTo>
                <a:lnTo>
                  <a:pt x="0" y="256"/>
                </a:lnTo>
                <a:lnTo>
                  <a:pt x="17" y="256"/>
                </a:lnTo>
                <a:lnTo>
                  <a:pt x="4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1" name="Freeform 773"/>
          <p:cNvSpPr>
            <a:spLocks/>
          </p:cNvSpPr>
          <p:nvPr/>
        </p:nvSpPr>
        <p:spPr bwMode="auto">
          <a:xfrm>
            <a:off x="5053013" y="3873500"/>
            <a:ext cx="19050" cy="19050"/>
          </a:xfrm>
          <a:custGeom>
            <a:avLst/>
            <a:gdLst>
              <a:gd name="T0" fmla="*/ 0 w 17"/>
              <a:gd name="T1" fmla="*/ 9525 h 18"/>
              <a:gd name="T2" fmla="*/ 0 w 17"/>
              <a:gd name="T3" fmla="*/ 9525 h 18"/>
              <a:gd name="T4" fmla="*/ 10085 w 17"/>
              <a:gd name="T5" fmla="*/ 19050 h 18"/>
              <a:gd name="T6" fmla="*/ 19050 w 17"/>
              <a:gd name="T7" fmla="*/ 19050 h 18"/>
              <a:gd name="T8" fmla="*/ 19050 w 17"/>
              <a:gd name="T9" fmla="*/ 9525 h 18"/>
              <a:gd name="T10" fmla="*/ 19050 w 17"/>
              <a:gd name="T11" fmla="*/ 0 h 18"/>
              <a:gd name="T12" fmla="*/ 19050 w 17"/>
              <a:gd name="T13" fmla="*/ 0 h 18"/>
              <a:gd name="T14" fmla="*/ 10085 w 17"/>
              <a:gd name="T15" fmla="*/ 0 h 18"/>
              <a:gd name="T16" fmla="*/ 0 w 17"/>
              <a:gd name="T17" fmla="*/ 9525 h 18"/>
              <a:gd name="T18" fmla="*/ 0 w 17"/>
              <a:gd name="T19" fmla="*/ 9525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0" y="9"/>
                </a:moveTo>
                <a:lnTo>
                  <a:pt x="0" y="9"/>
                </a:lnTo>
                <a:lnTo>
                  <a:pt x="9" y="18"/>
                </a:lnTo>
                <a:lnTo>
                  <a:pt x="17" y="18"/>
                </a:lnTo>
                <a:lnTo>
                  <a:pt x="17" y="9"/>
                </a:lnTo>
                <a:lnTo>
                  <a:pt x="17" y="0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2" name="Freeform 774"/>
          <p:cNvSpPr>
            <a:spLocks/>
          </p:cNvSpPr>
          <p:nvPr/>
        </p:nvSpPr>
        <p:spPr bwMode="auto">
          <a:xfrm>
            <a:off x="4927600" y="3833813"/>
            <a:ext cx="144463" cy="87312"/>
          </a:xfrm>
          <a:custGeom>
            <a:avLst/>
            <a:gdLst>
              <a:gd name="T0" fmla="*/ 135708 w 132"/>
              <a:gd name="T1" fmla="*/ 48390 h 83"/>
              <a:gd name="T2" fmla="*/ 125858 w 132"/>
              <a:gd name="T3" fmla="*/ 87312 h 83"/>
              <a:gd name="T4" fmla="*/ 0 w 132"/>
              <a:gd name="T5" fmla="*/ 0 h 83"/>
              <a:gd name="T6" fmla="*/ 144463 w 132"/>
              <a:gd name="T7" fmla="*/ 10520 h 83"/>
              <a:gd name="T8" fmla="*/ 135708 w 132"/>
              <a:gd name="T9" fmla="*/ 48390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83"/>
              <a:gd name="T17" fmla="*/ 132 w 132"/>
              <a:gd name="T18" fmla="*/ 83 h 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83">
                <a:moveTo>
                  <a:pt x="124" y="46"/>
                </a:moveTo>
                <a:lnTo>
                  <a:pt x="115" y="83"/>
                </a:lnTo>
                <a:lnTo>
                  <a:pt x="0" y="0"/>
                </a:lnTo>
                <a:lnTo>
                  <a:pt x="132" y="10"/>
                </a:lnTo>
                <a:lnTo>
                  <a:pt x="124" y="46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3" name="Freeform 775"/>
          <p:cNvSpPr>
            <a:spLocks/>
          </p:cNvSpPr>
          <p:nvPr/>
        </p:nvSpPr>
        <p:spPr bwMode="auto">
          <a:xfrm>
            <a:off x="4927600" y="3833813"/>
            <a:ext cx="144463" cy="87312"/>
          </a:xfrm>
          <a:custGeom>
            <a:avLst/>
            <a:gdLst>
              <a:gd name="T0" fmla="*/ 135708 w 132"/>
              <a:gd name="T1" fmla="*/ 48390 h 83"/>
              <a:gd name="T2" fmla="*/ 125858 w 132"/>
              <a:gd name="T3" fmla="*/ 87312 h 83"/>
              <a:gd name="T4" fmla="*/ 0 w 132"/>
              <a:gd name="T5" fmla="*/ 0 h 83"/>
              <a:gd name="T6" fmla="*/ 144463 w 132"/>
              <a:gd name="T7" fmla="*/ 10520 h 83"/>
              <a:gd name="T8" fmla="*/ 135708 w 132"/>
              <a:gd name="T9" fmla="*/ 48390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83"/>
              <a:gd name="T17" fmla="*/ 132 w 132"/>
              <a:gd name="T18" fmla="*/ 83 h 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83">
                <a:moveTo>
                  <a:pt x="124" y="46"/>
                </a:moveTo>
                <a:lnTo>
                  <a:pt x="115" y="83"/>
                </a:lnTo>
                <a:lnTo>
                  <a:pt x="0" y="0"/>
                </a:lnTo>
                <a:lnTo>
                  <a:pt x="132" y="10"/>
                </a:lnTo>
                <a:lnTo>
                  <a:pt x="124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4" name="Freeform 776"/>
          <p:cNvSpPr>
            <a:spLocks/>
          </p:cNvSpPr>
          <p:nvPr/>
        </p:nvSpPr>
        <p:spPr bwMode="auto">
          <a:xfrm>
            <a:off x="5791200" y="4232275"/>
            <a:ext cx="230188" cy="204788"/>
          </a:xfrm>
          <a:custGeom>
            <a:avLst/>
            <a:gdLst>
              <a:gd name="T0" fmla="*/ 220416 w 212"/>
              <a:gd name="T1" fmla="*/ 204788 h 193"/>
              <a:gd name="T2" fmla="*/ 230188 w 212"/>
              <a:gd name="T3" fmla="*/ 184628 h 193"/>
              <a:gd name="T4" fmla="*/ 9772 w 212"/>
              <a:gd name="T5" fmla="*/ 0 h 193"/>
              <a:gd name="T6" fmla="*/ 9772 w 212"/>
              <a:gd name="T7" fmla="*/ 0 h 193"/>
              <a:gd name="T8" fmla="*/ 0 w 212"/>
              <a:gd name="T9" fmla="*/ 19099 h 193"/>
              <a:gd name="T10" fmla="*/ 0 w 212"/>
              <a:gd name="T11" fmla="*/ 19099 h 193"/>
              <a:gd name="T12" fmla="*/ 220416 w 212"/>
              <a:gd name="T13" fmla="*/ 204788 h 1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193"/>
              <a:gd name="T23" fmla="*/ 212 w 212"/>
              <a:gd name="T24" fmla="*/ 193 h 1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193">
                <a:moveTo>
                  <a:pt x="203" y="193"/>
                </a:moveTo>
                <a:lnTo>
                  <a:pt x="212" y="174"/>
                </a:lnTo>
                <a:lnTo>
                  <a:pt x="9" y="0"/>
                </a:lnTo>
                <a:lnTo>
                  <a:pt x="0" y="18"/>
                </a:lnTo>
                <a:lnTo>
                  <a:pt x="203" y="1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5" name="Freeform 777"/>
          <p:cNvSpPr>
            <a:spLocks/>
          </p:cNvSpPr>
          <p:nvPr/>
        </p:nvSpPr>
        <p:spPr bwMode="auto">
          <a:xfrm>
            <a:off x="5561013" y="4086225"/>
            <a:ext cx="241300" cy="165100"/>
          </a:xfrm>
          <a:custGeom>
            <a:avLst/>
            <a:gdLst>
              <a:gd name="T0" fmla="*/ 231473 w 221"/>
              <a:gd name="T1" fmla="*/ 165100 h 155"/>
              <a:gd name="T2" fmla="*/ 241300 w 221"/>
              <a:gd name="T3" fmla="*/ 145927 h 155"/>
              <a:gd name="T4" fmla="*/ 9827 w 221"/>
              <a:gd name="T5" fmla="*/ 0 h 155"/>
              <a:gd name="T6" fmla="*/ 9827 w 221"/>
              <a:gd name="T7" fmla="*/ 0 h 155"/>
              <a:gd name="T8" fmla="*/ 0 w 221"/>
              <a:gd name="T9" fmla="*/ 19173 h 155"/>
              <a:gd name="T10" fmla="*/ 0 w 221"/>
              <a:gd name="T11" fmla="*/ 19173 h 155"/>
              <a:gd name="T12" fmla="*/ 231473 w 221"/>
              <a:gd name="T13" fmla="*/ 1651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1"/>
              <a:gd name="T22" fmla="*/ 0 h 155"/>
              <a:gd name="T23" fmla="*/ 221 w 22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1" h="155">
                <a:moveTo>
                  <a:pt x="212" y="155"/>
                </a:moveTo>
                <a:lnTo>
                  <a:pt x="221" y="137"/>
                </a:lnTo>
                <a:lnTo>
                  <a:pt x="9" y="0"/>
                </a:lnTo>
                <a:lnTo>
                  <a:pt x="0" y="18"/>
                </a:lnTo>
                <a:lnTo>
                  <a:pt x="212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6" name="Freeform 778"/>
          <p:cNvSpPr>
            <a:spLocks/>
          </p:cNvSpPr>
          <p:nvPr/>
        </p:nvSpPr>
        <p:spPr bwMode="auto">
          <a:xfrm>
            <a:off x="5311775" y="3960813"/>
            <a:ext cx="258763" cy="144462"/>
          </a:xfrm>
          <a:custGeom>
            <a:avLst/>
            <a:gdLst>
              <a:gd name="T0" fmla="*/ 249019 w 239"/>
              <a:gd name="T1" fmla="*/ 144462 h 137"/>
              <a:gd name="T2" fmla="*/ 258763 w 239"/>
              <a:gd name="T3" fmla="*/ 125482 h 137"/>
              <a:gd name="T4" fmla="*/ 9744 w 239"/>
              <a:gd name="T5" fmla="*/ 0 h 137"/>
              <a:gd name="T6" fmla="*/ 9744 w 239"/>
              <a:gd name="T7" fmla="*/ 0 h 137"/>
              <a:gd name="T8" fmla="*/ 0 w 239"/>
              <a:gd name="T9" fmla="*/ 18980 h 137"/>
              <a:gd name="T10" fmla="*/ 0 w 239"/>
              <a:gd name="T11" fmla="*/ 18980 h 137"/>
              <a:gd name="T12" fmla="*/ 249019 w 239"/>
              <a:gd name="T13" fmla="*/ 144462 h 1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9"/>
              <a:gd name="T22" fmla="*/ 0 h 137"/>
              <a:gd name="T23" fmla="*/ 239 w 239"/>
              <a:gd name="T24" fmla="*/ 137 h 1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9" h="137">
                <a:moveTo>
                  <a:pt x="230" y="137"/>
                </a:moveTo>
                <a:lnTo>
                  <a:pt x="239" y="119"/>
                </a:lnTo>
                <a:lnTo>
                  <a:pt x="9" y="0"/>
                </a:lnTo>
                <a:lnTo>
                  <a:pt x="0" y="18"/>
                </a:lnTo>
                <a:lnTo>
                  <a:pt x="230" y="1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" name="Freeform 779"/>
          <p:cNvSpPr>
            <a:spLocks/>
          </p:cNvSpPr>
          <p:nvPr/>
        </p:nvSpPr>
        <p:spPr bwMode="auto">
          <a:xfrm>
            <a:off x="5062538" y="3873500"/>
            <a:ext cx="258762" cy="106363"/>
          </a:xfrm>
          <a:custGeom>
            <a:avLst/>
            <a:gdLst>
              <a:gd name="T0" fmla="*/ 248977 w 238"/>
              <a:gd name="T1" fmla="*/ 106363 h 101"/>
              <a:gd name="T2" fmla="*/ 258762 w 238"/>
              <a:gd name="T3" fmla="*/ 87407 h 101"/>
              <a:gd name="T4" fmla="*/ 8698 w 238"/>
              <a:gd name="T5" fmla="*/ 0 h 101"/>
              <a:gd name="T6" fmla="*/ 0 w 238"/>
              <a:gd name="T7" fmla="*/ 18956 h 101"/>
              <a:gd name="T8" fmla="*/ 248977 w 238"/>
              <a:gd name="T9" fmla="*/ 106363 h 1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8"/>
              <a:gd name="T16" fmla="*/ 0 h 101"/>
              <a:gd name="T17" fmla="*/ 238 w 238"/>
              <a:gd name="T18" fmla="*/ 101 h 1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8" h="101">
                <a:moveTo>
                  <a:pt x="229" y="101"/>
                </a:moveTo>
                <a:lnTo>
                  <a:pt x="238" y="83"/>
                </a:lnTo>
                <a:lnTo>
                  <a:pt x="8" y="0"/>
                </a:lnTo>
                <a:lnTo>
                  <a:pt x="0" y="18"/>
                </a:lnTo>
                <a:lnTo>
                  <a:pt x="229" y="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8" name="Freeform 780"/>
          <p:cNvSpPr>
            <a:spLocks/>
          </p:cNvSpPr>
          <p:nvPr/>
        </p:nvSpPr>
        <p:spPr bwMode="auto">
          <a:xfrm>
            <a:off x="6492875" y="3387725"/>
            <a:ext cx="17463" cy="19050"/>
          </a:xfrm>
          <a:custGeom>
            <a:avLst/>
            <a:gdLst>
              <a:gd name="T0" fmla="*/ 9245 w 17"/>
              <a:gd name="T1" fmla="*/ 0 h 18"/>
              <a:gd name="T2" fmla="*/ 0 w 17"/>
              <a:gd name="T3" fmla="*/ 9525 h 18"/>
              <a:gd name="T4" fmla="*/ 0 w 17"/>
              <a:gd name="T5" fmla="*/ 19050 h 18"/>
              <a:gd name="T6" fmla="*/ 0 w 17"/>
              <a:gd name="T7" fmla="*/ 19050 h 18"/>
              <a:gd name="T8" fmla="*/ 9245 w 17"/>
              <a:gd name="T9" fmla="*/ 19050 h 18"/>
              <a:gd name="T10" fmla="*/ 17463 w 17"/>
              <a:gd name="T11" fmla="*/ 19050 h 18"/>
              <a:gd name="T12" fmla="*/ 17463 w 17"/>
              <a:gd name="T13" fmla="*/ 9525 h 18"/>
              <a:gd name="T14" fmla="*/ 9245 w 17"/>
              <a:gd name="T15" fmla="*/ 9525 h 18"/>
              <a:gd name="T16" fmla="*/ 9245 w 17"/>
              <a:gd name="T17" fmla="*/ 0 h 18"/>
              <a:gd name="T18" fmla="*/ 9245 w 17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9" y="0"/>
                </a:moveTo>
                <a:lnTo>
                  <a:pt x="0" y="9"/>
                </a:lnTo>
                <a:lnTo>
                  <a:pt x="0" y="18"/>
                </a:lnTo>
                <a:lnTo>
                  <a:pt x="9" y="18"/>
                </a:lnTo>
                <a:lnTo>
                  <a:pt x="17" y="18"/>
                </a:lnTo>
                <a:lnTo>
                  <a:pt x="17" y="9"/>
                </a:lnTo>
                <a:lnTo>
                  <a:pt x="9" y="9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9" name="Freeform 781"/>
          <p:cNvSpPr>
            <a:spLocks/>
          </p:cNvSpPr>
          <p:nvPr/>
        </p:nvSpPr>
        <p:spPr bwMode="auto">
          <a:xfrm>
            <a:off x="6453188" y="3251200"/>
            <a:ext cx="87312" cy="146050"/>
          </a:xfrm>
          <a:custGeom>
            <a:avLst/>
            <a:gdLst>
              <a:gd name="T0" fmla="*/ 49113 w 80"/>
              <a:gd name="T1" fmla="*/ 146050 h 137"/>
              <a:gd name="T2" fmla="*/ 0 w 80"/>
              <a:gd name="T3" fmla="*/ 146050 h 137"/>
              <a:gd name="T4" fmla="*/ 39290 w 80"/>
              <a:gd name="T5" fmla="*/ 0 h 137"/>
              <a:gd name="T6" fmla="*/ 87312 w 80"/>
              <a:gd name="T7" fmla="*/ 146050 h 137"/>
              <a:gd name="T8" fmla="*/ 49113 w 80"/>
              <a:gd name="T9" fmla="*/ 14605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"/>
              <a:gd name="T16" fmla="*/ 0 h 137"/>
              <a:gd name="T17" fmla="*/ 80 w 80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" h="137">
                <a:moveTo>
                  <a:pt x="45" y="137"/>
                </a:moveTo>
                <a:lnTo>
                  <a:pt x="0" y="137"/>
                </a:lnTo>
                <a:lnTo>
                  <a:pt x="36" y="0"/>
                </a:lnTo>
                <a:lnTo>
                  <a:pt x="80" y="137"/>
                </a:lnTo>
                <a:lnTo>
                  <a:pt x="45" y="13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0" name="Freeform 782"/>
          <p:cNvSpPr>
            <a:spLocks/>
          </p:cNvSpPr>
          <p:nvPr/>
        </p:nvSpPr>
        <p:spPr bwMode="auto">
          <a:xfrm>
            <a:off x="6453188" y="3251200"/>
            <a:ext cx="87312" cy="146050"/>
          </a:xfrm>
          <a:custGeom>
            <a:avLst/>
            <a:gdLst>
              <a:gd name="T0" fmla="*/ 49113 w 80"/>
              <a:gd name="T1" fmla="*/ 146050 h 137"/>
              <a:gd name="T2" fmla="*/ 0 w 80"/>
              <a:gd name="T3" fmla="*/ 146050 h 137"/>
              <a:gd name="T4" fmla="*/ 39290 w 80"/>
              <a:gd name="T5" fmla="*/ 0 h 137"/>
              <a:gd name="T6" fmla="*/ 87312 w 80"/>
              <a:gd name="T7" fmla="*/ 146050 h 137"/>
              <a:gd name="T8" fmla="*/ 49113 w 80"/>
              <a:gd name="T9" fmla="*/ 14605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"/>
              <a:gd name="T16" fmla="*/ 0 h 137"/>
              <a:gd name="T17" fmla="*/ 80 w 80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" h="137">
                <a:moveTo>
                  <a:pt x="45" y="137"/>
                </a:moveTo>
                <a:lnTo>
                  <a:pt x="0" y="137"/>
                </a:lnTo>
                <a:lnTo>
                  <a:pt x="36" y="0"/>
                </a:lnTo>
                <a:lnTo>
                  <a:pt x="80" y="137"/>
                </a:lnTo>
                <a:lnTo>
                  <a:pt x="45" y="1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1" name="Freeform 783"/>
          <p:cNvSpPr>
            <a:spLocks/>
          </p:cNvSpPr>
          <p:nvPr/>
        </p:nvSpPr>
        <p:spPr bwMode="auto">
          <a:xfrm>
            <a:off x="6002338" y="4183063"/>
            <a:ext cx="230187" cy="242887"/>
          </a:xfrm>
          <a:custGeom>
            <a:avLst/>
            <a:gdLst>
              <a:gd name="T0" fmla="*/ 0 w 212"/>
              <a:gd name="T1" fmla="*/ 233341 h 229"/>
              <a:gd name="T2" fmla="*/ 19544 w 212"/>
              <a:gd name="T3" fmla="*/ 242887 h 229"/>
              <a:gd name="T4" fmla="*/ 230187 w 212"/>
              <a:gd name="T5" fmla="*/ 9546 h 229"/>
              <a:gd name="T6" fmla="*/ 230187 w 212"/>
              <a:gd name="T7" fmla="*/ 9546 h 229"/>
              <a:gd name="T8" fmla="*/ 211729 w 212"/>
              <a:gd name="T9" fmla="*/ 0 h 229"/>
              <a:gd name="T10" fmla="*/ 211729 w 212"/>
              <a:gd name="T11" fmla="*/ 0 h 229"/>
              <a:gd name="T12" fmla="*/ 0 w 212"/>
              <a:gd name="T13" fmla="*/ 233341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2"/>
              <a:gd name="T22" fmla="*/ 0 h 229"/>
              <a:gd name="T23" fmla="*/ 212 w 212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2" h="229">
                <a:moveTo>
                  <a:pt x="0" y="220"/>
                </a:moveTo>
                <a:lnTo>
                  <a:pt x="18" y="229"/>
                </a:lnTo>
                <a:lnTo>
                  <a:pt x="212" y="9"/>
                </a:lnTo>
                <a:lnTo>
                  <a:pt x="195" y="0"/>
                </a:lnTo>
                <a:lnTo>
                  <a:pt x="0" y="2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2" name="Freeform 784"/>
          <p:cNvSpPr>
            <a:spLocks/>
          </p:cNvSpPr>
          <p:nvPr/>
        </p:nvSpPr>
        <p:spPr bwMode="auto">
          <a:xfrm>
            <a:off x="6215063" y="3930650"/>
            <a:ext cx="171450" cy="261938"/>
          </a:xfrm>
          <a:custGeom>
            <a:avLst/>
            <a:gdLst>
              <a:gd name="T0" fmla="*/ 0 w 159"/>
              <a:gd name="T1" fmla="*/ 252394 h 247"/>
              <a:gd name="T2" fmla="*/ 18331 w 159"/>
              <a:gd name="T3" fmla="*/ 261938 h 247"/>
              <a:gd name="T4" fmla="*/ 171450 w 159"/>
              <a:gd name="T5" fmla="*/ 9544 h 247"/>
              <a:gd name="T6" fmla="*/ 171450 w 159"/>
              <a:gd name="T7" fmla="*/ 9544 h 247"/>
              <a:gd name="T8" fmla="*/ 152041 w 159"/>
              <a:gd name="T9" fmla="*/ 0 h 247"/>
              <a:gd name="T10" fmla="*/ 152041 w 159"/>
              <a:gd name="T11" fmla="*/ 0 h 247"/>
              <a:gd name="T12" fmla="*/ 0 w 159"/>
              <a:gd name="T13" fmla="*/ 252394 h 2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"/>
              <a:gd name="T22" fmla="*/ 0 h 247"/>
              <a:gd name="T23" fmla="*/ 159 w 159"/>
              <a:gd name="T24" fmla="*/ 247 h 2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" h="247">
                <a:moveTo>
                  <a:pt x="0" y="238"/>
                </a:moveTo>
                <a:lnTo>
                  <a:pt x="17" y="247"/>
                </a:lnTo>
                <a:lnTo>
                  <a:pt x="159" y="9"/>
                </a:lnTo>
                <a:lnTo>
                  <a:pt x="141" y="0"/>
                </a:lnTo>
                <a:lnTo>
                  <a:pt x="0" y="2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3" name="Freeform 785"/>
          <p:cNvSpPr>
            <a:spLocks/>
          </p:cNvSpPr>
          <p:nvPr/>
        </p:nvSpPr>
        <p:spPr bwMode="auto">
          <a:xfrm>
            <a:off x="6367463" y="3668713"/>
            <a:ext cx="115887" cy="271462"/>
          </a:xfrm>
          <a:custGeom>
            <a:avLst/>
            <a:gdLst>
              <a:gd name="T0" fmla="*/ 0 w 106"/>
              <a:gd name="T1" fmla="*/ 261918 h 256"/>
              <a:gd name="T2" fmla="*/ 19679 w 106"/>
              <a:gd name="T3" fmla="*/ 271462 h 256"/>
              <a:gd name="T4" fmla="*/ 115887 w 106"/>
              <a:gd name="T5" fmla="*/ 9544 h 256"/>
              <a:gd name="T6" fmla="*/ 115887 w 106"/>
              <a:gd name="T7" fmla="*/ 0 h 256"/>
              <a:gd name="T8" fmla="*/ 96208 w 106"/>
              <a:gd name="T9" fmla="*/ 0 h 256"/>
              <a:gd name="T10" fmla="*/ 96208 w 106"/>
              <a:gd name="T11" fmla="*/ 0 h 256"/>
              <a:gd name="T12" fmla="*/ 0 w 106"/>
              <a:gd name="T13" fmla="*/ 261918 h 2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"/>
              <a:gd name="T22" fmla="*/ 0 h 256"/>
              <a:gd name="T23" fmla="*/ 106 w 106"/>
              <a:gd name="T24" fmla="*/ 256 h 2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" h="256">
                <a:moveTo>
                  <a:pt x="0" y="247"/>
                </a:moveTo>
                <a:lnTo>
                  <a:pt x="18" y="256"/>
                </a:lnTo>
                <a:lnTo>
                  <a:pt x="106" y="9"/>
                </a:lnTo>
                <a:lnTo>
                  <a:pt x="106" y="0"/>
                </a:lnTo>
                <a:lnTo>
                  <a:pt x="88" y="0"/>
                </a:lnTo>
                <a:lnTo>
                  <a:pt x="0" y="2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4" name="Freeform 786"/>
          <p:cNvSpPr>
            <a:spLocks/>
          </p:cNvSpPr>
          <p:nvPr/>
        </p:nvSpPr>
        <p:spPr bwMode="auto">
          <a:xfrm>
            <a:off x="6462713" y="3397250"/>
            <a:ext cx="47625" cy="271463"/>
          </a:xfrm>
          <a:custGeom>
            <a:avLst/>
            <a:gdLst>
              <a:gd name="T0" fmla="*/ 0 w 44"/>
              <a:gd name="T1" fmla="*/ 271463 h 257"/>
              <a:gd name="T2" fmla="*/ 19483 w 44"/>
              <a:gd name="T3" fmla="*/ 271463 h 257"/>
              <a:gd name="T4" fmla="*/ 47625 w 44"/>
              <a:gd name="T5" fmla="*/ 0 h 257"/>
              <a:gd name="T6" fmla="*/ 29224 w 44"/>
              <a:gd name="T7" fmla="*/ 0 h 257"/>
              <a:gd name="T8" fmla="*/ 0 w 44"/>
              <a:gd name="T9" fmla="*/ 271463 h 2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257"/>
              <a:gd name="T17" fmla="*/ 44 w 44"/>
              <a:gd name="T18" fmla="*/ 257 h 2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257">
                <a:moveTo>
                  <a:pt x="0" y="257"/>
                </a:moveTo>
                <a:lnTo>
                  <a:pt x="18" y="257"/>
                </a:lnTo>
                <a:lnTo>
                  <a:pt x="44" y="0"/>
                </a:lnTo>
                <a:lnTo>
                  <a:pt x="27" y="0"/>
                </a:lnTo>
                <a:lnTo>
                  <a:pt x="0" y="2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5" name="Freeform 787"/>
          <p:cNvSpPr>
            <a:spLocks/>
          </p:cNvSpPr>
          <p:nvPr/>
        </p:nvSpPr>
        <p:spPr bwMode="auto">
          <a:xfrm>
            <a:off x="7499350" y="4689475"/>
            <a:ext cx="20638" cy="19050"/>
          </a:xfrm>
          <a:custGeom>
            <a:avLst/>
            <a:gdLst>
              <a:gd name="T0" fmla="*/ 10319 w 18"/>
              <a:gd name="T1" fmla="*/ 19050 h 18"/>
              <a:gd name="T2" fmla="*/ 20638 w 18"/>
              <a:gd name="T3" fmla="*/ 19050 h 18"/>
              <a:gd name="T4" fmla="*/ 20638 w 18"/>
              <a:gd name="T5" fmla="*/ 9525 h 18"/>
              <a:gd name="T6" fmla="*/ 20638 w 18"/>
              <a:gd name="T7" fmla="*/ 0 h 18"/>
              <a:gd name="T8" fmla="*/ 10319 w 18"/>
              <a:gd name="T9" fmla="*/ 0 h 18"/>
              <a:gd name="T10" fmla="*/ 10319 w 18"/>
              <a:gd name="T11" fmla="*/ 0 h 18"/>
              <a:gd name="T12" fmla="*/ 0 w 18"/>
              <a:gd name="T13" fmla="*/ 0 h 18"/>
              <a:gd name="T14" fmla="*/ 0 w 18"/>
              <a:gd name="T15" fmla="*/ 9525 h 18"/>
              <a:gd name="T16" fmla="*/ 10319 w 18"/>
              <a:gd name="T17" fmla="*/ 19050 h 18"/>
              <a:gd name="T18" fmla="*/ 10319 w 18"/>
              <a:gd name="T19" fmla="*/ 1905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8"/>
              <a:gd name="T32" fmla="*/ 18 w 18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8">
                <a:moveTo>
                  <a:pt x="9" y="18"/>
                </a:moveTo>
                <a:lnTo>
                  <a:pt x="18" y="18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9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6" name="Freeform 788"/>
          <p:cNvSpPr>
            <a:spLocks/>
          </p:cNvSpPr>
          <p:nvPr/>
        </p:nvSpPr>
        <p:spPr bwMode="auto">
          <a:xfrm>
            <a:off x="7461250" y="4689475"/>
            <a:ext cx="85725" cy="144463"/>
          </a:xfrm>
          <a:custGeom>
            <a:avLst/>
            <a:gdLst>
              <a:gd name="T0" fmla="*/ 47746 w 79"/>
              <a:gd name="T1" fmla="*/ 9490 h 137"/>
              <a:gd name="T2" fmla="*/ 85725 w 79"/>
              <a:gd name="T3" fmla="*/ 18981 h 137"/>
              <a:gd name="T4" fmla="*/ 0 w 79"/>
              <a:gd name="T5" fmla="*/ 144463 h 137"/>
              <a:gd name="T6" fmla="*/ 9766 w 79"/>
              <a:gd name="T7" fmla="*/ 0 h 137"/>
              <a:gd name="T8" fmla="*/ 47746 w 79"/>
              <a:gd name="T9" fmla="*/ 949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44" y="9"/>
                </a:moveTo>
                <a:lnTo>
                  <a:pt x="79" y="18"/>
                </a:lnTo>
                <a:lnTo>
                  <a:pt x="0" y="137"/>
                </a:lnTo>
                <a:lnTo>
                  <a:pt x="9" y="0"/>
                </a:lnTo>
                <a:lnTo>
                  <a:pt x="44" y="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7" name="Freeform 789"/>
          <p:cNvSpPr>
            <a:spLocks/>
          </p:cNvSpPr>
          <p:nvPr/>
        </p:nvSpPr>
        <p:spPr bwMode="auto">
          <a:xfrm>
            <a:off x="7461250" y="4689475"/>
            <a:ext cx="85725" cy="144463"/>
          </a:xfrm>
          <a:custGeom>
            <a:avLst/>
            <a:gdLst>
              <a:gd name="T0" fmla="*/ 47746 w 79"/>
              <a:gd name="T1" fmla="*/ 9490 h 137"/>
              <a:gd name="T2" fmla="*/ 85725 w 79"/>
              <a:gd name="T3" fmla="*/ 18981 h 137"/>
              <a:gd name="T4" fmla="*/ 0 w 79"/>
              <a:gd name="T5" fmla="*/ 144463 h 137"/>
              <a:gd name="T6" fmla="*/ 9766 w 79"/>
              <a:gd name="T7" fmla="*/ 0 h 137"/>
              <a:gd name="T8" fmla="*/ 47746 w 79"/>
              <a:gd name="T9" fmla="*/ 949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37"/>
              <a:gd name="T17" fmla="*/ 79 w 79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37">
                <a:moveTo>
                  <a:pt x="44" y="9"/>
                </a:moveTo>
                <a:lnTo>
                  <a:pt x="79" y="18"/>
                </a:lnTo>
                <a:lnTo>
                  <a:pt x="0" y="137"/>
                </a:lnTo>
                <a:lnTo>
                  <a:pt x="9" y="0"/>
                </a:lnTo>
                <a:lnTo>
                  <a:pt x="44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8" name="Freeform 790"/>
          <p:cNvSpPr>
            <a:spLocks/>
          </p:cNvSpPr>
          <p:nvPr/>
        </p:nvSpPr>
        <p:spPr bwMode="auto">
          <a:xfrm>
            <a:off x="7529513" y="3397250"/>
            <a:ext cx="85725" cy="330200"/>
          </a:xfrm>
          <a:custGeom>
            <a:avLst/>
            <a:gdLst>
              <a:gd name="T0" fmla="*/ 18447 w 79"/>
              <a:gd name="T1" fmla="*/ 0 h 312"/>
              <a:gd name="T2" fmla="*/ 0 w 79"/>
              <a:gd name="T3" fmla="*/ 0 h 312"/>
              <a:gd name="T4" fmla="*/ 67278 w 79"/>
              <a:gd name="T5" fmla="*/ 330200 h 312"/>
              <a:gd name="T6" fmla="*/ 67278 w 79"/>
              <a:gd name="T7" fmla="*/ 330200 h 312"/>
              <a:gd name="T8" fmla="*/ 85725 w 79"/>
              <a:gd name="T9" fmla="*/ 330200 h 312"/>
              <a:gd name="T10" fmla="*/ 85725 w 79"/>
              <a:gd name="T11" fmla="*/ 330200 h 312"/>
              <a:gd name="T12" fmla="*/ 18447 w 79"/>
              <a:gd name="T13" fmla="*/ 0 h 3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"/>
              <a:gd name="T22" fmla="*/ 0 h 312"/>
              <a:gd name="T23" fmla="*/ 79 w 79"/>
              <a:gd name="T24" fmla="*/ 312 h 3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" h="312">
                <a:moveTo>
                  <a:pt x="17" y="0"/>
                </a:moveTo>
                <a:lnTo>
                  <a:pt x="0" y="0"/>
                </a:lnTo>
                <a:lnTo>
                  <a:pt x="62" y="312"/>
                </a:lnTo>
                <a:lnTo>
                  <a:pt x="79" y="312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99" name="Freeform 791"/>
          <p:cNvSpPr>
            <a:spLocks/>
          </p:cNvSpPr>
          <p:nvPr/>
        </p:nvSpPr>
        <p:spPr bwMode="auto">
          <a:xfrm>
            <a:off x="7596188" y="3727450"/>
            <a:ext cx="38100" cy="320675"/>
          </a:xfrm>
          <a:custGeom>
            <a:avLst/>
            <a:gdLst>
              <a:gd name="T0" fmla="*/ 18506 w 35"/>
              <a:gd name="T1" fmla="*/ 0 h 302"/>
              <a:gd name="T2" fmla="*/ 0 w 35"/>
              <a:gd name="T3" fmla="*/ 0 h 302"/>
              <a:gd name="T4" fmla="*/ 18506 w 35"/>
              <a:gd name="T5" fmla="*/ 320675 h 302"/>
              <a:gd name="T6" fmla="*/ 18506 w 35"/>
              <a:gd name="T7" fmla="*/ 320675 h 302"/>
              <a:gd name="T8" fmla="*/ 38100 w 35"/>
              <a:gd name="T9" fmla="*/ 320675 h 302"/>
              <a:gd name="T10" fmla="*/ 38100 w 35"/>
              <a:gd name="T11" fmla="*/ 320675 h 302"/>
              <a:gd name="T12" fmla="*/ 18506 w 3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"/>
              <a:gd name="T22" fmla="*/ 0 h 302"/>
              <a:gd name="T23" fmla="*/ 35 w 3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" h="302">
                <a:moveTo>
                  <a:pt x="17" y="0"/>
                </a:moveTo>
                <a:lnTo>
                  <a:pt x="0" y="0"/>
                </a:lnTo>
                <a:lnTo>
                  <a:pt x="17" y="302"/>
                </a:lnTo>
                <a:lnTo>
                  <a:pt x="35" y="302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0" name="Freeform 792"/>
          <p:cNvSpPr>
            <a:spLocks/>
          </p:cNvSpPr>
          <p:nvPr/>
        </p:nvSpPr>
        <p:spPr bwMode="auto">
          <a:xfrm>
            <a:off x="7577138" y="4048125"/>
            <a:ext cx="57150" cy="330200"/>
          </a:xfrm>
          <a:custGeom>
            <a:avLst/>
            <a:gdLst>
              <a:gd name="T0" fmla="*/ 57150 w 53"/>
              <a:gd name="T1" fmla="*/ 0 h 312"/>
              <a:gd name="T2" fmla="*/ 37741 w 53"/>
              <a:gd name="T3" fmla="*/ 0 h 312"/>
              <a:gd name="T4" fmla="*/ 0 w 53"/>
              <a:gd name="T5" fmla="*/ 319617 h 312"/>
              <a:gd name="T6" fmla="*/ 0 w 53"/>
              <a:gd name="T7" fmla="*/ 319617 h 312"/>
              <a:gd name="T8" fmla="*/ 19409 w 53"/>
              <a:gd name="T9" fmla="*/ 330200 h 312"/>
              <a:gd name="T10" fmla="*/ 19409 w 53"/>
              <a:gd name="T11" fmla="*/ 319617 h 312"/>
              <a:gd name="T12" fmla="*/ 57150 w 53"/>
              <a:gd name="T13" fmla="*/ 0 h 3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"/>
              <a:gd name="T22" fmla="*/ 0 h 312"/>
              <a:gd name="T23" fmla="*/ 53 w 53"/>
              <a:gd name="T24" fmla="*/ 312 h 3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" h="312">
                <a:moveTo>
                  <a:pt x="53" y="0"/>
                </a:moveTo>
                <a:lnTo>
                  <a:pt x="35" y="0"/>
                </a:lnTo>
                <a:lnTo>
                  <a:pt x="0" y="302"/>
                </a:lnTo>
                <a:lnTo>
                  <a:pt x="18" y="312"/>
                </a:lnTo>
                <a:lnTo>
                  <a:pt x="18" y="302"/>
                </a:lnTo>
                <a:lnTo>
                  <a:pt x="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1" name="Freeform 793"/>
          <p:cNvSpPr>
            <a:spLocks/>
          </p:cNvSpPr>
          <p:nvPr/>
        </p:nvSpPr>
        <p:spPr bwMode="auto">
          <a:xfrm>
            <a:off x="7499350" y="4367213"/>
            <a:ext cx="96838" cy="331787"/>
          </a:xfrm>
          <a:custGeom>
            <a:avLst/>
            <a:gdLst>
              <a:gd name="T0" fmla="*/ 96838 w 89"/>
              <a:gd name="T1" fmla="*/ 10634 h 312"/>
              <a:gd name="T2" fmla="*/ 77253 w 89"/>
              <a:gd name="T3" fmla="*/ 0 h 312"/>
              <a:gd name="T4" fmla="*/ 0 w 89"/>
              <a:gd name="T5" fmla="*/ 322216 h 312"/>
              <a:gd name="T6" fmla="*/ 19585 w 89"/>
              <a:gd name="T7" fmla="*/ 331787 h 312"/>
              <a:gd name="T8" fmla="*/ 96838 w 89"/>
              <a:gd name="T9" fmla="*/ 10634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312"/>
              <a:gd name="T17" fmla="*/ 89 w 89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312">
                <a:moveTo>
                  <a:pt x="89" y="10"/>
                </a:moveTo>
                <a:lnTo>
                  <a:pt x="71" y="0"/>
                </a:lnTo>
                <a:lnTo>
                  <a:pt x="0" y="303"/>
                </a:lnTo>
                <a:lnTo>
                  <a:pt x="18" y="312"/>
                </a:lnTo>
                <a:lnTo>
                  <a:pt x="89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2" name="Oval 794"/>
          <p:cNvSpPr>
            <a:spLocks noChangeArrowheads="1"/>
          </p:cNvSpPr>
          <p:nvPr/>
        </p:nvSpPr>
        <p:spPr bwMode="auto">
          <a:xfrm>
            <a:off x="7337425" y="3270250"/>
            <a:ext cx="401638" cy="2524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3" name="Oval 795"/>
          <p:cNvSpPr>
            <a:spLocks noChangeArrowheads="1"/>
          </p:cNvSpPr>
          <p:nvPr/>
        </p:nvSpPr>
        <p:spPr bwMode="auto">
          <a:xfrm>
            <a:off x="7335838" y="3270250"/>
            <a:ext cx="404812" cy="2555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4" name="Rectangle 796"/>
          <p:cNvSpPr>
            <a:spLocks noChangeArrowheads="1"/>
          </p:cNvSpPr>
          <p:nvPr/>
        </p:nvSpPr>
        <p:spPr bwMode="auto">
          <a:xfrm>
            <a:off x="7421563" y="3328988"/>
            <a:ext cx="2111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FF"/>
                </a:solidFill>
                <a:latin typeface="Times New Roman" charset="0"/>
              </a:rPr>
              <a:t>JFK</a:t>
            </a:r>
            <a:endParaRPr lang="en-US" sz="1000" b="1">
              <a:latin typeface="Times" charset="0"/>
            </a:endParaRPr>
          </a:p>
        </p:txBody>
      </p:sp>
      <p:sp>
        <p:nvSpPr>
          <p:cNvPr id="16505" name="Freeform 797"/>
          <p:cNvSpPr>
            <a:spLocks/>
          </p:cNvSpPr>
          <p:nvPr/>
        </p:nvSpPr>
        <p:spPr bwMode="auto">
          <a:xfrm>
            <a:off x="6262688" y="4630738"/>
            <a:ext cx="17462" cy="19050"/>
          </a:xfrm>
          <a:custGeom>
            <a:avLst/>
            <a:gdLst>
              <a:gd name="T0" fmla="*/ 0 w 17"/>
              <a:gd name="T1" fmla="*/ 0 h 18"/>
              <a:gd name="T2" fmla="*/ 0 w 17"/>
              <a:gd name="T3" fmla="*/ 9525 h 18"/>
              <a:gd name="T4" fmla="*/ 0 w 17"/>
              <a:gd name="T5" fmla="*/ 9525 h 18"/>
              <a:gd name="T6" fmla="*/ 9245 w 17"/>
              <a:gd name="T7" fmla="*/ 19050 h 18"/>
              <a:gd name="T8" fmla="*/ 9245 w 17"/>
              <a:gd name="T9" fmla="*/ 9525 h 18"/>
              <a:gd name="T10" fmla="*/ 17462 w 17"/>
              <a:gd name="T11" fmla="*/ 9525 h 18"/>
              <a:gd name="T12" fmla="*/ 9245 w 17"/>
              <a:gd name="T13" fmla="*/ 0 h 18"/>
              <a:gd name="T14" fmla="*/ 9245 w 17"/>
              <a:gd name="T15" fmla="*/ 0 h 18"/>
              <a:gd name="T16" fmla="*/ 0 w 17"/>
              <a:gd name="T17" fmla="*/ 0 h 18"/>
              <a:gd name="T18" fmla="*/ 0 w 17"/>
              <a:gd name="T19" fmla="*/ 0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"/>
              <a:gd name="T31" fmla="*/ 0 h 18"/>
              <a:gd name="T32" fmla="*/ 17 w 17"/>
              <a:gd name="T33" fmla="*/ 18 h 1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" h="18">
                <a:moveTo>
                  <a:pt x="0" y="0"/>
                </a:moveTo>
                <a:lnTo>
                  <a:pt x="0" y="9"/>
                </a:lnTo>
                <a:lnTo>
                  <a:pt x="9" y="18"/>
                </a:lnTo>
                <a:lnTo>
                  <a:pt x="9" y="9"/>
                </a:lnTo>
                <a:lnTo>
                  <a:pt x="17" y="9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6" name="Freeform 798"/>
          <p:cNvSpPr>
            <a:spLocks/>
          </p:cNvSpPr>
          <p:nvPr/>
        </p:nvSpPr>
        <p:spPr bwMode="auto">
          <a:xfrm>
            <a:off x="6165850" y="4522788"/>
            <a:ext cx="134938" cy="136525"/>
          </a:xfrm>
          <a:custGeom>
            <a:avLst/>
            <a:gdLst>
              <a:gd name="T0" fmla="*/ 96851 w 124"/>
              <a:gd name="T1" fmla="*/ 107727 h 128"/>
              <a:gd name="T2" fmla="*/ 67469 w 124"/>
              <a:gd name="T3" fmla="*/ 136525 h 128"/>
              <a:gd name="T4" fmla="*/ 0 w 124"/>
              <a:gd name="T5" fmla="*/ 0 h 128"/>
              <a:gd name="T6" fmla="*/ 134938 w 124"/>
              <a:gd name="T7" fmla="*/ 77862 h 128"/>
              <a:gd name="T8" fmla="*/ 96851 w 124"/>
              <a:gd name="T9" fmla="*/ 107727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128"/>
              <a:gd name="T17" fmla="*/ 124 w 124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128">
                <a:moveTo>
                  <a:pt x="89" y="101"/>
                </a:moveTo>
                <a:lnTo>
                  <a:pt x="62" y="128"/>
                </a:lnTo>
                <a:lnTo>
                  <a:pt x="0" y="0"/>
                </a:lnTo>
                <a:lnTo>
                  <a:pt x="124" y="73"/>
                </a:lnTo>
                <a:lnTo>
                  <a:pt x="89" y="101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7" name="Freeform 799"/>
          <p:cNvSpPr>
            <a:spLocks/>
          </p:cNvSpPr>
          <p:nvPr/>
        </p:nvSpPr>
        <p:spPr bwMode="auto">
          <a:xfrm>
            <a:off x="6165850" y="4522788"/>
            <a:ext cx="134938" cy="136525"/>
          </a:xfrm>
          <a:custGeom>
            <a:avLst/>
            <a:gdLst>
              <a:gd name="T0" fmla="*/ 96851 w 124"/>
              <a:gd name="T1" fmla="*/ 107727 h 128"/>
              <a:gd name="T2" fmla="*/ 67469 w 124"/>
              <a:gd name="T3" fmla="*/ 136525 h 128"/>
              <a:gd name="T4" fmla="*/ 0 w 124"/>
              <a:gd name="T5" fmla="*/ 0 h 128"/>
              <a:gd name="T6" fmla="*/ 134938 w 124"/>
              <a:gd name="T7" fmla="*/ 77862 h 128"/>
              <a:gd name="T8" fmla="*/ 96851 w 124"/>
              <a:gd name="T9" fmla="*/ 107727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128"/>
              <a:gd name="T17" fmla="*/ 124 w 124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128">
                <a:moveTo>
                  <a:pt x="89" y="101"/>
                </a:moveTo>
                <a:lnTo>
                  <a:pt x="62" y="128"/>
                </a:lnTo>
                <a:lnTo>
                  <a:pt x="0" y="0"/>
                </a:lnTo>
                <a:lnTo>
                  <a:pt x="124" y="73"/>
                </a:lnTo>
                <a:lnTo>
                  <a:pt x="89" y="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8" name="Freeform 800"/>
          <p:cNvSpPr>
            <a:spLocks/>
          </p:cNvSpPr>
          <p:nvPr/>
        </p:nvSpPr>
        <p:spPr bwMode="auto">
          <a:xfrm>
            <a:off x="7105650" y="4970463"/>
            <a:ext cx="355600" cy="47625"/>
          </a:xfrm>
          <a:custGeom>
            <a:avLst/>
            <a:gdLst>
              <a:gd name="T0" fmla="*/ 355600 w 327"/>
              <a:gd name="T1" fmla="*/ 19050 h 45"/>
              <a:gd name="T2" fmla="*/ 355600 w 327"/>
              <a:gd name="T3" fmla="*/ 0 h 45"/>
              <a:gd name="T4" fmla="*/ 0 w 327"/>
              <a:gd name="T5" fmla="*/ 28575 h 45"/>
              <a:gd name="T6" fmla="*/ 0 w 327"/>
              <a:gd name="T7" fmla="*/ 28575 h 45"/>
              <a:gd name="T8" fmla="*/ 0 w 327"/>
              <a:gd name="T9" fmla="*/ 47625 h 45"/>
              <a:gd name="T10" fmla="*/ 0 w 327"/>
              <a:gd name="T11" fmla="*/ 47625 h 45"/>
              <a:gd name="T12" fmla="*/ 355600 w 327"/>
              <a:gd name="T13" fmla="*/ 19050 h 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7"/>
              <a:gd name="T22" fmla="*/ 0 h 45"/>
              <a:gd name="T23" fmla="*/ 327 w 327"/>
              <a:gd name="T24" fmla="*/ 45 h 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7" h="45">
                <a:moveTo>
                  <a:pt x="327" y="18"/>
                </a:moveTo>
                <a:lnTo>
                  <a:pt x="327" y="0"/>
                </a:lnTo>
                <a:lnTo>
                  <a:pt x="0" y="27"/>
                </a:lnTo>
                <a:lnTo>
                  <a:pt x="0" y="45"/>
                </a:lnTo>
                <a:lnTo>
                  <a:pt x="327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9" name="Freeform 801"/>
          <p:cNvSpPr>
            <a:spLocks/>
          </p:cNvSpPr>
          <p:nvPr/>
        </p:nvSpPr>
        <p:spPr bwMode="auto">
          <a:xfrm>
            <a:off x="6943725" y="4979988"/>
            <a:ext cx="161925" cy="38100"/>
          </a:xfrm>
          <a:custGeom>
            <a:avLst/>
            <a:gdLst>
              <a:gd name="T0" fmla="*/ 161925 w 150"/>
              <a:gd name="T1" fmla="*/ 38100 h 36"/>
              <a:gd name="T2" fmla="*/ 161925 w 150"/>
              <a:gd name="T3" fmla="*/ 19050 h 36"/>
              <a:gd name="T4" fmla="*/ 0 w 150"/>
              <a:gd name="T5" fmla="*/ 0 h 36"/>
              <a:gd name="T6" fmla="*/ 0 w 150"/>
              <a:gd name="T7" fmla="*/ 0 h 36"/>
              <a:gd name="T8" fmla="*/ 0 w 150"/>
              <a:gd name="T9" fmla="*/ 19050 h 36"/>
              <a:gd name="T10" fmla="*/ 0 w 150"/>
              <a:gd name="T11" fmla="*/ 19050 h 36"/>
              <a:gd name="T12" fmla="*/ 161925 w 150"/>
              <a:gd name="T13" fmla="*/ 38100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0"/>
              <a:gd name="T22" fmla="*/ 0 h 36"/>
              <a:gd name="T23" fmla="*/ 150 w 150"/>
              <a:gd name="T24" fmla="*/ 36 h 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0" h="36">
                <a:moveTo>
                  <a:pt x="150" y="36"/>
                </a:moveTo>
                <a:lnTo>
                  <a:pt x="150" y="18"/>
                </a:lnTo>
                <a:lnTo>
                  <a:pt x="0" y="0"/>
                </a:lnTo>
                <a:lnTo>
                  <a:pt x="0" y="18"/>
                </a:lnTo>
                <a:lnTo>
                  <a:pt x="150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0" name="Freeform 802"/>
          <p:cNvSpPr>
            <a:spLocks/>
          </p:cNvSpPr>
          <p:nvPr/>
        </p:nvSpPr>
        <p:spPr bwMode="auto">
          <a:xfrm>
            <a:off x="6780213" y="4940300"/>
            <a:ext cx="163512" cy="58738"/>
          </a:xfrm>
          <a:custGeom>
            <a:avLst/>
            <a:gdLst>
              <a:gd name="T0" fmla="*/ 163512 w 150"/>
              <a:gd name="T1" fmla="*/ 58738 h 55"/>
              <a:gd name="T2" fmla="*/ 163512 w 150"/>
              <a:gd name="T3" fmla="*/ 39515 h 55"/>
              <a:gd name="T4" fmla="*/ 0 w 150"/>
              <a:gd name="T5" fmla="*/ 0 h 55"/>
              <a:gd name="T6" fmla="*/ 9811 w 150"/>
              <a:gd name="T7" fmla="*/ 0 h 55"/>
              <a:gd name="T8" fmla="*/ 0 w 150"/>
              <a:gd name="T9" fmla="*/ 19223 h 55"/>
              <a:gd name="T10" fmla="*/ 0 w 150"/>
              <a:gd name="T11" fmla="*/ 19223 h 55"/>
              <a:gd name="T12" fmla="*/ 163512 w 150"/>
              <a:gd name="T13" fmla="*/ 58738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0"/>
              <a:gd name="T22" fmla="*/ 0 h 55"/>
              <a:gd name="T23" fmla="*/ 150 w 150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0" h="55">
                <a:moveTo>
                  <a:pt x="150" y="55"/>
                </a:moveTo>
                <a:lnTo>
                  <a:pt x="150" y="37"/>
                </a:lnTo>
                <a:lnTo>
                  <a:pt x="0" y="0"/>
                </a:lnTo>
                <a:lnTo>
                  <a:pt x="9" y="0"/>
                </a:lnTo>
                <a:lnTo>
                  <a:pt x="0" y="18"/>
                </a:lnTo>
                <a:lnTo>
                  <a:pt x="150" y="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1" name="Freeform 803"/>
          <p:cNvSpPr>
            <a:spLocks/>
          </p:cNvSpPr>
          <p:nvPr/>
        </p:nvSpPr>
        <p:spPr bwMode="auto">
          <a:xfrm>
            <a:off x="6635750" y="4892675"/>
            <a:ext cx="153988" cy="66675"/>
          </a:xfrm>
          <a:custGeom>
            <a:avLst/>
            <a:gdLst>
              <a:gd name="T0" fmla="*/ 144228 w 142"/>
              <a:gd name="T1" fmla="*/ 66675 h 64"/>
              <a:gd name="T2" fmla="*/ 153988 w 142"/>
              <a:gd name="T3" fmla="*/ 47923 h 64"/>
              <a:gd name="T4" fmla="*/ 9760 w 142"/>
              <a:gd name="T5" fmla="*/ 0 h 64"/>
              <a:gd name="T6" fmla="*/ 9760 w 142"/>
              <a:gd name="T7" fmla="*/ 0 h 64"/>
              <a:gd name="T8" fmla="*/ 0 w 142"/>
              <a:gd name="T9" fmla="*/ 19794 h 64"/>
              <a:gd name="T10" fmla="*/ 0 w 142"/>
              <a:gd name="T11" fmla="*/ 19794 h 64"/>
              <a:gd name="T12" fmla="*/ 144228 w 142"/>
              <a:gd name="T13" fmla="*/ 66675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"/>
              <a:gd name="T22" fmla="*/ 0 h 64"/>
              <a:gd name="T23" fmla="*/ 142 w 142"/>
              <a:gd name="T24" fmla="*/ 64 h 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" h="64">
                <a:moveTo>
                  <a:pt x="133" y="64"/>
                </a:moveTo>
                <a:lnTo>
                  <a:pt x="142" y="46"/>
                </a:lnTo>
                <a:lnTo>
                  <a:pt x="9" y="0"/>
                </a:lnTo>
                <a:lnTo>
                  <a:pt x="0" y="19"/>
                </a:lnTo>
                <a:lnTo>
                  <a:pt x="133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2" name="Freeform 804"/>
          <p:cNvSpPr>
            <a:spLocks/>
          </p:cNvSpPr>
          <p:nvPr/>
        </p:nvSpPr>
        <p:spPr bwMode="auto">
          <a:xfrm>
            <a:off x="6492875" y="4814888"/>
            <a:ext cx="152400" cy="96837"/>
          </a:xfrm>
          <a:custGeom>
            <a:avLst/>
            <a:gdLst>
              <a:gd name="T0" fmla="*/ 142672 w 141"/>
              <a:gd name="T1" fmla="*/ 96837 h 92"/>
              <a:gd name="T2" fmla="*/ 152400 w 141"/>
              <a:gd name="T3" fmla="*/ 76838 h 92"/>
              <a:gd name="T4" fmla="*/ 9728 w 141"/>
              <a:gd name="T5" fmla="*/ 0 h 92"/>
              <a:gd name="T6" fmla="*/ 9728 w 141"/>
              <a:gd name="T7" fmla="*/ 0 h 92"/>
              <a:gd name="T8" fmla="*/ 0 w 141"/>
              <a:gd name="T9" fmla="*/ 18946 h 92"/>
              <a:gd name="T10" fmla="*/ 0 w 141"/>
              <a:gd name="T11" fmla="*/ 18946 h 92"/>
              <a:gd name="T12" fmla="*/ 142672 w 141"/>
              <a:gd name="T13" fmla="*/ 96837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"/>
              <a:gd name="T22" fmla="*/ 0 h 92"/>
              <a:gd name="T23" fmla="*/ 141 w 141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" h="92">
                <a:moveTo>
                  <a:pt x="132" y="92"/>
                </a:moveTo>
                <a:lnTo>
                  <a:pt x="141" y="73"/>
                </a:lnTo>
                <a:lnTo>
                  <a:pt x="9" y="0"/>
                </a:lnTo>
                <a:lnTo>
                  <a:pt x="0" y="18"/>
                </a:lnTo>
                <a:lnTo>
                  <a:pt x="132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3" name="Freeform 805"/>
          <p:cNvSpPr>
            <a:spLocks/>
          </p:cNvSpPr>
          <p:nvPr/>
        </p:nvSpPr>
        <p:spPr bwMode="auto">
          <a:xfrm>
            <a:off x="6357938" y="4727575"/>
            <a:ext cx="144462" cy="106363"/>
          </a:xfrm>
          <a:custGeom>
            <a:avLst/>
            <a:gdLst>
              <a:gd name="T0" fmla="*/ 134686 w 133"/>
              <a:gd name="T1" fmla="*/ 106363 h 101"/>
              <a:gd name="T2" fmla="*/ 144462 w 133"/>
              <a:gd name="T3" fmla="*/ 87407 h 101"/>
              <a:gd name="T4" fmla="*/ 19551 w 133"/>
              <a:gd name="T5" fmla="*/ 0 h 101"/>
              <a:gd name="T6" fmla="*/ 19551 w 133"/>
              <a:gd name="T7" fmla="*/ 0 h 101"/>
              <a:gd name="T8" fmla="*/ 0 w 133"/>
              <a:gd name="T9" fmla="*/ 20009 h 101"/>
              <a:gd name="T10" fmla="*/ 9776 w 133"/>
              <a:gd name="T11" fmla="*/ 20009 h 101"/>
              <a:gd name="T12" fmla="*/ 134686 w 133"/>
              <a:gd name="T13" fmla="*/ 106363 h 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3"/>
              <a:gd name="T22" fmla="*/ 0 h 101"/>
              <a:gd name="T23" fmla="*/ 133 w 133"/>
              <a:gd name="T24" fmla="*/ 101 h 1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3" h="101">
                <a:moveTo>
                  <a:pt x="124" y="101"/>
                </a:moveTo>
                <a:lnTo>
                  <a:pt x="133" y="83"/>
                </a:lnTo>
                <a:lnTo>
                  <a:pt x="18" y="0"/>
                </a:lnTo>
                <a:lnTo>
                  <a:pt x="0" y="19"/>
                </a:lnTo>
                <a:lnTo>
                  <a:pt x="9" y="19"/>
                </a:lnTo>
                <a:lnTo>
                  <a:pt x="124" y="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4" name="Freeform 806"/>
          <p:cNvSpPr>
            <a:spLocks/>
          </p:cNvSpPr>
          <p:nvPr/>
        </p:nvSpPr>
        <p:spPr bwMode="auto">
          <a:xfrm>
            <a:off x="6253163" y="4621213"/>
            <a:ext cx="123825" cy="125412"/>
          </a:xfrm>
          <a:custGeom>
            <a:avLst/>
            <a:gdLst>
              <a:gd name="T0" fmla="*/ 104444 w 115"/>
              <a:gd name="T1" fmla="*/ 125412 h 119"/>
              <a:gd name="T2" fmla="*/ 123825 w 115"/>
              <a:gd name="T3" fmla="*/ 105388 h 119"/>
              <a:gd name="T4" fmla="*/ 19381 w 115"/>
              <a:gd name="T5" fmla="*/ 0 h 119"/>
              <a:gd name="T6" fmla="*/ 0 w 115"/>
              <a:gd name="T7" fmla="*/ 18970 h 119"/>
              <a:gd name="T8" fmla="*/ 104444 w 115"/>
              <a:gd name="T9" fmla="*/ 125412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"/>
              <a:gd name="T16" fmla="*/ 0 h 119"/>
              <a:gd name="T17" fmla="*/ 115 w 115"/>
              <a:gd name="T18" fmla="*/ 119 h 1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" h="119">
                <a:moveTo>
                  <a:pt x="97" y="119"/>
                </a:moveTo>
                <a:lnTo>
                  <a:pt x="115" y="100"/>
                </a:lnTo>
                <a:lnTo>
                  <a:pt x="18" y="0"/>
                </a:lnTo>
                <a:lnTo>
                  <a:pt x="0" y="18"/>
                </a:lnTo>
                <a:lnTo>
                  <a:pt x="97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5" name="Oval 807"/>
          <p:cNvSpPr>
            <a:spLocks noChangeArrowheads="1"/>
          </p:cNvSpPr>
          <p:nvPr/>
        </p:nvSpPr>
        <p:spPr bwMode="auto">
          <a:xfrm>
            <a:off x="7634288" y="2659063"/>
            <a:ext cx="403225" cy="24288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6" name="Oval 808"/>
          <p:cNvSpPr>
            <a:spLocks noChangeArrowheads="1"/>
          </p:cNvSpPr>
          <p:nvPr/>
        </p:nvSpPr>
        <p:spPr bwMode="auto">
          <a:xfrm>
            <a:off x="7632700" y="2657475"/>
            <a:ext cx="406400" cy="2460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7" name="Rectangle 809"/>
          <p:cNvSpPr>
            <a:spLocks noChangeArrowheads="1"/>
          </p:cNvSpPr>
          <p:nvPr/>
        </p:nvSpPr>
        <p:spPr bwMode="auto">
          <a:xfrm>
            <a:off x="7704138" y="2716213"/>
            <a:ext cx="246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FF"/>
                </a:solidFill>
                <a:latin typeface="Times New Roman" charset="0"/>
              </a:rPr>
              <a:t>BOS</a:t>
            </a:r>
            <a:endParaRPr lang="en-US" sz="1000" b="1">
              <a:latin typeface="Times" charset="0"/>
            </a:endParaRPr>
          </a:p>
        </p:txBody>
      </p:sp>
      <p:sp>
        <p:nvSpPr>
          <p:cNvPr id="16518" name="Oval 810"/>
          <p:cNvSpPr>
            <a:spLocks noChangeArrowheads="1"/>
          </p:cNvSpPr>
          <p:nvPr/>
        </p:nvSpPr>
        <p:spPr bwMode="auto">
          <a:xfrm>
            <a:off x="7259638" y="4854575"/>
            <a:ext cx="403225" cy="2508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9" name="Oval 811"/>
          <p:cNvSpPr>
            <a:spLocks noChangeArrowheads="1"/>
          </p:cNvSpPr>
          <p:nvPr/>
        </p:nvSpPr>
        <p:spPr bwMode="auto">
          <a:xfrm>
            <a:off x="7259638" y="4851400"/>
            <a:ext cx="404812" cy="255588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0" name="Rectangle 812"/>
          <p:cNvSpPr>
            <a:spLocks noChangeArrowheads="1"/>
          </p:cNvSpPr>
          <p:nvPr/>
        </p:nvSpPr>
        <p:spPr bwMode="auto">
          <a:xfrm>
            <a:off x="7327900" y="4914900"/>
            <a:ext cx="2476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FF"/>
                </a:solidFill>
                <a:latin typeface="Times New Roman" charset="0"/>
              </a:rPr>
              <a:t>MIA</a:t>
            </a:r>
            <a:endParaRPr lang="en-US" sz="1000" b="1">
              <a:latin typeface="Times" charset="0"/>
            </a:endParaRPr>
          </a:p>
        </p:txBody>
      </p:sp>
      <p:sp>
        <p:nvSpPr>
          <p:cNvPr id="16521" name="Oval 813"/>
          <p:cNvSpPr>
            <a:spLocks noChangeArrowheads="1"/>
          </p:cNvSpPr>
          <p:nvPr/>
        </p:nvSpPr>
        <p:spPr bwMode="auto">
          <a:xfrm>
            <a:off x="6289675" y="2989263"/>
            <a:ext cx="403225" cy="24288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2" name="Oval 814"/>
          <p:cNvSpPr>
            <a:spLocks noChangeArrowheads="1"/>
          </p:cNvSpPr>
          <p:nvPr/>
        </p:nvSpPr>
        <p:spPr bwMode="auto">
          <a:xfrm>
            <a:off x="6289675" y="2987675"/>
            <a:ext cx="404813" cy="2460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3" name="Rectangle 815"/>
          <p:cNvSpPr>
            <a:spLocks noChangeArrowheads="1"/>
          </p:cNvSpPr>
          <p:nvPr/>
        </p:nvSpPr>
        <p:spPr bwMode="auto">
          <a:xfrm>
            <a:off x="6348413" y="3036888"/>
            <a:ext cx="2682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FF"/>
                </a:solidFill>
                <a:latin typeface="Times New Roman" charset="0"/>
              </a:rPr>
              <a:t>ORD</a:t>
            </a:r>
            <a:endParaRPr lang="en-US" sz="1000" b="1">
              <a:latin typeface="Times" charset="0"/>
            </a:endParaRPr>
          </a:p>
        </p:txBody>
      </p:sp>
      <p:sp>
        <p:nvSpPr>
          <p:cNvPr id="16524" name="Oval 816"/>
          <p:cNvSpPr>
            <a:spLocks noChangeArrowheads="1"/>
          </p:cNvSpPr>
          <p:nvPr/>
        </p:nvSpPr>
        <p:spPr bwMode="auto">
          <a:xfrm>
            <a:off x="4562475" y="4437063"/>
            <a:ext cx="403225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5" name="Oval 817"/>
          <p:cNvSpPr>
            <a:spLocks noChangeArrowheads="1"/>
          </p:cNvSpPr>
          <p:nvPr/>
        </p:nvSpPr>
        <p:spPr bwMode="auto">
          <a:xfrm>
            <a:off x="4562475" y="4433888"/>
            <a:ext cx="404813" cy="2460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6" name="Rectangle 818"/>
          <p:cNvSpPr>
            <a:spLocks noChangeArrowheads="1"/>
          </p:cNvSpPr>
          <p:nvPr/>
        </p:nvSpPr>
        <p:spPr bwMode="auto">
          <a:xfrm>
            <a:off x="4632325" y="4495800"/>
            <a:ext cx="261938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FF"/>
                </a:solidFill>
                <a:latin typeface="Times New Roman" charset="0"/>
              </a:rPr>
              <a:t>LAX</a:t>
            </a:r>
            <a:endParaRPr lang="en-US" sz="1000" b="1">
              <a:latin typeface="Times" charset="0"/>
            </a:endParaRPr>
          </a:p>
        </p:txBody>
      </p:sp>
      <p:sp>
        <p:nvSpPr>
          <p:cNvPr id="16527" name="Oval 819"/>
          <p:cNvSpPr>
            <a:spLocks noChangeArrowheads="1"/>
          </p:cNvSpPr>
          <p:nvPr/>
        </p:nvSpPr>
        <p:spPr bwMode="auto">
          <a:xfrm>
            <a:off x="5811838" y="4300538"/>
            <a:ext cx="403225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8" name="Oval 820"/>
          <p:cNvSpPr>
            <a:spLocks noChangeArrowheads="1"/>
          </p:cNvSpPr>
          <p:nvPr/>
        </p:nvSpPr>
        <p:spPr bwMode="auto">
          <a:xfrm>
            <a:off x="5810250" y="4298950"/>
            <a:ext cx="404813" cy="246063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29" name="Rectangle 821"/>
          <p:cNvSpPr>
            <a:spLocks noChangeArrowheads="1"/>
          </p:cNvSpPr>
          <p:nvPr/>
        </p:nvSpPr>
        <p:spPr bwMode="auto">
          <a:xfrm>
            <a:off x="5868988" y="4356100"/>
            <a:ext cx="2825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FF"/>
                </a:solidFill>
                <a:latin typeface="Times New Roman" charset="0"/>
              </a:rPr>
              <a:t>DFW</a:t>
            </a:r>
            <a:endParaRPr lang="en-US" sz="1000" b="1">
              <a:latin typeface="Times" charset="0"/>
            </a:endParaRPr>
          </a:p>
        </p:txBody>
      </p:sp>
      <p:sp>
        <p:nvSpPr>
          <p:cNvPr id="16530" name="Oval 822"/>
          <p:cNvSpPr>
            <a:spLocks noChangeArrowheads="1"/>
          </p:cNvSpPr>
          <p:nvPr/>
        </p:nvSpPr>
        <p:spPr bwMode="auto">
          <a:xfrm>
            <a:off x="4467225" y="3706813"/>
            <a:ext cx="403225" cy="24288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31" name="Oval 823"/>
          <p:cNvSpPr>
            <a:spLocks noChangeArrowheads="1"/>
          </p:cNvSpPr>
          <p:nvPr/>
        </p:nvSpPr>
        <p:spPr bwMode="auto">
          <a:xfrm>
            <a:off x="4465638" y="3706813"/>
            <a:ext cx="406400" cy="246062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32" name="Rectangle 824"/>
          <p:cNvSpPr>
            <a:spLocks noChangeArrowheads="1"/>
          </p:cNvSpPr>
          <p:nvPr/>
        </p:nvSpPr>
        <p:spPr bwMode="auto">
          <a:xfrm>
            <a:off x="4545013" y="3765550"/>
            <a:ext cx="2317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>
                <a:solidFill>
                  <a:srgbClr val="0000FF"/>
                </a:solidFill>
                <a:latin typeface="Times New Roman" charset="0"/>
              </a:rPr>
              <a:t>SFO</a:t>
            </a:r>
            <a:endParaRPr lang="en-US" sz="1000" b="1">
              <a:latin typeface="Times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Transitive Closure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Directed Graphs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FB2372-B362-CB4B-AEB2-8F37C904414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4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queries of reachability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 Many people ask if one can fly from Melbourne to Hawaii</a:t>
            </a:r>
          </a:p>
          <a:p>
            <a:r>
              <a:rPr lang="en-US" dirty="0" smtClean="0"/>
              <a:t>Instead of using the original graph G</a:t>
            </a:r>
          </a:p>
          <a:p>
            <a:pPr lvl="1"/>
            <a:r>
              <a:rPr lang="en-US" dirty="0" smtClean="0"/>
              <a:t>Create a new graph G* that stores reachability information</a:t>
            </a:r>
          </a:p>
          <a:p>
            <a:pPr lvl="1"/>
            <a:r>
              <a:rPr lang="en-US" dirty="0" smtClean="0"/>
              <a:t>Ask G*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Directed Graphs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B2372-B362-CB4B-AEB2-8F37C904414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6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0017E0C-FC1B-184C-9EEB-A06DEE043414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6627" name="Freeform 2"/>
          <p:cNvSpPr>
            <a:spLocks/>
          </p:cNvSpPr>
          <p:nvPr/>
        </p:nvSpPr>
        <p:spPr bwMode="auto">
          <a:xfrm>
            <a:off x="5791200" y="4495800"/>
            <a:ext cx="1854200" cy="1714500"/>
          </a:xfrm>
          <a:custGeom>
            <a:avLst/>
            <a:gdLst>
              <a:gd name="T0" fmla="*/ 0 w 1168"/>
              <a:gd name="T1" fmla="*/ 1600200 h 1080"/>
              <a:gd name="T2" fmla="*/ 1219200 w 1168"/>
              <a:gd name="T3" fmla="*/ 1600200 h 1080"/>
              <a:gd name="T4" fmla="*/ 1828800 w 1168"/>
              <a:gd name="T5" fmla="*/ 914400 h 1080"/>
              <a:gd name="T6" fmla="*/ 1371600 w 1168"/>
              <a:gd name="T7" fmla="*/ 0 h 1080"/>
              <a:gd name="T8" fmla="*/ 0 60000 65536"/>
              <a:gd name="T9" fmla="*/ 0 60000 65536"/>
              <a:gd name="T10" fmla="*/ 0 60000 65536"/>
              <a:gd name="T11" fmla="*/ 0 60000 65536"/>
              <a:gd name="T12" fmla="*/ 0 w 1168"/>
              <a:gd name="T13" fmla="*/ 0 h 1080"/>
              <a:gd name="T14" fmla="*/ 1168 w 1168"/>
              <a:gd name="T15" fmla="*/ 1080 h 10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8" h="1080">
                <a:moveTo>
                  <a:pt x="0" y="1008"/>
                </a:moveTo>
                <a:cubicBezTo>
                  <a:pt x="288" y="1044"/>
                  <a:pt x="576" y="1080"/>
                  <a:pt x="768" y="1008"/>
                </a:cubicBezTo>
                <a:cubicBezTo>
                  <a:pt x="960" y="936"/>
                  <a:pt x="1136" y="744"/>
                  <a:pt x="1152" y="576"/>
                </a:cubicBezTo>
                <a:cubicBezTo>
                  <a:pt x="1168" y="408"/>
                  <a:pt x="1016" y="204"/>
                  <a:pt x="864" y="0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Transitive Closure</a:t>
            </a:r>
          </a:p>
        </p:txBody>
      </p:sp>
      <p:sp>
        <p:nvSpPr>
          <p:cNvPr id="2662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441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Given a digraph </a:t>
            </a:r>
            <a:r>
              <a:rPr lang="en-US" sz="2400" b="1" i="1">
                <a:latin typeface="Times New Roman" charset="0"/>
              </a:rPr>
              <a:t>G</a:t>
            </a:r>
            <a:r>
              <a:rPr lang="en-US" sz="2400">
                <a:latin typeface="Tahoma" charset="0"/>
              </a:rPr>
              <a:t>, the transitive closure of </a:t>
            </a:r>
            <a:r>
              <a:rPr lang="en-US" sz="2400" b="1" i="1">
                <a:latin typeface="Times New Roman" charset="0"/>
              </a:rPr>
              <a:t>G</a:t>
            </a:r>
            <a:r>
              <a:rPr lang="en-US" sz="2400">
                <a:latin typeface="Tahoma" charset="0"/>
              </a:rPr>
              <a:t> is the digraph </a:t>
            </a:r>
            <a:r>
              <a:rPr lang="en-US" sz="2400" b="1" i="1">
                <a:latin typeface="Times New Roman" charset="0"/>
              </a:rPr>
              <a:t>G*</a:t>
            </a:r>
            <a:r>
              <a:rPr lang="en-US" sz="2400">
                <a:latin typeface="Tahoma" charset="0"/>
              </a:rPr>
              <a:t>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>
                <a:latin typeface="Times New Roman" charset="0"/>
              </a:rPr>
              <a:t>G*</a:t>
            </a:r>
            <a:r>
              <a:rPr lang="en-US" sz="2400">
                <a:latin typeface="Tahoma" charset="0"/>
              </a:rPr>
              <a:t> has the same vertices as </a:t>
            </a:r>
            <a:r>
              <a:rPr lang="en-US" sz="2400" b="1" i="1">
                <a:latin typeface="Times New Roman" charset="0"/>
              </a:rPr>
              <a:t>G</a:t>
            </a:r>
            <a:endParaRPr lang="en-US" sz="24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if </a:t>
            </a:r>
            <a:r>
              <a:rPr lang="en-US" sz="2400" b="1" i="1">
                <a:latin typeface="Times New Roman" charset="0"/>
              </a:rPr>
              <a:t>G</a:t>
            </a:r>
            <a:r>
              <a:rPr lang="en-US" sz="2400">
                <a:latin typeface="Tahoma" charset="0"/>
              </a:rPr>
              <a:t> has a directed path from </a:t>
            </a:r>
            <a:r>
              <a:rPr lang="en-US" sz="2400" b="1" i="1">
                <a:latin typeface="Times New Roman" charset="0"/>
              </a:rPr>
              <a:t>u</a:t>
            </a:r>
            <a:r>
              <a:rPr lang="en-US" sz="2400">
                <a:latin typeface="Tahoma" charset="0"/>
              </a:rPr>
              <a:t> to </a:t>
            </a:r>
            <a:r>
              <a:rPr lang="en-US" sz="2400" b="1" i="1">
                <a:latin typeface="Times New Roman" charset="0"/>
              </a:rPr>
              <a:t>v </a:t>
            </a:r>
            <a:r>
              <a:rPr lang="en-US" sz="2400">
                <a:latin typeface="Tahoma" charset="0"/>
              </a:rPr>
              <a:t>(</a:t>
            </a:r>
            <a:r>
              <a:rPr lang="en-US" sz="2400" b="1" i="1">
                <a:latin typeface="Times New Roman" charset="0"/>
              </a:rPr>
              <a:t>u </a:t>
            </a:r>
            <a:r>
              <a:rPr lang="en-US" sz="2400" b="1" i="1">
                <a:latin typeface="Times New Roman" charset="0"/>
                <a:sym typeface="Symbol" charset="0"/>
              </a:rPr>
              <a:t> </a:t>
            </a:r>
            <a:r>
              <a:rPr lang="en-US" sz="2400" b="1" i="1">
                <a:latin typeface="Times New Roman" charset="0"/>
              </a:rPr>
              <a:t>v</a:t>
            </a:r>
            <a:r>
              <a:rPr lang="en-US" sz="2400">
                <a:latin typeface="Tahoma" charset="0"/>
              </a:rPr>
              <a:t>), </a:t>
            </a:r>
            <a:r>
              <a:rPr lang="en-US" sz="2400" b="1" i="1">
                <a:latin typeface="Times New Roman" charset="0"/>
              </a:rPr>
              <a:t>G*</a:t>
            </a:r>
            <a:r>
              <a:rPr lang="en-US" sz="2400">
                <a:latin typeface="Tahoma" charset="0"/>
              </a:rPr>
              <a:t> has a directed edge from </a:t>
            </a:r>
            <a:r>
              <a:rPr lang="en-US" sz="2400" b="1" i="1">
                <a:latin typeface="Times New Roman" charset="0"/>
              </a:rPr>
              <a:t>u</a:t>
            </a:r>
            <a:r>
              <a:rPr lang="en-US" sz="2400">
                <a:latin typeface="Tahoma" charset="0"/>
              </a:rPr>
              <a:t> to </a:t>
            </a:r>
            <a:r>
              <a:rPr lang="en-US" sz="2400" b="1" i="1">
                <a:latin typeface="Times New Roman" charset="0"/>
              </a:rPr>
              <a:t>v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transitive closure provides reachability information about a digraph</a:t>
            </a:r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5410200" y="22098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26631" name="Oval 6"/>
          <p:cNvSpPr>
            <a:spLocks noChangeArrowheads="1"/>
          </p:cNvSpPr>
          <p:nvPr/>
        </p:nvSpPr>
        <p:spPr bwMode="auto">
          <a:xfrm>
            <a:off x="5410200" y="3200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26632" name="Oval 7"/>
          <p:cNvSpPr>
            <a:spLocks noChangeArrowheads="1"/>
          </p:cNvSpPr>
          <p:nvPr/>
        </p:nvSpPr>
        <p:spPr bwMode="auto">
          <a:xfrm>
            <a:off x="6705600" y="1600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26633" name="Oval 8"/>
          <p:cNvSpPr>
            <a:spLocks noChangeArrowheads="1"/>
          </p:cNvSpPr>
          <p:nvPr/>
        </p:nvSpPr>
        <p:spPr bwMode="auto">
          <a:xfrm>
            <a:off x="6705600" y="2743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26634" name="Oval 9"/>
          <p:cNvSpPr>
            <a:spLocks noChangeArrowheads="1"/>
          </p:cNvSpPr>
          <p:nvPr/>
        </p:nvSpPr>
        <p:spPr bwMode="auto">
          <a:xfrm>
            <a:off x="7991475" y="1600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cxnSp>
        <p:nvCxnSpPr>
          <p:cNvPr id="26635" name="AutoShape 10"/>
          <p:cNvCxnSpPr>
            <a:cxnSpLocks noChangeShapeType="1"/>
            <a:stCxn id="26630" idx="7"/>
            <a:endCxn id="26632" idx="2"/>
          </p:cNvCxnSpPr>
          <p:nvPr/>
        </p:nvCxnSpPr>
        <p:spPr bwMode="auto">
          <a:xfrm flipV="1">
            <a:off x="5800725" y="182880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AutoShape 11"/>
          <p:cNvCxnSpPr>
            <a:cxnSpLocks noChangeShapeType="1"/>
            <a:stCxn id="26630" idx="5"/>
            <a:endCxn id="26633" idx="2"/>
          </p:cNvCxnSpPr>
          <p:nvPr/>
        </p:nvCxnSpPr>
        <p:spPr bwMode="auto">
          <a:xfrm>
            <a:off x="5800725" y="260985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AutoShape 12"/>
          <p:cNvCxnSpPr>
            <a:cxnSpLocks noChangeShapeType="1"/>
            <a:stCxn id="26632" idx="6"/>
            <a:endCxn id="26634" idx="2"/>
          </p:cNvCxnSpPr>
          <p:nvPr/>
        </p:nvCxnSpPr>
        <p:spPr bwMode="auto">
          <a:xfrm>
            <a:off x="7172325" y="1828800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AutoShape 13"/>
          <p:cNvCxnSpPr>
            <a:cxnSpLocks noChangeShapeType="1"/>
            <a:stCxn id="26633" idx="0"/>
            <a:endCxn id="26632" idx="4"/>
          </p:cNvCxnSpPr>
          <p:nvPr/>
        </p:nvCxnSpPr>
        <p:spPr bwMode="auto">
          <a:xfrm flipV="1">
            <a:off x="6934200" y="206692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AutoShape 14"/>
          <p:cNvCxnSpPr>
            <a:cxnSpLocks noChangeShapeType="1"/>
            <a:stCxn id="26631" idx="6"/>
            <a:endCxn id="26633" idx="3"/>
          </p:cNvCxnSpPr>
          <p:nvPr/>
        </p:nvCxnSpPr>
        <p:spPr bwMode="auto">
          <a:xfrm flipV="1">
            <a:off x="5876925" y="3143250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0" name="Oval 15"/>
          <p:cNvSpPr>
            <a:spLocks noChangeArrowheads="1"/>
          </p:cNvSpPr>
          <p:nvPr/>
        </p:nvSpPr>
        <p:spPr bwMode="auto">
          <a:xfrm>
            <a:off x="5410200" y="4800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26641" name="Oval 16"/>
          <p:cNvSpPr>
            <a:spLocks noChangeArrowheads="1"/>
          </p:cNvSpPr>
          <p:nvPr/>
        </p:nvSpPr>
        <p:spPr bwMode="auto">
          <a:xfrm>
            <a:off x="5410200" y="5791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26642" name="Oval 17"/>
          <p:cNvSpPr>
            <a:spLocks noChangeArrowheads="1"/>
          </p:cNvSpPr>
          <p:nvPr/>
        </p:nvSpPr>
        <p:spPr bwMode="auto">
          <a:xfrm>
            <a:off x="67056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26643" name="Oval 18"/>
          <p:cNvSpPr>
            <a:spLocks noChangeArrowheads="1"/>
          </p:cNvSpPr>
          <p:nvPr/>
        </p:nvSpPr>
        <p:spPr bwMode="auto">
          <a:xfrm>
            <a:off x="6705600" y="5334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26644" name="Oval 19"/>
          <p:cNvSpPr>
            <a:spLocks noChangeArrowheads="1"/>
          </p:cNvSpPr>
          <p:nvPr/>
        </p:nvSpPr>
        <p:spPr bwMode="auto">
          <a:xfrm>
            <a:off x="7991475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cxnSp>
        <p:nvCxnSpPr>
          <p:cNvPr id="26645" name="AutoShape 20"/>
          <p:cNvCxnSpPr>
            <a:cxnSpLocks noChangeShapeType="1"/>
            <a:stCxn id="26640" idx="7"/>
            <a:endCxn id="26642" idx="2"/>
          </p:cNvCxnSpPr>
          <p:nvPr/>
        </p:nvCxnSpPr>
        <p:spPr bwMode="auto">
          <a:xfrm flipV="1">
            <a:off x="5800725" y="441960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6" name="AutoShape 21"/>
          <p:cNvCxnSpPr>
            <a:cxnSpLocks noChangeShapeType="1"/>
            <a:stCxn id="26640" idx="5"/>
            <a:endCxn id="26643" idx="2"/>
          </p:cNvCxnSpPr>
          <p:nvPr/>
        </p:nvCxnSpPr>
        <p:spPr bwMode="auto">
          <a:xfrm>
            <a:off x="5800725" y="520065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7" name="AutoShape 22"/>
          <p:cNvCxnSpPr>
            <a:cxnSpLocks noChangeShapeType="1"/>
            <a:stCxn id="26642" idx="6"/>
            <a:endCxn id="26644" idx="2"/>
          </p:cNvCxnSpPr>
          <p:nvPr/>
        </p:nvCxnSpPr>
        <p:spPr bwMode="auto">
          <a:xfrm>
            <a:off x="7172325" y="4419600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8" name="AutoShape 23"/>
          <p:cNvCxnSpPr>
            <a:cxnSpLocks noChangeShapeType="1"/>
            <a:stCxn id="26643" idx="0"/>
            <a:endCxn id="26642" idx="4"/>
          </p:cNvCxnSpPr>
          <p:nvPr/>
        </p:nvCxnSpPr>
        <p:spPr bwMode="auto">
          <a:xfrm flipV="1">
            <a:off x="6934200" y="465772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9" name="AutoShape 24"/>
          <p:cNvCxnSpPr>
            <a:cxnSpLocks noChangeShapeType="1"/>
            <a:stCxn id="26641" idx="6"/>
            <a:endCxn id="26643" idx="3"/>
          </p:cNvCxnSpPr>
          <p:nvPr/>
        </p:nvCxnSpPr>
        <p:spPr bwMode="auto">
          <a:xfrm flipV="1">
            <a:off x="5876925" y="5734050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0" name="AutoShape 25"/>
          <p:cNvCxnSpPr>
            <a:cxnSpLocks noChangeShapeType="1"/>
            <a:stCxn id="26640" idx="0"/>
            <a:endCxn id="26644" idx="1"/>
          </p:cNvCxnSpPr>
          <p:nvPr/>
        </p:nvCxnSpPr>
        <p:spPr bwMode="auto">
          <a:xfrm rot="-5400000">
            <a:off x="6577012" y="3309938"/>
            <a:ext cx="542925" cy="2419350"/>
          </a:xfrm>
          <a:prstGeom prst="curvedConnector3">
            <a:avLst>
              <a:gd name="adj1" fmla="val 180699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1" name="AutoShape 26"/>
          <p:cNvCxnSpPr>
            <a:cxnSpLocks noChangeShapeType="1"/>
            <a:stCxn id="26641" idx="5"/>
            <a:endCxn id="26644" idx="4"/>
          </p:cNvCxnSpPr>
          <p:nvPr/>
        </p:nvCxnSpPr>
        <p:spPr bwMode="auto">
          <a:xfrm rot="5400000" flipH="1" flipV="1">
            <a:off x="6243637" y="4214813"/>
            <a:ext cx="1533525" cy="2419350"/>
          </a:xfrm>
          <a:prstGeom prst="curvedConnector3">
            <a:avLst>
              <a:gd name="adj1" fmla="val -18634"/>
            </a:avLst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2" name="AutoShape 27"/>
          <p:cNvCxnSpPr>
            <a:cxnSpLocks noChangeShapeType="1"/>
            <a:stCxn id="26643" idx="7"/>
            <a:endCxn id="26644" idx="3"/>
          </p:cNvCxnSpPr>
          <p:nvPr/>
        </p:nvCxnSpPr>
        <p:spPr bwMode="auto">
          <a:xfrm flipV="1">
            <a:off x="7096125" y="4591050"/>
            <a:ext cx="962025" cy="8001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3" name="Text Box 28"/>
          <p:cNvSpPr txBox="1">
            <a:spLocks noChangeArrowheads="1"/>
          </p:cNvSpPr>
          <p:nvPr/>
        </p:nvSpPr>
        <p:spPr bwMode="auto">
          <a:xfrm>
            <a:off x="7875588" y="25558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G</a:t>
            </a:r>
          </a:p>
        </p:txBody>
      </p:sp>
      <p:sp>
        <p:nvSpPr>
          <p:cNvPr id="26654" name="Text Box 29"/>
          <p:cNvSpPr txBox="1">
            <a:spLocks noChangeArrowheads="1"/>
          </p:cNvSpPr>
          <p:nvPr/>
        </p:nvSpPr>
        <p:spPr bwMode="auto">
          <a:xfrm>
            <a:off x="7900988" y="586740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G*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76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EF427E-B109-8144-ADE8-D935F5D6C17E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765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172200" cy="12954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the Transitive Closure</a:t>
            </a:r>
          </a:p>
        </p:txBody>
      </p:sp>
      <p:sp>
        <p:nvSpPr>
          <p:cNvPr id="27652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96913" y="1524000"/>
            <a:ext cx="3417887" cy="25146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We can perform DFS starting at each vertex</a:t>
            </a:r>
          </a:p>
          <a:p>
            <a:pPr lvl="1" eaLnBrk="1" hangingPunct="1"/>
            <a:r>
              <a:rPr lang="en-US" sz="2400">
                <a:latin typeface="Tahoma" charset="0"/>
              </a:rPr>
              <a:t>O(n(n+m))</a:t>
            </a:r>
          </a:p>
        </p:txBody>
      </p:sp>
      <p:pic>
        <p:nvPicPr>
          <p:cNvPr id="27653" name="Picture 1087" descr="j021069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755900"/>
            <a:ext cx="1771650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4" name="Group 1090"/>
          <p:cNvGrpSpPr>
            <a:grpSpLocks/>
          </p:cNvGrpSpPr>
          <p:nvPr/>
        </p:nvGrpSpPr>
        <p:grpSpPr bwMode="auto">
          <a:xfrm>
            <a:off x="4495800" y="1066800"/>
            <a:ext cx="4343400" cy="2133600"/>
            <a:chOff x="2400" y="1872"/>
            <a:chExt cx="2736" cy="1344"/>
          </a:xfrm>
        </p:grpSpPr>
        <p:sp>
          <p:nvSpPr>
            <p:cNvPr id="27656" name="Rectangle 1067"/>
            <p:cNvSpPr>
              <a:spLocks noChangeArrowheads="1"/>
            </p:cNvSpPr>
            <p:nvPr/>
          </p:nvSpPr>
          <p:spPr bwMode="auto">
            <a:xfrm>
              <a:off x="2832" y="2016"/>
              <a:ext cx="2160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If there's a way to get  from 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A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to 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B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and from        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B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to 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C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, then there's a        way to get from 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A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 to 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C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</a:rPr>
                <a:t>.</a:t>
              </a:r>
              <a:endParaRPr lang="en-US" b="1">
                <a:latin typeface="Times" charset="0"/>
              </a:endParaRPr>
            </a:p>
          </p:txBody>
        </p:sp>
        <p:sp>
          <p:nvSpPr>
            <p:cNvPr id="27657" name="AutoShape 1089"/>
            <p:cNvSpPr>
              <a:spLocks noChangeArrowheads="1"/>
            </p:cNvSpPr>
            <p:nvPr/>
          </p:nvSpPr>
          <p:spPr bwMode="auto">
            <a:xfrm>
              <a:off x="2400" y="1872"/>
              <a:ext cx="2736" cy="1344"/>
            </a:xfrm>
            <a:prstGeom prst="cloudCallout">
              <a:avLst>
                <a:gd name="adj1" fmla="val -46273"/>
                <a:gd name="adj2" fmla="val 7410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7655" name="Text Box 1092"/>
          <p:cNvSpPr txBox="1">
            <a:spLocks noChangeArrowheads="1"/>
          </p:cNvSpPr>
          <p:nvPr/>
        </p:nvSpPr>
        <p:spPr bwMode="auto">
          <a:xfrm>
            <a:off x="4876800" y="4038600"/>
            <a:ext cx="4114800" cy="184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800" dirty="0"/>
              <a:t>Alternatively ... Use </a:t>
            </a:r>
            <a:endParaRPr lang="en-US" sz="2800" dirty="0" smtClean="0"/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800"/>
              <a:t>t</a:t>
            </a:r>
            <a:r>
              <a:rPr lang="en-US" sz="2800" smtClean="0"/>
              <a:t>he </a:t>
            </a:r>
            <a:r>
              <a:rPr lang="en-US" sz="2800" dirty="0"/>
              <a:t>Floyd-</a:t>
            </a:r>
            <a:r>
              <a:rPr lang="en-US" sz="2800" dirty="0" err="1"/>
              <a:t>Warshall</a:t>
            </a:r>
            <a:r>
              <a:rPr lang="en-US" sz="2800" dirty="0"/>
              <a:t> Algorithm</a:t>
            </a:r>
          </a:p>
          <a:p>
            <a:pPr algn="l"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86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C994AB9-6B6A-D64D-9631-609E5CE8D24C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172200" cy="12954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Floyd-Warshall Transitive Closure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96913" y="1524000"/>
            <a:ext cx="7061200" cy="21336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Idea #1: Number the vertices 1, 2, …, n.</a:t>
            </a:r>
          </a:p>
          <a:p>
            <a:pPr eaLnBrk="1" hangingPunct="1"/>
            <a:r>
              <a:rPr lang="en-US" sz="2800">
                <a:latin typeface="Tahoma" charset="0"/>
              </a:rPr>
              <a:t>Idea #2: Consider paths that use only vertices numbered 1, 2, …, k, as intermediate vertices:</a:t>
            </a:r>
          </a:p>
        </p:txBody>
      </p:sp>
      <p:pic>
        <p:nvPicPr>
          <p:cNvPr id="28677" name="Picture 4" descr="j021069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13" y="152400"/>
            <a:ext cx="110013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2057400" y="3905250"/>
            <a:ext cx="23813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Rectangle 10"/>
          <p:cNvSpPr>
            <a:spLocks noChangeArrowheads="1"/>
          </p:cNvSpPr>
          <p:nvPr/>
        </p:nvSpPr>
        <p:spPr bwMode="auto">
          <a:xfrm>
            <a:off x="4473575" y="4859338"/>
            <a:ext cx="23813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Rectangle 11"/>
          <p:cNvSpPr>
            <a:spLocks noChangeArrowheads="1"/>
          </p:cNvSpPr>
          <p:nvPr/>
        </p:nvSpPr>
        <p:spPr bwMode="auto">
          <a:xfrm>
            <a:off x="6696075" y="4859338"/>
            <a:ext cx="22225" cy="79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Oval 12"/>
          <p:cNvSpPr>
            <a:spLocks noChangeArrowheads="1"/>
          </p:cNvSpPr>
          <p:nvPr/>
        </p:nvSpPr>
        <p:spPr bwMode="auto">
          <a:xfrm>
            <a:off x="4149725" y="5681663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k</a:t>
            </a:r>
          </a:p>
        </p:txBody>
      </p:sp>
      <p:sp>
        <p:nvSpPr>
          <p:cNvPr id="28682" name="Oval 14"/>
          <p:cNvSpPr>
            <a:spLocks noChangeArrowheads="1"/>
          </p:cNvSpPr>
          <p:nvPr/>
        </p:nvSpPr>
        <p:spPr bwMode="auto">
          <a:xfrm>
            <a:off x="5983288" y="4808538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28683" name="Oval 16"/>
          <p:cNvSpPr>
            <a:spLocks noChangeArrowheads="1"/>
          </p:cNvSpPr>
          <p:nvPr/>
        </p:nvSpPr>
        <p:spPr bwMode="auto">
          <a:xfrm>
            <a:off x="2125663" y="3852863"/>
            <a:ext cx="555625" cy="5667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cxnSp>
        <p:nvCxnSpPr>
          <p:cNvPr id="28684" name="AutoShape 28"/>
          <p:cNvCxnSpPr>
            <a:cxnSpLocks noChangeShapeType="1"/>
            <a:stCxn id="28683" idx="5"/>
            <a:endCxn id="28681" idx="1"/>
          </p:cNvCxnSpPr>
          <p:nvPr/>
        </p:nvCxnSpPr>
        <p:spPr bwMode="auto">
          <a:xfrm rot="16200000" flipH="1">
            <a:off x="2720975" y="4235450"/>
            <a:ext cx="1389063" cy="1630363"/>
          </a:xfrm>
          <a:prstGeom prst="curvedConnector3">
            <a:avLst>
              <a:gd name="adj1" fmla="val 49944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AutoShape 29"/>
          <p:cNvCxnSpPr>
            <a:cxnSpLocks noChangeShapeType="1"/>
            <a:stCxn id="28681" idx="7"/>
            <a:endCxn id="28682" idx="3"/>
          </p:cNvCxnSpPr>
          <p:nvPr/>
        </p:nvCxnSpPr>
        <p:spPr bwMode="auto">
          <a:xfrm rot="-5400000">
            <a:off x="5127625" y="4808538"/>
            <a:ext cx="433388" cy="1439862"/>
          </a:xfrm>
          <a:prstGeom prst="curvedConnector3">
            <a:avLst>
              <a:gd name="adj1" fmla="val 49815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6" name="Text Box 30"/>
          <p:cNvSpPr txBox="1">
            <a:spLocks noChangeArrowheads="1"/>
          </p:cNvSpPr>
          <p:nvPr/>
        </p:nvSpPr>
        <p:spPr bwMode="auto">
          <a:xfrm>
            <a:off x="701675" y="4986338"/>
            <a:ext cx="26717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Uses only vertices</a:t>
            </a:r>
          </a:p>
          <a:p>
            <a:pPr eaLnBrk="1" hangingPunct="1"/>
            <a:r>
              <a:rPr lang="en-US"/>
              <a:t>numbered 1,…,k-1</a:t>
            </a:r>
          </a:p>
        </p:txBody>
      </p:sp>
      <p:sp>
        <p:nvSpPr>
          <p:cNvPr id="28687" name="Text Box 31"/>
          <p:cNvSpPr txBox="1">
            <a:spLocks noChangeArrowheads="1"/>
          </p:cNvSpPr>
          <p:nvPr/>
        </p:nvSpPr>
        <p:spPr bwMode="auto">
          <a:xfrm>
            <a:off x="5006975" y="5502275"/>
            <a:ext cx="26717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Uses only vertices</a:t>
            </a:r>
          </a:p>
          <a:p>
            <a:pPr eaLnBrk="1" hangingPunct="1"/>
            <a:r>
              <a:rPr lang="en-US"/>
              <a:t>numbered 1,…,k-1</a:t>
            </a:r>
          </a:p>
        </p:txBody>
      </p:sp>
      <p:cxnSp>
        <p:nvCxnSpPr>
          <p:cNvPr id="28688" name="AutoShape 32"/>
          <p:cNvCxnSpPr>
            <a:cxnSpLocks noChangeShapeType="1"/>
            <a:stCxn id="28683" idx="6"/>
            <a:endCxn id="28682" idx="1"/>
          </p:cNvCxnSpPr>
          <p:nvPr/>
        </p:nvCxnSpPr>
        <p:spPr bwMode="auto">
          <a:xfrm>
            <a:off x="2700338" y="4137025"/>
            <a:ext cx="3363912" cy="735013"/>
          </a:xfrm>
          <a:prstGeom prst="curvedConnector2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9" name="Text Box 33"/>
          <p:cNvSpPr txBox="1">
            <a:spLocks noChangeArrowheads="1"/>
          </p:cNvSpPr>
          <p:nvPr/>
        </p:nvSpPr>
        <p:spPr bwMode="auto">
          <a:xfrm>
            <a:off x="4038600" y="3352800"/>
            <a:ext cx="4914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Uses only vertices numbered 1,…,k</a:t>
            </a:r>
          </a:p>
          <a:p>
            <a:pPr eaLnBrk="1" hangingPunct="1"/>
            <a:r>
              <a:rPr lang="en-US">
                <a:solidFill>
                  <a:schemeClr val="tx2"/>
                </a:solidFill>
              </a:rPr>
              <a:t>(add this edge if it</a:t>
            </a:r>
            <a:r>
              <a:rPr lang="ja-JP" altLang="en-US">
                <a:solidFill>
                  <a:schemeClr val="tx2"/>
                </a:solidFill>
              </a:rPr>
              <a:t>’</a:t>
            </a:r>
            <a:r>
              <a:rPr lang="en-US" altLang="ja-JP">
                <a:solidFill>
                  <a:schemeClr val="tx2"/>
                </a:solidFill>
              </a:rPr>
              <a:t>s not already in)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6752" y="3892847"/>
            <a:ext cx="1074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source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418" y="4438650"/>
            <a:ext cx="1672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destination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9941" y="5867400"/>
            <a:ext cx="188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intermediate</a:t>
            </a:r>
            <a:endParaRPr lang="en-US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CAF1D08-64E1-DB40-84EF-A864CFA8998A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Floyd-Warshall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Algorithm</a:t>
            </a:r>
            <a:endParaRPr lang="en-US">
              <a:latin typeface="Tahoma" charset="0"/>
            </a:endParaRP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3810000" cy="4648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Number vertices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 baseline="-25000">
                <a:latin typeface="Times New Roman" charset="0"/>
              </a:rPr>
              <a:t>1 </a:t>
            </a:r>
            <a:r>
              <a:rPr lang="en-US" sz="2000" b="1" i="1">
                <a:latin typeface="Times New Roman" charset="0"/>
              </a:rPr>
              <a:t>, …, v</a:t>
            </a:r>
            <a:r>
              <a:rPr lang="en-US" sz="2000" b="1" i="1" baseline="-25000">
                <a:latin typeface="Times New Roman" charset="0"/>
              </a:rPr>
              <a:t>n</a:t>
            </a:r>
            <a:r>
              <a:rPr lang="en-US" sz="2000">
                <a:latin typeface="Tahoma" charset="0"/>
              </a:rPr>
              <a:t> </a:t>
            </a:r>
          </a:p>
          <a:p>
            <a:pPr eaLnBrk="1" hangingPunct="1"/>
            <a:r>
              <a:rPr lang="en-US" sz="2000">
                <a:latin typeface="Tahoma" charset="0"/>
              </a:rPr>
              <a:t>Compute digraphs </a:t>
            </a:r>
            <a:r>
              <a:rPr lang="en-US" sz="2000" b="1" i="1">
                <a:latin typeface="Times New Roman" charset="0"/>
              </a:rPr>
              <a:t>G</a:t>
            </a:r>
            <a:r>
              <a:rPr lang="en-US" sz="2000" baseline="-25000">
                <a:latin typeface="Times New Roman" charset="0"/>
              </a:rPr>
              <a:t>0</a:t>
            </a:r>
            <a:r>
              <a:rPr lang="en-US" sz="2000" b="1" i="1">
                <a:latin typeface="Times New Roman" charset="0"/>
              </a:rPr>
              <a:t>, …, G</a:t>
            </a:r>
            <a:r>
              <a:rPr lang="en-US" sz="2000" b="1" i="1" baseline="-25000">
                <a:latin typeface="Times New Roman" charset="0"/>
              </a:rPr>
              <a:t>n</a:t>
            </a:r>
          </a:p>
          <a:p>
            <a:pPr lvl="1" eaLnBrk="1" hangingPunct="1"/>
            <a:r>
              <a:rPr lang="en-US" sz="1800" b="1" i="1">
                <a:latin typeface="Times New Roman" charset="0"/>
              </a:rPr>
              <a:t>G</a:t>
            </a:r>
            <a:r>
              <a:rPr lang="en-US" sz="1800" baseline="-25000">
                <a:latin typeface="Times New Roman" charset="0"/>
              </a:rPr>
              <a:t>0</a:t>
            </a:r>
            <a:r>
              <a:rPr lang="en-US" sz="1800">
                <a:latin typeface="Times New Roman" charset="0"/>
              </a:rPr>
              <a:t>=</a:t>
            </a:r>
            <a:r>
              <a:rPr lang="en-US" sz="1800" b="1" i="1">
                <a:latin typeface="Times New Roman" charset="0"/>
              </a:rPr>
              <a:t>G</a:t>
            </a:r>
            <a:r>
              <a:rPr lang="en-US" sz="1800">
                <a:latin typeface="Times New Roman" charset="0"/>
              </a:rPr>
              <a:t> </a:t>
            </a:r>
            <a:endParaRPr lang="en-US" sz="1800" baseline="-25000">
              <a:latin typeface="Tahoma" charset="0"/>
            </a:endParaRPr>
          </a:p>
          <a:p>
            <a:pPr lvl="1" eaLnBrk="1" hangingPunct="1"/>
            <a:r>
              <a:rPr lang="en-US" sz="1800" b="1" i="1">
                <a:latin typeface="Times New Roman" charset="0"/>
              </a:rPr>
              <a:t>G</a:t>
            </a:r>
            <a:r>
              <a:rPr lang="en-US" sz="1800" b="1" i="1" baseline="-25000">
                <a:latin typeface="Times New Roman" charset="0"/>
              </a:rPr>
              <a:t>k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has directed edge 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 b="1" i="1" baseline="-25000">
                <a:latin typeface="Times New Roman" charset="0"/>
              </a:rPr>
              <a:t>i</a:t>
            </a:r>
            <a:r>
              <a:rPr lang="en-US" sz="1800" b="1" i="1">
                <a:latin typeface="Times New Roman" charset="0"/>
              </a:rPr>
              <a:t>, v</a:t>
            </a:r>
            <a:r>
              <a:rPr lang="en-US" sz="1800" b="1" i="1" baseline="-25000">
                <a:latin typeface="Times New Roman" charset="0"/>
              </a:rPr>
              <a:t>j</a:t>
            </a:r>
            <a:r>
              <a:rPr lang="en-US" sz="1800">
                <a:latin typeface="Times New Roman" charset="0"/>
              </a:rPr>
              <a:t>) </a:t>
            </a:r>
            <a:r>
              <a:rPr lang="en-US" sz="1800">
                <a:latin typeface="Tahoma" charset="0"/>
              </a:rPr>
              <a:t>if </a:t>
            </a:r>
            <a:r>
              <a:rPr lang="en-US" sz="1800" b="1" i="1">
                <a:latin typeface="Times New Roman" charset="0"/>
              </a:rPr>
              <a:t>G </a:t>
            </a:r>
            <a:r>
              <a:rPr lang="en-US" sz="1800">
                <a:latin typeface="Tahoma" charset="0"/>
              </a:rPr>
              <a:t>has a directed path from 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 b="1" i="1" baseline="-25000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to 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 b="1" i="1" baseline="-25000">
                <a:latin typeface="Times New Roman" charset="0"/>
              </a:rPr>
              <a:t>j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with intermediate vertices in </a:t>
            </a:r>
            <a:br>
              <a:rPr lang="en-US" sz="1800">
                <a:latin typeface="Tahoma" charset="0"/>
              </a:rPr>
            </a:br>
            <a:r>
              <a:rPr lang="en-US" sz="1800">
                <a:latin typeface="Times New Roman" charset="0"/>
              </a:rPr>
              <a:t>{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 baseline="-25000">
                <a:latin typeface="Times New Roman" charset="0"/>
              </a:rPr>
              <a:t>1 </a:t>
            </a:r>
            <a:r>
              <a:rPr lang="en-US" sz="1800" b="1" i="1">
                <a:latin typeface="Times New Roman" charset="0"/>
              </a:rPr>
              <a:t>, …, v</a:t>
            </a:r>
            <a:r>
              <a:rPr lang="en-US" sz="1800" b="1" i="1" baseline="-25000">
                <a:latin typeface="Times New Roman" charset="0"/>
              </a:rPr>
              <a:t>k</a:t>
            </a:r>
            <a:r>
              <a:rPr lang="en-US" sz="1800">
                <a:latin typeface="Times New Roman" charset="0"/>
              </a:rPr>
              <a:t>}</a:t>
            </a:r>
            <a:r>
              <a:rPr lang="en-US" sz="1800">
                <a:latin typeface="Tahoma" charset="0"/>
              </a:rPr>
              <a:t> </a:t>
            </a:r>
          </a:p>
          <a:p>
            <a:pPr eaLnBrk="1" hangingPunct="1"/>
            <a:r>
              <a:rPr lang="en-US" sz="2000">
                <a:latin typeface="Tahoma" charset="0"/>
              </a:rPr>
              <a:t>We have that </a:t>
            </a:r>
            <a:r>
              <a:rPr lang="en-US" sz="2000" b="1" i="1">
                <a:latin typeface="Times New Roman" charset="0"/>
              </a:rPr>
              <a:t>G</a:t>
            </a:r>
            <a:r>
              <a:rPr lang="en-US" sz="2000" b="1" i="1" baseline="-25000">
                <a:latin typeface="Times New Roman" charset="0"/>
              </a:rPr>
              <a:t>n </a:t>
            </a:r>
            <a:r>
              <a:rPr lang="en-US" sz="2000">
                <a:latin typeface="Times New Roman" charset="0"/>
              </a:rPr>
              <a:t>= </a:t>
            </a:r>
            <a:r>
              <a:rPr lang="en-US" sz="2000" b="1" i="1">
                <a:latin typeface="Times New Roman" charset="0"/>
              </a:rPr>
              <a:t>G*</a:t>
            </a:r>
            <a:endParaRPr lang="en-US" sz="2000">
              <a:latin typeface="Tahoma" charset="0"/>
            </a:endParaRPr>
          </a:p>
          <a:p>
            <a:pPr eaLnBrk="1" hangingPunct="1"/>
            <a:r>
              <a:rPr lang="en-US" sz="2000">
                <a:latin typeface="Tahoma" charset="0"/>
              </a:rPr>
              <a:t>In phase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ahoma" charset="0"/>
              </a:rPr>
              <a:t>, digraph </a:t>
            </a:r>
            <a:r>
              <a:rPr lang="en-US" sz="2000" b="1" i="1">
                <a:latin typeface="Times New Roman" charset="0"/>
              </a:rPr>
              <a:t>G</a:t>
            </a:r>
            <a:r>
              <a:rPr lang="en-US" sz="2000" b="1" i="1" baseline="-25000">
                <a:latin typeface="Times New Roman" charset="0"/>
              </a:rPr>
              <a:t>k</a:t>
            </a:r>
            <a:r>
              <a:rPr lang="en-US" sz="2000">
                <a:latin typeface="Tahoma" charset="0"/>
              </a:rPr>
              <a:t> is computed from </a:t>
            </a:r>
            <a:r>
              <a:rPr lang="en-US" sz="2000" b="1" i="1">
                <a:latin typeface="Times New Roman" charset="0"/>
              </a:rPr>
              <a:t>G</a:t>
            </a:r>
            <a:r>
              <a:rPr lang="en-US" sz="2000" b="1" i="1" baseline="-25000">
                <a:latin typeface="Times New Roman" charset="0"/>
              </a:rPr>
              <a:t>k </a:t>
            </a:r>
            <a:r>
              <a:rPr lang="en-US" sz="2000" b="1" i="1" baseline="-25000">
                <a:latin typeface="Symbol" charset="0"/>
              </a:rPr>
              <a:t>-</a:t>
            </a:r>
            <a:r>
              <a:rPr lang="en-US" sz="2000" b="1" i="1" baseline="-25000">
                <a:latin typeface="Times New Roman" charset="0"/>
              </a:rPr>
              <a:t> </a:t>
            </a:r>
            <a:r>
              <a:rPr lang="en-US" sz="2000" baseline="-25000">
                <a:latin typeface="Times New Roman" charset="0"/>
              </a:rPr>
              <a:t>1</a:t>
            </a:r>
            <a:endParaRPr lang="en-US" sz="2000">
              <a:latin typeface="Times New Roman" charset="0"/>
            </a:endParaRPr>
          </a:p>
          <a:p>
            <a:pPr eaLnBrk="1" hangingPunct="1"/>
            <a:r>
              <a:rPr lang="en-US" sz="2000">
                <a:latin typeface="Tahoma" charset="0"/>
              </a:rPr>
              <a:t>Running time: </a:t>
            </a:r>
            <a:r>
              <a:rPr lang="en-US" sz="2000" b="1" i="1">
                <a:latin typeface="Times New Roman" charset="0"/>
                <a:cs typeface="Times New Roman" charset="0"/>
              </a:rPr>
              <a:t>O</a:t>
            </a:r>
            <a:r>
              <a:rPr lang="en-US" sz="2000">
                <a:latin typeface="Times New Roman" charset="0"/>
                <a:cs typeface="Times New Roman" charset="0"/>
              </a:rPr>
              <a:t>(</a:t>
            </a:r>
            <a:r>
              <a:rPr lang="en-US" sz="2000" b="1" i="1">
                <a:latin typeface="Times New Roman" charset="0"/>
                <a:cs typeface="Times New Roman" charset="0"/>
              </a:rPr>
              <a:t>n</a:t>
            </a:r>
            <a:r>
              <a:rPr lang="en-US" sz="2000" baseline="30000">
                <a:latin typeface="Times New Roman" charset="0"/>
                <a:cs typeface="Times New Roman" charset="0"/>
              </a:rPr>
              <a:t>3</a:t>
            </a:r>
            <a:r>
              <a:rPr lang="en-US" sz="2000">
                <a:latin typeface="Times New Roman" charset="0"/>
                <a:cs typeface="Times New Roman" charset="0"/>
              </a:rPr>
              <a:t>)</a:t>
            </a:r>
            <a:r>
              <a:rPr lang="en-US" sz="2000">
                <a:latin typeface="Tahoma" charset="0"/>
              </a:rPr>
              <a:t>, assuming areAdjacent is </a:t>
            </a:r>
            <a:r>
              <a:rPr lang="en-US" sz="2000" b="1" i="1">
                <a:latin typeface="Times New Roman" charset="0"/>
                <a:cs typeface="Times New Roman" charset="0"/>
              </a:rPr>
              <a:t>O</a:t>
            </a:r>
            <a:r>
              <a:rPr lang="en-US" sz="2000">
                <a:latin typeface="Times New Roman" charset="0"/>
                <a:cs typeface="Times New Roman" charset="0"/>
              </a:rPr>
              <a:t>(1)</a:t>
            </a:r>
            <a:r>
              <a:rPr lang="en-US" sz="2000">
                <a:latin typeface="Tahoma" charset="0"/>
              </a:rPr>
              <a:t> (e.g., adjacency matrix)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4419600" y="1600200"/>
            <a:ext cx="4572000" cy="480747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tx2"/>
                </a:solidFill>
                <a:latin typeface="Times New Roman" charset="0"/>
              </a:rPr>
              <a:t>FloydWarshall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G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Input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digraph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G</a:t>
            </a:r>
            <a:endParaRPr lang="en-US" sz="1800" dirty="0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Output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transitive closure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G*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G</a:t>
            </a:r>
            <a:endParaRPr lang="en-US" sz="1800" dirty="0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 sz="1800" dirty="0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for all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G.vertices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denote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as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b="1" i="1" baseline="-25000" dirty="0">
                <a:solidFill>
                  <a:schemeClr val="accent2"/>
                </a:solidFill>
                <a:latin typeface="Times New Roman" charset="0"/>
              </a:rPr>
              <a:t>i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baseline="-250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+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1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G</a:t>
            </a:r>
            <a:r>
              <a:rPr lang="en-US" sz="1800" baseline="-25000" dirty="0">
                <a:solidFill>
                  <a:schemeClr val="accent2"/>
                </a:solidFill>
                <a:latin typeface="Times New Roman" charset="0"/>
              </a:rPr>
              <a:t>0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G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for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1 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to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n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do </a:t>
            </a:r>
            <a:r>
              <a:rPr lang="en-US" sz="1800" i="1" dirty="0" smtClean="0">
                <a:solidFill>
                  <a:srgbClr val="0000FF"/>
                </a:solidFill>
                <a:latin typeface="Times New Roman" charset="0"/>
              </a:rPr>
              <a:t>// intermediate</a:t>
            </a:r>
            <a:endParaRPr lang="en-US" sz="1800" i="1" dirty="0">
              <a:solidFill>
                <a:srgbClr val="0000FF"/>
              </a:solidFill>
              <a:latin typeface="Times New Roman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G</a:t>
            </a:r>
            <a:r>
              <a:rPr lang="en-US" sz="1800" b="1" i="1" baseline="-25000" dirty="0" err="1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G</a:t>
            </a:r>
            <a:r>
              <a:rPr lang="en-US" sz="1800" b="1" i="1" baseline="-25000" dirty="0" err="1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 b="1" i="1" baseline="-25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baseline="-25000" dirty="0">
                <a:solidFill>
                  <a:schemeClr val="accent2"/>
                </a:solidFill>
                <a:latin typeface="Symbol" charset="0"/>
              </a:rPr>
              <a:t>-</a:t>
            </a:r>
            <a:r>
              <a:rPr lang="en-US" sz="1800" b="1" i="1" baseline="-25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aseline="-25000" dirty="0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 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for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1 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to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n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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k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do </a:t>
            </a:r>
            <a:r>
              <a:rPr lang="en-US" sz="1800" i="1" dirty="0" smtClean="0">
                <a:solidFill>
                  <a:srgbClr val="0000FF"/>
                </a:solidFill>
                <a:latin typeface="Times New Roman" charset="0"/>
              </a:rPr>
              <a:t>// source</a:t>
            </a:r>
            <a:endParaRPr lang="en-US" sz="1800" i="1" dirty="0">
              <a:solidFill>
                <a:srgbClr val="0000FF"/>
              </a:solidFill>
              <a:latin typeface="Times New Roman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		for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1 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to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n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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, k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do </a:t>
            </a:r>
            <a:r>
              <a:rPr lang="en-US" sz="1800" i="1" dirty="0" smtClean="0">
                <a:solidFill>
                  <a:srgbClr val="0000FF"/>
                </a:solidFill>
                <a:latin typeface="Times New Roman" charset="0"/>
              </a:rPr>
              <a:t>//destination</a:t>
            </a:r>
            <a:endParaRPr lang="en-US" sz="1800" i="1" dirty="0">
              <a:solidFill>
                <a:srgbClr val="0000FF"/>
              </a:solidFill>
              <a:latin typeface="Times New Roman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			if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G</a:t>
            </a:r>
            <a:r>
              <a:rPr lang="en-US" sz="1800" b="1" i="1" baseline="-25000" dirty="0" err="1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 b="1" i="1" baseline="-25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baseline="-25000" dirty="0">
                <a:solidFill>
                  <a:schemeClr val="accent2"/>
                </a:solidFill>
                <a:latin typeface="Symbol" charset="0"/>
              </a:rPr>
              <a:t>-</a:t>
            </a:r>
            <a:r>
              <a:rPr lang="en-US" sz="1800" b="1" i="1" baseline="-25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aseline="-25000" dirty="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.areAdjacent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b="1" i="1" baseline="-25000" dirty="0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b="1" i="1" baseline="-25000" dirty="0" err="1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</a:t>
            </a:r>
            <a:endParaRPr lang="en-US" sz="2000" b="1" dirty="0">
              <a:solidFill>
                <a:srgbClr val="000000"/>
              </a:solidFill>
              <a:latin typeface="Times New Roman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				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G</a:t>
            </a:r>
            <a:r>
              <a:rPr lang="en-US" sz="1800" b="1" i="1" baseline="-25000" dirty="0" err="1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 b="1" i="1" baseline="-25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baseline="-25000" dirty="0">
                <a:solidFill>
                  <a:schemeClr val="accent2"/>
                </a:solidFill>
                <a:latin typeface="Symbol" charset="0"/>
              </a:rPr>
              <a:t>-</a:t>
            </a:r>
            <a:r>
              <a:rPr lang="en-US" sz="1800" b="1" i="1" baseline="-25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aseline="-25000" dirty="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.areAdjacent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b="1" i="1" baseline="-25000" dirty="0" err="1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b="1" i="1" baseline="-25000" dirty="0" err="1">
                <a:solidFill>
                  <a:schemeClr val="accent2"/>
                </a:solidFill>
                <a:latin typeface="Times New Roman" charset="0"/>
              </a:rPr>
              <a:t>j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			 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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G</a:t>
            </a:r>
            <a:r>
              <a:rPr lang="en-US" sz="1800" b="1" i="1" baseline="-25000" dirty="0" err="1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.areAdjacent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b="1" i="1" baseline="-25000" dirty="0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b="1" i="1" baseline="-25000" dirty="0" err="1">
                <a:solidFill>
                  <a:schemeClr val="accent2"/>
                </a:solidFill>
                <a:latin typeface="Times New Roman" charset="0"/>
              </a:rPr>
              <a:t>j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				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G</a:t>
            </a:r>
            <a:r>
              <a:rPr lang="en-US" sz="1800" b="1" i="1" baseline="-25000" dirty="0" err="1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.insertDirectedEdge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b="1" i="1" baseline="-25000" dirty="0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b="1" i="1" baseline="-25000" dirty="0" err="1">
                <a:solidFill>
                  <a:schemeClr val="accent2"/>
                </a:solidFill>
                <a:latin typeface="Times New Roman" charset="0"/>
              </a:rPr>
              <a:t>j</a:t>
            </a:r>
            <a:r>
              <a:rPr lang="en-US" sz="1800" b="1" i="1" baseline="-250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, k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return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G</a:t>
            </a:r>
            <a:r>
              <a:rPr lang="en-US" sz="1800" b="1" i="1" baseline="-25000" dirty="0" err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sz="1800" b="1" i="1" baseline="-25000" dirty="0">
              <a:solidFill>
                <a:schemeClr val="accent2"/>
              </a:solidFill>
              <a:latin typeface="Times New Roman" charset="0"/>
            </a:endParaRPr>
          </a:p>
        </p:txBody>
      </p:sp>
      <p:pic>
        <p:nvPicPr>
          <p:cNvPr id="29702" name="Picture 5" descr="j021069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165100"/>
            <a:ext cx="65405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07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80E25CB-82F9-E64C-8A3F-29DE5EAD52E4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Floyd-Warshall Example</a:t>
            </a:r>
          </a:p>
        </p:txBody>
      </p:sp>
      <p:sp>
        <p:nvSpPr>
          <p:cNvPr id="30724" name="Freeform 4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Freeform 5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6" name="Freeform 6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Freeform 7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Freeform 8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Freeform 9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Freeform 10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Freeform 11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Freeform 12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8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Freeform 13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Freeform 14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Freeform 15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Freeform 16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Freeform 17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Freeform 18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Freeform 19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Freeform 20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Freeform 21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Freeform 22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3" name="Freeform 23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4" name="Freeform 24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5" name="Freeform 25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8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8 h 66"/>
              <a:gd name="T10" fmla="*/ 0 w 225"/>
              <a:gd name="T11" fmla="*/ 26988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6" name="Freeform 26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7" name="Freeform 27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8" name="Freeform 28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9" name="Freeform 29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200025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5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0" name="Freeform 30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1" name="Freeform 31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2" name="Freeform 32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3" name="Freeform 33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4" name="Freeform 34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5" name="Freeform 35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6" name="Freeform 36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7" name="Freeform 37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8" name="Freeform 38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9" name="Freeform 39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0" name="Freeform 40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1" name="Freeform 41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2" name="Freeform 42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3" name="Freeform 43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4" name="Freeform 44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5" name="Freeform 45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6" name="Freeform 46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7" name="Freeform 47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8" name="Freeform 48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9" name="Freeform 49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0" name="Freeform 50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1" name="Freeform 51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2" name="Freeform 52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3" name="Freeform 53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4" name="Freeform 54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5" name="Freeform 55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6" name="Freeform 56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7" name="Freeform 57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8" name="Freeform 58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8 w 270"/>
              <a:gd name="T9" fmla="*/ 130175 h 82"/>
              <a:gd name="T10" fmla="*/ 14288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9" name="Freeform 59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0" name="Freeform 60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1" name="Freeform 61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2" name="Freeform 62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3" name="Freeform 63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4" name="Freeform 64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5" name="Freeform 65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6" name="Freeform 66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7" name="Freeform 67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8" name="Freeform 68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9" name="Freeform 69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0" name="Freeform 70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1" name="Freeform 71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2" name="Freeform 72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3" name="Freeform 73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4" name="Freeform 74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5" name="Freeform 75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6" name="Freeform 76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7" name="Freeform 77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8" name="Freeform 78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9" name="Freeform 79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0" name="Freeform 80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1" name="Freeform 81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2" name="Freeform 82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3" name="Freeform 83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4" name="Freeform 84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5" name="Freeform 85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6" name="Freeform 86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7" name="Freeform 87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8" name="Freeform 88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9" name="Freeform 89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0" name="Freeform 90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1" name="Freeform 91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2" name="Freeform 92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3" name="Freeform 93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4" name="Freeform 94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5" name="Freeform 95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6" name="Freeform 96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7" name="Freeform 97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8" name="Freeform 98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9" name="Freeform 99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0" name="Freeform 100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1" name="Freeform 101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2" name="Freeform 102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3" name="Freeform 103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4" name="Freeform 104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5" name="Freeform 105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6" name="Freeform 106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7" name="Freeform 107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8" name="Freeform 108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9" name="Rectangle 109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0" name="Freeform 110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1" name="Freeform 111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2" name="Freeform 112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3" name="Freeform 113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4" name="Freeform 114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5" name="Freeform 115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6" name="Freeform 116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7" name="Freeform 117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8" name="Freeform 118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9" name="Freeform 119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0" name="Freeform 120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1" name="Freeform 121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2" name="Freeform 122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3" name="Freeform 123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4" name="Freeform 124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5" name="Freeform 125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6" name="Freeform 126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7" name="Rectangle 127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8" name="Freeform 128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9" name="Freeform 129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0" name="Freeform 130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1" name="Freeform 131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2" name="Freeform 132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3" name="Freeform 133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4" name="Freeform 134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5" name="Freeform 135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6" name="Oval 136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7" name="Oval 137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8" name="Rectangle 138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JFK</a:t>
            </a:r>
            <a:endParaRPr lang="en-US" b="1">
              <a:latin typeface="Times" charset="0"/>
            </a:endParaRPr>
          </a:p>
        </p:txBody>
      </p:sp>
      <p:sp>
        <p:nvSpPr>
          <p:cNvPr id="30859" name="Freeform 139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0" name="Freeform 140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1" name="Freeform 141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2" name="Freeform 142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3" name="Freeform 143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4" name="Freeform 144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5" name="Freeform 145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6" name="Freeform 146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7" name="Freeform 147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8" name="Freeform 148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9" name="Freeform 149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0" name="Oval 150"/>
          <p:cNvSpPr>
            <a:spLocks noChangeArrowheads="1"/>
          </p:cNvSpPr>
          <p:nvPr/>
        </p:nvSpPr>
        <p:spPr bwMode="auto">
          <a:xfrm>
            <a:off x="7210425" y="1503363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1" name="Oval 151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2" name="Rectangle 152"/>
          <p:cNvSpPr>
            <a:spLocks noChangeArrowheads="1"/>
          </p:cNvSpPr>
          <p:nvPr/>
        </p:nvSpPr>
        <p:spPr bwMode="auto">
          <a:xfrm>
            <a:off x="7353300" y="1619250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BOS</a:t>
            </a:r>
            <a:endParaRPr lang="en-US" b="1">
              <a:latin typeface="Times" charset="0"/>
            </a:endParaRPr>
          </a:p>
        </p:txBody>
      </p:sp>
      <p:sp>
        <p:nvSpPr>
          <p:cNvPr id="30873" name="Oval 153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4" name="Oval 154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5" name="Rectangle 155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MIA</a:t>
            </a:r>
            <a:endParaRPr lang="en-US" b="1">
              <a:latin typeface="Times" charset="0"/>
            </a:endParaRPr>
          </a:p>
        </p:txBody>
      </p:sp>
      <p:sp>
        <p:nvSpPr>
          <p:cNvPr id="30876" name="Oval 156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7" name="Oval 157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8" name="Rectangle 158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ORD</a:t>
            </a:r>
            <a:endParaRPr lang="en-US" b="1">
              <a:latin typeface="Times" charset="0"/>
            </a:endParaRPr>
          </a:p>
        </p:txBody>
      </p:sp>
      <p:sp>
        <p:nvSpPr>
          <p:cNvPr id="30879" name="Oval 159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0" name="Oval 160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1" name="Rectangle 161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LAX</a:t>
            </a:r>
            <a:endParaRPr lang="en-US" b="1">
              <a:latin typeface="Times" charset="0"/>
            </a:endParaRPr>
          </a:p>
        </p:txBody>
      </p:sp>
      <p:sp>
        <p:nvSpPr>
          <p:cNvPr id="30882" name="Oval 162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3" name="Oval 163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4" name="Rectangle 164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DFW</a:t>
            </a:r>
            <a:endParaRPr lang="en-US" b="1">
              <a:latin typeface="Times" charset="0"/>
            </a:endParaRPr>
          </a:p>
        </p:txBody>
      </p:sp>
      <p:sp>
        <p:nvSpPr>
          <p:cNvPr id="30885" name="Oval 165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6" name="Oval 166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7" name="Rectangle 167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SFO</a:t>
            </a:r>
            <a:endParaRPr lang="en-US" b="1">
              <a:latin typeface="Times" charset="0"/>
            </a:endParaRPr>
          </a:p>
        </p:txBody>
      </p:sp>
      <p:sp>
        <p:nvSpPr>
          <p:cNvPr id="30888" name="Rectangle 168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9" name="Rectangle 169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0" name="Rectangle 170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1" name="Rectangle 171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0892" name="Rectangle 172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b="1">
              <a:latin typeface="Times" charset="0"/>
            </a:endParaRPr>
          </a:p>
        </p:txBody>
      </p:sp>
      <p:sp>
        <p:nvSpPr>
          <p:cNvPr id="30893" name="Rectangle 173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4" name="Rectangle 174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5" name="Rectangle 175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6" name="Rectangle 176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0897" name="Rectangle 177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b="1">
              <a:latin typeface="Times" charset="0"/>
            </a:endParaRPr>
          </a:p>
        </p:txBody>
      </p:sp>
      <p:sp>
        <p:nvSpPr>
          <p:cNvPr id="30898" name="Rectangle 178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9" name="Rectangle 179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0" name="Rectangle 180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1" name="Rectangle 181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0902" name="Rectangle 182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b="1">
              <a:latin typeface="Times" charset="0"/>
            </a:endParaRPr>
          </a:p>
        </p:txBody>
      </p:sp>
      <p:sp>
        <p:nvSpPr>
          <p:cNvPr id="30903" name="Rectangle 183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4" name="Rectangle 184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5" name="Rectangle 185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6" name="Rectangle 186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0907" name="Rectangle 187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b="1">
              <a:latin typeface="Times" charset="0"/>
            </a:endParaRPr>
          </a:p>
        </p:txBody>
      </p:sp>
      <p:sp>
        <p:nvSpPr>
          <p:cNvPr id="30908" name="Rectangle 188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9" name="Rectangle 189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0" name="Rectangle 190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1" name="Rectangle 191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0912" name="Rectangle 192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b="1">
              <a:latin typeface="Times" charset="0"/>
            </a:endParaRPr>
          </a:p>
        </p:txBody>
      </p:sp>
      <p:sp>
        <p:nvSpPr>
          <p:cNvPr id="30913" name="Rectangle 193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4" name="Rectangle 194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5" name="Rectangle 195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6" name="Rectangle 196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0917" name="Rectangle 197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b="1">
              <a:latin typeface="Times" charset="0"/>
            </a:endParaRPr>
          </a:p>
        </p:txBody>
      </p:sp>
      <p:pic>
        <p:nvPicPr>
          <p:cNvPr id="30918" name="Picture 1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17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2036396-CF40-B845-81B9-393C7B100A91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Floyd-Warshall, Iteration 1</a:t>
            </a:r>
          </a:p>
        </p:txBody>
      </p:sp>
      <p:sp>
        <p:nvSpPr>
          <p:cNvPr id="31748" name="Freeform 3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Freeform 4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Freeform 5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Freeform 6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Freeform 7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Freeform 8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Freeform 9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Freeform 10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Freeform 11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8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Freeform 12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Freeform 13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Freeform 14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Freeform 15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Freeform 16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Freeform 17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3" name="Freeform 18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Freeform 19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Freeform 20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Freeform 21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7" name="Freeform 22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8" name="Freeform 23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9" name="Freeform 24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8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8 h 66"/>
              <a:gd name="T10" fmla="*/ 0 w 225"/>
              <a:gd name="T11" fmla="*/ 26988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0" name="Freeform 25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1" name="Freeform 26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2" name="Freeform 27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3" name="Freeform 28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200025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5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4" name="Freeform 29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5" name="Freeform 30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6" name="Freeform 31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7" name="Freeform 32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8" name="Freeform 33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9" name="Freeform 34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0" name="Freeform 35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1" name="Freeform 36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2" name="Freeform 37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3" name="Freeform 38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4" name="Freeform 39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5" name="Freeform 40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6" name="Freeform 41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7" name="Freeform 42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8" name="Freeform 43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9" name="Freeform 44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0" name="Freeform 45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1" name="Freeform 46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2" name="Freeform 47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3" name="Freeform 48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4" name="Freeform 49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5" name="Freeform 50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6" name="Freeform 51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7" name="Freeform 52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8" name="Freeform 53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9" name="Freeform 54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0" name="Freeform 55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1" name="Freeform 56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2" name="Freeform 57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8 w 270"/>
              <a:gd name="T9" fmla="*/ 130175 h 82"/>
              <a:gd name="T10" fmla="*/ 14288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3" name="Freeform 58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4" name="Freeform 59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5" name="Freeform 60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6" name="Freeform 61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7" name="Freeform 62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8" name="Freeform 63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9" name="Freeform 64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0" name="Freeform 65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1" name="Freeform 66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2" name="Freeform 67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3" name="Freeform 68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4" name="Freeform 69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5" name="Freeform 70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6" name="Freeform 71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7" name="Freeform 72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8" name="Freeform 73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19" name="Freeform 74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0" name="Freeform 75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1" name="Freeform 76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2" name="Freeform 77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3" name="Freeform 78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4" name="Freeform 79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5" name="Freeform 80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6" name="Freeform 81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7" name="Freeform 82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8" name="Freeform 83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9" name="Freeform 84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0" name="Freeform 85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1" name="Freeform 86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2" name="Freeform 87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3" name="Freeform 88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4" name="Freeform 89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5" name="Freeform 90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6" name="Freeform 91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7" name="Freeform 92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8" name="Freeform 93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9" name="Freeform 94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0" name="Freeform 95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1" name="Freeform 96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2" name="Freeform 97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3" name="Freeform 98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4" name="Freeform 99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5" name="Freeform 100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6" name="Freeform 101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7" name="Freeform 102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8" name="Freeform 103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9" name="Freeform 104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0" name="Freeform 105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1" name="Freeform 106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2" name="Freeform 107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3" name="Rectangle 108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4" name="Freeform 109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5" name="Freeform 110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6" name="Freeform 111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7" name="Freeform 112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8" name="Freeform 113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9" name="Freeform 114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0" name="Freeform 115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1" name="Freeform 116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2" name="Freeform 117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3" name="Freeform 118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4" name="Freeform 119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5" name="Freeform 120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6" name="Freeform 121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7" name="Freeform 122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8" name="Freeform 123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69" name="Freeform 124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0" name="Freeform 125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1" name="Rectangle 126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2" name="Freeform 127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3" name="Freeform 128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4" name="Freeform 129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5" name="Freeform 130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6" name="Freeform 131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7" name="Freeform 132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8" name="Freeform 133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79" name="Freeform 134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0" name="Oval 135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1" name="Oval 136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2" name="Rectangle 137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 dirty="0">
                <a:solidFill>
                  <a:srgbClr val="0000FF"/>
                </a:solidFill>
                <a:latin typeface="Times New Roman" charset="0"/>
              </a:rPr>
              <a:t>JFK</a:t>
            </a:r>
            <a:endParaRPr lang="en-US" b="1" dirty="0">
              <a:latin typeface="Times" charset="0"/>
            </a:endParaRPr>
          </a:p>
        </p:txBody>
      </p:sp>
      <p:sp>
        <p:nvSpPr>
          <p:cNvPr id="31883" name="Freeform 138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4" name="Freeform 139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5" name="Freeform 140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6" name="Freeform 141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7" name="Freeform 142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8" name="Freeform 143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9" name="Freeform 144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0" name="Freeform 145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1" name="Freeform 146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2" name="Freeform 147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3" name="Freeform 148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4" name="Oval 149"/>
          <p:cNvSpPr>
            <a:spLocks noChangeArrowheads="1"/>
          </p:cNvSpPr>
          <p:nvPr/>
        </p:nvSpPr>
        <p:spPr bwMode="auto">
          <a:xfrm>
            <a:off x="7210425" y="1503363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5" name="Oval 150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6" name="Rectangle 151"/>
          <p:cNvSpPr>
            <a:spLocks noChangeArrowheads="1"/>
          </p:cNvSpPr>
          <p:nvPr/>
        </p:nvSpPr>
        <p:spPr bwMode="auto">
          <a:xfrm>
            <a:off x="7353300" y="1619250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BOS</a:t>
            </a:r>
            <a:endParaRPr lang="en-US" b="1">
              <a:latin typeface="Times" charset="0"/>
            </a:endParaRPr>
          </a:p>
        </p:txBody>
      </p:sp>
      <p:sp>
        <p:nvSpPr>
          <p:cNvPr id="31897" name="Oval 152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8" name="Oval 153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9" name="Rectangle 154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MIA</a:t>
            </a:r>
            <a:endParaRPr lang="en-US" b="1">
              <a:latin typeface="Times" charset="0"/>
            </a:endParaRPr>
          </a:p>
        </p:txBody>
      </p:sp>
      <p:sp>
        <p:nvSpPr>
          <p:cNvPr id="31900" name="Oval 155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1" name="Oval 156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2" name="Rectangle 157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ORD</a:t>
            </a:r>
            <a:endParaRPr lang="en-US" b="1">
              <a:latin typeface="Times" charset="0"/>
            </a:endParaRPr>
          </a:p>
        </p:txBody>
      </p:sp>
      <p:sp>
        <p:nvSpPr>
          <p:cNvPr id="31903" name="Oval 158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4" name="Oval 159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5" name="Rectangle 160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LAX</a:t>
            </a:r>
            <a:endParaRPr lang="en-US" b="1">
              <a:latin typeface="Times" charset="0"/>
            </a:endParaRPr>
          </a:p>
        </p:txBody>
      </p:sp>
      <p:sp>
        <p:nvSpPr>
          <p:cNvPr id="31906" name="Oval 161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7" name="Oval 162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8" name="Rectangle 163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DFW</a:t>
            </a:r>
            <a:endParaRPr lang="en-US" b="1">
              <a:latin typeface="Times" charset="0"/>
            </a:endParaRPr>
          </a:p>
        </p:txBody>
      </p:sp>
      <p:sp>
        <p:nvSpPr>
          <p:cNvPr id="31909" name="Oval 164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0" name="Oval 165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1" name="Rectangle 166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SFO</a:t>
            </a:r>
            <a:endParaRPr lang="en-US" b="1">
              <a:latin typeface="Times" charset="0"/>
            </a:endParaRPr>
          </a:p>
        </p:txBody>
      </p:sp>
      <p:sp>
        <p:nvSpPr>
          <p:cNvPr id="31912" name="Rectangle 167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3" name="Rectangle 168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4" name="Rectangle 169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5" name="Rectangle 170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1916" name="Rectangle 171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b="1">
              <a:latin typeface="Times" charset="0"/>
            </a:endParaRPr>
          </a:p>
        </p:txBody>
      </p:sp>
      <p:sp>
        <p:nvSpPr>
          <p:cNvPr id="31917" name="Rectangle 172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8" name="Rectangle 173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9" name="Rectangle 174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0" name="Rectangle 175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1921" name="Rectangle 176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b="1">
              <a:latin typeface="Times" charset="0"/>
            </a:endParaRPr>
          </a:p>
        </p:txBody>
      </p:sp>
      <p:sp>
        <p:nvSpPr>
          <p:cNvPr id="31922" name="Rectangle 177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3" name="Rectangle 178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4" name="Rectangle 179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5" name="Rectangle 180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1926" name="Rectangle 181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b="1">
              <a:latin typeface="Times" charset="0"/>
            </a:endParaRPr>
          </a:p>
        </p:txBody>
      </p:sp>
      <p:sp>
        <p:nvSpPr>
          <p:cNvPr id="31927" name="Rectangle 182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8" name="Rectangle 183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9" name="Rectangle 184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0" name="Rectangle 185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1931" name="Rectangle 186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b="1">
              <a:latin typeface="Times" charset="0"/>
            </a:endParaRPr>
          </a:p>
        </p:txBody>
      </p:sp>
      <p:sp>
        <p:nvSpPr>
          <p:cNvPr id="31932" name="Rectangle 187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3" name="Rectangle 188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4" name="Rectangle 189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5" name="Rectangle 190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1936" name="Rectangle 191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b="1">
              <a:latin typeface="Times" charset="0"/>
            </a:endParaRPr>
          </a:p>
        </p:txBody>
      </p:sp>
      <p:sp>
        <p:nvSpPr>
          <p:cNvPr id="31937" name="Rectangle 192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8" name="Rectangle 193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9" name="Rectangle 194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0" name="Rectangle 195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1941" name="Rectangle 196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b="1">
              <a:latin typeface="Times" charset="0"/>
            </a:endParaRPr>
          </a:p>
        </p:txBody>
      </p:sp>
      <p:pic>
        <p:nvPicPr>
          <p:cNvPr id="31942" name="Picture 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678" name="AutoShape 198"/>
          <p:cNvCxnSpPr>
            <a:cxnSpLocks noChangeShapeType="1"/>
            <a:stCxn id="31898" idx="1"/>
            <a:endCxn id="31901" idx="5"/>
          </p:cNvCxnSpPr>
          <p:nvPr/>
        </p:nvCxnSpPr>
        <p:spPr bwMode="auto">
          <a:xfrm rot="5400000" flipH="1">
            <a:off x="4426744" y="3298031"/>
            <a:ext cx="2967038" cy="1349375"/>
          </a:xfrm>
          <a:prstGeom prst="curvedConnector3">
            <a:avLst>
              <a:gd name="adj1" fmla="val 49972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27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763F70A-F5F5-0D40-BD03-85AE13F1CEAD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Floyd-Warshall, Iteration 2</a:t>
            </a:r>
          </a:p>
        </p:txBody>
      </p:sp>
      <p:sp>
        <p:nvSpPr>
          <p:cNvPr id="32772" name="Freeform 3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3" name="Freeform 4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Freeform 5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Freeform 6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Freeform 7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Freeform 8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Freeform 9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Freeform 10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Freeform 11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8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Freeform 12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Freeform 13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Freeform 14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Freeform 15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Freeform 16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Freeform 17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Freeform 18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Freeform 19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Freeform 20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Freeform 21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1" name="Freeform 22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2" name="Freeform 23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3" name="Freeform 24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8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8 h 66"/>
              <a:gd name="T10" fmla="*/ 0 w 225"/>
              <a:gd name="T11" fmla="*/ 26988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4" name="Freeform 25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5" name="Freeform 26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6" name="Freeform 27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7" name="Freeform 28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200025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5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8" name="Freeform 29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9" name="Freeform 30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0" name="Freeform 31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1" name="Freeform 32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2" name="Freeform 33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3" name="Freeform 34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4" name="Freeform 35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5" name="Freeform 36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6" name="Freeform 37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7" name="Freeform 38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8" name="Freeform 39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9" name="Freeform 40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0" name="Freeform 41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1" name="Freeform 42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2" name="Freeform 43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3" name="Freeform 44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4" name="Freeform 45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5" name="Freeform 46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6" name="Freeform 47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7" name="Freeform 48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8" name="Freeform 49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9" name="Freeform 50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0" name="Freeform 51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1" name="Freeform 52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2" name="Freeform 53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3" name="Freeform 54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4" name="Freeform 55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5" name="Freeform 56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6" name="Freeform 57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8 w 270"/>
              <a:gd name="T9" fmla="*/ 130175 h 82"/>
              <a:gd name="T10" fmla="*/ 14288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7" name="Freeform 58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8" name="Freeform 59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9" name="Freeform 60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0" name="Freeform 61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1" name="Freeform 62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2" name="Freeform 63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3" name="Freeform 64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4" name="Freeform 65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5" name="Freeform 66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6" name="Freeform 67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7" name="Freeform 68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8" name="Freeform 69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9" name="Freeform 70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0" name="Freeform 71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1" name="Freeform 72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2" name="Freeform 73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3" name="Freeform 74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4" name="Freeform 75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5" name="Freeform 76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6" name="Freeform 77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7" name="Freeform 78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8" name="Freeform 79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9" name="Freeform 80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0" name="Freeform 81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1" name="Freeform 82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2" name="Freeform 83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3" name="Freeform 84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4" name="Freeform 85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5" name="Freeform 86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6" name="Freeform 87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7" name="Freeform 88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8" name="Freeform 89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9" name="Freeform 90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0" name="Freeform 91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1" name="Freeform 92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2" name="Freeform 93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3" name="Freeform 94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4" name="Freeform 95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5" name="Freeform 96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6" name="Freeform 97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7" name="Freeform 98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8" name="Freeform 99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9" name="Freeform 100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0" name="Freeform 101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1" name="Freeform 102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2" name="Freeform 103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3" name="Freeform 104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4" name="Freeform 105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5" name="Freeform 106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6" name="Freeform 107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7" name="Rectangle 108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8" name="Freeform 109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9" name="Freeform 110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0" name="Freeform 111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1" name="Freeform 112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2" name="Freeform 113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3" name="Freeform 114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4" name="Freeform 115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5" name="Freeform 116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6" name="Freeform 117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7" name="Freeform 118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8" name="Freeform 119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9" name="Freeform 120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0" name="Freeform 121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1" name="Freeform 122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2" name="Freeform 123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3" name="Freeform 124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4" name="Freeform 125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5" name="Rectangle 126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6" name="Freeform 127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7" name="Freeform 128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8" name="Freeform 129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9" name="Freeform 130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0" name="Freeform 131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1" name="Freeform 132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2" name="Freeform 133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3" name="Freeform 134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4" name="Oval 135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5" name="Oval 136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6" name="Rectangle 137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JFK</a:t>
            </a:r>
            <a:endParaRPr lang="en-US" b="1">
              <a:latin typeface="Times" charset="0"/>
            </a:endParaRPr>
          </a:p>
        </p:txBody>
      </p:sp>
      <p:sp>
        <p:nvSpPr>
          <p:cNvPr id="32907" name="Freeform 138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8" name="Freeform 139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9" name="Freeform 140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0" name="Freeform 141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1" name="Freeform 142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2" name="Freeform 143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3" name="Freeform 144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4" name="Freeform 145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5" name="Freeform 146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6" name="Freeform 147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7" name="Freeform 148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8" name="Oval 149"/>
          <p:cNvSpPr>
            <a:spLocks noChangeArrowheads="1"/>
          </p:cNvSpPr>
          <p:nvPr/>
        </p:nvSpPr>
        <p:spPr bwMode="auto">
          <a:xfrm>
            <a:off x="7210425" y="1503363"/>
            <a:ext cx="800100" cy="43973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19" name="Oval 150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0" name="Rectangle 151"/>
          <p:cNvSpPr>
            <a:spLocks noChangeArrowheads="1"/>
          </p:cNvSpPr>
          <p:nvPr/>
        </p:nvSpPr>
        <p:spPr bwMode="auto">
          <a:xfrm>
            <a:off x="7353300" y="1619250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BOS</a:t>
            </a:r>
            <a:endParaRPr lang="en-US" b="1">
              <a:latin typeface="Times" charset="0"/>
            </a:endParaRPr>
          </a:p>
        </p:txBody>
      </p:sp>
      <p:sp>
        <p:nvSpPr>
          <p:cNvPr id="32921" name="Oval 152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2" name="Oval 153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3" name="Rectangle 154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MIA</a:t>
            </a:r>
            <a:endParaRPr lang="en-US" b="1">
              <a:latin typeface="Times" charset="0"/>
            </a:endParaRPr>
          </a:p>
        </p:txBody>
      </p:sp>
      <p:sp>
        <p:nvSpPr>
          <p:cNvPr id="32924" name="Oval 155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5" name="Oval 156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6" name="Rectangle 157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ORD</a:t>
            </a:r>
            <a:endParaRPr lang="en-US" b="1">
              <a:latin typeface="Times" charset="0"/>
            </a:endParaRPr>
          </a:p>
        </p:txBody>
      </p:sp>
      <p:sp>
        <p:nvSpPr>
          <p:cNvPr id="32927" name="Oval 158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8" name="Oval 159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9" name="Rectangle 160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LAX</a:t>
            </a:r>
            <a:endParaRPr lang="en-US" b="1">
              <a:latin typeface="Times" charset="0"/>
            </a:endParaRPr>
          </a:p>
        </p:txBody>
      </p:sp>
      <p:sp>
        <p:nvSpPr>
          <p:cNvPr id="32930" name="Oval 161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31" name="Oval 162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32" name="Rectangle 163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DFW</a:t>
            </a:r>
            <a:endParaRPr lang="en-US" b="1">
              <a:latin typeface="Times" charset="0"/>
            </a:endParaRPr>
          </a:p>
        </p:txBody>
      </p:sp>
      <p:sp>
        <p:nvSpPr>
          <p:cNvPr id="32933" name="Oval 164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34" name="Oval 165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35" name="Rectangle 166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SFO</a:t>
            </a:r>
            <a:endParaRPr lang="en-US" b="1">
              <a:latin typeface="Times" charset="0"/>
            </a:endParaRPr>
          </a:p>
        </p:txBody>
      </p:sp>
      <p:sp>
        <p:nvSpPr>
          <p:cNvPr id="32936" name="Rectangle 167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37" name="Rectangle 168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38" name="Rectangle 169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39" name="Rectangle 170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2940" name="Rectangle 171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b="1">
              <a:latin typeface="Times" charset="0"/>
            </a:endParaRPr>
          </a:p>
        </p:txBody>
      </p:sp>
      <p:sp>
        <p:nvSpPr>
          <p:cNvPr id="32941" name="Rectangle 172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2" name="Rectangle 173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3" name="Rectangle 174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4" name="Rectangle 175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2945" name="Rectangle 176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b="1">
              <a:latin typeface="Times" charset="0"/>
            </a:endParaRPr>
          </a:p>
        </p:txBody>
      </p:sp>
      <p:sp>
        <p:nvSpPr>
          <p:cNvPr id="32946" name="Rectangle 177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7" name="Rectangle 178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8" name="Rectangle 179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9" name="Rectangle 180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2950" name="Rectangle 181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b="1">
              <a:latin typeface="Times" charset="0"/>
            </a:endParaRPr>
          </a:p>
        </p:txBody>
      </p:sp>
      <p:sp>
        <p:nvSpPr>
          <p:cNvPr id="32951" name="Rectangle 182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2" name="Rectangle 183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3" name="Rectangle 184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4" name="Rectangle 185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2955" name="Rectangle 186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b="1">
              <a:latin typeface="Times" charset="0"/>
            </a:endParaRPr>
          </a:p>
        </p:txBody>
      </p:sp>
      <p:sp>
        <p:nvSpPr>
          <p:cNvPr id="32956" name="Rectangle 187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7" name="Rectangle 188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8" name="Rectangle 189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9" name="Rectangle 190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2960" name="Rectangle 191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b="1">
              <a:latin typeface="Times" charset="0"/>
            </a:endParaRPr>
          </a:p>
        </p:txBody>
      </p:sp>
      <p:sp>
        <p:nvSpPr>
          <p:cNvPr id="32961" name="Rectangle 192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62" name="Rectangle 193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63" name="Rectangle 194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64" name="Rectangle 195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2965" name="Rectangle 196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b="1">
              <a:latin typeface="Times" charset="0"/>
            </a:endParaRPr>
          </a:p>
        </p:txBody>
      </p:sp>
      <p:pic>
        <p:nvPicPr>
          <p:cNvPr id="32966" name="Picture 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967" name="AutoShape 198"/>
          <p:cNvCxnSpPr>
            <a:cxnSpLocks noChangeShapeType="1"/>
            <a:stCxn id="32922" idx="1"/>
            <a:endCxn id="32925" idx="5"/>
          </p:cNvCxnSpPr>
          <p:nvPr/>
        </p:nvCxnSpPr>
        <p:spPr bwMode="auto">
          <a:xfrm rot="5400000" flipH="1">
            <a:off x="4426744" y="3298031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37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11231A9-AF1E-E74B-9BF3-9BD69C3FB6A7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Floyd-Warshall, Iteration 3</a:t>
            </a:r>
          </a:p>
        </p:txBody>
      </p:sp>
      <p:sp>
        <p:nvSpPr>
          <p:cNvPr id="33796" name="Freeform 3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Freeform 4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Freeform 5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Freeform 6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Freeform 7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Freeform 8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Freeform 9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Freeform 10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Freeform 11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8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Freeform 12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Freeform 13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Freeform 14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Freeform 15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Freeform 16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Freeform 17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Freeform 18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Freeform 19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3" name="Freeform 20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Freeform 21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Freeform 22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Freeform 23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7" name="Freeform 24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8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8 h 66"/>
              <a:gd name="T10" fmla="*/ 0 w 225"/>
              <a:gd name="T11" fmla="*/ 26988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8" name="Freeform 25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9" name="Freeform 26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0" name="Freeform 27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1" name="Freeform 28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200025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5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Freeform 29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3" name="Freeform 30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4" name="Freeform 31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5" name="Freeform 32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6" name="Freeform 33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7" name="Freeform 34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8" name="Freeform 35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9" name="Freeform 36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0" name="Freeform 37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1" name="Freeform 38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2" name="Freeform 39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3" name="Freeform 40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4" name="Freeform 41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5" name="Freeform 42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6" name="Freeform 43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7" name="Freeform 44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8" name="Freeform 45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9" name="Freeform 46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0" name="Freeform 47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1" name="Freeform 48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2" name="Freeform 49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3" name="Freeform 50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4" name="Freeform 51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5" name="Freeform 52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6" name="Freeform 53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7" name="Freeform 54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8" name="Freeform 55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9" name="Freeform 56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0" name="Freeform 57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8 w 270"/>
              <a:gd name="T9" fmla="*/ 130175 h 82"/>
              <a:gd name="T10" fmla="*/ 14288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1" name="Freeform 58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2" name="Freeform 59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3" name="Freeform 60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4" name="Freeform 61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5" name="Freeform 62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6" name="Freeform 63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7" name="Freeform 64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8" name="Freeform 65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9" name="Freeform 66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0" name="Freeform 67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1" name="Freeform 68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2" name="Freeform 69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3" name="Freeform 70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4" name="Freeform 71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5" name="Freeform 72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6" name="Freeform 73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7" name="Freeform 74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8" name="Freeform 75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9" name="Freeform 76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0" name="Freeform 77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1" name="Freeform 78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2" name="Freeform 79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3" name="Freeform 80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4" name="Freeform 81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5" name="Freeform 82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6" name="Freeform 83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7" name="Freeform 84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8" name="Freeform 85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9" name="Freeform 86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0" name="Freeform 87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1" name="Freeform 88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2" name="Freeform 89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3" name="Freeform 90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4" name="Freeform 91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5" name="Freeform 92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6" name="Freeform 93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7" name="Freeform 94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8" name="Freeform 95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9" name="Freeform 96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0" name="Freeform 97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1" name="Freeform 98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2" name="Freeform 99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3" name="Freeform 100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4" name="Freeform 101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5" name="Freeform 102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6" name="Freeform 103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7" name="Freeform 104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8" name="Freeform 105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9" name="Freeform 106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0" name="Freeform 107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1" name="Rectangle 108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2" name="Freeform 109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3" name="Freeform 110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4" name="Freeform 111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5" name="Freeform 112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6" name="Freeform 113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7" name="Freeform 114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8" name="Freeform 115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9" name="Freeform 116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0" name="Freeform 117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1" name="Freeform 118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2" name="Freeform 119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3" name="Freeform 120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4" name="Freeform 121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5" name="Freeform 122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6" name="Freeform 123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7" name="Freeform 124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8" name="Freeform 125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9" name="Rectangle 126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0" name="Freeform 127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1" name="Freeform 128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2" name="Freeform 129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3" name="Freeform 130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4" name="Freeform 131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5" name="Freeform 132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6" name="Freeform 133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7" name="Freeform 134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8" name="Oval 135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9" name="Oval 136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0" name="Rectangle 137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JFK</a:t>
            </a:r>
            <a:endParaRPr lang="en-US" b="1">
              <a:latin typeface="Times" charset="0"/>
            </a:endParaRPr>
          </a:p>
        </p:txBody>
      </p:sp>
      <p:sp>
        <p:nvSpPr>
          <p:cNvPr id="33931" name="Freeform 138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2" name="Freeform 139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3" name="Freeform 140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4" name="Freeform 141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5" name="Freeform 142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6" name="Freeform 143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7" name="Freeform 144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8" name="Freeform 145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9" name="Freeform 146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0" name="Freeform 147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1" name="Freeform 148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2" name="Oval 149"/>
          <p:cNvSpPr>
            <a:spLocks noChangeArrowheads="1"/>
          </p:cNvSpPr>
          <p:nvPr/>
        </p:nvSpPr>
        <p:spPr bwMode="auto">
          <a:xfrm>
            <a:off x="7210425" y="1503363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3" name="Oval 150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4" name="Rectangle 151"/>
          <p:cNvSpPr>
            <a:spLocks noChangeArrowheads="1"/>
          </p:cNvSpPr>
          <p:nvPr/>
        </p:nvSpPr>
        <p:spPr bwMode="auto">
          <a:xfrm>
            <a:off x="7353300" y="1619250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BOS</a:t>
            </a:r>
            <a:endParaRPr lang="en-US" b="1">
              <a:latin typeface="Times" charset="0"/>
            </a:endParaRPr>
          </a:p>
        </p:txBody>
      </p:sp>
      <p:sp>
        <p:nvSpPr>
          <p:cNvPr id="33945" name="Oval 152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6" name="Oval 153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7" name="Rectangle 154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MIA</a:t>
            </a:r>
            <a:endParaRPr lang="en-US" b="1">
              <a:latin typeface="Times" charset="0"/>
            </a:endParaRPr>
          </a:p>
        </p:txBody>
      </p:sp>
      <p:sp>
        <p:nvSpPr>
          <p:cNvPr id="33948" name="Oval 155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49" name="Oval 156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0" name="Rectangle 157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ORD</a:t>
            </a:r>
            <a:endParaRPr lang="en-US" b="1">
              <a:latin typeface="Times" charset="0"/>
            </a:endParaRPr>
          </a:p>
        </p:txBody>
      </p:sp>
      <p:sp>
        <p:nvSpPr>
          <p:cNvPr id="33951" name="Oval 158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2" name="Oval 159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3" name="Rectangle 160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LAX</a:t>
            </a:r>
            <a:endParaRPr lang="en-US" b="1">
              <a:latin typeface="Times" charset="0"/>
            </a:endParaRPr>
          </a:p>
        </p:txBody>
      </p:sp>
      <p:sp>
        <p:nvSpPr>
          <p:cNvPr id="33954" name="Oval 161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5" name="Oval 162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6" name="Rectangle 163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DFW</a:t>
            </a:r>
            <a:endParaRPr lang="en-US" b="1">
              <a:latin typeface="Times" charset="0"/>
            </a:endParaRPr>
          </a:p>
        </p:txBody>
      </p:sp>
      <p:sp>
        <p:nvSpPr>
          <p:cNvPr id="33957" name="Oval 164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8" name="Oval 165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59" name="Rectangle 166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SFO</a:t>
            </a:r>
            <a:endParaRPr lang="en-US" b="1">
              <a:latin typeface="Times" charset="0"/>
            </a:endParaRPr>
          </a:p>
        </p:txBody>
      </p:sp>
      <p:sp>
        <p:nvSpPr>
          <p:cNvPr id="33960" name="Rectangle 167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1" name="Rectangle 168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2" name="Rectangle 169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3" name="Rectangle 170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3964" name="Rectangle 171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b="1">
              <a:latin typeface="Times" charset="0"/>
            </a:endParaRPr>
          </a:p>
        </p:txBody>
      </p:sp>
      <p:sp>
        <p:nvSpPr>
          <p:cNvPr id="33965" name="Rectangle 172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6" name="Rectangle 173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7" name="Rectangle 174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68" name="Rectangle 175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3969" name="Rectangle 176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b="1">
              <a:latin typeface="Times" charset="0"/>
            </a:endParaRPr>
          </a:p>
        </p:txBody>
      </p:sp>
      <p:sp>
        <p:nvSpPr>
          <p:cNvPr id="33970" name="Rectangle 177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1" name="Rectangle 178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2" name="Rectangle 179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3" name="Rectangle 180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3974" name="Rectangle 181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b="1">
              <a:latin typeface="Times" charset="0"/>
            </a:endParaRPr>
          </a:p>
        </p:txBody>
      </p:sp>
      <p:sp>
        <p:nvSpPr>
          <p:cNvPr id="33975" name="Rectangle 182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6" name="Rectangle 183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7" name="Rectangle 184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78" name="Rectangle 185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3979" name="Rectangle 186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b="1">
              <a:latin typeface="Times" charset="0"/>
            </a:endParaRPr>
          </a:p>
        </p:txBody>
      </p:sp>
      <p:sp>
        <p:nvSpPr>
          <p:cNvPr id="33980" name="Rectangle 187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1" name="Rectangle 188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2" name="Rectangle 189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3" name="Rectangle 190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3984" name="Rectangle 191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b="1">
              <a:latin typeface="Times" charset="0"/>
            </a:endParaRPr>
          </a:p>
        </p:txBody>
      </p:sp>
      <p:sp>
        <p:nvSpPr>
          <p:cNvPr id="33985" name="Rectangle 192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6" name="Rectangle 193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7" name="Rectangle 194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88" name="Rectangle 195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3989" name="Rectangle 196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b="1">
              <a:latin typeface="Times" charset="0"/>
            </a:endParaRPr>
          </a:p>
        </p:txBody>
      </p:sp>
      <p:pic>
        <p:nvPicPr>
          <p:cNvPr id="33990" name="Picture 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991" name="AutoShape 198"/>
          <p:cNvCxnSpPr>
            <a:cxnSpLocks noChangeShapeType="1"/>
            <a:stCxn id="33946" idx="1"/>
            <a:endCxn id="33949" idx="5"/>
          </p:cNvCxnSpPr>
          <p:nvPr/>
        </p:nvCxnSpPr>
        <p:spPr bwMode="auto">
          <a:xfrm rot="5400000" flipH="1">
            <a:off x="4426744" y="3298031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727" name="AutoShape 199"/>
          <p:cNvCxnSpPr>
            <a:cxnSpLocks noChangeShapeType="1"/>
            <a:stCxn id="33946" idx="3"/>
            <a:endCxn id="33958" idx="2"/>
          </p:cNvCxnSpPr>
          <p:nvPr/>
        </p:nvCxnSpPr>
        <p:spPr bwMode="auto">
          <a:xfrm rot="16200000" flipV="1">
            <a:off x="2632075" y="1868488"/>
            <a:ext cx="2230438" cy="5675312"/>
          </a:xfrm>
          <a:prstGeom prst="curvedConnector4">
            <a:avLst>
              <a:gd name="adj1" fmla="val -25125"/>
              <a:gd name="adj2" fmla="val 108838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729" name="AutoShape 201"/>
          <p:cNvCxnSpPr>
            <a:cxnSpLocks noChangeShapeType="1"/>
            <a:stCxn id="33929" idx="3"/>
            <a:endCxn id="33952" idx="7"/>
          </p:cNvCxnSpPr>
          <p:nvPr/>
        </p:nvCxnSpPr>
        <p:spPr bwMode="auto">
          <a:xfrm rot="5400000">
            <a:off x="3420269" y="1381919"/>
            <a:ext cx="1708150" cy="4935538"/>
          </a:xfrm>
          <a:prstGeom prst="curvedConnector3">
            <a:avLst>
              <a:gd name="adj1" fmla="val 36417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730" name="AutoShape 202"/>
          <p:cNvCxnSpPr>
            <a:cxnSpLocks noChangeShapeType="1"/>
            <a:stCxn id="33929" idx="2"/>
            <a:endCxn id="33949" idx="5"/>
          </p:cNvCxnSpPr>
          <p:nvPr/>
        </p:nvCxnSpPr>
        <p:spPr bwMode="auto">
          <a:xfrm rot="10800000">
            <a:off x="5235575" y="2489200"/>
            <a:ext cx="1360488" cy="323850"/>
          </a:xfrm>
          <a:prstGeom prst="curvedConnector2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731" name="AutoShape 203"/>
          <p:cNvCxnSpPr>
            <a:cxnSpLocks noChangeShapeType="1"/>
            <a:stCxn id="33949" idx="1"/>
            <a:endCxn id="33958" idx="0"/>
          </p:cNvCxnSpPr>
          <p:nvPr/>
        </p:nvCxnSpPr>
        <p:spPr bwMode="auto">
          <a:xfrm rot="-5400000" flipH="1" flipV="1">
            <a:off x="2393950" y="1068388"/>
            <a:ext cx="1220788" cy="3332162"/>
          </a:xfrm>
          <a:prstGeom prst="curvedConnector3">
            <a:avLst>
              <a:gd name="adj1" fmla="val -21588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" name="AutoShape 202"/>
          <p:cNvCxnSpPr>
            <a:cxnSpLocks noChangeShapeType="1"/>
            <a:stCxn id="33949" idx="3"/>
          </p:cNvCxnSpPr>
          <p:nvPr/>
        </p:nvCxnSpPr>
        <p:spPr bwMode="auto">
          <a:xfrm rot="5400000">
            <a:off x="2142331" y="2242344"/>
            <a:ext cx="2309813" cy="2746375"/>
          </a:xfrm>
          <a:prstGeom prst="curvedConnector2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7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7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C9C65E4-9DC5-3B47-A29A-DD7B00DFC44A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Digraphs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962400" cy="43434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A </a:t>
            </a:r>
            <a:r>
              <a:rPr lang="en-US" sz="2800">
                <a:solidFill>
                  <a:schemeClr val="tx2"/>
                </a:solidFill>
                <a:latin typeface="Tahoma" charset="0"/>
              </a:rPr>
              <a:t>digraph</a:t>
            </a:r>
            <a:r>
              <a:rPr lang="en-US" sz="2800">
                <a:latin typeface="Tahoma" charset="0"/>
              </a:rPr>
              <a:t> is a graph whose edges are all directed</a:t>
            </a:r>
          </a:p>
          <a:p>
            <a:pPr lvl="1" eaLnBrk="1" hangingPunct="1"/>
            <a:r>
              <a:rPr lang="en-US" sz="2000">
                <a:latin typeface="Tahoma" charset="0"/>
              </a:rPr>
              <a:t>Short for </a:t>
            </a:r>
            <a:r>
              <a:rPr lang="ja-JP" altLang="en-US" sz="2000">
                <a:latin typeface="Tahoma" charset="0"/>
              </a:rPr>
              <a:t>“</a:t>
            </a:r>
            <a:r>
              <a:rPr lang="en-US" altLang="ja-JP" sz="2000">
                <a:latin typeface="Tahoma" charset="0"/>
              </a:rPr>
              <a:t>directed graph</a:t>
            </a:r>
            <a:r>
              <a:rPr lang="ja-JP" altLang="en-US" sz="2000">
                <a:latin typeface="Tahoma" charset="0"/>
              </a:rPr>
              <a:t>”</a:t>
            </a:r>
            <a:endParaRPr lang="en-US" altLang="ja-JP" sz="2000">
              <a:latin typeface="Tahoma" charset="0"/>
            </a:endParaRPr>
          </a:p>
          <a:p>
            <a:pPr eaLnBrk="1" hangingPunct="1"/>
            <a:r>
              <a:rPr lang="en-US" sz="2800">
                <a:latin typeface="Tahoma" charset="0"/>
              </a:rPr>
              <a:t>Applications</a:t>
            </a:r>
          </a:p>
          <a:p>
            <a:pPr lvl="1" eaLnBrk="1" hangingPunct="1"/>
            <a:r>
              <a:rPr lang="en-US" sz="2400">
                <a:latin typeface="Tahoma" charset="0"/>
              </a:rPr>
              <a:t>one-way streets</a:t>
            </a:r>
          </a:p>
          <a:p>
            <a:pPr lvl="1" eaLnBrk="1" hangingPunct="1"/>
            <a:r>
              <a:rPr lang="en-US" sz="2400">
                <a:latin typeface="Tahoma" charset="0"/>
              </a:rPr>
              <a:t>flights</a:t>
            </a:r>
          </a:p>
          <a:p>
            <a:pPr lvl="1" eaLnBrk="1" hangingPunct="1"/>
            <a:r>
              <a:rPr lang="en-US" sz="2400">
                <a:latin typeface="Tahoma" charset="0"/>
              </a:rPr>
              <a:t>task scheduling</a:t>
            </a:r>
          </a:p>
        </p:txBody>
      </p:sp>
      <p:grpSp>
        <p:nvGrpSpPr>
          <p:cNvPr id="18437" name="Group 17"/>
          <p:cNvGrpSpPr>
            <a:grpSpLocks/>
          </p:cNvGrpSpPr>
          <p:nvPr/>
        </p:nvGrpSpPr>
        <p:grpSpPr bwMode="auto">
          <a:xfrm>
            <a:off x="5715000" y="2095500"/>
            <a:ext cx="2828925" cy="3352800"/>
            <a:chOff x="3600" y="1320"/>
            <a:chExt cx="1782" cy="2112"/>
          </a:xfrm>
        </p:grpSpPr>
        <p:sp>
          <p:nvSpPr>
            <p:cNvPr id="18438" name="Oval 4"/>
            <p:cNvSpPr>
              <a:spLocks noChangeArrowheads="1"/>
            </p:cNvSpPr>
            <p:nvPr/>
          </p:nvSpPr>
          <p:spPr bwMode="auto">
            <a:xfrm>
              <a:off x="4038" y="314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8439" name="Oval 5"/>
            <p:cNvSpPr>
              <a:spLocks noChangeArrowheads="1"/>
            </p:cNvSpPr>
            <p:nvPr/>
          </p:nvSpPr>
          <p:spPr bwMode="auto">
            <a:xfrm>
              <a:off x="3600" y="22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18440" name="Oval 6"/>
            <p:cNvSpPr>
              <a:spLocks noChangeArrowheads="1"/>
            </p:cNvSpPr>
            <p:nvPr/>
          </p:nvSpPr>
          <p:spPr bwMode="auto">
            <a:xfrm>
              <a:off x="3846" y="132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sp>
          <p:nvSpPr>
            <p:cNvPr id="18441" name="Oval 7"/>
            <p:cNvSpPr>
              <a:spLocks noChangeArrowheads="1"/>
            </p:cNvSpPr>
            <p:nvPr/>
          </p:nvSpPr>
          <p:spPr bwMode="auto">
            <a:xfrm>
              <a:off x="5094" y="267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18442" name="Oval 8"/>
            <p:cNvSpPr>
              <a:spLocks noChangeArrowheads="1"/>
            </p:cNvSpPr>
            <p:nvPr/>
          </p:nvSpPr>
          <p:spPr bwMode="auto">
            <a:xfrm>
              <a:off x="4806" y="180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cxnSp>
          <p:nvCxnSpPr>
            <p:cNvPr id="18443" name="AutoShape 9"/>
            <p:cNvCxnSpPr>
              <a:cxnSpLocks noChangeShapeType="1"/>
              <a:stCxn id="18438" idx="1"/>
              <a:endCxn id="18439" idx="4"/>
            </p:cNvCxnSpPr>
            <p:nvPr/>
          </p:nvCxnSpPr>
          <p:spPr bwMode="auto">
            <a:xfrm flipH="1" flipV="1">
              <a:off x="3744" y="2574"/>
              <a:ext cx="336" cy="6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4" name="AutoShape 10"/>
            <p:cNvCxnSpPr>
              <a:cxnSpLocks noChangeShapeType="1"/>
              <a:stCxn id="18438" idx="7"/>
              <a:endCxn id="18441" idx="3"/>
            </p:cNvCxnSpPr>
            <p:nvPr/>
          </p:nvCxnSpPr>
          <p:spPr bwMode="auto">
            <a:xfrm flipV="1">
              <a:off x="4284" y="2928"/>
              <a:ext cx="852" cy="2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5" name="AutoShape 11"/>
            <p:cNvCxnSpPr>
              <a:cxnSpLocks noChangeShapeType="1"/>
              <a:stCxn id="18439" idx="0"/>
              <a:endCxn id="18440" idx="3"/>
            </p:cNvCxnSpPr>
            <p:nvPr/>
          </p:nvCxnSpPr>
          <p:spPr bwMode="auto">
            <a:xfrm flipV="1">
              <a:off x="3744" y="1572"/>
              <a:ext cx="144" cy="7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6" name="AutoShape 12"/>
            <p:cNvCxnSpPr>
              <a:cxnSpLocks noChangeShapeType="1"/>
              <a:stCxn id="18442" idx="1"/>
              <a:endCxn id="18440" idx="6"/>
            </p:cNvCxnSpPr>
            <p:nvPr/>
          </p:nvCxnSpPr>
          <p:spPr bwMode="auto">
            <a:xfrm flipH="1" flipV="1">
              <a:off x="4140" y="1464"/>
              <a:ext cx="708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7" name="AutoShape 13"/>
            <p:cNvCxnSpPr>
              <a:cxnSpLocks noChangeShapeType="1"/>
              <a:stCxn id="18441" idx="0"/>
              <a:endCxn id="18442" idx="4"/>
            </p:cNvCxnSpPr>
            <p:nvPr/>
          </p:nvCxnSpPr>
          <p:spPr bwMode="auto">
            <a:xfrm flipH="1" flipV="1">
              <a:off x="4950" y="2094"/>
              <a:ext cx="288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8" name="AutoShape 14"/>
            <p:cNvCxnSpPr>
              <a:cxnSpLocks noChangeShapeType="1"/>
              <a:stCxn id="18438" idx="0"/>
              <a:endCxn id="18442" idx="3"/>
            </p:cNvCxnSpPr>
            <p:nvPr/>
          </p:nvCxnSpPr>
          <p:spPr bwMode="auto">
            <a:xfrm flipV="1">
              <a:off x="4182" y="2052"/>
              <a:ext cx="666" cy="10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9" name="AutoShape 15"/>
            <p:cNvCxnSpPr>
              <a:cxnSpLocks noChangeShapeType="1"/>
              <a:stCxn id="18439" idx="7"/>
              <a:endCxn id="18442" idx="2"/>
            </p:cNvCxnSpPr>
            <p:nvPr/>
          </p:nvCxnSpPr>
          <p:spPr bwMode="auto">
            <a:xfrm flipV="1">
              <a:off x="3846" y="1944"/>
              <a:ext cx="954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0" name="AutoShape 16"/>
            <p:cNvCxnSpPr>
              <a:cxnSpLocks noChangeShapeType="1"/>
              <a:stCxn id="18438" idx="2"/>
              <a:endCxn id="18440" idx="2"/>
            </p:cNvCxnSpPr>
            <p:nvPr/>
          </p:nvCxnSpPr>
          <p:spPr bwMode="auto">
            <a:xfrm rot="10800000">
              <a:off x="3840" y="1464"/>
              <a:ext cx="192" cy="1824"/>
            </a:xfrm>
            <a:prstGeom prst="curvedConnector3">
              <a:avLst>
                <a:gd name="adj1" fmla="val 501560"/>
              </a:avLst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48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EDE6738-A23F-D644-B0D1-39C61ACE0F47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Floyd-Warshall, Iteration 4</a:t>
            </a:r>
          </a:p>
        </p:txBody>
      </p:sp>
      <p:sp>
        <p:nvSpPr>
          <p:cNvPr id="34820" name="Freeform 3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1" name="Freeform 4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Freeform 5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Freeform 6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Freeform 7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Freeform 8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Freeform 9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Freeform 10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Freeform 11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8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Freeform 12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Freeform 13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Freeform 14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Freeform 15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Freeform 16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Freeform 17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Freeform 18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Freeform 19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Freeform 20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Freeform 21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Freeform 22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Freeform 23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1" name="Freeform 24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8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8 h 66"/>
              <a:gd name="T10" fmla="*/ 0 w 225"/>
              <a:gd name="T11" fmla="*/ 26988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2" name="Freeform 25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3" name="Freeform 26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4" name="Freeform 27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5" name="Freeform 28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200025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5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6" name="Freeform 29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7" name="Freeform 30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Freeform 31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9" name="Freeform 32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0" name="Freeform 33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1" name="Freeform 34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2" name="Freeform 35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3" name="Freeform 36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4" name="Freeform 37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5" name="Freeform 38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6" name="Freeform 39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7" name="Freeform 40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8" name="Freeform 41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9" name="Freeform 42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0" name="Freeform 43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1" name="Freeform 44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2" name="Freeform 45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3" name="Freeform 46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4" name="Freeform 47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5" name="Freeform 48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6" name="Freeform 49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7" name="Freeform 50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8" name="Freeform 51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9" name="Freeform 52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0" name="Freeform 53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1" name="Freeform 54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2" name="Freeform 55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3" name="Freeform 56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4" name="Freeform 57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8 w 270"/>
              <a:gd name="T9" fmla="*/ 130175 h 82"/>
              <a:gd name="T10" fmla="*/ 14288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5" name="Freeform 58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6" name="Freeform 59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7" name="Freeform 60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8" name="Freeform 61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9" name="Freeform 62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0" name="Freeform 63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1" name="Freeform 64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2" name="Freeform 65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3" name="Freeform 66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4" name="Freeform 67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5" name="Freeform 68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6" name="Freeform 69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7" name="Freeform 70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8" name="Freeform 71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9" name="Freeform 72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0" name="Freeform 73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1" name="Freeform 74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2" name="Freeform 75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3" name="Freeform 76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4" name="Freeform 77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5" name="Freeform 78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6" name="Freeform 79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7" name="Freeform 80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8" name="Freeform 81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9" name="Freeform 82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0" name="Freeform 83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1" name="Freeform 84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2" name="Freeform 85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3" name="Freeform 86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4" name="Freeform 87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5" name="Freeform 88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6" name="Freeform 89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7" name="Freeform 90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8" name="Freeform 91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9" name="Freeform 92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0" name="Freeform 93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1" name="Freeform 94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2" name="Freeform 95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3" name="Freeform 96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4" name="Freeform 97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5" name="Freeform 98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6" name="Freeform 99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7" name="Freeform 100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8" name="Freeform 101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9" name="Freeform 102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0" name="Freeform 103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1" name="Freeform 104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2" name="Freeform 105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3" name="Freeform 106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4" name="Freeform 107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5" name="Rectangle 108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6" name="Freeform 109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7" name="Freeform 110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8" name="Freeform 111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9" name="Freeform 112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0" name="Freeform 113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1" name="Freeform 114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2" name="Freeform 115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3" name="Freeform 116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4" name="Freeform 117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5" name="Freeform 118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6" name="Freeform 119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7" name="Freeform 120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8" name="Freeform 121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9" name="Freeform 122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0" name="Freeform 123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1" name="Freeform 124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2" name="Freeform 125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3" name="Rectangle 126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4" name="Freeform 127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5" name="Freeform 128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6" name="Freeform 129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7" name="Freeform 130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8" name="Freeform 131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9" name="Freeform 132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0" name="Freeform 133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1" name="Freeform 134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2" name="Oval 135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3" name="Oval 136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4" name="Rectangle 137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JFK</a:t>
            </a:r>
            <a:endParaRPr lang="en-US" b="1">
              <a:latin typeface="Times" charset="0"/>
            </a:endParaRPr>
          </a:p>
        </p:txBody>
      </p:sp>
      <p:sp>
        <p:nvSpPr>
          <p:cNvPr id="34955" name="Freeform 138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6" name="Freeform 139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7" name="Freeform 140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8" name="Freeform 141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9" name="Freeform 142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0" name="Freeform 143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1" name="Freeform 144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2" name="Freeform 145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3" name="Freeform 146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4" name="Freeform 147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5" name="Freeform 148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6" name="Oval 149"/>
          <p:cNvSpPr>
            <a:spLocks noChangeArrowheads="1"/>
          </p:cNvSpPr>
          <p:nvPr/>
        </p:nvSpPr>
        <p:spPr bwMode="auto">
          <a:xfrm>
            <a:off x="7210425" y="1503363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7" name="Oval 150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8" name="Rectangle 151"/>
          <p:cNvSpPr>
            <a:spLocks noChangeArrowheads="1"/>
          </p:cNvSpPr>
          <p:nvPr/>
        </p:nvSpPr>
        <p:spPr bwMode="auto">
          <a:xfrm>
            <a:off x="7353300" y="1619250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BOS</a:t>
            </a:r>
            <a:endParaRPr lang="en-US" b="1">
              <a:latin typeface="Times" charset="0"/>
            </a:endParaRPr>
          </a:p>
        </p:txBody>
      </p:sp>
      <p:sp>
        <p:nvSpPr>
          <p:cNvPr id="34969" name="Oval 152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0" name="Oval 153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1" name="Rectangle 154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MIA</a:t>
            </a:r>
            <a:endParaRPr lang="en-US" b="1">
              <a:latin typeface="Times" charset="0"/>
            </a:endParaRPr>
          </a:p>
        </p:txBody>
      </p:sp>
      <p:sp>
        <p:nvSpPr>
          <p:cNvPr id="34972" name="Oval 155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3" name="Oval 156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4" name="Rectangle 157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ORD</a:t>
            </a:r>
            <a:endParaRPr lang="en-US" b="1">
              <a:latin typeface="Times" charset="0"/>
            </a:endParaRPr>
          </a:p>
        </p:txBody>
      </p:sp>
      <p:sp>
        <p:nvSpPr>
          <p:cNvPr id="34975" name="Oval 158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6" name="Oval 159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7" name="Rectangle 160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LAX</a:t>
            </a:r>
            <a:endParaRPr lang="en-US" b="1">
              <a:latin typeface="Times" charset="0"/>
            </a:endParaRPr>
          </a:p>
        </p:txBody>
      </p:sp>
      <p:sp>
        <p:nvSpPr>
          <p:cNvPr id="34978" name="Oval 161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9" name="Oval 162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0" name="Rectangle 163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DFW</a:t>
            </a:r>
            <a:endParaRPr lang="en-US" b="1">
              <a:latin typeface="Times" charset="0"/>
            </a:endParaRPr>
          </a:p>
        </p:txBody>
      </p:sp>
      <p:sp>
        <p:nvSpPr>
          <p:cNvPr id="34981" name="Oval 164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2" name="Oval 165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3" name="Rectangle 166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SFO</a:t>
            </a:r>
            <a:endParaRPr lang="en-US" b="1">
              <a:latin typeface="Times" charset="0"/>
            </a:endParaRPr>
          </a:p>
        </p:txBody>
      </p:sp>
      <p:sp>
        <p:nvSpPr>
          <p:cNvPr id="34984" name="Rectangle 167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5" name="Rectangle 168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6" name="Rectangle 169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7" name="Rectangle 170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4988" name="Rectangle 171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b="1">
              <a:latin typeface="Times" charset="0"/>
            </a:endParaRPr>
          </a:p>
        </p:txBody>
      </p:sp>
      <p:sp>
        <p:nvSpPr>
          <p:cNvPr id="34989" name="Rectangle 172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0" name="Rectangle 173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1" name="Rectangle 174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2" name="Rectangle 175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4993" name="Rectangle 176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b="1">
              <a:latin typeface="Times" charset="0"/>
            </a:endParaRPr>
          </a:p>
        </p:txBody>
      </p:sp>
      <p:sp>
        <p:nvSpPr>
          <p:cNvPr id="34994" name="Rectangle 177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5" name="Rectangle 178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6" name="Rectangle 179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7" name="Rectangle 180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4998" name="Rectangle 181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b="1">
              <a:latin typeface="Times" charset="0"/>
            </a:endParaRPr>
          </a:p>
        </p:txBody>
      </p:sp>
      <p:sp>
        <p:nvSpPr>
          <p:cNvPr id="34999" name="Rectangle 182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0" name="Rectangle 183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1" name="Rectangle 184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2" name="Rectangle 185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5003" name="Rectangle 186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b="1">
              <a:latin typeface="Times" charset="0"/>
            </a:endParaRPr>
          </a:p>
        </p:txBody>
      </p:sp>
      <p:sp>
        <p:nvSpPr>
          <p:cNvPr id="35004" name="Rectangle 187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5" name="Rectangle 188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6" name="Rectangle 189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07" name="Rectangle 190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5008" name="Rectangle 191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b="1">
              <a:latin typeface="Times" charset="0"/>
            </a:endParaRPr>
          </a:p>
        </p:txBody>
      </p:sp>
      <p:sp>
        <p:nvSpPr>
          <p:cNvPr id="35009" name="Rectangle 192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10" name="Rectangle 193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11" name="Rectangle 194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12" name="Rectangle 195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5013" name="Rectangle 196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b="1">
              <a:latin typeface="Times" charset="0"/>
            </a:endParaRPr>
          </a:p>
        </p:txBody>
      </p:sp>
      <p:pic>
        <p:nvPicPr>
          <p:cNvPr id="35014" name="Picture 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015" name="AutoShape 198"/>
          <p:cNvCxnSpPr>
            <a:cxnSpLocks noChangeShapeType="1"/>
            <a:stCxn id="34970" idx="1"/>
            <a:endCxn id="34973" idx="5"/>
          </p:cNvCxnSpPr>
          <p:nvPr/>
        </p:nvCxnSpPr>
        <p:spPr bwMode="auto">
          <a:xfrm rot="5400000" flipH="1">
            <a:off x="4426744" y="3298031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016" name="AutoShape 199"/>
          <p:cNvCxnSpPr>
            <a:cxnSpLocks noChangeShapeType="1"/>
            <a:stCxn id="34970" idx="3"/>
            <a:endCxn id="34982" idx="2"/>
          </p:cNvCxnSpPr>
          <p:nvPr/>
        </p:nvCxnSpPr>
        <p:spPr bwMode="auto">
          <a:xfrm rot="16200000" flipV="1">
            <a:off x="2632075" y="1868488"/>
            <a:ext cx="2230438" cy="5675312"/>
          </a:xfrm>
          <a:prstGeom prst="curvedConnector4">
            <a:avLst>
              <a:gd name="adj1" fmla="val -25125"/>
              <a:gd name="adj2" fmla="val 10883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017" name="AutoShape 200"/>
          <p:cNvCxnSpPr>
            <a:cxnSpLocks noChangeShapeType="1"/>
            <a:stCxn id="34953" idx="3"/>
            <a:endCxn id="34976" idx="7"/>
          </p:cNvCxnSpPr>
          <p:nvPr/>
        </p:nvCxnSpPr>
        <p:spPr bwMode="auto">
          <a:xfrm rot="5400000">
            <a:off x="3420269" y="1381919"/>
            <a:ext cx="1708150" cy="49355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018" name="AutoShape 201"/>
          <p:cNvCxnSpPr>
            <a:cxnSpLocks noChangeShapeType="1"/>
            <a:stCxn id="34953" idx="2"/>
            <a:endCxn id="34973" idx="5"/>
          </p:cNvCxnSpPr>
          <p:nvPr/>
        </p:nvCxnSpPr>
        <p:spPr bwMode="auto">
          <a:xfrm rot="10800000">
            <a:off x="5235575" y="2489200"/>
            <a:ext cx="1360488" cy="3238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754" name="AutoShape 202"/>
          <p:cNvCxnSpPr>
            <a:cxnSpLocks noChangeShapeType="1"/>
            <a:stCxn id="34976" idx="7"/>
            <a:endCxn id="34979" idx="2"/>
          </p:cNvCxnSpPr>
          <p:nvPr/>
        </p:nvCxnSpPr>
        <p:spPr bwMode="auto">
          <a:xfrm rot="-5400000">
            <a:off x="2655094" y="3791744"/>
            <a:ext cx="63500" cy="1760538"/>
          </a:xfrm>
          <a:prstGeom prst="curvedConnector2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020" name="AutoShape 203"/>
          <p:cNvCxnSpPr>
            <a:cxnSpLocks noChangeShapeType="1"/>
          </p:cNvCxnSpPr>
          <p:nvPr/>
        </p:nvCxnSpPr>
        <p:spPr bwMode="auto">
          <a:xfrm rot="-5400000" flipH="1" flipV="1">
            <a:off x="2393950" y="1068388"/>
            <a:ext cx="1220788" cy="3332162"/>
          </a:xfrm>
          <a:prstGeom prst="curvedConnector3">
            <a:avLst>
              <a:gd name="adj1" fmla="val -2158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756" name="AutoShape 204"/>
          <p:cNvCxnSpPr>
            <a:cxnSpLocks noChangeShapeType="1"/>
            <a:stCxn id="34976" idx="0"/>
            <a:endCxn id="34982" idx="4"/>
          </p:cNvCxnSpPr>
          <p:nvPr/>
        </p:nvCxnSpPr>
        <p:spPr bwMode="auto">
          <a:xfrm flipH="1" flipV="1">
            <a:off x="1338263" y="3836988"/>
            <a:ext cx="185737" cy="80327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022" name="AutoShape 202"/>
          <p:cNvCxnSpPr>
            <a:cxnSpLocks noChangeShapeType="1"/>
          </p:cNvCxnSpPr>
          <p:nvPr/>
        </p:nvCxnSpPr>
        <p:spPr bwMode="auto">
          <a:xfrm rot="5400000">
            <a:off x="2142331" y="2242344"/>
            <a:ext cx="2309813" cy="274637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72AEDF-C9F9-DB48-886E-39E055D1E782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35843" name="Oval 150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Floyd-Warshall, Iteration 5</a:t>
            </a:r>
          </a:p>
        </p:txBody>
      </p:sp>
      <p:sp>
        <p:nvSpPr>
          <p:cNvPr id="35845" name="Freeform 3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Freeform 4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Freeform 5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Freeform 6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Freeform 7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Freeform 8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Freeform 9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Freeform 10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Freeform 11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8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Freeform 12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Freeform 13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Freeform 14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Freeform 15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Freeform 16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Freeform 17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Freeform 18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Freeform 19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Freeform 20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Freeform 21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Freeform 22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Freeform 23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Freeform 24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8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8 h 66"/>
              <a:gd name="T10" fmla="*/ 0 w 225"/>
              <a:gd name="T11" fmla="*/ 26988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Freeform 25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8" name="Freeform 26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9" name="Freeform 27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0" name="Freeform 28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200025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5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1" name="Freeform 29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2" name="Freeform 30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3" name="Freeform 31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Freeform 32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Freeform 33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Freeform 34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Freeform 35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8" name="Freeform 36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9" name="Freeform 37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0" name="Freeform 38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1" name="Freeform 39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2" name="Freeform 40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3" name="Freeform 41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4" name="Freeform 42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5" name="Freeform 43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6" name="Freeform 44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7" name="Freeform 45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8" name="Freeform 46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9" name="Freeform 47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0" name="Freeform 48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1" name="Freeform 49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2" name="Freeform 50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3" name="Freeform 51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4" name="Freeform 52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5" name="Freeform 53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6" name="Freeform 54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7" name="Freeform 55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8" name="Freeform 56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9" name="Freeform 57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8 w 270"/>
              <a:gd name="T9" fmla="*/ 130175 h 82"/>
              <a:gd name="T10" fmla="*/ 14288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0" name="Freeform 58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1" name="Freeform 59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2" name="Freeform 60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3" name="Freeform 61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4" name="Freeform 62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5" name="Freeform 63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6" name="Freeform 64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7" name="Freeform 65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8" name="Freeform 66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9" name="Freeform 67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0" name="Freeform 68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1" name="Freeform 69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2" name="Freeform 70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3" name="Freeform 71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4" name="Freeform 72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5" name="Freeform 73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6" name="Freeform 74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7" name="Freeform 75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8" name="Freeform 76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9" name="Freeform 77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0" name="Freeform 78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1" name="Freeform 79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2" name="Freeform 80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3" name="Freeform 81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4" name="Freeform 82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5" name="Freeform 83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6" name="Freeform 84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7" name="Freeform 85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8" name="Freeform 86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9" name="Freeform 87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0" name="Freeform 88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1" name="Freeform 89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2" name="Freeform 90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3" name="Freeform 91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4" name="Freeform 92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5" name="Freeform 93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6" name="Freeform 94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7" name="Freeform 95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8" name="Freeform 96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9" name="Freeform 97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0" name="Freeform 98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1" name="Freeform 99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2" name="Freeform 100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3" name="Freeform 101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4" name="Freeform 102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5" name="Freeform 103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6" name="Freeform 104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7" name="Freeform 105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8" name="Freeform 106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9" name="Freeform 107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0" name="Rectangle 108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1" name="Freeform 109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2" name="Freeform 110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3" name="Freeform 111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4" name="Freeform 112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5" name="Freeform 113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6" name="Freeform 114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7" name="Freeform 115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8" name="Freeform 116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59" name="Freeform 117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0" name="Freeform 118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1" name="Freeform 119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2" name="Freeform 120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3" name="Freeform 121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4" name="Freeform 122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5" name="Freeform 123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6" name="Freeform 124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7" name="Freeform 125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8" name="Rectangle 126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69" name="Freeform 127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0" name="Freeform 128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1" name="Freeform 129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2" name="Freeform 130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3" name="Freeform 131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4" name="Freeform 132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5" name="Freeform 133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6" name="Freeform 134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7" name="Oval 135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8" name="Oval 136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79" name="Rectangle 137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JFK</a:t>
            </a:r>
            <a:endParaRPr lang="en-US" b="1">
              <a:latin typeface="Times" charset="0"/>
            </a:endParaRPr>
          </a:p>
        </p:txBody>
      </p:sp>
      <p:sp>
        <p:nvSpPr>
          <p:cNvPr id="35980" name="Freeform 138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81" name="Freeform 139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82" name="Freeform 140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83" name="Freeform 141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84" name="Freeform 142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85" name="Freeform 143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86" name="Freeform 144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87" name="Freeform 145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88" name="Freeform 146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89" name="Freeform 147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90" name="Freeform 148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91" name="Oval 152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92" name="Oval 153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93" name="Rectangle 154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MIA</a:t>
            </a:r>
            <a:endParaRPr lang="en-US" b="1">
              <a:latin typeface="Times" charset="0"/>
            </a:endParaRPr>
          </a:p>
        </p:txBody>
      </p:sp>
      <p:sp>
        <p:nvSpPr>
          <p:cNvPr id="35994" name="Oval 155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95" name="Oval 156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96" name="Rectangle 157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ORD</a:t>
            </a:r>
            <a:endParaRPr lang="en-US" b="1">
              <a:latin typeface="Times" charset="0"/>
            </a:endParaRPr>
          </a:p>
        </p:txBody>
      </p:sp>
      <p:sp>
        <p:nvSpPr>
          <p:cNvPr id="35997" name="Oval 158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98" name="Oval 159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99" name="Rectangle 160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LAX</a:t>
            </a:r>
            <a:endParaRPr lang="en-US" b="1">
              <a:latin typeface="Times" charset="0"/>
            </a:endParaRPr>
          </a:p>
        </p:txBody>
      </p:sp>
      <p:sp>
        <p:nvSpPr>
          <p:cNvPr id="36000" name="Oval 161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01" name="Oval 162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02" name="Rectangle 163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DFW</a:t>
            </a:r>
            <a:endParaRPr lang="en-US" b="1">
              <a:latin typeface="Times" charset="0"/>
            </a:endParaRPr>
          </a:p>
        </p:txBody>
      </p:sp>
      <p:sp>
        <p:nvSpPr>
          <p:cNvPr id="36003" name="Oval 164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04" name="Oval 165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05" name="Rectangle 166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SFO</a:t>
            </a:r>
            <a:endParaRPr lang="en-US" b="1">
              <a:latin typeface="Times" charset="0"/>
            </a:endParaRPr>
          </a:p>
        </p:txBody>
      </p:sp>
      <p:sp>
        <p:nvSpPr>
          <p:cNvPr id="36006" name="Rectangle 167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07" name="Rectangle 168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08" name="Rectangle 169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09" name="Rectangle 170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6010" name="Rectangle 171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b="1">
              <a:latin typeface="Times" charset="0"/>
            </a:endParaRPr>
          </a:p>
        </p:txBody>
      </p:sp>
      <p:sp>
        <p:nvSpPr>
          <p:cNvPr id="36011" name="Rectangle 172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12" name="Rectangle 173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13" name="Rectangle 174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14" name="Rectangle 175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6015" name="Rectangle 176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b="1">
              <a:latin typeface="Times" charset="0"/>
            </a:endParaRPr>
          </a:p>
        </p:txBody>
      </p:sp>
      <p:sp>
        <p:nvSpPr>
          <p:cNvPr id="36016" name="Rectangle 177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17" name="Rectangle 178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18" name="Rectangle 179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19" name="Rectangle 180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6020" name="Rectangle 181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b="1">
              <a:latin typeface="Times" charset="0"/>
            </a:endParaRPr>
          </a:p>
        </p:txBody>
      </p:sp>
      <p:sp>
        <p:nvSpPr>
          <p:cNvPr id="36021" name="Rectangle 182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22" name="Rectangle 183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23" name="Rectangle 184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24" name="Rectangle 185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6025" name="Rectangle 186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b="1">
              <a:latin typeface="Times" charset="0"/>
            </a:endParaRPr>
          </a:p>
        </p:txBody>
      </p:sp>
      <p:sp>
        <p:nvSpPr>
          <p:cNvPr id="36026" name="Rectangle 187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27" name="Rectangle 188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28" name="Rectangle 189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29" name="Rectangle 190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6030" name="Rectangle 191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b="1">
              <a:latin typeface="Times" charset="0"/>
            </a:endParaRPr>
          </a:p>
        </p:txBody>
      </p:sp>
      <p:sp>
        <p:nvSpPr>
          <p:cNvPr id="36031" name="Rectangle 192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32" name="Rectangle 193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33" name="Rectangle 194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34" name="Rectangle 195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6035" name="Rectangle 196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b="1">
              <a:latin typeface="Times" charset="0"/>
            </a:endParaRPr>
          </a:p>
        </p:txBody>
      </p:sp>
      <p:pic>
        <p:nvPicPr>
          <p:cNvPr id="36036" name="Picture 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037" name="AutoShape 198"/>
          <p:cNvCxnSpPr>
            <a:cxnSpLocks noChangeShapeType="1"/>
            <a:stCxn id="35992" idx="1"/>
            <a:endCxn id="35995" idx="5"/>
          </p:cNvCxnSpPr>
          <p:nvPr/>
        </p:nvCxnSpPr>
        <p:spPr bwMode="auto">
          <a:xfrm rot="5400000" flipH="1">
            <a:off x="4426744" y="3298031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038" name="AutoShape 199"/>
          <p:cNvCxnSpPr>
            <a:cxnSpLocks noChangeShapeType="1"/>
            <a:stCxn id="35992" idx="3"/>
            <a:endCxn id="36004" idx="2"/>
          </p:cNvCxnSpPr>
          <p:nvPr/>
        </p:nvCxnSpPr>
        <p:spPr bwMode="auto">
          <a:xfrm rot="16200000" flipV="1">
            <a:off x="2632075" y="1868488"/>
            <a:ext cx="2230438" cy="5675312"/>
          </a:xfrm>
          <a:prstGeom prst="curvedConnector4">
            <a:avLst>
              <a:gd name="adj1" fmla="val -25125"/>
              <a:gd name="adj2" fmla="val 10883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039" name="AutoShape 200"/>
          <p:cNvCxnSpPr>
            <a:cxnSpLocks noChangeShapeType="1"/>
            <a:stCxn id="35978" idx="3"/>
            <a:endCxn id="35998" idx="7"/>
          </p:cNvCxnSpPr>
          <p:nvPr/>
        </p:nvCxnSpPr>
        <p:spPr bwMode="auto">
          <a:xfrm rot="5400000">
            <a:off x="3420269" y="1381919"/>
            <a:ext cx="1708150" cy="49355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040" name="AutoShape 201"/>
          <p:cNvCxnSpPr>
            <a:cxnSpLocks noChangeShapeType="1"/>
            <a:stCxn id="35978" idx="2"/>
            <a:endCxn id="35995" idx="5"/>
          </p:cNvCxnSpPr>
          <p:nvPr/>
        </p:nvCxnSpPr>
        <p:spPr bwMode="auto">
          <a:xfrm rot="10800000">
            <a:off x="5235575" y="2489200"/>
            <a:ext cx="1360488" cy="3238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041" name="AutoShape 202"/>
          <p:cNvCxnSpPr>
            <a:cxnSpLocks noChangeShapeType="1"/>
            <a:stCxn id="35998" idx="7"/>
            <a:endCxn id="36001" idx="2"/>
          </p:cNvCxnSpPr>
          <p:nvPr/>
        </p:nvCxnSpPr>
        <p:spPr bwMode="auto">
          <a:xfrm rot="-5400000">
            <a:off x="2655094" y="3791744"/>
            <a:ext cx="63500" cy="1760538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0779" name="AutoShape 203"/>
          <p:cNvCxnSpPr>
            <a:cxnSpLocks noChangeShapeType="1"/>
            <a:stCxn id="35843" idx="2"/>
            <a:endCxn id="36003" idx="7"/>
          </p:cNvCxnSpPr>
          <p:nvPr/>
        </p:nvCxnSpPr>
        <p:spPr bwMode="auto">
          <a:xfrm rot="10800000" flipV="1">
            <a:off x="1620838" y="1724025"/>
            <a:ext cx="5561012" cy="1711325"/>
          </a:xfrm>
          <a:prstGeom prst="curvedConnector2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0780" name="AutoShape 204"/>
          <p:cNvCxnSpPr>
            <a:cxnSpLocks noChangeShapeType="1"/>
            <a:stCxn id="35843" idx="6"/>
            <a:endCxn id="35997" idx="5"/>
          </p:cNvCxnSpPr>
          <p:nvPr/>
        </p:nvCxnSpPr>
        <p:spPr bwMode="auto">
          <a:xfrm flipH="1">
            <a:off x="1806575" y="1724025"/>
            <a:ext cx="6232525" cy="3317875"/>
          </a:xfrm>
          <a:prstGeom prst="curvedConnector4">
            <a:avLst>
              <a:gd name="adj1" fmla="val -7264"/>
              <a:gd name="adj2" fmla="val 115597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0782" name="AutoShape 206"/>
          <p:cNvCxnSpPr>
            <a:cxnSpLocks noChangeShapeType="1"/>
            <a:stCxn id="36050" idx="2"/>
            <a:endCxn id="36001" idx="7"/>
          </p:cNvCxnSpPr>
          <p:nvPr/>
        </p:nvCxnSpPr>
        <p:spPr bwMode="auto">
          <a:xfrm flipH="1">
            <a:off x="4291013" y="1724025"/>
            <a:ext cx="2919412" cy="273367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0783" name="AutoShape 207"/>
          <p:cNvCxnSpPr>
            <a:cxnSpLocks noChangeShapeType="1"/>
            <a:stCxn id="36050" idx="1"/>
            <a:endCxn id="35995" idx="7"/>
          </p:cNvCxnSpPr>
          <p:nvPr/>
        </p:nvCxnSpPr>
        <p:spPr bwMode="auto">
          <a:xfrm rot="-5400000" flipH="1" flipV="1">
            <a:off x="6003925" y="800100"/>
            <a:ext cx="555625" cy="2092325"/>
          </a:xfrm>
          <a:prstGeom prst="curvedConnector3">
            <a:avLst>
              <a:gd name="adj1" fmla="val -18005"/>
            </a:avLst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6046" name="Group 208"/>
          <p:cNvGrpSpPr>
            <a:grpSpLocks/>
          </p:cNvGrpSpPr>
          <p:nvPr/>
        </p:nvGrpSpPr>
        <p:grpSpPr bwMode="auto">
          <a:xfrm>
            <a:off x="7210425" y="1503363"/>
            <a:ext cx="800100" cy="439737"/>
            <a:chOff x="4542" y="947"/>
            <a:chExt cx="504" cy="277"/>
          </a:xfrm>
        </p:grpSpPr>
        <p:sp>
          <p:nvSpPr>
            <p:cNvPr id="36050" name="Oval 149"/>
            <p:cNvSpPr>
              <a:spLocks noChangeArrowheads="1"/>
            </p:cNvSpPr>
            <p:nvPr/>
          </p:nvSpPr>
          <p:spPr bwMode="auto">
            <a:xfrm>
              <a:off x="4542" y="947"/>
              <a:ext cx="504" cy="2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51" name="Rectangle 151"/>
            <p:cNvSpPr>
              <a:spLocks noChangeArrowheads="1"/>
            </p:cNvSpPr>
            <p:nvPr/>
          </p:nvSpPr>
          <p:spPr bwMode="auto">
            <a:xfrm>
              <a:off x="4655" y="1002"/>
              <a:ext cx="29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900">
                  <a:solidFill>
                    <a:srgbClr val="0000FF"/>
                  </a:solidFill>
                  <a:latin typeface="Times New Roman" charset="0"/>
                </a:rPr>
                <a:t>BOS</a:t>
              </a:r>
              <a:endParaRPr lang="en-US" b="1">
                <a:latin typeface="Times" charset="0"/>
              </a:endParaRPr>
            </a:p>
          </p:txBody>
        </p:sp>
      </p:grpSp>
      <p:cxnSp>
        <p:nvCxnSpPr>
          <p:cNvPr id="36047" name="AutoShape 210"/>
          <p:cNvCxnSpPr>
            <a:cxnSpLocks noChangeShapeType="1"/>
          </p:cNvCxnSpPr>
          <p:nvPr/>
        </p:nvCxnSpPr>
        <p:spPr bwMode="auto">
          <a:xfrm rot="-5400000" flipH="1" flipV="1">
            <a:off x="2393950" y="1068388"/>
            <a:ext cx="1220788" cy="3332162"/>
          </a:xfrm>
          <a:prstGeom prst="curvedConnector3">
            <a:avLst>
              <a:gd name="adj1" fmla="val -2158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048" name="AutoShape 211"/>
          <p:cNvCxnSpPr>
            <a:cxnSpLocks noChangeShapeType="1"/>
          </p:cNvCxnSpPr>
          <p:nvPr/>
        </p:nvCxnSpPr>
        <p:spPr bwMode="auto">
          <a:xfrm flipH="1" flipV="1">
            <a:off x="1338263" y="3836988"/>
            <a:ext cx="185737" cy="8032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049" name="AutoShape 202"/>
          <p:cNvCxnSpPr>
            <a:cxnSpLocks noChangeShapeType="1"/>
          </p:cNvCxnSpPr>
          <p:nvPr/>
        </p:nvCxnSpPr>
        <p:spPr bwMode="auto">
          <a:xfrm rot="5400000">
            <a:off x="2142331" y="2242344"/>
            <a:ext cx="2309813" cy="274637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8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8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8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68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B29BD8E-749D-FA43-9D01-B7AFCDD73046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36867" name="Oval 2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Floyd-Warshall, Iteration 6</a:t>
            </a:r>
          </a:p>
        </p:txBody>
      </p:sp>
      <p:sp>
        <p:nvSpPr>
          <p:cNvPr id="36869" name="Freeform 4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Freeform 5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Freeform 6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Freeform 7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Freeform 8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Freeform 9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Freeform 10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Freeform 11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Freeform 12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8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Freeform 13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Freeform 14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Freeform 15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Freeform 16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Freeform 17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Freeform 18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Freeform 19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5" name="Freeform 20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6" name="Freeform 21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7" name="Freeform 22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8" name="Freeform 23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9" name="Freeform 24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0" name="Freeform 25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8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8 h 66"/>
              <a:gd name="T10" fmla="*/ 0 w 225"/>
              <a:gd name="T11" fmla="*/ 26988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1" name="Freeform 26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2" name="Freeform 27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3" name="Freeform 28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4" name="Freeform 29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200025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5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5" name="Freeform 30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6" name="Freeform 31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7" name="Freeform 32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8" name="Freeform 33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9" name="Freeform 34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0" name="Freeform 35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1" name="Freeform 36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2" name="Freeform 37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3" name="Freeform 38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4" name="Freeform 39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5" name="Freeform 40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6" name="Freeform 41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7" name="Freeform 42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8" name="Freeform 43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9" name="Freeform 44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0" name="Freeform 45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1" name="Freeform 46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2" name="Freeform 47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3" name="Freeform 48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4" name="Freeform 49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5" name="Freeform 50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6" name="Freeform 51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7" name="Freeform 52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8" name="Freeform 53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9" name="Freeform 54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0" name="Freeform 55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1" name="Freeform 56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2" name="Freeform 57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3" name="Freeform 58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8 w 270"/>
              <a:gd name="T9" fmla="*/ 130175 h 82"/>
              <a:gd name="T10" fmla="*/ 14288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4" name="Freeform 59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5" name="Freeform 60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6" name="Freeform 61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7" name="Freeform 62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8" name="Freeform 63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9" name="Freeform 64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0" name="Freeform 65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1" name="Freeform 66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2" name="Freeform 67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3" name="Freeform 68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4" name="Freeform 69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5" name="Freeform 70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6" name="Freeform 71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7" name="Freeform 72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8" name="Freeform 73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9" name="Freeform 74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0" name="Freeform 75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1" name="Freeform 76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2" name="Freeform 77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3" name="Freeform 78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4" name="Freeform 79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5" name="Freeform 80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6" name="Freeform 81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7" name="Freeform 82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8" name="Freeform 83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9" name="Freeform 84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0" name="Freeform 85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1" name="Freeform 86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2" name="Freeform 87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3" name="Freeform 88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4" name="Freeform 89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5" name="Freeform 90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6" name="Freeform 91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7" name="Freeform 92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8" name="Freeform 93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9" name="Freeform 94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0" name="Freeform 95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1" name="Freeform 96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2" name="Freeform 97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3" name="Freeform 98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4" name="Freeform 99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5" name="Freeform 100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6" name="Freeform 101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7" name="Freeform 102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8" name="Freeform 103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9" name="Freeform 104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0" name="Freeform 105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1" name="Freeform 106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2" name="Freeform 107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3" name="Freeform 108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4" name="Rectangle 109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5" name="Freeform 110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6" name="Freeform 111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7" name="Freeform 112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8" name="Freeform 113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79" name="Freeform 114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0" name="Freeform 115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1" name="Freeform 116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2" name="Freeform 117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3" name="Freeform 118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4" name="Freeform 119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5" name="Freeform 120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6" name="Freeform 121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7" name="Freeform 122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8" name="Freeform 123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89" name="Freeform 124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0" name="Freeform 125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1" name="Freeform 126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2" name="Rectangle 127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3" name="Freeform 128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4" name="Freeform 129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5" name="Freeform 130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6" name="Freeform 131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7" name="Freeform 132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8" name="Freeform 133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99" name="Freeform 134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0" name="Freeform 135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1" name="Oval 136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2" name="Oval 137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3" name="Rectangle 138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JFK</a:t>
            </a:r>
            <a:endParaRPr lang="en-US" b="1">
              <a:latin typeface="Times" charset="0"/>
            </a:endParaRPr>
          </a:p>
        </p:txBody>
      </p:sp>
      <p:sp>
        <p:nvSpPr>
          <p:cNvPr id="37004" name="Freeform 139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5" name="Freeform 140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6" name="Freeform 141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7" name="Freeform 142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8" name="Freeform 143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09" name="Freeform 144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0" name="Freeform 145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1" name="Freeform 146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2" name="Freeform 147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3" name="Freeform 148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4" name="Freeform 149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5" name="Oval 150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6" name="Oval 151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7" name="Rectangle 152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MIA</a:t>
            </a:r>
            <a:endParaRPr lang="en-US" b="1">
              <a:latin typeface="Times" charset="0"/>
            </a:endParaRPr>
          </a:p>
        </p:txBody>
      </p:sp>
      <p:sp>
        <p:nvSpPr>
          <p:cNvPr id="37018" name="Oval 153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9" name="Oval 154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0" name="Rectangle 155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ORD</a:t>
            </a:r>
            <a:endParaRPr lang="en-US" b="1">
              <a:latin typeface="Times" charset="0"/>
            </a:endParaRPr>
          </a:p>
        </p:txBody>
      </p:sp>
      <p:sp>
        <p:nvSpPr>
          <p:cNvPr id="37021" name="Oval 156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2" name="Oval 157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3" name="Rectangle 158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LAX</a:t>
            </a:r>
            <a:endParaRPr lang="en-US" b="1">
              <a:latin typeface="Times" charset="0"/>
            </a:endParaRPr>
          </a:p>
        </p:txBody>
      </p:sp>
      <p:sp>
        <p:nvSpPr>
          <p:cNvPr id="37024" name="Oval 159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5" name="Oval 160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6" name="Rectangle 161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DFW</a:t>
            </a:r>
            <a:endParaRPr lang="en-US" b="1">
              <a:latin typeface="Times" charset="0"/>
            </a:endParaRPr>
          </a:p>
        </p:txBody>
      </p:sp>
      <p:sp>
        <p:nvSpPr>
          <p:cNvPr id="37027" name="Oval 162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8" name="Oval 163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9" name="Rectangle 164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SFO</a:t>
            </a:r>
            <a:endParaRPr lang="en-US" b="1">
              <a:latin typeface="Times" charset="0"/>
            </a:endParaRPr>
          </a:p>
        </p:txBody>
      </p:sp>
      <p:sp>
        <p:nvSpPr>
          <p:cNvPr id="37030" name="Rectangle 165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31" name="Rectangle 166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32" name="Rectangle 167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33" name="Rectangle 168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7034" name="Rectangle 169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b="1">
              <a:latin typeface="Times" charset="0"/>
            </a:endParaRPr>
          </a:p>
        </p:txBody>
      </p:sp>
      <p:sp>
        <p:nvSpPr>
          <p:cNvPr id="37035" name="Rectangle 170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36" name="Rectangle 171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37" name="Rectangle 172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38" name="Rectangle 173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7039" name="Rectangle 174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b="1">
              <a:latin typeface="Times" charset="0"/>
            </a:endParaRPr>
          </a:p>
        </p:txBody>
      </p:sp>
      <p:sp>
        <p:nvSpPr>
          <p:cNvPr id="37040" name="Rectangle 175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41" name="Rectangle 176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42" name="Rectangle 177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43" name="Rectangle 178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7044" name="Rectangle 179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b="1">
              <a:latin typeface="Times" charset="0"/>
            </a:endParaRPr>
          </a:p>
        </p:txBody>
      </p:sp>
      <p:sp>
        <p:nvSpPr>
          <p:cNvPr id="37045" name="Rectangle 180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46" name="Rectangle 181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47" name="Rectangle 182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48" name="Rectangle 183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7049" name="Rectangle 184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b="1">
              <a:latin typeface="Times" charset="0"/>
            </a:endParaRPr>
          </a:p>
        </p:txBody>
      </p:sp>
      <p:sp>
        <p:nvSpPr>
          <p:cNvPr id="37050" name="Rectangle 185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51" name="Rectangle 186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52" name="Rectangle 187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53" name="Rectangle 188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7054" name="Rectangle 189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b="1">
              <a:latin typeface="Times" charset="0"/>
            </a:endParaRPr>
          </a:p>
        </p:txBody>
      </p:sp>
      <p:sp>
        <p:nvSpPr>
          <p:cNvPr id="37055" name="Rectangle 190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56" name="Rectangle 191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57" name="Rectangle 192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58" name="Rectangle 193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7059" name="Rectangle 194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b="1">
              <a:latin typeface="Times" charset="0"/>
            </a:endParaRPr>
          </a:p>
        </p:txBody>
      </p:sp>
      <p:pic>
        <p:nvPicPr>
          <p:cNvPr id="37060" name="Picture 1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061" name="AutoShape 196"/>
          <p:cNvCxnSpPr>
            <a:cxnSpLocks noChangeShapeType="1"/>
            <a:stCxn id="37016" idx="1"/>
            <a:endCxn id="37019" idx="5"/>
          </p:cNvCxnSpPr>
          <p:nvPr/>
        </p:nvCxnSpPr>
        <p:spPr bwMode="auto">
          <a:xfrm rot="5400000" flipH="1">
            <a:off x="4426744" y="3298031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062" name="AutoShape 197"/>
          <p:cNvCxnSpPr>
            <a:cxnSpLocks noChangeShapeType="1"/>
            <a:stCxn id="37016" idx="3"/>
            <a:endCxn id="37028" idx="2"/>
          </p:cNvCxnSpPr>
          <p:nvPr/>
        </p:nvCxnSpPr>
        <p:spPr bwMode="auto">
          <a:xfrm rot="16200000" flipV="1">
            <a:off x="2632075" y="1868488"/>
            <a:ext cx="2230438" cy="5675312"/>
          </a:xfrm>
          <a:prstGeom prst="curvedConnector4">
            <a:avLst>
              <a:gd name="adj1" fmla="val -25125"/>
              <a:gd name="adj2" fmla="val 10883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063" name="AutoShape 198"/>
          <p:cNvCxnSpPr>
            <a:cxnSpLocks noChangeShapeType="1"/>
            <a:stCxn id="37002" idx="3"/>
            <a:endCxn id="37022" idx="7"/>
          </p:cNvCxnSpPr>
          <p:nvPr/>
        </p:nvCxnSpPr>
        <p:spPr bwMode="auto">
          <a:xfrm rot="5400000">
            <a:off x="3420269" y="1381919"/>
            <a:ext cx="1708150" cy="49355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064" name="AutoShape 199"/>
          <p:cNvCxnSpPr>
            <a:cxnSpLocks noChangeShapeType="1"/>
            <a:stCxn id="37002" idx="2"/>
            <a:endCxn id="37019" idx="5"/>
          </p:cNvCxnSpPr>
          <p:nvPr/>
        </p:nvCxnSpPr>
        <p:spPr bwMode="auto">
          <a:xfrm rot="10800000">
            <a:off x="5235575" y="2489200"/>
            <a:ext cx="1360488" cy="3238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065" name="AutoShape 200"/>
          <p:cNvCxnSpPr>
            <a:cxnSpLocks noChangeShapeType="1"/>
            <a:stCxn id="37022" idx="7"/>
            <a:endCxn id="37025" idx="2"/>
          </p:cNvCxnSpPr>
          <p:nvPr/>
        </p:nvCxnSpPr>
        <p:spPr bwMode="auto">
          <a:xfrm rot="-5400000">
            <a:off x="2655094" y="3791744"/>
            <a:ext cx="63500" cy="1760538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066" name="AutoShape 201"/>
          <p:cNvCxnSpPr>
            <a:cxnSpLocks noChangeShapeType="1"/>
            <a:stCxn id="36867" idx="2"/>
            <a:endCxn id="37027" idx="7"/>
          </p:cNvCxnSpPr>
          <p:nvPr/>
        </p:nvCxnSpPr>
        <p:spPr bwMode="auto">
          <a:xfrm rot="10800000" flipV="1">
            <a:off x="1620838" y="1724025"/>
            <a:ext cx="5561012" cy="171132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067" name="AutoShape 202"/>
          <p:cNvCxnSpPr>
            <a:cxnSpLocks noChangeShapeType="1"/>
            <a:stCxn id="36867" idx="6"/>
            <a:endCxn id="37021" idx="5"/>
          </p:cNvCxnSpPr>
          <p:nvPr/>
        </p:nvCxnSpPr>
        <p:spPr bwMode="auto">
          <a:xfrm flipH="1">
            <a:off x="1806575" y="1724025"/>
            <a:ext cx="6232525" cy="3317875"/>
          </a:xfrm>
          <a:prstGeom prst="curvedConnector4">
            <a:avLst>
              <a:gd name="adj1" fmla="val -7264"/>
              <a:gd name="adj2" fmla="val 115597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068" name="AutoShape 203"/>
          <p:cNvCxnSpPr>
            <a:cxnSpLocks noChangeShapeType="1"/>
            <a:stCxn id="37074" idx="2"/>
            <a:endCxn id="37025" idx="7"/>
          </p:cNvCxnSpPr>
          <p:nvPr/>
        </p:nvCxnSpPr>
        <p:spPr bwMode="auto">
          <a:xfrm flipH="1">
            <a:off x="4291013" y="1724025"/>
            <a:ext cx="2919412" cy="27336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069" name="AutoShape 204"/>
          <p:cNvCxnSpPr>
            <a:cxnSpLocks noChangeShapeType="1"/>
            <a:stCxn id="37074" idx="1"/>
            <a:endCxn id="37019" idx="7"/>
          </p:cNvCxnSpPr>
          <p:nvPr/>
        </p:nvCxnSpPr>
        <p:spPr bwMode="auto">
          <a:xfrm rot="-5400000" flipH="1" flipV="1">
            <a:off x="6003925" y="800100"/>
            <a:ext cx="555625" cy="2092325"/>
          </a:xfrm>
          <a:prstGeom prst="curvedConnector3">
            <a:avLst>
              <a:gd name="adj1" fmla="val -18005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070" name="Group 205"/>
          <p:cNvGrpSpPr>
            <a:grpSpLocks/>
          </p:cNvGrpSpPr>
          <p:nvPr/>
        </p:nvGrpSpPr>
        <p:grpSpPr bwMode="auto">
          <a:xfrm>
            <a:off x="7210425" y="1503363"/>
            <a:ext cx="800100" cy="439737"/>
            <a:chOff x="4542" y="947"/>
            <a:chExt cx="504" cy="277"/>
          </a:xfrm>
        </p:grpSpPr>
        <p:sp>
          <p:nvSpPr>
            <p:cNvPr id="37074" name="Oval 206"/>
            <p:cNvSpPr>
              <a:spLocks noChangeArrowheads="1"/>
            </p:cNvSpPr>
            <p:nvPr/>
          </p:nvSpPr>
          <p:spPr bwMode="auto">
            <a:xfrm>
              <a:off x="4542" y="947"/>
              <a:ext cx="504" cy="2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5" name="Rectangle 207"/>
            <p:cNvSpPr>
              <a:spLocks noChangeArrowheads="1"/>
            </p:cNvSpPr>
            <p:nvPr/>
          </p:nvSpPr>
          <p:spPr bwMode="auto">
            <a:xfrm>
              <a:off x="4655" y="1002"/>
              <a:ext cx="29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900">
                  <a:solidFill>
                    <a:srgbClr val="0000FF"/>
                  </a:solidFill>
                  <a:latin typeface="Times New Roman" charset="0"/>
                </a:rPr>
                <a:t>BOS</a:t>
              </a:r>
              <a:endParaRPr lang="en-US" b="1">
                <a:latin typeface="Times" charset="0"/>
              </a:endParaRPr>
            </a:p>
          </p:txBody>
        </p:sp>
      </p:grpSp>
      <p:cxnSp>
        <p:nvCxnSpPr>
          <p:cNvPr id="37071" name="AutoShape 209"/>
          <p:cNvCxnSpPr>
            <a:cxnSpLocks noChangeShapeType="1"/>
          </p:cNvCxnSpPr>
          <p:nvPr/>
        </p:nvCxnSpPr>
        <p:spPr bwMode="auto">
          <a:xfrm rot="-5400000" flipH="1" flipV="1">
            <a:off x="2393950" y="1068388"/>
            <a:ext cx="1220788" cy="3332162"/>
          </a:xfrm>
          <a:prstGeom prst="curvedConnector3">
            <a:avLst>
              <a:gd name="adj1" fmla="val -2158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072" name="AutoShape 210"/>
          <p:cNvCxnSpPr>
            <a:cxnSpLocks noChangeShapeType="1"/>
          </p:cNvCxnSpPr>
          <p:nvPr/>
        </p:nvCxnSpPr>
        <p:spPr bwMode="auto">
          <a:xfrm flipH="1" flipV="1">
            <a:off x="1338263" y="3836988"/>
            <a:ext cx="185737" cy="8032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073" name="AutoShape 202"/>
          <p:cNvCxnSpPr>
            <a:cxnSpLocks noChangeShapeType="1"/>
          </p:cNvCxnSpPr>
          <p:nvPr/>
        </p:nvCxnSpPr>
        <p:spPr bwMode="auto">
          <a:xfrm rot="5400000">
            <a:off x="2142331" y="2242344"/>
            <a:ext cx="2309813" cy="274637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5D71DA2-D8DD-A442-B6A6-48F1068495A4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37891" name="Oval 1026"/>
          <p:cNvSpPr>
            <a:spLocks noChangeArrowheads="1"/>
          </p:cNvSpPr>
          <p:nvPr/>
        </p:nvSpPr>
        <p:spPr bwMode="auto">
          <a:xfrm>
            <a:off x="7210425" y="1504950"/>
            <a:ext cx="800100" cy="43656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2" name="Rectangle 1027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Floyd-Warshall, Conclusion</a:t>
            </a:r>
          </a:p>
        </p:txBody>
      </p:sp>
      <p:sp>
        <p:nvSpPr>
          <p:cNvPr id="37893" name="Freeform 1028"/>
          <p:cNvSpPr>
            <a:spLocks/>
          </p:cNvSpPr>
          <p:nvPr/>
        </p:nvSpPr>
        <p:spPr bwMode="auto">
          <a:xfrm>
            <a:off x="4310063" y="2384425"/>
            <a:ext cx="28575" cy="25400"/>
          </a:xfrm>
          <a:custGeom>
            <a:avLst/>
            <a:gdLst>
              <a:gd name="T0" fmla="*/ 28575 w 18"/>
              <a:gd name="T1" fmla="*/ 0 h 16"/>
              <a:gd name="T2" fmla="*/ 14288 w 18"/>
              <a:gd name="T3" fmla="*/ 0 h 16"/>
              <a:gd name="T4" fmla="*/ 0 w 18"/>
              <a:gd name="T5" fmla="*/ 0 h 16"/>
              <a:gd name="T6" fmla="*/ 0 w 18"/>
              <a:gd name="T7" fmla="*/ 0 h 16"/>
              <a:gd name="T8" fmla="*/ 0 w 18"/>
              <a:gd name="T9" fmla="*/ 12700 h 16"/>
              <a:gd name="T10" fmla="*/ 0 w 18"/>
              <a:gd name="T11" fmla="*/ 25400 h 16"/>
              <a:gd name="T12" fmla="*/ 14288 w 18"/>
              <a:gd name="T13" fmla="*/ 25400 h 16"/>
              <a:gd name="T14" fmla="*/ 28575 w 18"/>
              <a:gd name="T15" fmla="*/ 12700 h 16"/>
              <a:gd name="T16" fmla="*/ 28575 w 18"/>
              <a:gd name="T17" fmla="*/ 0 h 16"/>
              <a:gd name="T18" fmla="*/ 28575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18" y="0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Freeform 1029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Freeform 1030"/>
          <p:cNvSpPr>
            <a:spLocks/>
          </p:cNvSpPr>
          <p:nvPr/>
        </p:nvSpPr>
        <p:spPr bwMode="auto">
          <a:xfrm>
            <a:off x="4310063" y="2319338"/>
            <a:ext cx="214312" cy="130175"/>
          </a:xfrm>
          <a:custGeom>
            <a:avLst/>
            <a:gdLst>
              <a:gd name="T0" fmla="*/ 14287 w 135"/>
              <a:gd name="T1" fmla="*/ 77788 h 82"/>
              <a:gd name="T2" fmla="*/ 0 w 135"/>
              <a:gd name="T3" fmla="*/ 26988 h 82"/>
              <a:gd name="T4" fmla="*/ 214312 w 135"/>
              <a:gd name="T5" fmla="*/ 0 h 82"/>
              <a:gd name="T6" fmla="*/ 42862 w 135"/>
              <a:gd name="T7" fmla="*/ 130175 h 82"/>
              <a:gd name="T8" fmla="*/ 14287 w 135"/>
              <a:gd name="T9" fmla="*/ 77788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82"/>
              <a:gd name="T17" fmla="*/ 135 w 135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82">
                <a:moveTo>
                  <a:pt x="9" y="49"/>
                </a:moveTo>
                <a:lnTo>
                  <a:pt x="0" y="17"/>
                </a:lnTo>
                <a:lnTo>
                  <a:pt x="135" y="0"/>
                </a:lnTo>
                <a:lnTo>
                  <a:pt x="27" y="82"/>
                </a:lnTo>
                <a:lnTo>
                  <a:pt x="9" y="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Freeform 1031"/>
          <p:cNvSpPr>
            <a:spLocks/>
          </p:cNvSpPr>
          <p:nvPr/>
        </p:nvSpPr>
        <p:spPr bwMode="auto">
          <a:xfrm>
            <a:off x="1509713" y="4549775"/>
            <a:ext cx="242887" cy="363538"/>
          </a:xfrm>
          <a:custGeom>
            <a:avLst/>
            <a:gdLst>
              <a:gd name="T0" fmla="*/ 0 w 153"/>
              <a:gd name="T1" fmla="*/ 350838 h 229"/>
              <a:gd name="T2" fmla="*/ 28575 w 153"/>
              <a:gd name="T3" fmla="*/ 363538 h 229"/>
              <a:gd name="T4" fmla="*/ 242887 w 153"/>
              <a:gd name="T5" fmla="*/ 12700 h 229"/>
              <a:gd name="T6" fmla="*/ 242887 w 153"/>
              <a:gd name="T7" fmla="*/ 12700 h 229"/>
              <a:gd name="T8" fmla="*/ 214312 w 153"/>
              <a:gd name="T9" fmla="*/ 0 h 229"/>
              <a:gd name="T10" fmla="*/ 214312 w 153"/>
              <a:gd name="T11" fmla="*/ 0 h 229"/>
              <a:gd name="T12" fmla="*/ 0 w 153"/>
              <a:gd name="T13" fmla="*/ 350838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229"/>
              <a:gd name="T23" fmla="*/ 153 w 153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229">
                <a:moveTo>
                  <a:pt x="0" y="221"/>
                </a:moveTo>
                <a:lnTo>
                  <a:pt x="18" y="229"/>
                </a:lnTo>
                <a:lnTo>
                  <a:pt x="153" y="8"/>
                </a:lnTo>
                <a:lnTo>
                  <a:pt x="135" y="0"/>
                </a:lnTo>
                <a:lnTo>
                  <a:pt x="0" y="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Freeform 1032"/>
          <p:cNvSpPr>
            <a:spLocks/>
          </p:cNvSpPr>
          <p:nvPr/>
        </p:nvSpPr>
        <p:spPr bwMode="auto">
          <a:xfrm>
            <a:off x="1724025" y="4186238"/>
            <a:ext cx="285750" cy="376237"/>
          </a:xfrm>
          <a:custGeom>
            <a:avLst/>
            <a:gdLst>
              <a:gd name="T0" fmla="*/ 0 w 180"/>
              <a:gd name="T1" fmla="*/ 363537 h 237"/>
              <a:gd name="T2" fmla="*/ 28575 w 180"/>
              <a:gd name="T3" fmla="*/ 376237 h 237"/>
              <a:gd name="T4" fmla="*/ 285750 w 180"/>
              <a:gd name="T5" fmla="*/ 14287 h 237"/>
              <a:gd name="T6" fmla="*/ 285750 w 180"/>
              <a:gd name="T7" fmla="*/ 14287 h 237"/>
              <a:gd name="T8" fmla="*/ 257175 w 180"/>
              <a:gd name="T9" fmla="*/ 0 h 237"/>
              <a:gd name="T10" fmla="*/ 257175 w 180"/>
              <a:gd name="T11" fmla="*/ 0 h 237"/>
              <a:gd name="T12" fmla="*/ 0 w 180"/>
              <a:gd name="T13" fmla="*/ 363537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37"/>
              <a:gd name="T23" fmla="*/ 180 w 180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37">
                <a:moveTo>
                  <a:pt x="0" y="229"/>
                </a:moveTo>
                <a:lnTo>
                  <a:pt x="18" y="237"/>
                </a:lnTo>
                <a:lnTo>
                  <a:pt x="180" y="9"/>
                </a:lnTo>
                <a:lnTo>
                  <a:pt x="162" y="0"/>
                </a:lnTo>
                <a:lnTo>
                  <a:pt x="0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Freeform 1033"/>
          <p:cNvSpPr>
            <a:spLocks/>
          </p:cNvSpPr>
          <p:nvPr/>
        </p:nvSpPr>
        <p:spPr bwMode="auto">
          <a:xfrm>
            <a:off x="1981200" y="3824288"/>
            <a:ext cx="342900" cy="376237"/>
          </a:xfrm>
          <a:custGeom>
            <a:avLst/>
            <a:gdLst>
              <a:gd name="T0" fmla="*/ 0 w 216"/>
              <a:gd name="T1" fmla="*/ 361950 h 237"/>
              <a:gd name="T2" fmla="*/ 28575 w 216"/>
              <a:gd name="T3" fmla="*/ 376237 h 237"/>
              <a:gd name="T4" fmla="*/ 342900 w 216"/>
              <a:gd name="T5" fmla="*/ 12700 h 237"/>
              <a:gd name="T6" fmla="*/ 342900 w 216"/>
              <a:gd name="T7" fmla="*/ 12700 h 237"/>
              <a:gd name="T8" fmla="*/ 314325 w 216"/>
              <a:gd name="T9" fmla="*/ 0 h 237"/>
              <a:gd name="T10" fmla="*/ 314325 w 216"/>
              <a:gd name="T11" fmla="*/ 0 h 237"/>
              <a:gd name="T12" fmla="*/ 0 w 216"/>
              <a:gd name="T13" fmla="*/ 36195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237"/>
              <a:gd name="T23" fmla="*/ 216 w 216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237">
                <a:moveTo>
                  <a:pt x="0" y="228"/>
                </a:moveTo>
                <a:lnTo>
                  <a:pt x="18" y="237"/>
                </a:lnTo>
                <a:lnTo>
                  <a:pt x="216" y="8"/>
                </a:lnTo>
                <a:lnTo>
                  <a:pt x="198" y="0"/>
                </a:lnTo>
                <a:lnTo>
                  <a:pt x="0" y="2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Freeform 1034"/>
          <p:cNvSpPr>
            <a:spLocks/>
          </p:cNvSpPr>
          <p:nvPr/>
        </p:nvSpPr>
        <p:spPr bwMode="auto">
          <a:xfrm>
            <a:off x="2295525" y="3448050"/>
            <a:ext cx="385763" cy="388938"/>
          </a:xfrm>
          <a:custGeom>
            <a:avLst/>
            <a:gdLst>
              <a:gd name="T0" fmla="*/ 0 w 243"/>
              <a:gd name="T1" fmla="*/ 376238 h 245"/>
              <a:gd name="T2" fmla="*/ 28575 w 243"/>
              <a:gd name="T3" fmla="*/ 388938 h 245"/>
              <a:gd name="T4" fmla="*/ 385763 w 243"/>
              <a:gd name="T5" fmla="*/ 25400 h 245"/>
              <a:gd name="T6" fmla="*/ 385763 w 243"/>
              <a:gd name="T7" fmla="*/ 25400 h 245"/>
              <a:gd name="T8" fmla="*/ 371475 w 243"/>
              <a:gd name="T9" fmla="*/ 0 h 245"/>
              <a:gd name="T10" fmla="*/ 357188 w 243"/>
              <a:gd name="T11" fmla="*/ 12700 h 245"/>
              <a:gd name="T12" fmla="*/ 0 w 243"/>
              <a:gd name="T13" fmla="*/ 376238 h 2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45"/>
              <a:gd name="T23" fmla="*/ 243 w 243"/>
              <a:gd name="T24" fmla="*/ 245 h 2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45">
                <a:moveTo>
                  <a:pt x="0" y="237"/>
                </a:moveTo>
                <a:lnTo>
                  <a:pt x="18" y="245"/>
                </a:lnTo>
                <a:lnTo>
                  <a:pt x="243" y="16"/>
                </a:lnTo>
                <a:lnTo>
                  <a:pt x="234" y="0"/>
                </a:lnTo>
                <a:lnTo>
                  <a:pt x="225" y="8"/>
                </a:ln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Freeform 1035"/>
          <p:cNvSpPr>
            <a:spLocks/>
          </p:cNvSpPr>
          <p:nvPr/>
        </p:nvSpPr>
        <p:spPr bwMode="auto">
          <a:xfrm>
            <a:off x="2667000" y="3124200"/>
            <a:ext cx="385763" cy="349250"/>
          </a:xfrm>
          <a:custGeom>
            <a:avLst/>
            <a:gdLst>
              <a:gd name="T0" fmla="*/ 0 w 243"/>
              <a:gd name="T1" fmla="*/ 323850 h 220"/>
              <a:gd name="T2" fmla="*/ 14288 w 243"/>
              <a:gd name="T3" fmla="*/ 349250 h 220"/>
              <a:gd name="T4" fmla="*/ 385763 w 243"/>
              <a:gd name="T5" fmla="*/ 25400 h 220"/>
              <a:gd name="T6" fmla="*/ 385763 w 243"/>
              <a:gd name="T7" fmla="*/ 25400 h 220"/>
              <a:gd name="T8" fmla="*/ 371475 w 243"/>
              <a:gd name="T9" fmla="*/ 0 h 220"/>
              <a:gd name="T10" fmla="*/ 371475 w 243"/>
              <a:gd name="T11" fmla="*/ 0 h 220"/>
              <a:gd name="T12" fmla="*/ 0 w 243"/>
              <a:gd name="T13" fmla="*/ 323850 h 2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220"/>
              <a:gd name="T23" fmla="*/ 243 w 243"/>
              <a:gd name="T24" fmla="*/ 220 h 2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220">
                <a:moveTo>
                  <a:pt x="0" y="204"/>
                </a:moveTo>
                <a:lnTo>
                  <a:pt x="9" y="220"/>
                </a:lnTo>
                <a:lnTo>
                  <a:pt x="243" y="16"/>
                </a:lnTo>
                <a:lnTo>
                  <a:pt x="234" y="0"/>
                </a:lnTo>
                <a:lnTo>
                  <a:pt x="0" y="2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Freeform 1036"/>
          <p:cNvSpPr>
            <a:spLocks/>
          </p:cNvSpPr>
          <p:nvPr/>
        </p:nvSpPr>
        <p:spPr bwMode="auto">
          <a:xfrm>
            <a:off x="3038475" y="2825750"/>
            <a:ext cx="428625" cy="323850"/>
          </a:xfrm>
          <a:custGeom>
            <a:avLst/>
            <a:gdLst>
              <a:gd name="T0" fmla="*/ 0 w 270"/>
              <a:gd name="T1" fmla="*/ 298450 h 204"/>
              <a:gd name="T2" fmla="*/ 14288 w 270"/>
              <a:gd name="T3" fmla="*/ 323850 h 204"/>
              <a:gd name="T4" fmla="*/ 428625 w 270"/>
              <a:gd name="T5" fmla="*/ 25400 h 204"/>
              <a:gd name="T6" fmla="*/ 428625 w 270"/>
              <a:gd name="T7" fmla="*/ 25400 h 204"/>
              <a:gd name="T8" fmla="*/ 414338 w 270"/>
              <a:gd name="T9" fmla="*/ 0 h 204"/>
              <a:gd name="T10" fmla="*/ 414338 w 270"/>
              <a:gd name="T11" fmla="*/ 0 h 204"/>
              <a:gd name="T12" fmla="*/ 0 w 270"/>
              <a:gd name="T13" fmla="*/ 298450 h 2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204"/>
              <a:gd name="T23" fmla="*/ 270 w 270"/>
              <a:gd name="T24" fmla="*/ 204 h 2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204">
                <a:moveTo>
                  <a:pt x="0" y="188"/>
                </a:moveTo>
                <a:lnTo>
                  <a:pt x="9" y="204"/>
                </a:lnTo>
                <a:lnTo>
                  <a:pt x="270" y="16"/>
                </a:lnTo>
                <a:lnTo>
                  <a:pt x="261" y="0"/>
                </a:lnTo>
                <a:lnTo>
                  <a:pt x="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Freeform 1037"/>
          <p:cNvSpPr>
            <a:spLocks/>
          </p:cNvSpPr>
          <p:nvPr/>
        </p:nvSpPr>
        <p:spPr bwMode="auto">
          <a:xfrm>
            <a:off x="3452813" y="2579688"/>
            <a:ext cx="442912" cy="271462"/>
          </a:xfrm>
          <a:custGeom>
            <a:avLst/>
            <a:gdLst>
              <a:gd name="T0" fmla="*/ 0 w 279"/>
              <a:gd name="T1" fmla="*/ 246062 h 171"/>
              <a:gd name="T2" fmla="*/ 14287 w 279"/>
              <a:gd name="T3" fmla="*/ 271462 h 171"/>
              <a:gd name="T4" fmla="*/ 442912 w 279"/>
              <a:gd name="T5" fmla="*/ 25400 h 171"/>
              <a:gd name="T6" fmla="*/ 442912 w 279"/>
              <a:gd name="T7" fmla="*/ 25400 h 171"/>
              <a:gd name="T8" fmla="*/ 428625 w 279"/>
              <a:gd name="T9" fmla="*/ 0 h 171"/>
              <a:gd name="T10" fmla="*/ 428625 w 279"/>
              <a:gd name="T11" fmla="*/ 0 h 171"/>
              <a:gd name="T12" fmla="*/ 0 w 279"/>
              <a:gd name="T13" fmla="*/ 246062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171"/>
              <a:gd name="T23" fmla="*/ 279 w 279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171">
                <a:moveTo>
                  <a:pt x="0" y="155"/>
                </a:moveTo>
                <a:lnTo>
                  <a:pt x="9" y="171"/>
                </a:lnTo>
                <a:lnTo>
                  <a:pt x="279" y="16"/>
                </a:lnTo>
                <a:lnTo>
                  <a:pt x="27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Freeform 1038"/>
          <p:cNvSpPr>
            <a:spLocks/>
          </p:cNvSpPr>
          <p:nvPr/>
        </p:nvSpPr>
        <p:spPr bwMode="auto">
          <a:xfrm>
            <a:off x="3881438" y="2371725"/>
            <a:ext cx="457200" cy="233363"/>
          </a:xfrm>
          <a:custGeom>
            <a:avLst/>
            <a:gdLst>
              <a:gd name="T0" fmla="*/ 0 w 288"/>
              <a:gd name="T1" fmla="*/ 207963 h 147"/>
              <a:gd name="T2" fmla="*/ 14288 w 288"/>
              <a:gd name="T3" fmla="*/ 233363 h 147"/>
              <a:gd name="T4" fmla="*/ 457200 w 288"/>
              <a:gd name="T5" fmla="*/ 25400 h 147"/>
              <a:gd name="T6" fmla="*/ 442913 w 288"/>
              <a:gd name="T7" fmla="*/ 0 h 147"/>
              <a:gd name="T8" fmla="*/ 0 w 288"/>
              <a:gd name="T9" fmla="*/ 207963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147"/>
              <a:gd name="T17" fmla="*/ 288 w 288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147">
                <a:moveTo>
                  <a:pt x="0" y="131"/>
                </a:moveTo>
                <a:lnTo>
                  <a:pt x="9" y="147"/>
                </a:lnTo>
                <a:lnTo>
                  <a:pt x="288" y="16"/>
                </a:lnTo>
                <a:lnTo>
                  <a:pt x="279" y="0"/>
                </a:lnTo>
                <a:lnTo>
                  <a:pt x="0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Freeform 1039"/>
          <p:cNvSpPr>
            <a:spLocks/>
          </p:cNvSpPr>
          <p:nvPr/>
        </p:nvSpPr>
        <p:spPr bwMode="auto">
          <a:xfrm>
            <a:off x="1638300" y="5289550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12700 h 16"/>
              <a:gd name="T4" fmla="*/ 14288 w 18"/>
              <a:gd name="T5" fmla="*/ 12700 h 16"/>
              <a:gd name="T6" fmla="*/ 14288 w 18"/>
              <a:gd name="T7" fmla="*/ 25400 h 16"/>
              <a:gd name="T8" fmla="*/ 28575 w 18"/>
              <a:gd name="T9" fmla="*/ 25400 h 16"/>
              <a:gd name="T10" fmla="*/ 28575 w 18"/>
              <a:gd name="T11" fmla="*/ 12700 h 16"/>
              <a:gd name="T12" fmla="*/ 28575 w 18"/>
              <a:gd name="T13" fmla="*/ 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Freeform 1040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Freeform 1041"/>
          <p:cNvSpPr>
            <a:spLocks/>
          </p:cNvSpPr>
          <p:nvPr/>
        </p:nvSpPr>
        <p:spPr bwMode="auto">
          <a:xfrm>
            <a:off x="1538288" y="5133975"/>
            <a:ext cx="171450" cy="193675"/>
          </a:xfrm>
          <a:custGeom>
            <a:avLst/>
            <a:gdLst>
              <a:gd name="T0" fmla="*/ 114300 w 108"/>
              <a:gd name="T1" fmla="*/ 155575 h 122"/>
              <a:gd name="T2" fmla="*/ 57150 w 108"/>
              <a:gd name="T3" fmla="*/ 193675 h 122"/>
              <a:gd name="T4" fmla="*/ 0 w 108"/>
              <a:gd name="T5" fmla="*/ 0 h 122"/>
              <a:gd name="T6" fmla="*/ 171450 w 108"/>
              <a:gd name="T7" fmla="*/ 128588 h 122"/>
              <a:gd name="T8" fmla="*/ 114300 w 108"/>
              <a:gd name="T9" fmla="*/ 1555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2"/>
              <a:gd name="T17" fmla="*/ 108 w 108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2">
                <a:moveTo>
                  <a:pt x="72" y="98"/>
                </a:moveTo>
                <a:lnTo>
                  <a:pt x="36" y="122"/>
                </a:lnTo>
                <a:lnTo>
                  <a:pt x="0" y="0"/>
                </a:lnTo>
                <a:lnTo>
                  <a:pt x="108" y="81"/>
                </a:lnTo>
                <a:lnTo>
                  <a:pt x="7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Freeform 1042"/>
          <p:cNvSpPr>
            <a:spLocks/>
          </p:cNvSpPr>
          <p:nvPr/>
        </p:nvSpPr>
        <p:spPr bwMode="auto">
          <a:xfrm>
            <a:off x="6581775" y="5626100"/>
            <a:ext cx="300038" cy="180975"/>
          </a:xfrm>
          <a:custGeom>
            <a:avLst/>
            <a:gdLst>
              <a:gd name="T0" fmla="*/ 300038 w 189"/>
              <a:gd name="T1" fmla="*/ 25400 h 114"/>
              <a:gd name="T2" fmla="*/ 285750 w 189"/>
              <a:gd name="T3" fmla="*/ 0 h 114"/>
              <a:gd name="T4" fmla="*/ 0 w 189"/>
              <a:gd name="T5" fmla="*/ 155575 h 114"/>
              <a:gd name="T6" fmla="*/ 0 w 189"/>
              <a:gd name="T7" fmla="*/ 155575 h 114"/>
              <a:gd name="T8" fmla="*/ 14288 w 189"/>
              <a:gd name="T9" fmla="*/ 180975 h 114"/>
              <a:gd name="T10" fmla="*/ 14288 w 189"/>
              <a:gd name="T11" fmla="*/ 180975 h 114"/>
              <a:gd name="T12" fmla="*/ 300038 w 189"/>
              <a:gd name="T13" fmla="*/ 254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14"/>
              <a:gd name="T23" fmla="*/ 189 w 189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14">
                <a:moveTo>
                  <a:pt x="189" y="16"/>
                </a:moveTo>
                <a:lnTo>
                  <a:pt x="180" y="0"/>
                </a:lnTo>
                <a:lnTo>
                  <a:pt x="0" y="98"/>
                </a:lnTo>
                <a:lnTo>
                  <a:pt x="9" y="114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Freeform 1043"/>
          <p:cNvSpPr>
            <a:spLocks/>
          </p:cNvSpPr>
          <p:nvPr/>
        </p:nvSpPr>
        <p:spPr bwMode="auto">
          <a:xfrm>
            <a:off x="6253163" y="5781675"/>
            <a:ext cx="342900" cy="155575"/>
          </a:xfrm>
          <a:custGeom>
            <a:avLst/>
            <a:gdLst>
              <a:gd name="T0" fmla="*/ 342900 w 216"/>
              <a:gd name="T1" fmla="*/ 25400 h 98"/>
              <a:gd name="T2" fmla="*/ 328613 w 216"/>
              <a:gd name="T3" fmla="*/ 0 h 98"/>
              <a:gd name="T4" fmla="*/ 0 w 216"/>
              <a:gd name="T5" fmla="*/ 130175 h 98"/>
              <a:gd name="T6" fmla="*/ 0 w 216"/>
              <a:gd name="T7" fmla="*/ 130175 h 98"/>
              <a:gd name="T8" fmla="*/ 14288 w 216"/>
              <a:gd name="T9" fmla="*/ 155575 h 98"/>
              <a:gd name="T10" fmla="*/ 14288 w 216"/>
              <a:gd name="T11" fmla="*/ 155575 h 98"/>
              <a:gd name="T12" fmla="*/ 342900 w 216"/>
              <a:gd name="T13" fmla="*/ 2540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98"/>
              <a:gd name="T23" fmla="*/ 216 w 216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98">
                <a:moveTo>
                  <a:pt x="216" y="16"/>
                </a:moveTo>
                <a:lnTo>
                  <a:pt x="207" y="0"/>
                </a:lnTo>
                <a:lnTo>
                  <a:pt x="0" y="82"/>
                </a:lnTo>
                <a:lnTo>
                  <a:pt x="9" y="98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Freeform 1044"/>
          <p:cNvSpPr>
            <a:spLocks/>
          </p:cNvSpPr>
          <p:nvPr/>
        </p:nvSpPr>
        <p:spPr bwMode="auto">
          <a:xfrm>
            <a:off x="5910263" y="5911850"/>
            <a:ext cx="357187" cy="128588"/>
          </a:xfrm>
          <a:custGeom>
            <a:avLst/>
            <a:gdLst>
              <a:gd name="T0" fmla="*/ 357187 w 225"/>
              <a:gd name="T1" fmla="*/ 25400 h 81"/>
              <a:gd name="T2" fmla="*/ 342900 w 225"/>
              <a:gd name="T3" fmla="*/ 0 h 81"/>
              <a:gd name="T4" fmla="*/ 0 w 225"/>
              <a:gd name="T5" fmla="*/ 103188 h 81"/>
              <a:gd name="T6" fmla="*/ 0 w 225"/>
              <a:gd name="T7" fmla="*/ 103188 h 81"/>
              <a:gd name="T8" fmla="*/ 0 w 225"/>
              <a:gd name="T9" fmla="*/ 128588 h 81"/>
              <a:gd name="T10" fmla="*/ 14287 w 225"/>
              <a:gd name="T11" fmla="*/ 128588 h 81"/>
              <a:gd name="T12" fmla="*/ 357187 w 225"/>
              <a:gd name="T13" fmla="*/ 25400 h 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81"/>
              <a:gd name="T23" fmla="*/ 225 w 225"/>
              <a:gd name="T24" fmla="*/ 81 h 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81">
                <a:moveTo>
                  <a:pt x="225" y="16"/>
                </a:moveTo>
                <a:lnTo>
                  <a:pt x="216" y="0"/>
                </a:lnTo>
                <a:lnTo>
                  <a:pt x="0" y="65"/>
                </a:lnTo>
                <a:lnTo>
                  <a:pt x="0" y="81"/>
                </a:lnTo>
                <a:lnTo>
                  <a:pt x="9" y="8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Freeform 1045"/>
          <p:cNvSpPr>
            <a:spLocks/>
          </p:cNvSpPr>
          <p:nvPr/>
        </p:nvSpPr>
        <p:spPr bwMode="auto">
          <a:xfrm>
            <a:off x="5538788" y="6015038"/>
            <a:ext cx="371475" cy="103187"/>
          </a:xfrm>
          <a:custGeom>
            <a:avLst/>
            <a:gdLst>
              <a:gd name="T0" fmla="*/ 371475 w 234"/>
              <a:gd name="T1" fmla="*/ 25400 h 65"/>
              <a:gd name="T2" fmla="*/ 371475 w 234"/>
              <a:gd name="T3" fmla="*/ 0 h 65"/>
              <a:gd name="T4" fmla="*/ 0 w 234"/>
              <a:gd name="T5" fmla="*/ 77787 h 65"/>
              <a:gd name="T6" fmla="*/ 0 w 234"/>
              <a:gd name="T7" fmla="*/ 77787 h 65"/>
              <a:gd name="T8" fmla="*/ 0 w 234"/>
              <a:gd name="T9" fmla="*/ 103187 h 65"/>
              <a:gd name="T10" fmla="*/ 0 w 234"/>
              <a:gd name="T11" fmla="*/ 103187 h 65"/>
              <a:gd name="T12" fmla="*/ 371475 w 234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4"/>
              <a:gd name="T22" fmla="*/ 0 h 65"/>
              <a:gd name="T23" fmla="*/ 234 w 234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4" h="65">
                <a:moveTo>
                  <a:pt x="234" y="16"/>
                </a:moveTo>
                <a:lnTo>
                  <a:pt x="234" y="0"/>
                </a:lnTo>
                <a:lnTo>
                  <a:pt x="0" y="49"/>
                </a:lnTo>
                <a:lnTo>
                  <a:pt x="0" y="65"/>
                </a:lnTo>
                <a:lnTo>
                  <a:pt x="23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Freeform 1046"/>
          <p:cNvSpPr>
            <a:spLocks/>
          </p:cNvSpPr>
          <p:nvPr/>
        </p:nvSpPr>
        <p:spPr bwMode="auto">
          <a:xfrm>
            <a:off x="4752975" y="6092825"/>
            <a:ext cx="785813" cy="90488"/>
          </a:xfrm>
          <a:custGeom>
            <a:avLst/>
            <a:gdLst>
              <a:gd name="T0" fmla="*/ 785813 w 495"/>
              <a:gd name="T1" fmla="*/ 25400 h 57"/>
              <a:gd name="T2" fmla="*/ 785813 w 495"/>
              <a:gd name="T3" fmla="*/ 0 h 57"/>
              <a:gd name="T4" fmla="*/ 0 w 495"/>
              <a:gd name="T5" fmla="*/ 65088 h 57"/>
              <a:gd name="T6" fmla="*/ 0 w 495"/>
              <a:gd name="T7" fmla="*/ 65088 h 57"/>
              <a:gd name="T8" fmla="*/ 0 w 495"/>
              <a:gd name="T9" fmla="*/ 90488 h 57"/>
              <a:gd name="T10" fmla="*/ 0 w 495"/>
              <a:gd name="T11" fmla="*/ 90488 h 57"/>
              <a:gd name="T12" fmla="*/ 785813 w 495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57"/>
              <a:gd name="T23" fmla="*/ 495 w 495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57">
                <a:moveTo>
                  <a:pt x="495" y="16"/>
                </a:moveTo>
                <a:lnTo>
                  <a:pt x="495" y="0"/>
                </a:lnTo>
                <a:lnTo>
                  <a:pt x="0" y="41"/>
                </a:lnTo>
                <a:lnTo>
                  <a:pt x="0" y="57"/>
                </a:lnTo>
                <a:lnTo>
                  <a:pt x="49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Freeform 1047"/>
          <p:cNvSpPr>
            <a:spLocks/>
          </p:cNvSpPr>
          <p:nvPr/>
        </p:nvSpPr>
        <p:spPr bwMode="auto">
          <a:xfrm>
            <a:off x="3967163" y="6145213"/>
            <a:ext cx="785812" cy="38100"/>
          </a:xfrm>
          <a:custGeom>
            <a:avLst/>
            <a:gdLst>
              <a:gd name="T0" fmla="*/ 785812 w 495"/>
              <a:gd name="T1" fmla="*/ 38100 h 24"/>
              <a:gd name="T2" fmla="*/ 785812 w 495"/>
              <a:gd name="T3" fmla="*/ 12700 h 24"/>
              <a:gd name="T4" fmla="*/ 0 w 495"/>
              <a:gd name="T5" fmla="*/ 0 h 24"/>
              <a:gd name="T6" fmla="*/ 0 w 495"/>
              <a:gd name="T7" fmla="*/ 0 h 24"/>
              <a:gd name="T8" fmla="*/ 0 w 495"/>
              <a:gd name="T9" fmla="*/ 25400 h 24"/>
              <a:gd name="T10" fmla="*/ 0 w 495"/>
              <a:gd name="T11" fmla="*/ 25400 h 24"/>
              <a:gd name="T12" fmla="*/ 785812 w 495"/>
              <a:gd name="T13" fmla="*/ 3810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5"/>
              <a:gd name="T22" fmla="*/ 0 h 24"/>
              <a:gd name="T23" fmla="*/ 495 w 495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5" h="24">
                <a:moveTo>
                  <a:pt x="495" y="24"/>
                </a:moveTo>
                <a:lnTo>
                  <a:pt x="495" y="8"/>
                </a:lnTo>
                <a:lnTo>
                  <a:pt x="0" y="0"/>
                </a:lnTo>
                <a:lnTo>
                  <a:pt x="0" y="16"/>
                </a:lnTo>
                <a:lnTo>
                  <a:pt x="495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Freeform 1048"/>
          <p:cNvSpPr>
            <a:spLocks/>
          </p:cNvSpPr>
          <p:nvPr/>
        </p:nvSpPr>
        <p:spPr bwMode="auto">
          <a:xfrm>
            <a:off x="3209925" y="6027738"/>
            <a:ext cx="757238" cy="142875"/>
          </a:xfrm>
          <a:custGeom>
            <a:avLst/>
            <a:gdLst>
              <a:gd name="T0" fmla="*/ 757238 w 477"/>
              <a:gd name="T1" fmla="*/ 142875 h 90"/>
              <a:gd name="T2" fmla="*/ 757238 w 477"/>
              <a:gd name="T3" fmla="*/ 117475 h 90"/>
              <a:gd name="T4" fmla="*/ 0 w 477"/>
              <a:gd name="T5" fmla="*/ 0 h 90"/>
              <a:gd name="T6" fmla="*/ 0 w 477"/>
              <a:gd name="T7" fmla="*/ 0 h 90"/>
              <a:gd name="T8" fmla="*/ 0 w 477"/>
              <a:gd name="T9" fmla="*/ 26988 h 90"/>
              <a:gd name="T10" fmla="*/ 0 w 477"/>
              <a:gd name="T11" fmla="*/ 26988 h 90"/>
              <a:gd name="T12" fmla="*/ 757238 w 477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7"/>
              <a:gd name="T22" fmla="*/ 0 h 90"/>
              <a:gd name="T23" fmla="*/ 477 w 477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7" h="90">
                <a:moveTo>
                  <a:pt x="477" y="90"/>
                </a:moveTo>
                <a:lnTo>
                  <a:pt x="477" y="74"/>
                </a:lnTo>
                <a:lnTo>
                  <a:pt x="0" y="0"/>
                </a:lnTo>
                <a:lnTo>
                  <a:pt x="0" y="17"/>
                </a:lnTo>
                <a:lnTo>
                  <a:pt x="477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Freeform 1049"/>
          <p:cNvSpPr>
            <a:spLocks/>
          </p:cNvSpPr>
          <p:nvPr/>
        </p:nvSpPr>
        <p:spPr bwMode="auto">
          <a:xfrm>
            <a:off x="2852738" y="5949950"/>
            <a:ext cx="357187" cy="104775"/>
          </a:xfrm>
          <a:custGeom>
            <a:avLst/>
            <a:gdLst>
              <a:gd name="T0" fmla="*/ 357187 w 225"/>
              <a:gd name="T1" fmla="*/ 104775 h 66"/>
              <a:gd name="T2" fmla="*/ 357187 w 225"/>
              <a:gd name="T3" fmla="*/ 77788 h 66"/>
              <a:gd name="T4" fmla="*/ 0 w 225"/>
              <a:gd name="T5" fmla="*/ 0 h 66"/>
              <a:gd name="T6" fmla="*/ 14287 w 225"/>
              <a:gd name="T7" fmla="*/ 0 h 66"/>
              <a:gd name="T8" fmla="*/ 0 w 225"/>
              <a:gd name="T9" fmla="*/ 26988 h 66"/>
              <a:gd name="T10" fmla="*/ 0 w 225"/>
              <a:gd name="T11" fmla="*/ 26988 h 66"/>
              <a:gd name="T12" fmla="*/ 357187 w 225"/>
              <a:gd name="T13" fmla="*/ 104775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66"/>
              <a:gd name="T23" fmla="*/ 225 w 225"/>
              <a:gd name="T24" fmla="*/ 66 h 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66">
                <a:moveTo>
                  <a:pt x="225" y="66"/>
                </a:moveTo>
                <a:lnTo>
                  <a:pt x="225" y="49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25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Freeform 1050"/>
          <p:cNvSpPr>
            <a:spLocks/>
          </p:cNvSpPr>
          <p:nvPr/>
        </p:nvSpPr>
        <p:spPr bwMode="auto">
          <a:xfrm>
            <a:off x="2538413" y="5846763"/>
            <a:ext cx="328612" cy="130175"/>
          </a:xfrm>
          <a:custGeom>
            <a:avLst/>
            <a:gdLst>
              <a:gd name="T0" fmla="*/ 314325 w 207"/>
              <a:gd name="T1" fmla="*/ 130175 h 82"/>
              <a:gd name="T2" fmla="*/ 328612 w 207"/>
              <a:gd name="T3" fmla="*/ 103188 h 82"/>
              <a:gd name="T4" fmla="*/ 14287 w 207"/>
              <a:gd name="T5" fmla="*/ 0 h 82"/>
              <a:gd name="T6" fmla="*/ 14287 w 207"/>
              <a:gd name="T7" fmla="*/ 0 h 82"/>
              <a:gd name="T8" fmla="*/ 0 w 207"/>
              <a:gd name="T9" fmla="*/ 25400 h 82"/>
              <a:gd name="T10" fmla="*/ 0 w 207"/>
              <a:gd name="T11" fmla="*/ 25400 h 82"/>
              <a:gd name="T12" fmla="*/ 314325 w 207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2"/>
              <a:gd name="T23" fmla="*/ 207 w 207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2">
                <a:moveTo>
                  <a:pt x="198" y="82"/>
                </a:moveTo>
                <a:lnTo>
                  <a:pt x="207" y="65"/>
                </a:lnTo>
                <a:lnTo>
                  <a:pt x="9" y="0"/>
                </a:lnTo>
                <a:lnTo>
                  <a:pt x="0" y="16"/>
                </a:lnTo>
                <a:lnTo>
                  <a:pt x="198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Freeform 1051"/>
          <p:cNvSpPr>
            <a:spLocks/>
          </p:cNvSpPr>
          <p:nvPr/>
        </p:nvSpPr>
        <p:spPr bwMode="auto">
          <a:xfrm>
            <a:off x="2252663" y="5729288"/>
            <a:ext cx="300037" cy="142875"/>
          </a:xfrm>
          <a:custGeom>
            <a:avLst/>
            <a:gdLst>
              <a:gd name="T0" fmla="*/ 285750 w 189"/>
              <a:gd name="T1" fmla="*/ 142875 h 90"/>
              <a:gd name="T2" fmla="*/ 300037 w 189"/>
              <a:gd name="T3" fmla="*/ 117475 h 90"/>
              <a:gd name="T4" fmla="*/ 14287 w 189"/>
              <a:gd name="T5" fmla="*/ 0 h 90"/>
              <a:gd name="T6" fmla="*/ 14287 w 189"/>
              <a:gd name="T7" fmla="*/ 0 h 90"/>
              <a:gd name="T8" fmla="*/ 0 w 189"/>
              <a:gd name="T9" fmla="*/ 26988 h 90"/>
              <a:gd name="T10" fmla="*/ 0 w 189"/>
              <a:gd name="T11" fmla="*/ 26988 h 90"/>
              <a:gd name="T12" fmla="*/ 285750 w 189"/>
              <a:gd name="T13" fmla="*/ 142875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0"/>
              <a:gd name="T23" fmla="*/ 189 w 189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0">
                <a:moveTo>
                  <a:pt x="180" y="90"/>
                </a:moveTo>
                <a:lnTo>
                  <a:pt x="189" y="74"/>
                </a:lnTo>
                <a:lnTo>
                  <a:pt x="9" y="0"/>
                </a:lnTo>
                <a:lnTo>
                  <a:pt x="0" y="17"/>
                </a:lnTo>
                <a:lnTo>
                  <a:pt x="18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7" name="Freeform 1052"/>
          <p:cNvSpPr>
            <a:spLocks/>
          </p:cNvSpPr>
          <p:nvPr/>
        </p:nvSpPr>
        <p:spPr bwMode="auto">
          <a:xfrm>
            <a:off x="1995488" y="5600700"/>
            <a:ext cx="271462" cy="155575"/>
          </a:xfrm>
          <a:custGeom>
            <a:avLst/>
            <a:gdLst>
              <a:gd name="T0" fmla="*/ 257175 w 171"/>
              <a:gd name="T1" fmla="*/ 155575 h 98"/>
              <a:gd name="T2" fmla="*/ 271462 w 171"/>
              <a:gd name="T3" fmla="*/ 128588 h 98"/>
              <a:gd name="T4" fmla="*/ 14287 w 171"/>
              <a:gd name="T5" fmla="*/ 0 h 98"/>
              <a:gd name="T6" fmla="*/ 14287 w 171"/>
              <a:gd name="T7" fmla="*/ 0 h 98"/>
              <a:gd name="T8" fmla="*/ 0 w 171"/>
              <a:gd name="T9" fmla="*/ 25400 h 98"/>
              <a:gd name="T10" fmla="*/ 0 w 171"/>
              <a:gd name="T11" fmla="*/ 25400 h 98"/>
              <a:gd name="T12" fmla="*/ 257175 w 171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98"/>
              <a:gd name="T23" fmla="*/ 171 w 171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98">
                <a:moveTo>
                  <a:pt x="162" y="98"/>
                </a:moveTo>
                <a:lnTo>
                  <a:pt x="171" y="81"/>
                </a:lnTo>
                <a:lnTo>
                  <a:pt x="9" y="0"/>
                </a:lnTo>
                <a:lnTo>
                  <a:pt x="0" y="16"/>
                </a:lnTo>
                <a:lnTo>
                  <a:pt x="162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8" name="Freeform 1053"/>
          <p:cNvSpPr>
            <a:spLocks/>
          </p:cNvSpPr>
          <p:nvPr/>
        </p:nvSpPr>
        <p:spPr bwMode="auto">
          <a:xfrm>
            <a:off x="1795463" y="5445125"/>
            <a:ext cx="214312" cy="180975"/>
          </a:xfrm>
          <a:custGeom>
            <a:avLst/>
            <a:gdLst>
              <a:gd name="T0" fmla="*/ 200025 w 135"/>
              <a:gd name="T1" fmla="*/ 180975 h 114"/>
              <a:gd name="T2" fmla="*/ 214312 w 135"/>
              <a:gd name="T3" fmla="*/ 155575 h 114"/>
              <a:gd name="T4" fmla="*/ 28575 w 135"/>
              <a:gd name="T5" fmla="*/ 0 h 114"/>
              <a:gd name="T6" fmla="*/ 28575 w 135"/>
              <a:gd name="T7" fmla="*/ 12700 h 114"/>
              <a:gd name="T8" fmla="*/ 0 w 135"/>
              <a:gd name="T9" fmla="*/ 25400 h 114"/>
              <a:gd name="T10" fmla="*/ 14287 w 135"/>
              <a:gd name="T11" fmla="*/ 25400 h 114"/>
              <a:gd name="T12" fmla="*/ 200025 w 135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14"/>
              <a:gd name="T23" fmla="*/ 135 w 135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14">
                <a:moveTo>
                  <a:pt x="126" y="114"/>
                </a:moveTo>
                <a:lnTo>
                  <a:pt x="135" y="98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26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9" name="Freeform 1054"/>
          <p:cNvSpPr>
            <a:spLocks/>
          </p:cNvSpPr>
          <p:nvPr/>
        </p:nvSpPr>
        <p:spPr bwMode="auto">
          <a:xfrm>
            <a:off x="1638300" y="5302250"/>
            <a:ext cx="185738" cy="168275"/>
          </a:xfrm>
          <a:custGeom>
            <a:avLst/>
            <a:gdLst>
              <a:gd name="T0" fmla="*/ 157163 w 117"/>
              <a:gd name="T1" fmla="*/ 168275 h 106"/>
              <a:gd name="T2" fmla="*/ 185738 w 117"/>
              <a:gd name="T3" fmla="*/ 155575 h 106"/>
              <a:gd name="T4" fmla="*/ 28575 w 117"/>
              <a:gd name="T5" fmla="*/ 0 h 106"/>
              <a:gd name="T6" fmla="*/ 0 w 117"/>
              <a:gd name="T7" fmla="*/ 12700 h 106"/>
              <a:gd name="T8" fmla="*/ 157163 w 117"/>
              <a:gd name="T9" fmla="*/ 168275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06"/>
              <a:gd name="T17" fmla="*/ 117 w 117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06">
                <a:moveTo>
                  <a:pt x="99" y="106"/>
                </a:moveTo>
                <a:lnTo>
                  <a:pt x="117" y="98"/>
                </a:lnTo>
                <a:lnTo>
                  <a:pt x="18" y="0"/>
                </a:lnTo>
                <a:lnTo>
                  <a:pt x="0" y="8"/>
                </a:lnTo>
                <a:lnTo>
                  <a:pt x="99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Freeform 1055"/>
          <p:cNvSpPr>
            <a:spLocks/>
          </p:cNvSpPr>
          <p:nvPr/>
        </p:nvSpPr>
        <p:spPr bwMode="auto">
          <a:xfrm>
            <a:off x="7310438" y="5302250"/>
            <a:ext cx="28575" cy="25400"/>
          </a:xfrm>
          <a:custGeom>
            <a:avLst/>
            <a:gdLst>
              <a:gd name="T0" fmla="*/ 0 w 18"/>
              <a:gd name="T1" fmla="*/ 25400 h 16"/>
              <a:gd name="T2" fmla="*/ 14288 w 18"/>
              <a:gd name="T3" fmla="*/ 25400 h 16"/>
              <a:gd name="T4" fmla="*/ 14288 w 18"/>
              <a:gd name="T5" fmla="*/ 25400 h 16"/>
              <a:gd name="T6" fmla="*/ 28575 w 18"/>
              <a:gd name="T7" fmla="*/ 1270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1" name="Freeform 1056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2" name="Freeform 1057"/>
          <p:cNvSpPr>
            <a:spLocks/>
          </p:cNvSpPr>
          <p:nvPr/>
        </p:nvSpPr>
        <p:spPr bwMode="auto">
          <a:xfrm>
            <a:off x="7167563" y="5289550"/>
            <a:ext cx="200025" cy="168275"/>
          </a:xfrm>
          <a:custGeom>
            <a:avLst/>
            <a:gdLst>
              <a:gd name="T0" fmla="*/ 142875 w 126"/>
              <a:gd name="T1" fmla="*/ 38100 h 106"/>
              <a:gd name="T2" fmla="*/ 200025 w 126"/>
              <a:gd name="T3" fmla="*/ 65088 h 106"/>
              <a:gd name="T4" fmla="*/ 0 w 126"/>
              <a:gd name="T5" fmla="*/ 168275 h 106"/>
              <a:gd name="T6" fmla="*/ 100013 w 126"/>
              <a:gd name="T7" fmla="*/ 0 h 106"/>
              <a:gd name="T8" fmla="*/ 142875 w 126"/>
              <a:gd name="T9" fmla="*/ 38100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106"/>
              <a:gd name="T17" fmla="*/ 126 w 126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106">
                <a:moveTo>
                  <a:pt x="90" y="24"/>
                </a:moveTo>
                <a:lnTo>
                  <a:pt x="126" y="41"/>
                </a:lnTo>
                <a:lnTo>
                  <a:pt x="0" y="106"/>
                </a:lnTo>
                <a:lnTo>
                  <a:pt x="63" y="0"/>
                </a:lnTo>
                <a:lnTo>
                  <a:pt x="9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3" name="Freeform 1058"/>
          <p:cNvSpPr>
            <a:spLocks/>
          </p:cNvSpPr>
          <p:nvPr/>
        </p:nvSpPr>
        <p:spPr bwMode="auto">
          <a:xfrm>
            <a:off x="7596188" y="1697038"/>
            <a:ext cx="228600" cy="246062"/>
          </a:xfrm>
          <a:custGeom>
            <a:avLst/>
            <a:gdLst>
              <a:gd name="T0" fmla="*/ 28575 w 144"/>
              <a:gd name="T1" fmla="*/ 0 h 155"/>
              <a:gd name="T2" fmla="*/ 0 w 144"/>
              <a:gd name="T3" fmla="*/ 12700 h 155"/>
              <a:gd name="T4" fmla="*/ 200025 w 144"/>
              <a:gd name="T5" fmla="*/ 246062 h 155"/>
              <a:gd name="T6" fmla="*/ 200025 w 144"/>
              <a:gd name="T7" fmla="*/ 246062 h 155"/>
              <a:gd name="T8" fmla="*/ 228600 w 144"/>
              <a:gd name="T9" fmla="*/ 233362 h 155"/>
              <a:gd name="T10" fmla="*/ 228600 w 144"/>
              <a:gd name="T11" fmla="*/ 233362 h 155"/>
              <a:gd name="T12" fmla="*/ 28575 w 144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8" y="0"/>
                </a:moveTo>
                <a:lnTo>
                  <a:pt x="0" y="8"/>
                </a:lnTo>
                <a:lnTo>
                  <a:pt x="126" y="155"/>
                </a:lnTo>
                <a:lnTo>
                  <a:pt x="14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4" name="Freeform 1059"/>
          <p:cNvSpPr>
            <a:spLocks/>
          </p:cNvSpPr>
          <p:nvPr/>
        </p:nvSpPr>
        <p:spPr bwMode="auto">
          <a:xfrm>
            <a:off x="7796213" y="1930400"/>
            <a:ext cx="185737" cy="260350"/>
          </a:xfrm>
          <a:custGeom>
            <a:avLst/>
            <a:gdLst>
              <a:gd name="T0" fmla="*/ 28575 w 117"/>
              <a:gd name="T1" fmla="*/ 0 h 164"/>
              <a:gd name="T2" fmla="*/ 0 w 117"/>
              <a:gd name="T3" fmla="*/ 12700 h 164"/>
              <a:gd name="T4" fmla="*/ 157162 w 117"/>
              <a:gd name="T5" fmla="*/ 260350 h 164"/>
              <a:gd name="T6" fmla="*/ 157162 w 117"/>
              <a:gd name="T7" fmla="*/ 260350 h 164"/>
              <a:gd name="T8" fmla="*/ 185737 w 117"/>
              <a:gd name="T9" fmla="*/ 246063 h 164"/>
              <a:gd name="T10" fmla="*/ 185737 w 117"/>
              <a:gd name="T11" fmla="*/ 246063 h 164"/>
              <a:gd name="T12" fmla="*/ 28575 w 117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64"/>
              <a:gd name="T23" fmla="*/ 117 w 117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64">
                <a:moveTo>
                  <a:pt x="18" y="0"/>
                </a:moveTo>
                <a:lnTo>
                  <a:pt x="0" y="8"/>
                </a:lnTo>
                <a:lnTo>
                  <a:pt x="99" y="164"/>
                </a:lnTo>
                <a:lnTo>
                  <a:pt x="117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5" name="Freeform 1060"/>
          <p:cNvSpPr>
            <a:spLocks/>
          </p:cNvSpPr>
          <p:nvPr/>
        </p:nvSpPr>
        <p:spPr bwMode="auto">
          <a:xfrm>
            <a:off x="7953375" y="2176463"/>
            <a:ext cx="142875" cy="247650"/>
          </a:xfrm>
          <a:custGeom>
            <a:avLst/>
            <a:gdLst>
              <a:gd name="T0" fmla="*/ 28575 w 90"/>
              <a:gd name="T1" fmla="*/ 0 h 156"/>
              <a:gd name="T2" fmla="*/ 0 w 90"/>
              <a:gd name="T3" fmla="*/ 14288 h 156"/>
              <a:gd name="T4" fmla="*/ 114300 w 90"/>
              <a:gd name="T5" fmla="*/ 247650 h 156"/>
              <a:gd name="T6" fmla="*/ 114300 w 90"/>
              <a:gd name="T7" fmla="*/ 247650 h 156"/>
              <a:gd name="T8" fmla="*/ 142875 w 90"/>
              <a:gd name="T9" fmla="*/ 233363 h 156"/>
              <a:gd name="T10" fmla="*/ 142875 w 90"/>
              <a:gd name="T11" fmla="*/ 233363 h 156"/>
              <a:gd name="T12" fmla="*/ 28575 w 90"/>
              <a:gd name="T13" fmla="*/ 0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56"/>
              <a:gd name="T23" fmla="*/ 90 w 90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56">
                <a:moveTo>
                  <a:pt x="18" y="0"/>
                </a:moveTo>
                <a:lnTo>
                  <a:pt x="0" y="9"/>
                </a:lnTo>
                <a:lnTo>
                  <a:pt x="72" y="156"/>
                </a:lnTo>
                <a:lnTo>
                  <a:pt x="90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6" name="Freeform 1061"/>
          <p:cNvSpPr>
            <a:spLocks/>
          </p:cNvSpPr>
          <p:nvPr/>
        </p:nvSpPr>
        <p:spPr bwMode="auto">
          <a:xfrm>
            <a:off x="8067675" y="2409825"/>
            <a:ext cx="114300" cy="260350"/>
          </a:xfrm>
          <a:custGeom>
            <a:avLst/>
            <a:gdLst>
              <a:gd name="T0" fmla="*/ 28575 w 72"/>
              <a:gd name="T1" fmla="*/ 0 h 164"/>
              <a:gd name="T2" fmla="*/ 0 w 72"/>
              <a:gd name="T3" fmla="*/ 14288 h 164"/>
              <a:gd name="T4" fmla="*/ 85725 w 72"/>
              <a:gd name="T5" fmla="*/ 260350 h 164"/>
              <a:gd name="T6" fmla="*/ 85725 w 72"/>
              <a:gd name="T7" fmla="*/ 247650 h 164"/>
              <a:gd name="T8" fmla="*/ 114300 w 72"/>
              <a:gd name="T9" fmla="*/ 247650 h 164"/>
              <a:gd name="T10" fmla="*/ 114300 w 72"/>
              <a:gd name="T11" fmla="*/ 247650 h 164"/>
              <a:gd name="T12" fmla="*/ 28575 w 72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64"/>
              <a:gd name="T23" fmla="*/ 72 w 72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64">
                <a:moveTo>
                  <a:pt x="18" y="0"/>
                </a:moveTo>
                <a:lnTo>
                  <a:pt x="0" y="9"/>
                </a:lnTo>
                <a:lnTo>
                  <a:pt x="54" y="164"/>
                </a:lnTo>
                <a:lnTo>
                  <a:pt x="54" y="156"/>
                </a:lnTo>
                <a:lnTo>
                  <a:pt x="72" y="156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7" name="Freeform 1062"/>
          <p:cNvSpPr>
            <a:spLocks/>
          </p:cNvSpPr>
          <p:nvPr/>
        </p:nvSpPr>
        <p:spPr bwMode="auto">
          <a:xfrm>
            <a:off x="8153400" y="2657475"/>
            <a:ext cx="85725" cy="233363"/>
          </a:xfrm>
          <a:custGeom>
            <a:avLst/>
            <a:gdLst>
              <a:gd name="T0" fmla="*/ 28575 w 54"/>
              <a:gd name="T1" fmla="*/ 0 h 147"/>
              <a:gd name="T2" fmla="*/ 0 w 54"/>
              <a:gd name="T3" fmla="*/ 0 h 147"/>
              <a:gd name="T4" fmla="*/ 57150 w 54"/>
              <a:gd name="T5" fmla="*/ 233363 h 147"/>
              <a:gd name="T6" fmla="*/ 57150 w 54"/>
              <a:gd name="T7" fmla="*/ 233363 h 147"/>
              <a:gd name="T8" fmla="*/ 85725 w 54"/>
              <a:gd name="T9" fmla="*/ 233363 h 147"/>
              <a:gd name="T10" fmla="*/ 85725 w 54"/>
              <a:gd name="T11" fmla="*/ 233363 h 147"/>
              <a:gd name="T12" fmla="*/ 28575 w 54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47"/>
              <a:gd name="T23" fmla="*/ 54 w 5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47">
                <a:moveTo>
                  <a:pt x="18" y="0"/>
                </a:moveTo>
                <a:lnTo>
                  <a:pt x="0" y="0"/>
                </a:lnTo>
                <a:lnTo>
                  <a:pt x="36" y="147"/>
                </a:lnTo>
                <a:lnTo>
                  <a:pt x="54" y="147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8" name="Freeform 1063"/>
          <p:cNvSpPr>
            <a:spLocks/>
          </p:cNvSpPr>
          <p:nvPr/>
        </p:nvSpPr>
        <p:spPr bwMode="auto">
          <a:xfrm>
            <a:off x="8210550" y="2890838"/>
            <a:ext cx="57150" cy="246062"/>
          </a:xfrm>
          <a:custGeom>
            <a:avLst/>
            <a:gdLst>
              <a:gd name="T0" fmla="*/ 28575 w 36"/>
              <a:gd name="T1" fmla="*/ 0 h 155"/>
              <a:gd name="T2" fmla="*/ 0 w 36"/>
              <a:gd name="T3" fmla="*/ 0 h 155"/>
              <a:gd name="T4" fmla="*/ 28575 w 36"/>
              <a:gd name="T5" fmla="*/ 246062 h 155"/>
              <a:gd name="T6" fmla="*/ 28575 w 36"/>
              <a:gd name="T7" fmla="*/ 246062 h 155"/>
              <a:gd name="T8" fmla="*/ 57150 w 36"/>
              <a:gd name="T9" fmla="*/ 246062 h 155"/>
              <a:gd name="T10" fmla="*/ 57150 w 36"/>
              <a:gd name="T11" fmla="*/ 246062 h 155"/>
              <a:gd name="T12" fmla="*/ 28575 w 36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"/>
              <a:gd name="T22" fmla="*/ 0 h 155"/>
              <a:gd name="T23" fmla="*/ 36 w 3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" h="155">
                <a:moveTo>
                  <a:pt x="18" y="0"/>
                </a:moveTo>
                <a:lnTo>
                  <a:pt x="0" y="0"/>
                </a:lnTo>
                <a:lnTo>
                  <a:pt x="18" y="155"/>
                </a:lnTo>
                <a:lnTo>
                  <a:pt x="36" y="15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9" name="Freeform 1064"/>
          <p:cNvSpPr>
            <a:spLocks/>
          </p:cNvSpPr>
          <p:nvPr/>
        </p:nvSpPr>
        <p:spPr bwMode="auto">
          <a:xfrm>
            <a:off x="8196263" y="3136900"/>
            <a:ext cx="71437" cy="479425"/>
          </a:xfrm>
          <a:custGeom>
            <a:avLst/>
            <a:gdLst>
              <a:gd name="T0" fmla="*/ 71437 w 45"/>
              <a:gd name="T1" fmla="*/ 0 h 302"/>
              <a:gd name="T2" fmla="*/ 42862 w 45"/>
              <a:gd name="T3" fmla="*/ 0 h 302"/>
              <a:gd name="T4" fmla="*/ 0 w 45"/>
              <a:gd name="T5" fmla="*/ 466725 h 302"/>
              <a:gd name="T6" fmla="*/ 0 w 45"/>
              <a:gd name="T7" fmla="*/ 466725 h 302"/>
              <a:gd name="T8" fmla="*/ 28575 w 45"/>
              <a:gd name="T9" fmla="*/ 479425 h 302"/>
              <a:gd name="T10" fmla="*/ 28575 w 45"/>
              <a:gd name="T11" fmla="*/ 466725 h 302"/>
              <a:gd name="T12" fmla="*/ 71437 w 45"/>
              <a:gd name="T13" fmla="*/ 0 h 3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302"/>
              <a:gd name="T23" fmla="*/ 45 w 45"/>
              <a:gd name="T24" fmla="*/ 302 h 3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302">
                <a:moveTo>
                  <a:pt x="45" y="0"/>
                </a:moveTo>
                <a:lnTo>
                  <a:pt x="27" y="0"/>
                </a:lnTo>
                <a:lnTo>
                  <a:pt x="0" y="294"/>
                </a:lnTo>
                <a:lnTo>
                  <a:pt x="18" y="302"/>
                </a:lnTo>
                <a:lnTo>
                  <a:pt x="18" y="294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0" name="Freeform 1065"/>
          <p:cNvSpPr>
            <a:spLocks/>
          </p:cNvSpPr>
          <p:nvPr/>
        </p:nvSpPr>
        <p:spPr bwMode="auto">
          <a:xfrm>
            <a:off x="8081963" y="3603625"/>
            <a:ext cx="142875" cy="427038"/>
          </a:xfrm>
          <a:custGeom>
            <a:avLst/>
            <a:gdLst>
              <a:gd name="T0" fmla="*/ 142875 w 90"/>
              <a:gd name="T1" fmla="*/ 12700 h 269"/>
              <a:gd name="T2" fmla="*/ 114300 w 90"/>
              <a:gd name="T3" fmla="*/ 0 h 269"/>
              <a:gd name="T4" fmla="*/ 0 w 90"/>
              <a:gd name="T5" fmla="*/ 414338 h 269"/>
              <a:gd name="T6" fmla="*/ 0 w 90"/>
              <a:gd name="T7" fmla="*/ 414338 h 269"/>
              <a:gd name="T8" fmla="*/ 28575 w 90"/>
              <a:gd name="T9" fmla="*/ 427038 h 269"/>
              <a:gd name="T10" fmla="*/ 28575 w 90"/>
              <a:gd name="T11" fmla="*/ 427038 h 269"/>
              <a:gd name="T12" fmla="*/ 142875 w 90"/>
              <a:gd name="T13" fmla="*/ 12700 h 2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269"/>
              <a:gd name="T23" fmla="*/ 90 w 90"/>
              <a:gd name="T24" fmla="*/ 269 h 2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269">
                <a:moveTo>
                  <a:pt x="90" y="8"/>
                </a:moveTo>
                <a:lnTo>
                  <a:pt x="72" y="0"/>
                </a:lnTo>
                <a:lnTo>
                  <a:pt x="0" y="261"/>
                </a:lnTo>
                <a:lnTo>
                  <a:pt x="18" y="269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1" name="Freeform 1066"/>
          <p:cNvSpPr>
            <a:spLocks/>
          </p:cNvSpPr>
          <p:nvPr/>
        </p:nvSpPr>
        <p:spPr bwMode="auto">
          <a:xfrm>
            <a:off x="7896225" y="4017963"/>
            <a:ext cx="214313" cy="466725"/>
          </a:xfrm>
          <a:custGeom>
            <a:avLst/>
            <a:gdLst>
              <a:gd name="T0" fmla="*/ 214313 w 135"/>
              <a:gd name="T1" fmla="*/ 12700 h 294"/>
              <a:gd name="T2" fmla="*/ 185738 w 135"/>
              <a:gd name="T3" fmla="*/ 0 h 294"/>
              <a:gd name="T4" fmla="*/ 0 w 135"/>
              <a:gd name="T5" fmla="*/ 454025 h 294"/>
              <a:gd name="T6" fmla="*/ 0 w 135"/>
              <a:gd name="T7" fmla="*/ 454025 h 294"/>
              <a:gd name="T8" fmla="*/ 28575 w 135"/>
              <a:gd name="T9" fmla="*/ 466725 h 294"/>
              <a:gd name="T10" fmla="*/ 28575 w 135"/>
              <a:gd name="T11" fmla="*/ 466725 h 294"/>
              <a:gd name="T12" fmla="*/ 214313 w 135"/>
              <a:gd name="T13" fmla="*/ 1270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294"/>
              <a:gd name="T23" fmla="*/ 135 w 1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294">
                <a:moveTo>
                  <a:pt x="135" y="8"/>
                </a:moveTo>
                <a:lnTo>
                  <a:pt x="117" y="0"/>
                </a:lnTo>
                <a:lnTo>
                  <a:pt x="0" y="286"/>
                </a:lnTo>
                <a:lnTo>
                  <a:pt x="18" y="294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2" name="Freeform 1067"/>
          <p:cNvSpPr>
            <a:spLocks/>
          </p:cNvSpPr>
          <p:nvPr/>
        </p:nvSpPr>
        <p:spPr bwMode="auto">
          <a:xfrm>
            <a:off x="7639050" y="4471988"/>
            <a:ext cx="285750" cy="454025"/>
          </a:xfrm>
          <a:custGeom>
            <a:avLst/>
            <a:gdLst>
              <a:gd name="T0" fmla="*/ 285750 w 180"/>
              <a:gd name="T1" fmla="*/ 12700 h 286"/>
              <a:gd name="T2" fmla="*/ 257175 w 180"/>
              <a:gd name="T3" fmla="*/ 0 h 286"/>
              <a:gd name="T4" fmla="*/ 0 w 180"/>
              <a:gd name="T5" fmla="*/ 441325 h 286"/>
              <a:gd name="T6" fmla="*/ 0 w 180"/>
              <a:gd name="T7" fmla="*/ 441325 h 286"/>
              <a:gd name="T8" fmla="*/ 28575 w 180"/>
              <a:gd name="T9" fmla="*/ 454025 h 286"/>
              <a:gd name="T10" fmla="*/ 28575 w 180"/>
              <a:gd name="T11" fmla="*/ 454025 h 286"/>
              <a:gd name="T12" fmla="*/ 285750 w 180"/>
              <a:gd name="T13" fmla="*/ 12700 h 2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286"/>
              <a:gd name="T23" fmla="*/ 180 w 180"/>
              <a:gd name="T24" fmla="*/ 286 h 2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286">
                <a:moveTo>
                  <a:pt x="180" y="8"/>
                </a:moveTo>
                <a:lnTo>
                  <a:pt x="162" y="0"/>
                </a:lnTo>
                <a:lnTo>
                  <a:pt x="0" y="278"/>
                </a:lnTo>
                <a:lnTo>
                  <a:pt x="18" y="286"/>
                </a:lnTo>
                <a:lnTo>
                  <a:pt x="18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3" name="Freeform 1068"/>
          <p:cNvSpPr>
            <a:spLocks/>
          </p:cNvSpPr>
          <p:nvPr/>
        </p:nvSpPr>
        <p:spPr bwMode="auto">
          <a:xfrm>
            <a:off x="7481888" y="4913313"/>
            <a:ext cx="185737" cy="220662"/>
          </a:xfrm>
          <a:custGeom>
            <a:avLst/>
            <a:gdLst>
              <a:gd name="T0" fmla="*/ 185737 w 117"/>
              <a:gd name="T1" fmla="*/ 12700 h 139"/>
              <a:gd name="T2" fmla="*/ 157162 w 117"/>
              <a:gd name="T3" fmla="*/ 0 h 139"/>
              <a:gd name="T4" fmla="*/ 0 w 117"/>
              <a:gd name="T5" fmla="*/ 207962 h 139"/>
              <a:gd name="T6" fmla="*/ 0 w 117"/>
              <a:gd name="T7" fmla="*/ 207962 h 139"/>
              <a:gd name="T8" fmla="*/ 28575 w 117"/>
              <a:gd name="T9" fmla="*/ 220662 h 139"/>
              <a:gd name="T10" fmla="*/ 28575 w 117"/>
              <a:gd name="T11" fmla="*/ 220662 h 139"/>
              <a:gd name="T12" fmla="*/ 185737 w 117"/>
              <a:gd name="T13" fmla="*/ 1270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139"/>
              <a:gd name="T23" fmla="*/ 117 w 117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139">
                <a:moveTo>
                  <a:pt x="117" y="8"/>
                </a:moveTo>
                <a:lnTo>
                  <a:pt x="99" y="0"/>
                </a:lnTo>
                <a:lnTo>
                  <a:pt x="0" y="131"/>
                </a:lnTo>
                <a:lnTo>
                  <a:pt x="18" y="139"/>
                </a:lnTo>
                <a:lnTo>
                  <a:pt x="117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4" name="Freeform 1069"/>
          <p:cNvSpPr>
            <a:spLocks/>
          </p:cNvSpPr>
          <p:nvPr/>
        </p:nvSpPr>
        <p:spPr bwMode="auto">
          <a:xfrm>
            <a:off x="7296150" y="5121275"/>
            <a:ext cx="214313" cy="206375"/>
          </a:xfrm>
          <a:custGeom>
            <a:avLst/>
            <a:gdLst>
              <a:gd name="T0" fmla="*/ 214313 w 135"/>
              <a:gd name="T1" fmla="*/ 12700 h 130"/>
              <a:gd name="T2" fmla="*/ 185738 w 135"/>
              <a:gd name="T3" fmla="*/ 0 h 130"/>
              <a:gd name="T4" fmla="*/ 0 w 135"/>
              <a:gd name="T5" fmla="*/ 193675 h 130"/>
              <a:gd name="T6" fmla="*/ 28575 w 135"/>
              <a:gd name="T7" fmla="*/ 206375 h 130"/>
              <a:gd name="T8" fmla="*/ 214313 w 135"/>
              <a:gd name="T9" fmla="*/ 1270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"/>
              <a:gd name="T16" fmla="*/ 0 h 130"/>
              <a:gd name="T17" fmla="*/ 135 w 135"/>
              <a:gd name="T18" fmla="*/ 130 h 1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" h="130">
                <a:moveTo>
                  <a:pt x="135" y="8"/>
                </a:moveTo>
                <a:lnTo>
                  <a:pt x="117" y="0"/>
                </a:lnTo>
                <a:lnTo>
                  <a:pt x="0" y="122"/>
                </a:lnTo>
                <a:lnTo>
                  <a:pt x="18" y="130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5" name="Freeform 1070"/>
          <p:cNvSpPr>
            <a:spLocks/>
          </p:cNvSpPr>
          <p:nvPr/>
        </p:nvSpPr>
        <p:spPr bwMode="auto">
          <a:xfrm>
            <a:off x="1509713" y="3162300"/>
            <a:ext cx="28575" cy="26988"/>
          </a:xfrm>
          <a:custGeom>
            <a:avLst/>
            <a:gdLst>
              <a:gd name="T0" fmla="*/ 14288 w 18"/>
              <a:gd name="T1" fmla="*/ 26988 h 17"/>
              <a:gd name="T2" fmla="*/ 14288 w 18"/>
              <a:gd name="T3" fmla="*/ 26988 h 17"/>
              <a:gd name="T4" fmla="*/ 28575 w 18"/>
              <a:gd name="T5" fmla="*/ 26988 h 17"/>
              <a:gd name="T6" fmla="*/ 28575 w 18"/>
              <a:gd name="T7" fmla="*/ 12700 h 17"/>
              <a:gd name="T8" fmla="*/ 28575 w 18"/>
              <a:gd name="T9" fmla="*/ 0 h 17"/>
              <a:gd name="T10" fmla="*/ 14288 w 18"/>
              <a:gd name="T11" fmla="*/ 0 h 17"/>
              <a:gd name="T12" fmla="*/ 0 w 18"/>
              <a:gd name="T13" fmla="*/ 12700 h 17"/>
              <a:gd name="T14" fmla="*/ 0 w 18"/>
              <a:gd name="T15" fmla="*/ 26988 h 17"/>
              <a:gd name="T16" fmla="*/ 14288 w 18"/>
              <a:gd name="T17" fmla="*/ 26988 h 17"/>
              <a:gd name="T18" fmla="*/ 14288 w 18"/>
              <a:gd name="T19" fmla="*/ 269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6" name="Freeform 1071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7" name="Freeform 1072"/>
          <p:cNvSpPr>
            <a:spLocks/>
          </p:cNvSpPr>
          <p:nvPr/>
        </p:nvSpPr>
        <p:spPr bwMode="auto">
          <a:xfrm>
            <a:off x="1409700" y="3162300"/>
            <a:ext cx="171450" cy="195263"/>
          </a:xfrm>
          <a:custGeom>
            <a:avLst/>
            <a:gdLst>
              <a:gd name="T0" fmla="*/ 114300 w 108"/>
              <a:gd name="T1" fmla="*/ 26988 h 123"/>
              <a:gd name="T2" fmla="*/ 171450 w 108"/>
              <a:gd name="T3" fmla="*/ 52388 h 123"/>
              <a:gd name="T4" fmla="*/ 0 w 108"/>
              <a:gd name="T5" fmla="*/ 195263 h 123"/>
              <a:gd name="T6" fmla="*/ 57150 w 108"/>
              <a:gd name="T7" fmla="*/ 0 h 123"/>
              <a:gd name="T8" fmla="*/ 114300 w 108"/>
              <a:gd name="T9" fmla="*/ 26988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123"/>
              <a:gd name="T17" fmla="*/ 108 w 10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123">
                <a:moveTo>
                  <a:pt x="72" y="17"/>
                </a:moveTo>
                <a:lnTo>
                  <a:pt x="108" y="33"/>
                </a:lnTo>
                <a:lnTo>
                  <a:pt x="0" y="123"/>
                </a:lnTo>
                <a:lnTo>
                  <a:pt x="36" y="0"/>
                </a:lnTo>
                <a:lnTo>
                  <a:pt x="7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8" name="Freeform 1073"/>
          <p:cNvSpPr>
            <a:spLocks/>
          </p:cNvSpPr>
          <p:nvPr/>
        </p:nvSpPr>
        <p:spPr bwMode="auto">
          <a:xfrm>
            <a:off x="6753225" y="2514600"/>
            <a:ext cx="285750" cy="311150"/>
          </a:xfrm>
          <a:custGeom>
            <a:avLst/>
            <a:gdLst>
              <a:gd name="T0" fmla="*/ 257175 w 180"/>
              <a:gd name="T1" fmla="*/ 311150 h 196"/>
              <a:gd name="T2" fmla="*/ 285750 w 180"/>
              <a:gd name="T3" fmla="*/ 298450 h 196"/>
              <a:gd name="T4" fmla="*/ 28575 w 180"/>
              <a:gd name="T5" fmla="*/ 0 h 196"/>
              <a:gd name="T6" fmla="*/ 28575 w 180"/>
              <a:gd name="T7" fmla="*/ 0 h 196"/>
              <a:gd name="T8" fmla="*/ 0 w 180"/>
              <a:gd name="T9" fmla="*/ 12700 h 196"/>
              <a:gd name="T10" fmla="*/ 0 w 180"/>
              <a:gd name="T11" fmla="*/ 12700 h 196"/>
              <a:gd name="T12" fmla="*/ 257175 w 180"/>
              <a:gd name="T13" fmla="*/ 31115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0"/>
              <a:gd name="T22" fmla="*/ 0 h 196"/>
              <a:gd name="T23" fmla="*/ 180 w 180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0" h="196">
                <a:moveTo>
                  <a:pt x="162" y="196"/>
                </a:moveTo>
                <a:lnTo>
                  <a:pt x="180" y="188"/>
                </a:lnTo>
                <a:lnTo>
                  <a:pt x="18" y="0"/>
                </a:lnTo>
                <a:lnTo>
                  <a:pt x="0" y="8"/>
                </a:lnTo>
                <a:lnTo>
                  <a:pt x="162" y="1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9" name="Freeform 1074"/>
          <p:cNvSpPr>
            <a:spLocks/>
          </p:cNvSpPr>
          <p:nvPr/>
        </p:nvSpPr>
        <p:spPr bwMode="auto">
          <a:xfrm>
            <a:off x="6467475" y="2228850"/>
            <a:ext cx="314325" cy="298450"/>
          </a:xfrm>
          <a:custGeom>
            <a:avLst/>
            <a:gdLst>
              <a:gd name="T0" fmla="*/ 285750 w 198"/>
              <a:gd name="T1" fmla="*/ 298450 h 188"/>
              <a:gd name="T2" fmla="*/ 314325 w 198"/>
              <a:gd name="T3" fmla="*/ 285750 h 188"/>
              <a:gd name="T4" fmla="*/ 28575 w 198"/>
              <a:gd name="T5" fmla="*/ 12700 h 188"/>
              <a:gd name="T6" fmla="*/ 28575 w 198"/>
              <a:gd name="T7" fmla="*/ 0 h 188"/>
              <a:gd name="T8" fmla="*/ 14288 w 198"/>
              <a:gd name="T9" fmla="*/ 25400 h 188"/>
              <a:gd name="T10" fmla="*/ 0 w 198"/>
              <a:gd name="T11" fmla="*/ 25400 h 188"/>
              <a:gd name="T12" fmla="*/ 285750 w 198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188"/>
              <a:gd name="T23" fmla="*/ 198 w 198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188">
                <a:moveTo>
                  <a:pt x="180" y="188"/>
                </a:moveTo>
                <a:lnTo>
                  <a:pt x="198" y="180"/>
                </a:lnTo>
                <a:lnTo>
                  <a:pt x="18" y="8"/>
                </a:lnTo>
                <a:lnTo>
                  <a:pt x="18" y="0"/>
                </a:lnTo>
                <a:lnTo>
                  <a:pt x="9" y="16"/>
                </a:lnTo>
                <a:lnTo>
                  <a:pt x="0" y="16"/>
                </a:lnTo>
                <a:lnTo>
                  <a:pt x="180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0" name="Freeform 1075"/>
          <p:cNvSpPr>
            <a:spLocks/>
          </p:cNvSpPr>
          <p:nvPr/>
        </p:nvSpPr>
        <p:spPr bwMode="auto">
          <a:xfrm>
            <a:off x="6153150" y="2020888"/>
            <a:ext cx="342900" cy="233362"/>
          </a:xfrm>
          <a:custGeom>
            <a:avLst/>
            <a:gdLst>
              <a:gd name="T0" fmla="*/ 328613 w 216"/>
              <a:gd name="T1" fmla="*/ 233362 h 147"/>
              <a:gd name="T2" fmla="*/ 342900 w 216"/>
              <a:gd name="T3" fmla="*/ 207962 h 147"/>
              <a:gd name="T4" fmla="*/ 14288 w 216"/>
              <a:gd name="T5" fmla="*/ 0 h 147"/>
              <a:gd name="T6" fmla="*/ 14288 w 216"/>
              <a:gd name="T7" fmla="*/ 0 h 147"/>
              <a:gd name="T8" fmla="*/ 0 w 216"/>
              <a:gd name="T9" fmla="*/ 26987 h 147"/>
              <a:gd name="T10" fmla="*/ 0 w 216"/>
              <a:gd name="T11" fmla="*/ 26987 h 147"/>
              <a:gd name="T12" fmla="*/ 328613 w 216"/>
              <a:gd name="T13" fmla="*/ 233362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47"/>
              <a:gd name="T23" fmla="*/ 216 w 21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47">
                <a:moveTo>
                  <a:pt x="207" y="147"/>
                </a:moveTo>
                <a:lnTo>
                  <a:pt x="216" y="131"/>
                </a:lnTo>
                <a:lnTo>
                  <a:pt x="9" y="0"/>
                </a:lnTo>
                <a:lnTo>
                  <a:pt x="0" y="17"/>
                </a:lnTo>
                <a:lnTo>
                  <a:pt x="207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1" name="Freeform 1076"/>
          <p:cNvSpPr>
            <a:spLocks/>
          </p:cNvSpPr>
          <p:nvPr/>
        </p:nvSpPr>
        <p:spPr bwMode="auto">
          <a:xfrm>
            <a:off x="5810250" y="1839913"/>
            <a:ext cx="357188" cy="207962"/>
          </a:xfrm>
          <a:custGeom>
            <a:avLst/>
            <a:gdLst>
              <a:gd name="T0" fmla="*/ 342900 w 225"/>
              <a:gd name="T1" fmla="*/ 207962 h 131"/>
              <a:gd name="T2" fmla="*/ 357188 w 225"/>
              <a:gd name="T3" fmla="*/ 180975 h 131"/>
              <a:gd name="T4" fmla="*/ 14288 w 225"/>
              <a:gd name="T5" fmla="*/ 0 h 131"/>
              <a:gd name="T6" fmla="*/ 14288 w 225"/>
              <a:gd name="T7" fmla="*/ 0 h 131"/>
              <a:gd name="T8" fmla="*/ 0 w 225"/>
              <a:gd name="T9" fmla="*/ 25400 h 131"/>
              <a:gd name="T10" fmla="*/ 0 w 225"/>
              <a:gd name="T11" fmla="*/ 25400 h 131"/>
              <a:gd name="T12" fmla="*/ 342900 w 225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1"/>
              <a:gd name="T23" fmla="*/ 225 w 225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1">
                <a:moveTo>
                  <a:pt x="216" y="131"/>
                </a:moveTo>
                <a:lnTo>
                  <a:pt x="225" y="114"/>
                </a:lnTo>
                <a:lnTo>
                  <a:pt x="9" y="0"/>
                </a:lnTo>
                <a:lnTo>
                  <a:pt x="0" y="16"/>
                </a:lnTo>
                <a:lnTo>
                  <a:pt x="216" y="1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2" name="Freeform 1077"/>
          <p:cNvSpPr>
            <a:spLocks/>
          </p:cNvSpPr>
          <p:nvPr/>
        </p:nvSpPr>
        <p:spPr bwMode="auto">
          <a:xfrm>
            <a:off x="5424488" y="1724025"/>
            <a:ext cx="400050" cy="141288"/>
          </a:xfrm>
          <a:custGeom>
            <a:avLst/>
            <a:gdLst>
              <a:gd name="T0" fmla="*/ 385763 w 252"/>
              <a:gd name="T1" fmla="*/ 141288 h 89"/>
              <a:gd name="T2" fmla="*/ 400050 w 252"/>
              <a:gd name="T3" fmla="*/ 115888 h 89"/>
              <a:gd name="T4" fmla="*/ 14288 w 252"/>
              <a:gd name="T5" fmla="*/ 0 h 89"/>
              <a:gd name="T6" fmla="*/ 0 w 252"/>
              <a:gd name="T7" fmla="*/ 0 h 89"/>
              <a:gd name="T8" fmla="*/ 0 w 252"/>
              <a:gd name="T9" fmla="*/ 25400 h 89"/>
              <a:gd name="T10" fmla="*/ 0 w 252"/>
              <a:gd name="T11" fmla="*/ 25400 h 89"/>
              <a:gd name="T12" fmla="*/ 385763 w 252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2"/>
              <a:gd name="T22" fmla="*/ 0 h 89"/>
              <a:gd name="T23" fmla="*/ 252 w 252"/>
              <a:gd name="T24" fmla="*/ 89 h 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2" h="89">
                <a:moveTo>
                  <a:pt x="243" y="89"/>
                </a:moveTo>
                <a:lnTo>
                  <a:pt x="252" y="73"/>
                </a:lnTo>
                <a:lnTo>
                  <a:pt x="9" y="0"/>
                </a:lnTo>
                <a:lnTo>
                  <a:pt x="0" y="0"/>
                </a:lnTo>
                <a:lnTo>
                  <a:pt x="0" y="16"/>
                </a:lnTo>
                <a:lnTo>
                  <a:pt x="243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3" name="Freeform 1078"/>
          <p:cNvSpPr>
            <a:spLocks/>
          </p:cNvSpPr>
          <p:nvPr/>
        </p:nvSpPr>
        <p:spPr bwMode="auto">
          <a:xfrm>
            <a:off x="5010150" y="1646238"/>
            <a:ext cx="414338" cy="103187"/>
          </a:xfrm>
          <a:custGeom>
            <a:avLst/>
            <a:gdLst>
              <a:gd name="T0" fmla="*/ 414338 w 261"/>
              <a:gd name="T1" fmla="*/ 103187 h 65"/>
              <a:gd name="T2" fmla="*/ 414338 w 261"/>
              <a:gd name="T3" fmla="*/ 77787 h 65"/>
              <a:gd name="T4" fmla="*/ 0 w 261"/>
              <a:gd name="T5" fmla="*/ 0 h 65"/>
              <a:gd name="T6" fmla="*/ 0 w 261"/>
              <a:gd name="T7" fmla="*/ 0 h 65"/>
              <a:gd name="T8" fmla="*/ 0 w 261"/>
              <a:gd name="T9" fmla="*/ 25400 h 65"/>
              <a:gd name="T10" fmla="*/ 0 w 261"/>
              <a:gd name="T11" fmla="*/ 25400 h 65"/>
              <a:gd name="T12" fmla="*/ 414338 w 261"/>
              <a:gd name="T13" fmla="*/ 10318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1"/>
              <a:gd name="T22" fmla="*/ 0 h 65"/>
              <a:gd name="T23" fmla="*/ 261 w 261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1" h="65">
                <a:moveTo>
                  <a:pt x="261" y="65"/>
                </a:moveTo>
                <a:lnTo>
                  <a:pt x="261" y="49"/>
                </a:lnTo>
                <a:lnTo>
                  <a:pt x="0" y="0"/>
                </a:lnTo>
                <a:lnTo>
                  <a:pt x="0" y="16"/>
                </a:lnTo>
                <a:lnTo>
                  <a:pt x="261" y="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4" name="Freeform 1079"/>
          <p:cNvSpPr>
            <a:spLocks/>
          </p:cNvSpPr>
          <p:nvPr/>
        </p:nvSpPr>
        <p:spPr bwMode="auto">
          <a:xfrm>
            <a:off x="4567238" y="1631950"/>
            <a:ext cx="442912" cy="39688"/>
          </a:xfrm>
          <a:custGeom>
            <a:avLst/>
            <a:gdLst>
              <a:gd name="T0" fmla="*/ 442912 w 279"/>
              <a:gd name="T1" fmla="*/ 39688 h 25"/>
              <a:gd name="T2" fmla="*/ 442912 w 279"/>
              <a:gd name="T3" fmla="*/ 14288 h 25"/>
              <a:gd name="T4" fmla="*/ 0 w 279"/>
              <a:gd name="T5" fmla="*/ 0 h 25"/>
              <a:gd name="T6" fmla="*/ 0 w 279"/>
              <a:gd name="T7" fmla="*/ 0 h 25"/>
              <a:gd name="T8" fmla="*/ 0 w 279"/>
              <a:gd name="T9" fmla="*/ 26988 h 25"/>
              <a:gd name="T10" fmla="*/ 0 w 279"/>
              <a:gd name="T11" fmla="*/ 26988 h 25"/>
              <a:gd name="T12" fmla="*/ 442912 w 279"/>
              <a:gd name="T13" fmla="*/ 39688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"/>
              <a:gd name="T22" fmla="*/ 0 h 25"/>
              <a:gd name="T23" fmla="*/ 279 w 279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" h="25">
                <a:moveTo>
                  <a:pt x="279" y="25"/>
                </a:moveTo>
                <a:lnTo>
                  <a:pt x="279" y="9"/>
                </a:lnTo>
                <a:lnTo>
                  <a:pt x="0" y="0"/>
                </a:lnTo>
                <a:lnTo>
                  <a:pt x="0" y="17"/>
                </a:lnTo>
                <a:lnTo>
                  <a:pt x="279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5" name="Freeform 1080"/>
          <p:cNvSpPr>
            <a:spLocks/>
          </p:cNvSpPr>
          <p:nvPr/>
        </p:nvSpPr>
        <p:spPr bwMode="auto">
          <a:xfrm>
            <a:off x="4110038" y="1631950"/>
            <a:ext cx="457200" cy="65088"/>
          </a:xfrm>
          <a:custGeom>
            <a:avLst/>
            <a:gdLst>
              <a:gd name="T0" fmla="*/ 457200 w 288"/>
              <a:gd name="T1" fmla="*/ 26988 h 41"/>
              <a:gd name="T2" fmla="*/ 457200 w 288"/>
              <a:gd name="T3" fmla="*/ 0 h 41"/>
              <a:gd name="T4" fmla="*/ 0 w 288"/>
              <a:gd name="T5" fmla="*/ 39688 h 41"/>
              <a:gd name="T6" fmla="*/ 0 w 288"/>
              <a:gd name="T7" fmla="*/ 39688 h 41"/>
              <a:gd name="T8" fmla="*/ 0 w 288"/>
              <a:gd name="T9" fmla="*/ 65088 h 41"/>
              <a:gd name="T10" fmla="*/ 0 w 288"/>
              <a:gd name="T11" fmla="*/ 65088 h 41"/>
              <a:gd name="T12" fmla="*/ 457200 w 288"/>
              <a:gd name="T13" fmla="*/ 269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41"/>
              <a:gd name="T23" fmla="*/ 288 w 288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41">
                <a:moveTo>
                  <a:pt x="288" y="17"/>
                </a:moveTo>
                <a:lnTo>
                  <a:pt x="288" y="0"/>
                </a:lnTo>
                <a:lnTo>
                  <a:pt x="0" y="25"/>
                </a:lnTo>
                <a:lnTo>
                  <a:pt x="0" y="41"/>
                </a:lnTo>
                <a:lnTo>
                  <a:pt x="288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6" name="Freeform 1081"/>
          <p:cNvSpPr>
            <a:spLocks/>
          </p:cNvSpPr>
          <p:nvPr/>
        </p:nvSpPr>
        <p:spPr bwMode="auto">
          <a:xfrm>
            <a:off x="3638550" y="1671638"/>
            <a:ext cx="471488" cy="103187"/>
          </a:xfrm>
          <a:custGeom>
            <a:avLst/>
            <a:gdLst>
              <a:gd name="T0" fmla="*/ 471488 w 297"/>
              <a:gd name="T1" fmla="*/ 25400 h 65"/>
              <a:gd name="T2" fmla="*/ 471488 w 297"/>
              <a:gd name="T3" fmla="*/ 0 h 65"/>
              <a:gd name="T4" fmla="*/ 0 w 297"/>
              <a:gd name="T5" fmla="*/ 77787 h 65"/>
              <a:gd name="T6" fmla="*/ 0 w 297"/>
              <a:gd name="T7" fmla="*/ 77787 h 65"/>
              <a:gd name="T8" fmla="*/ 14288 w 297"/>
              <a:gd name="T9" fmla="*/ 103187 h 65"/>
              <a:gd name="T10" fmla="*/ 0 w 297"/>
              <a:gd name="T11" fmla="*/ 103187 h 65"/>
              <a:gd name="T12" fmla="*/ 471488 w 297"/>
              <a:gd name="T13" fmla="*/ 25400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65"/>
              <a:gd name="T23" fmla="*/ 297 w 297"/>
              <a:gd name="T24" fmla="*/ 65 h 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65">
                <a:moveTo>
                  <a:pt x="297" y="16"/>
                </a:moveTo>
                <a:lnTo>
                  <a:pt x="297" y="0"/>
                </a:lnTo>
                <a:lnTo>
                  <a:pt x="0" y="49"/>
                </a:lnTo>
                <a:lnTo>
                  <a:pt x="9" y="65"/>
                </a:lnTo>
                <a:lnTo>
                  <a:pt x="0" y="65"/>
                </a:lnTo>
                <a:lnTo>
                  <a:pt x="297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7" name="Freeform 1082"/>
          <p:cNvSpPr>
            <a:spLocks/>
          </p:cNvSpPr>
          <p:nvPr/>
        </p:nvSpPr>
        <p:spPr bwMode="auto">
          <a:xfrm>
            <a:off x="3224213" y="1749425"/>
            <a:ext cx="428625" cy="130175"/>
          </a:xfrm>
          <a:custGeom>
            <a:avLst/>
            <a:gdLst>
              <a:gd name="T0" fmla="*/ 428625 w 270"/>
              <a:gd name="T1" fmla="*/ 25400 h 82"/>
              <a:gd name="T2" fmla="*/ 414338 w 270"/>
              <a:gd name="T3" fmla="*/ 0 h 82"/>
              <a:gd name="T4" fmla="*/ 0 w 270"/>
              <a:gd name="T5" fmla="*/ 103188 h 82"/>
              <a:gd name="T6" fmla="*/ 0 w 270"/>
              <a:gd name="T7" fmla="*/ 103188 h 82"/>
              <a:gd name="T8" fmla="*/ 14288 w 270"/>
              <a:gd name="T9" fmla="*/ 130175 h 82"/>
              <a:gd name="T10" fmla="*/ 14288 w 270"/>
              <a:gd name="T11" fmla="*/ 130175 h 82"/>
              <a:gd name="T12" fmla="*/ 428625 w 270"/>
              <a:gd name="T13" fmla="*/ 2540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0"/>
              <a:gd name="T22" fmla="*/ 0 h 82"/>
              <a:gd name="T23" fmla="*/ 270 w 27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0" h="82">
                <a:moveTo>
                  <a:pt x="270" y="16"/>
                </a:moveTo>
                <a:lnTo>
                  <a:pt x="261" y="0"/>
                </a:lnTo>
                <a:lnTo>
                  <a:pt x="0" y="65"/>
                </a:lnTo>
                <a:lnTo>
                  <a:pt x="9" y="82"/>
                </a:lnTo>
                <a:lnTo>
                  <a:pt x="27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8" name="Freeform 1083"/>
          <p:cNvSpPr>
            <a:spLocks/>
          </p:cNvSpPr>
          <p:nvPr/>
        </p:nvSpPr>
        <p:spPr bwMode="auto">
          <a:xfrm>
            <a:off x="2852738" y="1852613"/>
            <a:ext cx="385762" cy="168275"/>
          </a:xfrm>
          <a:custGeom>
            <a:avLst/>
            <a:gdLst>
              <a:gd name="T0" fmla="*/ 385762 w 243"/>
              <a:gd name="T1" fmla="*/ 26988 h 106"/>
              <a:gd name="T2" fmla="*/ 371475 w 243"/>
              <a:gd name="T3" fmla="*/ 0 h 106"/>
              <a:gd name="T4" fmla="*/ 0 w 243"/>
              <a:gd name="T5" fmla="*/ 142875 h 106"/>
              <a:gd name="T6" fmla="*/ 0 w 243"/>
              <a:gd name="T7" fmla="*/ 142875 h 106"/>
              <a:gd name="T8" fmla="*/ 14287 w 243"/>
              <a:gd name="T9" fmla="*/ 168275 h 106"/>
              <a:gd name="T10" fmla="*/ 14287 w 243"/>
              <a:gd name="T11" fmla="*/ 168275 h 106"/>
              <a:gd name="T12" fmla="*/ 385762 w 243"/>
              <a:gd name="T13" fmla="*/ 26988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6"/>
              <a:gd name="T23" fmla="*/ 243 w 243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6">
                <a:moveTo>
                  <a:pt x="243" y="17"/>
                </a:moveTo>
                <a:lnTo>
                  <a:pt x="234" y="0"/>
                </a:lnTo>
                <a:lnTo>
                  <a:pt x="0" y="90"/>
                </a:lnTo>
                <a:lnTo>
                  <a:pt x="9" y="106"/>
                </a:lnTo>
                <a:lnTo>
                  <a:pt x="243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9" name="Freeform 1084"/>
          <p:cNvSpPr>
            <a:spLocks/>
          </p:cNvSpPr>
          <p:nvPr/>
        </p:nvSpPr>
        <p:spPr bwMode="auto">
          <a:xfrm>
            <a:off x="2524125" y="1995488"/>
            <a:ext cx="342900" cy="195262"/>
          </a:xfrm>
          <a:custGeom>
            <a:avLst/>
            <a:gdLst>
              <a:gd name="T0" fmla="*/ 342900 w 216"/>
              <a:gd name="T1" fmla="*/ 25400 h 123"/>
              <a:gd name="T2" fmla="*/ 328613 w 216"/>
              <a:gd name="T3" fmla="*/ 0 h 123"/>
              <a:gd name="T4" fmla="*/ 0 w 216"/>
              <a:gd name="T5" fmla="*/ 168275 h 123"/>
              <a:gd name="T6" fmla="*/ 0 w 216"/>
              <a:gd name="T7" fmla="*/ 168275 h 123"/>
              <a:gd name="T8" fmla="*/ 14288 w 216"/>
              <a:gd name="T9" fmla="*/ 195262 h 123"/>
              <a:gd name="T10" fmla="*/ 14288 w 216"/>
              <a:gd name="T11" fmla="*/ 195262 h 123"/>
              <a:gd name="T12" fmla="*/ 342900 w 216"/>
              <a:gd name="T13" fmla="*/ 254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23"/>
              <a:gd name="T23" fmla="*/ 216 w 2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23">
                <a:moveTo>
                  <a:pt x="216" y="16"/>
                </a:moveTo>
                <a:lnTo>
                  <a:pt x="207" y="0"/>
                </a:lnTo>
                <a:lnTo>
                  <a:pt x="0" y="106"/>
                </a:lnTo>
                <a:lnTo>
                  <a:pt x="9" y="123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0" name="Freeform 1085"/>
          <p:cNvSpPr>
            <a:spLocks/>
          </p:cNvSpPr>
          <p:nvPr/>
        </p:nvSpPr>
        <p:spPr bwMode="auto">
          <a:xfrm>
            <a:off x="2238375" y="2163763"/>
            <a:ext cx="300038" cy="233362"/>
          </a:xfrm>
          <a:custGeom>
            <a:avLst/>
            <a:gdLst>
              <a:gd name="T0" fmla="*/ 300038 w 189"/>
              <a:gd name="T1" fmla="*/ 26987 h 147"/>
              <a:gd name="T2" fmla="*/ 285750 w 189"/>
              <a:gd name="T3" fmla="*/ 0 h 147"/>
              <a:gd name="T4" fmla="*/ 0 w 189"/>
              <a:gd name="T5" fmla="*/ 207962 h 147"/>
              <a:gd name="T6" fmla="*/ 0 w 189"/>
              <a:gd name="T7" fmla="*/ 207962 h 147"/>
              <a:gd name="T8" fmla="*/ 14288 w 189"/>
              <a:gd name="T9" fmla="*/ 233362 h 147"/>
              <a:gd name="T10" fmla="*/ 14288 w 189"/>
              <a:gd name="T11" fmla="*/ 233362 h 147"/>
              <a:gd name="T12" fmla="*/ 300038 w 189"/>
              <a:gd name="T13" fmla="*/ 26987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47"/>
              <a:gd name="T23" fmla="*/ 189 w 189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47">
                <a:moveTo>
                  <a:pt x="189" y="17"/>
                </a:moveTo>
                <a:lnTo>
                  <a:pt x="180" y="0"/>
                </a:lnTo>
                <a:lnTo>
                  <a:pt x="0" y="131"/>
                </a:lnTo>
                <a:lnTo>
                  <a:pt x="9" y="147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1" name="Freeform 1086"/>
          <p:cNvSpPr>
            <a:spLocks/>
          </p:cNvSpPr>
          <p:nvPr/>
        </p:nvSpPr>
        <p:spPr bwMode="auto">
          <a:xfrm>
            <a:off x="1952625" y="2371725"/>
            <a:ext cx="300038" cy="258763"/>
          </a:xfrm>
          <a:custGeom>
            <a:avLst/>
            <a:gdLst>
              <a:gd name="T0" fmla="*/ 300038 w 189"/>
              <a:gd name="T1" fmla="*/ 25400 h 163"/>
              <a:gd name="T2" fmla="*/ 285750 w 189"/>
              <a:gd name="T3" fmla="*/ 0 h 163"/>
              <a:gd name="T4" fmla="*/ 14288 w 189"/>
              <a:gd name="T5" fmla="*/ 233363 h 163"/>
              <a:gd name="T6" fmla="*/ 0 w 189"/>
              <a:gd name="T7" fmla="*/ 246063 h 163"/>
              <a:gd name="T8" fmla="*/ 28575 w 189"/>
              <a:gd name="T9" fmla="*/ 258763 h 163"/>
              <a:gd name="T10" fmla="*/ 28575 w 189"/>
              <a:gd name="T11" fmla="*/ 258763 h 163"/>
              <a:gd name="T12" fmla="*/ 300038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9" y="147"/>
                </a:lnTo>
                <a:lnTo>
                  <a:pt x="0" y="155"/>
                </a:lnTo>
                <a:lnTo>
                  <a:pt x="18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2" name="Freeform 1087"/>
          <p:cNvSpPr>
            <a:spLocks/>
          </p:cNvSpPr>
          <p:nvPr/>
        </p:nvSpPr>
        <p:spPr bwMode="auto">
          <a:xfrm>
            <a:off x="1724025" y="2617788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58763 h 172"/>
              <a:gd name="T6" fmla="*/ 0 w 162"/>
              <a:gd name="T7" fmla="*/ 2587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3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3" name="Freeform 1088"/>
          <p:cNvSpPr>
            <a:spLocks/>
          </p:cNvSpPr>
          <p:nvPr/>
        </p:nvSpPr>
        <p:spPr bwMode="auto">
          <a:xfrm>
            <a:off x="1509713" y="2876550"/>
            <a:ext cx="242887" cy="312738"/>
          </a:xfrm>
          <a:custGeom>
            <a:avLst/>
            <a:gdLst>
              <a:gd name="T0" fmla="*/ 242887 w 153"/>
              <a:gd name="T1" fmla="*/ 14288 h 197"/>
              <a:gd name="T2" fmla="*/ 214312 w 153"/>
              <a:gd name="T3" fmla="*/ 0 h 197"/>
              <a:gd name="T4" fmla="*/ 0 w 153"/>
              <a:gd name="T5" fmla="*/ 298450 h 197"/>
              <a:gd name="T6" fmla="*/ 28575 w 153"/>
              <a:gd name="T7" fmla="*/ 312738 h 197"/>
              <a:gd name="T8" fmla="*/ 242887 w 153"/>
              <a:gd name="T9" fmla="*/ 14288 h 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97"/>
              <a:gd name="T17" fmla="*/ 153 w 153"/>
              <a:gd name="T18" fmla="*/ 197 h 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97">
                <a:moveTo>
                  <a:pt x="153" y="9"/>
                </a:moveTo>
                <a:lnTo>
                  <a:pt x="135" y="0"/>
                </a:lnTo>
                <a:lnTo>
                  <a:pt x="0" y="188"/>
                </a:lnTo>
                <a:lnTo>
                  <a:pt x="18" y="197"/>
                </a:lnTo>
                <a:lnTo>
                  <a:pt x="153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4" name="Freeform 1089"/>
          <p:cNvSpPr>
            <a:spLocks/>
          </p:cNvSpPr>
          <p:nvPr/>
        </p:nvSpPr>
        <p:spPr bwMode="auto">
          <a:xfrm>
            <a:off x="7539038" y="2138363"/>
            <a:ext cx="28575" cy="25400"/>
          </a:xfrm>
          <a:custGeom>
            <a:avLst/>
            <a:gdLst>
              <a:gd name="T0" fmla="*/ 14288 w 18"/>
              <a:gd name="T1" fmla="*/ 0 h 16"/>
              <a:gd name="T2" fmla="*/ 14288 w 18"/>
              <a:gd name="T3" fmla="*/ 0 h 16"/>
              <a:gd name="T4" fmla="*/ 0 w 18"/>
              <a:gd name="T5" fmla="*/ 12700 h 16"/>
              <a:gd name="T6" fmla="*/ 14288 w 18"/>
              <a:gd name="T7" fmla="*/ 12700 h 16"/>
              <a:gd name="T8" fmla="*/ 14288 w 18"/>
              <a:gd name="T9" fmla="*/ 25400 h 16"/>
              <a:gd name="T10" fmla="*/ 28575 w 18"/>
              <a:gd name="T11" fmla="*/ 12700 h 16"/>
              <a:gd name="T12" fmla="*/ 28575 w 18"/>
              <a:gd name="T13" fmla="*/ 12700 h 16"/>
              <a:gd name="T14" fmla="*/ 28575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9" y="0"/>
                </a:lnTo>
                <a:lnTo>
                  <a:pt x="0" y="8"/>
                </a:lnTo>
                <a:lnTo>
                  <a:pt x="9" y="8"/>
                </a:lnTo>
                <a:lnTo>
                  <a:pt x="9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5" name="Freeform 1090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6" name="Freeform 1091"/>
          <p:cNvSpPr>
            <a:spLocks/>
          </p:cNvSpPr>
          <p:nvPr/>
        </p:nvSpPr>
        <p:spPr bwMode="auto">
          <a:xfrm>
            <a:off x="7496175" y="1943100"/>
            <a:ext cx="128588" cy="195263"/>
          </a:xfrm>
          <a:custGeom>
            <a:avLst/>
            <a:gdLst>
              <a:gd name="T0" fmla="*/ 57150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57150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3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7" name="Freeform 1092"/>
          <p:cNvSpPr>
            <a:spLocks/>
          </p:cNvSpPr>
          <p:nvPr/>
        </p:nvSpPr>
        <p:spPr bwMode="auto">
          <a:xfrm>
            <a:off x="7096125" y="2695575"/>
            <a:ext cx="200025" cy="180975"/>
          </a:xfrm>
          <a:custGeom>
            <a:avLst/>
            <a:gdLst>
              <a:gd name="T0" fmla="*/ 0 w 126"/>
              <a:gd name="T1" fmla="*/ 168275 h 114"/>
              <a:gd name="T2" fmla="*/ 28575 w 126"/>
              <a:gd name="T3" fmla="*/ 180975 h 114"/>
              <a:gd name="T4" fmla="*/ 200025 w 126"/>
              <a:gd name="T5" fmla="*/ 12700 h 114"/>
              <a:gd name="T6" fmla="*/ 200025 w 126"/>
              <a:gd name="T7" fmla="*/ 12700 h 114"/>
              <a:gd name="T8" fmla="*/ 171450 w 126"/>
              <a:gd name="T9" fmla="*/ 0 h 114"/>
              <a:gd name="T10" fmla="*/ 171450 w 126"/>
              <a:gd name="T11" fmla="*/ 0 h 114"/>
              <a:gd name="T12" fmla="*/ 0 w 126"/>
              <a:gd name="T13" fmla="*/ 1682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14"/>
              <a:gd name="T23" fmla="*/ 126 w 126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14">
                <a:moveTo>
                  <a:pt x="0" y="106"/>
                </a:moveTo>
                <a:lnTo>
                  <a:pt x="18" y="114"/>
                </a:lnTo>
                <a:lnTo>
                  <a:pt x="126" y="8"/>
                </a:lnTo>
                <a:lnTo>
                  <a:pt x="108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8" name="Freeform 1093"/>
          <p:cNvSpPr>
            <a:spLocks/>
          </p:cNvSpPr>
          <p:nvPr/>
        </p:nvSpPr>
        <p:spPr bwMode="auto">
          <a:xfrm>
            <a:off x="7267575" y="2514600"/>
            <a:ext cx="171450" cy="193675"/>
          </a:xfrm>
          <a:custGeom>
            <a:avLst/>
            <a:gdLst>
              <a:gd name="T0" fmla="*/ 0 w 108"/>
              <a:gd name="T1" fmla="*/ 180975 h 122"/>
              <a:gd name="T2" fmla="*/ 28575 w 108"/>
              <a:gd name="T3" fmla="*/ 193675 h 122"/>
              <a:gd name="T4" fmla="*/ 171450 w 108"/>
              <a:gd name="T5" fmla="*/ 12700 h 122"/>
              <a:gd name="T6" fmla="*/ 171450 w 108"/>
              <a:gd name="T7" fmla="*/ 12700 h 122"/>
              <a:gd name="T8" fmla="*/ 142875 w 108"/>
              <a:gd name="T9" fmla="*/ 0 h 122"/>
              <a:gd name="T10" fmla="*/ 142875 w 108"/>
              <a:gd name="T11" fmla="*/ 0 h 122"/>
              <a:gd name="T12" fmla="*/ 0 w 108"/>
              <a:gd name="T13" fmla="*/ 180975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22"/>
              <a:gd name="T23" fmla="*/ 108 w 108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22">
                <a:moveTo>
                  <a:pt x="0" y="114"/>
                </a:moveTo>
                <a:lnTo>
                  <a:pt x="18" y="122"/>
                </a:lnTo>
                <a:lnTo>
                  <a:pt x="108" y="8"/>
                </a:lnTo>
                <a:lnTo>
                  <a:pt x="90" y="0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9" name="Freeform 1094"/>
          <p:cNvSpPr>
            <a:spLocks/>
          </p:cNvSpPr>
          <p:nvPr/>
        </p:nvSpPr>
        <p:spPr bwMode="auto">
          <a:xfrm>
            <a:off x="7410450" y="2332038"/>
            <a:ext cx="128588" cy="195262"/>
          </a:xfrm>
          <a:custGeom>
            <a:avLst/>
            <a:gdLst>
              <a:gd name="T0" fmla="*/ 0 w 81"/>
              <a:gd name="T1" fmla="*/ 182562 h 123"/>
              <a:gd name="T2" fmla="*/ 28575 w 81"/>
              <a:gd name="T3" fmla="*/ 195262 h 123"/>
              <a:gd name="T4" fmla="*/ 128588 w 81"/>
              <a:gd name="T5" fmla="*/ 14287 h 123"/>
              <a:gd name="T6" fmla="*/ 128588 w 81"/>
              <a:gd name="T7" fmla="*/ 0 h 123"/>
              <a:gd name="T8" fmla="*/ 100013 w 81"/>
              <a:gd name="T9" fmla="*/ 0 h 123"/>
              <a:gd name="T10" fmla="*/ 100013 w 81"/>
              <a:gd name="T11" fmla="*/ 0 h 123"/>
              <a:gd name="T12" fmla="*/ 0 w 81"/>
              <a:gd name="T13" fmla="*/ 1825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23"/>
              <a:gd name="T23" fmla="*/ 81 w 8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23">
                <a:moveTo>
                  <a:pt x="0" y="115"/>
                </a:moveTo>
                <a:lnTo>
                  <a:pt x="18" y="123"/>
                </a:lnTo>
                <a:lnTo>
                  <a:pt x="81" y="9"/>
                </a:lnTo>
                <a:lnTo>
                  <a:pt x="81" y="0"/>
                </a:lnTo>
                <a:lnTo>
                  <a:pt x="63" y="0"/>
                </a:lnTo>
                <a:lnTo>
                  <a:pt x="0" y="1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0" name="Freeform 1095"/>
          <p:cNvSpPr>
            <a:spLocks/>
          </p:cNvSpPr>
          <p:nvPr/>
        </p:nvSpPr>
        <p:spPr bwMode="auto">
          <a:xfrm>
            <a:off x="7510463" y="2138363"/>
            <a:ext cx="57150" cy="193675"/>
          </a:xfrm>
          <a:custGeom>
            <a:avLst/>
            <a:gdLst>
              <a:gd name="T0" fmla="*/ 0 w 36"/>
              <a:gd name="T1" fmla="*/ 193675 h 122"/>
              <a:gd name="T2" fmla="*/ 28575 w 36"/>
              <a:gd name="T3" fmla="*/ 193675 h 122"/>
              <a:gd name="T4" fmla="*/ 57150 w 36"/>
              <a:gd name="T5" fmla="*/ 0 h 122"/>
              <a:gd name="T6" fmla="*/ 28575 w 36"/>
              <a:gd name="T7" fmla="*/ 0 h 122"/>
              <a:gd name="T8" fmla="*/ 0 w 36"/>
              <a:gd name="T9" fmla="*/ 193675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22"/>
              <a:gd name="T17" fmla="*/ 36 w 36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22">
                <a:moveTo>
                  <a:pt x="0" y="122"/>
                </a:moveTo>
                <a:lnTo>
                  <a:pt x="18" y="122"/>
                </a:lnTo>
                <a:lnTo>
                  <a:pt x="36" y="0"/>
                </a:lnTo>
                <a:lnTo>
                  <a:pt x="18" y="0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1" name="Freeform 1096"/>
          <p:cNvSpPr>
            <a:spLocks/>
          </p:cNvSpPr>
          <p:nvPr/>
        </p:nvSpPr>
        <p:spPr bwMode="auto">
          <a:xfrm>
            <a:off x="7010400" y="2359025"/>
            <a:ext cx="28575" cy="25400"/>
          </a:xfrm>
          <a:custGeom>
            <a:avLst/>
            <a:gdLst>
              <a:gd name="T0" fmla="*/ 14288 w 18"/>
              <a:gd name="T1" fmla="*/ 25400 h 16"/>
              <a:gd name="T2" fmla="*/ 28575 w 18"/>
              <a:gd name="T3" fmla="*/ 25400 h 16"/>
              <a:gd name="T4" fmla="*/ 28575 w 18"/>
              <a:gd name="T5" fmla="*/ 12700 h 16"/>
              <a:gd name="T6" fmla="*/ 28575 w 18"/>
              <a:gd name="T7" fmla="*/ 0 h 16"/>
              <a:gd name="T8" fmla="*/ 14288 w 18"/>
              <a:gd name="T9" fmla="*/ 0 h 16"/>
              <a:gd name="T10" fmla="*/ 14288 w 18"/>
              <a:gd name="T11" fmla="*/ 0 h 16"/>
              <a:gd name="T12" fmla="*/ 0 w 18"/>
              <a:gd name="T13" fmla="*/ 12700 h 16"/>
              <a:gd name="T14" fmla="*/ 14288 w 18"/>
              <a:gd name="T15" fmla="*/ 25400 h 16"/>
              <a:gd name="T16" fmla="*/ 14288 w 18"/>
              <a:gd name="T17" fmla="*/ 25400 h 16"/>
              <a:gd name="T18" fmla="*/ 14288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16"/>
                </a:moveTo>
                <a:lnTo>
                  <a:pt x="18" y="16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0" y="8"/>
                </a:lnTo>
                <a:lnTo>
                  <a:pt x="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2" name="Freeform 1097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3" name="Freeform 1098"/>
          <p:cNvSpPr>
            <a:spLocks/>
          </p:cNvSpPr>
          <p:nvPr/>
        </p:nvSpPr>
        <p:spPr bwMode="auto">
          <a:xfrm>
            <a:off x="6967538" y="2384425"/>
            <a:ext cx="128587" cy="195263"/>
          </a:xfrm>
          <a:custGeom>
            <a:avLst/>
            <a:gdLst>
              <a:gd name="T0" fmla="*/ 57150 w 81"/>
              <a:gd name="T1" fmla="*/ 0 h 123"/>
              <a:gd name="T2" fmla="*/ 128587 w 81"/>
              <a:gd name="T3" fmla="*/ 0 h 123"/>
              <a:gd name="T4" fmla="*/ 57150 w 81"/>
              <a:gd name="T5" fmla="*/ 195263 h 123"/>
              <a:gd name="T6" fmla="*/ 0 w 81"/>
              <a:gd name="T7" fmla="*/ 0 h 123"/>
              <a:gd name="T8" fmla="*/ 57150 w 81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36" y="0"/>
                </a:moveTo>
                <a:lnTo>
                  <a:pt x="81" y="0"/>
                </a:lnTo>
                <a:lnTo>
                  <a:pt x="36" y="123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4" name="Freeform 1099"/>
          <p:cNvSpPr>
            <a:spLocks/>
          </p:cNvSpPr>
          <p:nvPr/>
        </p:nvSpPr>
        <p:spPr bwMode="auto">
          <a:xfrm>
            <a:off x="7281863" y="1646238"/>
            <a:ext cx="214312" cy="193675"/>
          </a:xfrm>
          <a:custGeom>
            <a:avLst/>
            <a:gdLst>
              <a:gd name="T0" fmla="*/ 214312 w 135"/>
              <a:gd name="T1" fmla="*/ 12700 h 122"/>
              <a:gd name="T2" fmla="*/ 185737 w 135"/>
              <a:gd name="T3" fmla="*/ 0 h 122"/>
              <a:gd name="T4" fmla="*/ 0 w 135"/>
              <a:gd name="T5" fmla="*/ 180975 h 122"/>
              <a:gd name="T6" fmla="*/ 0 w 135"/>
              <a:gd name="T7" fmla="*/ 180975 h 122"/>
              <a:gd name="T8" fmla="*/ 28575 w 135"/>
              <a:gd name="T9" fmla="*/ 193675 h 122"/>
              <a:gd name="T10" fmla="*/ 28575 w 135"/>
              <a:gd name="T11" fmla="*/ 193675 h 122"/>
              <a:gd name="T12" fmla="*/ 214312 w 135"/>
              <a:gd name="T13" fmla="*/ 1270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22"/>
              <a:gd name="T23" fmla="*/ 135 w 135"/>
              <a:gd name="T24" fmla="*/ 122 h 1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22">
                <a:moveTo>
                  <a:pt x="135" y="8"/>
                </a:moveTo>
                <a:lnTo>
                  <a:pt x="117" y="0"/>
                </a:lnTo>
                <a:lnTo>
                  <a:pt x="0" y="114"/>
                </a:lnTo>
                <a:lnTo>
                  <a:pt x="18" y="122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5" name="Freeform 1100"/>
          <p:cNvSpPr>
            <a:spLocks/>
          </p:cNvSpPr>
          <p:nvPr/>
        </p:nvSpPr>
        <p:spPr bwMode="auto">
          <a:xfrm>
            <a:off x="7138988" y="1827213"/>
            <a:ext cx="171450" cy="180975"/>
          </a:xfrm>
          <a:custGeom>
            <a:avLst/>
            <a:gdLst>
              <a:gd name="T0" fmla="*/ 171450 w 108"/>
              <a:gd name="T1" fmla="*/ 12700 h 114"/>
              <a:gd name="T2" fmla="*/ 142875 w 108"/>
              <a:gd name="T3" fmla="*/ 0 h 114"/>
              <a:gd name="T4" fmla="*/ 0 w 108"/>
              <a:gd name="T5" fmla="*/ 168275 h 114"/>
              <a:gd name="T6" fmla="*/ 0 w 108"/>
              <a:gd name="T7" fmla="*/ 168275 h 114"/>
              <a:gd name="T8" fmla="*/ 28575 w 108"/>
              <a:gd name="T9" fmla="*/ 180975 h 114"/>
              <a:gd name="T10" fmla="*/ 28575 w 108"/>
              <a:gd name="T11" fmla="*/ 180975 h 114"/>
              <a:gd name="T12" fmla="*/ 171450 w 108"/>
              <a:gd name="T13" fmla="*/ 12700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14"/>
              <a:gd name="T23" fmla="*/ 108 w 108"/>
              <a:gd name="T24" fmla="*/ 114 h 1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14">
                <a:moveTo>
                  <a:pt x="108" y="8"/>
                </a:moveTo>
                <a:lnTo>
                  <a:pt x="90" y="0"/>
                </a:lnTo>
                <a:lnTo>
                  <a:pt x="0" y="106"/>
                </a:lnTo>
                <a:lnTo>
                  <a:pt x="18" y="114"/>
                </a:lnTo>
                <a:lnTo>
                  <a:pt x="10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6" name="Freeform 1101"/>
          <p:cNvSpPr>
            <a:spLocks/>
          </p:cNvSpPr>
          <p:nvPr/>
        </p:nvSpPr>
        <p:spPr bwMode="auto">
          <a:xfrm>
            <a:off x="7053263" y="1995488"/>
            <a:ext cx="114300" cy="195262"/>
          </a:xfrm>
          <a:custGeom>
            <a:avLst/>
            <a:gdLst>
              <a:gd name="T0" fmla="*/ 114300 w 72"/>
              <a:gd name="T1" fmla="*/ 12700 h 123"/>
              <a:gd name="T2" fmla="*/ 85725 w 72"/>
              <a:gd name="T3" fmla="*/ 0 h 123"/>
              <a:gd name="T4" fmla="*/ 0 w 72"/>
              <a:gd name="T5" fmla="*/ 180975 h 123"/>
              <a:gd name="T6" fmla="*/ 0 w 72"/>
              <a:gd name="T7" fmla="*/ 180975 h 123"/>
              <a:gd name="T8" fmla="*/ 28575 w 72"/>
              <a:gd name="T9" fmla="*/ 180975 h 123"/>
              <a:gd name="T10" fmla="*/ 28575 w 72"/>
              <a:gd name="T11" fmla="*/ 195262 h 123"/>
              <a:gd name="T12" fmla="*/ 114300 w 72"/>
              <a:gd name="T13" fmla="*/ 12700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23"/>
              <a:gd name="T23" fmla="*/ 72 w 72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23">
                <a:moveTo>
                  <a:pt x="72" y="8"/>
                </a:moveTo>
                <a:lnTo>
                  <a:pt x="54" y="0"/>
                </a:lnTo>
                <a:lnTo>
                  <a:pt x="0" y="114"/>
                </a:lnTo>
                <a:lnTo>
                  <a:pt x="18" y="114"/>
                </a:lnTo>
                <a:lnTo>
                  <a:pt x="18" y="123"/>
                </a:lnTo>
                <a:lnTo>
                  <a:pt x="7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7" name="Freeform 1102"/>
          <p:cNvSpPr>
            <a:spLocks/>
          </p:cNvSpPr>
          <p:nvPr/>
        </p:nvSpPr>
        <p:spPr bwMode="auto">
          <a:xfrm>
            <a:off x="7010400" y="2176463"/>
            <a:ext cx="71438" cy="195262"/>
          </a:xfrm>
          <a:custGeom>
            <a:avLst/>
            <a:gdLst>
              <a:gd name="T0" fmla="*/ 71438 w 45"/>
              <a:gd name="T1" fmla="*/ 0 h 123"/>
              <a:gd name="T2" fmla="*/ 42863 w 45"/>
              <a:gd name="T3" fmla="*/ 0 h 123"/>
              <a:gd name="T4" fmla="*/ 0 w 45"/>
              <a:gd name="T5" fmla="*/ 195262 h 123"/>
              <a:gd name="T6" fmla="*/ 28575 w 45"/>
              <a:gd name="T7" fmla="*/ 195262 h 123"/>
              <a:gd name="T8" fmla="*/ 71438 w 45"/>
              <a:gd name="T9" fmla="*/ 0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23"/>
              <a:gd name="T17" fmla="*/ 45 w 45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23">
                <a:moveTo>
                  <a:pt x="45" y="0"/>
                </a:moveTo>
                <a:lnTo>
                  <a:pt x="27" y="0"/>
                </a:lnTo>
                <a:lnTo>
                  <a:pt x="0" y="123"/>
                </a:lnTo>
                <a:lnTo>
                  <a:pt x="18" y="123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8" name="Freeform 1103"/>
          <p:cNvSpPr>
            <a:spLocks/>
          </p:cNvSpPr>
          <p:nvPr/>
        </p:nvSpPr>
        <p:spPr bwMode="auto">
          <a:xfrm>
            <a:off x="4624388" y="4549775"/>
            <a:ext cx="28575" cy="25400"/>
          </a:xfrm>
          <a:custGeom>
            <a:avLst/>
            <a:gdLst>
              <a:gd name="T0" fmla="*/ 0 w 18"/>
              <a:gd name="T1" fmla="*/ 25400 h 16"/>
              <a:gd name="T2" fmla="*/ 0 w 18"/>
              <a:gd name="T3" fmla="*/ 25400 h 16"/>
              <a:gd name="T4" fmla="*/ 14288 w 18"/>
              <a:gd name="T5" fmla="*/ 25400 h 16"/>
              <a:gd name="T6" fmla="*/ 28575 w 18"/>
              <a:gd name="T7" fmla="*/ 25400 h 16"/>
              <a:gd name="T8" fmla="*/ 28575 w 18"/>
              <a:gd name="T9" fmla="*/ 12700 h 16"/>
              <a:gd name="T10" fmla="*/ 14288 w 18"/>
              <a:gd name="T11" fmla="*/ 0 h 16"/>
              <a:gd name="T12" fmla="*/ 0 w 18"/>
              <a:gd name="T13" fmla="*/ 0 h 16"/>
              <a:gd name="T14" fmla="*/ 0 w 18"/>
              <a:gd name="T15" fmla="*/ 12700 h 16"/>
              <a:gd name="T16" fmla="*/ 0 w 18"/>
              <a:gd name="T17" fmla="*/ 25400 h 16"/>
              <a:gd name="T18" fmla="*/ 0 w 18"/>
              <a:gd name="T19" fmla="*/ 254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16"/>
                </a:moveTo>
                <a:lnTo>
                  <a:pt x="0" y="16"/>
                </a:lnTo>
                <a:lnTo>
                  <a:pt x="9" y="16"/>
                </a:lnTo>
                <a:lnTo>
                  <a:pt x="18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9" name="Freeform 1104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0" name="Freeform 1105"/>
          <p:cNvSpPr>
            <a:spLocks/>
          </p:cNvSpPr>
          <p:nvPr/>
        </p:nvSpPr>
        <p:spPr bwMode="auto">
          <a:xfrm>
            <a:off x="4424363" y="4524375"/>
            <a:ext cx="228600" cy="115888"/>
          </a:xfrm>
          <a:custGeom>
            <a:avLst/>
            <a:gdLst>
              <a:gd name="T0" fmla="*/ 200025 w 144"/>
              <a:gd name="T1" fmla="*/ 50800 h 73"/>
              <a:gd name="T2" fmla="*/ 228600 w 144"/>
              <a:gd name="T3" fmla="*/ 103188 h 73"/>
              <a:gd name="T4" fmla="*/ 0 w 144"/>
              <a:gd name="T5" fmla="*/ 115888 h 73"/>
              <a:gd name="T6" fmla="*/ 185738 w 144"/>
              <a:gd name="T7" fmla="*/ 0 h 73"/>
              <a:gd name="T8" fmla="*/ 200025 w 144"/>
              <a:gd name="T9" fmla="*/ 5080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73"/>
              <a:gd name="T17" fmla="*/ 144 w 144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73">
                <a:moveTo>
                  <a:pt x="126" y="32"/>
                </a:moveTo>
                <a:lnTo>
                  <a:pt x="144" y="65"/>
                </a:lnTo>
                <a:lnTo>
                  <a:pt x="0" y="73"/>
                </a:lnTo>
                <a:lnTo>
                  <a:pt x="117" y="0"/>
                </a:lnTo>
                <a:lnTo>
                  <a:pt x="126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1" name="Freeform 1106"/>
          <p:cNvSpPr>
            <a:spLocks/>
          </p:cNvSpPr>
          <p:nvPr/>
        </p:nvSpPr>
        <p:spPr bwMode="auto">
          <a:xfrm>
            <a:off x="6824663" y="2825750"/>
            <a:ext cx="214312" cy="271463"/>
          </a:xfrm>
          <a:custGeom>
            <a:avLst/>
            <a:gdLst>
              <a:gd name="T0" fmla="*/ 214312 w 135"/>
              <a:gd name="T1" fmla="*/ 12700 h 171"/>
              <a:gd name="T2" fmla="*/ 185737 w 135"/>
              <a:gd name="T3" fmla="*/ 0 h 171"/>
              <a:gd name="T4" fmla="*/ 0 w 135"/>
              <a:gd name="T5" fmla="*/ 258763 h 171"/>
              <a:gd name="T6" fmla="*/ 0 w 135"/>
              <a:gd name="T7" fmla="*/ 258763 h 171"/>
              <a:gd name="T8" fmla="*/ 28575 w 135"/>
              <a:gd name="T9" fmla="*/ 271463 h 171"/>
              <a:gd name="T10" fmla="*/ 28575 w 135"/>
              <a:gd name="T11" fmla="*/ 271463 h 171"/>
              <a:gd name="T12" fmla="*/ 214312 w 135"/>
              <a:gd name="T13" fmla="*/ 1270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171"/>
              <a:gd name="T23" fmla="*/ 135 w 135"/>
              <a:gd name="T24" fmla="*/ 171 h 1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171">
                <a:moveTo>
                  <a:pt x="135" y="8"/>
                </a:moveTo>
                <a:lnTo>
                  <a:pt x="117" y="0"/>
                </a:lnTo>
                <a:lnTo>
                  <a:pt x="0" y="163"/>
                </a:lnTo>
                <a:lnTo>
                  <a:pt x="18" y="171"/>
                </a:lnTo>
                <a:lnTo>
                  <a:pt x="13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2" name="Freeform 1107"/>
          <p:cNvSpPr>
            <a:spLocks/>
          </p:cNvSpPr>
          <p:nvPr/>
        </p:nvSpPr>
        <p:spPr bwMode="auto">
          <a:xfrm>
            <a:off x="6596063" y="3084513"/>
            <a:ext cx="257175" cy="273050"/>
          </a:xfrm>
          <a:custGeom>
            <a:avLst/>
            <a:gdLst>
              <a:gd name="T0" fmla="*/ 257175 w 162"/>
              <a:gd name="T1" fmla="*/ 12700 h 172"/>
              <a:gd name="T2" fmla="*/ 228600 w 162"/>
              <a:gd name="T3" fmla="*/ 0 h 172"/>
              <a:gd name="T4" fmla="*/ 0 w 162"/>
              <a:gd name="T5" fmla="*/ 260350 h 172"/>
              <a:gd name="T6" fmla="*/ 0 w 162"/>
              <a:gd name="T7" fmla="*/ 246063 h 172"/>
              <a:gd name="T8" fmla="*/ 28575 w 162"/>
              <a:gd name="T9" fmla="*/ 273050 h 172"/>
              <a:gd name="T10" fmla="*/ 28575 w 162"/>
              <a:gd name="T11" fmla="*/ 273050 h 172"/>
              <a:gd name="T12" fmla="*/ 257175 w 162"/>
              <a:gd name="T13" fmla="*/ 12700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72"/>
              <a:gd name="T23" fmla="*/ 162 w 162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72">
                <a:moveTo>
                  <a:pt x="162" y="8"/>
                </a:moveTo>
                <a:lnTo>
                  <a:pt x="144" y="0"/>
                </a:lnTo>
                <a:lnTo>
                  <a:pt x="0" y="164"/>
                </a:lnTo>
                <a:lnTo>
                  <a:pt x="0" y="155"/>
                </a:lnTo>
                <a:lnTo>
                  <a:pt x="18" y="172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3" name="Freeform 1108"/>
          <p:cNvSpPr>
            <a:spLocks/>
          </p:cNvSpPr>
          <p:nvPr/>
        </p:nvSpPr>
        <p:spPr bwMode="auto">
          <a:xfrm>
            <a:off x="6324600" y="3330575"/>
            <a:ext cx="300038" cy="273050"/>
          </a:xfrm>
          <a:custGeom>
            <a:avLst/>
            <a:gdLst>
              <a:gd name="T0" fmla="*/ 300038 w 189"/>
              <a:gd name="T1" fmla="*/ 26988 h 172"/>
              <a:gd name="T2" fmla="*/ 271463 w 189"/>
              <a:gd name="T3" fmla="*/ 0 h 172"/>
              <a:gd name="T4" fmla="*/ 0 w 189"/>
              <a:gd name="T5" fmla="*/ 247650 h 172"/>
              <a:gd name="T6" fmla="*/ 14288 w 189"/>
              <a:gd name="T7" fmla="*/ 247650 h 172"/>
              <a:gd name="T8" fmla="*/ 28575 w 189"/>
              <a:gd name="T9" fmla="*/ 273050 h 172"/>
              <a:gd name="T10" fmla="*/ 28575 w 189"/>
              <a:gd name="T11" fmla="*/ 273050 h 172"/>
              <a:gd name="T12" fmla="*/ 300038 w 189"/>
              <a:gd name="T13" fmla="*/ 26988 h 1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72"/>
              <a:gd name="T23" fmla="*/ 189 w 189"/>
              <a:gd name="T24" fmla="*/ 172 h 1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72">
                <a:moveTo>
                  <a:pt x="189" y="17"/>
                </a:moveTo>
                <a:lnTo>
                  <a:pt x="171" y="0"/>
                </a:lnTo>
                <a:lnTo>
                  <a:pt x="0" y="156"/>
                </a:lnTo>
                <a:lnTo>
                  <a:pt x="9" y="156"/>
                </a:lnTo>
                <a:lnTo>
                  <a:pt x="18" y="172"/>
                </a:lnTo>
                <a:lnTo>
                  <a:pt x="18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4" name="Freeform 1109"/>
          <p:cNvSpPr>
            <a:spLocks/>
          </p:cNvSpPr>
          <p:nvPr/>
        </p:nvSpPr>
        <p:spPr bwMode="auto">
          <a:xfrm>
            <a:off x="6053138" y="3578225"/>
            <a:ext cx="300037" cy="258763"/>
          </a:xfrm>
          <a:custGeom>
            <a:avLst/>
            <a:gdLst>
              <a:gd name="T0" fmla="*/ 300037 w 189"/>
              <a:gd name="T1" fmla="*/ 25400 h 163"/>
              <a:gd name="T2" fmla="*/ 285750 w 189"/>
              <a:gd name="T3" fmla="*/ 0 h 163"/>
              <a:gd name="T4" fmla="*/ 0 w 189"/>
              <a:gd name="T5" fmla="*/ 233363 h 163"/>
              <a:gd name="T6" fmla="*/ 0 w 189"/>
              <a:gd name="T7" fmla="*/ 233363 h 163"/>
              <a:gd name="T8" fmla="*/ 14287 w 189"/>
              <a:gd name="T9" fmla="*/ 258763 h 163"/>
              <a:gd name="T10" fmla="*/ 14287 w 189"/>
              <a:gd name="T11" fmla="*/ 258763 h 163"/>
              <a:gd name="T12" fmla="*/ 300037 w 189"/>
              <a:gd name="T13" fmla="*/ 254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163"/>
              <a:gd name="T23" fmla="*/ 189 w 189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163">
                <a:moveTo>
                  <a:pt x="189" y="16"/>
                </a:moveTo>
                <a:lnTo>
                  <a:pt x="180" y="0"/>
                </a:lnTo>
                <a:lnTo>
                  <a:pt x="0" y="147"/>
                </a:lnTo>
                <a:lnTo>
                  <a:pt x="9" y="163"/>
                </a:lnTo>
                <a:lnTo>
                  <a:pt x="189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5" name="Freeform 1110"/>
          <p:cNvSpPr>
            <a:spLocks/>
          </p:cNvSpPr>
          <p:nvPr/>
        </p:nvSpPr>
        <p:spPr bwMode="auto">
          <a:xfrm>
            <a:off x="5724525" y="3811588"/>
            <a:ext cx="342900" cy="246062"/>
          </a:xfrm>
          <a:custGeom>
            <a:avLst/>
            <a:gdLst>
              <a:gd name="T0" fmla="*/ 342900 w 216"/>
              <a:gd name="T1" fmla="*/ 25400 h 155"/>
              <a:gd name="T2" fmla="*/ 328613 w 216"/>
              <a:gd name="T3" fmla="*/ 0 h 155"/>
              <a:gd name="T4" fmla="*/ 0 w 216"/>
              <a:gd name="T5" fmla="*/ 219075 h 155"/>
              <a:gd name="T6" fmla="*/ 0 w 216"/>
              <a:gd name="T7" fmla="*/ 219075 h 155"/>
              <a:gd name="T8" fmla="*/ 14288 w 216"/>
              <a:gd name="T9" fmla="*/ 246062 h 155"/>
              <a:gd name="T10" fmla="*/ 14288 w 216"/>
              <a:gd name="T11" fmla="*/ 246062 h 155"/>
              <a:gd name="T12" fmla="*/ 342900 w 216"/>
              <a:gd name="T13" fmla="*/ 254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155"/>
              <a:gd name="T23" fmla="*/ 216 w 21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155">
                <a:moveTo>
                  <a:pt x="216" y="16"/>
                </a:moveTo>
                <a:lnTo>
                  <a:pt x="207" y="0"/>
                </a:lnTo>
                <a:lnTo>
                  <a:pt x="0" y="138"/>
                </a:lnTo>
                <a:lnTo>
                  <a:pt x="9" y="155"/>
                </a:lnTo>
                <a:lnTo>
                  <a:pt x="2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6" name="Freeform 1111"/>
          <p:cNvSpPr>
            <a:spLocks/>
          </p:cNvSpPr>
          <p:nvPr/>
        </p:nvSpPr>
        <p:spPr bwMode="auto">
          <a:xfrm>
            <a:off x="5381625" y="4030663"/>
            <a:ext cx="357188" cy="220662"/>
          </a:xfrm>
          <a:custGeom>
            <a:avLst/>
            <a:gdLst>
              <a:gd name="T0" fmla="*/ 357188 w 225"/>
              <a:gd name="T1" fmla="*/ 26987 h 139"/>
              <a:gd name="T2" fmla="*/ 342900 w 225"/>
              <a:gd name="T3" fmla="*/ 0 h 139"/>
              <a:gd name="T4" fmla="*/ 0 w 225"/>
              <a:gd name="T5" fmla="*/ 195262 h 139"/>
              <a:gd name="T6" fmla="*/ 0 w 225"/>
              <a:gd name="T7" fmla="*/ 195262 h 139"/>
              <a:gd name="T8" fmla="*/ 14288 w 225"/>
              <a:gd name="T9" fmla="*/ 220662 h 139"/>
              <a:gd name="T10" fmla="*/ 14288 w 225"/>
              <a:gd name="T11" fmla="*/ 220662 h 139"/>
              <a:gd name="T12" fmla="*/ 357188 w 225"/>
              <a:gd name="T13" fmla="*/ 269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39"/>
              <a:gd name="T23" fmla="*/ 225 w 225"/>
              <a:gd name="T24" fmla="*/ 139 h 1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39">
                <a:moveTo>
                  <a:pt x="225" y="17"/>
                </a:moveTo>
                <a:lnTo>
                  <a:pt x="216" y="0"/>
                </a:lnTo>
                <a:lnTo>
                  <a:pt x="0" y="123"/>
                </a:lnTo>
                <a:lnTo>
                  <a:pt x="9" y="139"/>
                </a:lnTo>
                <a:lnTo>
                  <a:pt x="22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7" name="Freeform 1112"/>
          <p:cNvSpPr>
            <a:spLocks/>
          </p:cNvSpPr>
          <p:nvPr/>
        </p:nvSpPr>
        <p:spPr bwMode="auto">
          <a:xfrm>
            <a:off x="5010150" y="4225925"/>
            <a:ext cx="385763" cy="207963"/>
          </a:xfrm>
          <a:custGeom>
            <a:avLst/>
            <a:gdLst>
              <a:gd name="T0" fmla="*/ 385763 w 243"/>
              <a:gd name="T1" fmla="*/ 25400 h 131"/>
              <a:gd name="T2" fmla="*/ 371475 w 243"/>
              <a:gd name="T3" fmla="*/ 0 h 131"/>
              <a:gd name="T4" fmla="*/ 0 w 243"/>
              <a:gd name="T5" fmla="*/ 180975 h 131"/>
              <a:gd name="T6" fmla="*/ 0 w 243"/>
              <a:gd name="T7" fmla="*/ 180975 h 131"/>
              <a:gd name="T8" fmla="*/ 14288 w 243"/>
              <a:gd name="T9" fmla="*/ 207963 h 131"/>
              <a:gd name="T10" fmla="*/ 14288 w 243"/>
              <a:gd name="T11" fmla="*/ 207963 h 131"/>
              <a:gd name="T12" fmla="*/ 385763 w 243"/>
              <a:gd name="T13" fmla="*/ 2540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31"/>
              <a:gd name="T23" fmla="*/ 243 w 243"/>
              <a:gd name="T24" fmla="*/ 131 h 1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31">
                <a:moveTo>
                  <a:pt x="243" y="16"/>
                </a:moveTo>
                <a:lnTo>
                  <a:pt x="234" y="0"/>
                </a:lnTo>
                <a:lnTo>
                  <a:pt x="0" y="114"/>
                </a:lnTo>
                <a:lnTo>
                  <a:pt x="9" y="131"/>
                </a:lnTo>
                <a:lnTo>
                  <a:pt x="24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8" name="Freeform 1113"/>
          <p:cNvSpPr>
            <a:spLocks/>
          </p:cNvSpPr>
          <p:nvPr/>
        </p:nvSpPr>
        <p:spPr bwMode="auto">
          <a:xfrm>
            <a:off x="4624388" y="4406900"/>
            <a:ext cx="400050" cy="168275"/>
          </a:xfrm>
          <a:custGeom>
            <a:avLst/>
            <a:gdLst>
              <a:gd name="T0" fmla="*/ 400050 w 252"/>
              <a:gd name="T1" fmla="*/ 26988 h 106"/>
              <a:gd name="T2" fmla="*/ 385763 w 252"/>
              <a:gd name="T3" fmla="*/ 0 h 106"/>
              <a:gd name="T4" fmla="*/ 0 w 252"/>
              <a:gd name="T5" fmla="*/ 142875 h 106"/>
              <a:gd name="T6" fmla="*/ 14288 w 252"/>
              <a:gd name="T7" fmla="*/ 168275 h 106"/>
              <a:gd name="T8" fmla="*/ 400050 w 252"/>
              <a:gd name="T9" fmla="*/ 26988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106"/>
              <a:gd name="T17" fmla="*/ 252 w 252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106">
                <a:moveTo>
                  <a:pt x="252" y="17"/>
                </a:moveTo>
                <a:lnTo>
                  <a:pt x="243" y="0"/>
                </a:lnTo>
                <a:lnTo>
                  <a:pt x="0" y="90"/>
                </a:lnTo>
                <a:lnTo>
                  <a:pt x="9" y="106"/>
                </a:lnTo>
                <a:lnTo>
                  <a:pt x="252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9" name="Freeform 1114"/>
          <p:cNvSpPr>
            <a:spLocks/>
          </p:cNvSpPr>
          <p:nvPr/>
        </p:nvSpPr>
        <p:spPr bwMode="auto">
          <a:xfrm>
            <a:off x="2152650" y="4926013"/>
            <a:ext cx="28575" cy="25400"/>
          </a:xfrm>
          <a:custGeom>
            <a:avLst/>
            <a:gdLst>
              <a:gd name="T0" fmla="*/ 0 w 18"/>
              <a:gd name="T1" fmla="*/ 12700 h 16"/>
              <a:gd name="T2" fmla="*/ 0 w 18"/>
              <a:gd name="T3" fmla="*/ 25400 h 16"/>
              <a:gd name="T4" fmla="*/ 14288 w 18"/>
              <a:gd name="T5" fmla="*/ 25400 h 16"/>
              <a:gd name="T6" fmla="*/ 14288 w 18"/>
              <a:gd name="T7" fmla="*/ 25400 h 16"/>
              <a:gd name="T8" fmla="*/ 28575 w 18"/>
              <a:gd name="T9" fmla="*/ 12700 h 16"/>
              <a:gd name="T10" fmla="*/ 28575 w 18"/>
              <a:gd name="T11" fmla="*/ 12700 h 16"/>
              <a:gd name="T12" fmla="*/ 14288 w 18"/>
              <a:gd name="T13" fmla="*/ 0 h 16"/>
              <a:gd name="T14" fmla="*/ 0 w 18"/>
              <a:gd name="T15" fmla="*/ 0 h 16"/>
              <a:gd name="T16" fmla="*/ 0 w 18"/>
              <a:gd name="T17" fmla="*/ 12700 h 16"/>
              <a:gd name="T18" fmla="*/ 0 w 18"/>
              <a:gd name="T19" fmla="*/ 1270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0" y="8"/>
                </a:moveTo>
                <a:lnTo>
                  <a:pt x="0" y="16"/>
                </a:lnTo>
                <a:lnTo>
                  <a:pt x="9" y="16"/>
                </a:lnTo>
                <a:lnTo>
                  <a:pt x="18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0" name="Freeform 1115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1" name="Freeform 1116"/>
          <p:cNvSpPr>
            <a:spLocks/>
          </p:cNvSpPr>
          <p:nvPr/>
        </p:nvSpPr>
        <p:spPr bwMode="auto">
          <a:xfrm>
            <a:off x="1952625" y="4886325"/>
            <a:ext cx="228600" cy="104775"/>
          </a:xfrm>
          <a:custGeom>
            <a:avLst/>
            <a:gdLst>
              <a:gd name="T0" fmla="*/ 200025 w 144"/>
              <a:gd name="T1" fmla="*/ 52388 h 66"/>
              <a:gd name="T2" fmla="*/ 185738 w 144"/>
              <a:gd name="T3" fmla="*/ 104775 h 66"/>
              <a:gd name="T4" fmla="*/ 0 w 144"/>
              <a:gd name="T5" fmla="*/ 0 h 66"/>
              <a:gd name="T6" fmla="*/ 228600 w 144"/>
              <a:gd name="T7" fmla="*/ 0 h 66"/>
              <a:gd name="T8" fmla="*/ 200025 w 144"/>
              <a:gd name="T9" fmla="*/ 52388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6"/>
              <a:gd name="T17" fmla="*/ 144 w 144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6">
                <a:moveTo>
                  <a:pt x="126" y="33"/>
                </a:moveTo>
                <a:lnTo>
                  <a:pt x="117" y="66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2" name="Freeform 1117"/>
          <p:cNvSpPr>
            <a:spLocks/>
          </p:cNvSpPr>
          <p:nvPr/>
        </p:nvSpPr>
        <p:spPr bwMode="auto">
          <a:xfrm>
            <a:off x="3838575" y="4627563"/>
            <a:ext cx="171450" cy="142875"/>
          </a:xfrm>
          <a:custGeom>
            <a:avLst/>
            <a:gdLst>
              <a:gd name="T0" fmla="*/ 171450 w 108"/>
              <a:gd name="T1" fmla="*/ 25400 h 90"/>
              <a:gd name="T2" fmla="*/ 157163 w 108"/>
              <a:gd name="T3" fmla="*/ 0 h 90"/>
              <a:gd name="T4" fmla="*/ 0 w 108"/>
              <a:gd name="T5" fmla="*/ 117475 h 90"/>
              <a:gd name="T6" fmla="*/ 0 w 108"/>
              <a:gd name="T7" fmla="*/ 117475 h 90"/>
              <a:gd name="T8" fmla="*/ 14288 w 108"/>
              <a:gd name="T9" fmla="*/ 142875 h 90"/>
              <a:gd name="T10" fmla="*/ 14288 w 108"/>
              <a:gd name="T11" fmla="*/ 142875 h 90"/>
              <a:gd name="T12" fmla="*/ 171450 w 108"/>
              <a:gd name="T13" fmla="*/ 25400 h 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90"/>
              <a:gd name="T23" fmla="*/ 108 w 108"/>
              <a:gd name="T24" fmla="*/ 90 h 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90">
                <a:moveTo>
                  <a:pt x="108" y="16"/>
                </a:moveTo>
                <a:lnTo>
                  <a:pt x="99" y="0"/>
                </a:lnTo>
                <a:lnTo>
                  <a:pt x="0" y="74"/>
                </a:lnTo>
                <a:lnTo>
                  <a:pt x="9" y="90"/>
                </a:lnTo>
                <a:lnTo>
                  <a:pt x="10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3" name="Freeform 1118"/>
          <p:cNvSpPr>
            <a:spLocks/>
          </p:cNvSpPr>
          <p:nvPr/>
        </p:nvSpPr>
        <p:spPr bwMode="auto">
          <a:xfrm>
            <a:off x="3638550" y="4745038"/>
            <a:ext cx="214313" cy="115887"/>
          </a:xfrm>
          <a:custGeom>
            <a:avLst/>
            <a:gdLst>
              <a:gd name="T0" fmla="*/ 214313 w 135"/>
              <a:gd name="T1" fmla="*/ 25400 h 73"/>
              <a:gd name="T2" fmla="*/ 200025 w 135"/>
              <a:gd name="T3" fmla="*/ 0 h 73"/>
              <a:gd name="T4" fmla="*/ 0 w 135"/>
              <a:gd name="T5" fmla="*/ 90487 h 73"/>
              <a:gd name="T6" fmla="*/ 0 w 135"/>
              <a:gd name="T7" fmla="*/ 90487 h 73"/>
              <a:gd name="T8" fmla="*/ 14288 w 135"/>
              <a:gd name="T9" fmla="*/ 115887 h 73"/>
              <a:gd name="T10" fmla="*/ 14288 w 135"/>
              <a:gd name="T11" fmla="*/ 115887 h 73"/>
              <a:gd name="T12" fmla="*/ 214313 w 135"/>
              <a:gd name="T13" fmla="*/ 2540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"/>
              <a:gd name="T22" fmla="*/ 0 h 73"/>
              <a:gd name="T23" fmla="*/ 135 w 135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" h="73">
                <a:moveTo>
                  <a:pt x="135" y="16"/>
                </a:moveTo>
                <a:lnTo>
                  <a:pt x="126" y="0"/>
                </a:lnTo>
                <a:lnTo>
                  <a:pt x="0" y="57"/>
                </a:lnTo>
                <a:lnTo>
                  <a:pt x="9" y="73"/>
                </a:lnTo>
                <a:lnTo>
                  <a:pt x="13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4" name="Freeform 1119"/>
          <p:cNvSpPr>
            <a:spLocks/>
          </p:cNvSpPr>
          <p:nvPr/>
        </p:nvSpPr>
        <p:spPr bwMode="auto">
          <a:xfrm>
            <a:off x="3424238" y="4835525"/>
            <a:ext cx="228600" cy="90488"/>
          </a:xfrm>
          <a:custGeom>
            <a:avLst/>
            <a:gdLst>
              <a:gd name="T0" fmla="*/ 228600 w 144"/>
              <a:gd name="T1" fmla="*/ 25400 h 57"/>
              <a:gd name="T2" fmla="*/ 214313 w 144"/>
              <a:gd name="T3" fmla="*/ 0 h 57"/>
              <a:gd name="T4" fmla="*/ 0 w 144"/>
              <a:gd name="T5" fmla="*/ 65088 h 57"/>
              <a:gd name="T6" fmla="*/ 0 w 144"/>
              <a:gd name="T7" fmla="*/ 65088 h 57"/>
              <a:gd name="T8" fmla="*/ 0 w 144"/>
              <a:gd name="T9" fmla="*/ 90488 h 57"/>
              <a:gd name="T10" fmla="*/ 14288 w 144"/>
              <a:gd name="T11" fmla="*/ 90488 h 57"/>
              <a:gd name="T12" fmla="*/ 228600 w 144"/>
              <a:gd name="T13" fmla="*/ 25400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57"/>
              <a:gd name="T23" fmla="*/ 144 w 144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57">
                <a:moveTo>
                  <a:pt x="144" y="16"/>
                </a:moveTo>
                <a:lnTo>
                  <a:pt x="135" y="0"/>
                </a:lnTo>
                <a:lnTo>
                  <a:pt x="0" y="41"/>
                </a:lnTo>
                <a:lnTo>
                  <a:pt x="0" y="57"/>
                </a:lnTo>
                <a:lnTo>
                  <a:pt x="9" y="57"/>
                </a:lnTo>
                <a:lnTo>
                  <a:pt x="144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5" name="Freeform 1120"/>
          <p:cNvSpPr>
            <a:spLocks/>
          </p:cNvSpPr>
          <p:nvPr/>
        </p:nvSpPr>
        <p:spPr bwMode="auto">
          <a:xfrm>
            <a:off x="3181350" y="4900613"/>
            <a:ext cx="242888" cy="77787"/>
          </a:xfrm>
          <a:custGeom>
            <a:avLst/>
            <a:gdLst>
              <a:gd name="T0" fmla="*/ 242888 w 153"/>
              <a:gd name="T1" fmla="*/ 25400 h 49"/>
              <a:gd name="T2" fmla="*/ 242888 w 153"/>
              <a:gd name="T3" fmla="*/ 0 h 49"/>
              <a:gd name="T4" fmla="*/ 0 w 153"/>
              <a:gd name="T5" fmla="*/ 50800 h 49"/>
              <a:gd name="T6" fmla="*/ 0 w 153"/>
              <a:gd name="T7" fmla="*/ 50800 h 49"/>
              <a:gd name="T8" fmla="*/ 0 w 153"/>
              <a:gd name="T9" fmla="*/ 77787 h 49"/>
              <a:gd name="T10" fmla="*/ 0 w 153"/>
              <a:gd name="T11" fmla="*/ 77787 h 49"/>
              <a:gd name="T12" fmla="*/ 242888 w 153"/>
              <a:gd name="T13" fmla="*/ 25400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3"/>
              <a:gd name="T22" fmla="*/ 0 h 49"/>
              <a:gd name="T23" fmla="*/ 153 w 153"/>
              <a:gd name="T24" fmla="*/ 49 h 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3" h="49">
                <a:moveTo>
                  <a:pt x="153" y="16"/>
                </a:moveTo>
                <a:lnTo>
                  <a:pt x="153" y="0"/>
                </a:lnTo>
                <a:lnTo>
                  <a:pt x="0" y="32"/>
                </a:lnTo>
                <a:lnTo>
                  <a:pt x="0" y="49"/>
                </a:lnTo>
                <a:lnTo>
                  <a:pt x="15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6" name="Freeform 1121"/>
          <p:cNvSpPr>
            <a:spLocks/>
          </p:cNvSpPr>
          <p:nvPr/>
        </p:nvSpPr>
        <p:spPr bwMode="auto">
          <a:xfrm>
            <a:off x="2681288" y="4951413"/>
            <a:ext cx="500062" cy="65087"/>
          </a:xfrm>
          <a:custGeom>
            <a:avLst/>
            <a:gdLst>
              <a:gd name="T0" fmla="*/ 500062 w 315"/>
              <a:gd name="T1" fmla="*/ 26987 h 41"/>
              <a:gd name="T2" fmla="*/ 500062 w 315"/>
              <a:gd name="T3" fmla="*/ 0 h 41"/>
              <a:gd name="T4" fmla="*/ 0 w 315"/>
              <a:gd name="T5" fmla="*/ 39687 h 41"/>
              <a:gd name="T6" fmla="*/ 0 w 315"/>
              <a:gd name="T7" fmla="*/ 39687 h 41"/>
              <a:gd name="T8" fmla="*/ 0 w 315"/>
              <a:gd name="T9" fmla="*/ 65087 h 41"/>
              <a:gd name="T10" fmla="*/ 0 w 315"/>
              <a:gd name="T11" fmla="*/ 65087 h 41"/>
              <a:gd name="T12" fmla="*/ 500062 w 315"/>
              <a:gd name="T13" fmla="*/ 26987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5"/>
              <a:gd name="T22" fmla="*/ 0 h 41"/>
              <a:gd name="T23" fmla="*/ 315 w 31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5" h="41">
                <a:moveTo>
                  <a:pt x="315" y="17"/>
                </a:moveTo>
                <a:lnTo>
                  <a:pt x="315" y="0"/>
                </a:lnTo>
                <a:lnTo>
                  <a:pt x="0" y="25"/>
                </a:lnTo>
                <a:lnTo>
                  <a:pt x="0" y="41"/>
                </a:lnTo>
                <a:lnTo>
                  <a:pt x="315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7" name="Freeform 1122"/>
          <p:cNvSpPr>
            <a:spLocks/>
          </p:cNvSpPr>
          <p:nvPr/>
        </p:nvSpPr>
        <p:spPr bwMode="auto">
          <a:xfrm>
            <a:off x="2166938" y="4926013"/>
            <a:ext cx="514350" cy="90487"/>
          </a:xfrm>
          <a:custGeom>
            <a:avLst/>
            <a:gdLst>
              <a:gd name="T0" fmla="*/ 514350 w 324"/>
              <a:gd name="T1" fmla="*/ 90487 h 57"/>
              <a:gd name="T2" fmla="*/ 514350 w 324"/>
              <a:gd name="T3" fmla="*/ 65087 h 57"/>
              <a:gd name="T4" fmla="*/ 0 w 324"/>
              <a:gd name="T5" fmla="*/ 0 h 57"/>
              <a:gd name="T6" fmla="*/ 0 w 324"/>
              <a:gd name="T7" fmla="*/ 25400 h 57"/>
              <a:gd name="T8" fmla="*/ 514350 w 324"/>
              <a:gd name="T9" fmla="*/ 90487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4"/>
              <a:gd name="T16" fmla="*/ 0 h 57"/>
              <a:gd name="T17" fmla="*/ 324 w 324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4" h="57">
                <a:moveTo>
                  <a:pt x="324" y="57"/>
                </a:moveTo>
                <a:lnTo>
                  <a:pt x="324" y="41"/>
                </a:lnTo>
                <a:lnTo>
                  <a:pt x="0" y="0"/>
                </a:lnTo>
                <a:lnTo>
                  <a:pt x="0" y="16"/>
                </a:lnTo>
                <a:lnTo>
                  <a:pt x="324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8" name="Freeform 1123"/>
          <p:cNvSpPr>
            <a:spLocks/>
          </p:cNvSpPr>
          <p:nvPr/>
        </p:nvSpPr>
        <p:spPr bwMode="auto">
          <a:xfrm>
            <a:off x="3938588" y="4186238"/>
            <a:ext cx="28575" cy="26987"/>
          </a:xfrm>
          <a:custGeom>
            <a:avLst/>
            <a:gdLst>
              <a:gd name="T0" fmla="*/ 14288 w 18"/>
              <a:gd name="T1" fmla="*/ 26987 h 17"/>
              <a:gd name="T2" fmla="*/ 28575 w 18"/>
              <a:gd name="T3" fmla="*/ 14287 h 17"/>
              <a:gd name="T4" fmla="*/ 28575 w 18"/>
              <a:gd name="T5" fmla="*/ 0 h 17"/>
              <a:gd name="T6" fmla="*/ 28575 w 18"/>
              <a:gd name="T7" fmla="*/ 0 h 17"/>
              <a:gd name="T8" fmla="*/ 14288 w 18"/>
              <a:gd name="T9" fmla="*/ 0 h 17"/>
              <a:gd name="T10" fmla="*/ 14288 w 18"/>
              <a:gd name="T11" fmla="*/ 0 h 17"/>
              <a:gd name="T12" fmla="*/ 0 w 18"/>
              <a:gd name="T13" fmla="*/ 14287 h 17"/>
              <a:gd name="T14" fmla="*/ 14288 w 18"/>
              <a:gd name="T15" fmla="*/ 14287 h 17"/>
              <a:gd name="T16" fmla="*/ 14288 w 18"/>
              <a:gd name="T17" fmla="*/ 26987 h 17"/>
              <a:gd name="T18" fmla="*/ 14288 w 18"/>
              <a:gd name="T19" fmla="*/ 26987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17"/>
                </a:move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9" name="Freeform 1124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0" name="Freeform 1125"/>
          <p:cNvSpPr>
            <a:spLocks/>
          </p:cNvSpPr>
          <p:nvPr/>
        </p:nvSpPr>
        <p:spPr bwMode="auto">
          <a:xfrm>
            <a:off x="3895725" y="4200525"/>
            <a:ext cx="128588" cy="193675"/>
          </a:xfrm>
          <a:custGeom>
            <a:avLst/>
            <a:gdLst>
              <a:gd name="T0" fmla="*/ 57150 w 81"/>
              <a:gd name="T1" fmla="*/ 0 h 122"/>
              <a:gd name="T2" fmla="*/ 128588 w 81"/>
              <a:gd name="T3" fmla="*/ 0 h 122"/>
              <a:gd name="T4" fmla="*/ 71438 w 81"/>
              <a:gd name="T5" fmla="*/ 193675 h 122"/>
              <a:gd name="T6" fmla="*/ 0 w 81"/>
              <a:gd name="T7" fmla="*/ 0 h 122"/>
              <a:gd name="T8" fmla="*/ 57150 w 81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2"/>
              <a:gd name="T17" fmla="*/ 81 w 81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2">
                <a:moveTo>
                  <a:pt x="36" y="0"/>
                </a:moveTo>
                <a:lnTo>
                  <a:pt x="81" y="0"/>
                </a:lnTo>
                <a:lnTo>
                  <a:pt x="45" y="122"/>
                </a:ln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1" name="Freeform 1126"/>
          <p:cNvSpPr>
            <a:spLocks/>
          </p:cNvSpPr>
          <p:nvPr/>
        </p:nvSpPr>
        <p:spPr bwMode="auto">
          <a:xfrm>
            <a:off x="4667250" y="2293938"/>
            <a:ext cx="257175" cy="233362"/>
          </a:xfrm>
          <a:custGeom>
            <a:avLst/>
            <a:gdLst>
              <a:gd name="T0" fmla="*/ 257175 w 162"/>
              <a:gd name="T1" fmla="*/ 12700 h 147"/>
              <a:gd name="T2" fmla="*/ 228600 w 162"/>
              <a:gd name="T3" fmla="*/ 0 h 147"/>
              <a:gd name="T4" fmla="*/ 0 w 162"/>
              <a:gd name="T5" fmla="*/ 220662 h 147"/>
              <a:gd name="T6" fmla="*/ 0 w 162"/>
              <a:gd name="T7" fmla="*/ 220662 h 147"/>
              <a:gd name="T8" fmla="*/ 28575 w 162"/>
              <a:gd name="T9" fmla="*/ 233362 h 147"/>
              <a:gd name="T10" fmla="*/ 28575 w 162"/>
              <a:gd name="T11" fmla="*/ 233362 h 147"/>
              <a:gd name="T12" fmla="*/ 257175 w 162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162" y="8"/>
                </a:moveTo>
                <a:lnTo>
                  <a:pt x="144" y="0"/>
                </a:lnTo>
                <a:lnTo>
                  <a:pt x="0" y="139"/>
                </a:lnTo>
                <a:lnTo>
                  <a:pt x="18" y="147"/>
                </a:lnTo>
                <a:lnTo>
                  <a:pt x="162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2" name="Freeform 1127"/>
          <p:cNvSpPr>
            <a:spLocks/>
          </p:cNvSpPr>
          <p:nvPr/>
        </p:nvSpPr>
        <p:spPr bwMode="auto">
          <a:xfrm>
            <a:off x="4467225" y="2514600"/>
            <a:ext cx="228600" cy="246063"/>
          </a:xfrm>
          <a:custGeom>
            <a:avLst/>
            <a:gdLst>
              <a:gd name="T0" fmla="*/ 228600 w 144"/>
              <a:gd name="T1" fmla="*/ 12700 h 155"/>
              <a:gd name="T2" fmla="*/ 200025 w 144"/>
              <a:gd name="T3" fmla="*/ 0 h 155"/>
              <a:gd name="T4" fmla="*/ 0 w 144"/>
              <a:gd name="T5" fmla="*/ 233363 h 155"/>
              <a:gd name="T6" fmla="*/ 0 w 144"/>
              <a:gd name="T7" fmla="*/ 233363 h 155"/>
              <a:gd name="T8" fmla="*/ 28575 w 144"/>
              <a:gd name="T9" fmla="*/ 246063 h 155"/>
              <a:gd name="T10" fmla="*/ 28575 w 144"/>
              <a:gd name="T11" fmla="*/ 246063 h 155"/>
              <a:gd name="T12" fmla="*/ 228600 w 144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55"/>
              <a:gd name="T23" fmla="*/ 144 w 144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55">
                <a:moveTo>
                  <a:pt x="144" y="8"/>
                </a:moveTo>
                <a:lnTo>
                  <a:pt x="126" y="0"/>
                </a:lnTo>
                <a:lnTo>
                  <a:pt x="0" y="147"/>
                </a:lnTo>
                <a:lnTo>
                  <a:pt x="18" y="155"/>
                </a:lnTo>
                <a:lnTo>
                  <a:pt x="144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3" name="Freeform 1128"/>
          <p:cNvSpPr>
            <a:spLocks/>
          </p:cNvSpPr>
          <p:nvPr/>
        </p:nvSpPr>
        <p:spPr bwMode="auto">
          <a:xfrm>
            <a:off x="4295775" y="2747963"/>
            <a:ext cx="200025" cy="233362"/>
          </a:xfrm>
          <a:custGeom>
            <a:avLst/>
            <a:gdLst>
              <a:gd name="T0" fmla="*/ 200025 w 126"/>
              <a:gd name="T1" fmla="*/ 12700 h 147"/>
              <a:gd name="T2" fmla="*/ 171450 w 126"/>
              <a:gd name="T3" fmla="*/ 0 h 147"/>
              <a:gd name="T4" fmla="*/ 0 w 126"/>
              <a:gd name="T5" fmla="*/ 220662 h 147"/>
              <a:gd name="T6" fmla="*/ 0 w 126"/>
              <a:gd name="T7" fmla="*/ 220662 h 147"/>
              <a:gd name="T8" fmla="*/ 28575 w 126"/>
              <a:gd name="T9" fmla="*/ 233362 h 147"/>
              <a:gd name="T10" fmla="*/ 28575 w 126"/>
              <a:gd name="T11" fmla="*/ 233362 h 147"/>
              <a:gd name="T12" fmla="*/ 200025 w 126"/>
              <a:gd name="T13" fmla="*/ 1270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47"/>
              <a:gd name="T23" fmla="*/ 126 w 126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47">
                <a:moveTo>
                  <a:pt x="126" y="8"/>
                </a:moveTo>
                <a:lnTo>
                  <a:pt x="108" y="0"/>
                </a:lnTo>
                <a:lnTo>
                  <a:pt x="0" y="139"/>
                </a:lnTo>
                <a:lnTo>
                  <a:pt x="18" y="147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4" name="Freeform 1129"/>
          <p:cNvSpPr>
            <a:spLocks/>
          </p:cNvSpPr>
          <p:nvPr/>
        </p:nvSpPr>
        <p:spPr bwMode="auto">
          <a:xfrm>
            <a:off x="4167188" y="2968625"/>
            <a:ext cx="157162" cy="246063"/>
          </a:xfrm>
          <a:custGeom>
            <a:avLst/>
            <a:gdLst>
              <a:gd name="T0" fmla="*/ 157162 w 99"/>
              <a:gd name="T1" fmla="*/ 12700 h 155"/>
              <a:gd name="T2" fmla="*/ 128587 w 99"/>
              <a:gd name="T3" fmla="*/ 0 h 155"/>
              <a:gd name="T4" fmla="*/ 0 w 99"/>
              <a:gd name="T5" fmla="*/ 233363 h 155"/>
              <a:gd name="T6" fmla="*/ 0 w 99"/>
              <a:gd name="T7" fmla="*/ 233363 h 155"/>
              <a:gd name="T8" fmla="*/ 28575 w 99"/>
              <a:gd name="T9" fmla="*/ 246063 h 155"/>
              <a:gd name="T10" fmla="*/ 28575 w 99"/>
              <a:gd name="T11" fmla="*/ 246063 h 155"/>
              <a:gd name="T12" fmla="*/ 157162 w 99"/>
              <a:gd name="T13" fmla="*/ 1270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9"/>
              <a:gd name="T22" fmla="*/ 0 h 155"/>
              <a:gd name="T23" fmla="*/ 99 w 99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9" h="155">
                <a:moveTo>
                  <a:pt x="99" y="8"/>
                </a:moveTo>
                <a:lnTo>
                  <a:pt x="81" y="0"/>
                </a:lnTo>
                <a:lnTo>
                  <a:pt x="0" y="147"/>
                </a:lnTo>
                <a:lnTo>
                  <a:pt x="18" y="155"/>
                </a:lnTo>
                <a:lnTo>
                  <a:pt x="9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5" name="Freeform 1130"/>
          <p:cNvSpPr>
            <a:spLocks/>
          </p:cNvSpPr>
          <p:nvPr/>
        </p:nvSpPr>
        <p:spPr bwMode="auto">
          <a:xfrm>
            <a:off x="4052888" y="3201988"/>
            <a:ext cx="142875" cy="258762"/>
          </a:xfrm>
          <a:custGeom>
            <a:avLst/>
            <a:gdLst>
              <a:gd name="T0" fmla="*/ 142875 w 90"/>
              <a:gd name="T1" fmla="*/ 12700 h 163"/>
              <a:gd name="T2" fmla="*/ 114300 w 90"/>
              <a:gd name="T3" fmla="*/ 0 h 163"/>
              <a:gd name="T4" fmla="*/ 0 w 90"/>
              <a:gd name="T5" fmla="*/ 246062 h 163"/>
              <a:gd name="T6" fmla="*/ 0 w 90"/>
              <a:gd name="T7" fmla="*/ 246062 h 163"/>
              <a:gd name="T8" fmla="*/ 28575 w 90"/>
              <a:gd name="T9" fmla="*/ 258762 h 163"/>
              <a:gd name="T10" fmla="*/ 28575 w 90"/>
              <a:gd name="T11" fmla="*/ 258762 h 163"/>
              <a:gd name="T12" fmla="*/ 142875 w 90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"/>
              <a:gd name="T22" fmla="*/ 0 h 163"/>
              <a:gd name="T23" fmla="*/ 90 w 90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" h="163">
                <a:moveTo>
                  <a:pt x="90" y="8"/>
                </a:moveTo>
                <a:lnTo>
                  <a:pt x="72" y="0"/>
                </a:lnTo>
                <a:lnTo>
                  <a:pt x="0" y="155"/>
                </a:lnTo>
                <a:lnTo>
                  <a:pt x="18" y="163"/>
                </a:lnTo>
                <a:lnTo>
                  <a:pt x="9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6" name="Freeform 1131"/>
          <p:cNvSpPr>
            <a:spLocks/>
          </p:cNvSpPr>
          <p:nvPr/>
        </p:nvSpPr>
        <p:spPr bwMode="auto">
          <a:xfrm>
            <a:off x="3981450" y="3448050"/>
            <a:ext cx="100013" cy="258763"/>
          </a:xfrm>
          <a:custGeom>
            <a:avLst/>
            <a:gdLst>
              <a:gd name="T0" fmla="*/ 100013 w 63"/>
              <a:gd name="T1" fmla="*/ 12700 h 163"/>
              <a:gd name="T2" fmla="*/ 71438 w 63"/>
              <a:gd name="T3" fmla="*/ 0 h 163"/>
              <a:gd name="T4" fmla="*/ 0 w 63"/>
              <a:gd name="T5" fmla="*/ 246063 h 163"/>
              <a:gd name="T6" fmla="*/ 0 w 63"/>
              <a:gd name="T7" fmla="*/ 246063 h 163"/>
              <a:gd name="T8" fmla="*/ 28575 w 63"/>
              <a:gd name="T9" fmla="*/ 246063 h 163"/>
              <a:gd name="T10" fmla="*/ 28575 w 63"/>
              <a:gd name="T11" fmla="*/ 258763 h 163"/>
              <a:gd name="T12" fmla="*/ 100013 w 63"/>
              <a:gd name="T13" fmla="*/ 12700 h 1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3"/>
              <a:gd name="T23" fmla="*/ 63 w 63"/>
              <a:gd name="T24" fmla="*/ 163 h 1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3">
                <a:moveTo>
                  <a:pt x="63" y="8"/>
                </a:moveTo>
                <a:lnTo>
                  <a:pt x="45" y="0"/>
                </a:lnTo>
                <a:lnTo>
                  <a:pt x="0" y="155"/>
                </a:lnTo>
                <a:lnTo>
                  <a:pt x="18" y="155"/>
                </a:lnTo>
                <a:lnTo>
                  <a:pt x="18" y="163"/>
                </a:lnTo>
                <a:lnTo>
                  <a:pt x="63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7" name="Freeform 1132"/>
          <p:cNvSpPr>
            <a:spLocks/>
          </p:cNvSpPr>
          <p:nvPr/>
        </p:nvSpPr>
        <p:spPr bwMode="auto">
          <a:xfrm>
            <a:off x="3938588" y="3694113"/>
            <a:ext cx="71437" cy="246062"/>
          </a:xfrm>
          <a:custGeom>
            <a:avLst/>
            <a:gdLst>
              <a:gd name="T0" fmla="*/ 71437 w 45"/>
              <a:gd name="T1" fmla="*/ 0 h 155"/>
              <a:gd name="T2" fmla="*/ 42862 w 45"/>
              <a:gd name="T3" fmla="*/ 0 h 155"/>
              <a:gd name="T4" fmla="*/ 0 w 45"/>
              <a:gd name="T5" fmla="*/ 246062 h 155"/>
              <a:gd name="T6" fmla="*/ 0 w 45"/>
              <a:gd name="T7" fmla="*/ 246062 h 155"/>
              <a:gd name="T8" fmla="*/ 28575 w 45"/>
              <a:gd name="T9" fmla="*/ 246062 h 155"/>
              <a:gd name="T10" fmla="*/ 28575 w 45"/>
              <a:gd name="T11" fmla="*/ 246062 h 155"/>
              <a:gd name="T12" fmla="*/ 71437 w 45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45" y="0"/>
                </a:moveTo>
                <a:lnTo>
                  <a:pt x="27" y="0"/>
                </a:lnTo>
                <a:lnTo>
                  <a:pt x="0" y="155"/>
                </a:lnTo>
                <a:lnTo>
                  <a:pt x="18" y="155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8" name="Rectangle 1133"/>
          <p:cNvSpPr>
            <a:spLocks noChangeArrowheads="1"/>
          </p:cNvSpPr>
          <p:nvPr/>
        </p:nvSpPr>
        <p:spPr bwMode="auto">
          <a:xfrm>
            <a:off x="3938588" y="3940175"/>
            <a:ext cx="28575" cy="2460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9" name="Freeform 1134"/>
          <p:cNvSpPr>
            <a:spLocks/>
          </p:cNvSpPr>
          <p:nvPr/>
        </p:nvSpPr>
        <p:spPr bwMode="auto">
          <a:xfrm>
            <a:off x="2024063" y="3641725"/>
            <a:ext cx="28575" cy="26988"/>
          </a:xfrm>
          <a:custGeom>
            <a:avLst/>
            <a:gdLst>
              <a:gd name="T0" fmla="*/ 0 w 18"/>
              <a:gd name="T1" fmla="*/ 14288 h 17"/>
              <a:gd name="T2" fmla="*/ 0 w 18"/>
              <a:gd name="T3" fmla="*/ 26988 h 17"/>
              <a:gd name="T4" fmla="*/ 14288 w 18"/>
              <a:gd name="T5" fmla="*/ 26988 h 17"/>
              <a:gd name="T6" fmla="*/ 14288 w 18"/>
              <a:gd name="T7" fmla="*/ 26988 h 17"/>
              <a:gd name="T8" fmla="*/ 28575 w 18"/>
              <a:gd name="T9" fmla="*/ 26988 h 17"/>
              <a:gd name="T10" fmla="*/ 28575 w 18"/>
              <a:gd name="T11" fmla="*/ 14288 h 17"/>
              <a:gd name="T12" fmla="*/ 14288 w 18"/>
              <a:gd name="T13" fmla="*/ 0 h 17"/>
              <a:gd name="T14" fmla="*/ 0 w 18"/>
              <a:gd name="T15" fmla="*/ 0 h 17"/>
              <a:gd name="T16" fmla="*/ 0 w 18"/>
              <a:gd name="T17" fmla="*/ 14288 h 17"/>
              <a:gd name="T18" fmla="*/ 0 w 18"/>
              <a:gd name="T19" fmla="*/ 14288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0" y="9"/>
                </a:move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0" name="Freeform 1135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1" name="Freeform 1136"/>
          <p:cNvSpPr>
            <a:spLocks/>
          </p:cNvSpPr>
          <p:nvPr/>
        </p:nvSpPr>
        <p:spPr bwMode="auto">
          <a:xfrm>
            <a:off x="1824038" y="3603625"/>
            <a:ext cx="228600" cy="103188"/>
          </a:xfrm>
          <a:custGeom>
            <a:avLst/>
            <a:gdLst>
              <a:gd name="T0" fmla="*/ 200025 w 144"/>
              <a:gd name="T1" fmla="*/ 52388 h 65"/>
              <a:gd name="T2" fmla="*/ 185738 w 144"/>
              <a:gd name="T3" fmla="*/ 103188 h 65"/>
              <a:gd name="T4" fmla="*/ 0 w 144"/>
              <a:gd name="T5" fmla="*/ 0 h 65"/>
              <a:gd name="T6" fmla="*/ 228600 w 144"/>
              <a:gd name="T7" fmla="*/ 0 h 65"/>
              <a:gd name="T8" fmla="*/ 200025 w 144"/>
              <a:gd name="T9" fmla="*/ 52388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"/>
              <a:gd name="T16" fmla="*/ 0 h 65"/>
              <a:gd name="T17" fmla="*/ 144 w 144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" h="65">
                <a:moveTo>
                  <a:pt x="126" y="33"/>
                </a:moveTo>
                <a:lnTo>
                  <a:pt x="117" y="65"/>
                </a:lnTo>
                <a:lnTo>
                  <a:pt x="0" y="0"/>
                </a:lnTo>
                <a:lnTo>
                  <a:pt x="144" y="0"/>
                </a:lnTo>
                <a:lnTo>
                  <a:pt x="12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2" name="Freeform 1137"/>
          <p:cNvSpPr>
            <a:spLocks/>
          </p:cNvSpPr>
          <p:nvPr/>
        </p:nvSpPr>
        <p:spPr bwMode="auto">
          <a:xfrm>
            <a:off x="3538538" y="4303713"/>
            <a:ext cx="471487" cy="363537"/>
          </a:xfrm>
          <a:custGeom>
            <a:avLst/>
            <a:gdLst>
              <a:gd name="T0" fmla="*/ 457200 w 297"/>
              <a:gd name="T1" fmla="*/ 363537 h 229"/>
              <a:gd name="T2" fmla="*/ 471487 w 297"/>
              <a:gd name="T3" fmla="*/ 336550 h 229"/>
              <a:gd name="T4" fmla="*/ 14287 w 297"/>
              <a:gd name="T5" fmla="*/ 0 h 229"/>
              <a:gd name="T6" fmla="*/ 14287 w 297"/>
              <a:gd name="T7" fmla="*/ 0 h 229"/>
              <a:gd name="T8" fmla="*/ 0 w 297"/>
              <a:gd name="T9" fmla="*/ 25400 h 229"/>
              <a:gd name="T10" fmla="*/ 0 w 297"/>
              <a:gd name="T11" fmla="*/ 25400 h 229"/>
              <a:gd name="T12" fmla="*/ 457200 w 297"/>
              <a:gd name="T13" fmla="*/ 363537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7"/>
              <a:gd name="T22" fmla="*/ 0 h 229"/>
              <a:gd name="T23" fmla="*/ 297 w 297"/>
              <a:gd name="T24" fmla="*/ 229 h 2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7" h="229">
                <a:moveTo>
                  <a:pt x="288" y="229"/>
                </a:moveTo>
                <a:lnTo>
                  <a:pt x="297" y="212"/>
                </a:lnTo>
                <a:lnTo>
                  <a:pt x="9" y="0"/>
                </a:lnTo>
                <a:lnTo>
                  <a:pt x="0" y="16"/>
                </a:lnTo>
                <a:lnTo>
                  <a:pt x="288" y="2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3" name="Freeform 1138"/>
          <p:cNvSpPr>
            <a:spLocks/>
          </p:cNvSpPr>
          <p:nvPr/>
        </p:nvSpPr>
        <p:spPr bwMode="auto">
          <a:xfrm>
            <a:off x="3067050" y="4030663"/>
            <a:ext cx="485775" cy="298450"/>
          </a:xfrm>
          <a:custGeom>
            <a:avLst/>
            <a:gdLst>
              <a:gd name="T0" fmla="*/ 471488 w 306"/>
              <a:gd name="T1" fmla="*/ 298450 h 188"/>
              <a:gd name="T2" fmla="*/ 485775 w 306"/>
              <a:gd name="T3" fmla="*/ 273050 h 188"/>
              <a:gd name="T4" fmla="*/ 14288 w 306"/>
              <a:gd name="T5" fmla="*/ 0 h 188"/>
              <a:gd name="T6" fmla="*/ 14288 w 306"/>
              <a:gd name="T7" fmla="*/ 0 h 188"/>
              <a:gd name="T8" fmla="*/ 0 w 306"/>
              <a:gd name="T9" fmla="*/ 26988 h 188"/>
              <a:gd name="T10" fmla="*/ 0 w 306"/>
              <a:gd name="T11" fmla="*/ 26988 h 188"/>
              <a:gd name="T12" fmla="*/ 471488 w 306"/>
              <a:gd name="T13" fmla="*/ 29845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6"/>
              <a:gd name="T22" fmla="*/ 0 h 188"/>
              <a:gd name="T23" fmla="*/ 306 w 306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6" h="188">
                <a:moveTo>
                  <a:pt x="297" y="188"/>
                </a:moveTo>
                <a:lnTo>
                  <a:pt x="306" y="172"/>
                </a:lnTo>
                <a:lnTo>
                  <a:pt x="9" y="0"/>
                </a:lnTo>
                <a:lnTo>
                  <a:pt x="0" y="17"/>
                </a:lnTo>
                <a:lnTo>
                  <a:pt x="297" y="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4" name="Freeform 1139"/>
          <p:cNvSpPr>
            <a:spLocks/>
          </p:cNvSpPr>
          <p:nvPr/>
        </p:nvSpPr>
        <p:spPr bwMode="auto">
          <a:xfrm>
            <a:off x="2552700" y="3811588"/>
            <a:ext cx="528638" cy="246062"/>
          </a:xfrm>
          <a:custGeom>
            <a:avLst/>
            <a:gdLst>
              <a:gd name="T0" fmla="*/ 514350 w 333"/>
              <a:gd name="T1" fmla="*/ 246062 h 155"/>
              <a:gd name="T2" fmla="*/ 528638 w 333"/>
              <a:gd name="T3" fmla="*/ 219075 h 155"/>
              <a:gd name="T4" fmla="*/ 14288 w 333"/>
              <a:gd name="T5" fmla="*/ 0 h 155"/>
              <a:gd name="T6" fmla="*/ 14288 w 333"/>
              <a:gd name="T7" fmla="*/ 0 h 155"/>
              <a:gd name="T8" fmla="*/ 0 w 333"/>
              <a:gd name="T9" fmla="*/ 25400 h 155"/>
              <a:gd name="T10" fmla="*/ 0 w 333"/>
              <a:gd name="T11" fmla="*/ 25400 h 155"/>
              <a:gd name="T12" fmla="*/ 514350 w 333"/>
              <a:gd name="T13" fmla="*/ 2460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3"/>
              <a:gd name="T22" fmla="*/ 0 h 155"/>
              <a:gd name="T23" fmla="*/ 333 w 333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3" h="155">
                <a:moveTo>
                  <a:pt x="324" y="155"/>
                </a:moveTo>
                <a:lnTo>
                  <a:pt x="333" y="138"/>
                </a:lnTo>
                <a:lnTo>
                  <a:pt x="9" y="0"/>
                </a:lnTo>
                <a:lnTo>
                  <a:pt x="0" y="16"/>
                </a:lnTo>
                <a:lnTo>
                  <a:pt x="324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5" name="Freeform 1140"/>
          <p:cNvSpPr>
            <a:spLocks/>
          </p:cNvSpPr>
          <p:nvPr/>
        </p:nvSpPr>
        <p:spPr bwMode="auto">
          <a:xfrm>
            <a:off x="2038350" y="3641725"/>
            <a:ext cx="528638" cy="195263"/>
          </a:xfrm>
          <a:custGeom>
            <a:avLst/>
            <a:gdLst>
              <a:gd name="T0" fmla="*/ 514350 w 333"/>
              <a:gd name="T1" fmla="*/ 195263 h 123"/>
              <a:gd name="T2" fmla="*/ 528638 w 333"/>
              <a:gd name="T3" fmla="*/ 169863 h 123"/>
              <a:gd name="T4" fmla="*/ 14288 w 333"/>
              <a:gd name="T5" fmla="*/ 0 h 123"/>
              <a:gd name="T6" fmla="*/ 0 w 333"/>
              <a:gd name="T7" fmla="*/ 26988 h 123"/>
              <a:gd name="T8" fmla="*/ 514350 w 333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3"/>
              <a:gd name="T16" fmla="*/ 0 h 123"/>
              <a:gd name="T17" fmla="*/ 333 w 333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3" h="123">
                <a:moveTo>
                  <a:pt x="324" y="123"/>
                </a:moveTo>
                <a:lnTo>
                  <a:pt x="333" y="107"/>
                </a:lnTo>
                <a:lnTo>
                  <a:pt x="9" y="0"/>
                </a:lnTo>
                <a:lnTo>
                  <a:pt x="0" y="17"/>
                </a:lnTo>
                <a:lnTo>
                  <a:pt x="324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6" name="Freeform 1141"/>
          <p:cNvSpPr>
            <a:spLocks/>
          </p:cNvSpPr>
          <p:nvPr/>
        </p:nvSpPr>
        <p:spPr bwMode="auto">
          <a:xfrm>
            <a:off x="4953000" y="2747963"/>
            <a:ext cx="28575" cy="25400"/>
          </a:xfrm>
          <a:custGeom>
            <a:avLst/>
            <a:gdLst>
              <a:gd name="T0" fmla="*/ 14288 w 18"/>
              <a:gd name="T1" fmla="*/ 0 h 16"/>
              <a:gd name="T2" fmla="*/ 0 w 18"/>
              <a:gd name="T3" fmla="*/ 0 h 16"/>
              <a:gd name="T4" fmla="*/ 0 w 18"/>
              <a:gd name="T5" fmla="*/ 12700 h 16"/>
              <a:gd name="T6" fmla="*/ 0 w 18"/>
              <a:gd name="T7" fmla="*/ 12700 h 16"/>
              <a:gd name="T8" fmla="*/ 14288 w 18"/>
              <a:gd name="T9" fmla="*/ 25400 h 16"/>
              <a:gd name="T10" fmla="*/ 14288 w 18"/>
              <a:gd name="T11" fmla="*/ 12700 h 16"/>
              <a:gd name="T12" fmla="*/ 28575 w 18"/>
              <a:gd name="T13" fmla="*/ 0 h 16"/>
              <a:gd name="T14" fmla="*/ 14288 w 18"/>
              <a:gd name="T15" fmla="*/ 0 h 16"/>
              <a:gd name="T16" fmla="*/ 14288 w 18"/>
              <a:gd name="T17" fmla="*/ 0 h 16"/>
              <a:gd name="T18" fmla="*/ 14288 w 18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6"/>
              <a:gd name="T32" fmla="*/ 18 w 18"/>
              <a:gd name="T33" fmla="*/ 16 h 1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6">
                <a:moveTo>
                  <a:pt x="9" y="0"/>
                </a:moveTo>
                <a:lnTo>
                  <a:pt x="0" y="0"/>
                </a:lnTo>
                <a:lnTo>
                  <a:pt x="0" y="8"/>
                </a:lnTo>
                <a:lnTo>
                  <a:pt x="9" y="16"/>
                </a:lnTo>
                <a:lnTo>
                  <a:pt x="9" y="8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7" name="Freeform 1142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8" name="Freeform 1143"/>
          <p:cNvSpPr>
            <a:spLocks/>
          </p:cNvSpPr>
          <p:nvPr/>
        </p:nvSpPr>
        <p:spPr bwMode="auto">
          <a:xfrm>
            <a:off x="4895850" y="2552700"/>
            <a:ext cx="128588" cy="195263"/>
          </a:xfrm>
          <a:custGeom>
            <a:avLst/>
            <a:gdLst>
              <a:gd name="T0" fmla="*/ 71438 w 81"/>
              <a:gd name="T1" fmla="*/ 195263 h 123"/>
              <a:gd name="T2" fmla="*/ 0 w 81"/>
              <a:gd name="T3" fmla="*/ 195263 h 123"/>
              <a:gd name="T4" fmla="*/ 57150 w 81"/>
              <a:gd name="T5" fmla="*/ 0 h 123"/>
              <a:gd name="T6" fmla="*/ 128588 w 81"/>
              <a:gd name="T7" fmla="*/ 195263 h 123"/>
              <a:gd name="T8" fmla="*/ 71438 w 81"/>
              <a:gd name="T9" fmla="*/ 195263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"/>
              <a:gd name="T16" fmla="*/ 0 h 123"/>
              <a:gd name="T17" fmla="*/ 81 w 81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" h="123">
                <a:moveTo>
                  <a:pt x="45" y="123"/>
                </a:moveTo>
                <a:lnTo>
                  <a:pt x="0" y="123"/>
                </a:lnTo>
                <a:lnTo>
                  <a:pt x="36" y="0"/>
                </a:lnTo>
                <a:lnTo>
                  <a:pt x="81" y="123"/>
                </a:lnTo>
                <a:lnTo>
                  <a:pt x="4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9" name="Freeform 1144"/>
          <p:cNvSpPr>
            <a:spLocks/>
          </p:cNvSpPr>
          <p:nvPr/>
        </p:nvSpPr>
        <p:spPr bwMode="auto">
          <a:xfrm>
            <a:off x="3981450" y="4419600"/>
            <a:ext cx="257175" cy="233363"/>
          </a:xfrm>
          <a:custGeom>
            <a:avLst/>
            <a:gdLst>
              <a:gd name="T0" fmla="*/ 0 w 162"/>
              <a:gd name="T1" fmla="*/ 220663 h 147"/>
              <a:gd name="T2" fmla="*/ 28575 w 162"/>
              <a:gd name="T3" fmla="*/ 233363 h 147"/>
              <a:gd name="T4" fmla="*/ 257175 w 162"/>
              <a:gd name="T5" fmla="*/ 14288 h 147"/>
              <a:gd name="T6" fmla="*/ 257175 w 162"/>
              <a:gd name="T7" fmla="*/ 14288 h 147"/>
              <a:gd name="T8" fmla="*/ 228600 w 162"/>
              <a:gd name="T9" fmla="*/ 0 h 147"/>
              <a:gd name="T10" fmla="*/ 228600 w 162"/>
              <a:gd name="T11" fmla="*/ 0 h 147"/>
              <a:gd name="T12" fmla="*/ 0 w 162"/>
              <a:gd name="T13" fmla="*/ 220663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2"/>
              <a:gd name="T22" fmla="*/ 0 h 147"/>
              <a:gd name="T23" fmla="*/ 162 w 162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2" h="147">
                <a:moveTo>
                  <a:pt x="0" y="139"/>
                </a:moveTo>
                <a:lnTo>
                  <a:pt x="18" y="147"/>
                </a:lnTo>
                <a:lnTo>
                  <a:pt x="162" y="9"/>
                </a:lnTo>
                <a:lnTo>
                  <a:pt x="144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0" name="Freeform 1145"/>
          <p:cNvSpPr>
            <a:spLocks/>
          </p:cNvSpPr>
          <p:nvPr/>
        </p:nvSpPr>
        <p:spPr bwMode="auto">
          <a:xfrm>
            <a:off x="4210050" y="4200525"/>
            <a:ext cx="228600" cy="233363"/>
          </a:xfrm>
          <a:custGeom>
            <a:avLst/>
            <a:gdLst>
              <a:gd name="T0" fmla="*/ 0 w 144"/>
              <a:gd name="T1" fmla="*/ 219075 h 147"/>
              <a:gd name="T2" fmla="*/ 28575 w 144"/>
              <a:gd name="T3" fmla="*/ 233363 h 147"/>
              <a:gd name="T4" fmla="*/ 228600 w 144"/>
              <a:gd name="T5" fmla="*/ 12700 h 147"/>
              <a:gd name="T6" fmla="*/ 228600 w 144"/>
              <a:gd name="T7" fmla="*/ 12700 h 147"/>
              <a:gd name="T8" fmla="*/ 200025 w 144"/>
              <a:gd name="T9" fmla="*/ 0 h 147"/>
              <a:gd name="T10" fmla="*/ 200025 w 144"/>
              <a:gd name="T11" fmla="*/ 0 h 147"/>
              <a:gd name="T12" fmla="*/ 0 w 144"/>
              <a:gd name="T13" fmla="*/ 219075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147"/>
              <a:gd name="T23" fmla="*/ 144 w 144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147">
                <a:moveTo>
                  <a:pt x="0" y="138"/>
                </a:moveTo>
                <a:lnTo>
                  <a:pt x="18" y="147"/>
                </a:lnTo>
                <a:lnTo>
                  <a:pt x="144" y="8"/>
                </a:lnTo>
                <a:lnTo>
                  <a:pt x="126" y="0"/>
                </a:lnTo>
                <a:lnTo>
                  <a:pt x="0" y="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1" name="Freeform 1146"/>
          <p:cNvSpPr>
            <a:spLocks/>
          </p:cNvSpPr>
          <p:nvPr/>
        </p:nvSpPr>
        <p:spPr bwMode="auto">
          <a:xfrm>
            <a:off x="4410075" y="3967163"/>
            <a:ext cx="200025" cy="246062"/>
          </a:xfrm>
          <a:custGeom>
            <a:avLst/>
            <a:gdLst>
              <a:gd name="T0" fmla="*/ 0 w 126"/>
              <a:gd name="T1" fmla="*/ 233362 h 155"/>
              <a:gd name="T2" fmla="*/ 28575 w 126"/>
              <a:gd name="T3" fmla="*/ 246062 h 155"/>
              <a:gd name="T4" fmla="*/ 200025 w 126"/>
              <a:gd name="T5" fmla="*/ 12700 h 155"/>
              <a:gd name="T6" fmla="*/ 200025 w 126"/>
              <a:gd name="T7" fmla="*/ 12700 h 155"/>
              <a:gd name="T8" fmla="*/ 171450 w 126"/>
              <a:gd name="T9" fmla="*/ 0 h 155"/>
              <a:gd name="T10" fmla="*/ 171450 w 126"/>
              <a:gd name="T11" fmla="*/ 0 h 155"/>
              <a:gd name="T12" fmla="*/ 0 w 126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"/>
              <a:gd name="T22" fmla="*/ 0 h 155"/>
              <a:gd name="T23" fmla="*/ 126 w 126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" h="155">
                <a:moveTo>
                  <a:pt x="0" y="147"/>
                </a:moveTo>
                <a:lnTo>
                  <a:pt x="18" y="155"/>
                </a:lnTo>
                <a:lnTo>
                  <a:pt x="126" y="8"/>
                </a:lnTo>
                <a:lnTo>
                  <a:pt x="108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2" name="Freeform 1147"/>
          <p:cNvSpPr>
            <a:spLocks/>
          </p:cNvSpPr>
          <p:nvPr/>
        </p:nvSpPr>
        <p:spPr bwMode="auto">
          <a:xfrm>
            <a:off x="4581525" y="3733800"/>
            <a:ext cx="171450" cy="246063"/>
          </a:xfrm>
          <a:custGeom>
            <a:avLst/>
            <a:gdLst>
              <a:gd name="T0" fmla="*/ 0 w 108"/>
              <a:gd name="T1" fmla="*/ 233363 h 155"/>
              <a:gd name="T2" fmla="*/ 28575 w 108"/>
              <a:gd name="T3" fmla="*/ 246063 h 155"/>
              <a:gd name="T4" fmla="*/ 171450 w 108"/>
              <a:gd name="T5" fmla="*/ 12700 h 155"/>
              <a:gd name="T6" fmla="*/ 171450 w 108"/>
              <a:gd name="T7" fmla="*/ 12700 h 155"/>
              <a:gd name="T8" fmla="*/ 142875 w 108"/>
              <a:gd name="T9" fmla="*/ 0 h 155"/>
              <a:gd name="T10" fmla="*/ 142875 w 108"/>
              <a:gd name="T11" fmla="*/ 0 h 155"/>
              <a:gd name="T12" fmla="*/ 0 w 108"/>
              <a:gd name="T13" fmla="*/ 2333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5"/>
              <a:gd name="T23" fmla="*/ 108 w 10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5">
                <a:moveTo>
                  <a:pt x="0" y="147"/>
                </a:moveTo>
                <a:lnTo>
                  <a:pt x="18" y="155"/>
                </a:lnTo>
                <a:lnTo>
                  <a:pt x="108" y="8"/>
                </a:lnTo>
                <a:lnTo>
                  <a:pt x="90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3" name="Freeform 1148"/>
          <p:cNvSpPr>
            <a:spLocks/>
          </p:cNvSpPr>
          <p:nvPr/>
        </p:nvSpPr>
        <p:spPr bwMode="auto">
          <a:xfrm>
            <a:off x="4724400" y="3500438"/>
            <a:ext cx="128588" cy="246062"/>
          </a:xfrm>
          <a:custGeom>
            <a:avLst/>
            <a:gdLst>
              <a:gd name="T0" fmla="*/ 0 w 81"/>
              <a:gd name="T1" fmla="*/ 233362 h 155"/>
              <a:gd name="T2" fmla="*/ 28575 w 81"/>
              <a:gd name="T3" fmla="*/ 246062 h 155"/>
              <a:gd name="T4" fmla="*/ 128588 w 81"/>
              <a:gd name="T5" fmla="*/ 12700 h 155"/>
              <a:gd name="T6" fmla="*/ 128588 w 81"/>
              <a:gd name="T7" fmla="*/ 12700 h 155"/>
              <a:gd name="T8" fmla="*/ 100013 w 81"/>
              <a:gd name="T9" fmla="*/ 0 h 155"/>
              <a:gd name="T10" fmla="*/ 100013 w 81"/>
              <a:gd name="T11" fmla="*/ 0 h 155"/>
              <a:gd name="T12" fmla="*/ 0 w 81"/>
              <a:gd name="T13" fmla="*/ 233362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"/>
              <a:gd name="T22" fmla="*/ 0 h 155"/>
              <a:gd name="T23" fmla="*/ 81 w 81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" h="155">
                <a:moveTo>
                  <a:pt x="0" y="147"/>
                </a:moveTo>
                <a:lnTo>
                  <a:pt x="18" y="155"/>
                </a:lnTo>
                <a:lnTo>
                  <a:pt x="81" y="8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4" name="Freeform 1149"/>
          <p:cNvSpPr>
            <a:spLocks/>
          </p:cNvSpPr>
          <p:nvPr/>
        </p:nvSpPr>
        <p:spPr bwMode="auto">
          <a:xfrm>
            <a:off x="4824413" y="3252788"/>
            <a:ext cx="100012" cy="260350"/>
          </a:xfrm>
          <a:custGeom>
            <a:avLst/>
            <a:gdLst>
              <a:gd name="T0" fmla="*/ 0 w 63"/>
              <a:gd name="T1" fmla="*/ 247650 h 164"/>
              <a:gd name="T2" fmla="*/ 28575 w 63"/>
              <a:gd name="T3" fmla="*/ 260350 h 164"/>
              <a:gd name="T4" fmla="*/ 100012 w 63"/>
              <a:gd name="T5" fmla="*/ 14288 h 164"/>
              <a:gd name="T6" fmla="*/ 100012 w 63"/>
              <a:gd name="T7" fmla="*/ 0 h 164"/>
              <a:gd name="T8" fmla="*/ 71437 w 63"/>
              <a:gd name="T9" fmla="*/ 0 h 164"/>
              <a:gd name="T10" fmla="*/ 71437 w 63"/>
              <a:gd name="T11" fmla="*/ 0 h 164"/>
              <a:gd name="T12" fmla="*/ 0 w 63"/>
              <a:gd name="T13" fmla="*/ 24765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164"/>
              <a:gd name="T23" fmla="*/ 63 w 63"/>
              <a:gd name="T24" fmla="*/ 164 h 1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164">
                <a:moveTo>
                  <a:pt x="0" y="156"/>
                </a:moveTo>
                <a:lnTo>
                  <a:pt x="18" y="164"/>
                </a:lnTo>
                <a:lnTo>
                  <a:pt x="63" y="9"/>
                </a:lnTo>
                <a:lnTo>
                  <a:pt x="63" y="0"/>
                </a:lnTo>
                <a:lnTo>
                  <a:pt x="45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5" name="Freeform 1150"/>
          <p:cNvSpPr>
            <a:spLocks/>
          </p:cNvSpPr>
          <p:nvPr/>
        </p:nvSpPr>
        <p:spPr bwMode="auto">
          <a:xfrm>
            <a:off x="4895850" y="3006725"/>
            <a:ext cx="71438" cy="246063"/>
          </a:xfrm>
          <a:custGeom>
            <a:avLst/>
            <a:gdLst>
              <a:gd name="T0" fmla="*/ 0 w 45"/>
              <a:gd name="T1" fmla="*/ 246063 h 155"/>
              <a:gd name="T2" fmla="*/ 28575 w 45"/>
              <a:gd name="T3" fmla="*/ 246063 h 155"/>
              <a:gd name="T4" fmla="*/ 71438 w 45"/>
              <a:gd name="T5" fmla="*/ 0 h 155"/>
              <a:gd name="T6" fmla="*/ 71438 w 45"/>
              <a:gd name="T7" fmla="*/ 0 h 155"/>
              <a:gd name="T8" fmla="*/ 42863 w 45"/>
              <a:gd name="T9" fmla="*/ 0 h 155"/>
              <a:gd name="T10" fmla="*/ 42863 w 45"/>
              <a:gd name="T11" fmla="*/ 0 h 155"/>
              <a:gd name="T12" fmla="*/ 0 w 45"/>
              <a:gd name="T13" fmla="*/ 246063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5"/>
              <a:gd name="T22" fmla="*/ 0 h 155"/>
              <a:gd name="T23" fmla="*/ 45 w 45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5" h="155">
                <a:moveTo>
                  <a:pt x="0" y="155"/>
                </a:moveTo>
                <a:lnTo>
                  <a:pt x="18" y="155"/>
                </a:lnTo>
                <a:lnTo>
                  <a:pt x="45" y="0"/>
                </a:lnTo>
                <a:lnTo>
                  <a:pt x="27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6" name="Rectangle 1151"/>
          <p:cNvSpPr>
            <a:spLocks noChangeArrowheads="1"/>
          </p:cNvSpPr>
          <p:nvPr/>
        </p:nvSpPr>
        <p:spPr bwMode="auto">
          <a:xfrm>
            <a:off x="4938713" y="2747963"/>
            <a:ext cx="28575" cy="2587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7" name="Freeform 1152"/>
          <p:cNvSpPr>
            <a:spLocks/>
          </p:cNvSpPr>
          <p:nvPr/>
        </p:nvSpPr>
        <p:spPr bwMode="auto">
          <a:xfrm>
            <a:off x="6938963" y="5199063"/>
            <a:ext cx="14287" cy="12700"/>
          </a:xfrm>
          <a:custGeom>
            <a:avLst/>
            <a:gdLst>
              <a:gd name="T0" fmla="*/ 0 w 9"/>
              <a:gd name="T1" fmla="*/ 12700 h 8"/>
              <a:gd name="T2" fmla="*/ 14287 w 9"/>
              <a:gd name="T3" fmla="*/ 12700 h 8"/>
              <a:gd name="T4" fmla="*/ 14287 w 9"/>
              <a:gd name="T5" fmla="*/ 12700 h 8"/>
              <a:gd name="T6" fmla="*/ 14287 w 9"/>
              <a:gd name="T7" fmla="*/ 0 h 8"/>
              <a:gd name="T8" fmla="*/ 14287 w 9"/>
              <a:gd name="T9" fmla="*/ 0 h 8"/>
              <a:gd name="T10" fmla="*/ 0 w 9"/>
              <a:gd name="T11" fmla="*/ 0 h 8"/>
              <a:gd name="T12" fmla="*/ 0 w 9"/>
              <a:gd name="T13" fmla="*/ 0 h 8"/>
              <a:gd name="T14" fmla="*/ 0 w 9"/>
              <a:gd name="T15" fmla="*/ 12700 h 8"/>
              <a:gd name="T16" fmla="*/ 0 w 9"/>
              <a:gd name="T17" fmla="*/ 12700 h 8"/>
              <a:gd name="T18" fmla="*/ 0 w 9"/>
              <a:gd name="T19" fmla="*/ 1270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8"/>
              <a:gd name="T32" fmla="*/ 9 w 9"/>
              <a:gd name="T33" fmla="*/ 8 h 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8">
                <a:moveTo>
                  <a:pt x="0" y="8"/>
                </a:moveTo>
                <a:lnTo>
                  <a:pt x="9" y="8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8" name="Freeform 1153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9" name="Freeform 1154"/>
          <p:cNvSpPr>
            <a:spLocks/>
          </p:cNvSpPr>
          <p:nvPr/>
        </p:nvSpPr>
        <p:spPr bwMode="auto">
          <a:xfrm>
            <a:off x="6881813" y="5199063"/>
            <a:ext cx="114300" cy="193675"/>
          </a:xfrm>
          <a:custGeom>
            <a:avLst/>
            <a:gdLst>
              <a:gd name="T0" fmla="*/ 57150 w 72"/>
              <a:gd name="T1" fmla="*/ 12700 h 122"/>
              <a:gd name="T2" fmla="*/ 114300 w 72"/>
              <a:gd name="T3" fmla="*/ 25400 h 122"/>
              <a:gd name="T4" fmla="*/ 0 w 72"/>
              <a:gd name="T5" fmla="*/ 193675 h 122"/>
              <a:gd name="T6" fmla="*/ 0 w 72"/>
              <a:gd name="T7" fmla="*/ 0 h 122"/>
              <a:gd name="T8" fmla="*/ 57150 w 72"/>
              <a:gd name="T9" fmla="*/ 1270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122"/>
              <a:gd name="T17" fmla="*/ 72 w 72"/>
              <a:gd name="T18" fmla="*/ 122 h 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122">
                <a:moveTo>
                  <a:pt x="36" y="8"/>
                </a:moveTo>
                <a:lnTo>
                  <a:pt x="72" y="16"/>
                </a:lnTo>
                <a:lnTo>
                  <a:pt x="0" y="122"/>
                </a:lnTo>
                <a:lnTo>
                  <a:pt x="0" y="0"/>
                </a:lnTo>
                <a:lnTo>
                  <a:pt x="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0" name="Freeform 1155"/>
          <p:cNvSpPr>
            <a:spLocks/>
          </p:cNvSpPr>
          <p:nvPr/>
        </p:nvSpPr>
        <p:spPr bwMode="auto">
          <a:xfrm>
            <a:off x="7010400" y="2825750"/>
            <a:ext cx="114300" cy="311150"/>
          </a:xfrm>
          <a:custGeom>
            <a:avLst/>
            <a:gdLst>
              <a:gd name="T0" fmla="*/ 28575 w 72"/>
              <a:gd name="T1" fmla="*/ 0 h 196"/>
              <a:gd name="T2" fmla="*/ 0 w 72"/>
              <a:gd name="T3" fmla="*/ 12700 h 196"/>
              <a:gd name="T4" fmla="*/ 85725 w 72"/>
              <a:gd name="T5" fmla="*/ 311150 h 196"/>
              <a:gd name="T6" fmla="*/ 85725 w 72"/>
              <a:gd name="T7" fmla="*/ 298450 h 196"/>
              <a:gd name="T8" fmla="*/ 114300 w 72"/>
              <a:gd name="T9" fmla="*/ 298450 h 196"/>
              <a:gd name="T10" fmla="*/ 114300 w 72"/>
              <a:gd name="T11" fmla="*/ 298450 h 196"/>
              <a:gd name="T12" fmla="*/ 28575 w 72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196"/>
              <a:gd name="T23" fmla="*/ 72 w 72"/>
              <a:gd name="T24" fmla="*/ 196 h 1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196">
                <a:moveTo>
                  <a:pt x="18" y="0"/>
                </a:moveTo>
                <a:lnTo>
                  <a:pt x="0" y="8"/>
                </a:lnTo>
                <a:lnTo>
                  <a:pt x="54" y="196"/>
                </a:lnTo>
                <a:lnTo>
                  <a:pt x="54" y="188"/>
                </a:lnTo>
                <a:lnTo>
                  <a:pt x="72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1" name="Freeform 1156"/>
          <p:cNvSpPr>
            <a:spLocks/>
          </p:cNvSpPr>
          <p:nvPr/>
        </p:nvSpPr>
        <p:spPr bwMode="auto">
          <a:xfrm>
            <a:off x="7096125" y="3124200"/>
            <a:ext cx="85725" cy="298450"/>
          </a:xfrm>
          <a:custGeom>
            <a:avLst/>
            <a:gdLst>
              <a:gd name="T0" fmla="*/ 28575 w 54"/>
              <a:gd name="T1" fmla="*/ 0 h 188"/>
              <a:gd name="T2" fmla="*/ 0 w 54"/>
              <a:gd name="T3" fmla="*/ 0 h 188"/>
              <a:gd name="T4" fmla="*/ 57150 w 54"/>
              <a:gd name="T5" fmla="*/ 298450 h 188"/>
              <a:gd name="T6" fmla="*/ 57150 w 54"/>
              <a:gd name="T7" fmla="*/ 298450 h 188"/>
              <a:gd name="T8" fmla="*/ 85725 w 54"/>
              <a:gd name="T9" fmla="*/ 298450 h 188"/>
              <a:gd name="T10" fmla="*/ 85725 w 54"/>
              <a:gd name="T11" fmla="*/ 298450 h 188"/>
              <a:gd name="T12" fmla="*/ 28575 w 54"/>
              <a:gd name="T13" fmla="*/ 0 h 1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"/>
              <a:gd name="T22" fmla="*/ 0 h 188"/>
              <a:gd name="T23" fmla="*/ 54 w 54"/>
              <a:gd name="T24" fmla="*/ 188 h 1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" h="188">
                <a:moveTo>
                  <a:pt x="18" y="0"/>
                </a:moveTo>
                <a:lnTo>
                  <a:pt x="0" y="0"/>
                </a:lnTo>
                <a:lnTo>
                  <a:pt x="36" y="188"/>
                </a:lnTo>
                <a:lnTo>
                  <a:pt x="54" y="188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2" name="Freeform 1157"/>
          <p:cNvSpPr>
            <a:spLocks/>
          </p:cNvSpPr>
          <p:nvPr/>
        </p:nvSpPr>
        <p:spPr bwMode="auto">
          <a:xfrm>
            <a:off x="7153275" y="3422650"/>
            <a:ext cx="42863" cy="595313"/>
          </a:xfrm>
          <a:custGeom>
            <a:avLst/>
            <a:gdLst>
              <a:gd name="T0" fmla="*/ 28575 w 27"/>
              <a:gd name="T1" fmla="*/ 0 h 375"/>
              <a:gd name="T2" fmla="*/ 0 w 27"/>
              <a:gd name="T3" fmla="*/ 0 h 375"/>
              <a:gd name="T4" fmla="*/ 14288 w 27"/>
              <a:gd name="T5" fmla="*/ 595313 h 375"/>
              <a:gd name="T6" fmla="*/ 14288 w 27"/>
              <a:gd name="T7" fmla="*/ 595313 h 375"/>
              <a:gd name="T8" fmla="*/ 42863 w 27"/>
              <a:gd name="T9" fmla="*/ 595313 h 375"/>
              <a:gd name="T10" fmla="*/ 42863 w 27"/>
              <a:gd name="T11" fmla="*/ 595313 h 375"/>
              <a:gd name="T12" fmla="*/ 28575 w 27"/>
              <a:gd name="T13" fmla="*/ 0 h 3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375"/>
              <a:gd name="T23" fmla="*/ 27 w 27"/>
              <a:gd name="T24" fmla="*/ 375 h 3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375">
                <a:moveTo>
                  <a:pt x="18" y="0"/>
                </a:moveTo>
                <a:lnTo>
                  <a:pt x="0" y="0"/>
                </a:lnTo>
                <a:lnTo>
                  <a:pt x="9" y="375"/>
                </a:lnTo>
                <a:lnTo>
                  <a:pt x="27" y="375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3" name="Freeform 1158"/>
          <p:cNvSpPr>
            <a:spLocks/>
          </p:cNvSpPr>
          <p:nvPr/>
        </p:nvSpPr>
        <p:spPr bwMode="auto">
          <a:xfrm>
            <a:off x="7096125" y="4017963"/>
            <a:ext cx="100013" cy="609600"/>
          </a:xfrm>
          <a:custGeom>
            <a:avLst/>
            <a:gdLst>
              <a:gd name="T0" fmla="*/ 100013 w 63"/>
              <a:gd name="T1" fmla="*/ 0 h 384"/>
              <a:gd name="T2" fmla="*/ 71438 w 63"/>
              <a:gd name="T3" fmla="*/ 0 h 384"/>
              <a:gd name="T4" fmla="*/ 0 w 63"/>
              <a:gd name="T5" fmla="*/ 596900 h 384"/>
              <a:gd name="T6" fmla="*/ 0 w 63"/>
              <a:gd name="T7" fmla="*/ 596900 h 384"/>
              <a:gd name="T8" fmla="*/ 28575 w 63"/>
              <a:gd name="T9" fmla="*/ 609600 h 384"/>
              <a:gd name="T10" fmla="*/ 28575 w 63"/>
              <a:gd name="T11" fmla="*/ 596900 h 384"/>
              <a:gd name="T12" fmla="*/ 100013 w 63"/>
              <a:gd name="T13" fmla="*/ 0 h 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84"/>
              <a:gd name="T23" fmla="*/ 63 w 63"/>
              <a:gd name="T24" fmla="*/ 384 h 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84">
                <a:moveTo>
                  <a:pt x="63" y="0"/>
                </a:moveTo>
                <a:lnTo>
                  <a:pt x="45" y="0"/>
                </a:lnTo>
                <a:lnTo>
                  <a:pt x="0" y="376"/>
                </a:lnTo>
                <a:lnTo>
                  <a:pt x="18" y="384"/>
                </a:lnTo>
                <a:lnTo>
                  <a:pt x="18" y="376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4" name="Freeform 1159"/>
          <p:cNvSpPr>
            <a:spLocks/>
          </p:cNvSpPr>
          <p:nvPr/>
        </p:nvSpPr>
        <p:spPr bwMode="auto">
          <a:xfrm>
            <a:off x="6924675" y="4614863"/>
            <a:ext cx="200025" cy="596900"/>
          </a:xfrm>
          <a:custGeom>
            <a:avLst/>
            <a:gdLst>
              <a:gd name="T0" fmla="*/ 200025 w 126"/>
              <a:gd name="T1" fmla="*/ 12700 h 376"/>
              <a:gd name="T2" fmla="*/ 171450 w 126"/>
              <a:gd name="T3" fmla="*/ 0 h 376"/>
              <a:gd name="T4" fmla="*/ 0 w 126"/>
              <a:gd name="T5" fmla="*/ 584200 h 376"/>
              <a:gd name="T6" fmla="*/ 28575 w 126"/>
              <a:gd name="T7" fmla="*/ 596900 h 376"/>
              <a:gd name="T8" fmla="*/ 200025 w 126"/>
              <a:gd name="T9" fmla="*/ 12700 h 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6"/>
              <a:gd name="T16" fmla="*/ 0 h 376"/>
              <a:gd name="T17" fmla="*/ 126 w 126"/>
              <a:gd name="T18" fmla="*/ 376 h 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6" h="376">
                <a:moveTo>
                  <a:pt x="126" y="8"/>
                </a:moveTo>
                <a:lnTo>
                  <a:pt x="108" y="0"/>
                </a:lnTo>
                <a:lnTo>
                  <a:pt x="0" y="368"/>
                </a:lnTo>
                <a:lnTo>
                  <a:pt x="18" y="376"/>
                </a:lnTo>
                <a:lnTo>
                  <a:pt x="12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5" name="Oval 1160"/>
          <p:cNvSpPr>
            <a:spLocks noChangeArrowheads="1"/>
          </p:cNvSpPr>
          <p:nvPr/>
        </p:nvSpPr>
        <p:spPr bwMode="auto">
          <a:xfrm>
            <a:off x="6624638" y="2592388"/>
            <a:ext cx="800100" cy="4397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6" name="Oval 1161"/>
          <p:cNvSpPr>
            <a:spLocks noChangeArrowheads="1"/>
          </p:cNvSpPr>
          <p:nvPr/>
        </p:nvSpPr>
        <p:spPr bwMode="auto">
          <a:xfrm>
            <a:off x="6624638" y="2593975"/>
            <a:ext cx="800100" cy="436563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7" name="Rectangle 1162"/>
          <p:cNvSpPr>
            <a:spLocks noChangeArrowheads="1"/>
          </p:cNvSpPr>
          <p:nvPr/>
        </p:nvSpPr>
        <p:spPr bwMode="auto">
          <a:xfrm>
            <a:off x="6796088" y="2708275"/>
            <a:ext cx="40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JFK</a:t>
            </a:r>
            <a:endParaRPr lang="en-US" b="1">
              <a:latin typeface="Times" charset="0"/>
            </a:endParaRPr>
          </a:p>
        </p:txBody>
      </p:sp>
      <p:sp>
        <p:nvSpPr>
          <p:cNvPr id="38028" name="Freeform 1163"/>
          <p:cNvSpPr>
            <a:spLocks/>
          </p:cNvSpPr>
          <p:nvPr/>
        </p:nvSpPr>
        <p:spPr bwMode="auto">
          <a:xfrm>
            <a:off x="4424363" y="4964113"/>
            <a:ext cx="28575" cy="26987"/>
          </a:xfrm>
          <a:custGeom>
            <a:avLst/>
            <a:gdLst>
              <a:gd name="T0" fmla="*/ 14288 w 18"/>
              <a:gd name="T1" fmla="*/ 0 h 17"/>
              <a:gd name="T2" fmla="*/ 0 w 18"/>
              <a:gd name="T3" fmla="*/ 14287 h 17"/>
              <a:gd name="T4" fmla="*/ 14288 w 18"/>
              <a:gd name="T5" fmla="*/ 14287 h 17"/>
              <a:gd name="T6" fmla="*/ 14288 w 18"/>
              <a:gd name="T7" fmla="*/ 26987 h 17"/>
              <a:gd name="T8" fmla="*/ 28575 w 18"/>
              <a:gd name="T9" fmla="*/ 14287 h 17"/>
              <a:gd name="T10" fmla="*/ 28575 w 18"/>
              <a:gd name="T11" fmla="*/ 14287 h 17"/>
              <a:gd name="T12" fmla="*/ 28575 w 18"/>
              <a:gd name="T13" fmla="*/ 0 h 17"/>
              <a:gd name="T14" fmla="*/ 14288 w 18"/>
              <a:gd name="T15" fmla="*/ 0 h 17"/>
              <a:gd name="T16" fmla="*/ 14288 w 18"/>
              <a:gd name="T17" fmla="*/ 0 h 17"/>
              <a:gd name="T18" fmla="*/ 14288 w 18"/>
              <a:gd name="T19" fmla="*/ 0 h 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"/>
              <a:gd name="T31" fmla="*/ 0 h 17"/>
              <a:gd name="T32" fmla="*/ 18 w 18"/>
              <a:gd name="T33" fmla="*/ 17 h 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" h="17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9" name="Freeform 1164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0" name="Freeform 1165"/>
          <p:cNvSpPr>
            <a:spLocks/>
          </p:cNvSpPr>
          <p:nvPr/>
        </p:nvSpPr>
        <p:spPr bwMode="auto">
          <a:xfrm>
            <a:off x="4295775" y="4822825"/>
            <a:ext cx="185738" cy="180975"/>
          </a:xfrm>
          <a:custGeom>
            <a:avLst/>
            <a:gdLst>
              <a:gd name="T0" fmla="*/ 142875 w 117"/>
              <a:gd name="T1" fmla="*/ 141288 h 114"/>
              <a:gd name="T2" fmla="*/ 100013 w 117"/>
              <a:gd name="T3" fmla="*/ 180975 h 114"/>
              <a:gd name="T4" fmla="*/ 0 w 117"/>
              <a:gd name="T5" fmla="*/ 0 h 114"/>
              <a:gd name="T6" fmla="*/ 185738 w 117"/>
              <a:gd name="T7" fmla="*/ 115888 h 114"/>
              <a:gd name="T8" fmla="*/ 142875 w 117"/>
              <a:gd name="T9" fmla="*/ 14128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"/>
              <a:gd name="T16" fmla="*/ 0 h 114"/>
              <a:gd name="T17" fmla="*/ 117 w 117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" h="114">
                <a:moveTo>
                  <a:pt x="90" y="89"/>
                </a:moveTo>
                <a:lnTo>
                  <a:pt x="63" y="114"/>
                </a:lnTo>
                <a:lnTo>
                  <a:pt x="0" y="0"/>
                </a:lnTo>
                <a:lnTo>
                  <a:pt x="117" y="73"/>
                </a:lnTo>
                <a:lnTo>
                  <a:pt x="9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1" name="Freeform 1166"/>
          <p:cNvSpPr>
            <a:spLocks/>
          </p:cNvSpPr>
          <p:nvPr/>
        </p:nvSpPr>
        <p:spPr bwMode="auto">
          <a:xfrm>
            <a:off x="6510338" y="5626100"/>
            <a:ext cx="357187" cy="65088"/>
          </a:xfrm>
          <a:custGeom>
            <a:avLst/>
            <a:gdLst>
              <a:gd name="T0" fmla="*/ 357187 w 225"/>
              <a:gd name="T1" fmla="*/ 25400 h 41"/>
              <a:gd name="T2" fmla="*/ 357187 w 225"/>
              <a:gd name="T3" fmla="*/ 0 h 41"/>
              <a:gd name="T4" fmla="*/ 0 w 225"/>
              <a:gd name="T5" fmla="*/ 39688 h 41"/>
              <a:gd name="T6" fmla="*/ 0 w 225"/>
              <a:gd name="T7" fmla="*/ 39688 h 41"/>
              <a:gd name="T8" fmla="*/ 0 w 225"/>
              <a:gd name="T9" fmla="*/ 65088 h 41"/>
              <a:gd name="T10" fmla="*/ 0 w 225"/>
              <a:gd name="T11" fmla="*/ 65088 h 41"/>
              <a:gd name="T12" fmla="*/ 357187 w 225"/>
              <a:gd name="T13" fmla="*/ 2540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41"/>
              <a:gd name="T23" fmla="*/ 225 w 225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41">
                <a:moveTo>
                  <a:pt x="225" y="16"/>
                </a:moveTo>
                <a:lnTo>
                  <a:pt x="225" y="0"/>
                </a:lnTo>
                <a:lnTo>
                  <a:pt x="0" y="25"/>
                </a:lnTo>
                <a:lnTo>
                  <a:pt x="0" y="41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2" name="Freeform 1167"/>
          <p:cNvSpPr>
            <a:spLocks/>
          </p:cNvSpPr>
          <p:nvPr/>
        </p:nvSpPr>
        <p:spPr bwMode="auto">
          <a:xfrm>
            <a:off x="6153150" y="5665788"/>
            <a:ext cx="357188" cy="25400"/>
          </a:xfrm>
          <a:custGeom>
            <a:avLst/>
            <a:gdLst>
              <a:gd name="T0" fmla="*/ 357188 w 225"/>
              <a:gd name="T1" fmla="*/ 25400 h 16"/>
              <a:gd name="T2" fmla="*/ 357188 w 225"/>
              <a:gd name="T3" fmla="*/ 0 h 16"/>
              <a:gd name="T4" fmla="*/ 0 w 225"/>
              <a:gd name="T5" fmla="*/ 0 h 16"/>
              <a:gd name="T6" fmla="*/ 0 w 225"/>
              <a:gd name="T7" fmla="*/ 0 h 16"/>
              <a:gd name="T8" fmla="*/ 0 w 225"/>
              <a:gd name="T9" fmla="*/ 25400 h 16"/>
              <a:gd name="T10" fmla="*/ 0 w 225"/>
              <a:gd name="T11" fmla="*/ 25400 h 16"/>
              <a:gd name="T12" fmla="*/ 357188 w 225"/>
              <a:gd name="T13" fmla="*/ 2540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5"/>
              <a:gd name="T22" fmla="*/ 0 h 16"/>
              <a:gd name="T23" fmla="*/ 225 w 225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5" h="16">
                <a:moveTo>
                  <a:pt x="225" y="16"/>
                </a:moveTo>
                <a:lnTo>
                  <a:pt x="225" y="0"/>
                </a:lnTo>
                <a:lnTo>
                  <a:pt x="0" y="0"/>
                </a:lnTo>
                <a:lnTo>
                  <a:pt x="0" y="16"/>
                </a:lnTo>
                <a:lnTo>
                  <a:pt x="225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3" name="Freeform 1168"/>
          <p:cNvSpPr>
            <a:spLocks/>
          </p:cNvSpPr>
          <p:nvPr/>
        </p:nvSpPr>
        <p:spPr bwMode="auto">
          <a:xfrm>
            <a:off x="5810250" y="5626100"/>
            <a:ext cx="342900" cy="65088"/>
          </a:xfrm>
          <a:custGeom>
            <a:avLst/>
            <a:gdLst>
              <a:gd name="T0" fmla="*/ 342900 w 216"/>
              <a:gd name="T1" fmla="*/ 65088 h 41"/>
              <a:gd name="T2" fmla="*/ 342900 w 216"/>
              <a:gd name="T3" fmla="*/ 39688 h 41"/>
              <a:gd name="T4" fmla="*/ 0 w 216"/>
              <a:gd name="T5" fmla="*/ 0 h 41"/>
              <a:gd name="T6" fmla="*/ 0 w 216"/>
              <a:gd name="T7" fmla="*/ 0 h 41"/>
              <a:gd name="T8" fmla="*/ 0 w 216"/>
              <a:gd name="T9" fmla="*/ 25400 h 41"/>
              <a:gd name="T10" fmla="*/ 0 w 216"/>
              <a:gd name="T11" fmla="*/ 25400 h 41"/>
              <a:gd name="T12" fmla="*/ 342900 w 216"/>
              <a:gd name="T13" fmla="*/ 65088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"/>
              <a:gd name="T22" fmla="*/ 0 h 41"/>
              <a:gd name="T23" fmla="*/ 216 w 216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" h="41">
                <a:moveTo>
                  <a:pt x="216" y="41"/>
                </a:moveTo>
                <a:lnTo>
                  <a:pt x="216" y="25"/>
                </a:lnTo>
                <a:lnTo>
                  <a:pt x="0" y="0"/>
                </a:lnTo>
                <a:lnTo>
                  <a:pt x="0" y="16"/>
                </a:lnTo>
                <a:lnTo>
                  <a:pt x="216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4" name="Freeform 1169"/>
          <p:cNvSpPr>
            <a:spLocks/>
          </p:cNvSpPr>
          <p:nvPr/>
        </p:nvSpPr>
        <p:spPr bwMode="auto">
          <a:xfrm>
            <a:off x="5481638" y="5561013"/>
            <a:ext cx="328612" cy="90487"/>
          </a:xfrm>
          <a:custGeom>
            <a:avLst/>
            <a:gdLst>
              <a:gd name="T0" fmla="*/ 328612 w 207"/>
              <a:gd name="T1" fmla="*/ 90487 h 57"/>
              <a:gd name="T2" fmla="*/ 328612 w 207"/>
              <a:gd name="T3" fmla="*/ 65087 h 57"/>
              <a:gd name="T4" fmla="*/ 0 w 207"/>
              <a:gd name="T5" fmla="*/ 0 h 57"/>
              <a:gd name="T6" fmla="*/ 14287 w 207"/>
              <a:gd name="T7" fmla="*/ 0 h 57"/>
              <a:gd name="T8" fmla="*/ 0 w 207"/>
              <a:gd name="T9" fmla="*/ 26987 h 57"/>
              <a:gd name="T10" fmla="*/ 0 w 207"/>
              <a:gd name="T11" fmla="*/ 26987 h 57"/>
              <a:gd name="T12" fmla="*/ 328612 w 207"/>
              <a:gd name="T13" fmla="*/ 90487 h 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57"/>
              <a:gd name="T23" fmla="*/ 207 w 207"/>
              <a:gd name="T24" fmla="*/ 57 h 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57">
                <a:moveTo>
                  <a:pt x="207" y="57"/>
                </a:moveTo>
                <a:lnTo>
                  <a:pt x="207" y="41"/>
                </a:lnTo>
                <a:lnTo>
                  <a:pt x="0" y="0"/>
                </a:lnTo>
                <a:lnTo>
                  <a:pt x="9" y="0"/>
                </a:lnTo>
                <a:lnTo>
                  <a:pt x="0" y="17"/>
                </a:lnTo>
                <a:lnTo>
                  <a:pt x="207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5" name="Freeform 1170"/>
          <p:cNvSpPr>
            <a:spLocks/>
          </p:cNvSpPr>
          <p:nvPr/>
        </p:nvSpPr>
        <p:spPr bwMode="auto">
          <a:xfrm>
            <a:off x="5181600" y="5457825"/>
            <a:ext cx="314325" cy="130175"/>
          </a:xfrm>
          <a:custGeom>
            <a:avLst/>
            <a:gdLst>
              <a:gd name="T0" fmla="*/ 300038 w 198"/>
              <a:gd name="T1" fmla="*/ 130175 h 82"/>
              <a:gd name="T2" fmla="*/ 314325 w 198"/>
              <a:gd name="T3" fmla="*/ 103188 h 82"/>
              <a:gd name="T4" fmla="*/ 14288 w 198"/>
              <a:gd name="T5" fmla="*/ 0 h 82"/>
              <a:gd name="T6" fmla="*/ 14288 w 198"/>
              <a:gd name="T7" fmla="*/ 0 h 82"/>
              <a:gd name="T8" fmla="*/ 0 w 198"/>
              <a:gd name="T9" fmla="*/ 25400 h 82"/>
              <a:gd name="T10" fmla="*/ 0 w 198"/>
              <a:gd name="T11" fmla="*/ 25400 h 82"/>
              <a:gd name="T12" fmla="*/ 300038 w 198"/>
              <a:gd name="T13" fmla="*/ 130175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"/>
              <a:gd name="T22" fmla="*/ 0 h 82"/>
              <a:gd name="T23" fmla="*/ 198 w 198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" h="82">
                <a:moveTo>
                  <a:pt x="189" y="82"/>
                </a:moveTo>
                <a:lnTo>
                  <a:pt x="198" y="65"/>
                </a:lnTo>
                <a:lnTo>
                  <a:pt x="9" y="0"/>
                </a:lnTo>
                <a:lnTo>
                  <a:pt x="0" y="16"/>
                </a:lnTo>
                <a:lnTo>
                  <a:pt x="189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6" name="Freeform 1171"/>
          <p:cNvSpPr>
            <a:spLocks/>
          </p:cNvSpPr>
          <p:nvPr/>
        </p:nvSpPr>
        <p:spPr bwMode="auto">
          <a:xfrm>
            <a:off x="4895850" y="5327650"/>
            <a:ext cx="300038" cy="155575"/>
          </a:xfrm>
          <a:custGeom>
            <a:avLst/>
            <a:gdLst>
              <a:gd name="T0" fmla="*/ 285750 w 189"/>
              <a:gd name="T1" fmla="*/ 155575 h 98"/>
              <a:gd name="T2" fmla="*/ 300038 w 189"/>
              <a:gd name="T3" fmla="*/ 130175 h 98"/>
              <a:gd name="T4" fmla="*/ 14288 w 189"/>
              <a:gd name="T5" fmla="*/ 0 h 98"/>
              <a:gd name="T6" fmla="*/ 14288 w 189"/>
              <a:gd name="T7" fmla="*/ 0 h 98"/>
              <a:gd name="T8" fmla="*/ 0 w 189"/>
              <a:gd name="T9" fmla="*/ 26988 h 98"/>
              <a:gd name="T10" fmla="*/ 0 w 189"/>
              <a:gd name="T11" fmla="*/ 26988 h 98"/>
              <a:gd name="T12" fmla="*/ 285750 w 189"/>
              <a:gd name="T13" fmla="*/ 155575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"/>
              <a:gd name="T22" fmla="*/ 0 h 98"/>
              <a:gd name="T23" fmla="*/ 189 w 189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" h="98">
                <a:moveTo>
                  <a:pt x="180" y="98"/>
                </a:moveTo>
                <a:lnTo>
                  <a:pt x="189" y="82"/>
                </a:lnTo>
                <a:lnTo>
                  <a:pt x="9" y="0"/>
                </a:lnTo>
                <a:lnTo>
                  <a:pt x="0" y="17"/>
                </a:lnTo>
                <a:lnTo>
                  <a:pt x="18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7" name="Freeform 1172"/>
          <p:cNvSpPr>
            <a:spLocks/>
          </p:cNvSpPr>
          <p:nvPr/>
        </p:nvSpPr>
        <p:spPr bwMode="auto">
          <a:xfrm>
            <a:off x="4638675" y="5159375"/>
            <a:ext cx="271463" cy="195263"/>
          </a:xfrm>
          <a:custGeom>
            <a:avLst/>
            <a:gdLst>
              <a:gd name="T0" fmla="*/ 257175 w 171"/>
              <a:gd name="T1" fmla="*/ 195263 h 123"/>
              <a:gd name="T2" fmla="*/ 271463 w 171"/>
              <a:gd name="T3" fmla="*/ 168275 h 123"/>
              <a:gd name="T4" fmla="*/ 28575 w 171"/>
              <a:gd name="T5" fmla="*/ 0 h 123"/>
              <a:gd name="T6" fmla="*/ 28575 w 171"/>
              <a:gd name="T7" fmla="*/ 12700 h 123"/>
              <a:gd name="T8" fmla="*/ 0 w 171"/>
              <a:gd name="T9" fmla="*/ 25400 h 123"/>
              <a:gd name="T10" fmla="*/ 14288 w 171"/>
              <a:gd name="T11" fmla="*/ 25400 h 123"/>
              <a:gd name="T12" fmla="*/ 257175 w 171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"/>
              <a:gd name="T22" fmla="*/ 0 h 123"/>
              <a:gd name="T23" fmla="*/ 171 w 171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" h="123">
                <a:moveTo>
                  <a:pt x="162" y="123"/>
                </a:moveTo>
                <a:lnTo>
                  <a:pt x="171" y="106"/>
                </a:lnTo>
                <a:lnTo>
                  <a:pt x="18" y="0"/>
                </a:lnTo>
                <a:lnTo>
                  <a:pt x="18" y="8"/>
                </a:lnTo>
                <a:lnTo>
                  <a:pt x="0" y="16"/>
                </a:lnTo>
                <a:lnTo>
                  <a:pt x="9" y="16"/>
                </a:lnTo>
                <a:lnTo>
                  <a:pt x="162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8" name="Freeform 1173"/>
          <p:cNvSpPr>
            <a:spLocks/>
          </p:cNvSpPr>
          <p:nvPr/>
        </p:nvSpPr>
        <p:spPr bwMode="auto">
          <a:xfrm>
            <a:off x="4424363" y="4964113"/>
            <a:ext cx="242887" cy="220662"/>
          </a:xfrm>
          <a:custGeom>
            <a:avLst/>
            <a:gdLst>
              <a:gd name="T0" fmla="*/ 214312 w 153"/>
              <a:gd name="T1" fmla="*/ 220662 h 139"/>
              <a:gd name="T2" fmla="*/ 242887 w 153"/>
              <a:gd name="T3" fmla="*/ 207962 h 139"/>
              <a:gd name="T4" fmla="*/ 28575 w 153"/>
              <a:gd name="T5" fmla="*/ 0 h 139"/>
              <a:gd name="T6" fmla="*/ 0 w 153"/>
              <a:gd name="T7" fmla="*/ 14287 h 139"/>
              <a:gd name="T8" fmla="*/ 214312 w 153"/>
              <a:gd name="T9" fmla="*/ 220662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"/>
              <a:gd name="T16" fmla="*/ 0 h 139"/>
              <a:gd name="T17" fmla="*/ 153 w 153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" h="139">
                <a:moveTo>
                  <a:pt x="135" y="139"/>
                </a:moveTo>
                <a:lnTo>
                  <a:pt x="153" y="131"/>
                </a:lnTo>
                <a:lnTo>
                  <a:pt x="18" y="0"/>
                </a:lnTo>
                <a:lnTo>
                  <a:pt x="0" y="9"/>
                </a:lnTo>
                <a:lnTo>
                  <a:pt x="135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9" name="Oval 1174"/>
          <p:cNvSpPr>
            <a:spLocks noChangeArrowheads="1"/>
          </p:cNvSpPr>
          <p:nvPr/>
        </p:nvSpPr>
        <p:spPr bwMode="auto">
          <a:xfrm>
            <a:off x="6467475" y="5418138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40" name="Oval 1175"/>
          <p:cNvSpPr>
            <a:spLocks noChangeArrowheads="1"/>
          </p:cNvSpPr>
          <p:nvPr/>
        </p:nvSpPr>
        <p:spPr bwMode="auto">
          <a:xfrm>
            <a:off x="6467475" y="5421313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41" name="Rectangle 1176"/>
          <p:cNvSpPr>
            <a:spLocks noChangeArrowheads="1"/>
          </p:cNvSpPr>
          <p:nvPr/>
        </p:nvSpPr>
        <p:spPr bwMode="auto">
          <a:xfrm>
            <a:off x="6610350" y="5521325"/>
            <a:ext cx="469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MIA</a:t>
            </a:r>
            <a:endParaRPr lang="en-US" b="1">
              <a:latin typeface="Times" charset="0"/>
            </a:endParaRPr>
          </a:p>
        </p:txBody>
      </p:sp>
      <p:sp>
        <p:nvSpPr>
          <p:cNvPr id="38042" name="Oval 1177"/>
          <p:cNvSpPr>
            <a:spLocks noChangeArrowheads="1"/>
          </p:cNvSpPr>
          <p:nvPr/>
        </p:nvSpPr>
        <p:spPr bwMode="auto">
          <a:xfrm>
            <a:off x="4552950" y="2085975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43" name="Oval 1178"/>
          <p:cNvSpPr>
            <a:spLocks noChangeArrowheads="1"/>
          </p:cNvSpPr>
          <p:nvPr/>
        </p:nvSpPr>
        <p:spPr bwMode="auto">
          <a:xfrm>
            <a:off x="4552950" y="2089150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44" name="Rectangle 1179"/>
          <p:cNvSpPr>
            <a:spLocks noChangeArrowheads="1"/>
          </p:cNvSpPr>
          <p:nvPr/>
        </p:nvSpPr>
        <p:spPr bwMode="auto">
          <a:xfrm>
            <a:off x="4667250" y="2201863"/>
            <a:ext cx="509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ORD</a:t>
            </a:r>
            <a:endParaRPr lang="en-US" b="1">
              <a:latin typeface="Times" charset="0"/>
            </a:endParaRPr>
          </a:p>
        </p:txBody>
      </p:sp>
      <p:sp>
        <p:nvSpPr>
          <p:cNvPr id="38045" name="Oval 1180"/>
          <p:cNvSpPr>
            <a:spLocks noChangeArrowheads="1"/>
          </p:cNvSpPr>
          <p:nvPr/>
        </p:nvSpPr>
        <p:spPr bwMode="auto">
          <a:xfrm>
            <a:off x="1123950" y="4667250"/>
            <a:ext cx="800100" cy="4397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46" name="Oval 1181"/>
          <p:cNvSpPr>
            <a:spLocks noChangeArrowheads="1"/>
          </p:cNvSpPr>
          <p:nvPr/>
        </p:nvSpPr>
        <p:spPr bwMode="auto">
          <a:xfrm>
            <a:off x="1123950" y="4668838"/>
            <a:ext cx="800100" cy="43656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47" name="Rectangle 1182"/>
          <p:cNvSpPr>
            <a:spLocks noChangeArrowheads="1"/>
          </p:cNvSpPr>
          <p:nvPr/>
        </p:nvSpPr>
        <p:spPr bwMode="auto">
          <a:xfrm>
            <a:off x="1252538" y="4783138"/>
            <a:ext cx="4968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LAX</a:t>
            </a:r>
            <a:endParaRPr lang="en-US" b="1">
              <a:latin typeface="Times" charset="0"/>
            </a:endParaRPr>
          </a:p>
        </p:txBody>
      </p:sp>
      <p:sp>
        <p:nvSpPr>
          <p:cNvPr id="38048" name="Oval 1183"/>
          <p:cNvSpPr>
            <a:spLocks noChangeArrowheads="1"/>
          </p:cNvSpPr>
          <p:nvPr/>
        </p:nvSpPr>
        <p:spPr bwMode="auto">
          <a:xfrm>
            <a:off x="3595688" y="4419600"/>
            <a:ext cx="814387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49" name="Oval 1184"/>
          <p:cNvSpPr>
            <a:spLocks noChangeArrowheads="1"/>
          </p:cNvSpPr>
          <p:nvPr/>
        </p:nvSpPr>
        <p:spPr bwMode="auto">
          <a:xfrm>
            <a:off x="3595688" y="4422775"/>
            <a:ext cx="814387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50" name="Rectangle 1185"/>
          <p:cNvSpPr>
            <a:spLocks noChangeArrowheads="1"/>
          </p:cNvSpPr>
          <p:nvPr/>
        </p:nvSpPr>
        <p:spPr bwMode="auto">
          <a:xfrm>
            <a:off x="3709988" y="4537075"/>
            <a:ext cx="536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DFW</a:t>
            </a:r>
            <a:endParaRPr lang="en-US" b="1">
              <a:latin typeface="Times" charset="0"/>
            </a:endParaRPr>
          </a:p>
        </p:txBody>
      </p:sp>
      <p:sp>
        <p:nvSpPr>
          <p:cNvPr id="38051" name="Oval 1186"/>
          <p:cNvSpPr>
            <a:spLocks noChangeArrowheads="1"/>
          </p:cNvSpPr>
          <p:nvPr/>
        </p:nvSpPr>
        <p:spPr bwMode="auto">
          <a:xfrm>
            <a:off x="938213" y="3370263"/>
            <a:ext cx="800100" cy="4413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52" name="Oval 1187"/>
          <p:cNvSpPr>
            <a:spLocks noChangeArrowheads="1"/>
          </p:cNvSpPr>
          <p:nvPr/>
        </p:nvSpPr>
        <p:spPr bwMode="auto">
          <a:xfrm>
            <a:off x="938213" y="3373438"/>
            <a:ext cx="800100" cy="434975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53" name="Rectangle 1188"/>
          <p:cNvSpPr>
            <a:spLocks noChangeArrowheads="1"/>
          </p:cNvSpPr>
          <p:nvPr/>
        </p:nvSpPr>
        <p:spPr bwMode="auto">
          <a:xfrm>
            <a:off x="1081088" y="3486150"/>
            <a:ext cx="4445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900">
                <a:solidFill>
                  <a:srgbClr val="0000FF"/>
                </a:solidFill>
                <a:latin typeface="Times New Roman" charset="0"/>
              </a:rPr>
              <a:t>SFO</a:t>
            </a:r>
            <a:endParaRPr lang="en-US" b="1">
              <a:latin typeface="Times" charset="0"/>
            </a:endParaRPr>
          </a:p>
        </p:txBody>
      </p:sp>
      <p:sp>
        <p:nvSpPr>
          <p:cNvPr id="38054" name="Rectangle 1189"/>
          <p:cNvSpPr>
            <a:spLocks noChangeArrowheads="1"/>
          </p:cNvSpPr>
          <p:nvPr/>
        </p:nvSpPr>
        <p:spPr bwMode="auto">
          <a:xfrm>
            <a:off x="866775" y="2890838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55" name="Rectangle 1190"/>
          <p:cNvSpPr>
            <a:spLocks noChangeArrowheads="1"/>
          </p:cNvSpPr>
          <p:nvPr/>
        </p:nvSpPr>
        <p:spPr bwMode="auto">
          <a:xfrm>
            <a:off x="838200" y="2916238"/>
            <a:ext cx="385763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56" name="Rectangle 1191"/>
          <p:cNvSpPr>
            <a:spLocks noChangeArrowheads="1"/>
          </p:cNvSpPr>
          <p:nvPr/>
        </p:nvSpPr>
        <p:spPr bwMode="auto">
          <a:xfrm>
            <a:off x="838200" y="2917825"/>
            <a:ext cx="385763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57" name="Rectangle 1192"/>
          <p:cNvSpPr>
            <a:spLocks noChangeArrowheads="1"/>
          </p:cNvSpPr>
          <p:nvPr/>
        </p:nvSpPr>
        <p:spPr bwMode="auto">
          <a:xfrm>
            <a:off x="909638" y="28781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8058" name="Rectangle 1193"/>
          <p:cNvSpPr>
            <a:spLocks noChangeArrowheads="1"/>
          </p:cNvSpPr>
          <p:nvPr/>
        </p:nvSpPr>
        <p:spPr bwMode="auto">
          <a:xfrm>
            <a:off x="1052513" y="303371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2</a:t>
            </a:r>
            <a:endParaRPr lang="en-US" b="1">
              <a:latin typeface="Times" charset="0"/>
            </a:endParaRPr>
          </a:p>
        </p:txBody>
      </p:sp>
      <p:sp>
        <p:nvSpPr>
          <p:cNvPr id="38059" name="Rectangle 1194"/>
          <p:cNvSpPr>
            <a:spLocks noChangeArrowheads="1"/>
          </p:cNvSpPr>
          <p:nvPr/>
        </p:nvSpPr>
        <p:spPr bwMode="auto">
          <a:xfrm>
            <a:off x="881063" y="5199063"/>
            <a:ext cx="400050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60" name="Rectangle 1195"/>
          <p:cNvSpPr>
            <a:spLocks noChangeArrowheads="1"/>
          </p:cNvSpPr>
          <p:nvPr/>
        </p:nvSpPr>
        <p:spPr bwMode="auto">
          <a:xfrm>
            <a:off x="852488" y="522446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61" name="Rectangle 1196"/>
          <p:cNvSpPr>
            <a:spLocks noChangeArrowheads="1"/>
          </p:cNvSpPr>
          <p:nvPr/>
        </p:nvSpPr>
        <p:spPr bwMode="auto">
          <a:xfrm>
            <a:off x="852488" y="522605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62" name="Rectangle 1197"/>
          <p:cNvSpPr>
            <a:spLocks noChangeArrowheads="1"/>
          </p:cNvSpPr>
          <p:nvPr/>
        </p:nvSpPr>
        <p:spPr bwMode="auto">
          <a:xfrm>
            <a:off x="923925" y="518636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8063" name="Rectangle 1198"/>
          <p:cNvSpPr>
            <a:spLocks noChangeArrowheads="1"/>
          </p:cNvSpPr>
          <p:nvPr/>
        </p:nvSpPr>
        <p:spPr bwMode="auto">
          <a:xfrm>
            <a:off x="1066800" y="53419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b="1">
              <a:latin typeface="Times" charset="0"/>
            </a:endParaRPr>
          </a:p>
        </p:txBody>
      </p:sp>
      <p:sp>
        <p:nvSpPr>
          <p:cNvPr id="38064" name="Rectangle 1199"/>
          <p:cNvSpPr>
            <a:spLocks noChangeArrowheads="1"/>
          </p:cNvSpPr>
          <p:nvPr/>
        </p:nvSpPr>
        <p:spPr bwMode="auto">
          <a:xfrm>
            <a:off x="3652838" y="4978400"/>
            <a:ext cx="400050" cy="3619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65" name="Rectangle 1200"/>
          <p:cNvSpPr>
            <a:spLocks noChangeArrowheads="1"/>
          </p:cNvSpPr>
          <p:nvPr/>
        </p:nvSpPr>
        <p:spPr bwMode="auto">
          <a:xfrm>
            <a:off x="3609975" y="5003800"/>
            <a:ext cx="400050" cy="3635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66" name="Rectangle 1201"/>
          <p:cNvSpPr>
            <a:spLocks noChangeArrowheads="1"/>
          </p:cNvSpPr>
          <p:nvPr/>
        </p:nvSpPr>
        <p:spPr bwMode="auto">
          <a:xfrm>
            <a:off x="3609975" y="5005388"/>
            <a:ext cx="400050" cy="3603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67" name="Rectangle 1202"/>
          <p:cNvSpPr>
            <a:spLocks noChangeArrowheads="1"/>
          </p:cNvSpPr>
          <p:nvPr/>
        </p:nvSpPr>
        <p:spPr bwMode="auto">
          <a:xfrm>
            <a:off x="3695700" y="4978400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8068" name="Rectangle 1203"/>
          <p:cNvSpPr>
            <a:spLocks noChangeArrowheads="1"/>
          </p:cNvSpPr>
          <p:nvPr/>
        </p:nvSpPr>
        <p:spPr bwMode="auto">
          <a:xfrm>
            <a:off x="3838575" y="512127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3</a:t>
            </a:r>
            <a:endParaRPr lang="en-US" b="1">
              <a:latin typeface="Times" charset="0"/>
            </a:endParaRPr>
          </a:p>
        </p:txBody>
      </p:sp>
      <p:sp>
        <p:nvSpPr>
          <p:cNvPr id="38069" name="Rectangle 1204"/>
          <p:cNvSpPr>
            <a:spLocks noChangeArrowheads="1"/>
          </p:cNvSpPr>
          <p:nvPr/>
        </p:nvSpPr>
        <p:spPr bwMode="auto">
          <a:xfrm>
            <a:off x="5510213" y="2112963"/>
            <a:ext cx="385762" cy="3492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70" name="Rectangle 1205"/>
          <p:cNvSpPr>
            <a:spLocks noChangeArrowheads="1"/>
          </p:cNvSpPr>
          <p:nvPr/>
        </p:nvSpPr>
        <p:spPr bwMode="auto">
          <a:xfrm>
            <a:off x="5467350" y="2138363"/>
            <a:ext cx="385763" cy="363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71" name="Rectangle 1206"/>
          <p:cNvSpPr>
            <a:spLocks noChangeArrowheads="1"/>
          </p:cNvSpPr>
          <p:nvPr/>
        </p:nvSpPr>
        <p:spPr bwMode="auto">
          <a:xfrm>
            <a:off x="5467350" y="2139950"/>
            <a:ext cx="385763" cy="3603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72" name="Rectangle 1207"/>
          <p:cNvSpPr>
            <a:spLocks noChangeArrowheads="1"/>
          </p:cNvSpPr>
          <p:nvPr/>
        </p:nvSpPr>
        <p:spPr bwMode="auto">
          <a:xfrm>
            <a:off x="5538788" y="2100263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8073" name="Rectangle 1208"/>
          <p:cNvSpPr>
            <a:spLocks noChangeArrowheads="1"/>
          </p:cNvSpPr>
          <p:nvPr/>
        </p:nvSpPr>
        <p:spPr bwMode="auto">
          <a:xfrm>
            <a:off x="5681663" y="2255838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4</a:t>
            </a:r>
            <a:endParaRPr lang="en-US" b="1">
              <a:latin typeface="Times" charset="0"/>
            </a:endParaRPr>
          </a:p>
        </p:txBody>
      </p:sp>
      <p:sp>
        <p:nvSpPr>
          <p:cNvPr id="38074" name="Rectangle 1209"/>
          <p:cNvSpPr>
            <a:spLocks noChangeArrowheads="1"/>
          </p:cNvSpPr>
          <p:nvPr/>
        </p:nvSpPr>
        <p:spPr bwMode="auto">
          <a:xfrm>
            <a:off x="6396038" y="5962650"/>
            <a:ext cx="400050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75" name="Rectangle 1210"/>
          <p:cNvSpPr>
            <a:spLocks noChangeArrowheads="1"/>
          </p:cNvSpPr>
          <p:nvPr/>
        </p:nvSpPr>
        <p:spPr bwMode="auto">
          <a:xfrm>
            <a:off x="6353175" y="6002338"/>
            <a:ext cx="400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76" name="Rectangle 1211"/>
          <p:cNvSpPr>
            <a:spLocks noChangeArrowheads="1"/>
          </p:cNvSpPr>
          <p:nvPr/>
        </p:nvSpPr>
        <p:spPr bwMode="auto">
          <a:xfrm>
            <a:off x="6353175" y="6003925"/>
            <a:ext cx="400050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77" name="Rectangle 1212"/>
          <p:cNvSpPr>
            <a:spLocks noChangeArrowheads="1"/>
          </p:cNvSpPr>
          <p:nvPr/>
        </p:nvSpPr>
        <p:spPr bwMode="auto">
          <a:xfrm>
            <a:off x="6424613" y="5964238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8078" name="Rectangle 1213"/>
          <p:cNvSpPr>
            <a:spLocks noChangeArrowheads="1"/>
          </p:cNvSpPr>
          <p:nvPr/>
        </p:nvSpPr>
        <p:spPr bwMode="auto">
          <a:xfrm>
            <a:off x="6581775" y="6105525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5</a:t>
            </a:r>
            <a:endParaRPr lang="en-US" b="1">
              <a:latin typeface="Times" charset="0"/>
            </a:endParaRPr>
          </a:p>
        </p:txBody>
      </p:sp>
      <p:sp>
        <p:nvSpPr>
          <p:cNvPr id="38079" name="Rectangle 1214"/>
          <p:cNvSpPr>
            <a:spLocks noChangeArrowheads="1"/>
          </p:cNvSpPr>
          <p:nvPr/>
        </p:nvSpPr>
        <p:spPr bwMode="auto">
          <a:xfrm>
            <a:off x="7439025" y="3019425"/>
            <a:ext cx="385763" cy="3635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80" name="Rectangle 1215"/>
          <p:cNvSpPr>
            <a:spLocks noChangeArrowheads="1"/>
          </p:cNvSpPr>
          <p:nvPr/>
        </p:nvSpPr>
        <p:spPr bwMode="auto">
          <a:xfrm>
            <a:off x="7396163" y="3059113"/>
            <a:ext cx="385762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81" name="Rectangle 1216"/>
          <p:cNvSpPr>
            <a:spLocks noChangeArrowheads="1"/>
          </p:cNvSpPr>
          <p:nvPr/>
        </p:nvSpPr>
        <p:spPr bwMode="auto">
          <a:xfrm>
            <a:off x="7396163" y="3060700"/>
            <a:ext cx="385762" cy="3476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82" name="Rectangle 1217"/>
          <p:cNvSpPr>
            <a:spLocks noChangeArrowheads="1"/>
          </p:cNvSpPr>
          <p:nvPr/>
        </p:nvSpPr>
        <p:spPr bwMode="auto">
          <a:xfrm>
            <a:off x="7467600" y="3021013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i="1">
                <a:solidFill>
                  <a:srgbClr val="000000"/>
                </a:solidFill>
                <a:latin typeface="Times New Roman" charset="0"/>
              </a:rPr>
              <a:t>v</a:t>
            </a:r>
            <a:endParaRPr lang="en-US" b="1">
              <a:latin typeface="Times" charset="0"/>
            </a:endParaRPr>
          </a:p>
        </p:txBody>
      </p:sp>
      <p:sp>
        <p:nvSpPr>
          <p:cNvPr id="38083" name="Rectangle 1218"/>
          <p:cNvSpPr>
            <a:spLocks noChangeArrowheads="1"/>
          </p:cNvSpPr>
          <p:nvPr/>
        </p:nvSpPr>
        <p:spPr bwMode="auto">
          <a:xfrm>
            <a:off x="7610475" y="3162300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400">
                <a:solidFill>
                  <a:srgbClr val="000000"/>
                </a:solidFill>
                <a:latin typeface="Times New Roman" charset="0"/>
              </a:rPr>
              <a:t>6</a:t>
            </a:r>
            <a:endParaRPr lang="en-US" b="1">
              <a:latin typeface="Times" charset="0"/>
            </a:endParaRPr>
          </a:p>
        </p:txBody>
      </p:sp>
      <p:pic>
        <p:nvPicPr>
          <p:cNvPr id="38084" name="Picture 12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12192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085" name="AutoShape 1220"/>
          <p:cNvCxnSpPr>
            <a:cxnSpLocks noChangeShapeType="1"/>
            <a:stCxn id="38040" idx="1"/>
            <a:endCxn id="38043" idx="5"/>
          </p:cNvCxnSpPr>
          <p:nvPr/>
        </p:nvCxnSpPr>
        <p:spPr bwMode="auto">
          <a:xfrm rot="5400000" flipH="1">
            <a:off x="4426744" y="3298031"/>
            <a:ext cx="2967038" cy="1349375"/>
          </a:xfrm>
          <a:prstGeom prst="curvedConnector3">
            <a:avLst>
              <a:gd name="adj1" fmla="val 49972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86" name="AutoShape 1221"/>
          <p:cNvCxnSpPr>
            <a:cxnSpLocks noChangeShapeType="1"/>
            <a:stCxn id="38040" idx="3"/>
            <a:endCxn id="38052" idx="2"/>
          </p:cNvCxnSpPr>
          <p:nvPr/>
        </p:nvCxnSpPr>
        <p:spPr bwMode="auto">
          <a:xfrm rot="16200000" flipV="1">
            <a:off x="2632075" y="1868488"/>
            <a:ext cx="2230438" cy="5675312"/>
          </a:xfrm>
          <a:prstGeom prst="curvedConnector4">
            <a:avLst>
              <a:gd name="adj1" fmla="val -25125"/>
              <a:gd name="adj2" fmla="val 10883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87" name="AutoShape 1222"/>
          <p:cNvCxnSpPr>
            <a:cxnSpLocks noChangeShapeType="1"/>
            <a:stCxn id="38026" idx="3"/>
            <a:endCxn id="38046" idx="7"/>
          </p:cNvCxnSpPr>
          <p:nvPr/>
        </p:nvCxnSpPr>
        <p:spPr bwMode="auto">
          <a:xfrm rot="5400000">
            <a:off x="3420269" y="1381919"/>
            <a:ext cx="1708150" cy="493553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88" name="AutoShape 1223"/>
          <p:cNvCxnSpPr>
            <a:cxnSpLocks noChangeShapeType="1"/>
            <a:stCxn id="38026" idx="2"/>
            <a:endCxn id="38043" idx="5"/>
          </p:cNvCxnSpPr>
          <p:nvPr/>
        </p:nvCxnSpPr>
        <p:spPr bwMode="auto">
          <a:xfrm rot="10800000">
            <a:off x="5235575" y="2489200"/>
            <a:ext cx="1360488" cy="3238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89" name="AutoShape 1224"/>
          <p:cNvCxnSpPr>
            <a:cxnSpLocks noChangeShapeType="1"/>
            <a:stCxn id="38046" idx="7"/>
            <a:endCxn id="38049" idx="2"/>
          </p:cNvCxnSpPr>
          <p:nvPr/>
        </p:nvCxnSpPr>
        <p:spPr bwMode="auto">
          <a:xfrm rot="-5400000">
            <a:off x="2655094" y="3791744"/>
            <a:ext cx="63500" cy="1760538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90" name="AutoShape 1225"/>
          <p:cNvCxnSpPr>
            <a:cxnSpLocks noChangeShapeType="1"/>
            <a:stCxn id="37891" idx="2"/>
            <a:endCxn id="38051" idx="7"/>
          </p:cNvCxnSpPr>
          <p:nvPr/>
        </p:nvCxnSpPr>
        <p:spPr bwMode="auto">
          <a:xfrm rot="10800000" flipV="1">
            <a:off x="1620838" y="1724025"/>
            <a:ext cx="5551487" cy="171132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91" name="AutoShape 1227"/>
          <p:cNvCxnSpPr>
            <a:cxnSpLocks noChangeShapeType="1"/>
            <a:stCxn id="38098" idx="2"/>
            <a:endCxn id="38049" idx="7"/>
          </p:cNvCxnSpPr>
          <p:nvPr/>
        </p:nvCxnSpPr>
        <p:spPr bwMode="auto">
          <a:xfrm flipH="1">
            <a:off x="4291013" y="1724025"/>
            <a:ext cx="2919412" cy="27336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92" name="AutoShape 1228"/>
          <p:cNvCxnSpPr>
            <a:cxnSpLocks noChangeShapeType="1"/>
            <a:stCxn id="38098" idx="1"/>
            <a:endCxn id="38043" idx="7"/>
          </p:cNvCxnSpPr>
          <p:nvPr/>
        </p:nvCxnSpPr>
        <p:spPr bwMode="auto">
          <a:xfrm rot="-5400000" flipH="1" flipV="1">
            <a:off x="6003925" y="800100"/>
            <a:ext cx="555625" cy="2092325"/>
          </a:xfrm>
          <a:prstGeom prst="curvedConnector3">
            <a:avLst>
              <a:gd name="adj1" fmla="val -18005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8093" name="Group 1229"/>
          <p:cNvGrpSpPr>
            <a:grpSpLocks/>
          </p:cNvGrpSpPr>
          <p:nvPr/>
        </p:nvGrpSpPr>
        <p:grpSpPr bwMode="auto">
          <a:xfrm>
            <a:off x="7210425" y="1503363"/>
            <a:ext cx="800100" cy="439737"/>
            <a:chOff x="4542" y="947"/>
            <a:chExt cx="504" cy="277"/>
          </a:xfrm>
        </p:grpSpPr>
        <p:sp>
          <p:nvSpPr>
            <p:cNvPr id="38098" name="Oval 1230"/>
            <p:cNvSpPr>
              <a:spLocks noChangeArrowheads="1"/>
            </p:cNvSpPr>
            <p:nvPr/>
          </p:nvSpPr>
          <p:spPr bwMode="auto">
            <a:xfrm>
              <a:off x="4542" y="947"/>
              <a:ext cx="504" cy="2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99" name="Rectangle 1231"/>
            <p:cNvSpPr>
              <a:spLocks noChangeArrowheads="1"/>
            </p:cNvSpPr>
            <p:nvPr/>
          </p:nvSpPr>
          <p:spPr bwMode="auto">
            <a:xfrm>
              <a:off x="4655" y="1002"/>
              <a:ext cx="29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900">
                  <a:solidFill>
                    <a:srgbClr val="0000FF"/>
                  </a:solidFill>
                  <a:latin typeface="Times New Roman" charset="0"/>
                </a:rPr>
                <a:t>BOS</a:t>
              </a:r>
              <a:endParaRPr lang="en-US" b="1">
                <a:latin typeface="Times" charset="0"/>
              </a:endParaRPr>
            </a:p>
          </p:txBody>
        </p:sp>
      </p:grpSp>
      <p:cxnSp>
        <p:nvCxnSpPr>
          <p:cNvPr id="38094" name="AutoShape 1232"/>
          <p:cNvCxnSpPr>
            <a:cxnSpLocks noChangeShapeType="1"/>
          </p:cNvCxnSpPr>
          <p:nvPr/>
        </p:nvCxnSpPr>
        <p:spPr bwMode="auto">
          <a:xfrm flipH="1">
            <a:off x="1806575" y="1724025"/>
            <a:ext cx="6232525" cy="3317875"/>
          </a:xfrm>
          <a:prstGeom prst="curvedConnector4">
            <a:avLst>
              <a:gd name="adj1" fmla="val -7264"/>
              <a:gd name="adj2" fmla="val 115597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95" name="AutoShape 1233"/>
          <p:cNvCxnSpPr>
            <a:cxnSpLocks noChangeShapeType="1"/>
          </p:cNvCxnSpPr>
          <p:nvPr/>
        </p:nvCxnSpPr>
        <p:spPr bwMode="auto">
          <a:xfrm rot="-5400000" flipH="1" flipV="1">
            <a:off x="2393950" y="1068388"/>
            <a:ext cx="1220788" cy="3332162"/>
          </a:xfrm>
          <a:prstGeom prst="curvedConnector3">
            <a:avLst>
              <a:gd name="adj1" fmla="val -21588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96" name="AutoShape 1234"/>
          <p:cNvCxnSpPr>
            <a:cxnSpLocks noChangeShapeType="1"/>
          </p:cNvCxnSpPr>
          <p:nvPr/>
        </p:nvCxnSpPr>
        <p:spPr bwMode="auto">
          <a:xfrm flipH="1" flipV="1">
            <a:off x="1338263" y="3836988"/>
            <a:ext cx="185737" cy="80327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97" name="AutoShape 202"/>
          <p:cNvCxnSpPr>
            <a:cxnSpLocks noChangeShapeType="1"/>
          </p:cNvCxnSpPr>
          <p:nvPr/>
        </p:nvCxnSpPr>
        <p:spPr bwMode="auto">
          <a:xfrm rot="5400000">
            <a:off x="2142331" y="2242344"/>
            <a:ext cx="2309813" cy="2746375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Transitive Closure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46356922"/>
              </p:ext>
            </p:extLst>
          </p:nvPr>
        </p:nvGraphicFramePr>
        <p:xfrm>
          <a:off x="1676400" y="2057400"/>
          <a:ext cx="63246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/>
                <a:gridCol w="2108200"/>
                <a:gridCol w="2108200"/>
              </a:tblGrid>
              <a:tr h="9525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 DFS from</a:t>
                      </a:r>
                      <a:r>
                        <a:rPr lang="en-US" baseline="0" dirty="0" smtClean="0"/>
                        <a:t> each of the n vertices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Floyd-</a:t>
                      </a:r>
                      <a:r>
                        <a:rPr lang="en-US" dirty="0" err="1" smtClean="0"/>
                        <a:t>Warshall</a:t>
                      </a:r>
                      <a:endParaRPr lang="en-US" dirty="0"/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Time complexity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O(n(</a:t>
                      </a:r>
                      <a:r>
                        <a:rPr lang="en-US" dirty="0" err="1" smtClean="0"/>
                        <a:t>n+m</a:t>
                      </a:r>
                      <a:r>
                        <a:rPr lang="en-US" dirty="0" smtClean="0"/>
                        <a:t>))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 &lt;= n</a:t>
                      </a:r>
                      <a:r>
                        <a:rPr lang="en-US" baseline="30000" dirty="0" smtClean="0"/>
                        <a:t>2</a:t>
                      </a:r>
                    </a:p>
                    <a:p>
                      <a:pPr algn="ctr"/>
                      <a:endParaRPr lang="en-US" baseline="30000" dirty="0" smtClean="0"/>
                    </a:p>
                    <a:p>
                      <a:pPr algn="ctr"/>
                      <a:r>
                        <a:rPr lang="en-US" dirty="0" smtClean="0"/>
                        <a:t>Faster if the graph is sparse (not many edges)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Directed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DF74E-A7ED-5448-977C-B91FAAC1016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09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Topological Ordering/Sorting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Directed Graphs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FB2372-B362-CB4B-AEB2-8F37C904414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6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99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2ACB8F-AB19-AA45-A859-820C8F9BD9B0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269571" name="Oval 259"/>
          <p:cNvSpPr>
            <a:spLocks noChangeArrowheads="1"/>
          </p:cNvSpPr>
          <p:nvPr/>
        </p:nvSpPr>
        <p:spPr bwMode="auto">
          <a:xfrm>
            <a:off x="1995488" y="2251075"/>
            <a:ext cx="9302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2" name="Oval 260"/>
          <p:cNvSpPr>
            <a:spLocks noChangeArrowheads="1"/>
          </p:cNvSpPr>
          <p:nvPr/>
        </p:nvSpPr>
        <p:spPr bwMode="auto">
          <a:xfrm>
            <a:off x="2046288" y="2767013"/>
            <a:ext cx="2073275" cy="5143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3" name="Oval 261"/>
          <p:cNvSpPr>
            <a:spLocks noChangeArrowheads="1"/>
          </p:cNvSpPr>
          <p:nvPr/>
        </p:nvSpPr>
        <p:spPr bwMode="auto">
          <a:xfrm>
            <a:off x="4478338" y="2724150"/>
            <a:ext cx="714375" cy="2444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4" name="Oval 262"/>
          <p:cNvSpPr>
            <a:spLocks noChangeArrowheads="1"/>
          </p:cNvSpPr>
          <p:nvPr/>
        </p:nvSpPr>
        <p:spPr bwMode="auto">
          <a:xfrm>
            <a:off x="3733800" y="3541713"/>
            <a:ext cx="527050" cy="2444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5" name="Oval 263"/>
          <p:cNvSpPr>
            <a:spLocks noChangeArrowheads="1"/>
          </p:cNvSpPr>
          <p:nvPr/>
        </p:nvSpPr>
        <p:spPr bwMode="auto">
          <a:xfrm>
            <a:off x="4953000" y="3505200"/>
            <a:ext cx="1131888" cy="4302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6" name="Oval 264"/>
          <p:cNvSpPr>
            <a:spLocks noChangeArrowheads="1"/>
          </p:cNvSpPr>
          <p:nvPr/>
        </p:nvSpPr>
        <p:spPr bwMode="auto">
          <a:xfrm>
            <a:off x="2189163" y="3886200"/>
            <a:ext cx="638175" cy="4032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7" name="Oval 265"/>
          <p:cNvSpPr>
            <a:spLocks noChangeArrowheads="1"/>
          </p:cNvSpPr>
          <p:nvPr/>
        </p:nvSpPr>
        <p:spPr bwMode="auto">
          <a:xfrm>
            <a:off x="3200400" y="4324350"/>
            <a:ext cx="1887538" cy="4000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8" name="Oval 266"/>
          <p:cNvSpPr>
            <a:spLocks noChangeArrowheads="1"/>
          </p:cNvSpPr>
          <p:nvPr/>
        </p:nvSpPr>
        <p:spPr bwMode="auto">
          <a:xfrm>
            <a:off x="5383213" y="4719638"/>
            <a:ext cx="1246187" cy="3238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79" name="Oval 267"/>
          <p:cNvSpPr>
            <a:spLocks noChangeArrowheads="1"/>
          </p:cNvSpPr>
          <p:nvPr/>
        </p:nvSpPr>
        <p:spPr bwMode="auto">
          <a:xfrm>
            <a:off x="1995488" y="4953000"/>
            <a:ext cx="1738312" cy="520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80" name="Oval 268"/>
          <p:cNvSpPr>
            <a:spLocks noChangeArrowheads="1"/>
          </p:cNvSpPr>
          <p:nvPr/>
        </p:nvSpPr>
        <p:spPr bwMode="auto">
          <a:xfrm>
            <a:off x="3581400" y="5715000"/>
            <a:ext cx="671513" cy="3111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69581" name="Oval 269"/>
          <p:cNvSpPr>
            <a:spLocks noChangeArrowheads="1"/>
          </p:cNvSpPr>
          <p:nvPr/>
        </p:nvSpPr>
        <p:spPr bwMode="auto">
          <a:xfrm>
            <a:off x="4953000" y="5943600"/>
            <a:ext cx="2163763" cy="5270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cxnSp>
        <p:nvCxnSpPr>
          <p:cNvPr id="39950" name="AutoShape 270"/>
          <p:cNvCxnSpPr>
            <a:cxnSpLocks noChangeShapeType="1"/>
            <a:stCxn id="269571" idx="5"/>
            <a:endCxn id="269572" idx="0"/>
          </p:cNvCxnSpPr>
          <p:nvPr/>
        </p:nvCxnSpPr>
        <p:spPr bwMode="auto">
          <a:xfrm>
            <a:off x="2789238" y="2543175"/>
            <a:ext cx="293687" cy="2047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1" name="AutoShape 271"/>
          <p:cNvCxnSpPr>
            <a:cxnSpLocks noChangeShapeType="1"/>
            <a:stCxn id="269572" idx="7"/>
            <a:endCxn id="269573" idx="2"/>
          </p:cNvCxnSpPr>
          <p:nvPr/>
        </p:nvCxnSpPr>
        <p:spPr bwMode="auto">
          <a:xfrm>
            <a:off x="3816350" y="2822575"/>
            <a:ext cx="642938" cy="238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AutoShape 272"/>
          <p:cNvCxnSpPr>
            <a:cxnSpLocks noChangeShapeType="1"/>
            <a:stCxn id="269572" idx="4"/>
            <a:endCxn id="269574" idx="1"/>
          </p:cNvCxnSpPr>
          <p:nvPr/>
        </p:nvCxnSpPr>
        <p:spPr bwMode="auto">
          <a:xfrm>
            <a:off x="3082925" y="3300413"/>
            <a:ext cx="728663" cy="258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AutoShape 273"/>
          <p:cNvCxnSpPr>
            <a:cxnSpLocks noChangeShapeType="1"/>
            <a:stCxn id="269573" idx="5"/>
            <a:endCxn id="269575" idx="0"/>
          </p:cNvCxnSpPr>
          <p:nvPr/>
        </p:nvCxnSpPr>
        <p:spPr bwMode="auto">
          <a:xfrm>
            <a:off x="5087938" y="2951163"/>
            <a:ext cx="431800" cy="5349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AutoShape 274"/>
          <p:cNvCxnSpPr>
            <a:cxnSpLocks noChangeShapeType="1"/>
            <a:stCxn id="269574" idx="6"/>
            <a:endCxn id="269575" idx="2"/>
          </p:cNvCxnSpPr>
          <p:nvPr/>
        </p:nvCxnSpPr>
        <p:spPr bwMode="auto">
          <a:xfrm>
            <a:off x="4279900" y="3663950"/>
            <a:ext cx="654050" cy="57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5" name="AutoShape 275"/>
          <p:cNvCxnSpPr>
            <a:cxnSpLocks noChangeShapeType="1"/>
            <a:stCxn id="269575" idx="4"/>
            <a:endCxn id="269577" idx="7"/>
          </p:cNvCxnSpPr>
          <p:nvPr/>
        </p:nvCxnSpPr>
        <p:spPr bwMode="auto">
          <a:xfrm flipH="1">
            <a:off x="4811713" y="3954463"/>
            <a:ext cx="708025" cy="4095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6" name="AutoShape 276"/>
          <p:cNvCxnSpPr>
            <a:cxnSpLocks noChangeShapeType="1"/>
            <a:stCxn id="269575" idx="3"/>
            <a:endCxn id="269576" idx="6"/>
          </p:cNvCxnSpPr>
          <p:nvPr/>
        </p:nvCxnSpPr>
        <p:spPr bwMode="auto">
          <a:xfrm flipH="1">
            <a:off x="2846388" y="3890963"/>
            <a:ext cx="2271712" cy="196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7" name="AutoShape 277"/>
          <p:cNvCxnSpPr>
            <a:cxnSpLocks noChangeShapeType="1"/>
            <a:stCxn id="269575" idx="5"/>
            <a:endCxn id="269578" idx="0"/>
          </p:cNvCxnSpPr>
          <p:nvPr/>
        </p:nvCxnSpPr>
        <p:spPr bwMode="auto">
          <a:xfrm>
            <a:off x="5919788" y="3890963"/>
            <a:ext cx="87312" cy="809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8" name="AutoShape 278"/>
          <p:cNvCxnSpPr>
            <a:cxnSpLocks noChangeShapeType="1"/>
            <a:stCxn id="269578" idx="1"/>
            <a:endCxn id="269577" idx="6"/>
          </p:cNvCxnSpPr>
          <p:nvPr/>
        </p:nvCxnSpPr>
        <p:spPr bwMode="auto">
          <a:xfrm flipH="1" flipV="1">
            <a:off x="5106988" y="4524375"/>
            <a:ext cx="458787" cy="223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9" name="AutoShape 279"/>
          <p:cNvCxnSpPr>
            <a:cxnSpLocks noChangeShapeType="1"/>
            <a:stCxn id="269576" idx="5"/>
            <a:endCxn id="269577" idx="1"/>
          </p:cNvCxnSpPr>
          <p:nvPr/>
        </p:nvCxnSpPr>
        <p:spPr bwMode="auto">
          <a:xfrm>
            <a:off x="2733675" y="4249738"/>
            <a:ext cx="742950" cy="114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0" name="AutoShape 280"/>
          <p:cNvCxnSpPr>
            <a:cxnSpLocks noChangeShapeType="1"/>
            <a:stCxn id="269577" idx="4"/>
            <a:endCxn id="269579" idx="7"/>
          </p:cNvCxnSpPr>
          <p:nvPr/>
        </p:nvCxnSpPr>
        <p:spPr bwMode="auto">
          <a:xfrm rot="5400000">
            <a:off x="3659982" y="4544218"/>
            <a:ext cx="304800" cy="665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1" name="AutoShape 281"/>
          <p:cNvCxnSpPr>
            <a:cxnSpLocks noChangeShapeType="1"/>
            <a:stCxn id="269579" idx="5"/>
            <a:endCxn id="269580" idx="1"/>
          </p:cNvCxnSpPr>
          <p:nvPr/>
        </p:nvCxnSpPr>
        <p:spPr bwMode="auto">
          <a:xfrm rot="16200000" flipH="1">
            <a:off x="3398044" y="5479256"/>
            <a:ext cx="363538" cy="200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2" name="AutoShape 282"/>
          <p:cNvCxnSpPr>
            <a:cxnSpLocks noChangeShapeType="1"/>
            <a:stCxn id="269580" idx="6"/>
            <a:endCxn id="269581" idx="2"/>
          </p:cNvCxnSpPr>
          <p:nvPr/>
        </p:nvCxnSpPr>
        <p:spPr bwMode="auto">
          <a:xfrm>
            <a:off x="4271963" y="5870575"/>
            <a:ext cx="661987" cy="336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9556" name="Rectangle 244"/>
          <p:cNvSpPr>
            <a:spLocks noChangeArrowheads="1"/>
          </p:cNvSpPr>
          <p:nvPr/>
        </p:nvSpPr>
        <p:spPr bwMode="auto">
          <a:xfrm>
            <a:off x="3302000" y="4402138"/>
            <a:ext cx="16510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 dirty="0">
                <a:latin typeface="+mn-lt"/>
                <a:ea typeface="+mn-ea"/>
                <a:cs typeface="+mn-cs"/>
              </a:rPr>
              <a:t>write </a:t>
            </a:r>
            <a:r>
              <a:rPr lang="en-US" altLang="en-US" sz="1600" dirty="0" err="1">
                <a:latin typeface="+mn-lt"/>
                <a:ea typeface="+mn-ea"/>
                <a:cs typeface="+mn-cs"/>
              </a:rPr>
              <a:t>c.s</a:t>
            </a:r>
            <a:r>
              <a:rPr lang="en-US" altLang="en-US" sz="1600" dirty="0">
                <a:latin typeface="+mn-lt"/>
                <a:ea typeface="+mn-ea"/>
                <a:cs typeface="+mn-cs"/>
              </a:rPr>
              <a:t>. program</a:t>
            </a:r>
          </a:p>
        </p:txBody>
      </p:sp>
      <p:sp>
        <p:nvSpPr>
          <p:cNvPr id="269551" name="Rectangle 239"/>
          <p:cNvSpPr>
            <a:spLocks noChangeArrowheads="1"/>
          </p:cNvSpPr>
          <p:nvPr/>
        </p:nvSpPr>
        <p:spPr bwMode="auto">
          <a:xfrm>
            <a:off x="2362200" y="3962400"/>
            <a:ext cx="368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play</a:t>
            </a:r>
          </a:p>
        </p:txBody>
      </p:sp>
      <p:sp>
        <p:nvSpPr>
          <p:cNvPr id="39965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Topological </a:t>
            </a:r>
            <a:r>
              <a:rPr lang="en-US" dirty="0" smtClean="0">
                <a:latin typeface="Tahoma" charset="0"/>
              </a:rPr>
              <a:t>Order</a:t>
            </a:r>
            <a:r>
              <a:rPr lang="en-US" dirty="0" smtClean="0">
                <a:latin typeface="Tahoma" charset="0"/>
              </a:rPr>
              <a:t>ing</a:t>
            </a:r>
            <a:endParaRPr lang="en-US" dirty="0">
              <a:latin typeface="Tahoma" charset="0"/>
            </a:endParaRPr>
          </a:p>
        </p:txBody>
      </p:sp>
      <p:sp>
        <p:nvSpPr>
          <p:cNvPr id="399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22300" y="1547813"/>
            <a:ext cx="8140700" cy="7620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Number vertices, so that (u,v) in E implies u &lt; v</a:t>
            </a:r>
          </a:p>
        </p:txBody>
      </p:sp>
      <p:sp>
        <p:nvSpPr>
          <p:cNvPr id="269546" name="Rectangle 234"/>
          <p:cNvSpPr>
            <a:spLocks noChangeArrowheads="1"/>
          </p:cNvSpPr>
          <p:nvPr/>
        </p:nvSpPr>
        <p:spPr bwMode="auto">
          <a:xfrm>
            <a:off x="2095500" y="2251075"/>
            <a:ext cx="7572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wake up</a:t>
            </a:r>
          </a:p>
        </p:txBody>
      </p:sp>
      <p:sp>
        <p:nvSpPr>
          <p:cNvPr id="269547" name="Rectangle 235"/>
          <p:cNvSpPr>
            <a:spLocks noChangeArrowheads="1"/>
          </p:cNvSpPr>
          <p:nvPr/>
        </p:nvSpPr>
        <p:spPr bwMode="auto">
          <a:xfrm>
            <a:off x="4724400" y="2724150"/>
            <a:ext cx="2841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 dirty="0">
                <a:latin typeface="+mn-lt"/>
                <a:ea typeface="+mn-ea"/>
                <a:cs typeface="+mn-cs"/>
              </a:rPr>
              <a:t>eat</a:t>
            </a:r>
          </a:p>
        </p:txBody>
      </p:sp>
      <p:sp>
        <p:nvSpPr>
          <p:cNvPr id="269548" name="Rectangle 236"/>
          <p:cNvSpPr>
            <a:spLocks noChangeArrowheads="1"/>
          </p:cNvSpPr>
          <p:nvPr/>
        </p:nvSpPr>
        <p:spPr bwMode="auto">
          <a:xfrm>
            <a:off x="3854450" y="3524250"/>
            <a:ext cx="623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nap</a:t>
            </a:r>
          </a:p>
        </p:txBody>
      </p:sp>
      <p:sp>
        <p:nvSpPr>
          <p:cNvPr id="269549" name="Rectangle 237"/>
          <p:cNvSpPr>
            <a:spLocks noChangeArrowheads="1"/>
          </p:cNvSpPr>
          <p:nvPr/>
        </p:nvSpPr>
        <p:spPr bwMode="auto">
          <a:xfrm>
            <a:off x="2239963" y="2867025"/>
            <a:ext cx="17716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study computer sci.</a:t>
            </a:r>
          </a:p>
        </p:txBody>
      </p:sp>
      <p:sp>
        <p:nvSpPr>
          <p:cNvPr id="269550" name="Rectangle 238"/>
          <p:cNvSpPr>
            <a:spLocks noChangeArrowheads="1"/>
          </p:cNvSpPr>
          <p:nvPr/>
        </p:nvSpPr>
        <p:spPr bwMode="auto">
          <a:xfrm>
            <a:off x="5103813" y="3586163"/>
            <a:ext cx="83978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 dirty="0">
                <a:latin typeface="+mn-lt"/>
                <a:ea typeface="+mn-ea"/>
                <a:cs typeface="+mn-cs"/>
              </a:rPr>
              <a:t>more </a:t>
            </a:r>
            <a:r>
              <a:rPr lang="en-US" altLang="en-US" sz="1600" dirty="0" err="1">
                <a:latin typeface="+mn-lt"/>
                <a:ea typeface="+mn-ea"/>
                <a:cs typeface="+mn-cs"/>
              </a:rPr>
              <a:t>c.s</a:t>
            </a:r>
            <a:r>
              <a:rPr lang="en-US" altLang="en-US" sz="1600" dirty="0"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69552" name="Rectangle 240"/>
          <p:cNvSpPr>
            <a:spLocks noChangeArrowheads="1"/>
          </p:cNvSpPr>
          <p:nvPr/>
        </p:nvSpPr>
        <p:spPr bwMode="auto">
          <a:xfrm>
            <a:off x="5659438" y="4741863"/>
            <a:ext cx="8001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work out</a:t>
            </a:r>
          </a:p>
        </p:txBody>
      </p:sp>
      <p:sp>
        <p:nvSpPr>
          <p:cNvPr id="269553" name="Rectangle 241"/>
          <p:cNvSpPr>
            <a:spLocks noChangeArrowheads="1"/>
          </p:cNvSpPr>
          <p:nvPr/>
        </p:nvSpPr>
        <p:spPr bwMode="auto">
          <a:xfrm>
            <a:off x="1995488" y="5043488"/>
            <a:ext cx="63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69554" name="Rectangle 242"/>
          <p:cNvSpPr>
            <a:spLocks noChangeArrowheads="1"/>
          </p:cNvSpPr>
          <p:nvPr/>
        </p:nvSpPr>
        <p:spPr bwMode="auto">
          <a:xfrm>
            <a:off x="3700463" y="5737225"/>
            <a:ext cx="466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sleep</a:t>
            </a:r>
          </a:p>
        </p:txBody>
      </p:sp>
      <p:sp>
        <p:nvSpPr>
          <p:cNvPr id="269555" name="Rectangle 243"/>
          <p:cNvSpPr>
            <a:spLocks noChangeArrowheads="1"/>
          </p:cNvSpPr>
          <p:nvPr/>
        </p:nvSpPr>
        <p:spPr bwMode="auto">
          <a:xfrm>
            <a:off x="5008563" y="6081713"/>
            <a:ext cx="2057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en-US" sz="1600" dirty="0">
                <a:latin typeface="+mn-lt"/>
                <a:ea typeface="+mn-ea"/>
                <a:cs typeface="+mn-cs"/>
              </a:rPr>
              <a:t>dream about graphs</a:t>
            </a:r>
          </a:p>
        </p:txBody>
      </p:sp>
      <p:sp>
        <p:nvSpPr>
          <p:cNvPr id="269557" name="Rectangle 245"/>
          <p:cNvSpPr>
            <a:spLocks noChangeArrowheads="1"/>
          </p:cNvSpPr>
          <p:nvPr/>
        </p:nvSpPr>
        <p:spPr bwMode="auto">
          <a:xfrm>
            <a:off x="4430713" y="2176463"/>
            <a:ext cx="23701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2000">
                <a:latin typeface="+mn-lt"/>
                <a:ea typeface="+mn-ea"/>
                <a:cs typeface="+mn-cs"/>
              </a:rPr>
              <a:t>A typical student day</a:t>
            </a:r>
          </a:p>
        </p:txBody>
      </p:sp>
      <p:sp>
        <p:nvSpPr>
          <p:cNvPr id="269558" name="Rectangle 246"/>
          <p:cNvSpPr>
            <a:spLocks noChangeArrowheads="1"/>
          </p:cNvSpPr>
          <p:nvPr/>
        </p:nvSpPr>
        <p:spPr bwMode="auto">
          <a:xfrm>
            <a:off x="2925763" y="2133600"/>
            <a:ext cx="1127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69559" name="Rectangle 247"/>
          <p:cNvSpPr>
            <a:spLocks noChangeArrowheads="1"/>
          </p:cNvSpPr>
          <p:nvPr/>
        </p:nvSpPr>
        <p:spPr bwMode="auto">
          <a:xfrm>
            <a:off x="3589338" y="2571750"/>
            <a:ext cx="1127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9560" name="Rectangle 248"/>
          <p:cNvSpPr>
            <a:spLocks noChangeArrowheads="1"/>
          </p:cNvSpPr>
          <p:nvPr/>
        </p:nvSpPr>
        <p:spPr bwMode="auto">
          <a:xfrm>
            <a:off x="5270500" y="2522538"/>
            <a:ext cx="1127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69561" name="Rectangle 249"/>
          <p:cNvSpPr>
            <a:spLocks noChangeArrowheads="1"/>
          </p:cNvSpPr>
          <p:nvPr/>
        </p:nvSpPr>
        <p:spPr bwMode="auto">
          <a:xfrm>
            <a:off x="4286250" y="3297238"/>
            <a:ext cx="1127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269562" name="Rectangle 250"/>
          <p:cNvSpPr>
            <a:spLocks noChangeArrowheads="1"/>
          </p:cNvSpPr>
          <p:nvPr/>
        </p:nvSpPr>
        <p:spPr bwMode="auto">
          <a:xfrm>
            <a:off x="5713413" y="3281363"/>
            <a:ext cx="1127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5</a:t>
            </a:r>
          </a:p>
        </p:txBody>
      </p:sp>
      <p:sp>
        <p:nvSpPr>
          <p:cNvPr id="269563" name="Rectangle 251"/>
          <p:cNvSpPr>
            <a:spLocks noChangeArrowheads="1"/>
          </p:cNvSpPr>
          <p:nvPr/>
        </p:nvSpPr>
        <p:spPr bwMode="auto">
          <a:xfrm>
            <a:off x="6119813" y="4445000"/>
            <a:ext cx="1127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6</a:t>
            </a:r>
          </a:p>
        </p:txBody>
      </p:sp>
      <p:sp>
        <p:nvSpPr>
          <p:cNvPr id="269564" name="Rectangle 252"/>
          <p:cNvSpPr>
            <a:spLocks noChangeArrowheads="1"/>
          </p:cNvSpPr>
          <p:nvPr/>
        </p:nvSpPr>
        <p:spPr bwMode="auto">
          <a:xfrm>
            <a:off x="2714625" y="3709988"/>
            <a:ext cx="1127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7</a:t>
            </a:r>
          </a:p>
        </p:txBody>
      </p:sp>
      <p:sp>
        <p:nvSpPr>
          <p:cNvPr id="269565" name="Rectangle 253"/>
          <p:cNvSpPr>
            <a:spLocks noChangeArrowheads="1"/>
          </p:cNvSpPr>
          <p:nvPr/>
        </p:nvSpPr>
        <p:spPr bwMode="auto">
          <a:xfrm>
            <a:off x="4383088" y="4114800"/>
            <a:ext cx="1127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8</a:t>
            </a:r>
          </a:p>
        </p:txBody>
      </p:sp>
      <p:sp>
        <p:nvSpPr>
          <p:cNvPr id="269566" name="Rectangle 254"/>
          <p:cNvSpPr>
            <a:spLocks noChangeArrowheads="1"/>
          </p:cNvSpPr>
          <p:nvPr/>
        </p:nvSpPr>
        <p:spPr bwMode="auto">
          <a:xfrm>
            <a:off x="2590800" y="4724400"/>
            <a:ext cx="1127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9</a:t>
            </a:r>
          </a:p>
        </p:txBody>
      </p:sp>
      <p:sp>
        <p:nvSpPr>
          <p:cNvPr id="269567" name="Rectangle 255"/>
          <p:cNvSpPr>
            <a:spLocks noChangeArrowheads="1"/>
          </p:cNvSpPr>
          <p:nvPr/>
        </p:nvSpPr>
        <p:spPr bwMode="auto">
          <a:xfrm>
            <a:off x="4130675" y="5473700"/>
            <a:ext cx="2238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10</a:t>
            </a:r>
          </a:p>
        </p:txBody>
      </p:sp>
      <p:sp>
        <p:nvSpPr>
          <p:cNvPr id="269568" name="Rectangle 256"/>
          <p:cNvSpPr>
            <a:spLocks noChangeArrowheads="1"/>
          </p:cNvSpPr>
          <p:nvPr/>
        </p:nvSpPr>
        <p:spPr bwMode="auto">
          <a:xfrm>
            <a:off x="6251575" y="5715000"/>
            <a:ext cx="2238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1600">
                <a:latin typeface="+mn-lt"/>
                <a:ea typeface="+mn-ea"/>
                <a:cs typeface="+mn-cs"/>
              </a:rPr>
              <a:t>11</a:t>
            </a:r>
          </a:p>
        </p:txBody>
      </p:sp>
      <p:sp>
        <p:nvSpPr>
          <p:cNvPr id="269569" name="Text Box 257"/>
          <p:cNvSpPr txBox="1">
            <a:spLocks noChangeArrowheads="1"/>
          </p:cNvSpPr>
          <p:nvPr/>
        </p:nvSpPr>
        <p:spPr bwMode="auto">
          <a:xfrm>
            <a:off x="2068513" y="5029200"/>
            <a:ext cx="15700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en-US" sz="1600" dirty="0">
                <a:latin typeface="+mn-lt"/>
                <a:ea typeface="+mn-ea"/>
                <a:cs typeface="+mn-cs"/>
              </a:rPr>
              <a:t>bake cookies</a:t>
            </a:r>
          </a:p>
        </p:txBody>
      </p:sp>
      <p:pic>
        <p:nvPicPr>
          <p:cNvPr id="39989" name="Picture 258" descr="j021205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217488"/>
            <a:ext cx="16351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51575" y="2416076"/>
            <a:ext cx="2740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Output: a sequence of events that doesn’t violate the order of a pair of events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CEB29F7-E370-934F-A6EA-A77D9223B78A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DAGs and Topological Ordering</a:t>
            </a:r>
          </a:p>
        </p:txBody>
      </p:sp>
      <p:sp>
        <p:nvSpPr>
          <p:cNvPr id="389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4114800" cy="43434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Tahoma" charset="0"/>
              </a:rPr>
              <a:t>directed </a:t>
            </a:r>
            <a:r>
              <a:rPr lang="en-US" sz="1800" dirty="0">
                <a:latin typeface="Tahoma" charset="0"/>
              </a:rPr>
              <a:t>acyclic graph (DAG</a:t>
            </a:r>
            <a:r>
              <a:rPr lang="en-US" sz="1800" dirty="0" smtClean="0">
                <a:latin typeface="Tahoma" charset="0"/>
              </a:rPr>
              <a:t>)</a:t>
            </a:r>
          </a:p>
          <a:p>
            <a:pPr lvl="1" eaLnBrk="1" hangingPunct="1"/>
            <a:r>
              <a:rPr lang="en-US" sz="1400" dirty="0" smtClean="0">
                <a:latin typeface="Tahoma" charset="0"/>
              </a:rPr>
              <a:t> </a:t>
            </a:r>
            <a:r>
              <a:rPr lang="en-US" sz="1400" dirty="0">
                <a:latin typeface="Tahoma" charset="0"/>
              </a:rPr>
              <a:t>digraph that has no directed </a:t>
            </a:r>
            <a:r>
              <a:rPr lang="en-US" sz="1400" dirty="0" smtClean="0">
                <a:latin typeface="Tahoma" charset="0"/>
              </a:rPr>
              <a:t>cycles</a:t>
            </a:r>
          </a:p>
          <a:p>
            <a:pPr marL="457200" lvl="1" indent="0" eaLnBrk="1" hangingPunct="1">
              <a:buNone/>
            </a:pPr>
            <a:endParaRPr lang="en-US" sz="1400" dirty="0">
              <a:latin typeface="Tahoma" charset="0"/>
            </a:endParaRPr>
          </a:p>
          <a:p>
            <a:pPr eaLnBrk="1" hangingPunct="1"/>
            <a:r>
              <a:rPr lang="en-US" sz="1800" dirty="0">
                <a:latin typeface="Tahoma" charset="0"/>
              </a:rPr>
              <a:t>A topological ordering of a digraph is a numbering </a:t>
            </a:r>
          </a:p>
          <a:p>
            <a:pPr algn="ctr" eaLnBrk="1" hangingPunct="1">
              <a:buFont typeface="Wingdings" charset="0"/>
              <a:buNone/>
            </a:pPr>
            <a:r>
              <a:rPr lang="en-US" sz="1800" b="1" i="1" dirty="0">
                <a:latin typeface="Times New Roman" charset="0"/>
              </a:rPr>
              <a:t>	v</a:t>
            </a:r>
            <a:r>
              <a:rPr lang="en-US" sz="1800" baseline="-25000" dirty="0">
                <a:latin typeface="Times New Roman" charset="0"/>
              </a:rPr>
              <a:t>1 </a:t>
            </a:r>
            <a:r>
              <a:rPr lang="en-US" sz="1800" b="1" i="1" dirty="0">
                <a:latin typeface="Times New Roman" charset="0"/>
              </a:rPr>
              <a:t>, …, </a:t>
            </a:r>
            <a:r>
              <a:rPr lang="en-US" sz="1800" b="1" i="1" dirty="0" err="1">
                <a:latin typeface="Times New Roman" charset="0"/>
              </a:rPr>
              <a:t>v</a:t>
            </a:r>
            <a:r>
              <a:rPr lang="en-US" sz="1800" b="1" i="1" baseline="-25000" dirty="0" err="1">
                <a:latin typeface="Times New Roman" charset="0"/>
              </a:rPr>
              <a:t>n</a:t>
            </a:r>
            <a:r>
              <a:rPr lang="en-US" sz="1800" dirty="0">
                <a:latin typeface="Tahoma" charset="0"/>
              </a:rPr>
              <a:t> 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Tahoma" charset="0"/>
              </a:rPr>
              <a:t>	of the vertices such that for every edge 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v</a:t>
            </a:r>
            <a:r>
              <a:rPr lang="en-US" sz="1800" b="1" i="1" baseline="-25000" dirty="0">
                <a:latin typeface="Times New Roman" charset="0"/>
              </a:rPr>
              <a:t>i </a:t>
            </a:r>
            <a:r>
              <a:rPr lang="en-US" sz="1800" b="1" i="1" dirty="0">
                <a:latin typeface="Times New Roman" charset="0"/>
              </a:rPr>
              <a:t>, </a:t>
            </a:r>
            <a:r>
              <a:rPr lang="en-US" sz="1800" b="1" i="1" dirty="0" err="1">
                <a:latin typeface="Times New Roman" charset="0"/>
              </a:rPr>
              <a:t>v</a:t>
            </a:r>
            <a:r>
              <a:rPr lang="en-US" sz="1800" b="1" i="1" baseline="-25000" dirty="0" err="1">
                <a:latin typeface="Times New Roman" charset="0"/>
              </a:rPr>
              <a:t>j</a:t>
            </a:r>
            <a:r>
              <a:rPr lang="en-US" sz="1800" dirty="0">
                <a:latin typeface="Times New Roman" charset="0"/>
              </a:rPr>
              <a:t>)</a:t>
            </a:r>
            <a:r>
              <a:rPr lang="en-US" sz="1800" dirty="0">
                <a:latin typeface="Tahoma" charset="0"/>
              </a:rPr>
              <a:t>, we have 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Symbol" charset="0"/>
              </a:rPr>
              <a:t>&lt;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b="1" i="1" dirty="0" smtClean="0">
                <a:latin typeface="Times New Roman" charset="0"/>
              </a:rPr>
              <a:t>j</a:t>
            </a:r>
          </a:p>
          <a:p>
            <a:pPr eaLnBrk="1" hangingPunct="1">
              <a:buFont typeface="Wingdings" charset="0"/>
              <a:buNone/>
            </a:pPr>
            <a:endParaRPr lang="en-US" sz="1800" b="1" i="1" dirty="0">
              <a:latin typeface="Times New Roman" charset="0"/>
            </a:endParaRPr>
          </a:p>
          <a:p>
            <a:pPr eaLnBrk="1" hangingPunct="1"/>
            <a:r>
              <a:rPr lang="en-US" sz="1800" dirty="0">
                <a:latin typeface="Tahoma" charset="0"/>
              </a:rPr>
              <a:t>Example: in a task scheduling digraph, a topological ordering a task sequence that satisfies the precedence constraints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Tahoma" charset="0"/>
              </a:rPr>
              <a:t>Theorem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Tahoma" charset="0"/>
              </a:rPr>
              <a:t>	A digraph admits a topological ordering if and only if it is a DAG</a:t>
            </a:r>
          </a:p>
        </p:txBody>
      </p:sp>
      <p:sp>
        <p:nvSpPr>
          <p:cNvPr id="38917" name="Oval 4"/>
          <p:cNvSpPr>
            <a:spLocks noChangeArrowheads="1"/>
          </p:cNvSpPr>
          <p:nvPr/>
        </p:nvSpPr>
        <p:spPr bwMode="auto">
          <a:xfrm>
            <a:off x="5105400" y="22098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38918" name="Oval 5"/>
          <p:cNvSpPr>
            <a:spLocks noChangeArrowheads="1"/>
          </p:cNvSpPr>
          <p:nvPr/>
        </p:nvSpPr>
        <p:spPr bwMode="auto">
          <a:xfrm>
            <a:off x="5105400" y="3200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38919" name="Oval 6"/>
          <p:cNvSpPr>
            <a:spLocks noChangeArrowheads="1"/>
          </p:cNvSpPr>
          <p:nvPr/>
        </p:nvSpPr>
        <p:spPr bwMode="auto">
          <a:xfrm>
            <a:off x="6400800" y="1600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38920" name="Oval 7"/>
          <p:cNvSpPr>
            <a:spLocks noChangeArrowheads="1"/>
          </p:cNvSpPr>
          <p:nvPr/>
        </p:nvSpPr>
        <p:spPr bwMode="auto">
          <a:xfrm>
            <a:off x="6400800" y="2743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38921" name="Oval 8"/>
          <p:cNvSpPr>
            <a:spLocks noChangeArrowheads="1"/>
          </p:cNvSpPr>
          <p:nvPr/>
        </p:nvSpPr>
        <p:spPr bwMode="auto">
          <a:xfrm>
            <a:off x="7686675" y="1600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cxnSp>
        <p:nvCxnSpPr>
          <p:cNvPr id="38922" name="AutoShape 9"/>
          <p:cNvCxnSpPr>
            <a:cxnSpLocks noChangeShapeType="1"/>
            <a:stCxn id="38917" idx="7"/>
            <a:endCxn id="38919" idx="2"/>
          </p:cNvCxnSpPr>
          <p:nvPr/>
        </p:nvCxnSpPr>
        <p:spPr bwMode="auto">
          <a:xfrm flipV="1">
            <a:off x="5495925" y="1828800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3" name="AutoShape 10"/>
          <p:cNvCxnSpPr>
            <a:cxnSpLocks noChangeShapeType="1"/>
            <a:stCxn id="38917" idx="5"/>
            <a:endCxn id="38920" idx="2"/>
          </p:cNvCxnSpPr>
          <p:nvPr/>
        </p:nvCxnSpPr>
        <p:spPr bwMode="auto">
          <a:xfrm>
            <a:off x="5495925" y="2609850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4" name="AutoShape 11"/>
          <p:cNvCxnSpPr>
            <a:cxnSpLocks noChangeShapeType="1"/>
            <a:stCxn id="38919" idx="6"/>
            <a:endCxn id="38921" idx="2"/>
          </p:cNvCxnSpPr>
          <p:nvPr/>
        </p:nvCxnSpPr>
        <p:spPr bwMode="auto">
          <a:xfrm>
            <a:off x="6867525" y="1828800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5" name="AutoShape 12"/>
          <p:cNvCxnSpPr>
            <a:cxnSpLocks noChangeShapeType="1"/>
            <a:stCxn id="38920" idx="0"/>
            <a:endCxn id="38919" idx="4"/>
          </p:cNvCxnSpPr>
          <p:nvPr/>
        </p:nvCxnSpPr>
        <p:spPr bwMode="auto">
          <a:xfrm flipV="1">
            <a:off x="6629400" y="2066925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6" name="AutoShape 13"/>
          <p:cNvCxnSpPr>
            <a:cxnSpLocks noChangeShapeType="1"/>
            <a:stCxn id="38918" idx="6"/>
            <a:endCxn id="38920" idx="3"/>
          </p:cNvCxnSpPr>
          <p:nvPr/>
        </p:nvCxnSpPr>
        <p:spPr bwMode="auto">
          <a:xfrm flipV="1">
            <a:off x="5572125" y="3143250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7" name="Text Box 14"/>
          <p:cNvSpPr txBox="1">
            <a:spLocks noChangeArrowheads="1"/>
          </p:cNvSpPr>
          <p:nvPr/>
        </p:nvSpPr>
        <p:spPr bwMode="auto">
          <a:xfrm>
            <a:off x="7226300" y="3200400"/>
            <a:ext cx="109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DAG </a:t>
            </a:r>
            <a:r>
              <a:rPr lang="en-US" b="1" i="1">
                <a:latin typeface="Times New Roman" charset="0"/>
              </a:rPr>
              <a:t>G</a:t>
            </a:r>
          </a:p>
        </p:txBody>
      </p:sp>
      <p:sp>
        <p:nvSpPr>
          <p:cNvPr id="38928" name="Oval 15"/>
          <p:cNvSpPr>
            <a:spLocks noChangeArrowheads="1"/>
          </p:cNvSpPr>
          <p:nvPr/>
        </p:nvSpPr>
        <p:spPr bwMode="auto">
          <a:xfrm>
            <a:off x="5105400" y="47974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38929" name="Oval 16"/>
          <p:cNvSpPr>
            <a:spLocks noChangeArrowheads="1"/>
          </p:cNvSpPr>
          <p:nvPr/>
        </p:nvSpPr>
        <p:spPr bwMode="auto">
          <a:xfrm>
            <a:off x="5105400" y="57880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38930" name="Oval 17"/>
          <p:cNvSpPr>
            <a:spLocks noChangeArrowheads="1"/>
          </p:cNvSpPr>
          <p:nvPr/>
        </p:nvSpPr>
        <p:spPr bwMode="auto">
          <a:xfrm>
            <a:off x="6400800" y="41878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sp>
        <p:nvSpPr>
          <p:cNvPr id="38931" name="Oval 18"/>
          <p:cNvSpPr>
            <a:spLocks noChangeArrowheads="1"/>
          </p:cNvSpPr>
          <p:nvPr/>
        </p:nvSpPr>
        <p:spPr bwMode="auto">
          <a:xfrm>
            <a:off x="6400800" y="53308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38932" name="Oval 19"/>
          <p:cNvSpPr>
            <a:spLocks noChangeArrowheads="1"/>
          </p:cNvSpPr>
          <p:nvPr/>
        </p:nvSpPr>
        <p:spPr bwMode="auto">
          <a:xfrm>
            <a:off x="7686675" y="41878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cxnSp>
        <p:nvCxnSpPr>
          <p:cNvPr id="38933" name="AutoShape 20"/>
          <p:cNvCxnSpPr>
            <a:cxnSpLocks noChangeShapeType="1"/>
            <a:stCxn id="38928" idx="7"/>
            <a:endCxn id="38930" idx="2"/>
          </p:cNvCxnSpPr>
          <p:nvPr/>
        </p:nvCxnSpPr>
        <p:spPr bwMode="auto">
          <a:xfrm flipV="1">
            <a:off x="5495925" y="4416425"/>
            <a:ext cx="89535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4" name="AutoShape 21"/>
          <p:cNvCxnSpPr>
            <a:cxnSpLocks noChangeShapeType="1"/>
            <a:stCxn id="38928" idx="5"/>
            <a:endCxn id="38931" idx="2"/>
          </p:cNvCxnSpPr>
          <p:nvPr/>
        </p:nvCxnSpPr>
        <p:spPr bwMode="auto">
          <a:xfrm>
            <a:off x="5495925" y="5197475"/>
            <a:ext cx="89535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5" name="AutoShape 22"/>
          <p:cNvCxnSpPr>
            <a:cxnSpLocks noChangeShapeType="1"/>
            <a:stCxn id="38930" idx="6"/>
            <a:endCxn id="38932" idx="2"/>
          </p:cNvCxnSpPr>
          <p:nvPr/>
        </p:nvCxnSpPr>
        <p:spPr bwMode="auto">
          <a:xfrm>
            <a:off x="6867525" y="4416425"/>
            <a:ext cx="809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6" name="AutoShape 23"/>
          <p:cNvCxnSpPr>
            <a:cxnSpLocks noChangeShapeType="1"/>
            <a:stCxn id="38931" idx="0"/>
            <a:endCxn id="38930" idx="4"/>
          </p:cNvCxnSpPr>
          <p:nvPr/>
        </p:nvCxnSpPr>
        <p:spPr bwMode="auto">
          <a:xfrm flipV="1">
            <a:off x="6629400" y="4654550"/>
            <a:ext cx="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7" name="AutoShape 24"/>
          <p:cNvCxnSpPr>
            <a:cxnSpLocks noChangeShapeType="1"/>
            <a:stCxn id="38929" idx="6"/>
            <a:endCxn id="38931" idx="3"/>
          </p:cNvCxnSpPr>
          <p:nvPr/>
        </p:nvCxnSpPr>
        <p:spPr bwMode="auto">
          <a:xfrm flipV="1">
            <a:off x="5572125" y="5730875"/>
            <a:ext cx="8953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8" name="Text Box 25"/>
          <p:cNvSpPr txBox="1">
            <a:spLocks noChangeArrowheads="1"/>
          </p:cNvSpPr>
          <p:nvPr/>
        </p:nvSpPr>
        <p:spPr bwMode="auto">
          <a:xfrm>
            <a:off x="6781800" y="5562600"/>
            <a:ext cx="2082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Topological ordering of </a:t>
            </a:r>
            <a:r>
              <a:rPr lang="en-US" b="1" i="1">
                <a:latin typeface="Times New Roman" charset="0"/>
              </a:rPr>
              <a:t>G</a:t>
            </a:r>
          </a:p>
        </p:txBody>
      </p:sp>
      <p:sp>
        <p:nvSpPr>
          <p:cNvPr id="38939" name="Text Box 26"/>
          <p:cNvSpPr txBox="1">
            <a:spLocks noChangeArrowheads="1"/>
          </p:cNvSpPr>
          <p:nvPr/>
        </p:nvSpPr>
        <p:spPr bwMode="auto">
          <a:xfrm>
            <a:off x="4800600" y="54102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v</a:t>
            </a:r>
            <a:r>
              <a:rPr lang="en-US" baseline="-25000">
                <a:latin typeface="Times New Roman" charset="0"/>
              </a:rPr>
              <a:t>1</a:t>
            </a:r>
          </a:p>
        </p:txBody>
      </p:sp>
      <p:sp>
        <p:nvSpPr>
          <p:cNvPr id="38940" name="Text Box 27"/>
          <p:cNvSpPr txBox="1">
            <a:spLocks noChangeArrowheads="1"/>
          </p:cNvSpPr>
          <p:nvPr/>
        </p:nvSpPr>
        <p:spPr bwMode="auto">
          <a:xfrm>
            <a:off x="4800600" y="44196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v</a:t>
            </a:r>
            <a:r>
              <a:rPr lang="en-US" baseline="-25000">
                <a:latin typeface="Times New Roman" charset="0"/>
              </a:rPr>
              <a:t>2</a:t>
            </a:r>
          </a:p>
        </p:txBody>
      </p:sp>
      <p:sp>
        <p:nvSpPr>
          <p:cNvPr id="38941" name="Text Box 28"/>
          <p:cNvSpPr txBox="1">
            <a:spLocks noChangeArrowheads="1"/>
          </p:cNvSpPr>
          <p:nvPr/>
        </p:nvSpPr>
        <p:spPr bwMode="auto">
          <a:xfrm>
            <a:off x="6781800" y="50292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v</a:t>
            </a:r>
            <a:r>
              <a:rPr lang="en-US" baseline="-25000">
                <a:latin typeface="Times New Roman" charset="0"/>
              </a:rPr>
              <a:t>3</a:t>
            </a:r>
          </a:p>
        </p:txBody>
      </p:sp>
      <p:sp>
        <p:nvSpPr>
          <p:cNvPr id="38942" name="Text Box 29"/>
          <p:cNvSpPr txBox="1">
            <a:spLocks noChangeArrowheads="1"/>
          </p:cNvSpPr>
          <p:nvPr/>
        </p:nvSpPr>
        <p:spPr bwMode="auto">
          <a:xfrm>
            <a:off x="6705600" y="38100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v</a:t>
            </a:r>
            <a:r>
              <a:rPr lang="en-US" baseline="-25000">
                <a:latin typeface="Times New Roman" charset="0"/>
              </a:rPr>
              <a:t>4</a:t>
            </a:r>
          </a:p>
        </p:txBody>
      </p:sp>
      <p:sp>
        <p:nvSpPr>
          <p:cNvPr id="38943" name="Text Box 30"/>
          <p:cNvSpPr txBox="1">
            <a:spLocks noChangeArrowheads="1"/>
          </p:cNvSpPr>
          <p:nvPr/>
        </p:nvSpPr>
        <p:spPr bwMode="auto">
          <a:xfrm>
            <a:off x="7924800" y="38100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latin typeface="Times New Roman" charset="0"/>
              </a:rPr>
              <a:t>v</a:t>
            </a:r>
            <a:r>
              <a:rPr lang="en-US" baseline="-25000">
                <a:latin typeface="Times New Roman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17F8DFA-0D47-A545-B5E3-D41AD0AE11FC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40963" name="Rectangle 110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7620000" cy="4648200"/>
          </a:xfrm>
          <a:noFill/>
        </p:spPr>
        <p:txBody>
          <a:bodyPr/>
          <a:lstStyle/>
          <a:p>
            <a:pPr eaLnBrk="1" hangingPunct="1"/>
            <a:endParaRPr lang="en-US" sz="2800" dirty="0">
              <a:latin typeface="Tahoma" charset="0"/>
            </a:endParaRPr>
          </a:p>
          <a:p>
            <a:pPr eaLnBrk="1" hangingPunct="1"/>
            <a:endParaRPr lang="en-US" sz="2800" dirty="0">
              <a:latin typeface="Tahoma" charset="0"/>
            </a:endParaRPr>
          </a:p>
          <a:p>
            <a:pPr eaLnBrk="1" hangingPunct="1"/>
            <a:endParaRPr lang="en-US" sz="2800" dirty="0">
              <a:latin typeface="Tahoma" charset="0"/>
            </a:endParaRPr>
          </a:p>
          <a:p>
            <a:pPr eaLnBrk="1" hangingPunct="1"/>
            <a:endParaRPr lang="en-US" sz="2800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 sz="2800" dirty="0">
              <a:latin typeface="Tahoma" charset="0"/>
            </a:endParaRPr>
          </a:p>
          <a:p>
            <a:pPr eaLnBrk="1" hangingPunct="1"/>
            <a:endParaRPr lang="en-US" sz="2800" dirty="0" smtClean="0">
              <a:latin typeface="Tahoma" charset="0"/>
            </a:endParaRPr>
          </a:p>
          <a:p>
            <a:pPr eaLnBrk="1" hangingPunct="1"/>
            <a:endParaRPr lang="en-US" sz="2800" dirty="0">
              <a:latin typeface="Tahoma" charset="0"/>
            </a:endParaRPr>
          </a:p>
        </p:txBody>
      </p:sp>
      <p:sp>
        <p:nvSpPr>
          <p:cNvPr id="4096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82600" y="495300"/>
            <a:ext cx="8382000" cy="10287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Algorithm for </a:t>
            </a:r>
            <a:r>
              <a:rPr lang="en-US">
                <a:latin typeface="Tahoma" charset="0"/>
              </a:rPr>
              <a:t>Topological </a:t>
            </a:r>
            <a:r>
              <a:rPr lang="en-US" smtClean="0">
                <a:latin typeface="Tahoma" charset="0"/>
              </a:rPr>
              <a:t>Order</a:t>
            </a:r>
            <a:r>
              <a:rPr lang="en-US" smtClean="0">
                <a:latin typeface="Tahoma" charset="0"/>
              </a:rPr>
              <a:t>ing</a:t>
            </a:r>
            <a:endParaRPr lang="en-US" dirty="0">
              <a:latin typeface="Tahoma" charset="0"/>
            </a:endParaRPr>
          </a:p>
        </p:txBody>
      </p:sp>
      <p:sp>
        <p:nvSpPr>
          <p:cNvPr id="40965" name="Text Box 1105"/>
          <p:cNvSpPr txBox="1">
            <a:spLocks noChangeArrowheads="1"/>
          </p:cNvSpPr>
          <p:nvPr/>
        </p:nvSpPr>
        <p:spPr bwMode="auto">
          <a:xfrm>
            <a:off x="1638300" y="1676400"/>
            <a:ext cx="6286500" cy="255454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 </a:t>
            </a:r>
            <a:r>
              <a:rPr lang="en-US" sz="2000" dirty="0" err="1">
                <a:solidFill>
                  <a:schemeClr val="tx2"/>
                </a:solidFill>
                <a:latin typeface="Times New Roman" charset="0"/>
              </a:rPr>
              <a:t>TopologicalSort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G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/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      H</a:t>
            </a:r>
            <a:r>
              <a:rPr lang="en-US" sz="2000" b="1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G</a:t>
            </a:r>
            <a:r>
              <a:rPr lang="en-US" sz="2000" dirty="0">
                <a:latin typeface="Times New Roman" charset="0"/>
                <a:sym typeface="Symbol" charset="0"/>
              </a:rPr>
              <a:t>	// Temporary copy of </a:t>
            </a:r>
            <a:r>
              <a:rPr lang="en-US" sz="2000" b="1" i="1" dirty="0">
                <a:latin typeface="Times New Roman" charset="0"/>
                <a:sym typeface="Symbol" charset="0"/>
              </a:rPr>
              <a:t>G</a:t>
            </a:r>
          </a:p>
          <a:p>
            <a:pPr algn="l" eaLnBrk="1" hangingPunct="1"/>
            <a:r>
              <a:rPr lang="en-US" sz="2000" b="1" i="1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solidFill>
                  <a:schemeClr val="tx2"/>
                </a:solidFill>
                <a:latin typeface="Times New Roman" charset="0"/>
                <a:sym typeface="Symbol" charset="0"/>
              </a:rPr>
              <a:t>     </a:t>
            </a:r>
            <a:r>
              <a:rPr lang="en-US" sz="2000" b="1" i="1" dirty="0" err="1" smtClean="0">
                <a:solidFill>
                  <a:schemeClr val="tx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000" b="1" dirty="0" smtClean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000" b="1" dirty="0" smtClean="0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  <a:endParaRPr lang="en-US" sz="2000" i="1" dirty="0">
              <a:solidFill>
                <a:schemeClr val="tx2"/>
              </a:solidFill>
              <a:latin typeface="Times New Roman" charset="0"/>
              <a:sym typeface="Symbol" charset="0"/>
            </a:endParaRPr>
          </a:p>
          <a:p>
            <a:pPr algn="l" eaLnBrk="1" hangingPunct="1"/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     while</a:t>
            </a:r>
            <a:r>
              <a:rPr lang="en-US" sz="2000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H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is not empty</a:t>
            </a:r>
            <a:r>
              <a:rPr lang="en-US" sz="2000" dirty="0">
                <a:latin typeface="Times New Roman" charset="0"/>
                <a:sym typeface="Symbol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do</a:t>
            </a:r>
          </a:p>
          <a:p>
            <a:pPr algn="l" eaLnBrk="1" hangingPunct="1"/>
            <a:r>
              <a:rPr lang="en-US" sz="2000" dirty="0">
                <a:latin typeface="Times New Roman" charset="0"/>
                <a:sym typeface="Symbol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Let 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be a vertex with no </a:t>
            </a:r>
            <a:r>
              <a:rPr lang="en-US" sz="2000" dirty="0" smtClean="0">
                <a:solidFill>
                  <a:schemeClr val="tx2"/>
                </a:solidFill>
                <a:latin typeface="Times New Roman" charset="0"/>
                <a:sym typeface="Symbol" charset="0"/>
              </a:rPr>
              <a:t>incoming 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edges</a:t>
            </a:r>
          </a:p>
          <a:p>
            <a:pPr algn="l" eaLnBrk="1" hangingPunct="1"/>
            <a:r>
              <a:rPr lang="en-US" sz="20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	Label </a:t>
            </a:r>
            <a:r>
              <a:rPr lang="en-US" sz="2000" b="1" i="1" dirty="0" smtClean="0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  <a:r>
              <a:rPr lang="en-US" sz="2000" b="1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Times New Roman" charset="0"/>
                <a:sym typeface="Symbol" charset="0"/>
              </a:rPr>
              <a:t>to be 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i</a:t>
            </a:r>
          </a:p>
          <a:p>
            <a:pPr algn="l" eaLnBrk="1" hangingPunct="1"/>
            <a:r>
              <a:rPr lang="en-US" sz="20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000" b="1" dirty="0" smtClean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000" b="1" i="1" dirty="0" err="1">
                <a:solidFill>
                  <a:schemeClr val="tx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000" b="1" i="1" dirty="0" smtClean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Symbol" charset="0"/>
                <a:sym typeface="Symbol" charset="0"/>
              </a:rPr>
              <a:t>+</a:t>
            </a:r>
            <a:r>
              <a:rPr lang="en-US" sz="2000" b="1" i="1" dirty="0" smtClean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  <a:p>
            <a:pPr algn="l" eaLnBrk="1" hangingPunct="1"/>
            <a:r>
              <a:rPr lang="en-US" sz="20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	Remove </a:t>
            </a:r>
            <a:r>
              <a:rPr lang="en-US" sz="2000" i="1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from 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H</a:t>
            </a:r>
            <a:endParaRPr lang="en-US" sz="2000" b="1" dirty="0">
              <a:solidFill>
                <a:schemeClr val="tx2"/>
              </a:solidFill>
              <a:latin typeface="Times New Roman" charset="0"/>
              <a:sym typeface="Symbo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9299"/>
            <a:ext cx="2438400" cy="297529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Directed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DF74E-A7ED-5448-977C-B91FAAC1016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097877"/>
            <a:ext cx="2400409" cy="29289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71685"/>
            <a:ext cx="256043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3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3F61C23-B240-F14A-AB1E-B8BAF9957690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Digraph Properties</a:t>
            </a:r>
          </a:p>
        </p:txBody>
      </p:sp>
      <p:sp>
        <p:nvSpPr>
          <p:cNvPr id="254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82613" y="2103438"/>
            <a:ext cx="7875587" cy="40005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altLang="en-US" sz="2800" dirty="0" smtClean="0">
                <a:ea typeface="+mn-ea"/>
                <a:cs typeface="+mn-cs"/>
              </a:rPr>
              <a:t>A graph G=(V,E) such that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altLang="en-US" sz="2400" dirty="0" smtClean="0"/>
              <a:t>Each edge goes in </a:t>
            </a:r>
            <a:r>
              <a:rPr lang="en-US" altLang="en-US" sz="2400" dirty="0" smtClean="0">
                <a:solidFill>
                  <a:schemeClr val="tx2"/>
                </a:solidFill>
              </a:rPr>
              <a:t>one direction</a:t>
            </a:r>
            <a:r>
              <a:rPr lang="en-US" altLang="en-US" sz="2400" dirty="0" smtClean="0"/>
              <a:t>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altLang="en-US" sz="2400" dirty="0" smtClean="0">
                <a:solidFill>
                  <a:schemeClr val="bg2">
                    <a:lumMod val="50000"/>
                  </a:schemeClr>
                </a:solidFill>
              </a:rPr>
              <a:t>Edge (</a:t>
            </a:r>
            <a:r>
              <a:rPr lang="en-US" altLang="en-US" sz="2400" dirty="0" err="1" smtClean="0">
                <a:solidFill>
                  <a:schemeClr val="bg2">
                    <a:lumMod val="50000"/>
                  </a:schemeClr>
                </a:solidFill>
              </a:rPr>
              <a:t>a,b</a:t>
            </a:r>
            <a:r>
              <a:rPr lang="en-US" altLang="en-US" sz="2400" dirty="0" smtClean="0">
                <a:solidFill>
                  <a:schemeClr val="bg2">
                    <a:lumMod val="50000"/>
                  </a:schemeClr>
                </a:solidFill>
              </a:rPr>
              <a:t>) goes from a to b, but not b to a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altLang="en-US" sz="2800" dirty="0" smtClean="0">
                <a:ea typeface="+mn-ea"/>
                <a:cs typeface="+mn-cs"/>
              </a:rPr>
              <a:t>If G is simple, </a:t>
            </a:r>
            <a:r>
              <a:rPr lang="en-US" altLang="en-US" sz="2800" b="1" i="1" dirty="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en-US" altLang="en-US" sz="2800" dirty="0" smtClean="0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 altLang="en-US" sz="2800" u="sng" dirty="0" smtClean="0">
                <a:solidFill>
                  <a:schemeClr val="tx2"/>
                </a:solidFill>
                <a:latin typeface="Symbol" pitchFamily="18" charset="2"/>
                <a:ea typeface="+mn-ea"/>
                <a:cs typeface="+mn-cs"/>
              </a:rPr>
              <a:t>&lt;</a:t>
            </a:r>
            <a:r>
              <a:rPr lang="en-US" altLang="en-US" sz="2800" dirty="0" smtClean="0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 altLang="en-US" sz="2800" b="1" i="1" dirty="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en-US" sz="2800" dirty="0" smtClean="0">
                <a:solidFill>
                  <a:schemeClr val="tx2"/>
                </a:solidFill>
                <a:ea typeface="+mn-ea"/>
                <a:cs typeface="+mn-cs"/>
                <a:sym typeface="Symbol"/>
              </a:rPr>
              <a:t>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en-US" sz="2800" b="1" i="1" dirty="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 </a:t>
            </a:r>
            <a:r>
              <a:rPr lang="en-US" altLang="en-US" sz="2800" dirty="0" smtClean="0">
                <a:solidFill>
                  <a:schemeClr val="tx2"/>
                </a:solidFill>
                <a:latin typeface="Symbol" pitchFamily="18" charset="2"/>
                <a:ea typeface="+mn-ea"/>
                <a:cs typeface="+mn-cs"/>
                <a:sym typeface="Symbol"/>
              </a:rPr>
              <a:t>-</a:t>
            </a:r>
            <a:r>
              <a:rPr lang="en-US" altLang="en-US" sz="2800" dirty="0" smtClean="0">
                <a:solidFill>
                  <a:schemeClr val="tx2"/>
                </a:solidFill>
                <a:ea typeface="+mn-ea"/>
                <a:cs typeface="+mn-cs"/>
                <a:sym typeface="Symbol"/>
              </a:rPr>
              <a:t> 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1)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altLang="en-US" sz="2800" dirty="0" smtClean="0">
                <a:ea typeface="+mn-ea"/>
                <a:cs typeface="+mn-cs"/>
              </a:rPr>
              <a:t>If we keep in-edges and out-edges in separate adjacency lists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altLang="en-US" sz="2400" dirty="0" smtClean="0">
                <a:ea typeface="+mn-ea"/>
                <a:cs typeface="+mn-cs"/>
              </a:rPr>
              <a:t>we can perform listing of incoming edges and outgoing edges in time proportional to their size</a:t>
            </a:r>
            <a:endParaRPr lang="en-US" altLang="en-US" dirty="0" smtClean="0">
              <a:ea typeface="+mn-ea"/>
              <a:cs typeface="+mn-cs"/>
            </a:endParaRPr>
          </a:p>
        </p:txBody>
      </p:sp>
      <p:grpSp>
        <p:nvGrpSpPr>
          <p:cNvPr id="19461" name="Group 71"/>
          <p:cNvGrpSpPr>
            <a:grpSpLocks/>
          </p:cNvGrpSpPr>
          <p:nvPr/>
        </p:nvGrpSpPr>
        <p:grpSpPr bwMode="auto">
          <a:xfrm>
            <a:off x="6400800" y="296863"/>
            <a:ext cx="2233613" cy="2827337"/>
            <a:chOff x="3600" y="1320"/>
            <a:chExt cx="1782" cy="2112"/>
          </a:xfrm>
        </p:grpSpPr>
        <p:sp>
          <p:nvSpPr>
            <p:cNvPr id="19462" name="Oval 72"/>
            <p:cNvSpPr>
              <a:spLocks noChangeArrowheads="1"/>
            </p:cNvSpPr>
            <p:nvPr/>
          </p:nvSpPr>
          <p:spPr bwMode="auto">
            <a:xfrm>
              <a:off x="4038" y="314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9463" name="Oval 73"/>
            <p:cNvSpPr>
              <a:spLocks noChangeArrowheads="1"/>
            </p:cNvSpPr>
            <p:nvPr/>
          </p:nvSpPr>
          <p:spPr bwMode="auto">
            <a:xfrm>
              <a:off x="3600" y="22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19464" name="Oval 74"/>
            <p:cNvSpPr>
              <a:spLocks noChangeArrowheads="1"/>
            </p:cNvSpPr>
            <p:nvPr/>
          </p:nvSpPr>
          <p:spPr bwMode="auto">
            <a:xfrm>
              <a:off x="3846" y="132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sp>
          <p:nvSpPr>
            <p:cNvPr id="19465" name="Oval 75"/>
            <p:cNvSpPr>
              <a:spLocks noChangeArrowheads="1"/>
            </p:cNvSpPr>
            <p:nvPr/>
          </p:nvSpPr>
          <p:spPr bwMode="auto">
            <a:xfrm>
              <a:off x="5094" y="267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19466" name="Oval 76"/>
            <p:cNvSpPr>
              <a:spLocks noChangeArrowheads="1"/>
            </p:cNvSpPr>
            <p:nvPr/>
          </p:nvSpPr>
          <p:spPr bwMode="auto">
            <a:xfrm>
              <a:off x="4806" y="180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cxnSp>
          <p:nvCxnSpPr>
            <p:cNvPr id="19467" name="AutoShape 77"/>
            <p:cNvCxnSpPr>
              <a:cxnSpLocks noChangeShapeType="1"/>
              <a:stCxn id="19462" idx="1"/>
              <a:endCxn id="19463" idx="4"/>
            </p:cNvCxnSpPr>
            <p:nvPr/>
          </p:nvCxnSpPr>
          <p:spPr bwMode="auto">
            <a:xfrm flipH="1" flipV="1">
              <a:off x="3744" y="2574"/>
              <a:ext cx="336" cy="6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8" name="AutoShape 78"/>
            <p:cNvCxnSpPr>
              <a:cxnSpLocks noChangeShapeType="1"/>
              <a:stCxn id="19462" idx="7"/>
              <a:endCxn id="19465" idx="3"/>
            </p:cNvCxnSpPr>
            <p:nvPr/>
          </p:nvCxnSpPr>
          <p:spPr bwMode="auto">
            <a:xfrm flipV="1">
              <a:off x="4284" y="2928"/>
              <a:ext cx="852" cy="2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9" name="AutoShape 79"/>
            <p:cNvCxnSpPr>
              <a:cxnSpLocks noChangeShapeType="1"/>
              <a:stCxn id="19463" idx="0"/>
              <a:endCxn id="19464" idx="3"/>
            </p:cNvCxnSpPr>
            <p:nvPr/>
          </p:nvCxnSpPr>
          <p:spPr bwMode="auto">
            <a:xfrm flipV="1">
              <a:off x="3744" y="1572"/>
              <a:ext cx="144" cy="7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0" name="AutoShape 80"/>
            <p:cNvCxnSpPr>
              <a:cxnSpLocks noChangeShapeType="1"/>
              <a:stCxn id="19466" idx="1"/>
              <a:endCxn id="19464" idx="6"/>
            </p:cNvCxnSpPr>
            <p:nvPr/>
          </p:nvCxnSpPr>
          <p:spPr bwMode="auto">
            <a:xfrm flipH="1" flipV="1">
              <a:off x="4140" y="1464"/>
              <a:ext cx="708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1" name="AutoShape 81"/>
            <p:cNvCxnSpPr>
              <a:cxnSpLocks noChangeShapeType="1"/>
              <a:stCxn id="19465" idx="0"/>
              <a:endCxn id="19466" idx="4"/>
            </p:cNvCxnSpPr>
            <p:nvPr/>
          </p:nvCxnSpPr>
          <p:spPr bwMode="auto">
            <a:xfrm flipH="1" flipV="1">
              <a:off x="4950" y="2094"/>
              <a:ext cx="288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2" name="AutoShape 82"/>
            <p:cNvCxnSpPr>
              <a:cxnSpLocks noChangeShapeType="1"/>
              <a:stCxn id="19462" idx="0"/>
              <a:endCxn id="19466" idx="3"/>
            </p:cNvCxnSpPr>
            <p:nvPr/>
          </p:nvCxnSpPr>
          <p:spPr bwMode="auto">
            <a:xfrm flipV="1">
              <a:off x="4182" y="2052"/>
              <a:ext cx="666" cy="10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3" name="AutoShape 83"/>
            <p:cNvCxnSpPr>
              <a:cxnSpLocks noChangeShapeType="1"/>
              <a:stCxn id="19463" idx="7"/>
              <a:endCxn id="19466" idx="2"/>
            </p:cNvCxnSpPr>
            <p:nvPr/>
          </p:nvCxnSpPr>
          <p:spPr bwMode="auto">
            <a:xfrm flipV="1">
              <a:off x="3846" y="1944"/>
              <a:ext cx="954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4" name="AutoShape 84"/>
            <p:cNvCxnSpPr>
              <a:cxnSpLocks noChangeShapeType="1"/>
              <a:stCxn id="19462" idx="2"/>
              <a:endCxn id="19464" idx="2"/>
            </p:cNvCxnSpPr>
            <p:nvPr/>
          </p:nvCxnSpPr>
          <p:spPr bwMode="auto">
            <a:xfrm rot="10800000">
              <a:off x="3840" y="1464"/>
              <a:ext cx="192" cy="1824"/>
            </a:xfrm>
            <a:prstGeom prst="curvedConnector3">
              <a:avLst>
                <a:gd name="adj1" fmla="val 501560"/>
              </a:avLst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62200"/>
            <a:ext cx="2209800" cy="269636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Directed Graphs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B2372-B362-CB4B-AEB2-8F37C904414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362199"/>
            <a:ext cx="2209800" cy="2696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443555"/>
            <a:ext cx="2143125" cy="261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23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14600"/>
            <a:ext cx="2435535" cy="2971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Directed Graphs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B2372-B362-CB4B-AEB2-8F37C904414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438400"/>
            <a:ext cx="2435535" cy="2971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438400"/>
            <a:ext cx="249798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70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 vertices</a:t>
            </a:r>
          </a:p>
          <a:p>
            <a:r>
              <a:rPr lang="en-US" dirty="0"/>
              <a:t>m</a:t>
            </a:r>
            <a:r>
              <a:rPr lang="en-US" dirty="0" smtClean="0"/>
              <a:t> edges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Directed Graphs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B2372-B362-CB4B-AEB2-8F37C904414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0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O(n + m)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 vertices</a:t>
            </a:r>
          </a:p>
          <a:p>
            <a:r>
              <a:rPr lang="en-US" dirty="0"/>
              <a:t>m edges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Directed Graphs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B2372-B362-CB4B-AEB2-8F37C904414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9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BA44F35-6B40-D04B-934A-1BFBB21E7B55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Digraph Application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54050" y="1524000"/>
            <a:ext cx="8108950" cy="1143000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chemeClr val="tx2"/>
                </a:solidFill>
                <a:latin typeface="Tahoma" charset="0"/>
              </a:rPr>
              <a:t>Scheduling</a:t>
            </a:r>
            <a:r>
              <a:rPr lang="en-US" sz="2800">
                <a:latin typeface="Tahoma" charset="0"/>
              </a:rPr>
              <a:t>: edge (a,b) means task a must be completed before b can be started</a:t>
            </a:r>
          </a:p>
        </p:txBody>
      </p:sp>
      <p:sp>
        <p:nvSpPr>
          <p:cNvPr id="20485" name="Oval 153"/>
          <p:cNvSpPr>
            <a:spLocks noChangeArrowheads="1"/>
          </p:cNvSpPr>
          <p:nvPr/>
        </p:nvSpPr>
        <p:spPr bwMode="auto">
          <a:xfrm>
            <a:off x="6781800" y="5302250"/>
            <a:ext cx="1676400" cy="10223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/>
              <a:t>The good life</a:t>
            </a:r>
          </a:p>
        </p:txBody>
      </p:sp>
      <p:sp>
        <p:nvSpPr>
          <p:cNvPr id="20486" name="Oval 155"/>
          <p:cNvSpPr>
            <a:spLocks noChangeArrowheads="1"/>
          </p:cNvSpPr>
          <p:nvPr/>
        </p:nvSpPr>
        <p:spPr bwMode="auto">
          <a:xfrm>
            <a:off x="2986088" y="4724400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cs141</a:t>
            </a:r>
            <a:endParaRPr lang="en-US" sz="1600" dirty="0"/>
          </a:p>
        </p:txBody>
      </p:sp>
      <p:sp>
        <p:nvSpPr>
          <p:cNvPr id="20487" name="Oval 156"/>
          <p:cNvSpPr>
            <a:spLocks noChangeArrowheads="1"/>
          </p:cNvSpPr>
          <p:nvPr/>
        </p:nvSpPr>
        <p:spPr bwMode="auto">
          <a:xfrm>
            <a:off x="1527175" y="4710113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cs131</a:t>
            </a:r>
            <a:endParaRPr lang="en-US" sz="1600" dirty="0"/>
          </a:p>
        </p:txBody>
      </p:sp>
      <p:sp>
        <p:nvSpPr>
          <p:cNvPr id="20488" name="Oval 157"/>
          <p:cNvSpPr>
            <a:spLocks noChangeArrowheads="1"/>
          </p:cNvSpPr>
          <p:nvPr/>
        </p:nvSpPr>
        <p:spPr bwMode="auto">
          <a:xfrm>
            <a:off x="4405313" y="4724400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cs121</a:t>
            </a:r>
            <a:endParaRPr lang="en-US" sz="1600" dirty="0"/>
          </a:p>
        </p:txBody>
      </p:sp>
      <p:sp>
        <p:nvSpPr>
          <p:cNvPr id="20489" name="Oval 158"/>
          <p:cNvSpPr>
            <a:spLocks noChangeArrowheads="1"/>
          </p:cNvSpPr>
          <p:nvPr/>
        </p:nvSpPr>
        <p:spPr bwMode="auto">
          <a:xfrm>
            <a:off x="2957513" y="3751263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cs53</a:t>
            </a:r>
            <a:endParaRPr lang="en-US" sz="1600" dirty="0"/>
          </a:p>
        </p:txBody>
      </p:sp>
      <p:sp>
        <p:nvSpPr>
          <p:cNvPr id="20490" name="Oval 159"/>
          <p:cNvSpPr>
            <a:spLocks noChangeArrowheads="1"/>
          </p:cNvSpPr>
          <p:nvPr/>
        </p:nvSpPr>
        <p:spPr bwMode="auto">
          <a:xfrm>
            <a:off x="4405313" y="3808413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cs52</a:t>
            </a:r>
            <a:endParaRPr lang="en-US" sz="1600" dirty="0"/>
          </a:p>
        </p:txBody>
      </p:sp>
      <p:sp>
        <p:nvSpPr>
          <p:cNvPr id="20491" name="Oval 160"/>
          <p:cNvSpPr>
            <a:spLocks noChangeArrowheads="1"/>
          </p:cNvSpPr>
          <p:nvPr/>
        </p:nvSpPr>
        <p:spPr bwMode="auto">
          <a:xfrm>
            <a:off x="1527175" y="3751263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cs51</a:t>
            </a:r>
            <a:endParaRPr lang="en-US" sz="1600" dirty="0"/>
          </a:p>
        </p:txBody>
      </p:sp>
      <p:sp>
        <p:nvSpPr>
          <p:cNvPr id="20492" name="Oval 161"/>
          <p:cNvSpPr>
            <a:spLocks noChangeArrowheads="1"/>
          </p:cNvSpPr>
          <p:nvPr/>
        </p:nvSpPr>
        <p:spPr bwMode="auto">
          <a:xfrm>
            <a:off x="4419600" y="2708275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cs46</a:t>
            </a:r>
            <a:endParaRPr lang="en-US" sz="1600" dirty="0"/>
          </a:p>
        </p:txBody>
      </p:sp>
      <p:sp>
        <p:nvSpPr>
          <p:cNvPr id="20493" name="Oval 162"/>
          <p:cNvSpPr>
            <a:spLocks noChangeArrowheads="1"/>
          </p:cNvSpPr>
          <p:nvPr/>
        </p:nvSpPr>
        <p:spPr bwMode="auto">
          <a:xfrm>
            <a:off x="2971800" y="2708275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cs22</a:t>
            </a:r>
            <a:endParaRPr lang="en-US" sz="1600" dirty="0"/>
          </a:p>
        </p:txBody>
      </p:sp>
      <p:sp>
        <p:nvSpPr>
          <p:cNvPr id="20494" name="Oval 163"/>
          <p:cNvSpPr>
            <a:spLocks noChangeArrowheads="1"/>
          </p:cNvSpPr>
          <p:nvPr/>
        </p:nvSpPr>
        <p:spPr bwMode="auto">
          <a:xfrm>
            <a:off x="1527175" y="2708275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cs21</a:t>
            </a:r>
            <a:endParaRPr lang="en-US" sz="1600" dirty="0"/>
          </a:p>
        </p:txBody>
      </p:sp>
      <p:cxnSp>
        <p:nvCxnSpPr>
          <p:cNvPr id="20495" name="AutoShape 164"/>
          <p:cNvCxnSpPr>
            <a:cxnSpLocks noChangeShapeType="1"/>
            <a:stCxn id="20494" idx="6"/>
            <a:endCxn id="20493" idx="2"/>
          </p:cNvCxnSpPr>
          <p:nvPr/>
        </p:nvCxnSpPr>
        <p:spPr bwMode="auto">
          <a:xfrm>
            <a:off x="2608263" y="2954338"/>
            <a:ext cx="3492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AutoShape 165"/>
          <p:cNvCxnSpPr>
            <a:cxnSpLocks noChangeShapeType="1"/>
            <a:stCxn id="20493" idx="6"/>
            <a:endCxn id="20492" idx="2"/>
          </p:cNvCxnSpPr>
          <p:nvPr/>
        </p:nvCxnSpPr>
        <p:spPr bwMode="auto">
          <a:xfrm>
            <a:off x="4052888" y="2954338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AutoShape 166"/>
          <p:cNvCxnSpPr>
            <a:cxnSpLocks noChangeShapeType="1"/>
            <a:stCxn id="20494" idx="4"/>
            <a:endCxn id="20491" idx="0"/>
          </p:cNvCxnSpPr>
          <p:nvPr/>
        </p:nvCxnSpPr>
        <p:spPr bwMode="auto">
          <a:xfrm>
            <a:off x="2060575" y="3214688"/>
            <a:ext cx="0" cy="5222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AutoShape 167"/>
          <p:cNvCxnSpPr>
            <a:cxnSpLocks noChangeShapeType="1"/>
            <a:stCxn id="20492" idx="4"/>
            <a:endCxn id="20490" idx="0"/>
          </p:cNvCxnSpPr>
          <p:nvPr/>
        </p:nvCxnSpPr>
        <p:spPr bwMode="auto">
          <a:xfrm flipH="1">
            <a:off x="4938713" y="3214688"/>
            <a:ext cx="14287" cy="5794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AutoShape 168"/>
          <p:cNvCxnSpPr>
            <a:cxnSpLocks noChangeShapeType="1"/>
            <a:stCxn id="20491" idx="6"/>
            <a:endCxn id="20489" idx="2"/>
          </p:cNvCxnSpPr>
          <p:nvPr/>
        </p:nvCxnSpPr>
        <p:spPr bwMode="auto">
          <a:xfrm>
            <a:off x="2608263" y="3997325"/>
            <a:ext cx="33496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AutoShape 169"/>
          <p:cNvCxnSpPr>
            <a:cxnSpLocks noChangeShapeType="1"/>
            <a:stCxn id="20494" idx="5"/>
            <a:endCxn id="20489" idx="1"/>
          </p:cNvCxnSpPr>
          <p:nvPr/>
        </p:nvCxnSpPr>
        <p:spPr bwMode="auto">
          <a:xfrm>
            <a:off x="2438400" y="3143250"/>
            <a:ext cx="674688" cy="6651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1" name="AutoShape 170"/>
          <p:cNvCxnSpPr>
            <a:cxnSpLocks noChangeShapeType="1"/>
            <a:stCxn id="20493" idx="4"/>
            <a:endCxn id="20489" idx="0"/>
          </p:cNvCxnSpPr>
          <p:nvPr/>
        </p:nvCxnSpPr>
        <p:spPr bwMode="auto">
          <a:xfrm flipH="1">
            <a:off x="3490913" y="3214688"/>
            <a:ext cx="14287" cy="5222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2" name="AutoShape 171"/>
          <p:cNvCxnSpPr>
            <a:cxnSpLocks noChangeShapeType="1"/>
            <a:stCxn id="20492" idx="3"/>
            <a:endCxn id="20489" idx="7"/>
          </p:cNvCxnSpPr>
          <p:nvPr/>
        </p:nvCxnSpPr>
        <p:spPr bwMode="auto">
          <a:xfrm flipH="1">
            <a:off x="3868738" y="3143250"/>
            <a:ext cx="706437" cy="6651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AutoShape 172"/>
          <p:cNvCxnSpPr>
            <a:cxnSpLocks noChangeShapeType="1"/>
            <a:stCxn id="20490" idx="4"/>
            <a:endCxn id="20488" idx="0"/>
          </p:cNvCxnSpPr>
          <p:nvPr/>
        </p:nvCxnSpPr>
        <p:spPr bwMode="auto">
          <a:xfrm>
            <a:off x="4938713" y="4314825"/>
            <a:ext cx="0" cy="3952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AutoShape 173"/>
          <p:cNvCxnSpPr>
            <a:cxnSpLocks noChangeShapeType="1"/>
            <a:stCxn id="20494" idx="2"/>
            <a:endCxn id="20487" idx="2"/>
          </p:cNvCxnSpPr>
          <p:nvPr/>
        </p:nvCxnSpPr>
        <p:spPr bwMode="auto">
          <a:xfrm rot="10800000" flipH="1" flipV="1">
            <a:off x="1512888" y="2954338"/>
            <a:ext cx="1587" cy="2001837"/>
          </a:xfrm>
          <a:prstGeom prst="curvedConnector3">
            <a:avLst>
              <a:gd name="adj1" fmla="val -135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AutoShape 174"/>
          <p:cNvCxnSpPr>
            <a:cxnSpLocks noChangeShapeType="1"/>
            <a:stCxn id="20491" idx="5"/>
            <a:endCxn id="20486" idx="1"/>
          </p:cNvCxnSpPr>
          <p:nvPr/>
        </p:nvCxnSpPr>
        <p:spPr bwMode="auto">
          <a:xfrm>
            <a:off x="2438400" y="4186238"/>
            <a:ext cx="703263" cy="5953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6" name="Oval 175"/>
          <p:cNvSpPr>
            <a:spLocks noChangeArrowheads="1"/>
          </p:cNvSpPr>
          <p:nvPr/>
        </p:nvSpPr>
        <p:spPr bwMode="auto">
          <a:xfrm>
            <a:off x="7086600" y="4132263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cs161</a:t>
            </a:r>
            <a:endParaRPr lang="en-US" sz="1600" dirty="0"/>
          </a:p>
        </p:txBody>
      </p:sp>
      <p:sp>
        <p:nvSpPr>
          <p:cNvPr id="20507" name="Oval 176"/>
          <p:cNvSpPr>
            <a:spLocks noChangeArrowheads="1"/>
          </p:cNvSpPr>
          <p:nvPr/>
        </p:nvSpPr>
        <p:spPr bwMode="auto">
          <a:xfrm>
            <a:off x="2514600" y="5638800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cs151</a:t>
            </a:r>
            <a:endParaRPr lang="en-US" sz="1600" dirty="0"/>
          </a:p>
        </p:txBody>
      </p:sp>
      <p:cxnSp>
        <p:nvCxnSpPr>
          <p:cNvPr id="20508" name="AutoShape 177"/>
          <p:cNvCxnSpPr>
            <a:cxnSpLocks noChangeShapeType="1"/>
            <a:stCxn id="20491" idx="4"/>
            <a:endCxn id="20507" idx="0"/>
          </p:cNvCxnSpPr>
          <p:nvPr/>
        </p:nvCxnSpPr>
        <p:spPr bwMode="auto">
          <a:xfrm rot="16200000" flipH="1">
            <a:off x="1870869" y="4447381"/>
            <a:ext cx="1366838" cy="987425"/>
          </a:xfrm>
          <a:prstGeom prst="curvedConnector3">
            <a:avLst>
              <a:gd name="adj1" fmla="val 3402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9" name="AutoShape 178"/>
          <p:cNvCxnSpPr>
            <a:cxnSpLocks noChangeShapeType="1"/>
            <a:stCxn id="20492" idx="6"/>
            <a:endCxn id="20507" idx="6"/>
          </p:cNvCxnSpPr>
          <p:nvPr/>
        </p:nvCxnSpPr>
        <p:spPr bwMode="auto">
          <a:xfrm flipH="1">
            <a:off x="3595688" y="2954338"/>
            <a:ext cx="1905000" cy="2930525"/>
          </a:xfrm>
          <a:prstGeom prst="curvedConnector3">
            <a:avLst>
              <a:gd name="adj1" fmla="val -2516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0" name="AutoShape 179"/>
          <p:cNvCxnSpPr>
            <a:cxnSpLocks noChangeShapeType="1"/>
            <a:stCxn id="20492" idx="6"/>
            <a:endCxn id="20506" idx="0"/>
          </p:cNvCxnSpPr>
          <p:nvPr/>
        </p:nvCxnSpPr>
        <p:spPr bwMode="auto">
          <a:xfrm>
            <a:off x="5500688" y="2954338"/>
            <a:ext cx="2119312" cy="1163637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1" name="AutoShape 180"/>
          <p:cNvCxnSpPr>
            <a:cxnSpLocks noChangeShapeType="1"/>
            <a:stCxn id="20506" idx="4"/>
            <a:endCxn id="20485" idx="0"/>
          </p:cNvCxnSpPr>
          <p:nvPr/>
        </p:nvCxnSpPr>
        <p:spPr bwMode="auto">
          <a:xfrm>
            <a:off x="7620000" y="4638675"/>
            <a:ext cx="0" cy="6492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2" name="Oval 181"/>
          <p:cNvSpPr>
            <a:spLocks noChangeArrowheads="1"/>
          </p:cNvSpPr>
          <p:nvPr/>
        </p:nvSpPr>
        <p:spPr bwMode="auto">
          <a:xfrm>
            <a:off x="5867400" y="4733925"/>
            <a:ext cx="1066800" cy="492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 smtClean="0"/>
              <a:t>cs171</a:t>
            </a:r>
            <a:endParaRPr lang="en-US" sz="1600" dirty="0"/>
          </a:p>
        </p:txBody>
      </p:sp>
      <p:cxnSp>
        <p:nvCxnSpPr>
          <p:cNvPr id="20513" name="AutoShape 182"/>
          <p:cNvCxnSpPr>
            <a:cxnSpLocks noChangeShapeType="1"/>
            <a:stCxn id="20490" idx="6"/>
            <a:endCxn id="20512" idx="0"/>
          </p:cNvCxnSpPr>
          <p:nvPr/>
        </p:nvCxnSpPr>
        <p:spPr bwMode="auto">
          <a:xfrm>
            <a:off x="5486400" y="4054475"/>
            <a:ext cx="914400" cy="66516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ED46E3E-483B-D24D-87CB-F09BEF8DB1D8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Directed DFS</a:t>
            </a:r>
          </a:p>
        </p:txBody>
      </p:sp>
      <p:sp>
        <p:nvSpPr>
          <p:cNvPr id="294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4191000" cy="4572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  <a:cs typeface="+mn-cs"/>
              </a:rPr>
              <a:t>We can specialize the traversal algorithms (DFS and BFS) to digraphs by traversing edges only along their direction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  <a:cs typeface="+mn-cs"/>
              </a:rPr>
              <a:t>In the directed DFS algorithm, we have four types of edges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>
                <a:solidFill>
                  <a:schemeClr val="tx2"/>
                </a:solidFill>
              </a:rPr>
              <a:t>discovery edges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>
                <a:solidFill>
                  <a:schemeClr val="accent6"/>
                </a:solidFill>
              </a:rPr>
              <a:t>back edges (ancestors)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forward edges (descendants)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cross edges (neither)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  <a:cs typeface="+mn-cs"/>
              </a:rPr>
              <a:t>A directed DFS starting at a vertex </a:t>
            </a:r>
            <a:r>
              <a:rPr lang="en-US" sz="2000" b="1" i="1" dirty="0" smtClean="0">
                <a:latin typeface="Times New Roman" pitchFamily="18" charset="0"/>
                <a:ea typeface="+mn-ea"/>
                <a:cs typeface="+mn-cs"/>
              </a:rPr>
              <a:t>s</a:t>
            </a:r>
            <a:r>
              <a:rPr lang="en-US" sz="2000" dirty="0" smtClean="0">
                <a:ea typeface="+mn-ea"/>
                <a:cs typeface="+mn-cs"/>
              </a:rPr>
              <a:t> determines the vertices </a:t>
            </a:r>
            <a:r>
              <a:rPr lang="en-US" sz="2000" dirty="0" smtClean="0">
                <a:solidFill>
                  <a:schemeClr val="tx2"/>
                </a:solidFill>
                <a:ea typeface="+mn-ea"/>
                <a:cs typeface="+mn-cs"/>
              </a:rPr>
              <a:t>reachable</a:t>
            </a:r>
            <a:r>
              <a:rPr lang="en-US" sz="2000" dirty="0" smtClean="0">
                <a:ea typeface="+mn-ea"/>
                <a:cs typeface="+mn-cs"/>
              </a:rPr>
              <a:t> from </a:t>
            </a:r>
            <a:r>
              <a:rPr lang="en-US" sz="2000" b="1" i="1" dirty="0" smtClean="0">
                <a:latin typeface="Times New Roman" pitchFamily="18" charset="0"/>
                <a:ea typeface="+mn-ea"/>
                <a:cs typeface="+mn-cs"/>
              </a:rPr>
              <a:t>s</a:t>
            </a:r>
          </a:p>
        </p:txBody>
      </p:sp>
      <p:sp>
        <p:nvSpPr>
          <p:cNvPr id="294916" name="Oval 4"/>
          <p:cNvSpPr>
            <a:spLocks noChangeArrowheads="1"/>
          </p:cNvSpPr>
          <p:nvPr/>
        </p:nvSpPr>
        <p:spPr bwMode="auto">
          <a:xfrm>
            <a:off x="6410325" y="49911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294917" name="Oval 5"/>
          <p:cNvSpPr>
            <a:spLocks noChangeArrowheads="1"/>
          </p:cNvSpPr>
          <p:nvPr/>
        </p:nvSpPr>
        <p:spPr bwMode="auto">
          <a:xfrm>
            <a:off x="5715000" y="36195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3C428B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C</a:t>
            </a:r>
          </a:p>
        </p:txBody>
      </p:sp>
      <p:sp>
        <p:nvSpPr>
          <p:cNvPr id="294918" name="Oval 6"/>
          <p:cNvSpPr>
            <a:spLocks noChangeArrowheads="1"/>
          </p:cNvSpPr>
          <p:nvPr/>
        </p:nvSpPr>
        <p:spPr bwMode="auto">
          <a:xfrm>
            <a:off x="6105525" y="20955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3C428B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</a:t>
            </a:r>
          </a:p>
        </p:txBody>
      </p:sp>
      <p:sp>
        <p:nvSpPr>
          <p:cNvPr id="294919" name="Oval 7"/>
          <p:cNvSpPr>
            <a:spLocks noChangeArrowheads="1"/>
          </p:cNvSpPr>
          <p:nvPr/>
        </p:nvSpPr>
        <p:spPr bwMode="auto">
          <a:xfrm>
            <a:off x="8086725" y="42481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3C428B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B</a:t>
            </a:r>
          </a:p>
        </p:txBody>
      </p:sp>
      <p:sp>
        <p:nvSpPr>
          <p:cNvPr id="294920" name="Oval 8"/>
          <p:cNvSpPr>
            <a:spLocks noChangeArrowheads="1"/>
          </p:cNvSpPr>
          <p:nvPr/>
        </p:nvSpPr>
        <p:spPr bwMode="auto">
          <a:xfrm>
            <a:off x="7629525" y="28575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3C428B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ea typeface="+mn-ea"/>
                <a:cs typeface="+mn-cs"/>
              </a:rPr>
              <a:t>D</a:t>
            </a:r>
          </a:p>
        </p:txBody>
      </p:sp>
      <p:cxnSp>
        <p:nvCxnSpPr>
          <p:cNvPr id="21514" name="AutoShape 9"/>
          <p:cNvCxnSpPr>
            <a:cxnSpLocks noChangeShapeType="1"/>
            <a:stCxn id="294916" idx="1"/>
            <a:endCxn id="294917" idx="4"/>
          </p:cNvCxnSpPr>
          <p:nvPr/>
        </p:nvCxnSpPr>
        <p:spPr bwMode="auto">
          <a:xfrm flipH="1" flipV="1">
            <a:off x="5943600" y="4086225"/>
            <a:ext cx="533400" cy="962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AutoShape 10"/>
          <p:cNvCxnSpPr>
            <a:cxnSpLocks noChangeShapeType="1"/>
            <a:stCxn id="294916" idx="6"/>
            <a:endCxn id="294919" idx="3"/>
          </p:cNvCxnSpPr>
          <p:nvPr/>
        </p:nvCxnSpPr>
        <p:spPr bwMode="auto">
          <a:xfrm flipV="1">
            <a:off x="6867525" y="4638675"/>
            <a:ext cx="1285875" cy="581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11"/>
          <p:cNvCxnSpPr>
            <a:cxnSpLocks noChangeShapeType="1"/>
            <a:stCxn id="294917" idx="0"/>
            <a:endCxn id="294918" idx="4"/>
          </p:cNvCxnSpPr>
          <p:nvPr/>
        </p:nvCxnSpPr>
        <p:spPr bwMode="auto">
          <a:xfrm rot="5400000" flipH="1" flipV="1">
            <a:off x="5605463" y="2890837"/>
            <a:ext cx="1066800" cy="3905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4924" name="AutoShape 12"/>
          <p:cNvCxnSpPr>
            <a:cxnSpLocks noChangeShapeType="1"/>
            <a:stCxn id="294920" idx="1"/>
            <a:endCxn id="294918" idx="6"/>
          </p:cNvCxnSpPr>
          <p:nvPr/>
        </p:nvCxnSpPr>
        <p:spPr bwMode="auto">
          <a:xfrm flipH="1" flipV="1">
            <a:off x="6572250" y="2324100"/>
            <a:ext cx="1123950" cy="590550"/>
          </a:xfrm>
          <a:prstGeom prst="straightConnector1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/>
            <a:tailEnd type="triangle" w="med" len="lg"/>
          </a:ln>
          <a:effectLst/>
        </p:spPr>
      </p:cxnSp>
      <p:cxnSp>
        <p:nvCxnSpPr>
          <p:cNvPr id="294925" name="AutoShape 13"/>
          <p:cNvCxnSpPr>
            <a:cxnSpLocks noChangeShapeType="1"/>
            <a:endCxn id="294920" idx="5"/>
          </p:cNvCxnSpPr>
          <p:nvPr/>
        </p:nvCxnSpPr>
        <p:spPr bwMode="auto">
          <a:xfrm rot="16200000" flipV="1">
            <a:off x="7672388" y="3595687"/>
            <a:ext cx="990600" cy="295275"/>
          </a:xfrm>
          <a:prstGeom prst="straightConnector1">
            <a:avLst/>
          </a:prstGeom>
          <a:noFill/>
          <a:ln w="38100" cap="rnd">
            <a:solidFill>
              <a:schemeClr val="bg1">
                <a:lumMod val="50000"/>
              </a:schemeClr>
            </a:solidFill>
            <a:prstDash val="sysDot"/>
            <a:round/>
            <a:headEnd/>
            <a:tailEnd type="triangle" w="med" len="lg"/>
          </a:ln>
          <a:effectLst/>
        </p:spPr>
      </p:cxnSp>
      <p:cxnSp>
        <p:nvCxnSpPr>
          <p:cNvPr id="294926" name="AutoShape 14"/>
          <p:cNvCxnSpPr>
            <a:cxnSpLocks noChangeShapeType="1"/>
            <a:stCxn id="294916" idx="7"/>
            <a:endCxn id="294920" idx="3"/>
          </p:cNvCxnSpPr>
          <p:nvPr/>
        </p:nvCxnSpPr>
        <p:spPr bwMode="auto">
          <a:xfrm rot="5400000" flipH="1" flipV="1">
            <a:off x="6343650" y="3705225"/>
            <a:ext cx="1809750" cy="895350"/>
          </a:xfrm>
          <a:prstGeom prst="straightConnector1">
            <a:avLst/>
          </a:prstGeom>
          <a:noFill/>
          <a:ln w="38100">
            <a:solidFill>
              <a:schemeClr val="accent5">
                <a:lumMod val="50000"/>
              </a:schemeClr>
            </a:solidFill>
            <a:prstDash val="dashDot"/>
            <a:round/>
            <a:headEnd/>
            <a:tailEnd type="triangle" w="med" len="lg"/>
          </a:ln>
          <a:effectLst/>
        </p:spPr>
      </p:cxnSp>
      <p:cxnSp>
        <p:nvCxnSpPr>
          <p:cNvPr id="21520" name="AutoShape 15"/>
          <p:cNvCxnSpPr>
            <a:cxnSpLocks noChangeShapeType="1"/>
            <a:stCxn id="294917" idx="7"/>
            <a:endCxn id="294920" idx="2"/>
          </p:cNvCxnSpPr>
          <p:nvPr/>
        </p:nvCxnSpPr>
        <p:spPr bwMode="auto">
          <a:xfrm flipV="1">
            <a:off x="6105525" y="3086100"/>
            <a:ext cx="1514475" cy="5905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16"/>
          <p:cNvCxnSpPr>
            <a:cxnSpLocks noChangeShapeType="1"/>
            <a:stCxn id="294916" idx="2"/>
            <a:endCxn id="294918" idx="2"/>
          </p:cNvCxnSpPr>
          <p:nvPr/>
        </p:nvCxnSpPr>
        <p:spPr bwMode="auto">
          <a:xfrm rot="10800000">
            <a:off x="6096000" y="2324100"/>
            <a:ext cx="304800" cy="2895600"/>
          </a:xfrm>
          <a:prstGeom prst="curvedConnector3">
            <a:avLst>
              <a:gd name="adj1" fmla="val 501560"/>
            </a:avLst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08B5C19-BC9A-CD45-9374-6089D16FEDFA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4759325" cy="8382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Reachability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828800"/>
            <a:ext cx="8229600" cy="1501775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DFS </a:t>
            </a:r>
            <a:r>
              <a:rPr lang="en-US">
                <a:solidFill>
                  <a:schemeClr val="tx2"/>
                </a:solidFill>
                <a:latin typeface="Tahoma" charset="0"/>
              </a:rPr>
              <a:t>tree</a:t>
            </a:r>
            <a:r>
              <a:rPr lang="en-US">
                <a:latin typeface="Tahoma" charset="0"/>
              </a:rPr>
              <a:t> rooted at v: vertices reachable from v via directed paths</a:t>
            </a:r>
            <a:endParaRPr lang="en-US" sz="2800">
              <a:latin typeface="Tahoma" charset="0"/>
            </a:endParaRPr>
          </a:p>
        </p:txBody>
      </p:sp>
      <p:pic>
        <p:nvPicPr>
          <p:cNvPr id="22533" name="Picture 163" descr="j019824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152400"/>
            <a:ext cx="1585912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Oval 167"/>
          <p:cNvSpPr>
            <a:spLocks noChangeArrowheads="1"/>
          </p:cNvSpPr>
          <p:nvPr/>
        </p:nvSpPr>
        <p:spPr bwMode="auto">
          <a:xfrm>
            <a:off x="1011238" y="5100638"/>
            <a:ext cx="360362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22535" name="Oval 168"/>
          <p:cNvSpPr>
            <a:spLocks noChangeArrowheads="1"/>
          </p:cNvSpPr>
          <p:nvPr/>
        </p:nvSpPr>
        <p:spPr bwMode="auto">
          <a:xfrm>
            <a:off x="1981200" y="4338638"/>
            <a:ext cx="360363" cy="3841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22536" name="Oval 169"/>
          <p:cNvSpPr>
            <a:spLocks noChangeArrowheads="1"/>
          </p:cNvSpPr>
          <p:nvPr/>
        </p:nvSpPr>
        <p:spPr bwMode="auto">
          <a:xfrm>
            <a:off x="1009650" y="3500438"/>
            <a:ext cx="361950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E</a:t>
            </a:r>
          </a:p>
        </p:txBody>
      </p:sp>
      <p:sp>
        <p:nvSpPr>
          <p:cNvPr id="22537" name="Oval 170"/>
          <p:cNvSpPr>
            <a:spLocks noChangeArrowheads="1"/>
          </p:cNvSpPr>
          <p:nvPr/>
        </p:nvSpPr>
        <p:spPr bwMode="auto">
          <a:xfrm>
            <a:off x="2971800" y="5100638"/>
            <a:ext cx="360363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B</a:t>
            </a:r>
          </a:p>
        </p:txBody>
      </p:sp>
      <p:sp>
        <p:nvSpPr>
          <p:cNvPr id="22538" name="Oval 171"/>
          <p:cNvSpPr>
            <a:spLocks noChangeArrowheads="1"/>
          </p:cNvSpPr>
          <p:nvPr/>
        </p:nvSpPr>
        <p:spPr bwMode="auto">
          <a:xfrm>
            <a:off x="2971800" y="3500438"/>
            <a:ext cx="361950" cy="3857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</a:t>
            </a:r>
          </a:p>
        </p:txBody>
      </p:sp>
      <p:cxnSp>
        <p:nvCxnSpPr>
          <p:cNvPr id="22539" name="AutoShape 172"/>
          <p:cNvCxnSpPr>
            <a:cxnSpLocks noChangeShapeType="1"/>
            <a:stCxn id="22546" idx="1"/>
            <a:endCxn id="22538" idx="5"/>
          </p:cNvCxnSpPr>
          <p:nvPr/>
        </p:nvCxnSpPr>
        <p:spPr bwMode="auto">
          <a:xfrm flipH="1" flipV="1">
            <a:off x="3281363" y="3843338"/>
            <a:ext cx="98107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AutoShape 173"/>
          <p:cNvCxnSpPr>
            <a:cxnSpLocks noChangeShapeType="1"/>
            <a:stCxn id="22534" idx="6"/>
            <a:endCxn id="22537" idx="2"/>
          </p:cNvCxnSpPr>
          <p:nvPr/>
        </p:nvCxnSpPr>
        <p:spPr bwMode="auto">
          <a:xfrm>
            <a:off x="1385888" y="5294313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74"/>
          <p:cNvCxnSpPr>
            <a:cxnSpLocks noChangeShapeType="1"/>
            <a:stCxn id="22535" idx="1"/>
            <a:endCxn id="22536" idx="5"/>
          </p:cNvCxnSpPr>
          <p:nvPr/>
        </p:nvCxnSpPr>
        <p:spPr bwMode="auto">
          <a:xfrm flipH="1" flipV="1">
            <a:off x="1319213" y="3843338"/>
            <a:ext cx="714375" cy="536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75"/>
          <p:cNvCxnSpPr>
            <a:cxnSpLocks noChangeShapeType="1"/>
            <a:stCxn id="22538" idx="2"/>
            <a:endCxn id="22536" idx="6"/>
          </p:cNvCxnSpPr>
          <p:nvPr/>
        </p:nvCxnSpPr>
        <p:spPr bwMode="auto">
          <a:xfrm flipH="1">
            <a:off x="1385888" y="3694113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176"/>
          <p:cNvCxnSpPr>
            <a:cxnSpLocks noChangeShapeType="1"/>
            <a:stCxn id="22537" idx="0"/>
            <a:endCxn id="22538" idx="4"/>
          </p:cNvCxnSpPr>
          <p:nvPr/>
        </p:nvCxnSpPr>
        <p:spPr bwMode="auto">
          <a:xfrm flipV="1">
            <a:off x="3152775" y="3900488"/>
            <a:ext cx="0" cy="11858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77"/>
          <p:cNvCxnSpPr>
            <a:cxnSpLocks noChangeShapeType="1"/>
            <a:stCxn id="22534" idx="7"/>
            <a:endCxn id="22535" idx="3"/>
          </p:cNvCxnSpPr>
          <p:nvPr/>
        </p:nvCxnSpPr>
        <p:spPr bwMode="auto">
          <a:xfrm flipV="1">
            <a:off x="1319213" y="4681538"/>
            <a:ext cx="714375" cy="461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178"/>
          <p:cNvCxnSpPr>
            <a:cxnSpLocks noChangeShapeType="1"/>
            <a:stCxn id="22535" idx="7"/>
            <a:endCxn id="22538" idx="3"/>
          </p:cNvCxnSpPr>
          <p:nvPr/>
        </p:nvCxnSpPr>
        <p:spPr bwMode="auto">
          <a:xfrm flipV="1">
            <a:off x="2289175" y="3843338"/>
            <a:ext cx="735013" cy="536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6" name="Oval 180"/>
          <p:cNvSpPr>
            <a:spLocks noChangeArrowheads="1"/>
          </p:cNvSpPr>
          <p:nvPr/>
        </p:nvSpPr>
        <p:spPr bwMode="auto">
          <a:xfrm>
            <a:off x="4210050" y="4387850"/>
            <a:ext cx="361950" cy="3857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F</a:t>
            </a:r>
          </a:p>
        </p:txBody>
      </p:sp>
      <p:cxnSp>
        <p:nvCxnSpPr>
          <p:cNvPr id="22547" name="AutoShape 181"/>
          <p:cNvCxnSpPr>
            <a:cxnSpLocks noChangeShapeType="1"/>
            <a:stCxn id="22536" idx="4"/>
            <a:endCxn id="22534" idx="0"/>
          </p:cNvCxnSpPr>
          <p:nvPr/>
        </p:nvCxnSpPr>
        <p:spPr bwMode="auto">
          <a:xfrm>
            <a:off x="1190625" y="3900488"/>
            <a:ext cx="1588" cy="11858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AutoShape 182"/>
          <p:cNvCxnSpPr>
            <a:cxnSpLocks noChangeShapeType="1"/>
            <a:stCxn id="22537" idx="7"/>
            <a:endCxn id="22546" idx="3"/>
          </p:cNvCxnSpPr>
          <p:nvPr/>
        </p:nvCxnSpPr>
        <p:spPr bwMode="auto">
          <a:xfrm flipV="1">
            <a:off x="3279775" y="4730750"/>
            <a:ext cx="982663" cy="412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AutoShape 184"/>
          <p:cNvCxnSpPr>
            <a:cxnSpLocks noChangeShapeType="1"/>
            <a:stCxn id="22537" idx="1"/>
            <a:endCxn id="22535" idx="5"/>
          </p:cNvCxnSpPr>
          <p:nvPr/>
        </p:nvCxnSpPr>
        <p:spPr bwMode="auto">
          <a:xfrm flipH="1" flipV="1">
            <a:off x="2289175" y="4681538"/>
            <a:ext cx="735013" cy="4619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0" name="Oval 205"/>
          <p:cNvSpPr>
            <a:spLocks noChangeArrowheads="1"/>
          </p:cNvSpPr>
          <p:nvPr/>
        </p:nvSpPr>
        <p:spPr bwMode="auto">
          <a:xfrm>
            <a:off x="5370513" y="4176713"/>
            <a:ext cx="296862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A</a:t>
            </a:r>
          </a:p>
        </p:txBody>
      </p:sp>
      <p:sp>
        <p:nvSpPr>
          <p:cNvPr id="22551" name="Oval 206"/>
          <p:cNvSpPr>
            <a:spLocks noChangeArrowheads="1"/>
          </p:cNvSpPr>
          <p:nvPr/>
        </p:nvSpPr>
        <p:spPr bwMode="auto">
          <a:xfrm>
            <a:off x="6170613" y="3546475"/>
            <a:ext cx="296862" cy="3175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C</a:t>
            </a:r>
          </a:p>
        </p:txBody>
      </p:sp>
      <p:sp>
        <p:nvSpPr>
          <p:cNvPr id="22552" name="Oval 207"/>
          <p:cNvSpPr>
            <a:spLocks noChangeArrowheads="1"/>
          </p:cNvSpPr>
          <p:nvPr/>
        </p:nvSpPr>
        <p:spPr bwMode="auto">
          <a:xfrm>
            <a:off x="5368925" y="2852738"/>
            <a:ext cx="298450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E</a:t>
            </a:r>
          </a:p>
        </p:txBody>
      </p:sp>
      <p:sp>
        <p:nvSpPr>
          <p:cNvPr id="22553" name="Oval 209"/>
          <p:cNvSpPr>
            <a:spLocks noChangeArrowheads="1"/>
          </p:cNvSpPr>
          <p:nvPr/>
        </p:nvSpPr>
        <p:spPr bwMode="auto">
          <a:xfrm>
            <a:off x="6986588" y="2852738"/>
            <a:ext cx="298450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D</a:t>
            </a:r>
          </a:p>
        </p:txBody>
      </p:sp>
      <p:cxnSp>
        <p:nvCxnSpPr>
          <p:cNvPr id="22554" name="AutoShape 212"/>
          <p:cNvCxnSpPr>
            <a:cxnSpLocks noChangeShapeType="1"/>
            <a:stCxn id="22551" idx="1"/>
            <a:endCxn id="22552" idx="5"/>
          </p:cNvCxnSpPr>
          <p:nvPr/>
        </p:nvCxnSpPr>
        <p:spPr bwMode="auto">
          <a:xfrm flipH="1" flipV="1">
            <a:off x="5624513" y="3136900"/>
            <a:ext cx="588962" cy="4429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213"/>
          <p:cNvCxnSpPr>
            <a:cxnSpLocks noChangeShapeType="1"/>
            <a:stCxn id="22553" idx="2"/>
            <a:endCxn id="22552" idx="6"/>
          </p:cNvCxnSpPr>
          <p:nvPr/>
        </p:nvCxnSpPr>
        <p:spPr bwMode="auto">
          <a:xfrm flipH="1">
            <a:off x="5678488" y="3013075"/>
            <a:ext cx="12969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AutoShape 218"/>
          <p:cNvCxnSpPr>
            <a:cxnSpLocks noChangeShapeType="1"/>
            <a:stCxn id="22552" idx="4"/>
            <a:endCxn id="22550" idx="0"/>
          </p:cNvCxnSpPr>
          <p:nvPr/>
        </p:nvCxnSpPr>
        <p:spPr bwMode="auto">
          <a:xfrm>
            <a:off x="5518150" y="3182938"/>
            <a:ext cx="1588" cy="9826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7" name="Oval 240"/>
          <p:cNvSpPr>
            <a:spLocks noChangeArrowheads="1"/>
          </p:cNvSpPr>
          <p:nvPr/>
        </p:nvSpPr>
        <p:spPr bwMode="auto">
          <a:xfrm>
            <a:off x="5370513" y="6081713"/>
            <a:ext cx="296862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A</a:t>
            </a:r>
          </a:p>
        </p:txBody>
      </p:sp>
      <p:sp>
        <p:nvSpPr>
          <p:cNvPr id="22558" name="Oval 241"/>
          <p:cNvSpPr>
            <a:spLocks noChangeArrowheads="1"/>
          </p:cNvSpPr>
          <p:nvPr/>
        </p:nvSpPr>
        <p:spPr bwMode="auto">
          <a:xfrm>
            <a:off x="6170613" y="5451475"/>
            <a:ext cx="296862" cy="3175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C</a:t>
            </a:r>
          </a:p>
        </p:txBody>
      </p:sp>
      <p:sp>
        <p:nvSpPr>
          <p:cNvPr id="22559" name="Oval 242"/>
          <p:cNvSpPr>
            <a:spLocks noChangeArrowheads="1"/>
          </p:cNvSpPr>
          <p:nvPr/>
        </p:nvSpPr>
        <p:spPr bwMode="auto">
          <a:xfrm>
            <a:off x="5368925" y="4757738"/>
            <a:ext cx="298450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E</a:t>
            </a:r>
          </a:p>
        </p:txBody>
      </p:sp>
      <p:sp>
        <p:nvSpPr>
          <p:cNvPr id="22560" name="Oval 243"/>
          <p:cNvSpPr>
            <a:spLocks noChangeArrowheads="1"/>
          </p:cNvSpPr>
          <p:nvPr/>
        </p:nvSpPr>
        <p:spPr bwMode="auto">
          <a:xfrm>
            <a:off x="6986588" y="6081713"/>
            <a:ext cx="296862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B</a:t>
            </a:r>
          </a:p>
        </p:txBody>
      </p:sp>
      <p:sp>
        <p:nvSpPr>
          <p:cNvPr id="22561" name="Oval 244"/>
          <p:cNvSpPr>
            <a:spLocks noChangeArrowheads="1"/>
          </p:cNvSpPr>
          <p:nvPr/>
        </p:nvSpPr>
        <p:spPr bwMode="auto">
          <a:xfrm>
            <a:off x="6986588" y="4757738"/>
            <a:ext cx="298450" cy="31908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D</a:t>
            </a:r>
          </a:p>
        </p:txBody>
      </p:sp>
      <p:cxnSp>
        <p:nvCxnSpPr>
          <p:cNvPr id="22562" name="AutoShape 246"/>
          <p:cNvCxnSpPr>
            <a:cxnSpLocks noChangeShapeType="1"/>
            <a:stCxn id="22557" idx="6"/>
            <a:endCxn id="22560" idx="2"/>
          </p:cNvCxnSpPr>
          <p:nvPr/>
        </p:nvCxnSpPr>
        <p:spPr bwMode="auto">
          <a:xfrm>
            <a:off x="5678488" y="6242050"/>
            <a:ext cx="12969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3" name="AutoShape 247"/>
          <p:cNvCxnSpPr>
            <a:cxnSpLocks noChangeShapeType="1"/>
            <a:stCxn id="22558" idx="1"/>
            <a:endCxn id="22559" idx="5"/>
          </p:cNvCxnSpPr>
          <p:nvPr/>
        </p:nvCxnSpPr>
        <p:spPr bwMode="auto">
          <a:xfrm flipH="1" flipV="1">
            <a:off x="5624513" y="5041900"/>
            <a:ext cx="588962" cy="4429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4" name="AutoShape 249"/>
          <p:cNvCxnSpPr>
            <a:cxnSpLocks noChangeShapeType="1"/>
            <a:stCxn id="22560" idx="0"/>
            <a:endCxn id="22561" idx="4"/>
          </p:cNvCxnSpPr>
          <p:nvPr/>
        </p:nvCxnSpPr>
        <p:spPr bwMode="auto">
          <a:xfrm flipV="1">
            <a:off x="7135813" y="5087938"/>
            <a:ext cx="0" cy="9826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5" name="Oval 252"/>
          <p:cNvSpPr>
            <a:spLocks noChangeArrowheads="1"/>
          </p:cNvSpPr>
          <p:nvPr/>
        </p:nvSpPr>
        <p:spPr bwMode="auto">
          <a:xfrm>
            <a:off x="8007350" y="5491163"/>
            <a:ext cx="298450" cy="3206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F</a:t>
            </a:r>
          </a:p>
        </p:txBody>
      </p:sp>
      <p:cxnSp>
        <p:nvCxnSpPr>
          <p:cNvPr id="22566" name="AutoShape 254"/>
          <p:cNvCxnSpPr>
            <a:cxnSpLocks noChangeShapeType="1"/>
            <a:stCxn id="22560" idx="7"/>
            <a:endCxn id="22565" idx="3"/>
          </p:cNvCxnSpPr>
          <p:nvPr/>
        </p:nvCxnSpPr>
        <p:spPr bwMode="auto">
          <a:xfrm flipV="1">
            <a:off x="7240588" y="5775325"/>
            <a:ext cx="809625" cy="3413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7" name="AutoShape 255"/>
          <p:cNvCxnSpPr>
            <a:cxnSpLocks noChangeShapeType="1"/>
            <a:stCxn id="22560" idx="1"/>
            <a:endCxn id="22558" idx="5"/>
          </p:cNvCxnSpPr>
          <p:nvPr/>
        </p:nvCxnSpPr>
        <p:spPr bwMode="auto">
          <a:xfrm flipH="1" flipV="1">
            <a:off x="6423025" y="5735638"/>
            <a:ext cx="606425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9BA0463-632F-0541-937D-3378A368CBC3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Strong Connectivity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30363"/>
            <a:ext cx="7620000" cy="1185862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Each vertex can reach all other vertices</a:t>
            </a:r>
            <a:endParaRPr lang="en-US" sz="2800">
              <a:latin typeface="Tahoma" charset="0"/>
            </a:endParaRPr>
          </a:p>
        </p:txBody>
      </p:sp>
      <p:pic>
        <p:nvPicPr>
          <p:cNvPr id="23557" name="Picture 91" descr="DD00790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"/>
            <a:ext cx="1592263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8" name="Group 112"/>
          <p:cNvGrpSpPr>
            <a:grpSpLocks/>
          </p:cNvGrpSpPr>
          <p:nvPr/>
        </p:nvGrpSpPr>
        <p:grpSpPr bwMode="auto">
          <a:xfrm>
            <a:off x="2514600" y="2525713"/>
            <a:ext cx="4953000" cy="3646487"/>
            <a:chOff x="1584" y="1591"/>
            <a:chExt cx="3120" cy="2297"/>
          </a:xfrm>
        </p:grpSpPr>
        <p:sp>
          <p:nvSpPr>
            <p:cNvPr id="23559" name="Oval 92"/>
            <p:cNvSpPr>
              <a:spLocks noChangeArrowheads="1"/>
            </p:cNvSpPr>
            <p:nvPr/>
          </p:nvSpPr>
          <p:spPr bwMode="auto">
            <a:xfrm>
              <a:off x="1680" y="1591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23560" name="Oval 93"/>
            <p:cNvSpPr>
              <a:spLocks noChangeArrowheads="1"/>
            </p:cNvSpPr>
            <p:nvPr/>
          </p:nvSpPr>
          <p:spPr bwMode="auto">
            <a:xfrm>
              <a:off x="2552" y="2681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23561" name="Oval 94"/>
            <p:cNvSpPr>
              <a:spLocks noChangeArrowheads="1"/>
            </p:cNvSpPr>
            <p:nvPr/>
          </p:nvSpPr>
          <p:spPr bwMode="auto">
            <a:xfrm>
              <a:off x="3153" y="2000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23562" name="Oval 95"/>
            <p:cNvSpPr>
              <a:spLocks noChangeArrowheads="1"/>
            </p:cNvSpPr>
            <p:nvPr/>
          </p:nvSpPr>
          <p:spPr bwMode="auto">
            <a:xfrm>
              <a:off x="4318" y="3400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23563" name="Oval 96"/>
            <p:cNvSpPr>
              <a:spLocks noChangeArrowheads="1"/>
            </p:cNvSpPr>
            <p:nvPr/>
          </p:nvSpPr>
          <p:spPr bwMode="auto">
            <a:xfrm>
              <a:off x="3530" y="2933"/>
              <a:ext cx="385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sp>
          <p:nvSpPr>
            <p:cNvPr id="23564" name="Oval 97"/>
            <p:cNvSpPr>
              <a:spLocks noChangeArrowheads="1"/>
            </p:cNvSpPr>
            <p:nvPr/>
          </p:nvSpPr>
          <p:spPr bwMode="auto">
            <a:xfrm>
              <a:off x="1584" y="3509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f</a:t>
              </a:r>
            </a:p>
          </p:txBody>
        </p:sp>
        <p:sp>
          <p:nvSpPr>
            <p:cNvPr id="23565" name="Oval 98"/>
            <p:cNvSpPr>
              <a:spLocks noChangeArrowheads="1"/>
            </p:cNvSpPr>
            <p:nvPr/>
          </p:nvSpPr>
          <p:spPr bwMode="auto">
            <a:xfrm>
              <a:off x="4286" y="1855"/>
              <a:ext cx="386" cy="37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g</a:t>
              </a:r>
            </a:p>
          </p:txBody>
        </p:sp>
        <p:cxnSp>
          <p:nvCxnSpPr>
            <p:cNvPr id="23566" name="AutoShape 99"/>
            <p:cNvCxnSpPr>
              <a:cxnSpLocks noChangeShapeType="1"/>
              <a:stCxn id="23559" idx="4"/>
              <a:endCxn id="23564" idx="0"/>
            </p:cNvCxnSpPr>
            <p:nvPr/>
          </p:nvCxnSpPr>
          <p:spPr bwMode="auto">
            <a:xfrm flipH="1">
              <a:off x="1777" y="1994"/>
              <a:ext cx="96" cy="149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7" name="AutoShape 100"/>
            <p:cNvCxnSpPr>
              <a:cxnSpLocks noChangeShapeType="1"/>
              <a:stCxn id="23559" idx="5"/>
              <a:endCxn id="23560" idx="1"/>
            </p:cNvCxnSpPr>
            <p:nvPr/>
          </p:nvCxnSpPr>
          <p:spPr bwMode="auto">
            <a:xfrm>
              <a:off x="2009" y="1938"/>
              <a:ext cx="600" cy="7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8" name="AutoShape 101"/>
            <p:cNvCxnSpPr>
              <a:cxnSpLocks noChangeShapeType="1"/>
              <a:stCxn id="23559" idx="6"/>
              <a:endCxn id="23561" idx="2"/>
            </p:cNvCxnSpPr>
            <p:nvPr/>
          </p:nvCxnSpPr>
          <p:spPr bwMode="auto">
            <a:xfrm>
              <a:off x="2089" y="1782"/>
              <a:ext cx="1042" cy="4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9" name="AutoShape 102"/>
            <p:cNvCxnSpPr>
              <a:cxnSpLocks noChangeShapeType="1"/>
              <a:stCxn id="23565" idx="1"/>
              <a:endCxn id="23559" idx="7"/>
            </p:cNvCxnSpPr>
            <p:nvPr/>
          </p:nvCxnSpPr>
          <p:spPr bwMode="auto">
            <a:xfrm flipH="1" flipV="1">
              <a:off x="2009" y="1623"/>
              <a:ext cx="2334" cy="26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0" name="AutoShape 103"/>
            <p:cNvCxnSpPr>
              <a:cxnSpLocks noChangeShapeType="1"/>
              <a:stCxn id="23561" idx="6"/>
              <a:endCxn id="23565" idx="2"/>
            </p:cNvCxnSpPr>
            <p:nvPr/>
          </p:nvCxnSpPr>
          <p:spPr bwMode="auto">
            <a:xfrm flipV="1">
              <a:off x="3562" y="2046"/>
              <a:ext cx="701" cy="14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04"/>
            <p:cNvCxnSpPr>
              <a:cxnSpLocks noChangeShapeType="1"/>
              <a:stCxn id="23565" idx="4"/>
              <a:endCxn id="23562" idx="0"/>
            </p:cNvCxnSpPr>
            <p:nvPr/>
          </p:nvCxnSpPr>
          <p:spPr bwMode="auto">
            <a:xfrm>
              <a:off x="4479" y="2258"/>
              <a:ext cx="32" cy="11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105"/>
            <p:cNvCxnSpPr>
              <a:cxnSpLocks noChangeShapeType="1"/>
              <a:stCxn id="23560" idx="6"/>
              <a:endCxn id="23563" idx="2"/>
            </p:cNvCxnSpPr>
            <p:nvPr/>
          </p:nvCxnSpPr>
          <p:spPr bwMode="auto">
            <a:xfrm>
              <a:off x="2961" y="2872"/>
              <a:ext cx="546" cy="2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106"/>
            <p:cNvCxnSpPr>
              <a:cxnSpLocks noChangeShapeType="1"/>
              <a:stCxn id="23563" idx="5"/>
              <a:endCxn id="23562" idx="1"/>
            </p:cNvCxnSpPr>
            <p:nvPr/>
          </p:nvCxnSpPr>
          <p:spPr bwMode="auto">
            <a:xfrm>
              <a:off x="3859" y="3280"/>
              <a:ext cx="516" cy="15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4" name="AutoShape 107"/>
            <p:cNvCxnSpPr>
              <a:cxnSpLocks noChangeShapeType="1"/>
              <a:stCxn id="23564" idx="7"/>
              <a:endCxn id="23560" idx="3"/>
            </p:cNvCxnSpPr>
            <p:nvPr/>
          </p:nvCxnSpPr>
          <p:spPr bwMode="auto">
            <a:xfrm flipV="1">
              <a:off x="1913" y="3028"/>
              <a:ext cx="696" cy="5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5" name="AutoShape 108"/>
            <p:cNvCxnSpPr>
              <a:cxnSpLocks noChangeShapeType="1"/>
              <a:stCxn id="23564" idx="6"/>
              <a:endCxn id="23563" idx="3"/>
            </p:cNvCxnSpPr>
            <p:nvPr/>
          </p:nvCxnSpPr>
          <p:spPr bwMode="auto">
            <a:xfrm flipV="1">
              <a:off x="1992" y="3280"/>
              <a:ext cx="1594" cy="4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6" name="AutoShape 109"/>
            <p:cNvCxnSpPr>
              <a:cxnSpLocks noChangeShapeType="1"/>
              <a:stCxn id="23562" idx="2"/>
              <a:endCxn id="23564" idx="5"/>
            </p:cNvCxnSpPr>
            <p:nvPr/>
          </p:nvCxnSpPr>
          <p:spPr bwMode="auto">
            <a:xfrm flipH="1">
              <a:off x="1913" y="3590"/>
              <a:ext cx="2383" cy="2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7" name="AutoShape 110"/>
            <p:cNvCxnSpPr>
              <a:cxnSpLocks noChangeShapeType="1"/>
              <a:stCxn id="23560" idx="7"/>
              <a:endCxn id="23565" idx="3"/>
            </p:cNvCxnSpPr>
            <p:nvPr/>
          </p:nvCxnSpPr>
          <p:spPr bwMode="auto">
            <a:xfrm flipV="1">
              <a:off x="2881" y="2202"/>
              <a:ext cx="1462" cy="5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Connectivity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all the directed edges with undirected edges</a:t>
            </a:r>
          </a:p>
          <a:p>
            <a:r>
              <a:rPr lang="en-US" dirty="0" smtClean="0"/>
              <a:t>The resulting undirected graph is connected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Directed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DF74E-A7ED-5448-977C-B91FAAC101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4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Directed Graphs</a:t>
            </a:r>
          </a:p>
        </p:txBody>
      </p:sp>
      <p:sp>
        <p:nvSpPr>
          <p:cNvPr id="256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2093702-784F-914A-AE67-E0AD7B9410C1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5603" name="Rectangle 80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1630363"/>
            <a:ext cx="7777162" cy="2408237"/>
          </a:xfrm>
          <a:noFill/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Maximal subgraphs such that each vertex can reach all other vertices in the subgraph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Can also be done in O(</a:t>
            </a:r>
            <a:r>
              <a:rPr lang="en-US" sz="2400" dirty="0" err="1">
                <a:latin typeface="Tahoma" charset="0"/>
              </a:rPr>
              <a:t>n+m</a:t>
            </a:r>
            <a:r>
              <a:rPr lang="en-US" sz="2400" dirty="0">
                <a:latin typeface="Tahoma" charset="0"/>
              </a:rPr>
              <a:t>) time using DFS, but is more </a:t>
            </a:r>
            <a:r>
              <a:rPr lang="en-US" sz="2400" dirty="0" smtClean="0">
                <a:latin typeface="Tahoma" charset="0"/>
              </a:rPr>
              <a:t>complicated (alg. not discussed here).</a:t>
            </a:r>
            <a:endParaRPr lang="en-US" sz="2400" dirty="0">
              <a:latin typeface="Tahoma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4838" y="152400"/>
            <a:ext cx="7396162" cy="13716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Strongly Connected Components</a:t>
            </a:r>
          </a:p>
        </p:txBody>
      </p:sp>
      <p:sp>
        <p:nvSpPr>
          <p:cNvPr id="25605" name="Rectangle 78"/>
          <p:cNvSpPr>
            <a:spLocks noChangeArrowheads="1"/>
          </p:cNvSpPr>
          <p:nvPr/>
        </p:nvSpPr>
        <p:spPr bwMode="auto">
          <a:xfrm>
            <a:off x="6553200" y="3754438"/>
            <a:ext cx="166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3100" b="1">
                <a:solidFill>
                  <a:srgbClr val="000000"/>
                </a:solidFill>
                <a:latin typeface="Times New Roman" charset="0"/>
              </a:rPr>
              <a:t>{ a , c , g }</a:t>
            </a:r>
            <a:endParaRPr lang="en-US" b="1">
              <a:latin typeface="Times" charset="0"/>
            </a:endParaRPr>
          </a:p>
        </p:txBody>
      </p:sp>
      <p:sp>
        <p:nvSpPr>
          <p:cNvPr id="25606" name="Rectangle 79"/>
          <p:cNvSpPr>
            <a:spLocks noChangeArrowheads="1"/>
          </p:cNvSpPr>
          <p:nvPr/>
        </p:nvSpPr>
        <p:spPr bwMode="auto">
          <a:xfrm>
            <a:off x="6553200" y="5189538"/>
            <a:ext cx="21383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3100" b="1">
                <a:solidFill>
                  <a:srgbClr val="000000"/>
                </a:solidFill>
                <a:latin typeface="Times New Roman" charset="0"/>
              </a:rPr>
              <a:t>{ f , d , e , b }</a:t>
            </a:r>
            <a:endParaRPr lang="en-US" b="1">
              <a:latin typeface="Times" charset="0"/>
            </a:endParaRPr>
          </a:p>
        </p:txBody>
      </p:sp>
      <p:grpSp>
        <p:nvGrpSpPr>
          <p:cNvPr id="25607" name="Group 101"/>
          <p:cNvGrpSpPr>
            <a:grpSpLocks/>
          </p:cNvGrpSpPr>
          <p:nvPr/>
        </p:nvGrpSpPr>
        <p:grpSpPr bwMode="auto">
          <a:xfrm>
            <a:off x="2693988" y="3429000"/>
            <a:ext cx="3554412" cy="2536825"/>
            <a:chOff x="751" y="1719"/>
            <a:chExt cx="2832" cy="2162"/>
          </a:xfrm>
        </p:grpSpPr>
        <p:sp>
          <p:nvSpPr>
            <p:cNvPr id="25609" name="Oval 81"/>
            <p:cNvSpPr>
              <a:spLocks noChangeArrowheads="1"/>
            </p:cNvSpPr>
            <p:nvPr/>
          </p:nvSpPr>
          <p:spPr bwMode="auto">
            <a:xfrm>
              <a:off x="839" y="1719"/>
              <a:ext cx="350" cy="3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25610" name="Oval 82"/>
            <p:cNvSpPr>
              <a:spLocks noChangeArrowheads="1"/>
            </p:cNvSpPr>
            <p:nvPr/>
          </p:nvSpPr>
          <p:spPr bwMode="auto">
            <a:xfrm>
              <a:off x="1630" y="2745"/>
              <a:ext cx="350" cy="3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25611" name="Oval 83"/>
            <p:cNvSpPr>
              <a:spLocks noChangeArrowheads="1"/>
            </p:cNvSpPr>
            <p:nvPr/>
          </p:nvSpPr>
          <p:spPr bwMode="auto">
            <a:xfrm>
              <a:off x="2176" y="2104"/>
              <a:ext cx="350" cy="3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25612" name="Oval 84"/>
            <p:cNvSpPr>
              <a:spLocks noChangeArrowheads="1"/>
            </p:cNvSpPr>
            <p:nvPr/>
          </p:nvSpPr>
          <p:spPr bwMode="auto">
            <a:xfrm>
              <a:off x="3233" y="3421"/>
              <a:ext cx="350" cy="3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sp>
          <p:nvSpPr>
            <p:cNvPr id="25613" name="Oval 85"/>
            <p:cNvSpPr>
              <a:spLocks noChangeArrowheads="1"/>
            </p:cNvSpPr>
            <p:nvPr/>
          </p:nvSpPr>
          <p:spPr bwMode="auto">
            <a:xfrm>
              <a:off x="2517" y="2982"/>
              <a:ext cx="350" cy="3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e</a:t>
              </a:r>
            </a:p>
          </p:txBody>
        </p:sp>
        <p:sp>
          <p:nvSpPr>
            <p:cNvPr id="25614" name="Oval 86"/>
            <p:cNvSpPr>
              <a:spLocks noChangeArrowheads="1"/>
            </p:cNvSpPr>
            <p:nvPr/>
          </p:nvSpPr>
          <p:spPr bwMode="auto">
            <a:xfrm>
              <a:off x="751" y="3524"/>
              <a:ext cx="350" cy="3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f</a:t>
              </a:r>
            </a:p>
          </p:txBody>
        </p:sp>
        <p:sp>
          <p:nvSpPr>
            <p:cNvPr id="25615" name="Oval 87"/>
            <p:cNvSpPr>
              <a:spLocks noChangeArrowheads="1"/>
            </p:cNvSpPr>
            <p:nvPr/>
          </p:nvSpPr>
          <p:spPr bwMode="auto">
            <a:xfrm>
              <a:off x="3204" y="1968"/>
              <a:ext cx="350" cy="35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g</a:t>
              </a:r>
            </a:p>
          </p:txBody>
        </p:sp>
        <p:cxnSp>
          <p:nvCxnSpPr>
            <p:cNvPr id="25616" name="AutoShape 88"/>
            <p:cNvCxnSpPr>
              <a:cxnSpLocks noChangeShapeType="1"/>
              <a:stCxn id="25609" idx="4"/>
              <a:endCxn id="25614" idx="0"/>
            </p:cNvCxnSpPr>
            <p:nvPr/>
          </p:nvCxnSpPr>
          <p:spPr bwMode="auto">
            <a:xfrm flipH="1">
              <a:off x="926" y="2098"/>
              <a:ext cx="88" cy="140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7" name="AutoShape 90"/>
            <p:cNvCxnSpPr>
              <a:cxnSpLocks noChangeShapeType="1"/>
              <a:stCxn id="25609" idx="6"/>
              <a:endCxn id="25611" idx="2"/>
            </p:cNvCxnSpPr>
            <p:nvPr/>
          </p:nvCxnSpPr>
          <p:spPr bwMode="auto">
            <a:xfrm>
              <a:off x="1209" y="1898"/>
              <a:ext cx="946" cy="3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8" name="AutoShape 91"/>
            <p:cNvCxnSpPr>
              <a:cxnSpLocks noChangeShapeType="1"/>
              <a:stCxn id="25615" idx="1"/>
              <a:endCxn id="25609" idx="7"/>
            </p:cNvCxnSpPr>
            <p:nvPr/>
          </p:nvCxnSpPr>
          <p:spPr bwMode="auto">
            <a:xfrm flipH="1" flipV="1">
              <a:off x="1137" y="1749"/>
              <a:ext cx="2118" cy="2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9" name="AutoShape 92"/>
            <p:cNvCxnSpPr>
              <a:cxnSpLocks noChangeShapeType="1"/>
              <a:stCxn id="25611" idx="6"/>
              <a:endCxn id="25615" idx="2"/>
            </p:cNvCxnSpPr>
            <p:nvPr/>
          </p:nvCxnSpPr>
          <p:spPr bwMode="auto">
            <a:xfrm flipV="1">
              <a:off x="2546" y="2147"/>
              <a:ext cx="637" cy="13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0" name="AutoShape 93"/>
            <p:cNvCxnSpPr>
              <a:cxnSpLocks noChangeShapeType="1"/>
              <a:stCxn id="25615" idx="4"/>
              <a:endCxn id="25612" idx="0"/>
            </p:cNvCxnSpPr>
            <p:nvPr/>
          </p:nvCxnSpPr>
          <p:spPr bwMode="auto">
            <a:xfrm>
              <a:off x="3379" y="2347"/>
              <a:ext cx="29" cy="10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1" name="AutoShape 94"/>
            <p:cNvCxnSpPr>
              <a:cxnSpLocks noChangeShapeType="1"/>
              <a:stCxn id="25610" idx="6"/>
              <a:endCxn id="25613" idx="2"/>
            </p:cNvCxnSpPr>
            <p:nvPr/>
          </p:nvCxnSpPr>
          <p:spPr bwMode="auto">
            <a:xfrm>
              <a:off x="2001" y="2924"/>
              <a:ext cx="496" cy="2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2" name="AutoShape 95"/>
            <p:cNvCxnSpPr>
              <a:cxnSpLocks noChangeShapeType="1"/>
              <a:stCxn id="25613" idx="5"/>
              <a:endCxn id="25612" idx="1"/>
            </p:cNvCxnSpPr>
            <p:nvPr/>
          </p:nvCxnSpPr>
          <p:spPr bwMode="auto">
            <a:xfrm>
              <a:off x="2816" y="3309"/>
              <a:ext cx="468" cy="14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3" name="AutoShape 96"/>
            <p:cNvCxnSpPr>
              <a:cxnSpLocks noChangeShapeType="1"/>
              <a:stCxn id="25614" idx="7"/>
              <a:endCxn id="25610" idx="3"/>
            </p:cNvCxnSpPr>
            <p:nvPr/>
          </p:nvCxnSpPr>
          <p:spPr bwMode="auto">
            <a:xfrm flipV="1">
              <a:off x="1050" y="3072"/>
              <a:ext cx="631" cy="4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4" name="AutoShape 97"/>
            <p:cNvCxnSpPr>
              <a:cxnSpLocks noChangeShapeType="1"/>
              <a:stCxn id="25614" idx="6"/>
              <a:endCxn id="25613" idx="3"/>
            </p:cNvCxnSpPr>
            <p:nvPr/>
          </p:nvCxnSpPr>
          <p:spPr bwMode="auto">
            <a:xfrm flipV="1">
              <a:off x="1122" y="3309"/>
              <a:ext cx="1447" cy="3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5" name="AutoShape 98"/>
            <p:cNvCxnSpPr>
              <a:cxnSpLocks noChangeShapeType="1"/>
              <a:stCxn id="25612" idx="2"/>
              <a:endCxn id="25614" idx="5"/>
            </p:cNvCxnSpPr>
            <p:nvPr/>
          </p:nvCxnSpPr>
          <p:spPr bwMode="auto">
            <a:xfrm flipH="1">
              <a:off x="1050" y="3601"/>
              <a:ext cx="2162" cy="2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5608" name="Picture 102" descr="BD06663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5" y="292100"/>
            <a:ext cx="1420813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8621</TotalTime>
  <Words>1097</Words>
  <Application>Microsoft Office PowerPoint</Application>
  <PresentationFormat>On-screen Show (4:3)</PresentationFormat>
  <Paragraphs>494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Blueprint</vt:lpstr>
      <vt:lpstr>Directed Graphs</vt:lpstr>
      <vt:lpstr>Digraphs</vt:lpstr>
      <vt:lpstr>Digraph Properties</vt:lpstr>
      <vt:lpstr>Digraph Application</vt:lpstr>
      <vt:lpstr>Directed DFS</vt:lpstr>
      <vt:lpstr>Reachability</vt:lpstr>
      <vt:lpstr>Strong Connectivity</vt:lpstr>
      <vt:lpstr>Weak Connectivity</vt:lpstr>
      <vt:lpstr>Strongly Connected Components</vt:lpstr>
      <vt:lpstr>Transitive Closure</vt:lpstr>
      <vt:lpstr>Repeated queries of reachability</vt:lpstr>
      <vt:lpstr>Transitive Closure</vt:lpstr>
      <vt:lpstr>Computing the Transitive Closure</vt:lpstr>
      <vt:lpstr>Floyd-Warshall Transitive Closure</vt:lpstr>
      <vt:lpstr>Floyd-Warshall’s Algorithm</vt:lpstr>
      <vt:lpstr>Floyd-Warshall Example</vt:lpstr>
      <vt:lpstr>Floyd-Warshall, Iteration 1</vt:lpstr>
      <vt:lpstr>Floyd-Warshall, Iteration 2</vt:lpstr>
      <vt:lpstr>Floyd-Warshall, Iteration 3</vt:lpstr>
      <vt:lpstr>Floyd-Warshall, Iteration 4</vt:lpstr>
      <vt:lpstr>Floyd-Warshall, Iteration 5</vt:lpstr>
      <vt:lpstr>Floyd-Warshall, Iteration 6</vt:lpstr>
      <vt:lpstr>Floyd-Warshall, Conclusion</vt:lpstr>
      <vt:lpstr>Transitive Closure</vt:lpstr>
      <vt:lpstr>Topological Ordering/Sorting</vt:lpstr>
      <vt:lpstr>Topological Ordering</vt:lpstr>
      <vt:lpstr>DAGs and Topological Ordering</vt:lpstr>
      <vt:lpstr>Algorithm for Topological Ordering</vt:lpstr>
      <vt:lpstr>Example</vt:lpstr>
      <vt:lpstr>Example (cont.)</vt:lpstr>
      <vt:lpstr>Example (cont.)</vt:lpstr>
      <vt:lpstr>Time Complexity</vt:lpstr>
      <vt:lpstr>Time Complexity</vt:lpstr>
    </vt:vector>
  </TitlesOfParts>
  <Company>Brown University, Univ. of California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Directed Graphs</dc:title>
  <dc:creator>Roberto Tamassia, Michael Goodrich</dc:creator>
  <cp:lastModifiedBy>Philip  Chan</cp:lastModifiedBy>
  <cp:revision>1653</cp:revision>
  <cp:lastPrinted>2014-03-30T01:36:10Z</cp:lastPrinted>
  <dcterms:created xsi:type="dcterms:W3CDTF">2002-01-21T02:22:10Z</dcterms:created>
  <dcterms:modified xsi:type="dcterms:W3CDTF">2018-10-20T21:42:25Z</dcterms:modified>
</cp:coreProperties>
</file>