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256" r:id="rId2"/>
    <p:sldId id="411" r:id="rId3"/>
    <p:sldId id="413" r:id="rId4"/>
    <p:sldId id="414" r:id="rId5"/>
    <p:sldId id="440" r:id="rId6"/>
    <p:sldId id="441" r:id="rId7"/>
    <p:sldId id="503" r:id="rId8"/>
    <p:sldId id="504" r:id="rId9"/>
    <p:sldId id="442" r:id="rId10"/>
    <p:sldId id="515" r:id="rId11"/>
    <p:sldId id="479" r:id="rId12"/>
    <p:sldId id="516" r:id="rId13"/>
    <p:sldId id="480" r:id="rId14"/>
    <p:sldId id="517" r:id="rId15"/>
    <p:sldId id="481" r:id="rId16"/>
    <p:sldId id="482" r:id="rId17"/>
    <p:sldId id="483" r:id="rId18"/>
    <p:sldId id="443" r:id="rId19"/>
    <p:sldId id="444" r:id="rId20"/>
    <p:sldId id="445" r:id="rId21"/>
    <p:sldId id="446" r:id="rId22"/>
    <p:sldId id="507" r:id="rId23"/>
    <p:sldId id="508" r:id="rId24"/>
    <p:sldId id="509" r:id="rId25"/>
    <p:sldId id="510" r:id="rId26"/>
    <p:sldId id="448" r:id="rId27"/>
    <p:sldId id="466" r:id="rId28"/>
    <p:sldId id="449" r:id="rId29"/>
    <p:sldId id="464" r:id="rId30"/>
    <p:sldId id="463" r:id="rId31"/>
    <p:sldId id="462" r:id="rId32"/>
    <p:sldId id="461" r:id="rId33"/>
    <p:sldId id="460" r:id="rId34"/>
    <p:sldId id="459" r:id="rId35"/>
    <p:sldId id="458" r:id="rId36"/>
    <p:sldId id="450" r:id="rId37"/>
    <p:sldId id="451" r:id="rId38"/>
    <p:sldId id="453" r:id="rId39"/>
    <p:sldId id="452" r:id="rId40"/>
    <p:sldId id="518" r:id="rId41"/>
    <p:sldId id="454" r:id="rId42"/>
    <p:sldId id="467" r:id="rId43"/>
    <p:sldId id="456" r:id="rId44"/>
    <p:sldId id="457" r:id="rId45"/>
    <p:sldId id="486" r:id="rId46"/>
    <p:sldId id="488" r:id="rId47"/>
    <p:sldId id="487" r:id="rId48"/>
    <p:sldId id="484" r:id="rId49"/>
    <p:sldId id="519" r:id="rId50"/>
    <p:sldId id="500" r:id="rId51"/>
    <p:sldId id="468" r:id="rId52"/>
    <p:sldId id="469" r:id="rId53"/>
    <p:sldId id="470" r:id="rId54"/>
    <p:sldId id="471" r:id="rId55"/>
    <p:sldId id="472" r:id="rId56"/>
    <p:sldId id="473" r:id="rId57"/>
    <p:sldId id="474" r:id="rId58"/>
    <p:sldId id="505" r:id="rId59"/>
    <p:sldId id="475" r:id="rId60"/>
    <p:sldId id="489" r:id="rId61"/>
    <p:sldId id="490" r:id="rId62"/>
    <p:sldId id="491" r:id="rId63"/>
    <p:sldId id="492" r:id="rId64"/>
    <p:sldId id="493" r:id="rId65"/>
    <p:sldId id="494" r:id="rId66"/>
    <p:sldId id="496" r:id="rId67"/>
    <p:sldId id="498" r:id="rId68"/>
    <p:sldId id="497" r:id="rId69"/>
    <p:sldId id="499" r:id="rId70"/>
    <p:sldId id="477" r:id="rId71"/>
    <p:sldId id="511" r:id="rId72"/>
    <p:sldId id="512" r:id="rId73"/>
    <p:sldId id="513" r:id="rId74"/>
    <p:sldId id="514" r:id="rId75"/>
    <p:sldId id="476" r:id="rId76"/>
    <p:sldId id="478" r:id="rId7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66"/>
    <a:srgbClr val="66FFCC"/>
    <a:srgbClr val="FF66FF"/>
    <a:srgbClr val="FF66CC"/>
    <a:srgbClr val="5674F6"/>
    <a:srgbClr val="6289F8"/>
    <a:srgbClr val="8097F8"/>
    <a:srgbClr val="2C61F6"/>
    <a:srgbClr val="F8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0.xml"/><Relationship Id="rId2" Type="http://schemas.openxmlformats.org/officeDocument/2006/relationships/slide" Target="slides/slide59.xml"/><Relationship Id="rId1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E9CAAE4B-569E-5D4E-8E96-3C5AEF6D14DC}" type="datetime8">
              <a:rPr lang="en-US" smtClean="0"/>
              <a:t>12/6/2018 11:57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D9653BB6-2C91-9B48-B10F-883B0E02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58085429-AB76-654B-BE5F-E06A9E813263}" type="datetime8">
              <a:rPr lang="en-US" smtClean="0"/>
              <a:t>12/6/2018 11:57 AM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937B4F40-DDC9-5B40-A4CA-0B7DDA4A7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195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Dynamic Programming</a:t>
            </a:r>
            <a:endParaRPr lang="en-US" sz="14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ACBB0F-DEF4-D845-B0C5-F985A7CF7B5D}" type="datetime8">
              <a:rPr lang="en-US" sz="1400" smtClean="0"/>
              <a:t>12/6/2018 11:57 AM</a:t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1E06DD-386B-2843-999A-B847069B6787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52604B-84BE-034D-8352-F4D8D9CCF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6BD701-6A0D-7F43-82A3-237D25419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F49FED-05B5-E642-A2F3-A26D1494E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7AE697-F858-6B40-8F81-139549445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87A08-E8ED-4373-9E13-080346211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9D4178-663D-4D4D-9D32-6C2BC61A9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567E3-8389-8E4B-9BDB-1BFB94046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9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5B2B82-1E93-144D-9892-3C5524A8D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D5EE4F-7569-3946-B844-8FA967A12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45B6B0-72FD-E048-85BE-308AEC6AD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798162-4F7F-8244-90E7-D1726626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287244-28FE-3943-AD8E-41A33D5D9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2F3D2F-22F3-E943-B612-2C6DA5B2D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Dynamic Programming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03D22F21-D6CA-474A-8045-EF57D9C9D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FC15C7-831B-6C40-BD4B-658ADF5A9202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696200" cy="1676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Dynamic </a:t>
            </a:r>
            <a:r>
              <a:rPr lang="en-US" dirty="0" smtClean="0">
                <a:latin typeface="Tahoma" charset="0"/>
              </a:rPr>
              <a:t>Programming--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Longest Common Subsequence</a:t>
            </a:r>
            <a:endParaRPr lang="en-US" dirty="0">
              <a:latin typeface="Tahoma" charset="0"/>
            </a:endParaRPr>
          </a:p>
        </p:txBody>
      </p:sp>
      <p:pic>
        <p:nvPicPr>
          <p:cNvPr id="16388" name="Picture 397" descr="j019895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67000"/>
            <a:ext cx="28194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Observation: Pairs of indices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194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28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3528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862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196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4196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4864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4864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60198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0198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5532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5532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866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200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6200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95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429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9624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4958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5626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6096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629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162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962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895600" y="2438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429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495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5562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60960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66294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7162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696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5334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X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Y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9530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9530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50292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3352800" y="1219200"/>
            <a:ext cx="533400" cy="2133600"/>
            <a:chOff x="1536" y="1392"/>
            <a:chExt cx="336" cy="1344"/>
          </a:xfrm>
        </p:grpSpPr>
        <p:sp>
          <p:nvSpPr>
            <p:cNvPr id="50272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73" name="Rectangle 47"/>
            <p:cNvSpPr>
              <a:spLocks noChangeArrowheads="1"/>
            </p:cNvSpPr>
            <p:nvPr/>
          </p:nvSpPr>
          <p:spPr bwMode="auto">
            <a:xfrm>
              <a:off x="153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2781300" y="1219200"/>
            <a:ext cx="533400" cy="2133600"/>
            <a:chOff x="1200" y="1392"/>
            <a:chExt cx="336" cy="1344"/>
          </a:xfrm>
        </p:grpSpPr>
        <p:sp>
          <p:nvSpPr>
            <p:cNvPr id="50270" name="Rectangle 49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0271" name="Rectangle 50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86200" y="1219200"/>
            <a:ext cx="533400" cy="2133600"/>
            <a:chOff x="1872" y="1392"/>
            <a:chExt cx="336" cy="1344"/>
          </a:xfrm>
        </p:grpSpPr>
        <p:sp>
          <p:nvSpPr>
            <p:cNvPr id="50268" name="Rectangle 52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69" name="Rectangle 53"/>
            <p:cNvSpPr>
              <a:spLocks noChangeArrowheads="1"/>
            </p:cNvSpPr>
            <p:nvPr/>
          </p:nvSpPr>
          <p:spPr bwMode="auto">
            <a:xfrm>
              <a:off x="187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4419600" y="1219200"/>
            <a:ext cx="533400" cy="2133600"/>
            <a:chOff x="2208" y="1392"/>
            <a:chExt cx="336" cy="1344"/>
          </a:xfrm>
        </p:grpSpPr>
        <p:sp>
          <p:nvSpPr>
            <p:cNvPr id="50266" name="Rectangle 55"/>
            <p:cNvSpPr>
              <a:spLocks noChangeArrowheads="1"/>
            </p:cNvSpPr>
            <p:nvPr/>
          </p:nvSpPr>
          <p:spPr bwMode="auto">
            <a:xfrm>
              <a:off x="220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7" name="Rectangle 56"/>
            <p:cNvSpPr>
              <a:spLocks noChangeArrowheads="1"/>
            </p:cNvSpPr>
            <p:nvPr/>
          </p:nvSpPr>
          <p:spPr bwMode="auto">
            <a:xfrm>
              <a:off x="220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4953000" y="1219200"/>
            <a:ext cx="533400" cy="2133600"/>
            <a:chOff x="2544" y="1392"/>
            <a:chExt cx="336" cy="1344"/>
          </a:xfrm>
        </p:grpSpPr>
        <p:sp>
          <p:nvSpPr>
            <p:cNvPr id="50264" name="Rectangle 5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5" name="Rectangle 59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</p:grpSp>
      <p:grpSp>
        <p:nvGrpSpPr>
          <p:cNvPr id="309308" name="Group 60"/>
          <p:cNvGrpSpPr>
            <a:grpSpLocks/>
          </p:cNvGrpSpPr>
          <p:nvPr/>
        </p:nvGrpSpPr>
        <p:grpSpPr bwMode="auto">
          <a:xfrm>
            <a:off x="5486400" y="1219200"/>
            <a:ext cx="533400" cy="2133600"/>
            <a:chOff x="2880" y="1392"/>
            <a:chExt cx="336" cy="1344"/>
          </a:xfrm>
        </p:grpSpPr>
        <p:sp>
          <p:nvSpPr>
            <p:cNvPr id="50262" name="Rectangle 61"/>
            <p:cNvSpPr>
              <a:spLocks noChangeArrowheads="1"/>
            </p:cNvSpPr>
            <p:nvPr/>
          </p:nvSpPr>
          <p:spPr bwMode="auto">
            <a:xfrm>
              <a:off x="288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0263" name="Rectangle 62"/>
            <p:cNvSpPr>
              <a:spLocks noChangeArrowheads="1"/>
            </p:cNvSpPr>
            <p:nvPr/>
          </p:nvSpPr>
          <p:spPr bwMode="auto">
            <a:xfrm>
              <a:off x="288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1" name="Group 63"/>
          <p:cNvGrpSpPr>
            <a:grpSpLocks/>
          </p:cNvGrpSpPr>
          <p:nvPr/>
        </p:nvGrpSpPr>
        <p:grpSpPr bwMode="auto">
          <a:xfrm>
            <a:off x="6019800" y="1219200"/>
            <a:ext cx="533400" cy="2133600"/>
            <a:chOff x="3216" y="1392"/>
            <a:chExt cx="336" cy="1344"/>
          </a:xfrm>
        </p:grpSpPr>
        <p:sp>
          <p:nvSpPr>
            <p:cNvPr id="50260" name="Rectangle 64"/>
            <p:cNvSpPr>
              <a:spLocks noChangeArrowheads="1"/>
            </p:cNvSpPr>
            <p:nvPr/>
          </p:nvSpPr>
          <p:spPr bwMode="auto">
            <a:xfrm>
              <a:off x="321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0261" name="Rectangle 65"/>
            <p:cNvSpPr>
              <a:spLocks noChangeArrowheads="1"/>
            </p:cNvSpPr>
            <p:nvPr/>
          </p:nvSpPr>
          <p:spPr bwMode="auto">
            <a:xfrm>
              <a:off x="321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4" name="Group 66"/>
          <p:cNvGrpSpPr>
            <a:grpSpLocks/>
          </p:cNvGrpSpPr>
          <p:nvPr/>
        </p:nvGrpSpPr>
        <p:grpSpPr bwMode="auto">
          <a:xfrm>
            <a:off x="6553200" y="1219200"/>
            <a:ext cx="533400" cy="2133600"/>
            <a:chOff x="3552" y="1392"/>
            <a:chExt cx="336" cy="1344"/>
          </a:xfrm>
        </p:grpSpPr>
        <p:sp>
          <p:nvSpPr>
            <p:cNvPr id="50258" name="Rectangle 67"/>
            <p:cNvSpPr>
              <a:spLocks noChangeArrowheads="1"/>
            </p:cNvSpPr>
            <p:nvPr/>
          </p:nvSpPr>
          <p:spPr bwMode="auto">
            <a:xfrm>
              <a:off x="355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0259" name="Rectangle 68"/>
            <p:cNvSpPr>
              <a:spLocks noChangeArrowheads="1"/>
            </p:cNvSpPr>
            <p:nvPr/>
          </p:nvSpPr>
          <p:spPr bwMode="auto">
            <a:xfrm>
              <a:off x="355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17" name="Group 69"/>
          <p:cNvGrpSpPr>
            <a:grpSpLocks/>
          </p:cNvGrpSpPr>
          <p:nvPr/>
        </p:nvGrpSpPr>
        <p:grpSpPr bwMode="auto">
          <a:xfrm>
            <a:off x="7086600" y="1219200"/>
            <a:ext cx="533400" cy="2133600"/>
            <a:chOff x="3888" y="1392"/>
            <a:chExt cx="336" cy="1344"/>
          </a:xfrm>
        </p:grpSpPr>
        <p:sp>
          <p:nvSpPr>
            <p:cNvPr id="50256" name="Rectangle 70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0257" name="Rectangle 71"/>
            <p:cNvSpPr>
              <a:spLocks noChangeArrowheads="1"/>
            </p:cNvSpPr>
            <p:nvPr/>
          </p:nvSpPr>
          <p:spPr bwMode="auto">
            <a:xfrm>
              <a:off x="388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20" name="Group 72"/>
          <p:cNvGrpSpPr>
            <a:grpSpLocks/>
          </p:cNvGrpSpPr>
          <p:nvPr/>
        </p:nvGrpSpPr>
        <p:grpSpPr bwMode="auto">
          <a:xfrm>
            <a:off x="7620000" y="1219200"/>
            <a:ext cx="533400" cy="2133600"/>
            <a:chOff x="4224" y="1392"/>
            <a:chExt cx="336" cy="1344"/>
          </a:xfrm>
        </p:grpSpPr>
        <p:sp>
          <p:nvSpPr>
            <p:cNvPr id="50254" name="Rectangle 73"/>
            <p:cNvSpPr>
              <a:spLocks noChangeArrowheads="1"/>
            </p:cNvSpPr>
            <p:nvPr/>
          </p:nvSpPr>
          <p:spPr bwMode="auto">
            <a:xfrm>
              <a:off x="422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0255" name="Rectangle 74"/>
            <p:cNvSpPr>
              <a:spLocks noChangeArrowheads="1"/>
            </p:cNvSpPr>
            <p:nvPr/>
          </p:nvSpPr>
          <p:spPr bwMode="auto">
            <a:xfrm>
              <a:off x="422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7</a:t>
              </a:r>
            </a:p>
          </p:txBody>
        </p:sp>
      </p:grpSp>
      <p:sp>
        <p:nvSpPr>
          <p:cNvPr id="50231" name="Text Box 75"/>
          <p:cNvSpPr txBox="1">
            <a:spLocks noChangeArrowheads="1"/>
          </p:cNvSpPr>
          <p:nvPr/>
        </p:nvSpPr>
        <p:spPr bwMode="auto">
          <a:xfrm>
            <a:off x="838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1"/>
                </a:solidFill>
                <a:cs typeface="Arial" charset="0"/>
              </a:rPr>
              <a:t>j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2" name="Text Box 76"/>
          <p:cNvSpPr txBox="1">
            <a:spLocks noChangeArrowheads="1"/>
          </p:cNvSpPr>
          <p:nvPr/>
        </p:nvSpPr>
        <p:spPr bwMode="auto">
          <a:xfrm>
            <a:off x="762000" y="1295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 err="1">
                <a:solidFill>
                  <a:schemeClr val="accent1"/>
                </a:solidFill>
                <a:cs typeface="Arial" charset="0"/>
              </a:rPr>
              <a:t>i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8" name="Text Box 82"/>
          <p:cNvSpPr txBox="1">
            <a:spLocks noChangeArrowheads="1"/>
          </p:cNvSpPr>
          <p:nvPr/>
        </p:nvSpPr>
        <p:spPr bwMode="auto">
          <a:xfrm>
            <a:off x="1295400" y="55626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309332" name="Group 84"/>
          <p:cNvGrpSpPr>
            <a:grpSpLocks/>
          </p:cNvGrpSpPr>
          <p:nvPr/>
        </p:nvGrpSpPr>
        <p:grpSpPr bwMode="auto">
          <a:xfrm>
            <a:off x="2362200" y="1219200"/>
            <a:ext cx="533400" cy="2133600"/>
            <a:chOff x="1200" y="1392"/>
            <a:chExt cx="336" cy="1344"/>
          </a:xfrm>
        </p:grpSpPr>
        <p:sp>
          <p:nvSpPr>
            <p:cNvPr id="50252" name="Rectangle 85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0253" name="Rectangle 86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33600" y="3809999"/>
            <a:ext cx="6019800" cy="1569660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Skipping a letter in Y (increment index j)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(0,0) to (0,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(5,4) to (5,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(6,6) to (6,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Edit Graph for LCS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500187"/>
            <a:ext cx="5638800" cy="4587875"/>
            <a:chOff x="1219200" y="1355725"/>
            <a:chExt cx="5638800" cy="4587875"/>
          </a:xfrm>
        </p:grpSpPr>
        <p:sp>
          <p:nvSpPr>
            <p:cNvPr id="51203" name="Line 3"/>
            <p:cNvSpPr>
              <a:spLocks noChangeShapeType="1"/>
            </p:cNvSpPr>
            <p:nvPr/>
          </p:nvSpPr>
          <p:spPr bwMode="auto">
            <a:xfrm rot="5400000">
              <a:off x="1562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rot="5400000">
              <a:off x="1562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 rot="5400000">
              <a:off x="1562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5400000">
              <a:off x="1562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rot="5400000">
              <a:off x="1562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 rot="5400000">
              <a:off x="1562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rot="5400000">
              <a:off x="1562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828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1828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828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828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828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828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828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5400000">
              <a:off x="2172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rot="5400000">
              <a:off x="2172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rot="5400000">
              <a:off x="2172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rot="5400000">
              <a:off x="2172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5400000">
              <a:off x="2172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5400000">
              <a:off x="2172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rot="5400000">
              <a:off x="2172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2438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438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2438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438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2438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2438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>
              <a:off x="2438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rot="5400000">
              <a:off x="2782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rot="5400000">
              <a:off x="2782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rot="5400000">
              <a:off x="2782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 rot="5400000">
              <a:off x="2782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5400000">
              <a:off x="2782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5400000">
              <a:off x="2782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3048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3048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048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3048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3048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3048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3048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 rot="5400000">
              <a:off x="3391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 rot="5400000">
              <a:off x="3391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rot="5400000">
              <a:off x="3391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 rot="5400000">
              <a:off x="3391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 rot="5400000">
              <a:off x="3391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4" name="Line 54"/>
            <p:cNvSpPr>
              <a:spLocks noChangeShapeType="1"/>
            </p:cNvSpPr>
            <p:nvPr/>
          </p:nvSpPr>
          <p:spPr bwMode="auto">
            <a:xfrm rot="5400000">
              <a:off x="3391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5" name="Line 55"/>
            <p:cNvSpPr>
              <a:spLocks noChangeShapeType="1"/>
            </p:cNvSpPr>
            <p:nvPr/>
          </p:nvSpPr>
          <p:spPr bwMode="auto">
            <a:xfrm>
              <a:off x="36576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>
              <a:off x="36576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7" name="Line 57"/>
            <p:cNvSpPr>
              <a:spLocks noChangeShapeType="1"/>
            </p:cNvSpPr>
            <p:nvPr/>
          </p:nvSpPr>
          <p:spPr bwMode="auto">
            <a:xfrm>
              <a:off x="36576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8" name="Line 58"/>
            <p:cNvSpPr>
              <a:spLocks noChangeShapeType="1"/>
            </p:cNvSpPr>
            <p:nvPr/>
          </p:nvSpPr>
          <p:spPr bwMode="auto">
            <a:xfrm>
              <a:off x="36576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36576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36576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36576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rot="5400000">
              <a:off x="40012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rot="5400000">
              <a:off x="40012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rot="5400000">
              <a:off x="40012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 rot="5400000">
              <a:off x="40012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 rot="5400000">
              <a:off x="40012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8" name="Line 68"/>
            <p:cNvSpPr>
              <a:spLocks noChangeShapeType="1"/>
            </p:cNvSpPr>
            <p:nvPr/>
          </p:nvSpPr>
          <p:spPr bwMode="auto">
            <a:xfrm rot="5400000">
              <a:off x="40012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9" name="Line 69"/>
            <p:cNvSpPr>
              <a:spLocks noChangeShapeType="1"/>
            </p:cNvSpPr>
            <p:nvPr/>
          </p:nvSpPr>
          <p:spPr bwMode="auto">
            <a:xfrm rot="5400000">
              <a:off x="40012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0" name="Line 70"/>
            <p:cNvSpPr>
              <a:spLocks noChangeShapeType="1"/>
            </p:cNvSpPr>
            <p:nvPr/>
          </p:nvSpPr>
          <p:spPr bwMode="auto">
            <a:xfrm>
              <a:off x="42672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>
              <a:off x="42672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42672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3" name="Line 73"/>
            <p:cNvSpPr>
              <a:spLocks noChangeShapeType="1"/>
            </p:cNvSpPr>
            <p:nvPr/>
          </p:nvSpPr>
          <p:spPr bwMode="auto">
            <a:xfrm>
              <a:off x="42672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4" name="Line 74"/>
            <p:cNvSpPr>
              <a:spLocks noChangeShapeType="1"/>
            </p:cNvSpPr>
            <p:nvPr/>
          </p:nvSpPr>
          <p:spPr bwMode="auto">
            <a:xfrm>
              <a:off x="42672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5" name="Line 75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>
              <a:off x="42672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>
              <a:off x="42672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 rot="5400000">
              <a:off x="4610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9" name="Line 79"/>
            <p:cNvSpPr>
              <a:spLocks noChangeShapeType="1"/>
            </p:cNvSpPr>
            <p:nvPr/>
          </p:nvSpPr>
          <p:spPr bwMode="auto">
            <a:xfrm rot="5400000">
              <a:off x="4610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0" name="Line 80"/>
            <p:cNvSpPr>
              <a:spLocks noChangeShapeType="1"/>
            </p:cNvSpPr>
            <p:nvPr/>
          </p:nvSpPr>
          <p:spPr bwMode="auto">
            <a:xfrm rot="5400000">
              <a:off x="4610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1" name="Line 81"/>
            <p:cNvSpPr>
              <a:spLocks noChangeShapeType="1"/>
            </p:cNvSpPr>
            <p:nvPr/>
          </p:nvSpPr>
          <p:spPr bwMode="auto">
            <a:xfrm rot="5400000">
              <a:off x="4610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 rot="5400000">
              <a:off x="4610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 rot="5400000">
              <a:off x="4610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4" name="Line 84"/>
            <p:cNvSpPr>
              <a:spLocks noChangeShapeType="1"/>
            </p:cNvSpPr>
            <p:nvPr/>
          </p:nvSpPr>
          <p:spPr bwMode="auto">
            <a:xfrm rot="5400000">
              <a:off x="4610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5" name="Line 85"/>
            <p:cNvSpPr>
              <a:spLocks noChangeShapeType="1"/>
            </p:cNvSpPr>
            <p:nvPr/>
          </p:nvSpPr>
          <p:spPr bwMode="auto">
            <a:xfrm>
              <a:off x="4876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6" name="Line 86"/>
            <p:cNvSpPr>
              <a:spLocks noChangeShapeType="1"/>
            </p:cNvSpPr>
            <p:nvPr/>
          </p:nvSpPr>
          <p:spPr bwMode="auto">
            <a:xfrm>
              <a:off x="4876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7" name="Line 87"/>
            <p:cNvSpPr>
              <a:spLocks noChangeShapeType="1"/>
            </p:cNvSpPr>
            <p:nvPr/>
          </p:nvSpPr>
          <p:spPr bwMode="auto">
            <a:xfrm>
              <a:off x="4876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8" name="Line 88"/>
            <p:cNvSpPr>
              <a:spLocks noChangeShapeType="1"/>
            </p:cNvSpPr>
            <p:nvPr/>
          </p:nvSpPr>
          <p:spPr bwMode="auto">
            <a:xfrm>
              <a:off x="4876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9" name="Line 89"/>
            <p:cNvSpPr>
              <a:spLocks noChangeShapeType="1"/>
            </p:cNvSpPr>
            <p:nvPr/>
          </p:nvSpPr>
          <p:spPr bwMode="auto">
            <a:xfrm>
              <a:off x="4876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0" name="Line 90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1" name="Line 91"/>
            <p:cNvSpPr>
              <a:spLocks noChangeShapeType="1"/>
            </p:cNvSpPr>
            <p:nvPr/>
          </p:nvSpPr>
          <p:spPr bwMode="auto">
            <a:xfrm>
              <a:off x="4876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2" name="Line 92"/>
            <p:cNvSpPr>
              <a:spLocks noChangeShapeType="1"/>
            </p:cNvSpPr>
            <p:nvPr/>
          </p:nvSpPr>
          <p:spPr bwMode="auto">
            <a:xfrm>
              <a:off x="4876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3" name="Line 93"/>
            <p:cNvSpPr>
              <a:spLocks noChangeShapeType="1"/>
            </p:cNvSpPr>
            <p:nvPr/>
          </p:nvSpPr>
          <p:spPr bwMode="auto">
            <a:xfrm rot="5400000">
              <a:off x="6439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4" name="Line 94"/>
            <p:cNvSpPr>
              <a:spLocks noChangeShapeType="1"/>
            </p:cNvSpPr>
            <p:nvPr/>
          </p:nvSpPr>
          <p:spPr bwMode="auto">
            <a:xfrm rot="5400000">
              <a:off x="6439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5" name="Line 95"/>
            <p:cNvSpPr>
              <a:spLocks noChangeShapeType="1"/>
            </p:cNvSpPr>
            <p:nvPr/>
          </p:nvSpPr>
          <p:spPr bwMode="auto">
            <a:xfrm rot="5400000">
              <a:off x="6439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 rot="5400000">
              <a:off x="6439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7" name="Line 97"/>
            <p:cNvSpPr>
              <a:spLocks noChangeShapeType="1"/>
            </p:cNvSpPr>
            <p:nvPr/>
          </p:nvSpPr>
          <p:spPr bwMode="auto">
            <a:xfrm rot="5400000">
              <a:off x="6439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8" name="Line 98"/>
            <p:cNvSpPr>
              <a:spLocks noChangeShapeType="1"/>
            </p:cNvSpPr>
            <p:nvPr/>
          </p:nvSpPr>
          <p:spPr bwMode="auto">
            <a:xfrm rot="5400000">
              <a:off x="6439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9" name="Line 99"/>
            <p:cNvSpPr>
              <a:spLocks noChangeShapeType="1"/>
            </p:cNvSpPr>
            <p:nvPr/>
          </p:nvSpPr>
          <p:spPr bwMode="auto">
            <a:xfrm rot="5400000">
              <a:off x="6439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0" name="Line 100"/>
            <p:cNvSpPr>
              <a:spLocks noChangeShapeType="1"/>
            </p:cNvSpPr>
            <p:nvPr/>
          </p:nvSpPr>
          <p:spPr bwMode="auto">
            <a:xfrm rot="5400000">
              <a:off x="5220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1" name="Line 101"/>
            <p:cNvSpPr>
              <a:spLocks noChangeShapeType="1"/>
            </p:cNvSpPr>
            <p:nvPr/>
          </p:nvSpPr>
          <p:spPr bwMode="auto">
            <a:xfrm rot="5400000">
              <a:off x="5220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2" name="Line 102"/>
            <p:cNvSpPr>
              <a:spLocks noChangeShapeType="1"/>
            </p:cNvSpPr>
            <p:nvPr/>
          </p:nvSpPr>
          <p:spPr bwMode="auto">
            <a:xfrm rot="5400000">
              <a:off x="5220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3" name="Line 103"/>
            <p:cNvSpPr>
              <a:spLocks noChangeShapeType="1"/>
            </p:cNvSpPr>
            <p:nvPr/>
          </p:nvSpPr>
          <p:spPr bwMode="auto">
            <a:xfrm rot="5400000">
              <a:off x="5220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4" name="Line 104"/>
            <p:cNvSpPr>
              <a:spLocks noChangeShapeType="1"/>
            </p:cNvSpPr>
            <p:nvPr/>
          </p:nvSpPr>
          <p:spPr bwMode="auto">
            <a:xfrm rot="5400000">
              <a:off x="5220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5" name="Line 105"/>
            <p:cNvSpPr>
              <a:spLocks noChangeShapeType="1"/>
            </p:cNvSpPr>
            <p:nvPr/>
          </p:nvSpPr>
          <p:spPr bwMode="auto">
            <a:xfrm rot="5400000">
              <a:off x="5220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6" name="Line 106"/>
            <p:cNvSpPr>
              <a:spLocks noChangeShapeType="1"/>
            </p:cNvSpPr>
            <p:nvPr/>
          </p:nvSpPr>
          <p:spPr bwMode="auto">
            <a:xfrm rot="5400000">
              <a:off x="5220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7" name="Line 107"/>
            <p:cNvSpPr>
              <a:spLocks noChangeShapeType="1"/>
            </p:cNvSpPr>
            <p:nvPr/>
          </p:nvSpPr>
          <p:spPr bwMode="auto">
            <a:xfrm>
              <a:off x="5486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5486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9" name="Line 109"/>
            <p:cNvSpPr>
              <a:spLocks noChangeShapeType="1"/>
            </p:cNvSpPr>
            <p:nvPr/>
          </p:nvSpPr>
          <p:spPr bwMode="auto">
            <a:xfrm>
              <a:off x="5486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0" name="Line 110"/>
            <p:cNvSpPr>
              <a:spLocks noChangeShapeType="1"/>
            </p:cNvSpPr>
            <p:nvPr/>
          </p:nvSpPr>
          <p:spPr bwMode="auto">
            <a:xfrm>
              <a:off x="5486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1" name="Line 111"/>
            <p:cNvSpPr>
              <a:spLocks noChangeShapeType="1"/>
            </p:cNvSpPr>
            <p:nvPr/>
          </p:nvSpPr>
          <p:spPr bwMode="auto">
            <a:xfrm>
              <a:off x="5486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>
              <a:off x="5486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>
              <a:off x="5486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5" name="Line 115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6" name="Line 116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7" name="Line 117"/>
            <p:cNvSpPr>
              <a:spLocks noChangeShapeType="1"/>
            </p:cNvSpPr>
            <p:nvPr/>
          </p:nvSpPr>
          <p:spPr bwMode="auto">
            <a:xfrm rot="5400000">
              <a:off x="5830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8" name="Line 118"/>
            <p:cNvSpPr>
              <a:spLocks noChangeShapeType="1"/>
            </p:cNvSpPr>
            <p:nvPr/>
          </p:nvSpPr>
          <p:spPr bwMode="auto">
            <a:xfrm rot="5400000">
              <a:off x="5830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9" name="Line 119"/>
            <p:cNvSpPr>
              <a:spLocks noChangeShapeType="1"/>
            </p:cNvSpPr>
            <p:nvPr/>
          </p:nvSpPr>
          <p:spPr bwMode="auto">
            <a:xfrm rot="5400000">
              <a:off x="5830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0" name="Line 120"/>
            <p:cNvSpPr>
              <a:spLocks noChangeShapeType="1"/>
            </p:cNvSpPr>
            <p:nvPr/>
          </p:nvSpPr>
          <p:spPr bwMode="auto">
            <a:xfrm rot="5400000">
              <a:off x="5830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 rot="5400000">
              <a:off x="5830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2" name="Line 122"/>
            <p:cNvSpPr>
              <a:spLocks noChangeShapeType="1"/>
            </p:cNvSpPr>
            <p:nvPr/>
          </p:nvSpPr>
          <p:spPr bwMode="auto">
            <a:xfrm rot="5400000">
              <a:off x="5830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3" name="Line 123"/>
            <p:cNvSpPr>
              <a:spLocks noChangeShapeType="1"/>
            </p:cNvSpPr>
            <p:nvPr/>
          </p:nvSpPr>
          <p:spPr bwMode="auto">
            <a:xfrm rot="5400000">
              <a:off x="5830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4" name="Line 124"/>
            <p:cNvSpPr>
              <a:spLocks noChangeShapeType="1"/>
            </p:cNvSpPr>
            <p:nvPr/>
          </p:nvSpPr>
          <p:spPr bwMode="auto">
            <a:xfrm>
              <a:off x="6096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5" name="Line 125"/>
            <p:cNvSpPr>
              <a:spLocks noChangeShapeType="1"/>
            </p:cNvSpPr>
            <p:nvPr/>
          </p:nvSpPr>
          <p:spPr bwMode="auto">
            <a:xfrm>
              <a:off x="6096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6" name="Line 126"/>
            <p:cNvSpPr>
              <a:spLocks noChangeShapeType="1"/>
            </p:cNvSpPr>
            <p:nvPr/>
          </p:nvSpPr>
          <p:spPr bwMode="auto">
            <a:xfrm>
              <a:off x="6096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6096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8" name="Line 128"/>
            <p:cNvSpPr>
              <a:spLocks noChangeShapeType="1"/>
            </p:cNvSpPr>
            <p:nvPr/>
          </p:nvSpPr>
          <p:spPr bwMode="auto">
            <a:xfrm>
              <a:off x="6096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9" name="Line 129"/>
            <p:cNvSpPr>
              <a:spLocks noChangeShapeType="1"/>
            </p:cNvSpPr>
            <p:nvPr/>
          </p:nvSpPr>
          <p:spPr bwMode="auto">
            <a:xfrm>
              <a:off x="6096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0" name="Line 130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1" name="Line 131"/>
            <p:cNvSpPr>
              <a:spLocks noChangeShapeType="1"/>
            </p:cNvSpPr>
            <p:nvPr/>
          </p:nvSpPr>
          <p:spPr bwMode="auto">
            <a:xfrm>
              <a:off x="6096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2" name="Line 132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3" name="Line 133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4" name="Line 134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5" name="Line 135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6" name="Line 136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7" name="Line 137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8" name="Line 138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9" name="Line 139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40" name="Text Box 140"/>
            <p:cNvSpPr txBox="1">
              <a:spLocks noChangeArrowheads="1"/>
            </p:cNvSpPr>
            <p:nvPr/>
          </p:nvSpPr>
          <p:spPr bwMode="auto">
            <a:xfrm>
              <a:off x="1219200" y="23304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1" name="Text Box 141"/>
            <p:cNvSpPr txBox="1">
              <a:spLocks noChangeArrowheads="1"/>
            </p:cNvSpPr>
            <p:nvPr/>
          </p:nvSpPr>
          <p:spPr bwMode="auto">
            <a:xfrm>
              <a:off x="1219200" y="28638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42" name="Text Box 142"/>
            <p:cNvSpPr txBox="1">
              <a:spLocks noChangeArrowheads="1"/>
            </p:cNvSpPr>
            <p:nvPr/>
          </p:nvSpPr>
          <p:spPr bwMode="auto">
            <a:xfrm>
              <a:off x="1219200" y="33972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3" name="Text Box 143"/>
            <p:cNvSpPr txBox="1">
              <a:spLocks noChangeArrowheads="1"/>
            </p:cNvSpPr>
            <p:nvPr/>
          </p:nvSpPr>
          <p:spPr bwMode="auto">
            <a:xfrm>
              <a:off x="1219200" y="39306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4" name="Text Box 144"/>
            <p:cNvSpPr txBox="1">
              <a:spLocks noChangeArrowheads="1"/>
            </p:cNvSpPr>
            <p:nvPr/>
          </p:nvSpPr>
          <p:spPr bwMode="auto">
            <a:xfrm>
              <a:off x="1219200" y="44799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5" name="Text Box 145"/>
            <p:cNvSpPr txBox="1">
              <a:spLocks noChangeArrowheads="1"/>
            </p:cNvSpPr>
            <p:nvPr/>
          </p:nvSpPr>
          <p:spPr bwMode="auto">
            <a:xfrm>
              <a:off x="1219200" y="50133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6" name="Text Box 146"/>
            <p:cNvSpPr txBox="1">
              <a:spLocks noChangeArrowheads="1"/>
            </p:cNvSpPr>
            <p:nvPr/>
          </p:nvSpPr>
          <p:spPr bwMode="auto">
            <a:xfrm>
              <a:off x="1219200" y="5546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7" name="Text Box 147"/>
            <p:cNvSpPr txBox="1">
              <a:spLocks noChangeArrowheads="1"/>
            </p:cNvSpPr>
            <p:nvPr/>
          </p:nvSpPr>
          <p:spPr bwMode="auto">
            <a:xfrm>
              <a:off x="1447800" y="24066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48" name="Text Box 148"/>
            <p:cNvSpPr txBox="1">
              <a:spLocks noChangeArrowheads="1"/>
            </p:cNvSpPr>
            <p:nvPr/>
          </p:nvSpPr>
          <p:spPr bwMode="auto">
            <a:xfrm>
              <a:off x="1447800" y="29400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49" name="Text Box 149"/>
            <p:cNvSpPr txBox="1">
              <a:spLocks noChangeArrowheads="1"/>
            </p:cNvSpPr>
            <p:nvPr/>
          </p:nvSpPr>
          <p:spPr bwMode="auto">
            <a:xfrm>
              <a:off x="1447800" y="34734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50" name="Text Box 150"/>
            <p:cNvSpPr txBox="1">
              <a:spLocks noChangeArrowheads="1"/>
            </p:cNvSpPr>
            <p:nvPr/>
          </p:nvSpPr>
          <p:spPr bwMode="auto">
            <a:xfrm>
              <a:off x="1447800" y="40068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51" name="Text Box 151"/>
            <p:cNvSpPr txBox="1">
              <a:spLocks noChangeArrowheads="1"/>
            </p:cNvSpPr>
            <p:nvPr/>
          </p:nvSpPr>
          <p:spPr bwMode="auto">
            <a:xfrm>
              <a:off x="1447800" y="45561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52" name="Text Box 152"/>
            <p:cNvSpPr txBox="1">
              <a:spLocks noChangeArrowheads="1"/>
            </p:cNvSpPr>
            <p:nvPr/>
          </p:nvSpPr>
          <p:spPr bwMode="auto">
            <a:xfrm>
              <a:off x="1447800" y="50895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53" name="Text Box 153"/>
            <p:cNvSpPr txBox="1">
              <a:spLocks noChangeArrowheads="1"/>
            </p:cNvSpPr>
            <p:nvPr/>
          </p:nvSpPr>
          <p:spPr bwMode="auto">
            <a:xfrm>
              <a:off x="1447800" y="5622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54" name="Text Box 154"/>
            <p:cNvSpPr txBox="1">
              <a:spLocks noChangeArrowheads="1"/>
            </p:cNvSpPr>
            <p:nvPr/>
          </p:nvSpPr>
          <p:spPr bwMode="auto">
            <a:xfrm>
              <a:off x="14478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55" name="Text Box 155"/>
            <p:cNvSpPr txBox="1">
              <a:spLocks noChangeArrowheads="1"/>
            </p:cNvSpPr>
            <p:nvPr/>
          </p:nvSpPr>
          <p:spPr bwMode="auto">
            <a:xfrm>
              <a:off x="12954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i</a:t>
              </a:r>
            </a:p>
          </p:txBody>
        </p:sp>
        <p:sp>
          <p:nvSpPr>
            <p:cNvPr id="51356" name="Text Box 156"/>
            <p:cNvSpPr txBox="1">
              <a:spLocks noChangeArrowheads="1"/>
            </p:cNvSpPr>
            <p:nvPr/>
          </p:nvSpPr>
          <p:spPr bwMode="auto">
            <a:xfrm>
              <a:off x="2209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57" name="Text Box 157"/>
            <p:cNvSpPr txBox="1">
              <a:spLocks noChangeArrowheads="1"/>
            </p:cNvSpPr>
            <p:nvPr/>
          </p:nvSpPr>
          <p:spPr bwMode="auto">
            <a:xfrm>
              <a:off x="2819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58" name="Text Box 158"/>
            <p:cNvSpPr txBox="1">
              <a:spLocks noChangeArrowheads="1"/>
            </p:cNvSpPr>
            <p:nvPr/>
          </p:nvSpPr>
          <p:spPr bwMode="auto">
            <a:xfrm>
              <a:off x="3429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59" name="Text Box 159"/>
            <p:cNvSpPr txBox="1">
              <a:spLocks noChangeArrowheads="1"/>
            </p:cNvSpPr>
            <p:nvPr/>
          </p:nvSpPr>
          <p:spPr bwMode="auto">
            <a:xfrm>
              <a:off x="40386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0" name="Text Box 160"/>
            <p:cNvSpPr txBox="1">
              <a:spLocks noChangeArrowheads="1"/>
            </p:cNvSpPr>
            <p:nvPr/>
          </p:nvSpPr>
          <p:spPr bwMode="auto">
            <a:xfrm>
              <a:off x="46482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61" name="Text Box 161"/>
            <p:cNvSpPr txBox="1">
              <a:spLocks noChangeArrowheads="1"/>
            </p:cNvSpPr>
            <p:nvPr/>
          </p:nvSpPr>
          <p:spPr bwMode="auto">
            <a:xfrm>
              <a:off x="5257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62" name="Text Box 162"/>
            <p:cNvSpPr txBox="1">
              <a:spLocks noChangeArrowheads="1"/>
            </p:cNvSpPr>
            <p:nvPr/>
          </p:nvSpPr>
          <p:spPr bwMode="auto">
            <a:xfrm>
              <a:off x="5867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3" name="Text Box 163"/>
            <p:cNvSpPr txBox="1">
              <a:spLocks noChangeArrowheads="1"/>
            </p:cNvSpPr>
            <p:nvPr/>
          </p:nvSpPr>
          <p:spPr bwMode="auto">
            <a:xfrm>
              <a:off x="6477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00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64" name="Text Box 164"/>
            <p:cNvSpPr txBox="1">
              <a:spLocks noChangeArrowheads="1"/>
            </p:cNvSpPr>
            <p:nvPr/>
          </p:nvSpPr>
          <p:spPr bwMode="auto">
            <a:xfrm>
              <a:off x="1676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65" name="Text Box 165"/>
            <p:cNvSpPr txBox="1">
              <a:spLocks noChangeArrowheads="1"/>
            </p:cNvSpPr>
            <p:nvPr/>
          </p:nvSpPr>
          <p:spPr bwMode="auto">
            <a:xfrm>
              <a:off x="2286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66" name="Text Box 166"/>
            <p:cNvSpPr txBox="1">
              <a:spLocks noChangeArrowheads="1"/>
            </p:cNvSpPr>
            <p:nvPr/>
          </p:nvSpPr>
          <p:spPr bwMode="auto">
            <a:xfrm>
              <a:off x="2895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67" name="Text Box 167"/>
            <p:cNvSpPr txBox="1">
              <a:spLocks noChangeArrowheads="1"/>
            </p:cNvSpPr>
            <p:nvPr/>
          </p:nvSpPr>
          <p:spPr bwMode="auto">
            <a:xfrm>
              <a:off x="3505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68" name="Text Box 168"/>
            <p:cNvSpPr txBox="1">
              <a:spLocks noChangeArrowheads="1"/>
            </p:cNvSpPr>
            <p:nvPr/>
          </p:nvSpPr>
          <p:spPr bwMode="auto">
            <a:xfrm>
              <a:off x="41148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69" name="Text Box 169"/>
            <p:cNvSpPr txBox="1">
              <a:spLocks noChangeArrowheads="1"/>
            </p:cNvSpPr>
            <p:nvPr/>
          </p:nvSpPr>
          <p:spPr bwMode="auto">
            <a:xfrm>
              <a:off x="4724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70" name="Text Box 170"/>
            <p:cNvSpPr txBox="1">
              <a:spLocks noChangeArrowheads="1"/>
            </p:cNvSpPr>
            <p:nvPr/>
          </p:nvSpPr>
          <p:spPr bwMode="auto">
            <a:xfrm>
              <a:off x="5334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71" name="Text Box 171"/>
            <p:cNvSpPr txBox="1">
              <a:spLocks noChangeArrowheads="1"/>
            </p:cNvSpPr>
            <p:nvPr/>
          </p:nvSpPr>
          <p:spPr bwMode="auto">
            <a:xfrm>
              <a:off x="5943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72" name="Text Box 172"/>
            <p:cNvSpPr txBox="1">
              <a:spLocks noChangeArrowheads="1"/>
            </p:cNvSpPr>
            <p:nvPr/>
          </p:nvSpPr>
          <p:spPr bwMode="auto">
            <a:xfrm>
              <a:off x="6553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1373" name="Text Box 173"/>
            <p:cNvSpPr txBox="1">
              <a:spLocks noChangeArrowheads="1"/>
            </p:cNvSpPr>
            <p:nvPr/>
          </p:nvSpPr>
          <p:spPr bwMode="auto">
            <a:xfrm>
              <a:off x="1676400" y="1431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j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67200" y="1350783"/>
            <a:ext cx="44958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Going right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Increment the column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But not the row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Ie</a:t>
            </a:r>
            <a:r>
              <a:rPr lang="en-US" dirty="0" smtClean="0">
                <a:solidFill>
                  <a:srgbClr val="FF0000"/>
                </a:solidFill>
              </a:rPr>
              <a:t>, skipping a col char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Observation: Pairs of indices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194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28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3528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862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196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4196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4864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4864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60198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0198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5532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5532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866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200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6200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95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429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9624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4958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5626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6096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629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162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962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895600" y="2438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429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495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5562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60960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66294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7162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696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5334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X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Y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9530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9530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50292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3352800" y="1219200"/>
            <a:ext cx="533400" cy="2133600"/>
            <a:chOff x="1536" y="1392"/>
            <a:chExt cx="336" cy="1344"/>
          </a:xfrm>
        </p:grpSpPr>
        <p:sp>
          <p:nvSpPr>
            <p:cNvPr id="50272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73" name="Rectangle 47"/>
            <p:cNvSpPr>
              <a:spLocks noChangeArrowheads="1"/>
            </p:cNvSpPr>
            <p:nvPr/>
          </p:nvSpPr>
          <p:spPr bwMode="auto">
            <a:xfrm>
              <a:off x="153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2781300" y="1219200"/>
            <a:ext cx="533400" cy="2133600"/>
            <a:chOff x="1200" y="1392"/>
            <a:chExt cx="336" cy="1344"/>
          </a:xfrm>
        </p:grpSpPr>
        <p:sp>
          <p:nvSpPr>
            <p:cNvPr id="50270" name="Rectangle 49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0271" name="Rectangle 50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86200" y="1219200"/>
            <a:ext cx="533400" cy="2133600"/>
            <a:chOff x="1872" y="1392"/>
            <a:chExt cx="336" cy="1344"/>
          </a:xfrm>
        </p:grpSpPr>
        <p:sp>
          <p:nvSpPr>
            <p:cNvPr id="50268" name="Rectangle 52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69" name="Rectangle 53"/>
            <p:cNvSpPr>
              <a:spLocks noChangeArrowheads="1"/>
            </p:cNvSpPr>
            <p:nvPr/>
          </p:nvSpPr>
          <p:spPr bwMode="auto">
            <a:xfrm>
              <a:off x="187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4419600" y="1219200"/>
            <a:ext cx="533400" cy="2133600"/>
            <a:chOff x="2208" y="1392"/>
            <a:chExt cx="336" cy="1344"/>
          </a:xfrm>
        </p:grpSpPr>
        <p:sp>
          <p:nvSpPr>
            <p:cNvPr id="50266" name="Rectangle 55"/>
            <p:cNvSpPr>
              <a:spLocks noChangeArrowheads="1"/>
            </p:cNvSpPr>
            <p:nvPr/>
          </p:nvSpPr>
          <p:spPr bwMode="auto">
            <a:xfrm>
              <a:off x="220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7" name="Rectangle 56"/>
            <p:cNvSpPr>
              <a:spLocks noChangeArrowheads="1"/>
            </p:cNvSpPr>
            <p:nvPr/>
          </p:nvSpPr>
          <p:spPr bwMode="auto">
            <a:xfrm>
              <a:off x="220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4953000" y="1219200"/>
            <a:ext cx="533400" cy="2133600"/>
            <a:chOff x="2544" y="1392"/>
            <a:chExt cx="336" cy="1344"/>
          </a:xfrm>
        </p:grpSpPr>
        <p:sp>
          <p:nvSpPr>
            <p:cNvPr id="50264" name="Rectangle 5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5" name="Rectangle 59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</p:grpSp>
      <p:grpSp>
        <p:nvGrpSpPr>
          <p:cNvPr id="309308" name="Group 60"/>
          <p:cNvGrpSpPr>
            <a:grpSpLocks/>
          </p:cNvGrpSpPr>
          <p:nvPr/>
        </p:nvGrpSpPr>
        <p:grpSpPr bwMode="auto">
          <a:xfrm>
            <a:off x="5486400" y="1219200"/>
            <a:ext cx="533400" cy="2133600"/>
            <a:chOff x="2880" y="1392"/>
            <a:chExt cx="336" cy="1344"/>
          </a:xfrm>
        </p:grpSpPr>
        <p:sp>
          <p:nvSpPr>
            <p:cNvPr id="50262" name="Rectangle 61"/>
            <p:cNvSpPr>
              <a:spLocks noChangeArrowheads="1"/>
            </p:cNvSpPr>
            <p:nvPr/>
          </p:nvSpPr>
          <p:spPr bwMode="auto">
            <a:xfrm>
              <a:off x="288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0263" name="Rectangle 62"/>
            <p:cNvSpPr>
              <a:spLocks noChangeArrowheads="1"/>
            </p:cNvSpPr>
            <p:nvPr/>
          </p:nvSpPr>
          <p:spPr bwMode="auto">
            <a:xfrm>
              <a:off x="288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1" name="Group 63"/>
          <p:cNvGrpSpPr>
            <a:grpSpLocks/>
          </p:cNvGrpSpPr>
          <p:nvPr/>
        </p:nvGrpSpPr>
        <p:grpSpPr bwMode="auto">
          <a:xfrm>
            <a:off x="6019800" y="1219200"/>
            <a:ext cx="533400" cy="2133600"/>
            <a:chOff x="3216" y="1392"/>
            <a:chExt cx="336" cy="1344"/>
          </a:xfrm>
        </p:grpSpPr>
        <p:sp>
          <p:nvSpPr>
            <p:cNvPr id="50260" name="Rectangle 64"/>
            <p:cNvSpPr>
              <a:spLocks noChangeArrowheads="1"/>
            </p:cNvSpPr>
            <p:nvPr/>
          </p:nvSpPr>
          <p:spPr bwMode="auto">
            <a:xfrm>
              <a:off x="321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0261" name="Rectangle 65"/>
            <p:cNvSpPr>
              <a:spLocks noChangeArrowheads="1"/>
            </p:cNvSpPr>
            <p:nvPr/>
          </p:nvSpPr>
          <p:spPr bwMode="auto">
            <a:xfrm>
              <a:off x="321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4" name="Group 66"/>
          <p:cNvGrpSpPr>
            <a:grpSpLocks/>
          </p:cNvGrpSpPr>
          <p:nvPr/>
        </p:nvGrpSpPr>
        <p:grpSpPr bwMode="auto">
          <a:xfrm>
            <a:off x="6553200" y="1219200"/>
            <a:ext cx="533400" cy="2133600"/>
            <a:chOff x="3552" y="1392"/>
            <a:chExt cx="336" cy="1344"/>
          </a:xfrm>
        </p:grpSpPr>
        <p:sp>
          <p:nvSpPr>
            <p:cNvPr id="50258" name="Rectangle 67"/>
            <p:cNvSpPr>
              <a:spLocks noChangeArrowheads="1"/>
            </p:cNvSpPr>
            <p:nvPr/>
          </p:nvSpPr>
          <p:spPr bwMode="auto">
            <a:xfrm>
              <a:off x="355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0259" name="Rectangle 68"/>
            <p:cNvSpPr>
              <a:spLocks noChangeArrowheads="1"/>
            </p:cNvSpPr>
            <p:nvPr/>
          </p:nvSpPr>
          <p:spPr bwMode="auto">
            <a:xfrm>
              <a:off x="355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17" name="Group 69"/>
          <p:cNvGrpSpPr>
            <a:grpSpLocks/>
          </p:cNvGrpSpPr>
          <p:nvPr/>
        </p:nvGrpSpPr>
        <p:grpSpPr bwMode="auto">
          <a:xfrm>
            <a:off x="7086600" y="1219200"/>
            <a:ext cx="533400" cy="2133600"/>
            <a:chOff x="3888" y="1392"/>
            <a:chExt cx="336" cy="1344"/>
          </a:xfrm>
        </p:grpSpPr>
        <p:sp>
          <p:nvSpPr>
            <p:cNvPr id="50256" name="Rectangle 70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0257" name="Rectangle 71"/>
            <p:cNvSpPr>
              <a:spLocks noChangeArrowheads="1"/>
            </p:cNvSpPr>
            <p:nvPr/>
          </p:nvSpPr>
          <p:spPr bwMode="auto">
            <a:xfrm>
              <a:off x="388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20" name="Group 72"/>
          <p:cNvGrpSpPr>
            <a:grpSpLocks/>
          </p:cNvGrpSpPr>
          <p:nvPr/>
        </p:nvGrpSpPr>
        <p:grpSpPr bwMode="auto">
          <a:xfrm>
            <a:off x="7620000" y="1219200"/>
            <a:ext cx="533400" cy="2133600"/>
            <a:chOff x="4224" y="1392"/>
            <a:chExt cx="336" cy="1344"/>
          </a:xfrm>
        </p:grpSpPr>
        <p:sp>
          <p:nvSpPr>
            <p:cNvPr id="50254" name="Rectangle 73"/>
            <p:cNvSpPr>
              <a:spLocks noChangeArrowheads="1"/>
            </p:cNvSpPr>
            <p:nvPr/>
          </p:nvSpPr>
          <p:spPr bwMode="auto">
            <a:xfrm>
              <a:off x="422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0255" name="Rectangle 74"/>
            <p:cNvSpPr>
              <a:spLocks noChangeArrowheads="1"/>
            </p:cNvSpPr>
            <p:nvPr/>
          </p:nvSpPr>
          <p:spPr bwMode="auto">
            <a:xfrm>
              <a:off x="422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7</a:t>
              </a:r>
            </a:p>
          </p:txBody>
        </p:sp>
      </p:grpSp>
      <p:sp>
        <p:nvSpPr>
          <p:cNvPr id="50231" name="Text Box 75"/>
          <p:cNvSpPr txBox="1">
            <a:spLocks noChangeArrowheads="1"/>
          </p:cNvSpPr>
          <p:nvPr/>
        </p:nvSpPr>
        <p:spPr bwMode="auto">
          <a:xfrm>
            <a:off x="838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1"/>
                </a:solidFill>
                <a:cs typeface="Arial" charset="0"/>
              </a:rPr>
              <a:t>j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2" name="Text Box 76"/>
          <p:cNvSpPr txBox="1">
            <a:spLocks noChangeArrowheads="1"/>
          </p:cNvSpPr>
          <p:nvPr/>
        </p:nvSpPr>
        <p:spPr bwMode="auto">
          <a:xfrm>
            <a:off x="762000" y="1295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 err="1">
                <a:solidFill>
                  <a:schemeClr val="accent1"/>
                </a:solidFill>
                <a:cs typeface="Arial" charset="0"/>
              </a:rPr>
              <a:t>i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8" name="Text Box 82"/>
          <p:cNvSpPr txBox="1">
            <a:spLocks noChangeArrowheads="1"/>
          </p:cNvSpPr>
          <p:nvPr/>
        </p:nvSpPr>
        <p:spPr bwMode="auto">
          <a:xfrm>
            <a:off x="1295400" y="55626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309332" name="Group 84"/>
          <p:cNvGrpSpPr>
            <a:grpSpLocks/>
          </p:cNvGrpSpPr>
          <p:nvPr/>
        </p:nvGrpSpPr>
        <p:grpSpPr bwMode="auto">
          <a:xfrm>
            <a:off x="2362200" y="1219200"/>
            <a:ext cx="533400" cy="2133600"/>
            <a:chOff x="1200" y="1392"/>
            <a:chExt cx="336" cy="1344"/>
          </a:xfrm>
        </p:grpSpPr>
        <p:sp>
          <p:nvSpPr>
            <p:cNvPr id="50252" name="Rectangle 85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0253" name="Rectangle 86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33600" y="3809999"/>
            <a:ext cx="6019800" cy="156966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Skipping a letter in X (increment index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(1,2) to (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2)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(3,3) to (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,3)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Edit Graph for LCS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500187"/>
            <a:ext cx="5638800" cy="4587875"/>
            <a:chOff x="1219200" y="1355725"/>
            <a:chExt cx="5638800" cy="4587875"/>
          </a:xfrm>
        </p:grpSpPr>
        <p:sp>
          <p:nvSpPr>
            <p:cNvPr id="51203" name="Line 3"/>
            <p:cNvSpPr>
              <a:spLocks noChangeShapeType="1"/>
            </p:cNvSpPr>
            <p:nvPr/>
          </p:nvSpPr>
          <p:spPr bwMode="auto">
            <a:xfrm rot="5400000">
              <a:off x="1562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rot="5400000">
              <a:off x="1562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 rot="5400000">
              <a:off x="1562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5400000">
              <a:off x="1562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rot="5400000">
              <a:off x="1562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 rot="5400000">
              <a:off x="1562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rot="5400000">
              <a:off x="1562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828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1828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828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828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828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828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828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5400000">
              <a:off x="2172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rot="5400000">
              <a:off x="2172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rot="5400000">
              <a:off x="2172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rot="5400000">
              <a:off x="2172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5400000">
              <a:off x="2172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5400000">
              <a:off x="2172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rot="5400000">
              <a:off x="2172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2438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438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2438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438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2438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2438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>
              <a:off x="2438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rot="5400000">
              <a:off x="2782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rot="5400000">
              <a:off x="2782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rot="5400000">
              <a:off x="2782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 rot="5400000">
              <a:off x="2782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5400000">
              <a:off x="2782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5400000">
              <a:off x="2782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3048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3048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048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3048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3048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3048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3048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 rot="5400000">
              <a:off x="3391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 rot="5400000">
              <a:off x="3391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rot="5400000">
              <a:off x="3391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 rot="5400000">
              <a:off x="3391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 rot="5400000">
              <a:off x="3391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4" name="Line 54"/>
            <p:cNvSpPr>
              <a:spLocks noChangeShapeType="1"/>
            </p:cNvSpPr>
            <p:nvPr/>
          </p:nvSpPr>
          <p:spPr bwMode="auto">
            <a:xfrm rot="5400000">
              <a:off x="3391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5" name="Line 55"/>
            <p:cNvSpPr>
              <a:spLocks noChangeShapeType="1"/>
            </p:cNvSpPr>
            <p:nvPr/>
          </p:nvSpPr>
          <p:spPr bwMode="auto">
            <a:xfrm>
              <a:off x="36576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>
              <a:off x="36576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7" name="Line 57"/>
            <p:cNvSpPr>
              <a:spLocks noChangeShapeType="1"/>
            </p:cNvSpPr>
            <p:nvPr/>
          </p:nvSpPr>
          <p:spPr bwMode="auto">
            <a:xfrm>
              <a:off x="36576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8" name="Line 58"/>
            <p:cNvSpPr>
              <a:spLocks noChangeShapeType="1"/>
            </p:cNvSpPr>
            <p:nvPr/>
          </p:nvSpPr>
          <p:spPr bwMode="auto">
            <a:xfrm>
              <a:off x="36576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36576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36576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36576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rot="5400000">
              <a:off x="40012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rot="5400000">
              <a:off x="40012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rot="5400000">
              <a:off x="40012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 rot="5400000">
              <a:off x="40012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 rot="5400000">
              <a:off x="40012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8" name="Line 68"/>
            <p:cNvSpPr>
              <a:spLocks noChangeShapeType="1"/>
            </p:cNvSpPr>
            <p:nvPr/>
          </p:nvSpPr>
          <p:spPr bwMode="auto">
            <a:xfrm rot="5400000">
              <a:off x="40012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9" name="Line 69"/>
            <p:cNvSpPr>
              <a:spLocks noChangeShapeType="1"/>
            </p:cNvSpPr>
            <p:nvPr/>
          </p:nvSpPr>
          <p:spPr bwMode="auto">
            <a:xfrm rot="5400000">
              <a:off x="40012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0" name="Line 70"/>
            <p:cNvSpPr>
              <a:spLocks noChangeShapeType="1"/>
            </p:cNvSpPr>
            <p:nvPr/>
          </p:nvSpPr>
          <p:spPr bwMode="auto">
            <a:xfrm>
              <a:off x="42672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>
              <a:off x="42672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42672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3" name="Line 73"/>
            <p:cNvSpPr>
              <a:spLocks noChangeShapeType="1"/>
            </p:cNvSpPr>
            <p:nvPr/>
          </p:nvSpPr>
          <p:spPr bwMode="auto">
            <a:xfrm>
              <a:off x="42672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4" name="Line 74"/>
            <p:cNvSpPr>
              <a:spLocks noChangeShapeType="1"/>
            </p:cNvSpPr>
            <p:nvPr/>
          </p:nvSpPr>
          <p:spPr bwMode="auto">
            <a:xfrm>
              <a:off x="42672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5" name="Line 75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>
              <a:off x="42672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>
              <a:off x="42672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 rot="5400000">
              <a:off x="4610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9" name="Line 79"/>
            <p:cNvSpPr>
              <a:spLocks noChangeShapeType="1"/>
            </p:cNvSpPr>
            <p:nvPr/>
          </p:nvSpPr>
          <p:spPr bwMode="auto">
            <a:xfrm rot="5400000">
              <a:off x="4610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0" name="Line 80"/>
            <p:cNvSpPr>
              <a:spLocks noChangeShapeType="1"/>
            </p:cNvSpPr>
            <p:nvPr/>
          </p:nvSpPr>
          <p:spPr bwMode="auto">
            <a:xfrm rot="5400000">
              <a:off x="4610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1" name="Line 81"/>
            <p:cNvSpPr>
              <a:spLocks noChangeShapeType="1"/>
            </p:cNvSpPr>
            <p:nvPr/>
          </p:nvSpPr>
          <p:spPr bwMode="auto">
            <a:xfrm rot="5400000">
              <a:off x="4610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 rot="5400000">
              <a:off x="4610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 rot="5400000">
              <a:off x="4610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4" name="Line 84"/>
            <p:cNvSpPr>
              <a:spLocks noChangeShapeType="1"/>
            </p:cNvSpPr>
            <p:nvPr/>
          </p:nvSpPr>
          <p:spPr bwMode="auto">
            <a:xfrm rot="5400000">
              <a:off x="4610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5" name="Line 85"/>
            <p:cNvSpPr>
              <a:spLocks noChangeShapeType="1"/>
            </p:cNvSpPr>
            <p:nvPr/>
          </p:nvSpPr>
          <p:spPr bwMode="auto">
            <a:xfrm>
              <a:off x="4876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6" name="Line 86"/>
            <p:cNvSpPr>
              <a:spLocks noChangeShapeType="1"/>
            </p:cNvSpPr>
            <p:nvPr/>
          </p:nvSpPr>
          <p:spPr bwMode="auto">
            <a:xfrm>
              <a:off x="4876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7" name="Line 87"/>
            <p:cNvSpPr>
              <a:spLocks noChangeShapeType="1"/>
            </p:cNvSpPr>
            <p:nvPr/>
          </p:nvSpPr>
          <p:spPr bwMode="auto">
            <a:xfrm>
              <a:off x="4876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8" name="Line 88"/>
            <p:cNvSpPr>
              <a:spLocks noChangeShapeType="1"/>
            </p:cNvSpPr>
            <p:nvPr/>
          </p:nvSpPr>
          <p:spPr bwMode="auto">
            <a:xfrm>
              <a:off x="4876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9" name="Line 89"/>
            <p:cNvSpPr>
              <a:spLocks noChangeShapeType="1"/>
            </p:cNvSpPr>
            <p:nvPr/>
          </p:nvSpPr>
          <p:spPr bwMode="auto">
            <a:xfrm>
              <a:off x="4876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0" name="Line 90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1" name="Line 91"/>
            <p:cNvSpPr>
              <a:spLocks noChangeShapeType="1"/>
            </p:cNvSpPr>
            <p:nvPr/>
          </p:nvSpPr>
          <p:spPr bwMode="auto">
            <a:xfrm>
              <a:off x="4876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2" name="Line 92"/>
            <p:cNvSpPr>
              <a:spLocks noChangeShapeType="1"/>
            </p:cNvSpPr>
            <p:nvPr/>
          </p:nvSpPr>
          <p:spPr bwMode="auto">
            <a:xfrm>
              <a:off x="4876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3" name="Line 93"/>
            <p:cNvSpPr>
              <a:spLocks noChangeShapeType="1"/>
            </p:cNvSpPr>
            <p:nvPr/>
          </p:nvSpPr>
          <p:spPr bwMode="auto">
            <a:xfrm rot="5400000">
              <a:off x="6439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4" name="Line 94"/>
            <p:cNvSpPr>
              <a:spLocks noChangeShapeType="1"/>
            </p:cNvSpPr>
            <p:nvPr/>
          </p:nvSpPr>
          <p:spPr bwMode="auto">
            <a:xfrm rot="5400000">
              <a:off x="6439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5" name="Line 95"/>
            <p:cNvSpPr>
              <a:spLocks noChangeShapeType="1"/>
            </p:cNvSpPr>
            <p:nvPr/>
          </p:nvSpPr>
          <p:spPr bwMode="auto">
            <a:xfrm rot="5400000">
              <a:off x="6439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 rot="5400000">
              <a:off x="6439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7" name="Line 97"/>
            <p:cNvSpPr>
              <a:spLocks noChangeShapeType="1"/>
            </p:cNvSpPr>
            <p:nvPr/>
          </p:nvSpPr>
          <p:spPr bwMode="auto">
            <a:xfrm rot="5400000">
              <a:off x="6439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8" name="Line 98"/>
            <p:cNvSpPr>
              <a:spLocks noChangeShapeType="1"/>
            </p:cNvSpPr>
            <p:nvPr/>
          </p:nvSpPr>
          <p:spPr bwMode="auto">
            <a:xfrm rot="5400000">
              <a:off x="6439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9" name="Line 99"/>
            <p:cNvSpPr>
              <a:spLocks noChangeShapeType="1"/>
            </p:cNvSpPr>
            <p:nvPr/>
          </p:nvSpPr>
          <p:spPr bwMode="auto">
            <a:xfrm rot="5400000">
              <a:off x="6439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0" name="Line 100"/>
            <p:cNvSpPr>
              <a:spLocks noChangeShapeType="1"/>
            </p:cNvSpPr>
            <p:nvPr/>
          </p:nvSpPr>
          <p:spPr bwMode="auto">
            <a:xfrm rot="5400000">
              <a:off x="5220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1" name="Line 101"/>
            <p:cNvSpPr>
              <a:spLocks noChangeShapeType="1"/>
            </p:cNvSpPr>
            <p:nvPr/>
          </p:nvSpPr>
          <p:spPr bwMode="auto">
            <a:xfrm rot="5400000">
              <a:off x="5220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2" name="Line 102"/>
            <p:cNvSpPr>
              <a:spLocks noChangeShapeType="1"/>
            </p:cNvSpPr>
            <p:nvPr/>
          </p:nvSpPr>
          <p:spPr bwMode="auto">
            <a:xfrm rot="5400000">
              <a:off x="5220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3" name="Line 103"/>
            <p:cNvSpPr>
              <a:spLocks noChangeShapeType="1"/>
            </p:cNvSpPr>
            <p:nvPr/>
          </p:nvSpPr>
          <p:spPr bwMode="auto">
            <a:xfrm rot="5400000">
              <a:off x="5220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4" name="Line 104"/>
            <p:cNvSpPr>
              <a:spLocks noChangeShapeType="1"/>
            </p:cNvSpPr>
            <p:nvPr/>
          </p:nvSpPr>
          <p:spPr bwMode="auto">
            <a:xfrm rot="5400000">
              <a:off x="5220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5" name="Line 105"/>
            <p:cNvSpPr>
              <a:spLocks noChangeShapeType="1"/>
            </p:cNvSpPr>
            <p:nvPr/>
          </p:nvSpPr>
          <p:spPr bwMode="auto">
            <a:xfrm rot="5400000">
              <a:off x="5220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6" name="Line 106"/>
            <p:cNvSpPr>
              <a:spLocks noChangeShapeType="1"/>
            </p:cNvSpPr>
            <p:nvPr/>
          </p:nvSpPr>
          <p:spPr bwMode="auto">
            <a:xfrm rot="5400000">
              <a:off x="5220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7" name="Line 107"/>
            <p:cNvSpPr>
              <a:spLocks noChangeShapeType="1"/>
            </p:cNvSpPr>
            <p:nvPr/>
          </p:nvSpPr>
          <p:spPr bwMode="auto">
            <a:xfrm>
              <a:off x="5486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5486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9" name="Line 109"/>
            <p:cNvSpPr>
              <a:spLocks noChangeShapeType="1"/>
            </p:cNvSpPr>
            <p:nvPr/>
          </p:nvSpPr>
          <p:spPr bwMode="auto">
            <a:xfrm>
              <a:off x="5486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0" name="Line 110"/>
            <p:cNvSpPr>
              <a:spLocks noChangeShapeType="1"/>
            </p:cNvSpPr>
            <p:nvPr/>
          </p:nvSpPr>
          <p:spPr bwMode="auto">
            <a:xfrm>
              <a:off x="5486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1" name="Line 111"/>
            <p:cNvSpPr>
              <a:spLocks noChangeShapeType="1"/>
            </p:cNvSpPr>
            <p:nvPr/>
          </p:nvSpPr>
          <p:spPr bwMode="auto">
            <a:xfrm>
              <a:off x="5486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>
              <a:off x="5486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>
              <a:off x="5486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5" name="Line 115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6" name="Line 116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7" name="Line 117"/>
            <p:cNvSpPr>
              <a:spLocks noChangeShapeType="1"/>
            </p:cNvSpPr>
            <p:nvPr/>
          </p:nvSpPr>
          <p:spPr bwMode="auto">
            <a:xfrm rot="5400000">
              <a:off x="5830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8" name="Line 118"/>
            <p:cNvSpPr>
              <a:spLocks noChangeShapeType="1"/>
            </p:cNvSpPr>
            <p:nvPr/>
          </p:nvSpPr>
          <p:spPr bwMode="auto">
            <a:xfrm rot="5400000">
              <a:off x="5830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9" name="Line 119"/>
            <p:cNvSpPr>
              <a:spLocks noChangeShapeType="1"/>
            </p:cNvSpPr>
            <p:nvPr/>
          </p:nvSpPr>
          <p:spPr bwMode="auto">
            <a:xfrm rot="5400000">
              <a:off x="5830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0" name="Line 120"/>
            <p:cNvSpPr>
              <a:spLocks noChangeShapeType="1"/>
            </p:cNvSpPr>
            <p:nvPr/>
          </p:nvSpPr>
          <p:spPr bwMode="auto">
            <a:xfrm rot="5400000">
              <a:off x="5830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 rot="5400000">
              <a:off x="5830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2" name="Line 122"/>
            <p:cNvSpPr>
              <a:spLocks noChangeShapeType="1"/>
            </p:cNvSpPr>
            <p:nvPr/>
          </p:nvSpPr>
          <p:spPr bwMode="auto">
            <a:xfrm rot="5400000">
              <a:off x="5830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3" name="Line 123"/>
            <p:cNvSpPr>
              <a:spLocks noChangeShapeType="1"/>
            </p:cNvSpPr>
            <p:nvPr/>
          </p:nvSpPr>
          <p:spPr bwMode="auto">
            <a:xfrm rot="5400000">
              <a:off x="5830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4" name="Line 124"/>
            <p:cNvSpPr>
              <a:spLocks noChangeShapeType="1"/>
            </p:cNvSpPr>
            <p:nvPr/>
          </p:nvSpPr>
          <p:spPr bwMode="auto">
            <a:xfrm>
              <a:off x="6096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5" name="Line 125"/>
            <p:cNvSpPr>
              <a:spLocks noChangeShapeType="1"/>
            </p:cNvSpPr>
            <p:nvPr/>
          </p:nvSpPr>
          <p:spPr bwMode="auto">
            <a:xfrm>
              <a:off x="6096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6" name="Line 126"/>
            <p:cNvSpPr>
              <a:spLocks noChangeShapeType="1"/>
            </p:cNvSpPr>
            <p:nvPr/>
          </p:nvSpPr>
          <p:spPr bwMode="auto">
            <a:xfrm>
              <a:off x="6096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6096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8" name="Line 128"/>
            <p:cNvSpPr>
              <a:spLocks noChangeShapeType="1"/>
            </p:cNvSpPr>
            <p:nvPr/>
          </p:nvSpPr>
          <p:spPr bwMode="auto">
            <a:xfrm>
              <a:off x="6096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9" name="Line 129"/>
            <p:cNvSpPr>
              <a:spLocks noChangeShapeType="1"/>
            </p:cNvSpPr>
            <p:nvPr/>
          </p:nvSpPr>
          <p:spPr bwMode="auto">
            <a:xfrm>
              <a:off x="6096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0" name="Line 130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1" name="Line 131"/>
            <p:cNvSpPr>
              <a:spLocks noChangeShapeType="1"/>
            </p:cNvSpPr>
            <p:nvPr/>
          </p:nvSpPr>
          <p:spPr bwMode="auto">
            <a:xfrm>
              <a:off x="6096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2" name="Line 132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3" name="Line 133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4" name="Line 134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5" name="Line 135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6" name="Line 136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7" name="Line 137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8" name="Line 138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9" name="Line 139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40" name="Text Box 140"/>
            <p:cNvSpPr txBox="1">
              <a:spLocks noChangeArrowheads="1"/>
            </p:cNvSpPr>
            <p:nvPr/>
          </p:nvSpPr>
          <p:spPr bwMode="auto">
            <a:xfrm>
              <a:off x="1219200" y="23304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1" name="Text Box 141"/>
            <p:cNvSpPr txBox="1">
              <a:spLocks noChangeArrowheads="1"/>
            </p:cNvSpPr>
            <p:nvPr/>
          </p:nvSpPr>
          <p:spPr bwMode="auto">
            <a:xfrm>
              <a:off x="1219200" y="28638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42" name="Text Box 142"/>
            <p:cNvSpPr txBox="1">
              <a:spLocks noChangeArrowheads="1"/>
            </p:cNvSpPr>
            <p:nvPr/>
          </p:nvSpPr>
          <p:spPr bwMode="auto">
            <a:xfrm>
              <a:off x="1219200" y="33972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3" name="Text Box 143"/>
            <p:cNvSpPr txBox="1">
              <a:spLocks noChangeArrowheads="1"/>
            </p:cNvSpPr>
            <p:nvPr/>
          </p:nvSpPr>
          <p:spPr bwMode="auto">
            <a:xfrm>
              <a:off x="1219200" y="39306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4" name="Text Box 144"/>
            <p:cNvSpPr txBox="1">
              <a:spLocks noChangeArrowheads="1"/>
            </p:cNvSpPr>
            <p:nvPr/>
          </p:nvSpPr>
          <p:spPr bwMode="auto">
            <a:xfrm>
              <a:off x="1219200" y="44799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5" name="Text Box 145"/>
            <p:cNvSpPr txBox="1">
              <a:spLocks noChangeArrowheads="1"/>
            </p:cNvSpPr>
            <p:nvPr/>
          </p:nvSpPr>
          <p:spPr bwMode="auto">
            <a:xfrm>
              <a:off x="1219200" y="50133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6" name="Text Box 146"/>
            <p:cNvSpPr txBox="1">
              <a:spLocks noChangeArrowheads="1"/>
            </p:cNvSpPr>
            <p:nvPr/>
          </p:nvSpPr>
          <p:spPr bwMode="auto">
            <a:xfrm>
              <a:off x="1219200" y="5546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7" name="Text Box 147"/>
            <p:cNvSpPr txBox="1">
              <a:spLocks noChangeArrowheads="1"/>
            </p:cNvSpPr>
            <p:nvPr/>
          </p:nvSpPr>
          <p:spPr bwMode="auto">
            <a:xfrm>
              <a:off x="1447800" y="24066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48" name="Text Box 148"/>
            <p:cNvSpPr txBox="1">
              <a:spLocks noChangeArrowheads="1"/>
            </p:cNvSpPr>
            <p:nvPr/>
          </p:nvSpPr>
          <p:spPr bwMode="auto">
            <a:xfrm>
              <a:off x="1447800" y="29400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49" name="Text Box 149"/>
            <p:cNvSpPr txBox="1">
              <a:spLocks noChangeArrowheads="1"/>
            </p:cNvSpPr>
            <p:nvPr/>
          </p:nvSpPr>
          <p:spPr bwMode="auto">
            <a:xfrm>
              <a:off x="1447800" y="34734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50" name="Text Box 150"/>
            <p:cNvSpPr txBox="1">
              <a:spLocks noChangeArrowheads="1"/>
            </p:cNvSpPr>
            <p:nvPr/>
          </p:nvSpPr>
          <p:spPr bwMode="auto">
            <a:xfrm>
              <a:off x="1447800" y="40068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51" name="Text Box 151"/>
            <p:cNvSpPr txBox="1">
              <a:spLocks noChangeArrowheads="1"/>
            </p:cNvSpPr>
            <p:nvPr/>
          </p:nvSpPr>
          <p:spPr bwMode="auto">
            <a:xfrm>
              <a:off x="1447800" y="45561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52" name="Text Box 152"/>
            <p:cNvSpPr txBox="1">
              <a:spLocks noChangeArrowheads="1"/>
            </p:cNvSpPr>
            <p:nvPr/>
          </p:nvSpPr>
          <p:spPr bwMode="auto">
            <a:xfrm>
              <a:off x="1447800" y="50895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53" name="Text Box 153"/>
            <p:cNvSpPr txBox="1">
              <a:spLocks noChangeArrowheads="1"/>
            </p:cNvSpPr>
            <p:nvPr/>
          </p:nvSpPr>
          <p:spPr bwMode="auto">
            <a:xfrm>
              <a:off x="1447800" y="5622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54" name="Text Box 154"/>
            <p:cNvSpPr txBox="1">
              <a:spLocks noChangeArrowheads="1"/>
            </p:cNvSpPr>
            <p:nvPr/>
          </p:nvSpPr>
          <p:spPr bwMode="auto">
            <a:xfrm>
              <a:off x="14478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55" name="Text Box 155"/>
            <p:cNvSpPr txBox="1">
              <a:spLocks noChangeArrowheads="1"/>
            </p:cNvSpPr>
            <p:nvPr/>
          </p:nvSpPr>
          <p:spPr bwMode="auto">
            <a:xfrm>
              <a:off x="12954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i</a:t>
              </a:r>
            </a:p>
          </p:txBody>
        </p:sp>
        <p:sp>
          <p:nvSpPr>
            <p:cNvPr id="51356" name="Text Box 156"/>
            <p:cNvSpPr txBox="1">
              <a:spLocks noChangeArrowheads="1"/>
            </p:cNvSpPr>
            <p:nvPr/>
          </p:nvSpPr>
          <p:spPr bwMode="auto">
            <a:xfrm>
              <a:off x="2209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57" name="Text Box 157"/>
            <p:cNvSpPr txBox="1">
              <a:spLocks noChangeArrowheads="1"/>
            </p:cNvSpPr>
            <p:nvPr/>
          </p:nvSpPr>
          <p:spPr bwMode="auto">
            <a:xfrm>
              <a:off x="2819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58" name="Text Box 158"/>
            <p:cNvSpPr txBox="1">
              <a:spLocks noChangeArrowheads="1"/>
            </p:cNvSpPr>
            <p:nvPr/>
          </p:nvSpPr>
          <p:spPr bwMode="auto">
            <a:xfrm>
              <a:off x="3429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59" name="Text Box 159"/>
            <p:cNvSpPr txBox="1">
              <a:spLocks noChangeArrowheads="1"/>
            </p:cNvSpPr>
            <p:nvPr/>
          </p:nvSpPr>
          <p:spPr bwMode="auto">
            <a:xfrm>
              <a:off x="40386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0" name="Text Box 160"/>
            <p:cNvSpPr txBox="1">
              <a:spLocks noChangeArrowheads="1"/>
            </p:cNvSpPr>
            <p:nvPr/>
          </p:nvSpPr>
          <p:spPr bwMode="auto">
            <a:xfrm>
              <a:off x="46482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61" name="Text Box 161"/>
            <p:cNvSpPr txBox="1">
              <a:spLocks noChangeArrowheads="1"/>
            </p:cNvSpPr>
            <p:nvPr/>
          </p:nvSpPr>
          <p:spPr bwMode="auto">
            <a:xfrm>
              <a:off x="5257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62" name="Text Box 162"/>
            <p:cNvSpPr txBox="1">
              <a:spLocks noChangeArrowheads="1"/>
            </p:cNvSpPr>
            <p:nvPr/>
          </p:nvSpPr>
          <p:spPr bwMode="auto">
            <a:xfrm>
              <a:off x="5867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3" name="Text Box 163"/>
            <p:cNvSpPr txBox="1">
              <a:spLocks noChangeArrowheads="1"/>
            </p:cNvSpPr>
            <p:nvPr/>
          </p:nvSpPr>
          <p:spPr bwMode="auto">
            <a:xfrm>
              <a:off x="6477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00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64" name="Text Box 164"/>
            <p:cNvSpPr txBox="1">
              <a:spLocks noChangeArrowheads="1"/>
            </p:cNvSpPr>
            <p:nvPr/>
          </p:nvSpPr>
          <p:spPr bwMode="auto">
            <a:xfrm>
              <a:off x="1676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65" name="Text Box 165"/>
            <p:cNvSpPr txBox="1">
              <a:spLocks noChangeArrowheads="1"/>
            </p:cNvSpPr>
            <p:nvPr/>
          </p:nvSpPr>
          <p:spPr bwMode="auto">
            <a:xfrm>
              <a:off x="2286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66" name="Text Box 166"/>
            <p:cNvSpPr txBox="1">
              <a:spLocks noChangeArrowheads="1"/>
            </p:cNvSpPr>
            <p:nvPr/>
          </p:nvSpPr>
          <p:spPr bwMode="auto">
            <a:xfrm>
              <a:off x="2895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67" name="Text Box 167"/>
            <p:cNvSpPr txBox="1">
              <a:spLocks noChangeArrowheads="1"/>
            </p:cNvSpPr>
            <p:nvPr/>
          </p:nvSpPr>
          <p:spPr bwMode="auto">
            <a:xfrm>
              <a:off x="3505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68" name="Text Box 168"/>
            <p:cNvSpPr txBox="1">
              <a:spLocks noChangeArrowheads="1"/>
            </p:cNvSpPr>
            <p:nvPr/>
          </p:nvSpPr>
          <p:spPr bwMode="auto">
            <a:xfrm>
              <a:off x="41148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69" name="Text Box 169"/>
            <p:cNvSpPr txBox="1">
              <a:spLocks noChangeArrowheads="1"/>
            </p:cNvSpPr>
            <p:nvPr/>
          </p:nvSpPr>
          <p:spPr bwMode="auto">
            <a:xfrm>
              <a:off x="4724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70" name="Text Box 170"/>
            <p:cNvSpPr txBox="1">
              <a:spLocks noChangeArrowheads="1"/>
            </p:cNvSpPr>
            <p:nvPr/>
          </p:nvSpPr>
          <p:spPr bwMode="auto">
            <a:xfrm>
              <a:off x="5334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71" name="Text Box 171"/>
            <p:cNvSpPr txBox="1">
              <a:spLocks noChangeArrowheads="1"/>
            </p:cNvSpPr>
            <p:nvPr/>
          </p:nvSpPr>
          <p:spPr bwMode="auto">
            <a:xfrm>
              <a:off x="5943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72" name="Text Box 172"/>
            <p:cNvSpPr txBox="1">
              <a:spLocks noChangeArrowheads="1"/>
            </p:cNvSpPr>
            <p:nvPr/>
          </p:nvSpPr>
          <p:spPr bwMode="auto">
            <a:xfrm>
              <a:off x="6553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1373" name="Text Box 173"/>
            <p:cNvSpPr txBox="1">
              <a:spLocks noChangeArrowheads="1"/>
            </p:cNvSpPr>
            <p:nvPr/>
          </p:nvSpPr>
          <p:spPr bwMode="auto">
            <a:xfrm>
              <a:off x="1676400" y="1431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j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19600" y="2452687"/>
            <a:ext cx="44958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Going down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Increment the row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But not the column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Ie</a:t>
            </a:r>
            <a:r>
              <a:rPr lang="en-US" dirty="0" smtClean="0">
                <a:solidFill>
                  <a:srgbClr val="FF0000"/>
                </a:solidFill>
              </a:rPr>
              <a:t>, skipping a row char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Observation: Pairs of indices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194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28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3528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862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196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4196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4864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4864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60198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0198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5532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5532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866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200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6200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95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429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9624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4958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5626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6096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629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162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962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895600" y="2438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429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495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5562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60960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66294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7162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696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5334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X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Y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9530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9530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50292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3352800" y="1219200"/>
            <a:ext cx="533400" cy="2133600"/>
            <a:chOff x="1536" y="1392"/>
            <a:chExt cx="336" cy="1344"/>
          </a:xfrm>
        </p:grpSpPr>
        <p:sp>
          <p:nvSpPr>
            <p:cNvPr id="50272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73" name="Rectangle 47"/>
            <p:cNvSpPr>
              <a:spLocks noChangeArrowheads="1"/>
            </p:cNvSpPr>
            <p:nvPr/>
          </p:nvSpPr>
          <p:spPr bwMode="auto">
            <a:xfrm>
              <a:off x="153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2781300" y="1219200"/>
            <a:ext cx="533400" cy="2133600"/>
            <a:chOff x="1200" y="1392"/>
            <a:chExt cx="336" cy="1344"/>
          </a:xfrm>
        </p:grpSpPr>
        <p:sp>
          <p:nvSpPr>
            <p:cNvPr id="50270" name="Rectangle 49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0271" name="Rectangle 50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86200" y="1219200"/>
            <a:ext cx="533400" cy="2133600"/>
            <a:chOff x="1872" y="1392"/>
            <a:chExt cx="336" cy="1344"/>
          </a:xfrm>
        </p:grpSpPr>
        <p:sp>
          <p:nvSpPr>
            <p:cNvPr id="50268" name="Rectangle 52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69" name="Rectangle 53"/>
            <p:cNvSpPr>
              <a:spLocks noChangeArrowheads="1"/>
            </p:cNvSpPr>
            <p:nvPr/>
          </p:nvSpPr>
          <p:spPr bwMode="auto">
            <a:xfrm>
              <a:off x="187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4419600" y="1219200"/>
            <a:ext cx="533400" cy="2133600"/>
            <a:chOff x="2208" y="1392"/>
            <a:chExt cx="336" cy="1344"/>
          </a:xfrm>
        </p:grpSpPr>
        <p:sp>
          <p:nvSpPr>
            <p:cNvPr id="50266" name="Rectangle 55"/>
            <p:cNvSpPr>
              <a:spLocks noChangeArrowheads="1"/>
            </p:cNvSpPr>
            <p:nvPr/>
          </p:nvSpPr>
          <p:spPr bwMode="auto">
            <a:xfrm>
              <a:off x="220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7" name="Rectangle 56"/>
            <p:cNvSpPr>
              <a:spLocks noChangeArrowheads="1"/>
            </p:cNvSpPr>
            <p:nvPr/>
          </p:nvSpPr>
          <p:spPr bwMode="auto">
            <a:xfrm>
              <a:off x="220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4953000" y="1219200"/>
            <a:ext cx="533400" cy="2133600"/>
            <a:chOff x="2544" y="1392"/>
            <a:chExt cx="336" cy="1344"/>
          </a:xfrm>
        </p:grpSpPr>
        <p:sp>
          <p:nvSpPr>
            <p:cNvPr id="50264" name="Rectangle 5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5" name="Rectangle 59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</p:grpSp>
      <p:grpSp>
        <p:nvGrpSpPr>
          <p:cNvPr id="309308" name="Group 60"/>
          <p:cNvGrpSpPr>
            <a:grpSpLocks/>
          </p:cNvGrpSpPr>
          <p:nvPr/>
        </p:nvGrpSpPr>
        <p:grpSpPr bwMode="auto">
          <a:xfrm>
            <a:off x="5486400" y="1219200"/>
            <a:ext cx="533400" cy="2133600"/>
            <a:chOff x="2880" y="1392"/>
            <a:chExt cx="336" cy="1344"/>
          </a:xfrm>
        </p:grpSpPr>
        <p:sp>
          <p:nvSpPr>
            <p:cNvPr id="50262" name="Rectangle 61"/>
            <p:cNvSpPr>
              <a:spLocks noChangeArrowheads="1"/>
            </p:cNvSpPr>
            <p:nvPr/>
          </p:nvSpPr>
          <p:spPr bwMode="auto">
            <a:xfrm>
              <a:off x="288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0263" name="Rectangle 62"/>
            <p:cNvSpPr>
              <a:spLocks noChangeArrowheads="1"/>
            </p:cNvSpPr>
            <p:nvPr/>
          </p:nvSpPr>
          <p:spPr bwMode="auto">
            <a:xfrm>
              <a:off x="288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1" name="Group 63"/>
          <p:cNvGrpSpPr>
            <a:grpSpLocks/>
          </p:cNvGrpSpPr>
          <p:nvPr/>
        </p:nvGrpSpPr>
        <p:grpSpPr bwMode="auto">
          <a:xfrm>
            <a:off x="6019800" y="1219200"/>
            <a:ext cx="533400" cy="2133600"/>
            <a:chOff x="3216" y="1392"/>
            <a:chExt cx="336" cy="1344"/>
          </a:xfrm>
        </p:grpSpPr>
        <p:sp>
          <p:nvSpPr>
            <p:cNvPr id="50260" name="Rectangle 64"/>
            <p:cNvSpPr>
              <a:spLocks noChangeArrowheads="1"/>
            </p:cNvSpPr>
            <p:nvPr/>
          </p:nvSpPr>
          <p:spPr bwMode="auto">
            <a:xfrm>
              <a:off x="321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0261" name="Rectangle 65"/>
            <p:cNvSpPr>
              <a:spLocks noChangeArrowheads="1"/>
            </p:cNvSpPr>
            <p:nvPr/>
          </p:nvSpPr>
          <p:spPr bwMode="auto">
            <a:xfrm>
              <a:off x="321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4" name="Group 66"/>
          <p:cNvGrpSpPr>
            <a:grpSpLocks/>
          </p:cNvGrpSpPr>
          <p:nvPr/>
        </p:nvGrpSpPr>
        <p:grpSpPr bwMode="auto">
          <a:xfrm>
            <a:off x="6553200" y="1219200"/>
            <a:ext cx="533400" cy="2133600"/>
            <a:chOff x="3552" y="1392"/>
            <a:chExt cx="336" cy="1344"/>
          </a:xfrm>
        </p:grpSpPr>
        <p:sp>
          <p:nvSpPr>
            <p:cNvPr id="50258" name="Rectangle 67"/>
            <p:cNvSpPr>
              <a:spLocks noChangeArrowheads="1"/>
            </p:cNvSpPr>
            <p:nvPr/>
          </p:nvSpPr>
          <p:spPr bwMode="auto">
            <a:xfrm>
              <a:off x="355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0259" name="Rectangle 68"/>
            <p:cNvSpPr>
              <a:spLocks noChangeArrowheads="1"/>
            </p:cNvSpPr>
            <p:nvPr/>
          </p:nvSpPr>
          <p:spPr bwMode="auto">
            <a:xfrm>
              <a:off x="355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17" name="Group 69"/>
          <p:cNvGrpSpPr>
            <a:grpSpLocks/>
          </p:cNvGrpSpPr>
          <p:nvPr/>
        </p:nvGrpSpPr>
        <p:grpSpPr bwMode="auto">
          <a:xfrm>
            <a:off x="7086600" y="1219200"/>
            <a:ext cx="533400" cy="2133600"/>
            <a:chOff x="3888" y="1392"/>
            <a:chExt cx="336" cy="1344"/>
          </a:xfrm>
        </p:grpSpPr>
        <p:sp>
          <p:nvSpPr>
            <p:cNvPr id="50256" name="Rectangle 70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0257" name="Rectangle 71"/>
            <p:cNvSpPr>
              <a:spLocks noChangeArrowheads="1"/>
            </p:cNvSpPr>
            <p:nvPr/>
          </p:nvSpPr>
          <p:spPr bwMode="auto">
            <a:xfrm>
              <a:off x="388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20" name="Group 72"/>
          <p:cNvGrpSpPr>
            <a:grpSpLocks/>
          </p:cNvGrpSpPr>
          <p:nvPr/>
        </p:nvGrpSpPr>
        <p:grpSpPr bwMode="auto">
          <a:xfrm>
            <a:off x="7620000" y="1219200"/>
            <a:ext cx="533400" cy="2133600"/>
            <a:chOff x="4224" y="1392"/>
            <a:chExt cx="336" cy="1344"/>
          </a:xfrm>
        </p:grpSpPr>
        <p:sp>
          <p:nvSpPr>
            <p:cNvPr id="50254" name="Rectangle 73"/>
            <p:cNvSpPr>
              <a:spLocks noChangeArrowheads="1"/>
            </p:cNvSpPr>
            <p:nvPr/>
          </p:nvSpPr>
          <p:spPr bwMode="auto">
            <a:xfrm>
              <a:off x="422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0255" name="Rectangle 74"/>
            <p:cNvSpPr>
              <a:spLocks noChangeArrowheads="1"/>
            </p:cNvSpPr>
            <p:nvPr/>
          </p:nvSpPr>
          <p:spPr bwMode="auto">
            <a:xfrm>
              <a:off x="422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7</a:t>
              </a:r>
            </a:p>
          </p:txBody>
        </p:sp>
      </p:grpSp>
      <p:sp>
        <p:nvSpPr>
          <p:cNvPr id="50231" name="Text Box 75"/>
          <p:cNvSpPr txBox="1">
            <a:spLocks noChangeArrowheads="1"/>
          </p:cNvSpPr>
          <p:nvPr/>
        </p:nvSpPr>
        <p:spPr bwMode="auto">
          <a:xfrm>
            <a:off x="838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1"/>
                </a:solidFill>
                <a:cs typeface="Arial" charset="0"/>
              </a:rPr>
              <a:t>j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2" name="Text Box 76"/>
          <p:cNvSpPr txBox="1">
            <a:spLocks noChangeArrowheads="1"/>
          </p:cNvSpPr>
          <p:nvPr/>
        </p:nvSpPr>
        <p:spPr bwMode="auto">
          <a:xfrm>
            <a:off x="762000" y="1295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 err="1">
                <a:solidFill>
                  <a:schemeClr val="accent1"/>
                </a:solidFill>
                <a:cs typeface="Arial" charset="0"/>
              </a:rPr>
              <a:t>i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8" name="Text Box 82"/>
          <p:cNvSpPr txBox="1">
            <a:spLocks noChangeArrowheads="1"/>
          </p:cNvSpPr>
          <p:nvPr/>
        </p:nvSpPr>
        <p:spPr bwMode="auto">
          <a:xfrm>
            <a:off x="1295400" y="55626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309332" name="Group 84"/>
          <p:cNvGrpSpPr>
            <a:grpSpLocks/>
          </p:cNvGrpSpPr>
          <p:nvPr/>
        </p:nvGrpSpPr>
        <p:grpSpPr bwMode="auto">
          <a:xfrm>
            <a:off x="2362200" y="1219200"/>
            <a:ext cx="533400" cy="2133600"/>
            <a:chOff x="1200" y="1392"/>
            <a:chExt cx="336" cy="1344"/>
          </a:xfrm>
        </p:grpSpPr>
        <p:sp>
          <p:nvSpPr>
            <p:cNvPr id="50252" name="Rectangle 85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0253" name="Rectangle 86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33600" y="3809999"/>
            <a:ext cx="5753100" cy="2308324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Matching a letter in X and Y </a:t>
            </a:r>
          </a:p>
          <a:p>
            <a:pPr algn="l"/>
            <a:r>
              <a:rPr lang="en-US" dirty="0" smtClean="0"/>
              <a:t>(increment indices </a:t>
            </a:r>
            <a:r>
              <a:rPr lang="en-US" dirty="0" err="1" smtClean="0"/>
              <a:t>i</a:t>
            </a:r>
            <a:r>
              <a:rPr lang="en-US" dirty="0" smtClean="0"/>
              <a:t> and j)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(0,1) to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,2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(2,2</a:t>
            </a:r>
            <a:r>
              <a:rPr lang="en-US" dirty="0" smtClean="0"/>
              <a:t>) to (</a:t>
            </a:r>
            <a:r>
              <a:rPr lang="en-US" dirty="0" smtClean="0">
                <a:solidFill>
                  <a:srgbClr val="C00000"/>
                </a:solidFill>
              </a:rPr>
              <a:t>3,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(4,3) to (</a:t>
            </a:r>
            <a:r>
              <a:rPr lang="en-US" dirty="0" smtClean="0">
                <a:solidFill>
                  <a:srgbClr val="C00000"/>
                </a:solidFill>
              </a:rPr>
              <a:t>5,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Edit Graph for LCS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500187"/>
            <a:ext cx="5638800" cy="4587875"/>
            <a:chOff x="1219200" y="1355725"/>
            <a:chExt cx="5638800" cy="4587875"/>
          </a:xfrm>
        </p:grpSpPr>
        <p:sp>
          <p:nvSpPr>
            <p:cNvPr id="51203" name="Line 3"/>
            <p:cNvSpPr>
              <a:spLocks noChangeShapeType="1"/>
            </p:cNvSpPr>
            <p:nvPr/>
          </p:nvSpPr>
          <p:spPr bwMode="auto">
            <a:xfrm rot="5400000">
              <a:off x="1562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rot="5400000">
              <a:off x="1562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 rot="5400000">
              <a:off x="1562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5400000">
              <a:off x="1562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rot="5400000">
              <a:off x="1562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 rot="5400000">
              <a:off x="1562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rot="5400000">
              <a:off x="1562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828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1828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828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828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828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828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828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5400000">
              <a:off x="2172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rot="5400000">
              <a:off x="2172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rot="5400000">
              <a:off x="2172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rot="5400000">
              <a:off x="2172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5400000">
              <a:off x="2172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5400000">
              <a:off x="2172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rot="5400000">
              <a:off x="2172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2438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438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2438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438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2438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2438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>
              <a:off x="2438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rot="5400000">
              <a:off x="2782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rot="5400000">
              <a:off x="2782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rot="5400000">
              <a:off x="2782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 rot="5400000">
              <a:off x="2782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5400000">
              <a:off x="2782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5400000">
              <a:off x="2782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3048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3048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048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3048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3048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3048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3048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 rot="5400000">
              <a:off x="3391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 rot="5400000">
              <a:off x="3391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rot="5400000">
              <a:off x="3391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 rot="5400000">
              <a:off x="3391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 rot="5400000">
              <a:off x="3391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4" name="Line 54"/>
            <p:cNvSpPr>
              <a:spLocks noChangeShapeType="1"/>
            </p:cNvSpPr>
            <p:nvPr/>
          </p:nvSpPr>
          <p:spPr bwMode="auto">
            <a:xfrm rot="5400000">
              <a:off x="3391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5" name="Line 55"/>
            <p:cNvSpPr>
              <a:spLocks noChangeShapeType="1"/>
            </p:cNvSpPr>
            <p:nvPr/>
          </p:nvSpPr>
          <p:spPr bwMode="auto">
            <a:xfrm>
              <a:off x="36576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>
              <a:off x="36576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7" name="Line 57"/>
            <p:cNvSpPr>
              <a:spLocks noChangeShapeType="1"/>
            </p:cNvSpPr>
            <p:nvPr/>
          </p:nvSpPr>
          <p:spPr bwMode="auto">
            <a:xfrm>
              <a:off x="36576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8" name="Line 58"/>
            <p:cNvSpPr>
              <a:spLocks noChangeShapeType="1"/>
            </p:cNvSpPr>
            <p:nvPr/>
          </p:nvSpPr>
          <p:spPr bwMode="auto">
            <a:xfrm>
              <a:off x="36576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36576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36576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36576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rot="5400000">
              <a:off x="40012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rot="5400000">
              <a:off x="40012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rot="5400000">
              <a:off x="40012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 rot="5400000">
              <a:off x="40012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 rot="5400000">
              <a:off x="40012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8" name="Line 68"/>
            <p:cNvSpPr>
              <a:spLocks noChangeShapeType="1"/>
            </p:cNvSpPr>
            <p:nvPr/>
          </p:nvSpPr>
          <p:spPr bwMode="auto">
            <a:xfrm rot="5400000">
              <a:off x="40012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9" name="Line 69"/>
            <p:cNvSpPr>
              <a:spLocks noChangeShapeType="1"/>
            </p:cNvSpPr>
            <p:nvPr/>
          </p:nvSpPr>
          <p:spPr bwMode="auto">
            <a:xfrm rot="5400000">
              <a:off x="40012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0" name="Line 70"/>
            <p:cNvSpPr>
              <a:spLocks noChangeShapeType="1"/>
            </p:cNvSpPr>
            <p:nvPr/>
          </p:nvSpPr>
          <p:spPr bwMode="auto">
            <a:xfrm>
              <a:off x="42672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>
              <a:off x="42672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42672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3" name="Line 73"/>
            <p:cNvSpPr>
              <a:spLocks noChangeShapeType="1"/>
            </p:cNvSpPr>
            <p:nvPr/>
          </p:nvSpPr>
          <p:spPr bwMode="auto">
            <a:xfrm>
              <a:off x="42672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4" name="Line 74"/>
            <p:cNvSpPr>
              <a:spLocks noChangeShapeType="1"/>
            </p:cNvSpPr>
            <p:nvPr/>
          </p:nvSpPr>
          <p:spPr bwMode="auto">
            <a:xfrm>
              <a:off x="42672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5" name="Line 75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>
              <a:off x="42672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>
              <a:off x="42672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 rot="5400000">
              <a:off x="4610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9" name="Line 79"/>
            <p:cNvSpPr>
              <a:spLocks noChangeShapeType="1"/>
            </p:cNvSpPr>
            <p:nvPr/>
          </p:nvSpPr>
          <p:spPr bwMode="auto">
            <a:xfrm rot="5400000">
              <a:off x="4610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0" name="Line 80"/>
            <p:cNvSpPr>
              <a:spLocks noChangeShapeType="1"/>
            </p:cNvSpPr>
            <p:nvPr/>
          </p:nvSpPr>
          <p:spPr bwMode="auto">
            <a:xfrm rot="5400000">
              <a:off x="4610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1" name="Line 81"/>
            <p:cNvSpPr>
              <a:spLocks noChangeShapeType="1"/>
            </p:cNvSpPr>
            <p:nvPr/>
          </p:nvSpPr>
          <p:spPr bwMode="auto">
            <a:xfrm rot="5400000">
              <a:off x="4610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 rot="5400000">
              <a:off x="4610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 rot="5400000">
              <a:off x="4610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4" name="Line 84"/>
            <p:cNvSpPr>
              <a:spLocks noChangeShapeType="1"/>
            </p:cNvSpPr>
            <p:nvPr/>
          </p:nvSpPr>
          <p:spPr bwMode="auto">
            <a:xfrm rot="5400000">
              <a:off x="4610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5" name="Line 85"/>
            <p:cNvSpPr>
              <a:spLocks noChangeShapeType="1"/>
            </p:cNvSpPr>
            <p:nvPr/>
          </p:nvSpPr>
          <p:spPr bwMode="auto">
            <a:xfrm>
              <a:off x="4876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6" name="Line 86"/>
            <p:cNvSpPr>
              <a:spLocks noChangeShapeType="1"/>
            </p:cNvSpPr>
            <p:nvPr/>
          </p:nvSpPr>
          <p:spPr bwMode="auto">
            <a:xfrm>
              <a:off x="4876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7" name="Line 87"/>
            <p:cNvSpPr>
              <a:spLocks noChangeShapeType="1"/>
            </p:cNvSpPr>
            <p:nvPr/>
          </p:nvSpPr>
          <p:spPr bwMode="auto">
            <a:xfrm>
              <a:off x="4876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8" name="Line 88"/>
            <p:cNvSpPr>
              <a:spLocks noChangeShapeType="1"/>
            </p:cNvSpPr>
            <p:nvPr/>
          </p:nvSpPr>
          <p:spPr bwMode="auto">
            <a:xfrm>
              <a:off x="4876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9" name="Line 89"/>
            <p:cNvSpPr>
              <a:spLocks noChangeShapeType="1"/>
            </p:cNvSpPr>
            <p:nvPr/>
          </p:nvSpPr>
          <p:spPr bwMode="auto">
            <a:xfrm>
              <a:off x="4876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0" name="Line 90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1" name="Line 91"/>
            <p:cNvSpPr>
              <a:spLocks noChangeShapeType="1"/>
            </p:cNvSpPr>
            <p:nvPr/>
          </p:nvSpPr>
          <p:spPr bwMode="auto">
            <a:xfrm>
              <a:off x="4876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2" name="Line 92"/>
            <p:cNvSpPr>
              <a:spLocks noChangeShapeType="1"/>
            </p:cNvSpPr>
            <p:nvPr/>
          </p:nvSpPr>
          <p:spPr bwMode="auto">
            <a:xfrm>
              <a:off x="4876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3" name="Line 93"/>
            <p:cNvSpPr>
              <a:spLocks noChangeShapeType="1"/>
            </p:cNvSpPr>
            <p:nvPr/>
          </p:nvSpPr>
          <p:spPr bwMode="auto">
            <a:xfrm rot="5400000">
              <a:off x="6439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4" name="Line 94"/>
            <p:cNvSpPr>
              <a:spLocks noChangeShapeType="1"/>
            </p:cNvSpPr>
            <p:nvPr/>
          </p:nvSpPr>
          <p:spPr bwMode="auto">
            <a:xfrm rot="5400000">
              <a:off x="6439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5" name="Line 95"/>
            <p:cNvSpPr>
              <a:spLocks noChangeShapeType="1"/>
            </p:cNvSpPr>
            <p:nvPr/>
          </p:nvSpPr>
          <p:spPr bwMode="auto">
            <a:xfrm rot="5400000">
              <a:off x="6439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 rot="5400000">
              <a:off x="6439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7" name="Line 97"/>
            <p:cNvSpPr>
              <a:spLocks noChangeShapeType="1"/>
            </p:cNvSpPr>
            <p:nvPr/>
          </p:nvSpPr>
          <p:spPr bwMode="auto">
            <a:xfrm rot="5400000">
              <a:off x="6439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8" name="Line 98"/>
            <p:cNvSpPr>
              <a:spLocks noChangeShapeType="1"/>
            </p:cNvSpPr>
            <p:nvPr/>
          </p:nvSpPr>
          <p:spPr bwMode="auto">
            <a:xfrm rot="5400000">
              <a:off x="6439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9" name="Line 99"/>
            <p:cNvSpPr>
              <a:spLocks noChangeShapeType="1"/>
            </p:cNvSpPr>
            <p:nvPr/>
          </p:nvSpPr>
          <p:spPr bwMode="auto">
            <a:xfrm rot="5400000">
              <a:off x="6439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0" name="Line 100"/>
            <p:cNvSpPr>
              <a:spLocks noChangeShapeType="1"/>
            </p:cNvSpPr>
            <p:nvPr/>
          </p:nvSpPr>
          <p:spPr bwMode="auto">
            <a:xfrm rot="5400000">
              <a:off x="5220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1" name="Line 101"/>
            <p:cNvSpPr>
              <a:spLocks noChangeShapeType="1"/>
            </p:cNvSpPr>
            <p:nvPr/>
          </p:nvSpPr>
          <p:spPr bwMode="auto">
            <a:xfrm rot="5400000">
              <a:off x="5220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2" name="Line 102"/>
            <p:cNvSpPr>
              <a:spLocks noChangeShapeType="1"/>
            </p:cNvSpPr>
            <p:nvPr/>
          </p:nvSpPr>
          <p:spPr bwMode="auto">
            <a:xfrm rot="5400000">
              <a:off x="5220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3" name="Line 103"/>
            <p:cNvSpPr>
              <a:spLocks noChangeShapeType="1"/>
            </p:cNvSpPr>
            <p:nvPr/>
          </p:nvSpPr>
          <p:spPr bwMode="auto">
            <a:xfrm rot="5400000">
              <a:off x="5220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4" name="Line 104"/>
            <p:cNvSpPr>
              <a:spLocks noChangeShapeType="1"/>
            </p:cNvSpPr>
            <p:nvPr/>
          </p:nvSpPr>
          <p:spPr bwMode="auto">
            <a:xfrm rot="5400000">
              <a:off x="5220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5" name="Line 105"/>
            <p:cNvSpPr>
              <a:spLocks noChangeShapeType="1"/>
            </p:cNvSpPr>
            <p:nvPr/>
          </p:nvSpPr>
          <p:spPr bwMode="auto">
            <a:xfrm rot="5400000">
              <a:off x="5220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6" name="Line 106"/>
            <p:cNvSpPr>
              <a:spLocks noChangeShapeType="1"/>
            </p:cNvSpPr>
            <p:nvPr/>
          </p:nvSpPr>
          <p:spPr bwMode="auto">
            <a:xfrm rot="5400000">
              <a:off x="5220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7" name="Line 107"/>
            <p:cNvSpPr>
              <a:spLocks noChangeShapeType="1"/>
            </p:cNvSpPr>
            <p:nvPr/>
          </p:nvSpPr>
          <p:spPr bwMode="auto">
            <a:xfrm>
              <a:off x="5486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5486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9" name="Line 109"/>
            <p:cNvSpPr>
              <a:spLocks noChangeShapeType="1"/>
            </p:cNvSpPr>
            <p:nvPr/>
          </p:nvSpPr>
          <p:spPr bwMode="auto">
            <a:xfrm>
              <a:off x="5486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0" name="Line 110"/>
            <p:cNvSpPr>
              <a:spLocks noChangeShapeType="1"/>
            </p:cNvSpPr>
            <p:nvPr/>
          </p:nvSpPr>
          <p:spPr bwMode="auto">
            <a:xfrm>
              <a:off x="5486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1" name="Line 111"/>
            <p:cNvSpPr>
              <a:spLocks noChangeShapeType="1"/>
            </p:cNvSpPr>
            <p:nvPr/>
          </p:nvSpPr>
          <p:spPr bwMode="auto">
            <a:xfrm>
              <a:off x="5486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>
              <a:off x="5486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>
              <a:off x="5486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5" name="Line 115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6" name="Line 116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7" name="Line 117"/>
            <p:cNvSpPr>
              <a:spLocks noChangeShapeType="1"/>
            </p:cNvSpPr>
            <p:nvPr/>
          </p:nvSpPr>
          <p:spPr bwMode="auto">
            <a:xfrm rot="5400000">
              <a:off x="5830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8" name="Line 118"/>
            <p:cNvSpPr>
              <a:spLocks noChangeShapeType="1"/>
            </p:cNvSpPr>
            <p:nvPr/>
          </p:nvSpPr>
          <p:spPr bwMode="auto">
            <a:xfrm rot="5400000">
              <a:off x="5830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9" name="Line 119"/>
            <p:cNvSpPr>
              <a:spLocks noChangeShapeType="1"/>
            </p:cNvSpPr>
            <p:nvPr/>
          </p:nvSpPr>
          <p:spPr bwMode="auto">
            <a:xfrm rot="5400000">
              <a:off x="5830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0" name="Line 120"/>
            <p:cNvSpPr>
              <a:spLocks noChangeShapeType="1"/>
            </p:cNvSpPr>
            <p:nvPr/>
          </p:nvSpPr>
          <p:spPr bwMode="auto">
            <a:xfrm rot="5400000">
              <a:off x="5830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 rot="5400000">
              <a:off x="5830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2" name="Line 122"/>
            <p:cNvSpPr>
              <a:spLocks noChangeShapeType="1"/>
            </p:cNvSpPr>
            <p:nvPr/>
          </p:nvSpPr>
          <p:spPr bwMode="auto">
            <a:xfrm rot="5400000">
              <a:off x="5830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3" name="Line 123"/>
            <p:cNvSpPr>
              <a:spLocks noChangeShapeType="1"/>
            </p:cNvSpPr>
            <p:nvPr/>
          </p:nvSpPr>
          <p:spPr bwMode="auto">
            <a:xfrm rot="5400000">
              <a:off x="5830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4" name="Line 124"/>
            <p:cNvSpPr>
              <a:spLocks noChangeShapeType="1"/>
            </p:cNvSpPr>
            <p:nvPr/>
          </p:nvSpPr>
          <p:spPr bwMode="auto">
            <a:xfrm>
              <a:off x="6096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5" name="Line 125"/>
            <p:cNvSpPr>
              <a:spLocks noChangeShapeType="1"/>
            </p:cNvSpPr>
            <p:nvPr/>
          </p:nvSpPr>
          <p:spPr bwMode="auto">
            <a:xfrm>
              <a:off x="6096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6" name="Line 126"/>
            <p:cNvSpPr>
              <a:spLocks noChangeShapeType="1"/>
            </p:cNvSpPr>
            <p:nvPr/>
          </p:nvSpPr>
          <p:spPr bwMode="auto">
            <a:xfrm>
              <a:off x="6096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6096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8" name="Line 128"/>
            <p:cNvSpPr>
              <a:spLocks noChangeShapeType="1"/>
            </p:cNvSpPr>
            <p:nvPr/>
          </p:nvSpPr>
          <p:spPr bwMode="auto">
            <a:xfrm>
              <a:off x="6096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9" name="Line 129"/>
            <p:cNvSpPr>
              <a:spLocks noChangeShapeType="1"/>
            </p:cNvSpPr>
            <p:nvPr/>
          </p:nvSpPr>
          <p:spPr bwMode="auto">
            <a:xfrm>
              <a:off x="6096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0" name="Line 130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1" name="Line 131"/>
            <p:cNvSpPr>
              <a:spLocks noChangeShapeType="1"/>
            </p:cNvSpPr>
            <p:nvPr/>
          </p:nvSpPr>
          <p:spPr bwMode="auto">
            <a:xfrm>
              <a:off x="6096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2" name="Line 132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3" name="Line 133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4" name="Line 134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5" name="Line 135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6" name="Line 136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7" name="Line 137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8" name="Line 138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9" name="Line 139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40" name="Text Box 140"/>
            <p:cNvSpPr txBox="1">
              <a:spLocks noChangeArrowheads="1"/>
            </p:cNvSpPr>
            <p:nvPr/>
          </p:nvSpPr>
          <p:spPr bwMode="auto">
            <a:xfrm>
              <a:off x="1219200" y="23304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1" name="Text Box 141"/>
            <p:cNvSpPr txBox="1">
              <a:spLocks noChangeArrowheads="1"/>
            </p:cNvSpPr>
            <p:nvPr/>
          </p:nvSpPr>
          <p:spPr bwMode="auto">
            <a:xfrm>
              <a:off x="1219200" y="28638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42" name="Text Box 142"/>
            <p:cNvSpPr txBox="1">
              <a:spLocks noChangeArrowheads="1"/>
            </p:cNvSpPr>
            <p:nvPr/>
          </p:nvSpPr>
          <p:spPr bwMode="auto">
            <a:xfrm>
              <a:off x="1219200" y="33972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3" name="Text Box 143"/>
            <p:cNvSpPr txBox="1">
              <a:spLocks noChangeArrowheads="1"/>
            </p:cNvSpPr>
            <p:nvPr/>
          </p:nvSpPr>
          <p:spPr bwMode="auto">
            <a:xfrm>
              <a:off x="1219200" y="39306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4" name="Text Box 144"/>
            <p:cNvSpPr txBox="1">
              <a:spLocks noChangeArrowheads="1"/>
            </p:cNvSpPr>
            <p:nvPr/>
          </p:nvSpPr>
          <p:spPr bwMode="auto">
            <a:xfrm>
              <a:off x="1219200" y="44799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5" name="Text Box 145"/>
            <p:cNvSpPr txBox="1">
              <a:spLocks noChangeArrowheads="1"/>
            </p:cNvSpPr>
            <p:nvPr/>
          </p:nvSpPr>
          <p:spPr bwMode="auto">
            <a:xfrm>
              <a:off x="1219200" y="50133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6" name="Text Box 146"/>
            <p:cNvSpPr txBox="1">
              <a:spLocks noChangeArrowheads="1"/>
            </p:cNvSpPr>
            <p:nvPr/>
          </p:nvSpPr>
          <p:spPr bwMode="auto">
            <a:xfrm>
              <a:off x="1219200" y="5546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7" name="Text Box 147"/>
            <p:cNvSpPr txBox="1">
              <a:spLocks noChangeArrowheads="1"/>
            </p:cNvSpPr>
            <p:nvPr/>
          </p:nvSpPr>
          <p:spPr bwMode="auto">
            <a:xfrm>
              <a:off x="1447800" y="24066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48" name="Text Box 148"/>
            <p:cNvSpPr txBox="1">
              <a:spLocks noChangeArrowheads="1"/>
            </p:cNvSpPr>
            <p:nvPr/>
          </p:nvSpPr>
          <p:spPr bwMode="auto">
            <a:xfrm>
              <a:off x="1447800" y="29400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49" name="Text Box 149"/>
            <p:cNvSpPr txBox="1">
              <a:spLocks noChangeArrowheads="1"/>
            </p:cNvSpPr>
            <p:nvPr/>
          </p:nvSpPr>
          <p:spPr bwMode="auto">
            <a:xfrm>
              <a:off x="1447800" y="34734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50" name="Text Box 150"/>
            <p:cNvSpPr txBox="1">
              <a:spLocks noChangeArrowheads="1"/>
            </p:cNvSpPr>
            <p:nvPr/>
          </p:nvSpPr>
          <p:spPr bwMode="auto">
            <a:xfrm>
              <a:off x="1447800" y="40068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51" name="Text Box 151"/>
            <p:cNvSpPr txBox="1">
              <a:spLocks noChangeArrowheads="1"/>
            </p:cNvSpPr>
            <p:nvPr/>
          </p:nvSpPr>
          <p:spPr bwMode="auto">
            <a:xfrm>
              <a:off x="1447800" y="45561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52" name="Text Box 152"/>
            <p:cNvSpPr txBox="1">
              <a:spLocks noChangeArrowheads="1"/>
            </p:cNvSpPr>
            <p:nvPr/>
          </p:nvSpPr>
          <p:spPr bwMode="auto">
            <a:xfrm>
              <a:off x="1447800" y="50895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53" name="Text Box 153"/>
            <p:cNvSpPr txBox="1">
              <a:spLocks noChangeArrowheads="1"/>
            </p:cNvSpPr>
            <p:nvPr/>
          </p:nvSpPr>
          <p:spPr bwMode="auto">
            <a:xfrm>
              <a:off x="1447800" y="5622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54" name="Text Box 154"/>
            <p:cNvSpPr txBox="1">
              <a:spLocks noChangeArrowheads="1"/>
            </p:cNvSpPr>
            <p:nvPr/>
          </p:nvSpPr>
          <p:spPr bwMode="auto">
            <a:xfrm>
              <a:off x="14478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55" name="Text Box 155"/>
            <p:cNvSpPr txBox="1">
              <a:spLocks noChangeArrowheads="1"/>
            </p:cNvSpPr>
            <p:nvPr/>
          </p:nvSpPr>
          <p:spPr bwMode="auto">
            <a:xfrm>
              <a:off x="12954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i</a:t>
              </a:r>
            </a:p>
          </p:txBody>
        </p:sp>
        <p:sp>
          <p:nvSpPr>
            <p:cNvPr id="51356" name="Text Box 156"/>
            <p:cNvSpPr txBox="1">
              <a:spLocks noChangeArrowheads="1"/>
            </p:cNvSpPr>
            <p:nvPr/>
          </p:nvSpPr>
          <p:spPr bwMode="auto">
            <a:xfrm>
              <a:off x="2209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57" name="Text Box 157"/>
            <p:cNvSpPr txBox="1">
              <a:spLocks noChangeArrowheads="1"/>
            </p:cNvSpPr>
            <p:nvPr/>
          </p:nvSpPr>
          <p:spPr bwMode="auto">
            <a:xfrm>
              <a:off x="2819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58" name="Text Box 158"/>
            <p:cNvSpPr txBox="1">
              <a:spLocks noChangeArrowheads="1"/>
            </p:cNvSpPr>
            <p:nvPr/>
          </p:nvSpPr>
          <p:spPr bwMode="auto">
            <a:xfrm>
              <a:off x="3429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59" name="Text Box 159"/>
            <p:cNvSpPr txBox="1">
              <a:spLocks noChangeArrowheads="1"/>
            </p:cNvSpPr>
            <p:nvPr/>
          </p:nvSpPr>
          <p:spPr bwMode="auto">
            <a:xfrm>
              <a:off x="40386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0" name="Text Box 160"/>
            <p:cNvSpPr txBox="1">
              <a:spLocks noChangeArrowheads="1"/>
            </p:cNvSpPr>
            <p:nvPr/>
          </p:nvSpPr>
          <p:spPr bwMode="auto">
            <a:xfrm>
              <a:off x="46482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61" name="Text Box 161"/>
            <p:cNvSpPr txBox="1">
              <a:spLocks noChangeArrowheads="1"/>
            </p:cNvSpPr>
            <p:nvPr/>
          </p:nvSpPr>
          <p:spPr bwMode="auto">
            <a:xfrm>
              <a:off x="5257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62" name="Text Box 162"/>
            <p:cNvSpPr txBox="1">
              <a:spLocks noChangeArrowheads="1"/>
            </p:cNvSpPr>
            <p:nvPr/>
          </p:nvSpPr>
          <p:spPr bwMode="auto">
            <a:xfrm>
              <a:off x="5867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3" name="Text Box 163"/>
            <p:cNvSpPr txBox="1">
              <a:spLocks noChangeArrowheads="1"/>
            </p:cNvSpPr>
            <p:nvPr/>
          </p:nvSpPr>
          <p:spPr bwMode="auto">
            <a:xfrm>
              <a:off x="6477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00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64" name="Text Box 164"/>
            <p:cNvSpPr txBox="1">
              <a:spLocks noChangeArrowheads="1"/>
            </p:cNvSpPr>
            <p:nvPr/>
          </p:nvSpPr>
          <p:spPr bwMode="auto">
            <a:xfrm>
              <a:off x="1676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65" name="Text Box 165"/>
            <p:cNvSpPr txBox="1">
              <a:spLocks noChangeArrowheads="1"/>
            </p:cNvSpPr>
            <p:nvPr/>
          </p:nvSpPr>
          <p:spPr bwMode="auto">
            <a:xfrm>
              <a:off x="2286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66" name="Text Box 166"/>
            <p:cNvSpPr txBox="1">
              <a:spLocks noChangeArrowheads="1"/>
            </p:cNvSpPr>
            <p:nvPr/>
          </p:nvSpPr>
          <p:spPr bwMode="auto">
            <a:xfrm>
              <a:off x="2895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67" name="Text Box 167"/>
            <p:cNvSpPr txBox="1">
              <a:spLocks noChangeArrowheads="1"/>
            </p:cNvSpPr>
            <p:nvPr/>
          </p:nvSpPr>
          <p:spPr bwMode="auto">
            <a:xfrm>
              <a:off x="3505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68" name="Text Box 168"/>
            <p:cNvSpPr txBox="1">
              <a:spLocks noChangeArrowheads="1"/>
            </p:cNvSpPr>
            <p:nvPr/>
          </p:nvSpPr>
          <p:spPr bwMode="auto">
            <a:xfrm>
              <a:off x="41148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69" name="Text Box 169"/>
            <p:cNvSpPr txBox="1">
              <a:spLocks noChangeArrowheads="1"/>
            </p:cNvSpPr>
            <p:nvPr/>
          </p:nvSpPr>
          <p:spPr bwMode="auto">
            <a:xfrm>
              <a:off x="4724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70" name="Text Box 170"/>
            <p:cNvSpPr txBox="1">
              <a:spLocks noChangeArrowheads="1"/>
            </p:cNvSpPr>
            <p:nvPr/>
          </p:nvSpPr>
          <p:spPr bwMode="auto">
            <a:xfrm>
              <a:off x="5334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71" name="Text Box 171"/>
            <p:cNvSpPr txBox="1">
              <a:spLocks noChangeArrowheads="1"/>
            </p:cNvSpPr>
            <p:nvPr/>
          </p:nvSpPr>
          <p:spPr bwMode="auto">
            <a:xfrm>
              <a:off x="5943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72" name="Text Box 172"/>
            <p:cNvSpPr txBox="1">
              <a:spLocks noChangeArrowheads="1"/>
            </p:cNvSpPr>
            <p:nvPr/>
          </p:nvSpPr>
          <p:spPr bwMode="auto">
            <a:xfrm>
              <a:off x="6553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1373" name="Text Box 173"/>
            <p:cNvSpPr txBox="1">
              <a:spLocks noChangeArrowheads="1"/>
            </p:cNvSpPr>
            <p:nvPr/>
          </p:nvSpPr>
          <p:spPr bwMode="auto">
            <a:xfrm>
              <a:off x="1676400" y="1431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j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48200" y="3290282"/>
            <a:ext cx="44958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Going diagonal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Increment the row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And the column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Ie</a:t>
            </a:r>
            <a:r>
              <a:rPr lang="en-US" dirty="0" smtClean="0">
                <a:solidFill>
                  <a:srgbClr val="FF0000"/>
                </a:solidFill>
              </a:rPr>
              <a:t>, matching char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Edit Graph for LCS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500187"/>
            <a:ext cx="5638800" cy="4587875"/>
            <a:chOff x="1219200" y="1355725"/>
            <a:chExt cx="5638800" cy="4587875"/>
          </a:xfrm>
        </p:grpSpPr>
        <p:sp>
          <p:nvSpPr>
            <p:cNvPr id="51203" name="Line 3"/>
            <p:cNvSpPr>
              <a:spLocks noChangeShapeType="1"/>
            </p:cNvSpPr>
            <p:nvPr/>
          </p:nvSpPr>
          <p:spPr bwMode="auto">
            <a:xfrm rot="5400000">
              <a:off x="1562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rot="5400000">
              <a:off x="1562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 rot="5400000">
              <a:off x="1562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5400000">
              <a:off x="1562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rot="5400000">
              <a:off x="1562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 rot="5400000">
              <a:off x="1562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rot="5400000">
              <a:off x="1562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828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1828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828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828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828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828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828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5400000">
              <a:off x="2172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rot="5400000">
              <a:off x="2172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rot="5400000">
              <a:off x="2172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rot="5400000">
              <a:off x="2172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5400000">
              <a:off x="2172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5400000">
              <a:off x="2172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rot="5400000">
              <a:off x="2172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2438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438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2438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438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2438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2438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>
              <a:off x="2438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rot="5400000">
              <a:off x="2782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rot="5400000">
              <a:off x="2782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rot="5400000">
              <a:off x="2782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 rot="5400000">
              <a:off x="2782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5400000">
              <a:off x="2782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5400000">
              <a:off x="2782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3048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3048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048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3048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3048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3048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3048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 rot="5400000">
              <a:off x="3391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 rot="5400000">
              <a:off x="3391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rot="5400000">
              <a:off x="3391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 rot="5400000">
              <a:off x="3391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 rot="5400000">
              <a:off x="3391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4" name="Line 54"/>
            <p:cNvSpPr>
              <a:spLocks noChangeShapeType="1"/>
            </p:cNvSpPr>
            <p:nvPr/>
          </p:nvSpPr>
          <p:spPr bwMode="auto">
            <a:xfrm rot="5400000">
              <a:off x="3391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5" name="Line 55"/>
            <p:cNvSpPr>
              <a:spLocks noChangeShapeType="1"/>
            </p:cNvSpPr>
            <p:nvPr/>
          </p:nvSpPr>
          <p:spPr bwMode="auto">
            <a:xfrm>
              <a:off x="36576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>
              <a:off x="36576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7" name="Line 57"/>
            <p:cNvSpPr>
              <a:spLocks noChangeShapeType="1"/>
            </p:cNvSpPr>
            <p:nvPr/>
          </p:nvSpPr>
          <p:spPr bwMode="auto">
            <a:xfrm>
              <a:off x="36576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8" name="Line 58"/>
            <p:cNvSpPr>
              <a:spLocks noChangeShapeType="1"/>
            </p:cNvSpPr>
            <p:nvPr/>
          </p:nvSpPr>
          <p:spPr bwMode="auto">
            <a:xfrm>
              <a:off x="36576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36576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36576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36576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rot="5400000">
              <a:off x="40012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rot="5400000">
              <a:off x="40012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rot="5400000">
              <a:off x="40012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 rot="5400000">
              <a:off x="40012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 rot="5400000">
              <a:off x="40012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8" name="Line 68"/>
            <p:cNvSpPr>
              <a:spLocks noChangeShapeType="1"/>
            </p:cNvSpPr>
            <p:nvPr/>
          </p:nvSpPr>
          <p:spPr bwMode="auto">
            <a:xfrm rot="5400000">
              <a:off x="40012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9" name="Line 69"/>
            <p:cNvSpPr>
              <a:spLocks noChangeShapeType="1"/>
            </p:cNvSpPr>
            <p:nvPr/>
          </p:nvSpPr>
          <p:spPr bwMode="auto">
            <a:xfrm rot="5400000">
              <a:off x="40012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0" name="Line 70"/>
            <p:cNvSpPr>
              <a:spLocks noChangeShapeType="1"/>
            </p:cNvSpPr>
            <p:nvPr/>
          </p:nvSpPr>
          <p:spPr bwMode="auto">
            <a:xfrm>
              <a:off x="42672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>
              <a:off x="42672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42672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3" name="Line 73"/>
            <p:cNvSpPr>
              <a:spLocks noChangeShapeType="1"/>
            </p:cNvSpPr>
            <p:nvPr/>
          </p:nvSpPr>
          <p:spPr bwMode="auto">
            <a:xfrm>
              <a:off x="42672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4" name="Line 74"/>
            <p:cNvSpPr>
              <a:spLocks noChangeShapeType="1"/>
            </p:cNvSpPr>
            <p:nvPr/>
          </p:nvSpPr>
          <p:spPr bwMode="auto">
            <a:xfrm>
              <a:off x="42672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5" name="Line 75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>
              <a:off x="42672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>
              <a:off x="42672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 rot="5400000">
              <a:off x="4610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9" name="Line 79"/>
            <p:cNvSpPr>
              <a:spLocks noChangeShapeType="1"/>
            </p:cNvSpPr>
            <p:nvPr/>
          </p:nvSpPr>
          <p:spPr bwMode="auto">
            <a:xfrm rot="5400000">
              <a:off x="4610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0" name="Line 80"/>
            <p:cNvSpPr>
              <a:spLocks noChangeShapeType="1"/>
            </p:cNvSpPr>
            <p:nvPr/>
          </p:nvSpPr>
          <p:spPr bwMode="auto">
            <a:xfrm rot="5400000">
              <a:off x="4610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1" name="Line 81"/>
            <p:cNvSpPr>
              <a:spLocks noChangeShapeType="1"/>
            </p:cNvSpPr>
            <p:nvPr/>
          </p:nvSpPr>
          <p:spPr bwMode="auto">
            <a:xfrm rot="5400000">
              <a:off x="4610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 rot="5400000">
              <a:off x="4610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 rot="5400000">
              <a:off x="4610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4" name="Line 84"/>
            <p:cNvSpPr>
              <a:spLocks noChangeShapeType="1"/>
            </p:cNvSpPr>
            <p:nvPr/>
          </p:nvSpPr>
          <p:spPr bwMode="auto">
            <a:xfrm rot="5400000">
              <a:off x="4610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5" name="Line 85"/>
            <p:cNvSpPr>
              <a:spLocks noChangeShapeType="1"/>
            </p:cNvSpPr>
            <p:nvPr/>
          </p:nvSpPr>
          <p:spPr bwMode="auto">
            <a:xfrm>
              <a:off x="4876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6" name="Line 86"/>
            <p:cNvSpPr>
              <a:spLocks noChangeShapeType="1"/>
            </p:cNvSpPr>
            <p:nvPr/>
          </p:nvSpPr>
          <p:spPr bwMode="auto">
            <a:xfrm>
              <a:off x="4876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7" name="Line 87"/>
            <p:cNvSpPr>
              <a:spLocks noChangeShapeType="1"/>
            </p:cNvSpPr>
            <p:nvPr/>
          </p:nvSpPr>
          <p:spPr bwMode="auto">
            <a:xfrm>
              <a:off x="4876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8" name="Line 88"/>
            <p:cNvSpPr>
              <a:spLocks noChangeShapeType="1"/>
            </p:cNvSpPr>
            <p:nvPr/>
          </p:nvSpPr>
          <p:spPr bwMode="auto">
            <a:xfrm>
              <a:off x="4876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9" name="Line 89"/>
            <p:cNvSpPr>
              <a:spLocks noChangeShapeType="1"/>
            </p:cNvSpPr>
            <p:nvPr/>
          </p:nvSpPr>
          <p:spPr bwMode="auto">
            <a:xfrm>
              <a:off x="4876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0" name="Line 90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1" name="Line 91"/>
            <p:cNvSpPr>
              <a:spLocks noChangeShapeType="1"/>
            </p:cNvSpPr>
            <p:nvPr/>
          </p:nvSpPr>
          <p:spPr bwMode="auto">
            <a:xfrm>
              <a:off x="4876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2" name="Line 92"/>
            <p:cNvSpPr>
              <a:spLocks noChangeShapeType="1"/>
            </p:cNvSpPr>
            <p:nvPr/>
          </p:nvSpPr>
          <p:spPr bwMode="auto">
            <a:xfrm>
              <a:off x="4876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3" name="Line 93"/>
            <p:cNvSpPr>
              <a:spLocks noChangeShapeType="1"/>
            </p:cNvSpPr>
            <p:nvPr/>
          </p:nvSpPr>
          <p:spPr bwMode="auto">
            <a:xfrm rot="5400000">
              <a:off x="6439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4" name="Line 94"/>
            <p:cNvSpPr>
              <a:spLocks noChangeShapeType="1"/>
            </p:cNvSpPr>
            <p:nvPr/>
          </p:nvSpPr>
          <p:spPr bwMode="auto">
            <a:xfrm rot="5400000">
              <a:off x="6439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5" name="Line 95"/>
            <p:cNvSpPr>
              <a:spLocks noChangeShapeType="1"/>
            </p:cNvSpPr>
            <p:nvPr/>
          </p:nvSpPr>
          <p:spPr bwMode="auto">
            <a:xfrm rot="5400000">
              <a:off x="6439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 rot="5400000">
              <a:off x="6439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7" name="Line 97"/>
            <p:cNvSpPr>
              <a:spLocks noChangeShapeType="1"/>
            </p:cNvSpPr>
            <p:nvPr/>
          </p:nvSpPr>
          <p:spPr bwMode="auto">
            <a:xfrm rot="5400000">
              <a:off x="6439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8" name="Line 98"/>
            <p:cNvSpPr>
              <a:spLocks noChangeShapeType="1"/>
            </p:cNvSpPr>
            <p:nvPr/>
          </p:nvSpPr>
          <p:spPr bwMode="auto">
            <a:xfrm rot="5400000">
              <a:off x="6439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9" name="Line 99"/>
            <p:cNvSpPr>
              <a:spLocks noChangeShapeType="1"/>
            </p:cNvSpPr>
            <p:nvPr/>
          </p:nvSpPr>
          <p:spPr bwMode="auto">
            <a:xfrm rot="5400000">
              <a:off x="6439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0" name="Line 100"/>
            <p:cNvSpPr>
              <a:spLocks noChangeShapeType="1"/>
            </p:cNvSpPr>
            <p:nvPr/>
          </p:nvSpPr>
          <p:spPr bwMode="auto">
            <a:xfrm rot="5400000">
              <a:off x="5220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1" name="Line 101"/>
            <p:cNvSpPr>
              <a:spLocks noChangeShapeType="1"/>
            </p:cNvSpPr>
            <p:nvPr/>
          </p:nvSpPr>
          <p:spPr bwMode="auto">
            <a:xfrm rot="5400000">
              <a:off x="5220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2" name="Line 102"/>
            <p:cNvSpPr>
              <a:spLocks noChangeShapeType="1"/>
            </p:cNvSpPr>
            <p:nvPr/>
          </p:nvSpPr>
          <p:spPr bwMode="auto">
            <a:xfrm rot="5400000">
              <a:off x="5220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3" name="Line 103"/>
            <p:cNvSpPr>
              <a:spLocks noChangeShapeType="1"/>
            </p:cNvSpPr>
            <p:nvPr/>
          </p:nvSpPr>
          <p:spPr bwMode="auto">
            <a:xfrm rot="5400000">
              <a:off x="5220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4" name="Line 104"/>
            <p:cNvSpPr>
              <a:spLocks noChangeShapeType="1"/>
            </p:cNvSpPr>
            <p:nvPr/>
          </p:nvSpPr>
          <p:spPr bwMode="auto">
            <a:xfrm rot="5400000">
              <a:off x="5220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5" name="Line 105"/>
            <p:cNvSpPr>
              <a:spLocks noChangeShapeType="1"/>
            </p:cNvSpPr>
            <p:nvPr/>
          </p:nvSpPr>
          <p:spPr bwMode="auto">
            <a:xfrm rot="5400000">
              <a:off x="5220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6" name="Line 106"/>
            <p:cNvSpPr>
              <a:spLocks noChangeShapeType="1"/>
            </p:cNvSpPr>
            <p:nvPr/>
          </p:nvSpPr>
          <p:spPr bwMode="auto">
            <a:xfrm rot="5400000">
              <a:off x="5220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7" name="Line 107"/>
            <p:cNvSpPr>
              <a:spLocks noChangeShapeType="1"/>
            </p:cNvSpPr>
            <p:nvPr/>
          </p:nvSpPr>
          <p:spPr bwMode="auto">
            <a:xfrm>
              <a:off x="5486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5486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9" name="Line 109"/>
            <p:cNvSpPr>
              <a:spLocks noChangeShapeType="1"/>
            </p:cNvSpPr>
            <p:nvPr/>
          </p:nvSpPr>
          <p:spPr bwMode="auto">
            <a:xfrm>
              <a:off x="5486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0" name="Line 110"/>
            <p:cNvSpPr>
              <a:spLocks noChangeShapeType="1"/>
            </p:cNvSpPr>
            <p:nvPr/>
          </p:nvSpPr>
          <p:spPr bwMode="auto">
            <a:xfrm>
              <a:off x="5486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1" name="Line 111"/>
            <p:cNvSpPr>
              <a:spLocks noChangeShapeType="1"/>
            </p:cNvSpPr>
            <p:nvPr/>
          </p:nvSpPr>
          <p:spPr bwMode="auto">
            <a:xfrm>
              <a:off x="5486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>
              <a:off x="5486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>
              <a:off x="5486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5" name="Line 115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6" name="Line 116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7" name="Line 117"/>
            <p:cNvSpPr>
              <a:spLocks noChangeShapeType="1"/>
            </p:cNvSpPr>
            <p:nvPr/>
          </p:nvSpPr>
          <p:spPr bwMode="auto">
            <a:xfrm rot="5400000">
              <a:off x="5830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8" name="Line 118"/>
            <p:cNvSpPr>
              <a:spLocks noChangeShapeType="1"/>
            </p:cNvSpPr>
            <p:nvPr/>
          </p:nvSpPr>
          <p:spPr bwMode="auto">
            <a:xfrm rot="5400000">
              <a:off x="5830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9" name="Line 119"/>
            <p:cNvSpPr>
              <a:spLocks noChangeShapeType="1"/>
            </p:cNvSpPr>
            <p:nvPr/>
          </p:nvSpPr>
          <p:spPr bwMode="auto">
            <a:xfrm rot="5400000">
              <a:off x="5830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0" name="Line 120"/>
            <p:cNvSpPr>
              <a:spLocks noChangeShapeType="1"/>
            </p:cNvSpPr>
            <p:nvPr/>
          </p:nvSpPr>
          <p:spPr bwMode="auto">
            <a:xfrm rot="5400000">
              <a:off x="5830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 rot="5400000">
              <a:off x="5830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2" name="Line 122"/>
            <p:cNvSpPr>
              <a:spLocks noChangeShapeType="1"/>
            </p:cNvSpPr>
            <p:nvPr/>
          </p:nvSpPr>
          <p:spPr bwMode="auto">
            <a:xfrm rot="5400000">
              <a:off x="5830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3" name="Line 123"/>
            <p:cNvSpPr>
              <a:spLocks noChangeShapeType="1"/>
            </p:cNvSpPr>
            <p:nvPr/>
          </p:nvSpPr>
          <p:spPr bwMode="auto">
            <a:xfrm rot="5400000">
              <a:off x="5830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4" name="Line 124"/>
            <p:cNvSpPr>
              <a:spLocks noChangeShapeType="1"/>
            </p:cNvSpPr>
            <p:nvPr/>
          </p:nvSpPr>
          <p:spPr bwMode="auto">
            <a:xfrm>
              <a:off x="6096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5" name="Line 125"/>
            <p:cNvSpPr>
              <a:spLocks noChangeShapeType="1"/>
            </p:cNvSpPr>
            <p:nvPr/>
          </p:nvSpPr>
          <p:spPr bwMode="auto">
            <a:xfrm>
              <a:off x="6096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6" name="Line 126"/>
            <p:cNvSpPr>
              <a:spLocks noChangeShapeType="1"/>
            </p:cNvSpPr>
            <p:nvPr/>
          </p:nvSpPr>
          <p:spPr bwMode="auto">
            <a:xfrm>
              <a:off x="6096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6096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8" name="Line 128"/>
            <p:cNvSpPr>
              <a:spLocks noChangeShapeType="1"/>
            </p:cNvSpPr>
            <p:nvPr/>
          </p:nvSpPr>
          <p:spPr bwMode="auto">
            <a:xfrm>
              <a:off x="6096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9" name="Line 129"/>
            <p:cNvSpPr>
              <a:spLocks noChangeShapeType="1"/>
            </p:cNvSpPr>
            <p:nvPr/>
          </p:nvSpPr>
          <p:spPr bwMode="auto">
            <a:xfrm>
              <a:off x="6096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0" name="Line 130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1" name="Line 131"/>
            <p:cNvSpPr>
              <a:spLocks noChangeShapeType="1"/>
            </p:cNvSpPr>
            <p:nvPr/>
          </p:nvSpPr>
          <p:spPr bwMode="auto">
            <a:xfrm>
              <a:off x="6096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2" name="Line 132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3" name="Line 133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4" name="Line 134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5" name="Line 135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6" name="Line 136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7" name="Line 137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8" name="Line 138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9" name="Line 139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40" name="Text Box 140"/>
            <p:cNvSpPr txBox="1">
              <a:spLocks noChangeArrowheads="1"/>
            </p:cNvSpPr>
            <p:nvPr/>
          </p:nvSpPr>
          <p:spPr bwMode="auto">
            <a:xfrm>
              <a:off x="1219200" y="23304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1" name="Text Box 141"/>
            <p:cNvSpPr txBox="1">
              <a:spLocks noChangeArrowheads="1"/>
            </p:cNvSpPr>
            <p:nvPr/>
          </p:nvSpPr>
          <p:spPr bwMode="auto">
            <a:xfrm>
              <a:off x="1219200" y="28638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42" name="Text Box 142"/>
            <p:cNvSpPr txBox="1">
              <a:spLocks noChangeArrowheads="1"/>
            </p:cNvSpPr>
            <p:nvPr/>
          </p:nvSpPr>
          <p:spPr bwMode="auto">
            <a:xfrm>
              <a:off x="1219200" y="33972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3" name="Text Box 143"/>
            <p:cNvSpPr txBox="1">
              <a:spLocks noChangeArrowheads="1"/>
            </p:cNvSpPr>
            <p:nvPr/>
          </p:nvSpPr>
          <p:spPr bwMode="auto">
            <a:xfrm>
              <a:off x="1219200" y="39306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4" name="Text Box 144"/>
            <p:cNvSpPr txBox="1">
              <a:spLocks noChangeArrowheads="1"/>
            </p:cNvSpPr>
            <p:nvPr/>
          </p:nvSpPr>
          <p:spPr bwMode="auto">
            <a:xfrm>
              <a:off x="1219200" y="44799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5" name="Text Box 145"/>
            <p:cNvSpPr txBox="1">
              <a:spLocks noChangeArrowheads="1"/>
            </p:cNvSpPr>
            <p:nvPr/>
          </p:nvSpPr>
          <p:spPr bwMode="auto">
            <a:xfrm>
              <a:off x="1219200" y="50133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6" name="Text Box 146"/>
            <p:cNvSpPr txBox="1">
              <a:spLocks noChangeArrowheads="1"/>
            </p:cNvSpPr>
            <p:nvPr/>
          </p:nvSpPr>
          <p:spPr bwMode="auto">
            <a:xfrm>
              <a:off x="1219200" y="5546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7" name="Text Box 147"/>
            <p:cNvSpPr txBox="1">
              <a:spLocks noChangeArrowheads="1"/>
            </p:cNvSpPr>
            <p:nvPr/>
          </p:nvSpPr>
          <p:spPr bwMode="auto">
            <a:xfrm>
              <a:off x="1447800" y="24066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48" name="Text Box 148"/>
            <p:cNvSpPr txBox="1">
              <a:spLocks noChangeArrowheads="1"/>
            </p:cNvSpPr>
            <p:nvPr/>
          </p:nvSpPr>
          <p:spPr bwMode="auto">
            <a:xfrm>
              <a:off x="1447800" y="29400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49" name="Text Box 149"/>
            <p:cNvSpPr txBox="1">
              <a:spLocks noChangeArrowheads="1"/>
            </p:cNvSpPr>
            <p:nvPr/>
          </p:nvSpPr>
          <p:spPr bwMode="auto">
            <a:xfrm>
              <a:off x="1447800" y="34734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50" name="Text Box 150"/>
            <p:cNvSpPr txBox="1">
              <a:spLocks noChangeArrowheads="1"/>
            </p:cNvSpPr>
            <p:nvPr/>
          </p:nvSpPr>
          <p:spPr bwMode="auto">
            <a:xfrm>
              <a:off x="1447800" y="40068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51" name="Text Box 151"/>
            <p:cNvSpPr txBox="1">
              <a:spLocks noChangeArrowheads="1"/>
            </p:cNvSpPr>
            <p:nvPr/>
          </p:nvSpPr>
          <p:spPr bwMode="auto">
            <a:xfrm>
              <a:off x="1447800" y="45561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52" name="Text Box 152"/>
            <p:cNvSpPr txBox="1">
              <a:spLocks noChangeArrowheads="1"/>
            </p:cNvSpPr>
            <p:nvPr/>
          </p:nvSpPr>
          <p:spPr bwMode="auto">
            <a:xfrm>
              <a:off x="1447800" y="50895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53" name="Text Box 153"/>
            <p:cNvSpPr txBox="1">
              <a:spLocks noChangeArrowheads="1"/>
            </p:cNvSpPr>
            <p:nvPr/>
          </p:nvSpPr>
          <p:spPr bwMode="auto">
            <a:xfrm>
              <a:off x="1447800" y="5622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54" name="Text Box 154"/>
            <p:cNvSpPr txBox="1">
              <a:spLocks noChangeArrowheads="1"/>
            </p:cNvSpPr>
            <p:nvPr/>
          </p:nvSpPr>
          <p:spPr bwMode="auto">
            <a:xfrm>
              <a:off x="14478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55" name="Text Box 155"/>
            <p:cNvSpPr txBox="1">
              <a:spLocks noChangeArrowheads="1"/>
            </p:cNvSpPr>
            <p:nvPr/>
          </p:nvSpPr>
          <p:spPr bwMode="auto">
            <a:xfrm>
              <a:off x="12954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i</a:t>
              </a:r>
            </a:p>
          </p:txBody>
        </p:sp>
        <p:sp>
          <p:nvSpPr>
            <p:cNvPr id="51356" name="Text Box 156"/>
            <p:cNvSpPr txBox="1">
              <a:spLocks noChangeArrowheads="1"/>
            </p:cNvSpPr>
            <p:nvPr/>
          </p:nvSpPr>
          <p:spPr bwMode="auto">
            <a:xfrm>
              <a:off x="2209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57" name="Text Box 157"/>
            <p:cNvSpPr txBox="1">
              <a:spLocks noChangeArrowheads="1"/>
            </p:cNvSpPr>
            <p:nvPr/>
          </p:nvSpPr>
          <p:spPr bwMode="auto">
            <a:xfrm>
              <a:off x="2819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58" name="Text Box 158"/>
            <p:cNvSpPr txBox="1">
              <a:spLocks noChangeArrowheads="1"/>
            </p:cNvSpPr>
            <p:nvPr/>
          </p:nvSpPr>
          <p:spPr bwMode="auto">
            <a:xfrm>
              <a:off x="3429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59" name="Text Box 159"/>
            <p:cNvSpPr txBox="1">
              <a:spLocks noChangeArrowheads="1"/>
            </p:cNvSpPr>
            <p:nvPr/>
          </p:nvSpPr>
          <p:spPr bwMode="auto">
            <a:xfrm>
              <a:off x="40386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0" name="Text Box 160"/>
            <p:cNvSpPr txBox="1">
              <a:spLocks noChangeArrowheads="1"/>
            </p:cNvSpPr>
            <p:nvPr/>
          </p:nvSpPr>
          <p:spPr bwMode="auto">
            <a:xfrm>
              <a:off x="46482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61" name="Text Box 161"/>
            <p:cNvSpPr txBox="1">
              <a:spLocks noChangeArrowheads="1"/>
            </p:cNvSpPr>
            <p:nvPr/>
          </p:nvSpPr>
          <p:spPr bwMode="auto">
            <a:xfrm>
              <a:off x="5257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62" name="Text Box 162"/>
            <p:cNvSpPr txBox="1">
              <a:spLocks noChangeArrowheads="1"/>
            </p:cNvSpPr>
            <p:nvPr/>
          </p:nvSpPr>
          <p:spPr bwMode="auto">
            <a:xfrm>
              <a:off x="5867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3" name="Text Box 163"/>
            <p:cNvSpPr txBox="1">
              <a:spLocks noChangeArrowheads="1"/>
            </p:cNvSpPr>
            <p:nvPr/>
          </p:nvSpPr>
          <p:spPr bwMode="auto">
            <a:xfrm>
              <a:off x="6477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00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64" name="Text Box 164"/>
            <p:cNvSpPr txBox="1">
              <a:spLocks noChangeArrowheads="1"/>
            </p:cNvSpPr>
            <p:nvPr/>
          </p:nvSpPr>
          <p:spPr bwMode="auto">
            <a:xfrm>
              <a:off x="1676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65" name="Text Box 165"/>
            <p:cNvSpPr txBox="1">
              <a:spLocks noChangeArrowheads="1"/>
            </p:cNvSpPr>
            <p:nvPr/>
          </p:nvSpPr>
          <p:spPr bwMode="auto">
            <a:xfrm>
              <a:off x="2286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66" name="Text Box 166"/>
            <p:cNvSpPr txBox="1">
              <a:spLocks noChangeArrowheads="1"/>
            </p:cNvSpPr>
            <p:nvPr/>
          </p:nvSpPr>
          <p:spPr bwMode="auto">
            <a:xfrm>
              <a:off x="2895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67" name="Text Box 167"/>
            <p:cNvSpPr txBox="1">
              <a:spLocks noChangeArrowheads="1"/>
            </p:cNvSpPr>
            <p:nvPr/>
          </p:nvSpPr>
          <p:spPr bwMode="auto">
            <a:xfrm>
              <a:off x="3505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68" name="Text Box 168"/>
            <p:cNvSpPr txBox="1">
              <a:spLocks noChangeArrowheads="1"/>
            </p:cNvSpPr>
            <p:nvPr/>
          </p:nvSpPr>
          <p:spPr bwMode="auto">
            <a:xfrm>
              <a:off x="41148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69" name="Text Box 169"/>
            <p:cNvSpPr txBox="1">
              <a:spLocks noChangeArrowheads="1"/>
            </p:cNvSpPr>
            <p:nvPr/>
          </p:nvSpPr>
          <p:spPr bwMode="auto">
            <a:xfrm>
              <a:off x="4724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70" name="Text Box 170"/>
            <p:cNvSpPr txBox="1">
              <a:spLocks noChangeArrowheads="1"/>
            </p:cNvSpPr>
            <p:nvPr/>
          </p:nvSpPr>
          <p:spPr bwMode="auto">
            <a:xfrm>
              <a:off x="5334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71" name="Text Box 171"/>
            <p:cNvSpPr txBox="1">
              <a:spLocks noChangeArrowheads="1"/>
            </p:cNvSpPr>
            <p:nvPr/>
          </p:nvSpPr>
          <p:spPr bwMode="auto">
            <a:xfrm>
              <a:off x="5943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72" name="Text Box 172"/>
            <p:cNvSpPr txBox="1">
              <a:spLocks noChangeArrowheads="1"/>
            </p:cNvSpPr>
            <p:nvPr/>
          </p:nvSpPr>
          <p:spPr bwMode="auto">
            <a:xfrm>
              <a:off x="6553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1373" name="Text Box 173"/>
            <p:cNvSpPr txBox="1">
              <a:spLocks noChangeArrowheads="1"/>
            </p:cNvSpPr>
            <p:nvPr/>
          </p:nvSpPr>
          <p:spPr bwMode="auto">
            <a:xfrm>
              <a:off x="1676400" y="1431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j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95950" y="1576387"/>
            <a:ext cx="2971800" cy="41549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Brown Path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A (column)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Match 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G (row)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Match 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A (row)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786" y="1666229"/>
            <a:ext cx="32412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590536" y="2084743"/>
            <a:ext cx="32412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076172" y="2786032"/>
            <a:ext cx="32412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438400" y="3253769"/>
            <a:ext cx="304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667000" y="3852832"/>
            <a:ext cx="304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962275" y="4386232"/>
            <a:ext cx="304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86137" y="4352864"/>
            <a:ext cx="3905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00500" y="4719516"/>
            <a:ext cx="3905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421188" y="4956114"/>
            <a:ext cx="3905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019675" y="5171251"/>
            <a:ext cx="5429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Edit Graph for LCS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500187"/>
            <a:ext cx="5638800" cy="4587875"/>
            <a:chOff x="1219200" y="1355725"/>
            <a:chExt cx="5638800" cy="4587875"/>
          </a:xfrm>
        </p:grpSpPr>
        <p:sp>
          <p:nvSpPr>
            <p:cNvPr id="51203" name="Line 3"/>
            <p:cNvSpPr>
              <a:spLocks noChangeShapeType="1"/>
            </p:cNvSpPr>
            <p:nvPr/>
          </p:nvSpPr>
          <p:spPr bwMode="auto">
            <a:xfrm rot="5400000">
              <a:off x="1562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rot="5400000">
              <a:off x="1562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 rot="5400000">
              <a:off x="1562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5400000">
              <a:off x="1562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rot="5400000">
              <a:off x="1562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 rot="5400000">
              <a:off x="1562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rot="5400000">
              <a:off x="1562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828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1828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828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828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828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828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828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5400000">
              <a:off x="2172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rot="5400000">
              <a:off x="2172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rot="5400000">
              <a:off x="2172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rot="5400000">
              <a:off x="2172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5400000">
              <a:off x="2172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5400000">
              <a:off x="2172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rot="5400000">
              <a:off x="2172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2438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438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2438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438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2438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2438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>
              <a:off x="2438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rot="5400000">
              <a:off x="2782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rot="5400000">
              <a:off x="2782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rot="5400000">
              <a:off x="2782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 rot="5400000">
              <a:off x="2782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5400000">
              <a:off x="2782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5400000">
              <a:off x="2782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3048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3048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048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3048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3048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3048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3048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 rot="5400000">
              <a:off x="3391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 rot="5400000">
              <a:off x="3391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rot="5400000">
              <a:off x="3391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 rot="5400000">
              <a:off x="3391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 rot="5400000">
              <a:off x="3391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4" name="Line 54"/>
            <p:cNvSpPr>
              <a:spLocks noChangeShapeType="1"/>
            </p:cNvSpPr>
            <p:nvPr/>
          </p:nvSpPr>
          <p:spPr bwMode="auto">
            <a:xfrm rot="5400000">
              <a:off x="3391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5" name="Line 55"/>
            <p:cNvSpPr>
              <a:spLocks noChangeShapeType="1"/>
            </p:cNvSpPr>
            <p:nvPr/>
          </p:nvSpPr>
          <p:spPr bwMode="auto">
            <a:xfrm>
              <a:off x="36576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>
              <a:off x="36576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7" name="Line 57"/>
            <p:cNvSpPr>
              <a:spLocks noChangeShapeType="1"/>
            </p:cNvSpPr>
            <p:nvPr/>
          </p:nvSpPr>
          <p:spPr bwMode="auto">
            <a:xfrm>
              <a:off x="36576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8" name="Line 58"/>
            <p:cNvSpPr>
              <a:spLocks noChangeShapeType="1"/>
            </p:cNvSpPr>
            <p:nvPr/>
          </p:nvSpPr>
          <p:spPr bwMode="auto">
            <a:xfrm>
              <a:off x="36576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36576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36576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36576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rot="5400000">
              <a:off x="40012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rot="5400000">
              <a:off x="40012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rot="5400000">
              <a:off x="40012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 rot="5400000">
              <a:off x="40012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 rot="5400000">
              <a:off x="40012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8" name="Line 68"/>
            <p:cNvSpPr>
              <a:spLocks noChangeShapeType="1"/>
            </p:cNvSpPr>
            <p:nvPr/>
          </p:nvSpPr>
          <p:spPr bwMode="auto">
            <a:xfrm rot="5400000">
              <a:off x="40012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69" name="Line 69"/>
            <p:cNvSpPr>
              <a:spLocks noChangeShapeType="1"/>
            </p:cNvSpPr>
            <p:nvPr/>
          </p:nvSpPr>
          <p:spPr bwMode="auto">
            <a:xfrm rot="5400000">
              <a:off x="40012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0" name="Line 70"/>
            <p:cNvSpPr>
              <a:spLocks noChangeShapeType="1"/>
            </p:cNvSpPr>
            <p:nvPr/>
          </p:nvSpPr>
          <p:spPr bwMode="auto">
            <a:xfrm>
              <a:off x="42672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>
              <a:off x="42672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42672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3" name="Line 73"/>
            <p:cNvSpPr>
              <a:spLocks noChangeShapeType="1"/>
            </p:cNvSpPr>
            <p:nvPr/>
          </p:nvSpPr>
          <p:spPr bwMode="auto">
            <a:xfrm>
              <a:off x="42672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4" name="Line 74"/>
            <p:cNvSpPr>
              <a:spLocks noChangeShapeType="1"/>
            </p:cNvSpPr>
            <p:nvPr/>
          </p:nvSpPr>
          <p:spPr bwMode="auto">
            <a:xfrm>
              <a:off x="42672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5" name="Line 75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>
              <a:off x="42672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>
              <a:off x="42672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 rot="5400000">
              <a:off x="46108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79" name="Line 79"/>
            <p:cNvSpPr>
              <a:spLocks noChangeShapeType="1"/>
            </p:cNvSpPr>
            <p:nvPr/>
          </p:nvSpPr>
          <p:spPr bwMode="auto">
            <a:xfrm rot="5400000">
              <a:off x="46108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0" name="Line 80"/>
            <p:cNvSpPr>
              <a:spLocks noChangeShapeType="1"/>
            </p:cNvSpPr>
            <p:nvPr/>
          </p:nvSpPr>
          <p:spPr bwMode="auto">
            <a:xfrm rot="5400000">
              <a:off x="46108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1" name="Line 81"/>
            <p:cNvSpPr>
              <a:spLocks noChangeShapeType="1"/>
            </p:cNvSpPr>
            <p:nvPr/>
          </p:nvSpPr>
          <p:spPr bwMode="auto">
            <a:xfrm rot="5400000">
              <a:off x="46108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 rot="5400000">
              <a:off x="46108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 rot="5400000">
              <a:off x="46108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4" name="Line 84"/>
            <p:cNvSpPr>
              <a:spLocks noChangeShapeType="1"/>
            </p:cNvSpPr>
            <p:nvPr/>
          </p:nvSpPr>
          <p:spPr bwMode="auto">
            <a:xfrm rot="5400000">
              <a:off x="46108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5" name="Line 85"/>
            <p:cNvSpPr>
              <a:spLocks noChangeShapeType="1"/>
            </p:cNvSpPr>
            <p:nvPr/>
          </p:nvSpPr>
          <p:spPr bwMode="auto">
            <a:xfrm>
              <a:off x="48768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6" name="Line 86"/>
            <p:cNvSpPr>
              <a:spLocks noChangeShapeType="1"/>
            </p:cNvSpPr>
            <p:nvPr/>
          </p:nvSpPr>
          <p:spPr bwMode="auto">
            <a:xfrm>
              <a:off x="48768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7" name="Line 87"/>
            <p:cNvSpPr>
              <a:spLocks noChangeShapeType="1"/>
            </p:cNvSpPr>
            <p:nvPr/>
          </p:nvSpPr>
          <p:spPr bwMode="auto">
            <a:xfrm>
              <a:off x="48768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8" name="Line 88"/>
            <p:cNvSpPr>
              <a:spLocks noChangeShapeType="1"/>
            </p:cNvSpPr>
            <p:nvPr/>
          </p:nvSpPr>
          <p:spPr bwMode="auto">
            <a:xfrm>
              <a:off x="48768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9" name="Line 89"/>
            <p:cNvSpPr>
              <a:spLocks noChangeShapeType="1"/>
            </p:cNvSpPr>
            <p:nvPr/>
          </p:nvSpPr>
          <p:spPr bwMode="auto">
            <a:xfrm>
              <a:off x="48768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0" name="Line 90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1" name="Line 91"/>
            <p:cNvSpPr>
              <a:spLocks noChangeShapeType="1"/>
            </p:cNvSpPr>
            <p:nvPr/>
          </p:nvSpPr>
          <p:spPr bwMode="auto">
            <a:xfrm>
              <a:off x="48768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2" name="Line 92"/>
            <p:cNvSpPr>
              <a:spLocks noChangeShapeType="1"/>
            </p:cNvSpPr>
            <p:nvPr/>
          </p:nvSpPr>
          <p:spPr bwMode="auto">
            <a:xfrm>
              <a:off x="48768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3" name="Line 93"/>
            <p:cNvSpPr>
              <a:spLocks noChangeShapeType="1"/>
            </p:cNvSpPr>
            <p:nvPr/>
          </p:nvSpPr>
          <p:spPr bwMode="auto">
            <a:xfrm rot="5400000">
              <a:off x="64396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4" name="Line 94"/>
            <p:cNvSpPr>
              <a:spLocks noChangeShapeType="1"/>
            </p:cNvSpPr>
            <p:nvPr/>
          </p:nvSpPr>
          <p:spPr bwMode="auto">
            <a:xfrm rot="5400000">
              <a:off x="64396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5" name="Line 95"/>
            <p:cNvSpPr>
              <a:spLocks noChangeShapeType="1"/>
            </p:cNvSpPr>
            <p:nvPr/>
          </p:nvSpPr>
          <p:spPr bwMode="auto">
            <a:xfrm rot="5400000">
              <a:off x="64396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 rot="5400000">
              <a:off x="64396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7" name="Line 97"/>
            <p:cNvSpPr>
              <a:spLocks noChangeShapeType="1"/>
            </p:cNvSpPr>
            <p:nvPr/>
          </p:nvSpPr>
          <p:spPr bwMode="auto">
            <a:xfrm rot="5400000">
              <a:off x="64396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8" name="Line 98"/>
            <p:cNvSpPr>
              <a:spLocks noChangeShapeType="1"/>
            </p:cNvSpPr>
            <p:nvPr/>
          </p:nvSpPr>
          <p:spPr bwMode="auto">
            <a:xfrm rot="5400000">
              <a:off x="64396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9" name="Line 99"/>
            <p:cNvSpPr>
              <a:spLocks noChangeShapeType="1"/>
            </p:cNvSpPr>
            <p:nvPr/>
          </p:nvSpPr>
          <p:spPr bwMode="auto">
            <a:xfrm rot="5400000">
              <a:off x="64396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0" name="Line 100"/>
            <p:cNvSpPr>
              <a:spLocks noChangeShapeType="1"/>
            </p:cNvSpPr>
            <p:nvPr/>
          </p:nvSpPr>
          <p:spPr bwMode="auto">
            <a:xfrm rot="5400000">
              <a:off x="52204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1" name="Line 101"/>
            <p:cNvSpPr>
              <a:spLocks noChangeShapeType="1"/>
            </p:cNvSpPr>
            <p:nvPr/>
          </p:nvSpPr>
          <p:spPr bwMode="auto">
            <a:xfrm rot="5400000">
              <a:off x="52204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2" name="Line 102"/>
            <p:cNvSpPr>
              <a:spLocks noChangeShapeType="1"/>
            </p:cNvSpPr>
            <p:nvPr/>
          </p:nvSpPr>
          <p:spPr bwMode="auto">
            <a:xfrm rot="5400000">
              <a:off x="52204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3" name="Line 103"/>
            <p:cNvSpPr>
              <a:spLocks noChangeShapeType="1"/>
            </p:cNvSpPr>
            <p:nvPr/>
          </p:nvSpPr>
          <p:spPr bwMode="auto">
            <a:xfrm rot="5400000">
              <a:off x="52204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4" name="Line 104"/>
            <p:cNvSpPr>
              <a:spLocks noChangeShapeType="1"/>
            </p:cNvSpPr>
            <p:nvPr/>
          </p:nvSpPr>
          <p:spPr bwMode="auto">
            <a:xfrm rot="5400000">
              <a:off x="52204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5" name="Line 105"/>
            <p:cNvSpPr>
              <a:spLocks noChangeShapeType="1"/>
            </p:cNvSpPr>
            <p:nvPr/>
          </p:nvSpPr>
          <p:spPr bwMode="auto">
            <a:xfrm rot="5400000">
              <a:off x="52204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6" name="Line 106"/>
            <p:cNvSpPr>
              <a:spLocks noChangeShapeType="1"/>
            </p:cNvSpPr>
            <p:nvPr/>
          </p:nvSpPr>
          <p:spPr bwMode="auto">
            <a:xfrm rot="5400000">
              <a:off x="52204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7" name="Line 107"/>
            <p:cNvSpPr>
              <a:spLocks noChangeShapeType="1"/>
            </p:cNvSpPr>
            <p:nvPr/>
          </p:nvSpPr>
          <p:spPr bwMode="auto">
            <a:xfrm>
              <a:off x="54864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54864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9" name="Line 109"/>
            <p:cNvSpPr>
              <a:spLocks noChangeShapeType="1"/>
            </p:cNvSpPr>
            <p:nvPr/>
          </p:nvSpPr>
          <p:spPr bwMode="auto">
            <a:xfrm>
              <a:off x="54864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0" name="Line 110"/>
            <p:cNvSpPr>
              <a:spLocks noChangeShapeType="1"/>
            </p:cNvSpPr>
            <p:nvPr/>
          </p:nvSpPr>
          <p:spPr bwMode="auto">
            <a:xfrm>
              <a:off x="54864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1" name="Line 111"/>
            <p:cNvSpPr>
              <a:spLocks noChangeShapeType="1"/>
            </p:cNvSpPr>
            <p:nvPr/>
          </p:nvSpPr>
          <p:spPr bwMode="auto">
            <a:xfrm>
              <a:off x="54864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>
              <a:off x="54864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>
              <a:off x="54864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5" name="Line 115"/>
            <p:cNvSpPr>
              <a:spLocks noChangeShapeType="1"/>
            </p:cNvSpPr>
            <p:nvPr/>
          </p:nvSpPr>
          <p:spPr bwMode="auto">
            <a:xfrm>
              <a:off x="4876800" y="4708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6" name="Line 116"/>
            <p:cNvSpPr>
              <a:spLocks noChangeShapeType="1"/>
            </p:cNvSpPr>
            <p:nvPr/>
          </p:nvSpPr>
          <p:spPr bwMode="auto">
            <a:xfrm>
              <a:off x="3657600" y="41751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7" name="Line 117"/>
            <p:cNvSpPr>
              <a:spLocks noChangeShapeType="1"/>
            </p:cNvSpPr>
            <p:nvPr/>
          </p:nvSpPr>
          <p:spPr bwMode="auto">
            <a:xfrm rot="5400000">
              <a:off x="5830094" y="2307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8" name="Line 118"/>
            <p:cNvSpPr>
              <a:spLocks noChangeShapeType="1"/>
            </p:cNvSpPr>
            <p:nvPr/>
          </p:nvSpPr>
          <p:spPr bwMode="auto">
            <a:xfrm rot="5400000">
              <a:off x="5830094" y="2840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9" name="Line 119"/>
            <p:cNvSpPr>
              <a:spLocks noChangeShapeType="1"/>
            </p:cNvSpPr>
            <p:nvPr/>
          </p:nvSpPr>
          <p:spPr bwMode="auto">
            <a:xfrm rot="5400000">
              <a:off x="5830094" y="33742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0" name="Line 120"/>
            <p:cNvSpPr>
              <a:spLocks noChangeShapeType="1"/>
            </p:cNvSpPr>
            <p:nvPr/>
          </p:nvSpPr>
          <p:spPr bwMode="auto">
            <a:xfrm rot="5400000">
              <a:off x="5830094" y="39076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 rot="5400000">
              <a:off x="5830094" y="44410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2" name="Line 122"/>
            <p:cNvSpPr>
              <a:spLocks noChangeShapeType="1"/>
            </p:cNvSpPr>
            <p:nvPr/>
          </p:nvSpPr>
          <p:spPr bwMode="auto">
            <a:xfrm rot="5400000">
              <a:off x="5830094" y="49744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3" name="Line 123"/>
            <p:cNvSpPr>
              <a:spLocks noChangeShapeType="1"/>
            </p:cNvSpPr>
            <p:nvPr/>
          </p:nvSpPr>
          <p:spPr bwMode="auto">
            <a:xfrm rot="5400000">
              <a:off x="5830094" y="5507831"/>
              <a:ext cx="53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4" name="Line 124"/>
            <p:cNvSpPr>
              <a:spLocks noChangeShapeType="1"/>
            </p:cNvSpPr>
            <p:nvPr/>
          </p:nvSpPr>
          <p:spPr bwMode="auto">
            <a:xfrm>
              <a:off x="6096000" y="2041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5" name="Line 125"/>
            <p:cNvSpPr>
              <a:spLocks noChangeShapeType="1"/>
            </p:cNvSpPr>
            <p:nvPr/>
          </p:nvSpPr>
          <p:spPr bwMode="auto">
            <a:xfrm>
              <a:off x="6096000" y="2574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6" name="Line 126"/>
            <p:cNvSpPr>
              <a:spLocks noChangeShapeType="1"/>
            </p:cNvSpPr>
            <p:nvPr/>
          </p:nvSpPr>
          <p:spPr bwMode="auto">
            <a:xfrm>
              <a:off x="6096000" y="3108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6096000" y="36417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8" name="Line 128"/>
            <p:cNvSpPr>
              <a:spLocks noChangeShapeType="1"/>
            </p:cNvSpPr>
            <p:nvPr/>
          </p:nvSpPr>
          <p:spPr bwMode="auto">
            <a:xfrm>
              <a:off x="6096000" y="4175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9" name="Line 129"/>
            <p:cNvSpPr>
              <a:spLocks noChangeShapeType="1"/>
            </p:cNvSpPr>
            <p:nvPr/>
          </p:nvSpPr>
          <p:spPr bwMode="auto">
            <a:xfrm>
              <a:off x="6096000" y="4708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0" name="Line 130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1" name="Line 131"/>
            <p:cNvSpPr>
              <a:spLocks noChangeShapeType="1"/>
            </p:cNvSpPr>
            <p:nvPr/>
          </p:nvSpPr>
          <p:spPr bwMode="auto">
            <a:xfrm>
              <a:off x="6096000" y="5775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2" name="Line 132"/>
            <p:cNvSpPr>
              <a:spLocks noChangeShapeType="1"/>
            </p:cNvSpPr>
            <p:nvPr/>
          </p:nvSpPr>
          <p:spPr bwMode="auto">
            <a:xfrm>
              <a:off x="6096000" y="52419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3" name="Line 133"/>
            <p:cNvSpPr>
              <a:spLocks noChangeShapeType="1"/>
            </p:cNvSpPr>
            <p:nvPr/>
          </p:nvSpPr>
          <p:spPr bwMode="auto">
            <a:xfrm>
              <a:off x="3048000" y="31083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4" name="Line 134"/>
            <p:cNvSpPr>
              <a:spLocks noChangeShapeType="1"/>
            </p:cNvSpPr>
            <p:nvPr/>
          </p:nvSpPr>
          <p:spPr bwMode="auto">
            <a:xfrm>
              <a:off x="2438400" y="2041525"/>
              <a:ext cx="60960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5" name="Line 135"/>
            <p:cNvSpPr>
              <a:spLocks noChangeShapeType="1"/>
            </p:cNvSpPr>
            <p:nvPr/>
          </p:nvSpPr>
          <p:spPr bwMode="auto">
            <a:xfrm>
              <a:off x="1828800" y="2041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6" name="Line 136"/>
            <p:cNvSpPr>
              <a:spLocks noChangeShapeType="1"/>
            </p:cNvSpPr>
            <p:nvPr/>
          </p:nvSpPr>
          <p:spPr bwMode="auto">
            <a:xfrm>
              <a:off x="4267200" y="47085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7" name="Line 137"/>
            <p:cNvSpPr>
              <a:spLocks noChangeShapeType="1"/>
            </p:cNvSpPr>
            <p:nvPr/>
          </p:nvSpPr>
          <p:spPr bwMode="auto">
            <a:xfrm>
              <a:off x="5486400" y="5241925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8" name="Line 138"/>
            <p:cNvSpPr>
              <a:spLocks noChangeShapeType="1"/>
            </p:cNvSpPr>
            <p:nvPr/>
          </p:nvSpPr>
          <p:spPr bwMode="auto">
            <a:xfrm rot="5400000">
              <a:off x="2782094" y="28408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39" name="Line 139"/>
            <p:cNvSpPr>
              <a:spLocks noChangeShapeType="1"/>
            </p:cNvSpPr>
            <p:nvPr/>
          </p:nvSpPr>
          <p:spPr bwMode="auto">
            <a:xfrm rot="5400000">
              <a:off x="3391694" y="3907631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40" name="Text Box 140"/>
            <p:cNvSpPr txBox="1">
              <a:spLocks noChangeArrowheads="1"/>
            </p:cNvSpPr>
            <p:nvPr/>
          </p:nvSpPr>
          <p:spPr bwMode="auto">
            <a:xfrm>
              <a:off x="1219200" y="23304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1" name="Text Box 141"/>
            <p:cNvSpPr txBox="1">
              <a:spLocks noChangeArrowheads="1"/>
            </p:cNvSpPr>
            <p:nvPr/>
          </p:nvSpPr>
          <p:spPr bwMode="auto">
            <a:xfrm>
              <a:off x="1219200" y="28638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42" name="Text Box 142"/>
            <p:cNvSpPr txBox="1">
              <a:spLocks noChangeArrowheads="1"/>
            </p:cNvSpPr>
            <p:nvPr/>
          </p:nvSpPr>
          <p:spPr bwMode="auto">
            <a:xfrm>
              <a:off x="1219200" y="33972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3" name="Text Box 143"/>
            <p:cNvSpPr txBox="1">
              <a:spLocks noChangeArrowheads="1"/>
            </p:cNvSpPr>
            <p:nvPr/>
          </p:nvSpPr>
          <p:spPr bwMode="auto">
            <a:xfrm>
              <a:off x="1219200" y="393065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4" name="Text Box 144"/>
            <p:cNvSpPr txBox="1">
              <a:spLocks noChangeArrowheads="1"/>
            </p:cNvSpPr>
            <p:nvPr/>
          </p:nvSpPr>
          <p:spPr bwMode="auto">
            <a:xfrm>
              <a:off x="1219200" y="44799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45" name="Text Box 145"/>
            <p:cNvSpPr txBox="1">
              <a:spLocks noChangeArrowheads="1"/>
            </p:cNvSpPr>
            <p:nvPr/>
          </p:nvSpPr>
          <p:spPr bwMode="auto">
            <a:xfrm>
              <a:off x="1219200" y="50133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46" name="Text Box 146"/>
            <p:cNvSpPr txBox="1">
              <a:spLocks noChangeArrowheads="1"/>
            </p:cNvSpPr>
            <p:nvPr/>
          </p:nvSpPr>
          <p:spPr bwMode="auto">
            <a:xfrm>
              <a:off x="1219200" y="5546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47" name="Text Box 147"/>
            <p:cNvSpPr txBox="1">
              <a:spLocks noChangeArrowheads="1"/>
            </p:cNvSpPr>
            <p:nvPr/>
          </p:nvSpPr>
          <p:spPr bwMode="auto">
            <a:xfrm>
              <a:off x="1447800" y="24066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48" name="Text Box 148"/>
            <p:cNvSpPr txBox="1">
              <a:spLocks noChangeArrowheads="1"/>
            </p:cNvSpPr>
            <p:nvPr/>
          </p:nvSpPr>
          <p:spPr bwMode="auto">
            <a:xfrm>
              <a:off x="1447800" y="29400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49" name="Text Box 149"/>
            <p:cNvSpPr txBox="1">
              <a:spLocks noChangeArrowheads="1"/>
            </p:cNvSpPr>
            <p:nvPr/>
          </p:nvSpPr>
          <p:spPr bwMode="auto">
            <a:xfrm>
              <a:off x="1447800" y="34734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50" name="Text Box 150"/>
            <p:cNvSpPr txBox="1">
              <a:spLocks noChangeArrowheads="1"/>
            </p:cNvSpPr>
            <p:nvPr/>
          </p:nvSpPr>
          <p:spPr bwMode="auto">
            <a:xfrm>
              <a:off x="1447800" y="400685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51" name="Text Box 151"/>
            <p:cNvSpPr txBox="1">
              <a:spLocks noChangeArrowheads="1"/>
            </p:cNvSpPr>
            <p:nvPr/>
          </p:nvSpPr>
          <p:spPr bwMode="auto">
            <a:xfrm>
              <a:off x="1447800" y="45561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52" name="Text Box 152"/>
            <p:cNvSpPr txBox="1">
              <a:spLocks noChangeArrowheads="1"/>
            </p:cNvSpPr>
            <p:nvPr/>
          </p:nvSpPr>
          <p:spPr bwMode="auto">
            <a:xfrm>
              <a:off x="1447800" y="50895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53" name="Text Box 153"/>
            <p:cNvSpPr txBox="1">
              <a:spLocks noChangeArrowheads="1"/>
            </p:cNvSpPr>
            <p:nvPr/>
          </p:nvSpPr>
          <p:spPr bwMode="auto">
            <a:xfrm>
              <a:off x="1447800" y="5622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54" name="Text Box 154"/>
            <p:cNvSpPr txBox="1">
              <a:spLocks noChangeArrowheads="1"/>
            </p:cNvSpPr>
            <p:nvPr/>
          </p:nvSpPr>
          <p:spPr bwMode="auto">
            <a:xfrm>
              <a:off x="14478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55" name="Text Box 155"/>
            <p:cNvSpPr txBox="1">
              <a:spLocks noChangeArrowheads="1"/>
            </p:cNvSpPr>
            <p:nvPr/>
          </p:nvSpPr>
          <p:spPr bwMode="auto">
            <a:xfrm>
              <a:off x="1295400" y="191928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i</a:t>
              </a:r>
            </a:p>
          </p:txBody>
        </p:sp>
        <p:sp>
          <p:nvSpPr>
            <p:cNvPr id="51356" name="Text Box 156"/>
            <p:cNvSpPr txBox="1">
              <a:spLocks noChangeArrowheads="1"/>
            </p:cNvSpPr>
            <p:nvPr/>
          </p:nvSpPr>
          <p:spPr bwMode="auto">
            <a:xfrm>
              <a:off x="2209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57" name="Text Box 157"/>
            <p:cNvSpPr txBox="1">
              <a:spLocks noChangeArrowheads="1"/>
            </p:cNvSpPr>
            <p:nvPr/>
          </p:nvSpPr>
          <p:spPr bwMode="auto">
            <a:xfrm>
              <a:off x="2819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58" name="Text Box 158"/>
            <p:cNvSpPr txBox="1">
              <a:spLocks noChangeArrowheads="1"/>
            </p:cNvSpPr>
            <p:nvPr/>
          </p:nvSpPr>
          <p:spPr bwMode="auto">
            <a:xfrm>
              <a:off x="3429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33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59" name="Text Box 159"/>
            <p:cNvSpPr txBox="1">
              <a:spLocks noChangeArrowheads="1"/>
            </p:cNvSpPr>
            <p:nvPr/>
          </p:nvSpPr>
          <p:spPr bwMode="auto">
            <a:xfrm>
              <a:off x="40386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0" name="Text Box 160"/>
            <p:cNvSpPr txBox="1">
              <a:spLocks noChangeArrowheads="1"/>
            </p:cNvSpPr>
            <p:nvPr/>
          </p:nvSpPr>
          <p:spPr bwMode="auto">
            <a:xfrm>
              <a:off x="46482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cs typeface="Arial" charset="0"/>
                </a:rPr>
                <a:t>G</a:t>
              </a:r>
            </a:p>
          </p:txBody>
        </p:sp>
        <p:sp>
          <p:nvSpPr>
            <p:cNvPr id="51361" name="Text Box 161"/>
            <p:cNvSpPr txBox="1">
              <a:spLocks noChangeArrowheads="1"/>
            </p:cNvSpPr>
            <p:nvPr/>
          </p:nvSpPr>
          <p:spPr bwMode="auto">
            <a:xfrm>
              <a:off x="52578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FF0000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51362" name="Text Box 162"/>
            <p:cNvSpPr txBox="1">
              <a:spLocks noChangeArrowheads="1"/>
            </p:cNvSpPr>
            <p:nvPr/>
          </p:nvSpPr>
          <p:spPr bwMode="auto">
            <a:xfrm>
              <a:off x="58674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996633"/>
                  </a:solidFill>
                  <a:cs typeface="Arial" charset="0"/>
                </a:rPr>
                <a:t>T</a:t>
              </a:r>
            </a:p>
          </p:txBody>
        </p:sp>
        <p:sp>
          <p:nvSpPr>
            <p:cNvPr id="51363" name="Text Box 163"/>
            <p:cNvSpPr txBox="1">
              <a:spLocks noChangeArrowheads="1"/>
            </p:cNvSpPr>
            <p:nvPr/>
          </p:nvSpPr>
          <p:spPr bwMode="auto">
            <a:xfrm>
              <a:off x="6477000" y="13557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0000CC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51364" name="Text Box 164"/>
            <p:cNvSpPr txBox="1">
              <a:spLocks noChangeArrowheads="1"/>
            </p:cNvSpPr>
            <p:nvPr/>
          </p:nvSpPr>
          <p:spPr bwMode="auto">
            <a:xfrm>
              <a:off x="1676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1365" name="Text Box 165"/>
            <p:cNvSpPr txBox="1">
              <a:spLocks noChangeArrowheads="1"/>
            </p:cNvSpPr>
            <p:nvPr/>
          </p:nvSpPr>
          <p:spPr bwMode="auto">
            <a:xfrm>
              <a:off x="2286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1366" name="Text Box 166"/>
            <p:cNvSpPr txBox="1">
              <a:spLocks noChangeArrowheads="1"/>
            </p:cNvSpPr>
            <p:nvPr/>
          </p:nvSpPr>
          <p:spPr bwMode="auto">
            <a:xfrm>
              <a:off x="2895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1367" name="Text Box 167"/>
            <p:cNvSpPr txBox="1">
              <a:spLocks noChangeArrowheads="1"/>
            </p:cNvSpPr>
            <p:nvPr/>
          </p:nvSpPr>
          <p:spPr bwMode="auto">
            <a:xfrm>
              <a:off x="3505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1368" name="Text Box 168"/>
            <p:cNvSpPr txBox="1">
              <a:spLocks noChangeArrowheads="1"/>
            </p:cNvSpPr>
            <p:nvPr/>
          </p:nvSpPr>
          <p:spPr bwMode="auto">
            <a:xfrm>
              <a:off x="41148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1369" name="Text Box 169"/>
            <p:cNvSpPr txBox="1">
              <a:spLocks noChangeArrowheads="1"/>
            </p:cNvSpPr>
            <p:nvPr/>
          </p:nvSpPr>
          <p:spPr bwMode="auto">
            <a:xfrm>
              <a:off x="47244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1370" name="Text Box 170"/>
            <p:cNvSpPr txBox="1">
              <a:spLocks noChangeArrowheads="1"/>
            </p:cNvSpPr>
            <p:nvPr/>
          </p:nvSpPr>
          <p:spPr bwMode="auto">
            <a:xfrm>
              <a:off x="53340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1371" name="Text Box 171"/>
            <p:cNvSpPr txBox="1">
              <a:spLocks noChangeArrowheads="1"/>
            </p:cNvSpPr>
            <p:nvPr/>
          </p:nvSpPr>
          <p:spPr bwMode="auto">
            <a:xfrm>
              <a:off x="59436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1372" name="Text Box 172"/>
            <p:cNvSpPr txBox="1">
              <a:spLocks noChangeArrowheads="1"/>
            </p:cNvSpPr>
            <p:nvPr/>
          </p:nvSpPr>
          <p:spPr bwMode="auto">
            <a:xfrm>
              <a:off x="6553200" y="17367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1373" name="Text Box 173"/>
            <p:cNvSpPr txBox="1">
              <a:spLocks noChangeArrowheads="1"/>
            </p:cNvSpPr>
            <p:nvPr/>
          </p:nvSpPr>
          <p:spPr bwMode="auto">
            <a:xfrm>
              <a:off x="1676400" y="1431925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solidFill>
                    <a:schemeClr val="accent1"/>
                  </a:solidFill>
                  <a:cs typeface="Arial" charset="0"/>
                </a:rPr>
                <a:t>j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95950" y="1576387"/>
            <a:ext cx="2971800" cy="41549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Brown Path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A (column)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Match 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G (row)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Match 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A (row)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Match 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G (column)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Match 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Skip T (column)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Match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786" y="1666229"/>
            <a:ext cx="32412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590536" y="2084743"/>
            <a:ext cx="32412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076172" y="2786032"/>
            <a:ext cx="32412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438400" y="3253769"/>
            <a:ext cx="304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667000" y="3852832"/>
            <a:ext cx="304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962275" y="4386232"/>
            <a:ext cx="3048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86137" y="4352864"/>
            <a:ext cx="3905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00500" y="4719516"/>
            <a:ext cx="3905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421188" y="4956114"/>
            <a:ext cx="3905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019675" y="5171251"/>
            <a:ext cx="5429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Edit Graph for LCS Problem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rot="5400000">
            <a:off x="15628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rot="5400000">
            <a:off x="15628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rot="5400000">
            <a:off x="15628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rot="5400000">
            <a:off x="15628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rot="5400000">
            <a:off x="15628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rot="5400000">
            <a:off x="15628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rot="5400000">
            <a:off x="15628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18288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8288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8288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8288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8288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18288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18288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828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rot="5400000">
            <a:off x="21724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rot="5400000">
            <a:off x="21724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rot="5400000">
            <a:off x="21724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rot="5400000">
            <a:off x="21724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rot="5400000">
            <a:off x="21724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rot="5400000">
            <a:off x="21724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rot="5400000">
            <a:off x="21724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24384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24384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24384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24384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24384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24384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24384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24384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 rot="5400000">
            <a:off x="27820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rot="5400000">
            <a:off x="27820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 rot="5400000">
            <a:off x="27820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 rot="5400000">
            <a:off x="27820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 rot="5400000">
            <a:off x="27820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rot="5400000">
            <a:off x="27820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 rot="5400000">
            <a:off x="27820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>
            <a:off x="30480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30480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30480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>
            <a:off x="30480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>
            <a:off x="30480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9" name="Line 45"/>
          <p:cNvSpPr>
            <a:spLocks noChangeShapeType="1"/>
          </p:cNvSpPr>
          <p:nvPr/>
        </p:nvSpPr>
        <p:spPr bwMode="auto">
          <a:xfrm>
            <a:off x="30480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>
            <a:off x="30480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>
            <a:off x="30480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rot="5400000">
            <a:off x="33916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rot="5400000">
            <a:off x="33916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rot="5400000">
            <a:off x="33916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rot="5400000">
            <a:off x="33916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 rot="5400000">
            <a:off x="33916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rot="5400000">
            <a:off x="33916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 rot="5400000">
            <a:off x="33916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36576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36576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36576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2" name="Line 58"/>
          <p:cNvSpPr>
            <a:spLocks noChangeShapeType="1"/>
          </p:cNvSpPr>
          <p:nvPr/>
        </p:nvSpPr>
        <p:spPr bwMode="auto">
          <a:xfrm>
            <a:off x="36576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3" name="Line 59"/>
          <p:cNvSpPr>
            <a:spLocks noChangeShapeType="1"/>
          </p:cNvSpPr>
          <p:nvPr/>
        </p:nvSpPr>
        <p:spPr bwMode="auto">
          <a:xfrm>
            <a:off x="36576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36576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36576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36576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 rot="5400000">
            <a:off x="40012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 rot="5400000">
            <a:off x="40012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 rot="5400000">
            <a:off x="40012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 rot="5400000">
            <a:off x="40012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1" name="Line 67"/>
          <p:cNvSpPr>
            <a:spLocks noChangeShapeType="1"/>
          </p:cNvSpPr>
          <p:nvPr/>
        </p:nvSpPr>
        <p:spPr bwMode="auto">
          <a:xfrm rot="5400000">
            <a:off x="40012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5400000">
            <a:off x="40012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3" name="Line 69"/>
          <p:cNvSpPr>
            <a:spLocks noChangeShapeType="1"/>
          </p:cNvSpPr>
          <p:nvPr/>
        </p:nvSpPr>
        <p:spPr bwMode="auto">
          <a:xfrm rot="5400000">
            <a:off x="40012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4" name="Line 70"/>
          <p:cNvSpPr>
            <a:spLocks noChangeShapeType="1"/>
          </p:cNvSpPr>
          <p:nvPr/>
        </p:nvSpPr>
        <p:spPr bwMode="auto">
          <a:xfrm>
            <a:off x="42672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5" name="Line 71"/>
          <p:cNvSpPr>
            <a:spLocks noChangeShapeType="1"/>
          </p:cNvSpPr>
          <p:nvPr/>
        </p:nvSpPr>
        <p:spPr bwMode="auto">
          <a:xfrm>
            <a:off x="42672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42672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7" name="Line 73"/>
          <p:cNvSpPr>
            <a:spLocks noChangeShapeType="1"/>
          </p:cNvSpPr>
          <p:nvPr/>
        </p:nvSpPr>
        <p:spPr bwMode="auto">
          <a:xfrm>
            <a:off x="42672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8" name="Line 74"/>
          <p:cNvSpPr>
            <a:spLocks noChangeShapeType="1"/>
          </p:cNvSpPr>
          <p:nvPr/>
        </p:nvSpPr>
        <p:spPr bwMode="auto">
          <a:xfrm>
            <a:off x="42672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42672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42672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>
            <a:off x="42672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5400000">
            <a:off x="46108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 rot="5400000">
            <a:off x="46108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 rot="5400000">
            <a:off x="46108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rot="5400000">
            <a:off x="46108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6" name="Line 82"/>
          <p:cNvSpPr>
            <a:spLocks noChangeShapeType="1"/>
          </p:cNvSpPr>
          <p:nvPr/>
        </p:nvSpPr>
        <p:spPr bwMode="auto">
          <a:xfrm rot="5400000">
            <a:off x="46108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 rot="5400000">
            <a:off x="46108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 rot="5400000">
            <a:off x="46108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>
            <a:off x="48768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>
            <a:off x="48768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48768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2" name="Line 88"/>
          <p:cNvSpPr>
            <a:spLocks noChangeShapeType="1"/>
          </p:cNvSpPr>
          <p:nvPr/>
        </p:nvSpPr>
        <p:spPr bwMode="auto">
          <a:xfrm>
            <a:off x="48768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3" name="Line 89"/>
          <p:cNvSpPr>
            <a:spLocks noChangeShapeType="1"/>
          </p:cNvSpPr>
          <p:nvPr/>
        </p:nvSpPr>
        <p:spPr bwMode="auto">
          <a:xfrm>
            <a:off x="48768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4" name="Line 90"/>
          <p:cNvSpPr>
            <a:spLocks noChangeShapeType="1"/>
          </p:cNvSpPr>
          <p:nvPr/>
        </p:nvSpPr>
        <p:spPr bwMode="auto">
          <a:xfrm>
            <a:off x="48768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5" name="Line 91"/>
          <p:cNvSpPr>
            <a:spLocks noChangeShapeType="1"/>
          </p:cNvSpPr>
          <p:nvPr/>
        </p:nvSpPr>
        <p:spPr bwMode="auto">
          <a:xfrm>
            <a:off x="48768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6" name="Line 92"/>
          <p:cNvSpPr>
            <a:spLocks noChangeShapeType="1"/>
          </p:cNvSpPr>
          <p:nvPr/>
        </p:nvSpPr>
        <p:spPr bwMode="auto">
          <a:xfrm>
            <a:off x="4876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7" name="Line 93"/>
          <p:cNvSpPr>
            <a:spLocks noChangeShapeType="1"/>
          </p:cNvSpPr>
          <p:nvPr/>
        </p:nvSpPr>
        <p:spPr bwMode="auto">
          <a:xfrm rot="5400000">
            <a:off x="64396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8" name="Line 94"/>
          <p:cNvSpPr>
            <a:spLocks noChangeShapeType="1"/>
          </p:cNvSpPr>
          <p:nvPr/>
        </p:nvSpPr>
        <p:spPr bwMode="auto">
          <a:xfrm rot="5400000">
            <a:off x="64396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19" name="Line 95"/>
          <p:cNvSpPr>
            <a:spLocks noChangeShapeType="1"/>
          </p:cNvSpPr>
          <p:nvPr/>
        </p:nvSpPr>
        <p:spPr bwMode="auto">
          <a:xfrm rot="5400000">
            <a:off x="64396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0" name="Line 96"/>
          <p:cNvSpPr>
            <a:spLocks noChangeShapeType="1"/>
          </p:cNvSpPr>
          <p:nvPr/>
        </p:nvSpPr>
        <p:spPr bwMode="auto">
          <a:xfrm rot="5400000">
            <a:off x="64396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1" name="Line 97"/>
          <p:cNvSpPr>
            <a:spLocks noChangeShapeType="1"/>
          </p:cNvSpPr>
          <p:nvPr/>
        </p:nvSpPr>
        <p:spPr bwMode="auto">
          <a:xfrm rot="5400000">
            <a:off x="64396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2" name="Line 98"/>
          <p:cNvSpPr>
            <a:spLocks noChangeShapeType="1"/>
          </p:cNvSpPr>
          <p:nvPr/>
        </p:nvSpPr>
        <p:spPr bwMode="auto">
          <a:xfrm rot="5400000">
            <a:off x="64396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3" name="Line 99"/>
          <p:cNvSpPr>
            <a:spLocks noChangeShapeType="1"/>
          </p:cNvSpPr>
          <p:nvPr/>
        </p:nvSpPr>
        <p:spPr bwMode="auto">
          <a:xfrm rot="5400000">
            <a:off x="64396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4" name="Line 100"/>
          <p:cNvSpPr>
            <a:spLocks noChangeShapeType="1"/>
          </p:cNvSpPr>
          <p:nvPr/>
        </p:nvSpPr>
        <p:spPr bwMode="auto">
          <a:xfrm rot="5400000">
            <a:off x="52204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5" name="Line 101"/>
          <p:cNvSpPr>
            <a:spLocks noChangeShapeType="1"/>
          </p:cNvSpPr>
          <p:nvPr/>
        </p:nvSpPr>
        <p:spPr bwMode="auto">
          <a:xfrm rot="5400000">
            <a:off x="52204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6" name="Line 102"/>
          <p:cNvSpPr>
            <a:spLocks noChangeShapeType="1"/>
          </p:cNvSpPr>
          <p:nvPr/>
        </p:nvSpPr>
        <p:spPr bwMode="auto">
          <a:xfrm rot="5400000">
            <a:off x="52204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7" name="Line 103"/>
          <p:cNvSpPr>
            <a:spLocks noChangeShapeType="1"/>
          </p:cNvSpPr>
          <p:nvPr/>
        </p:nvSpPr>
        <p:spPr bwMode="auto">
          <a:xfrm rot="5400000">
            <a:off x="52204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8" name="Line 104"/>
          <p:cNvSpPr>
            <a:spLocks noChangeShapeType="1"/>
          </p:cNvSpPr>
          <p:nvPr/>
        </p:nvSpPr>
        <p:spPr bwMode="auto">
          <a:xfrm rot="5400000">
            <a:off x="52204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29" name="Line 105"/>
          <p:cNvSpPr>
            <a:spLocks noChangeShapeType="1"/>
          </p:cNvSpPr>
          <p:nvPr/>
        </p:nvSpPr>
        <p:spPr bwMode="auto">
          <a:xfrm rot="5400000">
            <a:off x="52204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0" name="Line 106"/>
          <p:cNvSpPr>
            <a:spLocks noChangeShapeType="1"/>
          </p:cNvSpPr>
          <p:nvPr/>
        </p:nvSpPr>
        <p:spPr bwMode="auto">
          <a:xfrm rot="5400000">
            <a:off x="52204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1" name="Line 107"/>
          <p:cNvSpPr>
            <a:spLocks noChangeShapeType="1"/>
          </p:cNvSpPr>
          <p:nvPr/>
        </p:nvSpPr>
        <p:spPr bwMode="auto">
          <a:xfrm>
            <a:off x="54864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2" name="Line 108"/>
          <p:cNvSpPr>
            <a:spLocks noChangeShapeType="1"/>
          </p:cNvSpPr>
          <p:nvPr/>
        </p:nvSpPr>
        <p:spPr bwMode="auto">
          <a:xfrm>
            <a:off x="54864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3" name="Line 109"/>
          <p:cNvSpPr>
            <a:spLocks noChangeShapeType="1"/>
          </p:cNvSpPr>
          <p:nvPr/>
        </p:nvSpPr>
        <p:spPr bwMode="auto">
          <a:xfrm>
            <a:off x="54864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4" name="Line 110"/>
          <p:cNvSpPr>
            <a:spLocks noChangeShapeType="1"/>
          </p:cNvSpPr>
          <p:nvPr/>
        </p:nvSpPr>
        <p:spPr bwMode="auto">
          <a:xfrm>
            <a:off x="54864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5" name="Line 111"/>
          <p:cNvSpPr>
            <a:spLocks noChangeShapeType="1"/>
          </p:cNvSpPr>
          <p:nvPr/>
        </p:nvSpPr>
        <p:spPr bwMode="auto">
          <a:xfrm>
            <a:off x="54864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6" name="Line 112"/>
          <p:cNvSpPr>
            <a:spLocks noChangeShapeType="1"/>
          </p:cNvSpPr>
          <p:nvPr/>
        </p:nvSpPr>
        <p:spPr bwMode="auto">
          <a:xfrm>
            <a:off x="54864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54864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8" name="Line 114"/>
          <p:cNvSpPr>
            <a:spLocks noChangeShapeType="1"/>
          </p:cNvSpPr>
          <p:nvPr/>
        </p:nvSpPr>
        <p:spPr bwMode="auto">
          <a:xfrm>
            <a:off x="54864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39" name="Line 115"/>
          <p:cNvSpPr>
            <a:spLocks noChangeShapeType="1"/>
          </p:cNvSpPr>
          <p:nvPr/>
        </p:nvSpPr>
        <p:spPr bwMode="auto">
          <a:xfrm>
            <a:off x="4876800" y="47085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0" name="Line 116"/>
          <p:cNvSpPr>
            <a:spLocks noChangeShapeType="1"/>
          </p:cNvSpPr>
          <p:nvPr/>
        </p:nvSpPr>
        <p:spPr bwMode="auto">
          <a:xfrm>
            <a:off x="3657600" y="41751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1" name="Line 117"/>
          <p:cNvSpPr>
            <a:spLocks noChangeShapeType="1"/>
          </p:cNvSpPr>
          <p:nvPr/>
        </p:nvSpPr>
        <p:spPr bwMode="auto">
          <a:xfrm rot="5400000">
            <a:off x="58300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rot="5400000">
            <a:off x="58300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3" name="Line 119"/>
          <p:cNvSpPr>
            <a:spLocks noChangeShapeType="1"/>
          </p:cNvSpPr>
          <p:nvPr/>
        </p:nvSpPr>
        <p:spPr bwMode="auto">
          <a:xfrm rot="5400000">
            <a:off x="58300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4" name="Line 120"/>
          <p:cNvSpPr>
            <a:spLocks noChangeShapeType="1"/>
          </p:cNvSpPr>
          <p:nvPr/>
        </p:nvSpPr>
        <p:spPr bwMode="auto">
          <a:xfrm rot="5400000">
            <a:off x="58300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5" name="Line 121"/>
          <p:cNvSpPr>
            <a:spLocks noChangeShapeType="1"/>
          </p:cNvSpPr>
          <p:nvPr/>
        </p:nvSpPr>
        <p:spPr bwMode="auto">
          <a:xfrm rot="5400000">
            <a:off x="58300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6" name="Line 122"/>
          <p:cNvSpPr>
            <a:spLocks noChangeShapeType="1"/>
          </p:cNvSpPr>
          <p:nvPr/>
        </p:nvSpPr>
        <p:spPr bwMode="auto">
          <a:xfrm rot="5400000">
            <a:off x="58300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7" name="Line 123"/>
          <p:cNvSpPr>
            <a:spLocks noChangeShapeType="1"/>
          </p:cNvSpPr>
          <p:nvPr/>
        </p:nvSpPr>
        <p:spPr bwMode="auto">
          <a:xfrm rot="5400000">
            <a:off x="58300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60960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>
            <a:off x="60960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60960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1" name="Line 127"/>
          <p:cNvSpPr>
            <a:spLocks noChangeShapeType="1"/>
          </p:cNvSpPr>
          <p:nvPr/>
        </p:nvSpPr>
        <p:spPr bwMode="auto">
          <a:xfrm>
            <a:off x="60960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2" name="Line 128"/>
          <p:cNvSpPr>
            <a:spLocks noChangeShapeType="1"/>
          </p:cNvSpPr>
          <p:nvPr/>
        </p:nvSpPr>
        <p:spPr bwMode="auto">
          <a:xfrm>
            <a:off x="60960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3" name="Line 129"/>
          <p:cNvSpPr>
            <a:spLocks noChangeShapeType="1"/>
          </p:cNvSpPr>
          <p:nvPr/>
        </p:nvSpPr>
        <p:spPr bwMode="auto">
          <a:xfrm>
            <a:off x="60960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60960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5" name="Line 131"/>
          <p:cNvSpPr>
            <a:spLocks noChangeShapeType="1"/>
          </p:cNvSpPr>
          <p:nvPr/>
        </p:nvSpPr>
        <p:spPr bwMode="auto">
          <a:xfrm>
            <a:off x="60960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6" name="Line 132"/>
          <p:cNvSpPr>
            <a:spLocks noChangeShapeType="1"/>
          </p:cNvSpPr>
          <p:nvPr/>
        </p:nvSpPr>
        <p:spPr bwMode="auto">
          <a:xfrm>
            <a:off x="6096000" y="52419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7" name="Line 133"/>
          <p:cNvSpPr>
            <a:spLocks noChangeShapeType="1"/>
          </p:cNvSpPr>
          <p:nvPr/>
        </p:nvSpPr>
        <p:spPr bwMode="auto">
          <a:xfrm>
            <a:off x="3048000" y="31083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8" name="Line 134"/>
          <p:cNvSpPr>
            <a:spLocks noChangeShapeType="1"/>
          </p:cNvSpPr>
          <p:nvPr/>
        </p:nvSpPr>
        <p:spPr bwMode="auto">
          <a:xfrm>
            <a:off x="2438400" y="20415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1828800" y="20415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60" name="Line 136"/>
          <p:cNvSpPr>
            <a:spLocks noChangeShapeType="1"/>
          </p:cNvSpPr>
          <p:nvPr/>
        </p:nvSpPr>
        <p:spPr bwMode="auto">
          <a:xfrm>
            <a:off x="4267200" y="47085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61" name="Line 137"/>
          <p:cNvSpPr>
            <a:spLocks noChangeShapeType="1"/>
          </p:cNvSpPr>
          <p:nvPr/>
        </p:nvSpPr>
        <p:spPr bwMode="auto">
          <a:xfrm>
            <a:off x="5486400" y="52419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62" name="Line 138"/>
          <p:cNvSpPr>
            <a:spLocks noChangeShapeType="1"/>
          </p:cNvSpPr>
          <p:nvPr/>
        </p:nvSpPr>
        <p:spPr bwMode="auto">
          <a:xfrm rot="5400000">
            <a:off x="2782094" y="2840831"/>
            <a:ext cx="5334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63" name="Line 139"/>
          <p:cNvSpPr>
            <a:spLocks noChangeShapeType="1"/>
          </p:cNvSpPr>
          <p:nvPr/>
        </p:nvSpPr>
        <p:spPr bwMode="auto">
          <a:xfrm rot="5400000">
            <a:off x="3391694" y="3907631"/>
            <a:ext cx="5334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64" name="Text Box 140"/>
          <p:cNvSpPr txBox="1">
            <a:spLocks noChangeArrowheads="1"/>
          </p:cNvSpPr>
          <p:nvPr/>
        </p:nvSpPr>
        <p:spPr bwMode="auto">
          <a:xfrm>
            <a:off x="1219200" y="23304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1219200" y="2863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  <a:cs typeface="Arial" charset="0"/>
              </a:rPr>
              <a:t>G</a:t>
            </a:r>
          </a:p>
        </p:txBody>
      </p:sp>
      <p:sp>
        <p:nvSpPr>
          <p:cNvPr id="52366" name="Text Box 142"/>
          <p:cNvSpPr txBox="1">
            <a:spLocks noChangeArrowheads="1"/>
          </p:cNvSpPr>
          <p:nvPr/>
        </p:nvSpPr>
        <p:spPr bwMode="auto">
          <a:xfrm>
            <a:off x="1219200" y="3397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2367" name="Text Box 143"/>
          <p:cNvSpPr txBox="1">
            <a:spLocks noChangeArrowheads="1"/>
          </p:cNvSpPr>
          <p:nvPr/>
        </p:nvSpPr>
        <p:spPr bwMode="auto">
          <a:xfrm>
            <a:off x="1219200" y="39306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2368" name="Text Box 144"/>
          <p:cNvSpPr txBox="1">
            <a:spLocks noChangeArrowheads="1"/>
          </p:cNvSpPr>
          <p:nvPr/>
        </p:nvSpPr>
        <p:spPr bwMode="auto">
          <a:xfrm>
            <a:off x="1219200" y="4479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2369" name="Text Box 145"/>
          <p:cNvSpPr txBox="1">
            <a:spLocks noChangeArrowheads="1"/>
          </p:cNvSpPr>
          <p:nvPr/>
        </p:nvSpPr>
        <p:spPr bwMode="auto">
          <a:xfrm>
            <a:off x="1219200" y="5013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2370" name="Text Box 146"/>
          <p:cNvSpPr txBox="1">
            <a:spLocks noChangeArrowheads="1"/>
          </p:cNvSpPr>
          <p:nvPr/>
        </p:nvSpPr>
        <p:spPr bwMode="auto">
          <a:xfrm>
            <a:off x="1219200" y="5546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2371" name="Text Box 147"/>
          <p:cNvSpPr txBox="1">
            <a:spLocks noChangeArrowheads="1"/>
          </p:cNvSpPr>
          <p:nvPr/>
        </p:nvSpPr>
        <p:spPr bwMode="auto">
          <a:xfrm>
            <a:off x="1447800" y="24066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1</a:t>
            </a:r>
          </a:p>
        </p:txBody>
      </p:sp>
      <p:sp>
        <p:nvSpPr>
          <p:cNvPr id="52372" name="Text Box 148"/>
          <p:cNvSpPr txBox="1">
            <a:spLocks noChangeArrowheads="1"/>
          </p:cNvSpPr>
          <p:nvPr/>
        </p:nvSpPr>
        <p:spPr bwMode="auto">
          <a:xfrm>
            <a:off x="1447800" y="29400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2</a:t>
            </a:r>
          </a:p>
        </p:txBody>
      </p:sp>
      <p:sp>
        <p:nvSpPr>
          <p:cNvPr id="52373" name="Text Box 149"/>
          <p:cNvSpPr txBox="1">
            <a:spLocks noChangeArrowheads="1"/>
          </p:cNvSpPr>
          <p:nvPr/>
        </p:nvSpPr>
        <p:spPr bwMode="auto">
          <a:xfrm>
            <a:off x="1447800" y="34734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3</a:t>
            </a:r>
          </a:p>
        </p:txBody>
      </p:sp>
      <p:sp>
        <p:nvSpPr>
          <p:cNvPr id="52374" name="Text Box 150"/>
          <p:cNvSpPr txBox="1">
            <a:spLocks noChangeArrowheads="1"/>
          </p:cNvSpPr>
          <p:nvPr/>
        </p:nvSpPr>
        <p:spPr bwMode="auto">
          <a:xfrm>
            <a:off x="1447800" y="40068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4</a:t>
            </a:r>
          </a:p>
        </p:txBody>
      </p:sp>
      <p:sp>
        <p:nvSpPr>
          <p:cNvPr id="52375" name="Text Box 151"/>
          <p:cNvSpPr txBox="1">
            <a:spLocks noChangeArrowheads="1"/>
          </p:cNvSpPr>
          <p:nvPr/>
        </p:nvSpPr>
        <p:spPr bwMode="auto">
          <a:xfrm>
            <a:off x="1447800" y="45561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5</a:t>
            </a:r>
          </a:p>
        </p:txBody>
      </p:sp>
      <p:sp>
        <p:nvSpPr>
          <p:cNvPr id="52376" name="Text Box 152"/>
          <p:cNvSpPr txBox="1">
            <a:spLocks noChangeArrowheads="1"/>
          </p:cNvSpPr>
          <p:nvPr/>
        </p:nvSpPr>
        <p:spPr bwMode="auto">
          <a:xfrm>
            <a:off x="1447800" y="50895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6</a:t>
            </a:r>
          </a:p>
        </p:txBody>
      </p:sp>
      <p:sp>
        <p:nvSpPr>
          <p:cNvPr id="52377" name="Text Box 153"/>
          <p:cNvSpPr txBox="1">
            <a:spLocks noChangeArrowheads="1"/>
          </p:cNvSpPr>
          <p:nvPr/>
        </p:nvSpPr>
        <p:spPr bwMode="auto">
          <a:xfrm>
            <a:off x="1447800" y="56229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7</a:t>
            </a:r>
          </a:p>
        </p:txBody>
      </p:sp>
      <p:sp>
        <p:nvSpPr>
          <p:cNvPr id="52378" name="Text Box 154"/>
          <p:cNvSpPr txBox="1">
            <a:spLocks noChangeArrowheads="1"/>
          </p:cNvSpPr>
          <p:nvPr/>
        </p:nvSpPr>
        <p:spPr bwMode="auto">
          <a:xfrm>
            <a:off x="1447800" y="19192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0</a:t>
            </a:r>
          </a:p>
        </p:txBody>
      </p:sp>
      <p:sp>
        <p:nvSpPr>
          <p:cNvPr id="52379" name="Text Box 155"/>
          <p:cNvSpPr txBox="1">
            <a:spLocks noChangeArrowheads="1"/>
          </p:cNvSpPr>
          <p:nvPr/>
        </p:nvSpPr>
        <p:spPr bwMode="auto">
          <a:xfrm>
            <a:off x="1295400" y="19192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i</a:t>
            </a:r>
          </a:p>
        </p:txBody>
      </p:sp>
      <p:sp>
        <p:nvSpPr>
          <p:cNvPr id="52380" name="Text Box 156"/>
          <p:cNvSpPr txBox="1">
            <a:spLocks noChangeArrowheads="1"/>
          </p:cNvSpPr>
          <p:nvPr/>
        </p:nvSpPr>
        <p:spPr bwMode="auto">
          <a:xfrm>
            <a:off x="22098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2381" name="Text Box 157"/>
          <p:cNvSpPr txBox="1">
            <a:spLocks noChangeArrowheads="1"/>
          </p:cNvSpPr>
          <p:nvPr/>
        </p:nvSpPr>
        <p:spPr bwMode="auto">
          <a:xfrm>
            <a:off x="28194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2382" name="Text Box 158"/>
          <p:cNvSpPr txBox="1">
            <a:spLocks noChangeArrowheads="1"/>
          </p:cNvSpPr>
          <p:nvPr/>
        </p:nvSpPr>
        <p:spPr bwMode="auto">
          <a:xfrm>
            <a:off x="34290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2383" name="Text Box 159"/>
          <p:cNvSpPr txBox="1">
            <a:spLocks noChangeArrowheads="1"/>
          </p:cNvSpPr>
          <p:nvPr/>
        </p:nvSpPr>
        <p:spPr bwMode="auto">
          <a:xfrm>
            <a:off x="40386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2384" name="Text Box 160"/>
          <p:cNvSpPr txBox="1">
            <a:spLocks noChangeArrowheads="1"/>
          </p:cNvSpPr>
          <p:nvPr/>
        </p:nvSpPr>
        <p:spPr bwMode="auto">
          <a:xfrm>
            <a:off x="46482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  <a:cs typeface="Arial" charset="0"/>
              </a:rPr>
              <a:t>G</a:t>
            </a:r>
          </a:p>
        </p:txBody>
      </p:sp>
      <p:sp>
        <p:nvSpPr>
          <p:cNvPr id="52385" name="Text Box 161"/>
          <p:cNvSpPr txBox="1">
            <a:spLocks noChangeArrowheads="1"/>
          </p:cNvSpPr>
          <p:nvPr/>
        </p:nvSpPr>
        <p:spPr bwMode="auto">
          <a:xfrm>
            <a:off x="52578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2386" name="Text Box 162"/>
          <p:cNvSpPr txBox="1">
            <a:spLocks noChangeArrowheads="1"/>
          </p:cNvSpPr>
          <p:nvPr/>
        </p:nvSpPr>
        <p:spPr bwMode="auto">
          <a:xfrm>
            <a:off x="58674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2387" name="Text Box 163"/>
          <p:cNvSpPr txBox="1">
            <a:spLocks noChangeArrowheads="1"/>
          </p:cNvSpPr>
          <p:nvPr/>
        </p:nvSpPr>
        <p:spPr bwMode="auto">
          <a:xfrm>
            <a:off x="64770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CC"/>
                </a:solidFill>
                <a:cs typeface="Arial" charset="0"/>
              </a:rPr>
              <a:t>C</a:t>
            </a:r>
          </a:p>
        </p:txBody>
      </p:sp>
      <p:sp>
        <p:nvSpPr>
          <p:cNvPr id="52388" name="Text Box 164"/>
          <p:cNvSpPr txBox="1">
            <a:spLocks noChangeArrowheads="1"/>
          </p:cNvSpPr>
          <p:nvPr/>
        </p:nvSpPr>
        <p:spPr bwMode="auto">
          <a:xfrm>
            <a:off x="16764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0</a:t>
            </a:r>
          </a:p>
        </p:txBody>
      </p:sp>
      <p:sp>
        <p:nvSpPr>
          <p:cNvPr id="52389" name="Text Box 165"/>
          <p:cNvSpPr txBox="1">
            <a:spLocks noChangeArrowheads="1"/>
          </p:cNvSpPr>
          <p:nvPr/>
        </p:nvSpPr>
        <p:spPr bwMode="auto">
          <a:xfrm>
            <a:off x="22860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1</a:t>
            </a:r>
          </a:p>
        </p:txBody>
      </p:sp>
      <p:sp>
        <p:nvSpPr>
          <p:cNvPr id="52390" name="Text Box 166"/>
          <p:cNvSpPr txBox="1">
            <a:spLocks noChangeArrowheads="1"/>
          </p:cNvSpPr>
          <p:nvPr/>
        </p:nvSpPr>
        <p:spPr bwMode="auto">
          <a:xfrm>
            <a:off x="28956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2</a:t>
            </a:r>
          </a:p>
        </p:txBody>
      </p:sp>
      <p:sp>
        <p:nvSpPr>
          <p:cNvPr id="52391" name="Text Box 167"/>
          <p:cNvSpPr txBox="1">
            <a:spLocks noChangeArrowheads="1"/>
          </p:cNvSpPr>
          <p:nvPr/>
        </p:nvSpPr>
        <p:spPr bwMode="auto">
          <a:xfrm>
            <a:off x="35052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3</a:t>
            </a:r>
          </a:p>
        </p:txBody>
      </p:sp>
      <p:sp>
        <p:nvSpPr>
          <p:cNvPr id="52392" name="Text Box 168"/>
          <p:cNvSpPr txBox="1">
            <a:spLocks noChangeArrowheads="1"/>
          </p:cNvSpPr>
          <p:nvPr/>
        </p:nvSpPr>
        <p:spPr bwMode="auto">
          <a:xfrm>
            <a:off x="41148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4</a:t>
            </a:r>
          </a:p>
        </p:txBody>
      </p:sp>
      <p:sp>
        <p:nvSpPr>
          <p:cNvPr id="52393" name="Text Box 169"/>
          <p:cNvSpPr txBox="1">
            <a:spLocks noChangeArrowheads="1"/>
          </p:cNvSpPr>
          <p:nvPr/>
        </p:nvSpPr>
        <p:spPr bwMode="auto">
          <a:xfrm>
            <a:off x="47244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5</a:t>
            </a:r>
          </a:p>
        </p:txBody>
      </p:sp>
      <p:sp>
        <p:nvSpPr>
          <p:cNvPr id="52394" name="Text Box 170"/>
          <p:cNvSpPr txBox="1">
            <a:spLocks noChangeArrowheads="1"/>
          </p:cNvSpPr>
          <p:nvPr/>
        </p:nvSpPr>
        <p:spPr bwMode="auto">
          <a:xfrm>
            <a:off x="53340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6</a:t>
            </a:r>
          </a:p>
        </p:txBody>
      </p:sp>
      <p:sp>
        <p:nvSpPr>
          <p:cNvPr id="52395" name="Text Box 171"/>
          <p:cNvSpPr txBox="1">
            <a:spLocks noChangeArrowheads="1"/>
          </p:cNvSpPr>
          <p:nvPr/>
        </p:nvSpPr>
        <p:spPr bwMode="auto">
          <a:xfrm>
            <a:off x="59436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7</a:t>
            </a:r>
          </a:p>
        </p:txBody>
      </p:sp>
      <p:sp>
        <p:nvSpPr>
          <p:cNvPr id="52396" name="Text Box 172"/>
          <p:cNvSpPr txBox="1">
            <a:spLocks noChangeArrowheads="1"/>
          </p:cNvSpPr>
          <p:nvPr/>
        </p:nvSpPr>
        <p:spPr bwMode="auto">
          <a:xfrm>
            <a:off x="65532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8</a:t>
            </a:r>
          </a:p>
        </p:txBody>
      </p:sp>
      <p:sp>
        <p:nvSpPr>
          <p:cNvPr id="52397" name="Text Box 173"/>
          <p:cNvSpPr txBox="1">
            <a:spLocks noChangeArrowheads="1"/>
          </p:cNvSpPr>
          <p:nvPr/>
        </p:nvSpPr>
        <p:spPr bwMode="auto">
          <a:xfrm>
            <a:off x="1676400" y="14319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j</a:t>
            </a:r>
          </a:p>
        </p:txBody>
      </p:sp>
      <p:sp>
        <p:nvSpPr>
          <p:cNvPr id="52398" name="Line 174"/>
          <p:cNvSpPr>
            <a:spLocks noChangeShapeType="1"/>
          </p:cNvSpPr>
          <p:nvPr/>
        </p:nvSpPr>
        <p:spPr bwMode="auto">
          <a:xfrm>
            <a:off x="42672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99" name="Line 175"/>
          <p:cNvSpPr>
            <a:spLocks noChangeShapeType="1"/>
          </p:cNvSpPr>
          <p:nvPr/>
        </p:nvSpPr>
        <p:spPr bwMode="auto">
          <a:xfrm>
            <a:off x="5486400" y="2057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0" name="Line 176"/>
          <p:cNvSpPr>
            <a:spLocks noChangeShapeType="1"/>
          </p:cNvSpPr>
          <p:nvPr/>
        </p:nvSpPr>
        <p:spPr bwMode="auto">
          <a:xfrm>
            <a:off x="3657600" y="2057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1" name="Line 177"/>
          <p:cNvSpPr>
            <a:spLocks noChangeShapeType="1"/>
          </p:cNvSpPr>
          <p:nvPr/>
        </p:nvSpPr>
        <p:spPr bwMode="auto">
          <a:xfrm>
            <a:off x="1828800" y="3657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2" name="Line 178"/>
          <p:cNvSpPr>
            <a:spLocks noChangeShapeType="1"/>
          </p:cNvSpPr>
          <p:nvPr/>
        </p:nvSpPr>
        <p:spPr bwMode="auto">
          <a:xfrm>
            <a:off x="4876800" y="3657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3" name="Line 179"/>
          <p:cNvSpPr>
            <a:spLocks noChangeShapeType="1"/>
          </p:cNvSpPr>
          <p:nvPr/>
        </p:nvSpPr>
        <p:spPr bwMode="auto">
          <a:xfrm>
            <a:off x="2438400" y="4191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4" name="Line 180"/>
          <p:cNvSpPr>
            <a:spLocks noChangeShapeType="1"/>
          </p:cNvSpPr>
          <p:nvPr/>
        </p:nvSpPr>
        <p:spPr bwMode="auto">
          <a:xfrm>
            <a:off x="5486400" y="4191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5" name="Line 181"/>
          <p:cNvSpPr>
            <a:spLocks noChangeShapeType="1"/>
          </p:cNvSpPr>
          <p:nvPr/>
        </p:nvSpPr>
        <p:spPr bwMode="auto">
          <a:xfrm>
            <a:off x="1828800" y="4724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6" name="Line 182"/>
          <p:cNvSpPr>
            <a:spLocks noChangeShapeType="1"/>
          </p:cNvSpPr>
          <p:nvPr/>
        </p:nvSpPr>
        <p:spPr bwMode="auto">
          <a:xfrm>
            <a:off x="3048000" y="5257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07" name="Line 183"/>
          <p:cNvSpPr>
            <a:spLocks noChangeShapeType="1"/>
          </p:cNvSpPr>
          <p:nvPr/>
        </p:nvSpPr>
        <p:spPr bwMode="auto">
          <a:xfrm>
            <a:off x="609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0200" y="2092146"/>
            <a:ext cx="3381375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can skip a row char (down edge)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can skip a col char (right edge)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Additional diagonal edges (matching)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Edit Graph for LCS Problem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rot="5400000">
            <a:off x="15628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rot="5400000">
            <a:off x="15628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rot="5400000">
            <a:off x="15628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rot="5400000">
            <a:off x="15628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rot="5400000">
            <a:off x="15628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rot="5400000">
            <a:off x="15628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rot="5400000">
            <a:off x="15628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8288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8288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18288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8288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18288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18288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18288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1828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rot="5400000">
            <a:off x="21724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rot="5400000">
            <a:off x="21724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rot="5400000">
            <a:off x="21724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rot="5400000">
            <a:off x="21724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rot="5400000">
            <a:off x="21724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rot="5400000">
            <a:off x="21724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rot="5400000">
            <a:off x="21724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24384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24384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24384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24384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24384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24384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>
            <a:off x="24384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24384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 rot="5400000">
            <a:off x="27820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rot="5400000">
            <a:off x="27820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rot="5400000">
            <a:off x="27820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rot="5400000">
            <a:off x="27820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rot="5400000">
            <a:off x="27820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rot="5400000">
            <a:off x="27820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rot="5400000">
            <a:off x="27820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30480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30480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30480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30480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>
            <a:off x="30480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>
            <a:off x="30480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>
            <a:off x="30480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30480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rot="5400000">
            <a:off x="33916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 rot="5400000">
            <a:off x="33916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rot="5400000">
            <a:off x="33916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rot="5400000">
            <a:off x="33916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 rot="5400000">
            <a:off x="33916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 rot="5400000">
            <a:off x="33916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rot="5400000">
            <a:off x="33916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>
            <a:off x="36576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>
            <a:off x="36576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>
            <a:off x="36576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36576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36576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8" name="Line 60"/>
          <p:cNvSpPr>
            <a:spLocks noChangeShapeType="1"/>
          </p:cNvSpPr>
          <p:nvPr/>
        </p:nvSpPr>
        <p:spPr bwMode="auto">
          <a:xfrm>
            <a:off x="36576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36576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36576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 rot="5400000">
            <a:off x="40012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 rot="5400000">
            <a:off x="40012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 rot="5400000">
            <a:off x="40012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4" name="Line 66"/>
          <p:cNvSpPr>
            <a:spLocks noChangeShapeType="1"/>
          </p:cNvSpPr>
          <p:nvPr/>
        </p:nvSpPr>
        <p:spPr bwMode="auto">
          <a:xfrm rot="5400000">
            <a:off x="40012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5" name="Line 67"/>
          <p:cNvSpPr>
            <a:spLocks noChangeShapeType="1"/>
          </p:cNvSpPr>
          <p:nvPr/>
        </p:nvSpPr>
        <p:spPr bwMode="auto">
          <a:xfrm rot="5400000">
            <a:off x="40012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6" name="Line 68"/>
          <p:cNvSpPr>
            <a:spLocks noChangeShapeType="1"/>
          </p:cNvSpPr>
          <p:nvPr/>
        </p:nvSpPr>
        <p:spPr bwMode="auto">
          <a:xfrm rot="5400000">
            <a:off x="40012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7" name="Line 69"/>
          <p:cNvSpPr>
            <a:spLocks noChangeShapeType="1"/>
          </p:cNvSpPr>
          <p:nvPr/>
        </p:nvSpPr>
        <p:spPr bwMode="auto">
          <a:xfrm rot="5400000">
            <a:off x="40012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8" name="Line 70"/>
          <p:cNvSpPr>
            <a:spLocks noChangeShapeType="1"/>
          </p:cNvSpPr>
          <p:nvPr/>
        </p:nvSpPr>
        <p:spPr bwMode="auto">
          <a:xfrm>
            <a:off x="42672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19" name="Line 71"/>
          <p:cNvSpPr>
            <a:spLocks noChangeShapeType="1"/>
          </p:cNvSpPr>
          <p:nvPr/>
        </p:nvSpPr>
        <p:spPr bwMode="auto">
          <a:xfrm>
            <a:off x="42672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0" name="Line 72"/>
          <p:cNvSpPr>
            <a:spLocks noChangeShapeType="1"/>
          </p:cNvSpPr>
          <p:nvPr/>
        </p:nvSpPr>
        <p:spPr bwMode="auto">
          <a:xfrm>
            <a:off x="42672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1" name="Line 73"/>
          <p:cNvSpPr>
            <a:spLocks noChangeShapeType="1"/>
          </p:cNvSpPr>
          <p:nvPr/>
        </p:nvSpPr>
        <p:spPr bwMode="auto">
          <a:xfrm>
            <a:off x="42672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2" name="Line 74"/>
          <p:cNvSpPr>
            <a:spLocks noChangeShapeType="1"/>
          </p:cNvSpPr>
          <p:nvPr/>
        </p:nvSpPr>
        <p:spPr bwMode="auto">
          <a:xfrm>
            <a:off x="42672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3" name="Line 75"/>
          <p:cNvSpPr>
            <a:spLocks noChangeShapeType="1"/>
          </p:cNvSpPr>
          <p:nvPr/>
        </p:nvSpPr>
        <p:spPr bwMode="auto">
          <a:xfrm>
            <a:off x="42672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4" name="Line 76"/>
          <p:cNvSpPr>
            <a:spLocks noChangeShapeType="1"/>
          </p:cNvSpPr>
          <p:nvPr/>
        </p:nvSpPr>
        <p:spPr bwMode="auto">
          <a:xfrm>
            <a:off x="42672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5" name="Line 77"/>
          <p:cNvSpPr>
            <a:spLocks noChangeShapeType="1"/>
          </p:cNvSpPr>
          <p:nvPr/>
        </p:nvSpPr>
        <p:spPr bwMode="auto">
          <a:xfrm>
            <a:off x="42672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6" name="Line 78"/>
          <p:cNvSpPr>
            <a:spLocks noChangeShapeType="1"/>
          </p:cNvSpPr>
          <p:nvPr/>
        </p:nvSpPr>
        <p:spPr bwMode="auto">
          <a:xfrm rot="5400000">
            <a:off x="46108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 rot="5400000">
            <a:off x="46108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8" name="Line 80"/>
          <p:cNvSpPr>
            <a:spLocks noChangeShapeType="1"/>
          </p:cNvSpPr>
          <p:nvPr/>
        </p:nvSpPr>
        <p:spPr bwMode="auto">
          <a:xfrm rot="5400000">
            <a:off x="46108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 rot="5400000">
            <a:off x="46108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rot="5400000">
            <a:off x="46108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 rot="5400000">
            <a:off x="46108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2" name="Line 84"/>
          <p:cNvSpPr>
            <a:spLocks noChangeShapeType="1"/>
          </p:cNvSpPr>
          <p:nvPr/>
        </p:nvSpPr>
        <p:spPr bwMode="auto">
          <a:xfrm rot="5400000">
            <a:off x="46108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>
            <a:off x="48768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>
            <a:off x="48768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>
            <a:off x="48768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>
            <a:off x="48768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>
            <a:off x="48768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8" name="Line 90"/>
          <p:cNvSpPr>
            <a:spLocks noChangeShapeType="1"/>
          </p:cNvSpPr>
          <p:nvPr/>
        </p:nvSpPr>
        <p:spPr bwMode="auto">
          <a:xfrm>
            <a:off x="48768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39" name="Line 91"/>
          <p:cNvSpPr>
            <a:spLocks noChangeShapeType="1"/>
          </p:cNvSpPr>
          <p:nvPr/>
        </p:nvSpPr>
        <p:spPr bwMode="auto">
          <a:xfrm>
            <a:off x="48768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0" name="Line 92"/>
          <p:cNvSpPr>
            <a:spLocks noChangeShapeType="1"/>
          </p:cNvSpPr>
          <p:nvPr/>
        </p:nvSpPr>
        <p:spPr bwMode="auto">
          <a:xfrm>
            <a:off x="4876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1" name="Line 93"/>
          <p:cNvSpPr>
            <a:spLocks noChangeShapeType="1"/>
          </p:cNvSpPr>
          <p:nvPr/>
        </p:nvSpPr>
        <p:spPr bwMode="auto">
          <a:xfrm rot="5400000">
            <a:off x="64396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 rot="5400000">
            <a:off x="64396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 rot="5400000">
            <a:off x="64396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4" name="Line 96"/>
          <p:cNvSpPr>
            <a:spLocks noChangeShapeType="1"/>
          </p:cNvSpPr>
          <p:nvPr/>
        </p:nvSpPr>
        <p:spPr bwMode="auto">
          <a:xfrm rot="5400000">
            <a:off x="64396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5" name="Line 97"/>
          <p:cNvSpPr>
            <a:spLocks noChangeShapeType="1"/>
          </p:cNvSpPr>
          <p:nvPr/>
        </p:nvSpPr>
        <p:spPr bwMode="auto">
          <a:xfrm rot="5400000">
            <a:off x="64396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6" name="Line 98"/>
          <p:cNvSpPr>
            <a:spLocks noChangeShapeType="1"/>
          </p:cNvSpPr>
          <p:nvPr/>
        </p:nvSpPr>
        <p:spPr bwMode="auto">
          <a:xfrm rot="5400000">
            <a:off x="64396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7" name="Line 99"/>
          <p:cNvSpPr>
            <a:spLocks noChangeShapeType="1"/>
          </p:cNvSpPr>
          <p:nvPr/>
        </p:nvSpPr>
        <p:spPr bwMode="auto">
          <a:xfrm rot="5400000">
            <a:off x="64396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8" name="Line 100"/>
          <p:cNvSpPr>
            <a:spLocks noChangeShapeType="1"/>
          </p:cNvSpPr>
          <p:nvPr/>
        </p:nvSpPr>
        <p:spPr bwMode="auto">
          <a:xfrm rot="5400000">
            <a:off x="52204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49" name="Line 101"/>
          <p:cNvSpPr>
            <a:spLocks noChangeShapeType="1"/>
          </p:cNvSpPr>
          <p:nvPr/>
        </p:nvSpPr>
        <p:spPr bwMode="auto">
          <a:xfrm rot="5400000">
            <a:off x="52204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0" name="Line 102"/>
          <p:cNvSpPr>
            <a:spLocks noChangeShapeType="1"/>
          </p:cNvSpPr>
          <p:nvPr/>
        </p:nvSpPr>
        <p:spPr bwMode="auto">
          <a:xfrm rot="5400000">
            <a:off x="52204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rot="5400000">
            <a:off x="52204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2" name="Line 104"/>
          <p:cNvSpPr>
            <a:spLocks noChangeShapeType="1"/>
          </p:cNvSpPr>
          <p:nvPr/>
        </p:nvSpPr>
        <p:spPr bwMode="auto">
          <a:xfrm rot="5400000">
            <a:off x="52204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3" name="Line 105"/>
          <p:cNvSpPr>
            <a:spLocks noChangeShapeType="1"/>
          </p:cNvSpPr>
          <p:nvPr/>
        </p:nvSpPr>
        <p:spPr bwMode="auto">
          <a:xfrm rot="5400000">
            <a:off x="52204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4" name="Line 106"/>
          <p:cNvSpPr>
            <a:spLocks noChangeShapeType="1"/>
          </p:cNvSpPr>
          <p:nvPr/>
        </p:nvSpPr>
        <p:spPr bwMode="auto">
          <a:xfrm rot="5400000">
            <a:off x="52204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5" name="Line 107"/>
          <p:cNvSpPr>
            <a:spLocks noChangeShapeType="1"/>
          </p:cNvSpPr>
          <p:nvPr/>
        </p:nvSpPr>
        <p:spPr bwMode="auto">
          <a:xfrm>
            <a:off x="54864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6" name="Line 108"/>
          <p:cNvSpPr>
            <a:spLocks noChangeShapeType="1"/>
          </p:cNvSpPr>
          <p:nvPr/>
        </p:nvSpPr>
        <p:spPr bwMode="auto">
          <a:xfrm>
            <a:off x="54864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7" name="Line 109"/>
          <p:cNvSpPr>
            <a:spLocks noChangeShapeType="1"/>
          </p:cNvSpPr>
          <p:nvPr/>
        </p:nvSpPr>
        <p:spPr bwMode="auto">
          <a:xfrm>
            <a:off x="54864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8" name="Line 110"/>
          <p:cNvSpPr>
            <a:spLocks noChangeShapeType="1"/>
          </p:cNvSpPr>
          <p:nvPr/>
        </p:nvSpPr>
        <p:spPr bwMode="auto">
          <a:xfrm>
            <a:off x="54864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59" name="Line 111"/>
          <p:cNvSpPr>
            <a:spLocks noChangeShapeType="1"/>
          </p:cNvSpPr>
          <p:nvPr/>
        </p:nvSpPr>
        <p:spPr bwMode="auto">
          <a:xfrm>
            <a:off x="54864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0" name="Line 112"/>
          <p:cNvSpPr>
            <a:spLocks noChangeShapeType="1"/>
          </p:cNvSpPr>
          <p:nvPr/>
        </p:nvSpPr>
        <p:spPr bwMode="auto">
          <a:xfrm>
            <a:off x="54864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1" name="Line 113"/>
          <p:cNvSpPr>
            <a:spLocks noChangeShapeType="1"/>
          </p:cNvSpPr>
          <p:nvPr/>
        </p:nvSpPr>
        <p:spPr bwMode="auto">
          <a:xfrm>
            <a:off x="54864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4864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3" name="Line 115"/>
          <p:cNvSpPr>
            <a:spLocks noChangeShapeType="1"/>
          </p:cNvSpPr>
          <p:nvPr/>
        </p:nvSpPr>
        <p:spPr bwMode="auto">
          <a:xfrm>
            <a:off x="4876800" y="47085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4" name="Line 116"/>
          <p:cNvSpPr>
            <a:spLocks noChangeShapeType="1"/>
          </p:cNvSpPr>
          <p:nvPr/>
        </p:nvSpPr>
        <p:spPr bwMode="auto">
          <a:xfrm>
            <a:off x="3657600" y="41751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5" name="Line 117"/>
          <p:cNvSpPr>
            <a:spLocks noChangeShapeType="1"/>
          </p:cNvSpPr>
          <p:nvPr/>
        </p:nvSpPr>
        <p:spPr bwMode="auto">
          <a:xfrm rot="5400000">
            <a:off x="58300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6" name="Line 118"/>
          <p:cNvSpPr>
            <a:spLocks noChangeShapeType="1"/>
          </p:cNvSpPr>
          <p:nvPr/>
        </p:nvSpPr>
        <p:spPr bwMode="auto">
          <a:xfrm rot="5400000">
            <a:off x="58300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7" name="Line 119"/>
          <p:cNvSpPr>
            <a:spLocks noChangeShapeType="1"/>
          </p:cNvSpPr>
          <p:nvPr/>
        </p:nvSpPr>
        <p:spPr bwMode="auto">
          <a:xfrm rot="5400000">
            <a:off x="58300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8" name="Line 120"/>
          <p:cNvSpPr>
            <a:spLocks noChangeShapeType="1"/>
          </p:cNvSpPr>
          <p:nvPr/>
        </p:nvSpPr>
        <p:spPr bwMode="auto">
          <a:xfrm rot="5400000">
            <a:off x="58300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69" name="Line 121"/>
          <p:cNvSpPr>
            <a:spLocks noChangeShapeType="1"/>
          </p:cNvSpPr>
          <p:nvPr/>
        </p:nvSpPr>
        <p:spPr bwMode="auto">
          <a:xfrm rot="5400000">
            <a:off x="58300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0" name="Line 122"/>
          <p:cNvSpPr>
            <a:spLocks noChangeShapeType="1"/>
          </p:cNvSpPr>
          <p:nvPr/>
        </p:nvSpPr>
        <p:spPr bwMode="auto">
          <a:xfrm rot="5400000">
            <a:off x="58300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1" name="Line 123"/>
          <p:cNvSpPr>
            <a:spLocks noChangeShapeType="1"/>
          </p:cNvSpPr>
          <p:nvPr/>
        </p:nvSpPr>
        <p:spPr bwMode="auto">
          <a:xfrm rot="5400000">
            <a:off x="58300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2" name="Line 124"/>
          <p:cNvSpPr>
            <a:spLocks noChangeShapeType="1"/>
          </p:cNvSpPr>
          <p:nvPr/>
        </p:nvSpPr>
        <p:spPr bwMode="auto">
          <a:xfrm>
            <a:off x="60960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3" name="Line 125"/>
          <p:cNvSpPr>
            <a:spLocks noChangeShapeType="1"/>
          </p:cNvSpPr>
          <p:nvPr/>
        </p:nvSpPr>
        <p:spPr bwMode="auto">
          <a:xfrm>
            <a:off x="60960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4" name="Line 126"/>
          <p:cNvSpPr>
            <a:spLocks noChangeShapeType="1"/>
          </p:cNvSpPr>
          <p:nvPr/>
        </p:nvSpPr>
        <p:spPr bwMode="auto">
          <a:xfrm>
            <a:off x="60960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5" name="Line 127"/>
          <p:cNvSpPr>
            <a:spLocks noChangeShapeType="1"/>
          </p:cNvSpPr>
          <p:nvPr/>
        </p:nvSpPr>
        <p:spPr bwMode="auto">
          <a:xfrm>
            <a:off x="60960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6" name="Line 128"/>
          <p:cNvSpPr>
            <a:spLocks noChangeShapeType="1"/>
          </p:cNvSpPr>
          <p:nvPr/>
        </p:nvSpPr>
        <p:spPr bwMode="auto">
          <a:xfrm>
            <a:off x="60960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7" name="Line 129"/>
          <p:cNvSpPr>
            <a:spLocks noChangeShapeType="1"/>
          </p:cNvSpPr>
          <p:nvPr/>
        </p:nvSpPr>
        <p:spPr bwMode="auto">
          <a:xfrm>
            <a:off x="60960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8" name="Line 130"/>
          <p:cNvSpPr>
            <a:spLocks noChangeShapeType="1"/>
          </p:cNvSpPr>
          <p:nvPr/>
        </p:nvSpPr>
        <p:spPr bwMode="auto">
          <a:xfrm>
            <a:off x="60960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79" name="Line 131"/>
          <p:cNvSpPr>
            <a:spLocks noChangeShapeType="1"/>
          </p:cNvSpPr>
          <p:nvPr/>
        </p:nvSpPr>
        <p:spPr bwMode="auto">
          <a:xfrm>
            <a:off x="60960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0" name="Line 132"/>
          <p:cNvSpPr>
            <a:spLocks noChangeShapeType="1"/>
          </p:cNvSpPr>
          <p:nvPr/>
        </p:nvSpPr>
        <p:spPr bwMode="auto">
          <a:xfrm>
            <a:off x="6096000" y="52419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1" name="Line 133"/>
          <p:cNvSpPr>
            <a:spLocks noChangeShapeType="1"/>
          </p:cNvSpPr>
          <p:nvPr/>
        </p:nvSpPr>
        <p:spPr bwMode="auto">
          <a:xfrm>
            <a:off x="3048000" y="31083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2" name="Line 134"/>
          <p:cNvSpPr>
            <a:spLocks noChangeShapeType="1"/>
          </p:cNvSpPr>
          <p:nvPr/>
        </p:nvSpPr>
        <p:spPr bwMode="auto">
          <a:xfrm>
            <a:off x="2438400" y="20415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3" name="Line 135"/>
          <p:cNvSpPr>
            <a:spLocks noChangeShapeType="1"/>
          </p:cNvSpPr>
          <p:nvPr/>
        </p:nvSpPr>
        <p:spPr bwMode="auto">
          <a:xfrm>
            <a:off x="1828800" y="20415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4267200" y="47085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5" name="Line 137"/>
          <p:cNvSpPr>
            <a:spLocks noChangeShapeType="1"/>
          </p:cNvSpPr>
          <p:nvPr/>
        </p:nvSpPr>
        <p:spPr bwMode="auto">
          <a:xfrm>
            <a:off x="5486400" y="52419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6" name="Line 138"/>
          <p:cNvSpPr>
            <a:spLocks noChangeShapeType="1"/>
          </p:cNvSpPr>
          <p:nvPr/>
        </p:nvSpPr>
        <p:spPr bwMode="auto">
          <a:xfrm rot="5400000">
            <a:off x="2782094" y="2840831"/>
            <a:ext cx="5334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7" name="Line 139"/>
          <p:cNvSpPr>
            <a:spLocks noChangeShapeType="1"/>
          </p:cNvSpPr>
          <p:nvPr/>
        </p:nvSpPr>
        <p:spPr bwMode="auto">
          <a:xfrm rot="5400000">
            <a:off x="3391694" y="3907631"/>
            <a:ext cx="5334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388" name="Text Box 140"/>
          <p:cNvSpPr txBox="1">
            <a:spLocks noChangeArrowheads="1"/>
          </p:cNvSpPr>
          <p:nvPr/>
        </p:nvSpPr>
        <p:spPr bwMode="auto">
          <a:xfrm>
            <a:off x="1219200" y="23304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3389" name="Text Box 141"/>
          <p:cNvSpPr txBox="1">
            <a:spLocks noChangeArrowheads="1"/>
          </p:cNvSpPr>
          <p:nvPr/>
        </p:nvSpPr>
        <p:spPr bwMode="auto">
          <a:xfrm>
            <a:off x="1219200" y="2863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  <a:cs typeface="Arial" charset="0"/>
              </a:rPr>
              <a:t>G</a:t>
            </a:r>
          </a:p>
        </p:txBody>
      </p:sp>
      <p:sp>
        <p:nvSpPr>
          <p:cNvPr id="53390" name="Text Box 142"/>
          <p:cNvSpPr txBox="1">
            <a:spLocks noChangeArrowheads="1"/>
          </p:cNvSpPr>
          <p:nvPr/>
        </p:nvSpPr>
        <p:spPr bwMode="auto">
          <a:xfrm>
            <a:off x="1219200" y="3397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3391" name="Text Box 143"/>
          <p:cNvSpPr txBox="1">
            <a:spLocks noChangeArrowheads="1"/>
          </p:cNvSpPr>
          <p:nvPr/>
        </p:nvSpPr>
        <p:spPr bwMode="auto">
          <a:xfrm>
            <a:off x="1219200" y="39306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3392" name="Text Box 144"/>
          <p:cNvSpPr txBox="1">
            <a:spLocks noChangeArrowheads="1"/>
          </p:cNvSpPr>
          <p:nvPr/>
        </p:nvSpPr>
        <p:spPr bwMode="auto">
          <a:xfrm>
            <a:off x="1219200" y="4479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3393" name="Text Box 145"/>
          <p:cNvSpPr txBox="1">
            <a:spLocks noChangeArrowheads="1"/>
          </p:cNvSpPr>
          <p:nvPr/>
        </p:nvSpPr>
        <p:spPr bwMode="auto">
          <a:xfrm>
            <a:off x="1219200" y="5013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3394" name="Text Box 146"/>
          <p:cNvSpPr txBox="1">
            <a:spLocks noChangeArrowheads="1"/>
          </p:cNvSpPr>
          <p:nvPr/>
        </p:nvSpPr>
        <p:spPr bwMode="auto">
          <a:xfrm>
            <a:off x="1219200" y="5546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3395" name="Text Box 147"/>
          <p:cNvSpPr txBox="1">
            <a:spLocks noChangeArrowheads="1"/>
          </p:cNvSpPr>
          <p:nvPr/>
        </p:nvSpPr>
        <p:spPr bwMode="auto">
          <a:xfrm>
            <a:off x="1447800" y="24066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1</a:t>
            </a:r>
          </a:p>
        </p:txBody>
      </p:sp>
      <p:sp>
        <p:nvSpPr>
          <p:cNvPr id="53396" name="Text Box 148"/>
          <p:cNvSpPr txBox="1">
            <a:spLocks noChangeArrowheads="1"/>
          </p:cNvSpPr>
          <p:nvPr/>
        </p:nvSpPr>
        <p:spPr bwMode="auto">
          <a:xfrm>
            <a:off x="1447800" y="29400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2</a:t>
            </a:r>
          </a:p>
        </p:txBody>
      </p:sp>
      <p:sp>
        <p:nvSpPr>
          <p:cNvPr id="53397" name="Text Box 149"/>
          <p:cNvSpPr txBox="1">
            <a:spLocks noChangeArrowheads="1"/>
          </p:cNvSpPr>
          <p:nvPr/>
        </p:nvSpPr>
        <p:spPr bwMode="auto">
          <a:xfrm>
            <a:off x="1447800" y="34734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3</a:t>
            </a:r>
          </a:p>
        </p:txBody>
      </p:sp>
      <p:sp>
        <p:nvSpPr>
          <p:cNvPr id="53398" name="Text Box 150"/>
          <p:cNvSpPr txBox="1">
            <a:spLocks noChangeArrowheads="1"/>
          </p:cNvSpPr>
          <p:nvPr/>
        </p:nvSpPr>
        <p:spPr bwMode="auto">
          <a:xfrm>
            <a:off x="1447800" y="40068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4</a:t>
            </a:r>
          </a:p>
        </p:txBody>
      </p:sp>
      <p:sp>
        <p:nvSpPr>
          <p:cNvPr id="53399" name="Text Box 151"/>
          <p:cNvSpPr txBox="1">
            <a:spLocks noChangeArrowheads="1"/>
          </p:cNvSpPr>
          <p:nvPr/>
        </p:nvSpPr>
        <p:spPr bwMode="auto">
          <a:xfrm>
            <a:off x="1447800" y="45561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5</a:t>
            </a:r>
          </a:p>
        </p:txBody>
      </p:sp>
      <p:sp>
        <p:nvSpPr>
          <p:cNvPr id="53400" name="Text Box 152"/>
          <p:cNvSpPr txBox="1">
            <a:spLocks noChangeArrowheads="1"/>
          </p:cNvSpPr>
          <p:nvPr/>
        </p:nvSpPr>
        <p:spPr bwMode="auto">
          <a:xfrm>
            <a:off x="1447800" y="50895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6</a:t>
            </a:r>
          </a:p>
        </p:txBody>
      </p:sp>
      <p:sp>
        <p:nvSpPr>
          <p:cNvPr id="53401" name="Text Box 153"/>
          <p:cNvSpPr txBox="1">
            <a:spLocks noChangeArrowheads="1"/>
          </p:cNvSpPr>
          <p:nvPr/>
        </p:nvSpPr>
        <p:spPr bwMode="auto">
          <a:xfrm>
            <a:off x="1447800" y="56229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7</a:t>
            </a:r>
          </a:p>
        </p:txBody>
      </p:sp>
      <p:sp>
        <p:nvSpPr>
          <p:cNvPr id="53402" name="Text Box 154"/>
          <p:cNvSpPr txBox="1">
            <a:spLocks noChangeArrowheads="1"/>
          </p:cNvSpPr>
          <p:nvPr/>
        </p:nvSpPr>
        <p:spPr bwMode="auto">
          <a:xfrm>
            <a:off x="1447800" y="19192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0</a:t>
            </a:r>
          </a:p>
        </p:txBody>
      </p:sp>
      <p:sp>
        <p:nvSpPr>
          <p:cNvPr id="53403" name="Text Box 155"/>
          <p:cNvSpPr txBox="1">
            <a:spLocks noChangeArrowheads="1"/>
          </p:cNvSpPr>
          <p:nvPr/>
        </p:nvSpPr>
        <p:spPr bwMode="auto">
          <a:xfrm>
            <a:off x="1295400" y="19192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i</a:t>
            </a:r>
          </a:p>
        </p:txBody>
      </p:sp>
      <p:sp>
        <p:nvSpPr>
          <p:cNvPr id="53404" name="Text Box 156"/>
          <p:cNvSpPr txBox="1">
            <a:spLocks noChangeArrowheads="1"/>
          </p:cNvSpPr>
          <p:nvPr/>
        </p:nvSpPr>
        <p:spPr bwMode="auto">
          <a:xfrm>
            <a:off x="22098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3405" name="Text Box 157"/>
          <p:cNvSpPr txBox="1">
            <a:spLocks noChangeArrowheads="1"/>
          </p:cNvSpPr>
          <p:nvPr/>
        </p:nvSpPr>
        <p:spPr bwMode="auto">
          <a:xfrm>
            <a:off x="28194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3406" name="Text Box 158"/>
          <p:cNvSpPr txBox="1">
            <a:spLocks noChangeArrowheads="1"/>
          </p:cNvSpPr>
          <p:nvPr/>
        </p:nvSpPr>
        <p:spPr bwMode="auto">
          <a:xfrm>
            <a:off x="34290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3407" name="Text Box 159"/>
          <p:cNvSpPr txBox="1">
            <a:spLocks noChangeArrowheads="1"/>
          </p:cNvSpPr>
          <p:nvPr/>
        </p:nvSpPr>
        <p:spPr bwMode="auto">
          <a:xfrm>
            <a:off x="40386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3408" name="Text Box 160"/>
          <p:cNvSpPr txBox="1">
            <a:spLocks noChangeArrowheads="1"/>
          </p:cNvSpPr>
          <p:nvPr/>
        </p:nvSpPr>
        <p:spPr bwMode="auto">
          <a:xfrm>
            <a:off x="46482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  <a:cs typeface="Arial" charset="0"/>
              </a:rPr>
              <a:t>G</a:t>
            </a:r>
          </a:p>
        </p:txBody>
      </p:sp>
      <p:sp>
        <p:nvSpPr>
          <p:cNvPr id="53409" name="Text Box 161"/>
          <p:cNvSpPr txBox="1">
            <a:spLocks noChangeArrowheads="1"/>
          </p:cNvSpPr>
          <p:nvPr/>
        </p:nvSpPr>
        <p:spPr bwMode="auto">
          <a:xfrm>
            <a:off x="52578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3410" name="Text Box 162"/>
          <p:cNvSpPr txBox="1">
            <a:spLocks noChangeArrowheads="1"/>
          </p:cNvSpPr>
          <p:nvPr/>
        </p:nvSpPr>
        <p:spPr bwMode="auto">
          <a:xfrm>
            <a:off x="58674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3411" name="Text Box 163"/>
          <p:cNvSpPr txBox="1">
            <a:spLocks noChangeArrowheads="1"/>
          </p:cNvSpPr>
          <p:nvPr/>
        </p:nvSpPr>
        <p:spPr bwMode="auto">
          <a:xfrm>
            <a:off x="64770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CC"/>
                </a:solidFill>
                <a:cs typeface="Arial" charset="0"/>
              </a:rPr>
              <a:t>C</a:t>
            </a:r>
          </a:p>
        </p:txBody>
      </p:sp>
      <p:sp>
        <p:nvSpPr>
          <p:cNvPr id="53412" name="Text Box 164"/>
          <p:cNvSpPr txBox="1">
            <a:spLocks noChangeArrowheads="1"/>
          </p:cNvSpPr>
          <p:nvPr/>
        </p:nvSpPr>
        <p:spPr bwMode="auto">
          <a:xfrm>
            <a:off x="16764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0</a:t>
            </a:r>
          </a:p>
        </p:txBody>
      </p:sp>
      <p:sp>
        <p:nvSpPr>
          <p:cNvPr id="53413" name="Text Box 165"/>
          <p:cNvSpPr txBox="1">
            <a:spLocks noChangeArrowheads="1"/>
          </p:cNvSpPr>
          <p:nvPr/>
        </p:nvSpPr>
        <p:spPr bwMode="auto">
          <a:xfrm>
            <a:off x="22860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1</a:t>
            </a:r>
          </a:p>
        </p:txBody>
      </p:sp>
      <p:sp>
        <p:nvSpPr>
          <p:cNvPr id="53414" name="Text Box 166"/>
          <p:cNvSpPr txBox="1">
            <a:spLocks noChangeArrowheads="1"/>
          </p:cNvSpPr>
          <p:nvPr/>
        </p:nvSpPr>
        <p:spPr bwMode="auto">
          <a:xfrm>
            <a:off x="28956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2</a:t>
            </a:r>
          </a:p>
        </p:txBody>
      </p:sp>
      <p:sp>
        <p:nvSpPr>
          <p:cNvPr id="53415" name="Text Box 167"/>
          <p:cNvSpPr txBox="1">
            <a:spLocks noChangeArrowheads="1"/>
          </p:cNvSpPr>
          <p:nvPr/>
        </p:nvSpPr>
        <p:spPr bwMode="auto">
          <a:xfrm>
            <a:off x="35052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3</a:t>
            </a:r>
          </a:p>
        </p:txBody>
      </p:sp>
      <p:sp>
        <p:nvSpPr>
          <p:cNvPr id="53416" name="Text Box 168"/>
          <p:cNvSpPr txBox="1">
            <a:spLocks noChangeArrowheads="1"/>
          </p:cNvSpPr>
          <p:nvPr/>
        </p:nvSpPr>
        <p:spPr bwMode="auto">
          <a:xfrm>
            <a:off x="41148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4</a:t>
            </a:r>
          </a:p>
        </p:txBody>
      </p:sp>
      <p:sp>
        <p:nvSpPr>
          <p:cNvPr id="53417" name="Text Box 169"/>
          <p:cNvSpPr txBox="1">
            <a:spLocks noChangeArrowheads="1"/>
          </p:cNvSpPr>
          <p:nvPr/>
        </p:nvSpPr>
        <p:spPr bwMode="auto">
          <a:xfrm>
            <a:off x="47244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5</a:t>
            </a:r>
          </a:p>
        </p:txBody>
      </p:sp>
      <p:sp>
        <p:nvSpPr>
          <p:cNvPr id="53418" name="Text Box 170"/>
          <p:cNvSpPr txBox="1">
            <a:spLocks noChangeArrowheads="1"/>
          </p:cNvSpPr>
          <p:nvPr/>
        </p:nvSpPr>
        <p:spPr bwMode="auto">
          <a:xfrm>
            <a:off x="53340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6</a:t>
            </a:r>
          </a:p>
        </p:txBody>
      </p:sp>
      <p:sp>
        <p:nvSpPr>
          <p:cNvPr id="53419" name="Text Box 171"/>
          <p:cNvSpPr txBox="1">
            <a:spLocks noChangeArrowheads="1"/>
          </p:cNvSpPr>
          <p:nvPr/>
        </p:nvSpPr>
        <p:spPr bwMode="auto">
          <a:xfrm>
            <a:off x="59436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7</a:t>
            </a:r>
          </a:p>
        </p:txBody>
      </p:sp>
      <p:sp>
        <p:nvSpPr>
          <p:cNvPr id="53420" name="Text Box 172"/>
          <p:cNvSpPr txBox="1">
            <a:spLocks noChangeArrowheads="1"/>
          </p:cNvSpPr>
          <p:nvPr/>
        </p:nvSpPr>
        <p:spPr bwMode="auto">
          <a:xfrm>
            <a:off x="65532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8</a:t>
            </a:r>
          </a:p>
        </p:txBody>
      </p:sp>
      <p:sp>
        <p:nvSpPr>
          <p:cNvPr id="53421" name="Text Box 173"/>
          <p:cNvSpPr txBox="1">
            <a:spLocks noChangeArrowheads="1"/>
          </p:cNvSpPr>
          <p:nvPr/>
        </p:nvSpPr>
        <p:spPr bwMode="auto">
          <a:xfrm>
            <a:off x="1676400" y="14319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j</a:t>
            </a:r>
          </a:p>
        </p:txBody>
      </p:sp>
      <p:sp>
        <p:nvSpPr>
          <p:cNvPr id="53422" name="Line 174"/>
          <p:cNvSpPr>
            <a:spLocks noChangeShapeType="1"/>
          </p:cNvSpPr>
          <p:nvPr/>
        </p:nvSpPr>
        <p:spPr bwMode="auto">
          <a:xfrm>
            <a:off x="42672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3" name="Line 175"/>
          <p:cNvSpPr>
            <a:spLocks noChangeShapeType="1"/>
          </p:cNvSpPr>
          <p:nvPr/>
        </p:nvSpPr>
        <p:spPr bwMode="auto">
          <a:xfrm>
            <a:off x="5486400" y="2057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4" name="Line 176"/>
          <p:cNvSpPr>
            <a:spLocks noChangeShapeType="1"/>
          </p:cNvSpPr>
          <p:nvPr/>
        </p:nvSpPr>
        <p:spPr bwMode="auto">
          <a:xfrm>
            <a:off x="3657600" y="2057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5" name="Line 177"/>
          <p:cNvSpPr>
            <a:spLocks noChangeShapeType="1"/>
          </p:cNvSpPr>
          <p:nvPr/>
        </p:nvSpPr>
        <p:spPr bwMode="auto">
          <a:xfrm>
            <a:off x="1828800" y="3657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6" name="Line 178"/>
          <p:cNvSpPr>
            <a:spLocks noChangeShapeType="1"/>
          </p:cNvSpPr>
          <p:nvPr/>
        </p:nvSpPr>
        <p:spPr bwMode="auto">
          <a:xfrm>
            <a:off x="4876800" y="3657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7" name="Line 179"/>
          <p:cNvSpPr>
            <a:spLocks noChangeShapeType="1"/>
          </p:cNvSpPr>
          <p:nvPr/>
        </p:nvSpPr>
        <p:spPr bwMode="auto">
          <a:xfrm>
            <a:off x="2438400" y="4191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8" name="Line 180"/>
          <p:cNvSpPr>
            <a:spLocks noChangeShapeType="1"/>
          </p:cNvSpPr>
          <p:nvPr/>
        </p:nvSpPr>
        <p:spPr bwMode="auto">
          <a:xfrm>
            <a:off x="5486400" y="4191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9" name="Line 181"/>
          <p:cNvSpPr>
            <a:spLocks noChangeShapeType="1"/>
          </p:cNvSpPr>
          <p:nvPr/>
        </p:nvSpPr>
        <p:spPr bwMode="auto">
          <a:xfrm>
            <a:off x="1828800" y="4724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0" name="Line 182"/>
          <p:cNvSpPr>
            <a:spLocks noChangeShapeType="1"/>
          </p:cNvSpPr>
          <p:nvPr/>
        </p:nvSpPr>
        <p:spPr bwMode="auto">
          <a:xfrm>
            <a:off x="3048000" y="5257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1" name="Line 183"/>
          <p:cNvSpPr>
            <a:spLocks noChangeShapeType="1"/>
          </p:cNvSpPr>
          <p:nvPr/>
        </p:nvSpPr>
        <p:spPr bwMode="auto">
          <a:xfrm>
            <a:off x="609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2" name="Text Box 184"/>
          <p:cNvSpPr txBox="1">
            <a:spLocks noChangeArrowheads="1"/>
          </p:cNvSpPr>
          <p:nvPr/>
        </p:nvSpPr>
        <p:spPr bwMode="auto">
          <a:xfrm>
            <a:off x="6934200" y="1752600"/>
            <a:ext cx="2209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>
                <a:cs typeface="Arial" charset="0"/>
              </a:rPr>
              <a:t>Every path is a common subsequence.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>
                <a:cs typeface="Arial" charset="0"/>
              </a:rPr>
              <a:t>Every diagonal edge adds an extra element to common subsequence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1" dirty="0">
                <a:cs typeface="Arial" charset="0"/>
              </a:rPr>
              <a:t>LCS Problem:</a:t>
            </a:r>
            <a:r>
              <a:rPr lang="en-US" altLang="en-US" sz="2000" i="1" dirty="0">
                <a:cs typeface="Arial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cs typeface="Arial" charset="0"/>
              </a:rPr>
              <a:t>Find a path with </a:t>
            </a:r>
            <a:r>
              <a:rPr lang="en-US" altLang="en-US" sz="2000" i="1" dirty="0" smtClean="0">
                <a:solidFill>
                  <a:srgbClr val="FF0000"/>
                </a:solidFill>
                <a:cs typeface="Arial" charset="0"/>
              </a:rPr>
              <a:t>the maximum </a:t>
            </a:r>
            <a:r>
              <a:rPr lang="en-US" altLang="en-US" sz="2000" i="1" dirty="0">
                <a:solidFill>
                  <a:srgbClr val="FF0000"/>
                </a:solidFill>
                <a:cs typeface="Arial" charset="0"/>
              </a:rPr>
              <a:t>number of diagonal edges</a:t>
            </a:r>
          </a:p>
        </p:txBody>
      </p:sp>
    </p:spTree>
    <p:extLst>
      <p:ext uri="{BB962C8B-B14F-4D97-AF65-F5344CB8AC3E}">
        <p14:creationId xmlns:p14="http://schemas.microsoft.com/office/powerpoint/2010/main" val="36772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D4D519-B8D0-A248-BFDD-BBED3E97B97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Subsequences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8676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 </a:t>
            </a:r>
            <a:r>
              <a:rPr lang="en-US" b="1" i="1" dirty="0">
                <a:latin typeface="Tahoma" charset="0"/>
              </a:rPr>
              <a:t>subsequence</a:t>
            </a:r>
            <a:r>
              <a:rPr lang="en-US" dirty="0">
                <a:latin typeface="Tahoma" charset="0"/>
              </a:rPr>
              <a:t> of a character string x</a:t>
            </a:r>
            <a:r>
              <a:rPr lang="en-US" baseline="-25000" dirty="0">
                <a:latin typeface="Tahoma" charset="0"/>
              </a:rPr>
              <a:t>0</a:t>
            </a:r>
            <a:r>
              <a:rPr lang="en-US" dirty="0">
                <a:latin typeface="Tahoma" charset="0"/>
              </a:rPr>
              <a:t>x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x</a:t>
            </a:r>
            <a:r>
              <a:rPr lang="en-US" baseline="-25000" dirty="0">
                <a:latin typeface="Tahoma" charset="0"/>
              </a:rPr>
              <a:t>2</a:t>
            </a:r>
            <a:r>
              <a:rPr lang="en-US" dirty="0">
                <a:latin typeface="Tahoma" charset="0"/>
              </a:rPr>
              <a:t>…x</a:t>
            </a:r>
            <a:r>
              <a:rPr lang="en-US" baseline="-25000" dirty="0">
                <a:latin typeface="Tahoma" charset="0"/>
              </a:rPr>
              <a:t>n-1</a:t>
            </a:r>
            <a:r>
              <a:rPr lang="en-US" dirty="0">
                <a:latin typeface="Tahoma" charset="0"/>
              </a:rPr>
              <a:t> is a string of the form x</a:t>
            </a:r>
            <a:r>
              <a:rPr lang="en-US" baseline="-25000" dirty="0">
                <a:latin typeface="Tahoma" charset="0"/>
              </a:rPr>
              <a:t>i</a:t>
            </a:r>
            <a:r>
              <a:rPr lang="en-US" sz="1800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x</a:t>
            </a:r>
            <a:r>
              <a:rPr lang="en-US" baseline="-25000" dirty="0">
                <a:latin typeface="Tahoma" charset="0"/>
              </a:rPr>
              <a:t>i</a:t>
            </a:r>
            <a:r>
              <a:rPr lang="en-US" sz="1800" baseline="-25000" dirty="0">
                <a:latin typeface="Tahoma" charset="0"/>
              </a:rPr>
              <a:t>2</a:t>
            </a:r>
            <a:r>
              <a:rPr lang="en-US" dirty="0">
                <a:latin typeface="Tahoma" charset="0"/>
              </a:rPr>
              <a:t>…</a:t>
            </a:r>
            <a:r>
              <a:rPr lang="en-US" dirty="0" err="1">
                <a:latin typeface="Tahoma" charset="0"/>
              </a:rPr>
              <a:t>x</a:t>
            </a:r>
            <a:r>
              <a:rPr lang="en-US" baseline="-25000" dirty="0" err="1">
                <a:latin typeface="Tahoma" charset="0"/>
              </a:rPr>
              <a:t>i</a:t>
            </a:r>
            <a:r>
              <a:rPr lang="en-US" sz="1800" baseline="-25000" dirty="0" err="1">
                <a:latin typeface="Tahoma" charset="0"/>
              </a:rPr>
              <a:t>k</a:t>
            </a:r>
            <a:r>
              <a:rPr lang="en-US" dirty="0">
                <a:latin typeface="Tahoma" charset="0"/>
              </a:rPr>
              <a:t>, where </a:t>
            </a:r>
            <a:r>
              <a:rPr lang="en-US" dirty="0" err="1">
                <a:latin typeface="Tahoma" charset="0"/>
              </a:rPr>
              <a:t>i</a:t>
            </a:r>
            <a:r>
              <a:rPr lang="en-US" sz="2000" dirty="0" err="1">
                <a:latin typeface="Tahoma" charset="0"/>
              </a:rPr>
              <a:t>j</a:t>
            </a:r>
            <a:r>
              <a:rPr lang="en-US" dirty="0">
                <a:latin typeface="Tahoma" charset="0"/>
              </a:rPr>
              <a:t> &lt; i</a:t>
            </a:r>
            <a:r>
              <a:rPr lang="en-US" sz="2000" dirty="0">
                <a:latin typeface="Tahoma" charset="0"/>
              </a:rPr>
              <a:t>j+1</a:t>
            </a:r>
            <a:r>
              <a:rPr lang="en-US" dirty="0">
                <a:latin typeface="Tahoma" charset="0"/>
              </a:rPr>
              <a:t>.</a:t>
            </a:r>
          </a:p>
          <a:p>
            <a:pPr eaLnBrk="1" hangingPunct="1"/>
            <a:r>
              <a:rPr lang="en-US" dirty="0">
                <a:latin typeface="Tahoma" charset="0"/>
              </a:rPr>
              <a:t>Not the same as substring</a:t>
            </a:r>
            <a:r>
              <a:rPr lang="en-US" dirty="0" smtClean="0">
                <a:latin typeface="Tahoma" charset="0"/>
              </a:rPr>
              <a:t>!</a:t>
            </a:r>
          </a:p>
          <a:p>
            <a:pPr lvl="1" eaLnBrk="1" hangingPunct="1"/>
            <a:r>
              <a:rPr lang="en-US" dirty="0" smtClean="0">
                <a:solidFill>
                  <a:srgbClr val="00B050"/>
                </a:solidFill>
                <a:latin typeface="Tahoma" charset="0"/>
              </a:rPr>
              <a:t>Gaps can exist in subsequences</a:t>
            </a:r>
            <a:endParaRPr lang="en-US" dirty="0">
              <a:solidFill>
                <a:srgbClr val="00B050"/>
              </a:solidFill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Example String: ABCDEFGHIJK</a:t>
            </a:r>
          </a:p>
          <a:p>
            <a:pPr lvl="1" eaLnBrk="1" hangingPunct="1"/>
            <a:r>
              <a:rPr lang="en-US" dirty="0">
                <a:latin typeface="Tahoma" charset="0"/>
              </a:rPr>
              <a:t>Subsequence: </a:t>
            </a:r>
            <a:r>
              <a:rPr lang="en-US" dirty="0" smtClean="0">
                <a:latin typeface="Tahoma" charset="0"/>
              </a:rPr>
              <a:t>ACEGIJK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Subsequence: DFGHK</a:t>
            </a:r>
          </a:p>
          <a:p>
            <a:pPr lvl="1" eaLnBrk="1" hangingPunct="1"/>
            <a:r>
              <a:rPr lang="en-US" dirty="0">
                <a:latin typeface="Tahoma" charset="0"/>
              </a:rPr>
              <a:t>Not subsequence: DAGH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1139825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Computing LCS</a:t>
            </a:r>
            <a:endParaRPr lang="en-US" altLang="en-US" smtClean="0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17581" y="5230813"/>
            <a:ext cx="15969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i="1" dirty="0" err="1" smtClean="0">
                <a:ea typeface="PMingLiU" pitchFamily="18" charset="-120"/>
                <a:cs typeface="Arial" charset="0"/>
              </a:rPr>
              <a:t>L</a:t>
            </a:r>
            <a:r>
              <a:rPr kumimoji="1" lang="en-US" altLang="zh-TW" sz="2400" i="1" baseline="-25000" dirty="0" err="1" smtClean="0">
                <a:ea typeface="PMingLiU" pitchFamily="18" charset="-120"/>
                <a:cs typeface="Arial" charset="0"/>
              </a:rPr>
              <a:t>i,j</a:t>
            </a:r>
            <a:r>
              <a:rPr kumimoji="1" lang="en-US" altLang="zh-TW" sz="2400" dirty="0" smtClean="0">
                <a:ea typeface="PMingLiU" pitchFamily="18" charset="-120"/>
                <a:cs typeface="Arial" charset="0"/>
              </a:rPr>
              <a:t> </a:t>
            </a:r>
            <a:r>
              <a:rPr kumimoji="1" lang="en-US" altLang="zh-TW" sz="2400" dirty="0">
                <a:ea typeface="PMingLiU" pitchFamily="18" charset="-120"/>
                <a:cs typeface="Arial" charset="0"/>
              </a:rPr>
              <a:t>= MAX</a:t>
            </a:r>
            <a:r>
              <a:rPr kumimoji="1" lang="en-US" altLang="zh-TW" sz="2400" dirty="0">
                <a:latin typeface="Times New Roman" pitchFamily="18" charset="0"/>
                <a:ea typeface="PMingLiU" pitchFamily="18" charset="-120"/>
                <a:cs typeface="Arial" charset="0"/>
              </a:rPr>
              <a:t> </a:t>
            </a:r>
            <a:endParaRPr kumimoji="1" lang="zh-TW" altLang="en-US" sz="2400" dirty="0">
              <a:latin typeface="Times New Roman" pitchFamily="18" charset="0"/>
              <a:ea typeface="PMingLiU" pitchFamily="18" charset="-120"/>
              <a:cs typeface="Arial" charset="0"/>
            </a:endParaRPr>
          </a:p>
        </p:txBody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2306638" y="5043488"/>
            <a:ext cx="223837" cy="442912"/>
          </a:xfrm>
          <a:custGeom>
            <a:avLst/>
            <a:gdLst>
              <a:gd name="T0" fmla="*/ 2147483647 w 192"/>
              <a:gd name="T1" fmla="*/ 0 h 409"/>
              <a:gd name="T2" fmla="*/ 2147483647 w 192"/>
              <a:gd name="T3" fmla="*/ 2147483647 h 409"/>
              <a:gd name="T4" fmla="*/ 2147483647 w 192"/>
              <a:gd name="T5" fmla="*/ 2147483647 h 409"/>
              <a:gd name="T6" fmla="*/ 0 w 192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409">
                <a:moveTo>
                  <a:pt x="192" y="0"/>
                </a:moveTo>
                <a:cubicBezTo>
                  <a:pt x="176" y="10"/>
                  <a:pt x="114" y="4"/>
                  <a:pt x="94" y="62"/>
                </a:cubicBezTo>
                <a:cubicBezTo>
                  <a:pt x="74" y="120"/>
                  <a:pt x="91" y="291"/>
                  <a:pt x="75" y="345"/>
                </a:cubicBezTo>
                <a:cubicBezTo>
                  <a:pt x="43" y="409"/>
                  <a:pt x="16" y="376"/>
                  <a:pt x="0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7" name="Freeform 5"/>
          <p:cNvSpPr>
            <a:spLocks/>
          </p:cNvSpPr>
          <p:nvPr/>
        </p:nvSpPr>
        <p:spPr bwMode="auto">
          <a:xfrm>
            <a:off x="2295525" y="5461000"/>
            <a:ext cx="231775" cy="490538"/>
          </a:xfrm>
          <a:custGeom>
            <a:avLst/>
            <a:gdLst>
              <a:gd name="T0" fmla="*/ 0 w 199"/>
              <a:gd name="T1" fmla="*/ 0 h 453"/>
              <a:gd name="T2" fmla="*/ 2147483647 w 199"/>
              <a:gd name="T3" fmla="*/ 2147483647 h 453"/>
              <a:gd name="T4" fmla="*/ 2147483647 w 199"/>
              <a:gd name="T5" fmla="*/ 2147483647 h 453"/>
              <a:gd name="T6" fmla="*/ 2147483647 w 199"/>
              <a:gd name="T7" fmla="*/ 2147483647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" h="453">
                <a:moveTo>
                  <a:pt x="0" y="0"/>
                </a:moveTo>
                <a:cubicBezTo>
                  <a:pt x="14" y="11"/>
                  <a:pt x="65" y="6"/>
                  <a:pt x="82" y="64"/>
                </a:cubicBezTo>
                <a:cubicBezTo>
                  <a:pt x="99" y="122"/>
                  <a:pt x="81" y="283"/>
                  <a:pt x="101" y="348"/>
                </a:cubicBezTo>
                <a:cubicBezTo>
                  <a:pt x="133" y="420"/>
                  <a:pt x="179" y="431"/>
                  <a:pt x="199" y="45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30475" y="4889500"/>
            <a:ext cx="3796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kumimoji="1" lang="en-US" altLang="zh-TW" i="1" dirty="0" smtClean="0">
                <a:ea typeface="PMingLiU" pitchFamily="18" charset="-120"/>
                <a:cs typeface="Arial" charset="0"/>
              </a:rPr>
              <a:t>L</a:t>
            </a:r>
            <a:r>
              <a:rPr kumimoji="1" lang="en-US" altLang="zh-TW" sz="2400" i="1" baseline="-25000" dirty="0" smtClean="0">
                <a:ea typeface="PMingLiU" pitchFamily="18" charset="-120"/>
                <a:cs typeface="Arial" charset="0"/>
              </a:rPr>
              <a:t>i-1,j</a:t>
            </a:r>
            <a:r>
              <a:rPr kumimoji="1" lang="en-US" altLang="zh-TW" sz="2400" dirty="0" smtClean="0">
                <a:ea typeface="PMingLiU" pitchFamily="18" charset="-120"/>
                <a:cs typeface="Arial" charset="0"/>
              </a:rPr>
              <a:t>    </a:t>
            </a:r>
            <a:r>
              <a:rPr kumimoji="1" lang="en-US" altLang="zh-TW" sz="2400" dirty="0">
                <a:ea typeface="PMingLiU" pitchFamily="18" charset="-120"/>
                <a:cs typeface="Arial" charset="0"/>
              </a:rPr>
              <a:t>+ </a:t>
            </a:r>
            <a:r>
              <a:rPr kumimoji="1" lang="en-US" altLang="zh-TW" sz="2400" dirty="0" smtClean="0">
                <a:ea typeface="PMingLiU" pitchFamily="18" charset="-120"/>
                <a:cs typeface="Arial" charset="0"/>
              </a:rPr>
              <a:t>0     skip char at </a:t>
            </a:r>
            <a:r>
              <a:rPr kumimoji="1" lang="en-US" altLang="zh-TW" i="1" dirty="0">
                <a:ea typeface="PMingLiU" pitchFamily="18" charset="-120"/>
                <a:cs typeface="Arial" charset="0"/>
              </a:rPr>
              <a:t>X</a:t>
            </a:r>
            <a:r>
              <a:rPr kumimoji="1" lang="en-US" altLang="zh-TW" i="1" baseline="-25000" dirty="0">
                <a:ea typeface="PMingLiU" pitchFamily="18" charset="-120"/>
                <a:cs typeface="Arial" charset="0"/>
              </a:rPr>
              <a:t>i</a:t>
            </a:r>
            <a:endParaRPr kumimoji="1" lang="zh-TW" altLang="en-US" sz="2400" dirty="0">
              <a:ea typeface="PMingLiU" pitchFamily="18" charset="-120"/>
              <a:cs typeface="Arial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527300" y="5249070"/>
            <a:ext cx="37689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kumimoji="1" lang="en-US" altLang="zh-TW" i="1" dirty="0" err="1" smtClean="0">
                <a:ea typeface="PMingLiU" pitchFamily="18" charset="-120"/>
                <a:cs typeface="Arial" charset="0"/>
              </a:rPr>
              <a:t>L</a:t>
            </a:r>
            <a:r>
              <a:rPr kumimoji="1" lang="en-US" altLang="zh-TW" sz="2400" i="1" baseline="-25000" dirty="0" err="1" smtClean="0">
                <a:ea typeface="PMingLiU" pitchFamily="18" charset="-120"/>
                <a:cs typeface="Arial" charset="0"/>
              </a:rPr>
              <a:t>i,j</a:t>
            </a:r>
            <a:r>
              <a:rPr kumimoji="1" lang="en-US" altLang="zh-TW" sz="2400" i="1" baseline="-25000" dirty="0" smtClean="0">
                <a:ea typeface="PMingLiU" pitchFamily="18" charset="-120"/>
                <a:cs typeface="Arial" charset="0"/>
              </a:rPr>
              <a:t> </a:t>
            </a:r>
            <a:r>
              <a:rPr kumimoji="1" lang="en-US" altLang="zh-TW" sz="2400" i="1" baseline="-25000" dirty="0">
                <a:ea typeface="PMingLiU" pitchFamily="18" charset="-120"/>
                <a:cs typeface="Arial" charset="0"/>
              </a:rPr>
              <a:t>-1</a:t>
            </a:r>
            <a:r>
              <a:rPr kumimoji="1" lang="en-US" altLang="zh-TW" sz="2400" dirty="0">
                <a:ea typeface="PMingLiU" pitchFamily="18" charset="-120"/>
                <a:cs typeface="Arial" charset="0"/>
              </a:rPr>
              <a:t>   + </a:t>
            </a:r>
            <a:r>
              <a:rPr kumimoji="1" lang="en-US" altLang="zh-TW" sz="2400" dirty="0" smtClean="0">
                <a:ea typeface="PMingLiU" pitchFamily="18" charset="-120"/>
                <a:cs typeface="Arial" charset="0"/>
              </a:rPr>
              <a:t>0     skip char at </a:t>
            </a:r>
            <a:r>
              <a:rPr kumimoji="1" lang="en-US" altLang="zh-TW" i="1" dirty="0" err="1">
                <a:ea typeface="PMingLiU" pitchFamily="18" charset="-120"/>
                <a:cs typeface="Arial" charset="0"/>
              </a:rPr>
              <a:t>Y</a:t>
            </a:r>
            <a:r>
              <a:rPr kumimoji="1" lang="en-US" altLang="zh-TW" i="1" baseline="-25000" dirty="0" err="1">
                <a:ea typeface="PMingLiU" pitchFamily="18" charset="-120"/>
                <a:cs typeface="Arial" charset="0"/>
              </a:rPr>
              <a:t>j</a:t>
            </a:r>
            <a:endParaRPr kumimoji="1" lang="zh-TW" altLang="en-US" baseline="-25000" dirty="0">
              <a:ea typeface="PMingLiU" pitchFamily="18" charset="-120"/>
              <a:cs typeface="Arial" charset="0"/>
            </a:endParaRPr>
          </a:p>
          <a:p>
            <a:pPr algn="l" eaLnBrk="1" hangingPunct="1"/>
            <a:r>
              <a:rPr kumimoji="1" lang="en-US" altLang="zh-TW" sz="2400" dirty="0" smtClean="0">
                <a:ea typeface="PMingLiU" pitchFamily="18" charset="-120"/>
                <a:cs typeface="Arial" charset="0"/>
              </a:rPr>
              <a:t> </a:t>
            </a:r>
            <a:endParaRPr kumimoji="1" lang="zh-TW" altLang="en-US" sz="2400" dirty="0">
              <a:ea typeface="PMingLiU" pitchFamily="18" charset="-120"/>
              <a:cs typeface="Arial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468562" y="5635571"/>
            <a:ext cx="659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kumimoji="1" lang="en-US" altLang="zh-TW" i="1" dirty="0" smtClean="0">
                <a:ea typeface="PMingLiU" pitchFamily="18" charset="-120"/>
                <a:cs typeface="Arial" charset="0"/>
              </a:rPr>
              <a:t>L</a:t>
            </a:r>
            <a:r>
              <a:rPr kumimoji="1" lang="en-US" altLang="zh-TW" sz="2400" i="1" baseline="-25000" dirty="0" smtClean="0">
                <a:ea typeface="PMingLiU" pitchFamily="18" charset="-120"/>
                <a:cs typeface="Arial" charset="0"/>
              </a:rPr>
              <a:t>i-1,j </a:t>
            </a:r>
            <a:r>
              <a:rPr kumimoji="1" lang="en-US" altLang="zh-TW" sz="2400" i="1" baseline="-25000" dirty="0">
                <a:ea typeface="PMingLiU" pitchFamily="18" charset="-120"/>
                <a:cs typeface="Arial" charset="0"/>
              </a:rPr>
              <a:t>-1</a:t>
            </a:r>
            <a:r>
              <a:rPr kumimoji="1" lang="en-US" altLang="zh-TW" sz="2400" dirty="0">
                <a:ea typeface="PMingLiU" pitchFamily="18" charset="-120"/>
                <a:cs typeface="Arial" charset="0"/>
              </a:rPr>
              <a:t> + 1,  </a:t>
            </a:r>
            <a:r>
              <a:rPr kumimoji="1" lang="en-US" altLang="zh-TW" sz="2400" dirty="0" smtClean="0">
                <a:ea typeface="PMingLiU" pitchFamily="18" charset="-120"/>
                <a:cs typeface="Arial" charset="0"/>
              </a:rPr>
              <a:t>   if  </a:t>
            </a:r>
            <a:r>
              <a:rPr kumimoji="1" lang="en-US" altLang="zh-TW" i="1" dirty="0" smtClean="0">
                <a:ea typeface="PMingLiU" pitchFamily="18" charset="-120"/>
                <a:cs typeface="Arial" charset="0"/>
              </a:rPr>
              <a:t>X</a:t>
            </a:r>
            <a:r>
              <a:rPr kumimoji="1" lang="en-US" altLang="zh-TW" sz="2400" i="1" baseline="-25000" dirty="0" smtClean="0">
                <a:ea typeface="PMingLiU" pitchFamily="18" charset="-120"/>
                <a:cs typeface="Arial" charset="0"/>
              </a:rPr>
              <a:t>i</a:t>
            </a:r>
            <a:r>
              <a:rPr kumimoji="1" lang="en-US" altLang="zh-TW" sz="2400" i="1" dirty="0" smtClean="0">
                <a:ea typeface="PMingLiU" pitchFamily="18" charset="-120"/>
                <a:cs typeface="Arial" charset="0"/>
              </a:rPr>
              <a:t> </a:t>
            </a:r>
            <a:r>
              <a:rPr kumimoji="1" lang="en-US" altLang="zh-TW" sz="2400" i="1" dirty="0">
                <a:ea typeface="PMingLiU" pitchFamily="18" charset="-120"/>
                <a:cs typeface="Arial" charset="0"/>
              </a:rPr>
              <a:t>= </a:t>
            </a:r>
            <a:r>
              <a:rPr kumimoji="1" lang="en-US" altLang="zh-TW" i="1" dirty="0" err="1" smtClean="0">
                <a:ea typeface="PMingLiU" pitchFamily="18" charset="-120"/>
                <a:cs typeface="Arial" charset="0"/>
              </a:rPr>
              <a:t>Y</a:t>
            </a:r>
            <a:r>
              <a:rPr kumimoji="1" lang="en-US" altLang="zh-TW" sz="2400" i="1" baseline="-25000" dirty="0" err="1" smtClean="0">
                <a:ea typeface="PMingLiU" pitchFamily="18" charset="-120"/>
                <a:cs typeface="Arial" charset="0"/>
              </a:rPr>
              <a:t>j</a:t>
            </a:r>
            <a:r>
              <a:rPr kumimoji="1" lang="en-US" altLang="zh-TW" sz="2400" i="1" baseline="-25000" dirty="0" smtClean="0">
                <a:ea typeface="PMingLiU" pitchFamily="18" charset="-120"/>
                <a:cs typeface="Arial" charset="0"/>
              </a:rPr>
              <a:t> </a:t>
            </a:r>
            <a:r>
              <a:rPr kumimoji="1" lang="en-US" altLang="zh-TW" sz="2400" dirty="0" smtClean="0">
                <a:ea typeface="PMingLiU" pitchFamily="18" charset="-120"/>
                <a:cs typeface="Arial" charset="0"/>
              </a:rPr>
              <a:t>, lengthen the match</a:t>
            </a:r>
            <a:endParaRPr kumimoji="1" lang="zh-TW" altLang="en-US" sz="2400" baseline="-25000" dirty="0">
              <a:ea typeface="PMingLiU" pitchFamily="18" charset="-120"/>
              <a:cs typeface="Arial" charset="0"/>
            </a:endParaRPr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2667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667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667000" y="2743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>
            <a:off x="34290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6" name="Text Box 15"/>
          <p:cNvSpPr txBox="1">
            <a:spLocks noChangeArrowheads="1"/>
          </p:cNvSpPr>
          <p:nvPr/>
        </p:nvSpPr>
        <p:spPr bwMode="auto">
          <a:xfrm>
            <a:off x="3505200" y="3505200"/>
            <a:ext cx="42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 i="1">
                <a:solidFill>
                  <a:srgbClr val="0000FF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i,j</a:t>
            </a:r>
            <a:endParaRPr kumimoji="1" lang="zh-TW" altLang="en-US" sz="2400" i="1">
              <a:solidFill>
                <a:srgbClr val="0000FF"/>
              </a:solidFill>
              <a:latin typeface="Times New Roman" pitchFamily="18" charset="0"/>
              <a:ea typeface="PMingLiU" pitchFamily="18" charset="-120"/>
              <a:cs typeface="Arial" charset="0"/>
            </a:endParaRPr>
          </a:p>
        </p:txBody>
      </p:sp>
      <p:sp>
        <p:nvSpPr>
          <p:cNvPr id="54287" name="Text Box 16"/>
          <p:cNvSpPr txBox="1">
            <a:spLocks noChangeArrowheads="1"/>
          </p:cNvSpPr>
          <p:nvPr/>
        </p:nvSpPr>
        <p:spPr bwMode="auto">
          <a:xfrm>
            <a:off x="3124200" y="220980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 i="1">
                <a:latin typeface="Times New Roman" pitchFamily="18" charset="0"/>
                <a:ea typeface="PMingLiU" pitchFamily="18" charset="-120"/>
                <a:cs typeface="Arial" charset="0"/>
              </a:rPr>
              <a:t>i</a:t>
            </a:r>
            <a:r>
              <a:rPr kumimoji="1" lang="en-US" altLang="zh-TW" sz="2000" i="1">
                <a:latin typeface="Times New Roman" pitchFamily="18" charset="0"/>
                <a:ea typeface="PMingLiU" pitchFamily="18" charset="-120"/>
                <a:cs typeface="Arial" charset="0"/>
              </a:rPr>
              <a:t>-1</a:t>
            </a:r>
            <a:r>
              <a:rPr kumimoji="1" lang="en-US" altLang="zh-TW" sz="2400" i="1">
                <a:latin typeface="Times New Roman" pitchFamily="18" charset="0"/>
                <a:ea typeface="PMingLiU" pitchFamily="18" charset="-120"/>
                <a:cs typeface="Arial" charset="0"/>
              </a:rPr>
              <a:t>,j</a:t>
            </a:r>
            <a:endParaRPr kumimoji="1" lang="zh-TW" altLang="en-US" sz="2400" i="1">
              <a:latin typeface="Times New Roman" pitchFamily="18" charset="0"/>
              <a:ea typeface="PMingLiU" pitchFamily="18" charset="-120"/>
              <a:cs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1752600" y="3352800"/>
            <a:ext cx="71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 i="1">
                <a:latin typeface="Times New Roman" pitchFamily="18" charset="0"/>
                <a:ea typeface="PMingLiU" pitchFamily="18" charset="-120"/>
                <a:cs typeface="Arial" charset="0"/>
              </a:rPr>
              <a:t>i,j </a:t>
            </a:r>
            <a:r>
              <a:rPr kumimoji="1" lang="en-US" altLang="zh-TW" sz="2000" i="1">
                <a:latin typeface="Times New Roman" pitchFamily="18" charset="0"/>
                <a:ea typeface="PMingLiU" pitchFamily="18" charset="-120"/>
                <a:cs typeface="Arial" charset="0"/>
              </a:rPr>
              <a:t>-1</a:t>
            </a:r>
            <a:endParaRPr kumimoji="1" lang="zh-TW" altLang="en-US" sz="2000" i="1">
              <a:latin typeface="Times New Roman" pitchFamily="18" charset="0"/>
              <a:ea typeface="PMingLiU" pitchFamily="18" charset="-120"/>
              <a:cs typeface="Arial" charset="0"/>
            </a:endParaRPr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1600200" y="2286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 i="1">
                <a:latin typeface="Times New Roman" pitchFamily="18" charset="0"/>
                <a:ea typeface="PMingLiU" pitchFamily="18" charset="-120"/>
                <a:cs typeface="Arial" charset="0"/>
              </a:rPr>
              <a:t>i</a:t>
            </a:r>
            <a:r>
              <a:rPr kumimoji="1" lang="en-US" altLang="zh-TW" sz="2000" i="1">
                <a:latin typeface="Times New Roman" pitchFamily="18" charset="0"/>
                <a:ea typeface="PMingLiU" pitchFamily="18" charset="-120"/>
                <a:cs typeface="Arial" charset="0"/>
              </a:rPr>
              <a:t>-1</a:t>
            </a:r>
            <a:r>
              <a:rPr kumimoji="1" lang="en-US" altLang="zh-TW" sz="2400" i="1">
                <a:latin typeface="Times New Roman" pitchFamily="18" charset="0"/>
                <a:ea typeface="PMingLiU" pitchFamily="18" charset="-120"/>
                <a:cs typeface="Arial" charset="0"/>
              </a:rPr>
              <a:t>,j </a:t>
            </a:r>
            <a:r>
              <a:rPr kumimoji="1" lang="en-US" altLang="zh-TW" sz="2000" i="1">
                <a:latin typeface="Times New Roman" pitchFamily="18" charset="0"/>
                <a:ea typeface="PMingLiU" pitchFamily="18" charset="-120"/>
                <a:cs typeface="Arial" charset="0"/>
              </a:rPr>
              <a:t>-1</a:t>
            </a:r>
            <a:endParaRPr kumimoji="1" lang="zh-TW" altLang="en-US" sz="2000" i="1">
              <a:latin typeface="Times New Roman" pitchFamily="18" charset="0"/>
              <a:ea typeface="PMingLiU" pitchFamily="18" charset="-120"/>
              <a:cs typeface="Arial" charset="0"/>
            </a:endParaRPr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2971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TW" altLang="en-US" sz="1600" i="1">
                <a:solidFill>
                  <a:schemeClr val="hlink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1</a:t>
            </a:r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3505200" y="2971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TW" altLang="en-US" sz="1600" i="1">
                <a:solidFill>
                  <a:schemeClr val="hlink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0</a:t>
            </a:r>
          </a:p>
        </p:txBody>
      </p:sp>
      <p:sp>
        <p:nvSpPr>
          <p:cNvPr id="54292" name="Text Box 21"/>
          <p:cNvSpPr txBox="1">
            <a:spLocks noChangeArrowheads="1"/>
          </p:cNvSpPr>
          <p:nvPr/>
        </p:nvSpPr>
        <p:spPr bwMode="auto">
          <a:xfrm>
            <a:off x="2743200" y="3581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TW" altLang="en-US" sz="1600" i="1">
                <a:solidFill>
                  <a:schemeClr val="hlink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721" y="1666875"/>
            <a:ext cx="834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ea typeface="PMingLiU" pitchFamily="18" charset="-120"/>
                <a:cs typeface="Arial" charset="0"/>
              </a:rPr>
              <a:t>Let</a:t>
            </a:r>
            <a:r>
              <a:rPr kumimoji="1" lang="en-US" altLang="zh-TW" i="1" dirty="0" smtClean="0">
                <a:ea typeface="PMingLiU" pitchFamily="18" charset="-120"/>
                <a:cs typeface="Arial" charset="0"/>
              </a:rPr>
              <a:t> </a:t>
            </a:r>
            <a:r>
              <a:rPr kumimoji="1" lang="en-US" altLang="zh-TW" i="1" dirty="0" err="1" smtClean="0">
                <a:ea typeface="PMingLiU" pitchFamily="18" charset="-120"/>
                <a:cs typeface="Arial" charset="0"/>
              </a:rPr>
              <a:t>L</a:t>
            </a:r>
            <a:r>
              <a:rPr kumimoji="1" lang="en-US" altLang="zh-TW" i="1" baseline="-25000" dirty="0" err="1" smtClean="0">
                <a:ea typeface="PMingLiU" pitchFamily="18" charset="-120"/>
                <a:cs typeface="Arial" charset="0"/>
              </a:rPr>
              <a:t>i,j</a:t>
            </a:r>
            <a:r>
              <a:rPr lang="en-US" dirty="0" smtClean="0"/>
              <a:t> = length of common subsequence up to X[</a:t>
            </a:r>
            <a:r>
              <a:rPr lang="en-US" dirty="0" err="1" smtClean="0"/>
              <a:t>i</a:t>
            </a:r>
            <a:r>
              <a:rPr lang="en-US" dirty="0" smtClean="0"/>
              <a:t>] and Y[j]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Computing LCS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81000" y="14414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 smtClean="0">
                <a:cs typeface="Arial" charset="0"/>
              </a:rPr>
              <a:t>LCS length </a:t>
            </a:r>
            <a:r>
              <a:rPr lang="en-US" altLang="en-US" sz="3000" dirty="0">
                <a:cs typeface="Arial" charset="0"/>
              </a:rPr>
              <a:t>L</a:t>
            </a:r>
            <a:r>
              <a:rPr lang="en-US" altLang="en-US" sz="3000" dirty="0" smtClean="0">
                <a:cs typeface="Arial" charset="0"/>
              </a:rPr>
              <a:t>(</a:t>
            </a:r>
            <a:r>
              <a:rPr lang="en-US" altLang="en-US" sz="3000" b="1" i="1" dirty="0" err="1" smtClean="0">
                <a:cs typeface="Arial" charset="0"/>
              </a:rPr>
              <a:t>X</a:t>
            </a:r>
            <a:r>
              <a:rPr lang="en-US" altLang="en-US" sz="3000" i="1" baseline="-25000" dirty="0" err="1" smtClean="0">
                <a:cs typeface="Arial" charset="0"/>
              </a:rPr>
              <a:t>i</a:t>
            </a:r>
            <a:r>
              <a:rPr lang="en-US" altLang="en-US" sz="3000" dirty="0" err="1" smtClean="0">
                <a:cs typeface="Arial" charset="0"/>
              </a:rPr>
              <a:t>,</a:t>
            </a:r>
            <a:r>
              <a:rPr lang="en-US" altLang="en-US" sz="3000" b="1" i="1" dirty="0" err="1" smtClean="0">
                <a:cs typeface="Arial" charset="0"/>
              </a:rPr>
              <a:t>Y</a:t>
            </a:r>
            <a:r>
              <a:rPr lang="en-US" altLang="en-US" sz="3000" i="1" baseline="-25000" dirty="0" err="1" smtClean="0">
                <a:cs typeface="Arial" charset="0"/>
              </a:rPr>
              <a:t>j</a:t>
            </a:r>
            <a:r>
              <a:rPr lang="en-US" altLang="en-US" sz="3000" dirty="0">
                <a:cs typeface="Arial" charset="0"/>
              </a:rPr>
              <a:t>) is computed by:</a:t>
            </a:r>
            <a:endParaRPr lang="en-US" altLang="en-US" sz="3000" i="1" dirty="0">
              <a:cs typeface="Arial" charset="0"/>
            </a:endParaRPr>
          </a:p>
        </p:txBody>
      </p:sp>
      <p:grpSp>
        <p:nvGrpSpPr>
          <p:cNvPr id="55300" name="Group 5"/>
          <p:cNvGrpSpPr>
            <a:grpSpLocks/>
          </p:cNvGrpSpPr>
          <p:nvPr/>
        </p:nvGrpSpPr>
        <p:grpSpPr bwMode="auto">
          <a:xfrm>
            <a:off x="1676400" y="2095500"/>
            <a:ext cx="5029200" cy="1646238"/>
            <a:chOff x="384" y="1968"/>
            <a:chExt cx="3168" cy="1037"/>
          </a:xfrm>
        </p:grpSpPr>
        <p:sp>
          <p:nvSpPr>
            <p:cNvPr id="55301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j</a:t>
              </a:r>
              <a:r>
                <a:rPr lang="en-US" altLang="en-US" sz="2400" dirty="0">
                  <a:cs typeface="Arial" charset="0"/>
                </a:rPr>
                <a:t>  =</a:t>
              </a:r>
              <a:endParaRPr lang="en-US" altLang="en-US" sz="2400" baseline="-25000" dirty="0">
                <a:cs typeface="Arial" charset="0"/>
              </a:endParaRPr>
            </a:p>
          </p:txBody>
        </p:sp>
        <p:sp>
          <p:nvSpPr>
            <p:cNvPr id="55302" name="Text Box 7"/>
            <p:cNvSpPr txBox="1">
              <a:spLocks noChangeArrowheads="1"/>
            </p:cNvSpPr>
            <p:nvPr/>
          </p:nvSpPr>
          <p:spPr bwMode="auto">
            <a:xfrm>
              <a:off x="864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cs typeface="Arial" charset="0"/>
                </a:rPr>
                <a:t>max</a:t>
              </a:r>
            </a:p>
          </p:txBody>
        </p:sp>
        <p:sp>
          <p:nvSpPr>
            <p:cNvPr id="55303" name="AutoShape 8"/>
            <p:cNvSpPr>
              <a:spLocks/>
            </p:cNvSpPr>
            <p:nvPr/>
          </p:nvSpPr>
          <p:spPr bwMode="auto">
            <a:xfrm>
              <a:off x="1392" y="1968"/>
              <a:ext cx="160" cy="96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1632" y="2016"/>
              <a:ext cx="19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               </a:t>
              </a:r>
              <a:r>
                <a:rPr lang="en-US" altLang="en-US" i="1" dirty="0">
                  <a:cs typeface="Arial" charset="0"/>
                </a:rPr>
                <a:t>s</a:t>
              </a:r>
              <a:r>
                <a:rPr lang="en-US" altLang="en-US" sz="2400" i="1" dirty="0" smtClean="0">
                  <a:cs typeface="Arial" charset="0"/>
                </a:rPr>
                <a:t>kip </a:t>
              </a:r>
              <a:r>
                <a:rPr lang="en-US" altLang="en-US" i="1" dirty="0">
                  <a:cs typeface="Arial" charset="0"/>
                </a:rPr>
                <a:t>X</a:t>
              </a:r>
              <a:r>
                <a:rPr lang="en-US" altLang="en-US" i="1" baseline="-25000" dirty="0">
                  <a:cs typeface="Arial" charset="0"/>
                </a:rPr>
                <a:t>i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j-1 </a:t>
              </a:r>
              <a:r>
                <a:rPr lang="en-US" altLang="en-US" sz="2400" i="1" dirty="0" smtClean="0">
                  <a:cs typeface="Arial" charset="0"/>
                </a:rPr>
                <a:t>          skip </a:t>
              </a:r>
              <a:r>
                <a:rPr lang="en-US" altLang="en-US" i="1" dirty="0" err="1">
                  <a:cs typeface="Arial" charset="0"/>
                </a:rPr>
                <a:t>Y</a:t>
              </a:r>
              <a:r>
                <a:rPr lang="en-US" altLang="en-US" i="1" baseline="-25000" dirty="0" err="1">
                  <a:cs typeface="Arial" charset="0"/>
                </a:rPr>
                <a:t>j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j-1</a:t>
              </a:r>
              <a:r>
                <a:rPr lang="en-US" altLang="en-US" sz="2400" i="1" dirty="0">
                  <a:cs typeface="Arial" charset="0"/>
                </a:rPr>
                <a:t>  + 1</a:t>
              </a:r>
              <a:r>
                <a:rPr lang="en-US" altLang="en-US" sz="2400" dirty="0">
                  <a:cs typeface="Arial" charset="0"/>
                </a:rPr>
                <a:t>  if  </a:t>
              </a:r>
              <a:r>
                <a:rPr lang="en-US" altLang="en-US" i="1" dirty="0" smtClean="0">
                  <a:cs typeface="Arial" charset="0"/>
                </a:rPr>
                <a:t>X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dirty="0" smtClean="0">
                  <a:cs typeface="Arial" charset="0"/>
                </a:rPr>
                <a:t> </a:t>
              </a:r>
              <a:r>
                <a:rPr lang="en-US" altLang="en-US" sz="2400" dirty="0">
                  <a:cs typeface="Arial" charset="0"/>
                </a:rPr>
                <a:t>= </a:t>
              </a:r>
              <a:r>
                <a:rPr lang="en-US" altLang="en-US" i="1" dirty="0" err="1" smtClean="0">
                  <a:cs typeface="Arial" charset="0"/>
                </a:rPr>
                <a:t>Y</a:t>
              </a:r>
              <a:r>
                <a:rPr lang="en-US" altLang="en-US" sz="2400" i="1" baseline="-25000" dirty="0" err="1" smtClean="0">
                  <a:cs typeface="Arial" charset="0"/>
                </a:rPr>
                <a:t>j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3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for a mismatch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81000" y="14414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 smtClean="0">
                <a:cs typeface="Arial" charset="0"/>
              </a:rPr>
              <a:t>LCS length </a:t>
            </a:r>
            <a:r>
              <a:rPr lang="en-US" altLang="en-US" sz="3000" dirty="0">
                <a:cs typeface="Arial" charset="0"/>
              </a:rPr>
              <a:t>L</a:t>
            </a:r>
            <a:r>
              <a:rPr lang="en-US" altLang="en-US" sz="3000" dirty="0" smtClean="0">
                <a:cs typeface="Arial" charset="0"/>
              </a:rPr>
              <a:t>(</a:t>
            </a:r>
            <a:r>
              <a:rPr lang="en-US" altLang="en-US" sz="3000" b="1" i="1" dirty="0" err="1" smtClean="0">
                <a:cs typeface="Arial" charset="0"/>
              </a:rPr>
              <a:t>X</a:t>
            </a:r>
            <a:r>
              <a:rPr lang="en-US" altLang="en-US" sz="3000" i="1" baseline="-25000" dirty="0" err="1" smtClean="0">
                <a:cs typeface="Arial" charset="0"/>
              </a:rPr>
              <a:t>i</a:t>
            </a:r>
            <a:r>
              <a:rPr lang="en-US" altLang="en-US" sz="3000" dirty="0" err="1" smtClean="0">
                <a:cs typeface="Arial" charset="0"/>
              </a:rPr>
              <a:t>,</a:t>
            </a:r>
            <a:r>
              <a:rPr lang="en-US" altLang="en-US" sz="3000" b="1" i="1" dirty="0" err="1" smtClean="0">
                <a:cs typeface="Arial" charset="0"/>
              </a:rPr>
              <a:t>Y</a:t>
            </a:r>
            <a:r>
              <a:rPr lang="en-US" altLang="en-US" sz="3000" i="1" baseline="-25000" dirty="0" err="1" smtClean="0">
                <a:cs typeface="Arial" charset="0"/>
              </a:rPr>
              <a:t>j</a:t>
            </a:r>
            <a:r>
              <a:rPr lang="en-US" altLang="en-US" sz="3000" dirty="0">
                <a:cs typeface="Arial" charset="0"/>
              </a:rPr>
              <a:t>) is computed by:</a:t>
            </a:r>
            <a:endParaRPr lang="en-US" altLang="en-US" sz="3000" i="1" dirty="0">
              <a:cs typeface="Arial" charset="0"/>
            </a:endParaRPr>
          </a:p>
        </p:txBody>
      </p:sp>
      <p:grpSp>
        <p:nvGrpSpPr>
          <p:cNvPr id="55300" name="Group 5"/>
          <p:cNvGrpSpPr>
            <a:grpSpLocks/>
          </p:cNvGrpSpPr>
          <p:nvPr/>
        </p:nvGrpSpPr>
        <p:grpSpPr bwMode="auto">
          <a:xfrm>
            <a:off x="1676400" y="2095500"/>
            <a:ext cx="5029200" cy="1646238"/>
            <a:chOff x="384" y="1968"/>
            <a:chExt cx="3168" cy="1037"/>
          </a:xfrm>
        </p:grpSpPr>
        <p:sp>
          <p:nvSpPr>
            <p:cNvPr id="55301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j</a:t>
              </a:r>
              <a:r>
                <a:rPr lang="en-US" altLang="en-US" sz="2400" dirty="0">
                  <a:cs typeface="Arial" charset="0"/>
                </a:rPr>
                <a:t>  =</a:t>
              </a:r>
              <a:endParaRPr lang="en-US" altLang="en-US" sz="2400" baseline="-25000" dirty="0">
                <a:cs typeface="Arial" charset="0"/>
              </a:endParaRPr>
            </a:p>
          </p:txBody>
        </p:sp>
        <p:sp>
          <p:nvSpPr>
            <p:cNvPr id="55302" name="Text Box 7"/>
            <p:cNvSpPr txBox="1">
              <a:spLocks noChangeArrowheads="1"/>
            </p:cNvSpPr>
            <p:nvPr/>
          </p:nvSpPr>
          <p:spPr bwMode="auto">
            <a:xfrm>
              <a:off x="864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cs typeface="Arial" charset="0"/>
                </a:rPr>
                <a:t>max</a:t>
              </a:r>
            </a:p>
          </p:txBody>
        </p:sp>
        <p:sp>
          <p:nvSpPr>
            <p:cNvPr id="55303" name="AutoShape 8"/>
            <p:cNvSpPr>
              <a:spLocks/>
            </p:cNvSpPr>
            <p:nvPr/>
          </p:nvSpPr>
          <p:spPr bwMode="auto">
            <a:xfrm>
              <a:off x="1392" y="1968"/>
              <a:ext cx="160" cy="96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1632" y="2016"/>
              <a:ext cx="19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               </a:t>
              </a:r>
              <a:r>
                <a:rPr lang="en-US" altLang="en-US" i="1" dirty="0">
                  <a:cs typeface="Arial" charset="0"/>
                </a:rPr>
                <a:t>s</a:t>
              </a:r>
              <a:r>
                <a:rPr lang="en-US" altLang="en-US" sz="2400" i="1" dirty="0" smtClean="0">
                  <a:cs typeface="Arial" charset="0"/>
                </a:rPr>
                <a:t>kip </a:t>
              </a:r>
              <a:r>
                <a:rPr lang="en-US" altLang="en-US" i="1" dirty="0">
                  <a:cs typeface="Arial" charset="0"/>
                </a:rPr>
                <a:t>X</a:t>
              </a:r>
              <a:r>
                <a:rPr lang="en-US" altLang="en-US" i="1" baseline="-25000" dirty="0">
                  <a:cs typeface="Arial" charset="0"/>
                </a:rPr>
                <a:t>i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j-1 </a:t>
              </a:r>
              <a:r>
                <a:rPr lang="en-US" altLang="en-US" sz="2400" i="1" dirty="0" smtClean="0">
                  <a:cs typeface="Arial" charset="0"/>
                </a:rPr>
                <a:t>          skip </a:t>
              </a:r>
              <a:r>
                <a:rPr lang="en-US" altLang="en-US" i="1" dirty="0" err="1">
                  <a:cs typeface="Arial" charset="0"/>
                </a:rPr>
                <a:t>Y</a:t>
              </a:r>
              <a:r>
                <a:rPr lang="en-US" altLang="en-US" i="1" baseline="-25000" dirty="0" err="1">
                  <a:cs typeface="Arial" charset="0"/>
                </a:rPr>
                <a:t>j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j-1</a:t>
              </a:r>
              <a:r>
                <a:rPr lang="en-US" altLang="en-US" sz="2400" i="1" dirty="0">
                  <a:cs typeface="Arial" charset="0"/>
                </a:rPr>
                <a:t>  + 1</a:t>
              </a:r>
              <a:r>
                <a:rPr lang="en-US" altLang="en-US" sz="2400" dirty="0">
                  <a:cs typeface="Arial" charset="0"/>
                </a:rPr>
                <a:t>  if  </a:t>
              </a:r>
              <a:r>
                <a:rPr lang="en-US" altLang="en-US" i="1" dirty="0" smtClean="0">
                  <a:cs typeface="Arial" charset="0"/>
                </a:rPr>
                <a:t>X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dirty="0" smtClean="0">
                  <a:cs typeface="Arial" charset="0"/>
                </a:rPr>
                <a:t> </a:t>
              </a:r>
              <a:r>
                <a:rPr lang="en-US" altLang="en-US" sz="2400" dirty="0">
                  <a:cs typeface="Arial" charset="0"/>
                </a:rPr>
                <a:t>= </a:t>
              </a:r>
              <a:r>
                <a:rPr lang="en-US" altLang="en-US" i="1" dirty="0" err="1" smtClean="0">
                  <a:cs typeface="Arial" charset="0"/>
                </a:rPr>
                <a:t>Y</a:t>
              </a:r>
              <a:r>
                <a:rPr lang="en-US" altLang="en-US" sz="2400" i="1" baseline="-25000" dirty="0" err="1" smtClean="0">
                  <a:cs typeface="Arial" charset="0"/>
                </a:rPr>
                <a:t>j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58461"/>
              </p:ext>
            </p:extLst>
          </p:nvPr>
        </p:nvGraphicFramePr>
        <p:xfrm>
          <a:off x="1219200" y="4191000"/>
          <a:ext cx="3124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16000"/>
                <a:gridCol w="1066800"/>
              </a:tblGrid>
              <a:tr h="55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7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for a mismatch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81000" y="14414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 smtClean="0">
                <a:cs typeface="Arial" charset="0"/>
              </a:rPr>
              <a:t>LCS length </a:t>
            </a:r>
            <a:r>
              <a:rPr lang="en-US" altLang="en-US" sz="3000" dirty="0">
                <a:cs typeface="Arial" charset="0"/>
              </a:rPr>
              <a:t>L</a:t>
            </a:r>
            <a:r>
              <a:rPr lang="en-US" altLang="en-US" sz="3000" dirty="0" smtClean="0">
                <a:cs typeface="Arial" charset="0"/>
              </a:rPr>
              <a:t>(</a:t>
            </a:r>
            <a:r>
              <a:rPr lang="en-US" altLang="en-US" sz="3000" b="1" i="1" dirty="0" err="1" smtClean="0">
                <a:cs typeface="Arial" charset="0"/>
              </a:rPr>
              <a:t>X</a:t>
            </a:r>
            <a:r>
              <a:rPr lang="en-US" altLang="en-US" sz="3000" i="1" baseline="-25000" dirty="0" err="1" smtClean="0">
                <a:cs typeface="Arial" charset="0"/>
              </a:rPr>
              <a:t>i</a:t>
            </a:r>
            <a:r>
              <a:rPr lang="en-US" altLang="en-US" sz="3000" dirty="0" err="1" smtClean="0">
                <a:cs typeface="Arial" charset="0"/>
              </a:rPr>
              <a:t>,</a:t>
            </a:r>
            <a:r>
              <a:rPr lang="en-US" altLang="en-US" sz="3000" b="1" i="1" dirty="0" err="1" smtClean="0">
                <a:cs typeface="Arial" charset="0"/>
              </a:rPr>
              <a:t>Y</a:t>
            </a:r>
            <a:r>
              <a:rPr lang="en-US" altLang="en-US" sz="3000" i="1" baseline="-25000" dirty="0" err="1" smtClean="0">
                <a:cs typeface="Arial" charset="0"/>
              </a:rPr>
              <a:t>j</a:t>
            </a:r>
            <a:r>
              <a:rPr lang="en-US" altLang="en-US" sz="3000" dirty="0">
                <a:cs typeface="Arial" charset="0"/>
              </a:rPr>
              <a:t>) is computed by:</a:t>
            </a:r>
            <a:endParaRPr lang="en-US" altLang="en-US" sz="3000" i="1" dirty="0">
              <a:cs typeface="Arial" charset="0"/>
            </a:endParaRPr>
          </a:p>
        </p:txBody>
      </p:sp>
      <p:grpSp>
        <p:nvGrpSpPr>
          <p:cNvPr id="55300" name="Group 5"/>
          <p:cNvGrpSpPr>
            <a:grpSpLocks/>
          </p:cNvGrpSpPr>
          <p:nvPr/>
        </p:nvGrpSpPr>
        <p:grpSpPr bwMode="auto">
          <a:xfrm>
            <a:off x="1676400" y="2095500"/>
            <a:ext cx="5029200" cy="1646238"/>
            <a:chOff x="384" y="1968"/>
            <a:chExt cx="3168" cy="1037"/>
          </a:xfrm>
        </p:grpSpPr>
        <p:sp>
          <p:nvSpPr>
            <p:cNvPr id="55301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j</a:t>
              </a:r>
              <a:r>
                <a:rPr lang="en-US" altLang="en-US" sz="2400" dirty="0">
                  <a:cs typeface="Arial" charset="0"/>
                </a:rPr>
                <a:t>  =</a:t>
              </a:r>
              <a:endParaRPr lang="en-US" altLang="en-US" sz="2400" baseline="-25000" dirty="0">
                <a:cs typeface="Arial" charset="0"/>
              </a:endParaRPr>
            </a:p>
          </p:txBody>
        </p:sp>
        <p:sp>
          <p:nvSpPr>
            <p:cNvPr id="55302" name="Text Box 7"/>
            <p:cNvSpPr txBox="1">
              <a:spLocks noChangeArrowheads="1"/>
            </p:cNvSpPr>
            <p:nvPr/>
          </p:nvSpPr>
          <p:spPr bwMode="auto">
            <a:xfrm>
              <a:off x="864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cs typeface="Arial" charset="0"/>
                </a:rPr>
                <a:t>max</a:t>
              </a:r>
            </a:p>
          </p:txBody>
        </p:sp>
        <p:sp>
          <p:nvSpPr>
            <p:cNvPr id="55303" name="AutoShape 8"/>
            <p:cNvSpPr>
              <a:spLocks/>
            </p:cNvSpPr>
            <p:nvPr/>
          </p:nvSpPr>
          <p:spPr bwMode="auto">
            <a:xfrm>
              <a:off x="1392" y="1968"/>
              <a:ext cx="160" cy="96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1632" y="2016"/>
              <a:ext cx="19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               </a:t>
              </a:r>
              <a:r>
                <a:rPr lang="en-US" altLang="en-US" i="1" dirty="0">
                  <a:cs typeface="Arial" charset="0"/>
                </a:rPr>
                <a:t>s</a:t>
              </a:r>
              <a:r>
                <a:rPr lang="en-US" altLang="en-US" sz="2400" i="1" dirty="0" smtClean="0">
                  <a:cs typeface="Arial" charset="0"/>
                </a:rPr>
                <a:t>kip </a:t>
              </a:r>
              <a:r>
                <a:rPr lang="en-US" altLang="en-US" i="1" dirty="0">
                  <a:cs typeface="Arial" charset="0"/>
                </a:rPr>
                <a:t>X</a:t>
              </a:r>
              <a:r>
                <a:rPr lang="en-US" altLang="en-US" i="1" baseline="-25000" dirty="0">
                  <a:cs typeface="Arial" charset="0"/>
                </a:rPr>
                <a:t>i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j-1 </a:t>
              </a:r>
              <a:r>
                <a:rPr lang="en-US" altLang="en-US" sz="2400" i="1" dirty="0" smtClean="0">
                  <a:cs typeface="Arial" charset="0"/>
                </a:rPr>
                <a:t>          skip </a:t>
              </a:r>
              <a:r>
                <a:rPr lang="en-US" altLang="en-US" i="1" dirty="0" err="1">
                  <a:cs typeface="Arial" charset="0"/>
                </a:rPr>
                <a:t>Y</a:t>
              </a:r>
              <a:r>
                <a:rPr lang="en-US" altLang="en-US" i="1" baseline="-25000" dirty="0" err="1">
                  <a:cs typeface="Arial" charset="0"/>
                </a:rPr>
                <a:t>j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j-1</a:t>
              </a:r>
              <a:r>
                <a:rPr lang="en-US" altLang="en-US" sz="2400" i="1" dirty="0">
                  <a:cs typeface="Arial" charset="0"/>
                </a:rPr>
                <a:t>  + 1</a:t>
              </a:r>
              <a:r>
                <a:rPr lang="en-US" altLang="en-US" sz="2400" dirty="0">
                  <a:cs typeface="Arial" charset="0"/>
                </a:rPr>
                <a:t>  if  </a:t>
              </a:r>
              <a:r>
                <a:rPr lang="en-US" altLang="en-US" i="1" dirty="0" smtClean="0">
                  <a:cs typeface="Arial" charset="0"/>
                </a:rPr>
                <a:t>X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dirty="0" smtClean="0">
                  <a:cs typeface="Arial" charset="0"/>
                </a:rPr>
                <a:t> </a:t>
              </a:r>
              <a:r>
                <a:rPr lang="en-US" altLang="en-US" sz="2400" dirty="0">
                  <a:cs typeface="Arial" charset="0"/>
                </a:rPr>
                <a:t>= </a:t>
              </a:r>
              <a:r>
                <a:rPr lang="en-US" altLang="en-US" i="1" dirty="0" err="1" smtClean="0">
                  <a:cs typeface="Arial" charset="0"/>
                </a:rPr>
                <a:t>Y</a:t>
              </a:r>
              <a:r>
                <a:rPr lang="en-US" altLang="en-US" sz="2400" i="1" baseline="-25000" dirty="0" err="1" smtClean="0">
                  <a:cs typeface="Arial" charset="0"/>
                </a:rPr>
                <a:t>j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82155"/>
              </p:ext>
            </p:extLst>
          </p:nvPr>
        </p:nvGraphicFramePr>
        <p:xfrm>
          <a:off x="1219200" y="4191000"/>
          <a:ext cx="3124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16000"/>
                <a:gridCol w="1066800"/>
              </a:tblGrid>
              <a:tr h="55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6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for a match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81000" y="14414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 smtClean="0">
                <a:cs typeface="Arial" charset="0"/>
              </a:rPr>
              <a:t>LCS length </a:t>
            </a:r>
            <a:r>
              <a:rPr lang="en-US" altLang="en-US" sz="3000" dirty="0">
                <a:cs typeface="Arial" charset="0"/>
              </a:rPr>
              <a:t>L</a:t>
            </a:r>
            <a:r>
              <a:rPr lang="en-US" altLang="en-US" sz="3000" dirty="0" smtClean="0">
                <a:cs typeface="Arial" charset="0"/>
              </a:rPr>
              <a:t>(</a:t>
            </a:r>
            <a:r>
              <a:rPr lang="en-US" altLang="en-US" sz="3000" b="1" i="1" dirty="0" err="1" smtClean="0">
                <a:cs typeface="Arial" charset="0"/>
              </a:rPr>
              <a:t>X</a:t>
            </a:r>
            <a:r>
              <a:rPr lang="en-US" altLang="en-US" sz="3000" i="1" baseline="-25000" dirty="0" err="1" smtClean="0">
                <a:cs typeface="Arial" charset="0"/>
              </a:rPr>
              <a:t>i</a:t>
            </a:r>
            <a:r>
              <a:rPr lang="en-US" altLang="en-US" sz="3000" dirty="0" err="1" smtClean="0">
                <a:cs typeface="Arial" charset="0"/>
              </a:rPr>
              <a:t>,</a:t>
            </a:r>
            <a:r>
              <a:rPr lang="en-US" altLang="en-US" sz="3000" b="1" i="1" dirty="0" err="1" smtClean="0">
                <a:cs typeface="Arial" charset="0"/>
              </a:rPr>
              <a:t>Y</a:t>
            </a:r>
            <a:r>
              <a:rPr lang="en-US" altLang="en-US" sz="3000" i="1" baseline="-25000" dirty="0" err="1" smtClean="0">
                <a:cs typeface="Arial" charset="0"/>
              </a:rPr>
              <a:t>j</a:t>
            </a:r>
            <a:r>
              <a:rPr lang="en-US" altLang="en-US" sz="3000" dirty="0">
                <a:cs typeface="Arial" charset="0"/>
              </a:rPr>
              <a:t>) is computed by:</a:t>
            </a:r>
            <a:endParaRPr lang="en-US" altLang="en-US" sz="3000" i="1" dirty="0">
              <a:cs typeface="Arial" charset="0"/>
            </a:endParaRPr>
          </a:p>
        </p:txBody>
      </p:sp>
      <p:grpSp>
        <p:nvGrpSpPr>
          <p:cNvPr id="55300" name="Group 5"/>
          <p:cNvGrpSpPr>
            <a:grpSpLocks/>
          </p:cNvGrpSpPr>
          <p:nvPr/>
        </p:nvGrpSpPr>
        <p:grpSpPr bwMode="auto">
          <a:xfrm>
            <a:off x="1676400" y="2095500"/>
            <a:ext cx="5029200" cy="1646238"/>
            <a:chOff x="384" y="1968"/>
            <a:chExt cx="3168" cy="1037"/>
          </a:xfrm>
        </p:grpSpPr>
        <p:sp>
          <p:nvSpPr>
            <p:cNvPr id="55301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j</a:t>
              </a:r>
              <a:r>
                <a:rPr lang="en-US" altLang="en-US" sz="2400" dirty="0">
                  <a:cs typeface="Arial" charset="0"/>
                </a:rPr>
                <a:t>  =</a:t>
              </a:r>
              <a:endParaRPr lang="en-US" altLang="en-US" sz="2400" baseline="-25000" dirty="0">
                <a:cs typeface="Arial" charset="0"/>
              </a:endParaRPr>
            </a:p>
          </p:txBody>
        </p:sp>
        <p:sp>
          <p:nvSpPr>
            <p:cNvPr id="55302" name="Text Box 7"/>
            <p:cNvSpPr txBox="1">
              <a:spLocks noChangeArrowheads="1"/>
            </p:cNvSpPr>
            <p:nvPr/>
          </p:nvSpPr>
          <p:spPr bwMode="auto">
            <a:xfrm>
              <a:off x="864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cs typeface="Arial" charset="0"/>
                </a:rPr>
                <a:t>max</a:t>
              </a:r>
            </a:p>
          </p:txBody>
        </p:sp>
        <p:sp>
          <p:nvSpPr>
            <p:cNvPr id="55303" name="AutoShape 8"/>
            <p:cNvSpPr>
              <a:spLocks/>
            </p:cNvSpPr>
            <p:nvPr/>
          </p:nvSpPr>
          <p:spPr bwMode="auto">
            <a:xfrm>
              <a:off x="1392" y="1968"/>
              <a:ext cx="160" cy="96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1632" y="2016"/>
              <a:ext cx="19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               </a:t>
              </a:r>
              <a:r>
                <a:rPr lang="en-US" altLang="en-US" i="1" dirty="0">
                  <a:cs typeface="Arial" charset="0"/>
                </a:rPr>
                <a:t>s</a:t>
              </a:r>
              <a:r>
                <a:rPr lang="en-US" altLang="en-US" sz="2400" i="1" dirty="0" smtClean="0">
                  <a:cs typeface="Arial" charset="0"/>
                </a:rPr>
                <a:t>kip </a:t>
              </a:r>
              <a:r>
                <a:rPr lang="en-US" altLang="en-US" i="1" dirty="0">
                  <a:cs typeface="Arial" charset="0"/>
                </a:rPr>
                <a:t>X</a:t>
              </a:r>
              <a:r>
                <a:rPr lang="en-US" altLang="en-US" i="1" baseline="-25000" dirty="0">
                  <a:cs typeface="Arial" charset="0"/>
                </a:rPr>
                <a:t>i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j-1 </a:t>
              </a:r>
              <a:r>
                <a:rPr lang="en-US" altLang="en-US" sz="2400" i="1" dirty="0" smtClean="0">
                  <a:cs typeface="Arial" charset="0"/>
                </a:rPr>
                <a:t>          skip </a:t>
              </a:r>
              <a:r>
                <a:rPr lang="en-US" altLang="en-US" i="1" dirty="0" err="1">
                  <a:cs typeface="Arial" charset="0"/>
                </a:rPr>
                <a:t>Y</a:t>
              </a:r>
              <a:r>
                <a:rPr lang="en-US" altLang="en-US" i="1" baseline="-25000" dirty="0" err="1">
                  <a:cs typeface="Arial" charset="0"/>
                </a:rPr>
                <a:t>j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j-1</a:t>
              </a:r>
              <a:r>
                <a:rPr lang="en-US" altLang="en-US" sz="2400" i="1" dirty="0">
                  <a:cs typeface="Arial" charset="0"/>
                </a:rPr>
                <a:t>  + 1</a:t>
              </a:r>
              <a:r>
                <a:rPr lang="en-US" altLang="en-US" sz="2400" dirty="0">
                  <a:cs typeface="Arial" charset="0"/>
                </a:rPr>
                <a:t>  if  </a:t>
              </a:r>
              <a:r>
                <a:rPr lang="en-US" altLang="en-US" i="1" dirty="0" smtClean="0">
                  <a:cs typeface="Arial" charset="0"/>
                </a:rPr>
                <a:t>X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dirty="0" smtClean="0">
                  <a:cs typeface="Arial" charset="0"/>
                </a:rPr>
                <a:t> </a:t>
              </a:r>
              <a:r>
                <a:rPr lang="en-US" altLang="en-US" sz="2400" dirty="0">
                  <a:cs typeface="Arial" charset="0"/>
                </a:rPr>
                <a:t>= </a:t>
              </a:r>
              <a:r>
                <a:rPr lang="en-US" altLang="en-US" i="1" dirty="0" err="1" smtClean="0">
                  <a:cs typeface="Arial" charset="0"/>
                </a:rPr>
                <a:t>Y</a:t>
              </a:r>
              <a:r>
                <a:rPr lang="en-US" altLang="en-US" sz="2400" i="1" baseline="-25000" dirty="0" err="1" smtClean="0">
                  <a:cs typeface="Arial" charset="0"/>
                </a:rPr>
                <a:t>j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84686"/>
              </p:ext>
            </p:extLst>
          </p:nvPr>
        </p:nvGraphicFramePr>
        <p:xfrm>
          <a:off x="5143500" y="4191000"/>
          <a:ext cx="3124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55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4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for a match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81000" y="14414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 smtClean="0">
                <a:cs typeface="Arial" charset="0"/>
              </a:rPr>
              <a:t>LCS length </a:t>
            </a:r>
            <a:r>
              <a:rPr lang="en-US" altLang="en-US" sz="3000" dirty="0">
                <a:cs typeface="Arial" charset="0"/>
              </a:rPr>
              <a:t>L</a:t>
            </a:r>
            <a:r>
              <a:rPr lang="en-US" altLang="en-US" sz="3000" dirty="0" smtClean="0">
                <a:cs typeface="Arial" charset="0"/>
              </a:rPr>
              <a:t>(</a:t>
            </a:r>
            <a:r>
              <a:rPr lang="en-US" altLang="en-US" sz="3000" b="1" i="1" dirty="0" err="1" smtClean="0">
                <a:cs typeface="Arial" charset="0"/>
              </a:rPr>
              <a:t>X</a:t>
            </a:r>
            <a:r>
              <a:rPr lang="en-US" altLang="en-US" sz="3000" i="1" baseline="-25000" dirty="0" err="1" smtClean="0">
                <a:cs typeface="Arial" charset="0"/>
              </a:rPr>
              <a:t>i</a:t>
            </a:r>
            <a:r>
              <a:rPr lang="en-US" altLang="en-US" sz="3000" dirty="0" err="1" smtClean="0">
                <a:cs typeface="Arial" charset="0"/>
              </a:rPr>
              <a:t>,</a:t>
            </a:r>
            <a:r>
              <a:rPr lang="en-US" altLang="en-US" sz="3000" b="1" i="1" dirty="0" err="1" smtClean="0">
                <a:cs typeface="Arial" charset="0"/>
              </a:rPr>
              <a:t>Y</a:t>
            </a:r>
            <a:r>
              <a:rPr lang="en-US" altLang="en-US" sz="3000" i="1" baseline="-25000" dirty="0" err="1" smtClean="0">
                <a:cs typeface="Arial" charset="0"/>
              </a:rPr>
              <a:t>j</a:t>
            </a:r>
            <a:r>
              <a:rPr lang="en-US" altLang="en-US" sz="3000" dirty="0">
                <a:cs typeface="Arial" charset="0"/>
              </a:rPr>
              <a:t>) is computed by:</a:t>
            </a:r>
            <a:endParaRPr lang="en-US" altLang="en-US" sz="3000" i="1" dirty="0">
              <a:cs typeface="Arial" charset="0"/>
            </a:endParaRPr>
          </a:p>
        </p:txBody>
      </p:sp>
      <p:grpSp>
        <p:nvGrpSpPr>
          <p:cNvPr id="55300" name="Group 5"/>
          <p:cNvGrpSpPr>
            <a:grpSpLocks/>
          </p:cNvGrpSpPr>
          <p:nvPr/>
        </p:nvGrpSpPr>
        <p:grpSpPr bwMode="auto">
          <a:xfrm>
            <a:off x="1676400" y="2095500"/>
            <a:ext cx="5029200" cy="1646238"/>
            <a:chOff x="384" y="1968"/>
            <a:chExt cx="3168" cy="1037"/>
          </a:xfrm>
        </p:grpSpPr>
        <p:sp>
          <p:nvSpPr>
            <p:cNvPr id="55301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j</a:t>
              </a:r>
              <a:r>
                <a:rPr lang="en-US" altLang="en-US" sz="2400" dirty="0">
                  <a:cs typeface="Arial" charset="0"/>
                </a:rPr>
                <a:t>  =</a:t>
              </a:r>
              <a:endParaRPr lang="en-US" altLang="en-US" sz="2400" baseline="-25000" dirty="0">
                <a:cs typeface="Arial" charset="0"/>
              </a:endParaRPr>
            </a:p>
          </p:txBody>
        </p:sp>
        <p:sp>
          <p:nvSpPr>
            <p:cNvPr id="55302" name="Text Box 7"/>
            <p:cNvSpPr txBox="1">
              <a:spLocks noChangeArrowheads="1"/>
            </p:cNvSpPr>
            <p:nvPr/>
          </p:nvSpPr>
          <p:spPr bwMode="auto">
            <a:xfrm>
              <a:off x="864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cs typeface="Arial" charset="0"/>
                </a:rPr>
                <a:t>max</a:t>
              </a:r>
            </a:p>
          </p:txBody>
        </p:sp>
        <p:sp>
          <p:nvSpPr>
            <p:cNvPr id="55303" name="AutoShape 8"/>
            <p:cNvSpPr>
              <a:spLocks/>
            </p:cNvSpPr>
            <p:nvPr/>
          </p:nvSpPr>
          <p:spPr bwMode="auto">
            <a:xfrm>
              <a:off x="1392" y="1968"/>
              <a:ext cx="160" cy="96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1632" y="2016"/>
              <a:ext cx="19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               </a:t>
              </a:r>
              <a:r>
                <a:rPr lang="en-US" altLang="en-US" i="1" dirty="0">
                  <a:cs typeface="Arial" charset="0"/>
                </a:rPr>
                <a:t>s</a:t>
              </a:r>
              <a:r>
                <a:rPr lang="en-US" altLang="en-US" sz="2400" i="1" dirty="0" smtClean="0">
                  <a:cs typeface="Arial" charset="0"/>
                </a:rPr>
                <a:t>kip </a:t>
              </a:r>
              <a:r>
                <a:rPr lang="en-US" altLang="en-US" i="1" dirty="0">
                  <a:cs typeface="Arial" charset="0"/>
                </a:rPr>
                <a:t>X</a:t>
              </a:r>
              <a:r>
                <a:rPr lang="en-US" altLang="en-US" i="1" baseline="-25000" dirty="0">
                  <a:cs typeface="Arial" charset="0"/>
                </a:rPr>
                <a:t>i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i="1" baseline="-25000" dirty="0">
                  <a:cs typeface="Arial" charset="0"/>
                </a:rPr>
                <a:t>, </a:t>
              </a:r>
              <a:r>
                <a:rPr lang="en-US" altLang="en-US" sz="2400" i="1" baseline="-25000" dirty="0" smtClean="0">
                  <a:cs typeface="Arial" charset="0"/>
                </a:rPr>
                <a:t>j-1 </a:t>
              </a:r>
              <a:r>
                <a:rPr lang="en-US" altLang="en-US" sz="2400" i="1" dirty="0" smtClean="0">
                  <a:cs typeface="Arial" charset="0"/>
                </a:rPr>
                <a:t>          skip </a:t>
              </a:r>
              <a:r>
                <a:rPr lang="en-US" altLang="en-US" i="1" dirty="0" err="1">
                  <a:cs typeface="Arial" charset="0"/>
                </a:rPr>
                <a:t>Y</a:t>
              </a:r>
              <a:r>
                <a:rPr lang="en-US" altLang="en-US" i="1" baseline="-25000" dirty="0" err="1">
                  <a:cs typeface="Arial" charset="0"/>
                </a:rPr>
                <a:t>j</a:t>
              </a:r>
              <a:endParaRPr lang="en-US" altLang="en-US" sz="24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i="1" dirty="0" smtClean="0">
                  <a:cs typeface="Arial" charset="0"/>
                </a:rPr>
                <a:t>L</a:t>
              </a:r>
              <a:r>
                <a:rPr lang="en-US" altLang="en-US" sz="2400" i="1" baseline="-25000" dirty="0" smtClean="0">
                  <a:cs typeface="Arial" charset="0"/>
                </a:rPr>
                <a:t>i-1</a:t>
              </a:r>
              <a:r>
                <a:rPr lang="en-US" altLang="en-US" sz="2400" i="1" baseline="-25000" dirty="0">
                  <a:cs typeface="Arial" charset="0"/>
                </a:rPr>
                <a:t>, j-1</a:t>
              </a:r>
              <a:r>
                <a:rPr lang="en-US" altLang="en-US" sz="2400" i="1" dirty="0">
                  <a:cs typeface="Arial" charset="0"/>
                </a:rPr>
                <a:t>  + 1</a:t>
              </a:r>
              <a:r>
                <a:rPr lang="en-US" altLang="en-US" sz="2400" dirty="0">
                  <a:cs typeface="Arial" charset="0"/>
                </a:rPr>
                <a:t>  if  </a:t>
              </a:r>
              <a:r>
                <a:rPr lang="en-US" altLang="en-US" i="1" dirty="0" smtClean="0">
                  <a:cs typeface="Arial" charset="0"/>
                </a:rPr>
                <a:t>X</a:t>
              </a:r>
              <a:r>
                <a:rPr lang="en-US" altLang="en-US" sz="2400" i="1" baseline="-25000" dirty="0" smtClean="0">
                  <a:cs typeface="Arial" charset="0"/>
                </a:rPr>
                <a:t>i</a:t>
              </a:r>
              <a:r>
                <a:rPr lang="en-US" altLang="en-US" sz="2400" dirty="0" smtClean="0">
                  <a:cs typeface="Arial" charset="0"/>
                </a:rPr>
                <a:t> </a:t>
              </a:r>
              <a:r>
                <a:rPr lang="en-US" altLang="en-US" sz="2400" dirty="0">
                  <a:cs typeface="Arial" charset="0"/>
                </a:rPr>
                <a:t>= </a:t>
              </a:r>
              <a:r>
                <a:rPr lang="en-US" altLang="en-US" i="1" dirty="0" err="1" smtClean="0">
                  <a:cs typeface="Arial" charset="0"/>
                </a:rPr>
                <a:t>Y</a:t>
              </a:r>
              <a:r>
                <a:rPr lang="en-US" altLang="en-US" sz="2400" i="1" baseline="-25000" dirty="0" err="1" smtClean="0">
                  <a:cs typeface="Arial" charset="0"/>
                </a:rPr>
                <a:t>j</a:t>
              </a:r>
              <a:r>
                <a:rPr lang="en-US" altLang="en-US" sz="2400" i="1" dirty="0" smtClean="0">
                  <a:cs typeface="Arial" charset="0"/>
                </a:rPr>
                <a:t> </a:t>
              </a:r>
              <a:endParaRPr lang="en-US" altLang="en-US" sz="2400" i="1" dirty="0">
                <a:cs typeface="Arial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58844"/>
              </p:ext>
            </p:extLst>
          </p:nvPr>
        </p:nvGraphicFramePr>
        <p:xfrm>
          <a:off x="5143500" y="4191000"/>
          <a:ext cx="3124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55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2200274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For simplicity: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able index starts from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String index starts from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Table index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 corresponds to string index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 as shown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Initialize row 0 and col 0 to be zeros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62" name="Line 80"/>
          <p:cNvSpPr>
            <a:spLocks noChangeShapeType="1"/>
          </p:cNvSpPr>
          <p:nvPr/>
        </p:nvSpPr>
        <p:spPr bwMode="auto">
          <a:xfrm flipH="1" flipV="1">
            <a:off x="8543925" y="4400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81"/>
          <p:cNvSpPr>
            <a:spLocks noChangeShapeType="1"/>
          </p:cNvSpPr>
          <p:nvPr/>
        </p:nvSpPr>
        <p:spPr bwMode="auto">
          <a:xfrm flipH="1" flipV="1">
            <a:off x="8572500" y="3914775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82"/>
          <p:cNvSpPr>
            <a:spLocks noChangeShapeType="1"/>
          </p:cNvSpPr>
          <p:nvPr/>
        </p:nvSpPr>
        <p:spPr bwMode="auto">
          <a:xfrm flipH="1" flipV="1">
            <a:off x="8353425" y="3648075"/>
            <a:ext cx="3810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65" name="WordArt 83"/>
          <p:cNvSpPr>
            <a:spLocks noChangeArrowheads="1" noChangeShapeType="1" noTextEdit="1"/>
          </p:cNvSpPr>
          <p:nvPr/>
        </p:nvSpPr>
        <p:spPr bwMode="auto">
          <a:xfrm>
            <a:off x="1461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8" name="Line 96"/>
          <p:cNvSpPr>
            <a:spLocks noChangeShapeType="1"/>
          </p:cNvSpPr>
          <p:nvPr/>
        </p:nvSpPr>
        <p:spPr bwMode="auto">
          <a:xfrm flipH="1" flipV="1">
            <a:off x="1233198" y="29241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4427802" y="3333750"/>
            <a:ext cx="4639998" cy="1488325"/>
            <a:chOff x="384" y="1984"/>
            <a:chExt cx="2717" cy="756"/>
          </a:xfrm>
        </p:grpSpPr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j</a:t>
              </a:r>
              <a:r>
                <a:rPr lang="en-US" altLang="en-US" sz="2000" dirty="0">
                  <a:cs typeface="Arial" charset="0"/>
                </a:rPr>
                <a:t>  =</a:t>
              </a:r>
              <a:endParaRPr lang="en-US" altLang="en-US" sz="2000" baseline="-25000" dirty="0">
                <a:cs typeface="Arial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759" y="2264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cs typeface="Arial" charset="0"/>
                </a:rPr>
                <a:t>max</a:t>
              </a:r>
            </a:p>
          </p:txBody>
        </p:sp>
        <p:sp>
          <p:nvSpPr>
            <p:cNvPr id="112" name="AutoShape 8"/>
            <p:cNvSpPr>
              <a:spLocks/>
            </p:cNvSpPr>
            <p:nvPr/>
          </p:nvSpPr>
          <p:spPr bwMode="auto">
            <a:xfrm>
              <a:off x="1232" y="1984"/>
              <a:ext cx="160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312" y="2035"/>
              <a:ext cx="17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               </a:t>
              </a:r>
              <a:r>
                <a:rPr lang="en-US" altLang="en-US" sz="2000" i="1" dirty="0">
                  <a:cs typeface="Arial" charset="0"/>
                </a:rPr>
                <a:t>s</a:t>
              </a:r>
              <a:r>
                <a:rPr lang="en-US" altLang="en-US" sz="2000" i="1" dirty="0" smtClean="0">
                  <a:cs typeface="Arial" charset="0"/>
                </a:rPr>
                <a:t>kip </a:t>
              </a:r>
              <a:r>
                <a:rPr lang="en-US" altLang="en-US" sz="2000" i="1" dirty="0">
                  <a:cs typeface="Arial" charset="0"/>
                </a:rPr>
                <a:t>X</a:t>
              </a:r>
              <a:r>
                <a:rPr lang="en-US" altLang="en-US" sz="2000" i="1" baseline="-25000" dirty="0">
                  <a:cs typeface="Arial" charset="0"/>
                </a:rPr>
                <a:t>i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j-1 </a:t>
              </a:r>
              <a:r>
                <a:rPr lang="en-US" altLang="en-US" sz="2000" i="1" dirty="0" smtClean="0">
                  <a:cs typeface="Arial" charset="0"/>
                </a:rPr>
                <a:t>          skip </a:t>
              </a:r>
              <a:r>
                <a:rPr lang="en-US" altLang="en-US" sz="2000" i="1" dirty="0" err="1">
                  <a:cs typeface="Arial" charset="0"/>
                </a:rPr>
                <a:t>Y</a:t>
              </a:r>
              <a:r>
                <a:rPr lang="en-US" altLang="en-US" sz="2000" i="1" baseline="-25000" dirty="0" err="1">
                  <a:cs typeface="Arial" charset="0"/>
                </a:rPr>
                <a:t>j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j-1</a:t>
              </a:r>
              <a:r>
                <a:rPr lang="en-US" altLang="en-US" sz="2000" i="1" dirty="0">
                  <a:cs typeface="Arial" charset="0"/>
                </a:rPr>
                <a:t>  + 1</a:t>
              </a:r>
              <a:r>
                <a:rPr lang="en-US" altLang="en-US" sz="2000" dirty="0">
                  <a:cs typeface="Arial" charset="0"/>
                </a:rPr>
                <a:t>  if  </a:t>
              </a:r>
              <a:r>
                <a:rPr lang="en-US" altLang="en-US" sz="2000" i="1" dirty="0" smtClean="0">
                  <a:cs typeface="Arial" charset="0"/>
                </a:rPr>
                <a:t>X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dirty="0" smtClean="0">
                  <a:cs typeface="Arial" charset="0"/>
                </a:rPr>
                <a:t> </a:t>
              </a:r>
              <a:r>
                <a:rPr lang="en-US" altLang="en-US" sz="2000" dirty="0">
                  <a:cs typeface="Arial" charset="0"/>
                </a:rPr>
                <a:t>= </a:t>
              </a:r>
              <a:r>
                <a:rPr lang="en-US" altLang="en-US" sz="2000" i="1" dirty="0" err="1" smtClean="0">
                  <a:cs typeface="Arial" charset="0"/>
                </a:rPr>
                <a:t>Y</a:t>
              </a:r>
              <a:r>
                <a:rPr lang="en-US" altLang="en-US" sz="2000" i="1" baseline="-25000" dirty="0" err="1" smtClean="0">
                  <a:cs typeface="Arial" charset="0"/>
                </a:rPr>
                <a:t>j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8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Dynamic Programming: </a:t>
            </a:r>
            <a:r>
              <a:rPr lang="en-US" altLang="en-US" sz="3800" dirty="0" err="1" smtClean="0"/>
              <a:t>Backtracing</a:t>
            </a:r>
            <a:endParaRPr lang="en-US" altLang="en-US" sz="38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n-US" dirty="0" smtClean="0"/>
              <a:t>Arrows              show where the score originated from.   </a:t>
            </a:r>
          </a:p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n-US" dirty="0" smtClean="0"/>
              <a:t>        if from the left , skip </a:t>
            </a:r>
            <a:r>
              <a:rPr lang="en-US" altLang="en-US" i="1" dirty="0" smtClean="0"/>
              <a:t>X</a:t>
            </a:r>
            <a:r>
              <a:rPr lang="en-US" altLang="en-US" i="1" baseline="-25000" dirty="0" smtClean="0"/>
              <a:t>i</a:t>
            </a:r>
            <a:endParaRPr lang="en-US" altLang="en-US" dirty="0" smtClean="0"/>
          </a:p>
          <a:p>
            <a:pPr>
              <a:spcBef>
                <a:spcPct val="50000"/>
              </a:spcBef>
              <a:buClrTx/>
              <a:buSzPct val="100000"/>
              <a:buNone/>
            </a:pPr>
            <a:r>
              <a:rPr lang="en-US" altLang="en-US" dirty="0" smtClean="0"/>
              <a:t>        if from the top, skip 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endParaRPr lang="en-US" altLang="en-US" dirty="0" smtClean="0"/>
          </a:p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n-US" dirty="0" smtClean="0"/>
              <a:t>        if </a:t>
            </a:r>
            <a:r>
              <a:rPr lang="en-US" altLang="en-US" i="1" dirty="0" smtClean="0"/>
              <a:t>X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i="1" dirty="0" err="1" smtClean="0"/>
              <a:t>Y</a:t>
            </a:r>
            <a:r>
              <a:rPr lang="en-US" altLang="en-US" i="1" baseline="-25000" dirty="0" err="1" smtClean="0"/>
              <a:t>j</a:t>
            </a:r>
            <a:r>
              <a:rPr lang="en-US" altLang="en-US" baseline="-25000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H="1" flipV="1">
            <a:off x="2362200" y="1447800"/>
            <a:ext cx="534988" cy="485775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2886075" y="1371600"/>
            <a:ext cx="0" cy="57785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2286000" y="1905000"/>
            <a:ext cx="611188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75" name="AutoShape 7"/>
          <p:cNvCxnSpPr>
            <a:cxnSpLocks noChangeShapeType="1"/>
            <a:stCxn id="58371" idx="0"/>
            <a:endCxn id="58371" idx="0"/>
          </p:cNvCxnSpPr>
          <p:nvPr/>
        </p:nvCxnSpPr>
        <p:spPr bwMode="auto">
          <a:xfrm>
            <a:off x="4495800" y="1371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5486400" y="3352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 flipV="1">
            <a:off x="609600" y="4038600"/>
            <a:ext cx="534988" cy="485775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H="1">
            <a:off x="571500" y="3013075"/>
            <a:ext cx="611188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V="1">
            <a:off x="895350" y="3352800"/>
            <a:ext cx="1588" cy="50165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62" name="Line 80"/>
          <p:cNvSpPr>
            <a:spLocks noChangeShapeType="1"/>
          </p:cNvSpPr>
          <p:nvPr/>
        </p:nvSpPr>
        <p:spPr bwMode="auto">
          <a:xfrm flipH="1" flipV="1">
            <a:off x="8543925" y="4400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81"/>
          <p:cNvSpPr>
            <a:spLocks noChangeShapeType="1"/>
          </p:cNvSpPr>
          <p:nvPr/>
        </p:nvSpPr>
        <p:spPr bwMode="auto">
          <a:xfrm flipH="1" flipV="1">
            <a:off x="8572500" y="3914775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82"/>
          <p:cNvSpPr>
            <a:spLocks noChangeShapeType="1"/>
          </p:cNvSpPr>
          <p:nvPr/>
        </p:nvSpPr>
        <p:spPr bwMode="auto">
          <a:xfrm flipH="1" flipV="1">
            <a:off x="8353425" y="3648075"/>
            <a:ext cx="3810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65" name="WordArt 83"/>
          <p:cNvSpPr>
            <a:spLocks noChangeArrowheads="1" noChangeShapeType="1" noTextEdit="1"/>
          </p:cNvSpPr>
          <p:nvPr/>
        </p:nvSpPr>
        <p:spPr bwMode="auto">
          <a:xfrm>
            <a:off x="1461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2" name="WordArt 90"/>
          <p:cNvSpPr>
            <a:spLocks noChangeArrowheads="1" noChangeShapeType="1" noTextEdit="1"/>
          </p:cNvSpPr>
          <p:nvPr/>
        </p:nvSpPr>
        <p:spPr bwMode="auto">
          <a:xfrm>
            <a:off x="1842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8" name="Line 96"/>
          <p:cNvSpPr>
            <a:spLocks noChangeShapeType="1"/>
          </p:cNvSpPr>
          <p:nvPr/>
        </p:nvSpPr>
        <p:spPr bwMode="auto">
          <a:xfrm flipH="1" flipV="1">
            <a:off x="1233198" y="29241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103"/>
          <p:cNvSpPr>
            <a:spLocks noChangeShapeType="1"/>
          </p:cNvSpPr>
          <p:nvPr/>
        </p:nvSpPr>
        <p:spPr bwMode="auto">
          <a:xfrm flipH="1" flipV="1">
            <a:off x="1690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4427802" y="3333750"/>
            <a:ext cx="4639998" cy="1488325"/>
            <a:chOff x="384" y="1984"/>
            <a:chExt cx="2717" cy="756"/>
          </a:xfrm>
        </p:grpSpPr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j</a:t>
              </a:r>
              <a:r>
                <a:rPr lang="en-US" altLang="en-US" sz="2000" dirty="0">
                  <a:cs typeface="Arial" charset="0"/>
                </a:rPr>
                <a:t>  =</a:t>
              </a:r>
              <a:endParaRPr lang="en-US" altLang="en-US" sz="2000" baseline="-25000" dirty="0">
                <a:cs typeface="Arial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759" y="2264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cs typeface="Arial" charset="0"/>
                </a:rPr>
                <a:t>max</a:t>
              </a:r>
            </a:p>
          </p:txBody>
        </p:sp>
        <p:sp>
          <p:nvSpPr>
            <p:cNvPr id="112" name="AutoShape 8"/>
            <p:cNvSpPr>
              <a:spLocks/>
            </p:cNvSpPr>
            <p:nvPr/>
          </p:nvSpPr>
          <p:spPr bwMode="auto">
            <a:xfrm>
              <a:off x="1232" y="1984"/>
              <a:ext cx="160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312" y="2035"/>
              <a:ext cx="17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               </a:t>
              </a:r>
              <a:r>
                <a:rPr lang="en-US" altLang="en-US" sz="2000" i="1" dirty="0">
                  <a:cs typeface="Arial" charset="0"/>
                </a:rPr>
                <a:t>s</a:t>
              </a:r>
              <a:r>
                <a:rPr lang="en-US" altLang="en-US" sz="2000" i="1" dirty="0" smtClean="0">
                  <a:cs typeface="Arial" charset="0"/>
                </a:rPr>
                <a:t>kip </a:t>
              </a:r>
              <a:r>
                <a:rPr lang="en-US" altLang="en-US" sz="2000" i="1" dirty="0">
                  <a:cs typeface="Arial" charset="0"/>
                </a:rPr>
                <a:t>X</a:t>
              </a:r>
              <a:r>
                <a:rPr lang="en-US" altLang="en-US" sz="2000" i="1" baseline="-25000" dirty="0">
                  <a:cs typeface="Arial" charset="0"/>
                </a:rPr>
                <a:t>i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j-1 </a:t>
              </a:r>
              <a:r>
                <a:rPr lang="en-US" altLang="en-US" sz="2000" i="1" dirty="0" smtClean="0">
                  <a:cs typeface="Arial" charset="0"/>
                </a:rPr>
                <a:t>          skip </a:t>
              </a:r>
              <a:r>
                <a:rPr lang="en-US" altLang="en-US" sz="2000" i="1" dirty="0" err="1">
                  <a:cs typeface="Arial" charset="0"/>
                </a:rPr>
                <a:t>Y</a:t>
              </a:r>
              <a:r>
                <a:rPr lang="en-US" altLang="en-US" sz="2000" i="1" baseline="-25000" dirty="0" err="1">
                  <a:cs typeface="Arial" charset="0"/>
                </a:rPr>
                <a:t>j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j-1</a:t>
              </a:r>
              <a:r>
                <a:rPr lang="en-US" altLang="en-US" sz="2000" i="1" dirty="0">
                  <a:cs typeface="Arial" charset="0"/>
                </a:rPr>
                <a:t>  + 1</a:t>
              </a:r>
              <a:r>
                <a:rPr lang="en-US" altLang="en-US" sz="2000" dirty="0">
                  <a:cs typeface="Arial" charset="0"/>
                </a:rPr>
                <a:t>  if  </a:t>
              </a:r>
              <a:r>
                <a:rPr lang="en-US" altLang="en-US" sz="2000" i="1" dirty="0" smtClean="0">
                  <a:cs typeface="Arial" charset="0"/>
                </a:rPr>
                <a:t>X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dirty="0" smtClean="0">
                  <a:cs typeface="Arial" charset="0"/>
                </a:rPr>
                <a:t> </a:t>
              </a:r>
              <a:r>
                <a:rPr lang="en-US" altLang="en-US" sz="2000" dirty="0">
                  <a:cs typeface="Arial" charset="0"/>
                </a:rPr>
                <a:t>= </a:t>
              </a:r>
              <a:r>
                <a:rPr lang="en-US" altLang="en-US" sz="2000" i="1" dirty="0" err="1" smtClean="0">
                  <a:cs typeface="Arial" charset="0"/>
                </a:rPr>
                <a:t>Y</a:t>
              </a:r>
              <a:r>
                <a:rPr lang="en-US" altLang="en-US" sz="2000" i="1" baseline="-25000" dirty="0" err="1" smtClean="0">
                  <a:cs typeface="Arial" charset="0"/>
                </a:rPr>
                <a:t>j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CDC63E-45F1-4D41-8843-132E70E0B19D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Longest Common Subsequence (LCS) Problem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Given two strings X and </a:t>
            </a:r>
            <a:r>
              <a:rPr lang="en-US" dirty="0" smtClean="0">
                <a:latin typeface="Tahoma" charset="0"/>
              </a:rPr>
              <a:t>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find </a:t>
            </a:r>
            <a:r>
              <a:rPr lang="en-US" dirty="0">
                <a:latin typeface="Tahoma" charset="0"/>
              </a:rPr>
              <a:t>a longest subsequence common to both X and </a:t>
            </a:r>
            <a:r>
              <a:rPr lang="en-US" dirty="0" smtClean="0">
                <a:latin typeface="Tahoma" charset="0"/>
              </a:rPr>
              <a:t>Y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Has applications to DNA similarity testing (alphabet is {A,C,G,T</a:t>
            </a:r>
            <a:r>
              <a:rPr lang="en-US" dirty="0" smtClean="0">
                <a:latin typeface="Tahoma" charset="0"/>
              </a:rPr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disease </a:t>
            </a:r>
            <a:r>
              <a:rPr lang="en-US" dirty="0" smtClean="0">
                <a:latin typeface="Tahoma" charset="0"/>
              </a:rPr>
              <a:t>identification, parental tests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Example: ABCDEFG and XZACKDFWGH have ACDFG as a longest common subsequence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62" name="Line 80"/>
          <p:cNvSpPr>
            <a:spLocks noChangeShapeType="1"/>
          </p:cNvSpPr>
          <p:nvPr/>
        </p:nvSpPr>
        <p:spPr bwMode="auto">
          <a:xfrm flipH="1" flipV="1">
            <a:off x="8543925" y="4400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81"/>
          <p:cNvSpPr>
            <a:spLocks noChangeShapeType="1"/>
          </p:cNvSpPr>
          <p:nvPr/>
        </p:nvSpPr>
        <p:spPr bwMode="auto">
          <a:xfrm flipH="1" flipV="1">
            <a:off x="8572500" y="3914775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82"/>
          <p:cNvSpPr>
            <a:spLocks noChangeShapeType="1"/>
          </p:cNvSpPr>
          <p:nvPr/>
        </p:nvSpPr>
        <p:spPr bwMode="auto">
          <a:xfrm flipH="1" flipV="1">
            <a:off x="8353425" y="3648075"/>
            <a:ext cx="3810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65" name="WordArt 83"/>
          <p:cNvSpPr>
            <a:spLocks noChangeArrowheads="1" noChangeShapeType="1" noTextEdit="1"/>
          </p:cNvSpPr>
          <p:nvPr/>
        </p:nvSpPr>
        <p:spPr bwMode="auto">
          <a:xfrm>
            <a:off x="1461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2" name="WordArt 90"/>
          <p:cNvSpPr>
            <a:spLocks noChangeArrowheads="1" noChangeShapeType="1" noTextEdit="1"/>
          </p:cNvSpPr>
          <p:nvPr/>
        </p:nvSpPr>
        <p:spPr bwMode="auto">
          <a:xfrm>
            <a:off x="1842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3" name="WordArt 91"/>
          <p:cNvSpPr>
            <a:spLocks noChangeArrowheads="1" noChangeShapeType="1" noTextEdit="1"/>
          </p:cNvSpPr>
          <p:nvPr/>
        </p:nvSpPr>
        <p:spPr bwMode="auto">
          <a:xfrm>
            <a:off x="23761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8" name="Line 96"/>
          <p:cNvSpPr>
            <a:spLocks noChangeShapeType="1"/>
          </p:cNvSpPr>
          <p:nvPr/>
        </p:nvSpPr>
        <p:spPr bwMode="auto">
          <a:xfrm flipH="1" flipV="1">
            <a:off x="1233198" y="29241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103"/>
          <p:cNvSpPr>
            <a:spLocks noChangeShapeType="1"/>
          </p:cNvSpPr>
          <p:nvPr/>
        </p:nvSpPr>
        <p:spPr bwMode="auto">
          <a:xfrm flipH="1" flipV="1">
            <a:off x="1690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Line 105"/>
          <p:cNvSpPr>
            <a:spLocks noChangeShapeType="1"/>
          </p:cNvSpPr>
          <p:nvPr/>
        </p:nvSpPr>
        <p:spPr bwMode="auto">
          <a:xfrm flipH="1" flipV="1">
            <a:off x="2071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4427802" y="3333750"/>
            <a:ext cx="4639998" cy="1488325"/>
            <a:chOff x="384" y="1984"/>
            <a:chExt cx="2717" cy="756"/>
          </a:xfrm>
        </p:grpSpPr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j</a:t>
              </a:r>
              <a:r>
                <a:rPr lang="en-US" altLang="en-US" sz="2000" dirty="0">
                  <a:cs typeface="Arial" charset="0"/>
                </a:rPr>
                <a:t>  =</a:t>
              </a:r>
              <a:endParaRPr lang="en-US" altLang="en-US" sz="2000" baseline="-25000" dirty="0">
                <a:cs typeface="Arial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759" y="2264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cs typeface="Arial" charset="0"/>
                </a:rPr>
                <a:t>max</a:t>
              </a:r>
            </a:p>
          </p:txBody>
        </p:sp>
        <p:sp>
          <p:nvSpPr>
            <p:cNvPr id="112" name="AutoShape 8"/>
            <p:cNvSpPr>
              <a:spLocks/>
            </p:cNvSpPr>
            <p:nvPr/>
          </p:nvSpPr>
          <p:spPr bwMode="auto">
            <a:xfrm>
              <a:off x="1232" y="1984"/>
              <a:ext cx="160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312" y="2035"/>
              <a:ext cx="17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               </a:t>
              </a:r>
              <a:r>
                <a:rPr lang="en-US" altLang="en-US" sz="2000" i="1" dirty="0">
                  <a:cs typeface="Arial" charset="0"/>
                </a:rPr>
                <a:t>s</a:t>
              </a:r>
              <a:r>
                <a:rPr lang="en-US" altLang="en-US" sz="2000" i="1" dirty="0" smtClean="0">
                  <a:cs typeface="Arial" charset="0"/>
                </a:rPr>
                <a:t>kip </a:t>
              </a:r>
              <a:r>
                <a:rPr lang="en-US" altLang="en-US" sz="2000" i="1" dirty="0">
                  <a:cs typeface="Arial" charset="0"/>
                </a:rPr>
                <a:t>X</a:t>
              </a:r>
              <a:r>
                <a:rPr lang="en-US" altLang="en-US" sz="2000" i="1" baseline="-25000" dirty="0">
                  <a:cs typeface="Arial" charset="0"/>
                </a:rPr>
                <a:t>i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j-1 </a:t>
              </a:r>
              <a:r>
                <a:rPr lang="en-US" altLang="en-US" sz="2000" i="1" dirty="0" smtClean="0">
                  <a:cs typeface="Arial" charset="0"/>
                </a:rPr>
                <a:t>          skip </a:t>
              </a:r>
              <a:r>
                <a:rPr lang="en-US" altLang="en-US" sz="2000" i="1" dirty="0" err="1">
                  <a:cs typeface="Arial" charset="0"/>
                </a:rPr>
                <a:t>Y</a:t>
              </a:r>
              <a:r>
                <a:rPr lang="en-US" altLang="en-US" sz="2000" i="1" baseline="-25000" dirty="0" err="1">
                  <a:cs typeface="Arial" charset="0"/>
                </a:rPr>
                <a:t>j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j-1</a:t>
              </a:r>
              <a:r>
                <a:rPr lang="en-US" altLang="en-US" sz="2000" i="1" dirty="0">
                  <a:cs typeface="Arial" charset="0"/>
                </a:rPr>
                <a:t>  + 1</a:t>
              </a:r>
              <a:r>
                <a:rPr lang="en-US" altLang="en-US" sz="2000" dirty="0">
                  <a:cs typeface="Arial" charset="0"/>
                </a:rPr>
                <a:t>  if  </a:t>
              </a:r>
              <a:r>
                <a:rPr lang="en-US" altLang="en-US" sz="2000" i="1" dirty="0" smtClean="0">
                  <a:cs typeface="Arial" charset="0"/>
                </a:rPr>
                <a:t>X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dirty="0" smtClean="0">
                  <a:cs typeface="Arial" charset="0"/>
                </a:rPr>
                <a:t> </a:t>
              </a:r>
              <a:r>
                <a:rPr lang="en-US" altLang="en-US" sz="2000" dirty="0">
                  <a:cs typeface="Arial" charset="0"/>
                </a:rPr>
                <a:t>= </a:t>
              </a:r>
              <a:r>
                <a:rPr lang="en-US" altLang="en-US" sz="2000" i="1" dirty="0" err="1" smtClean="0">
                  <a:cs typeface="Arial" charset="0"/>
                </a:rPr>
                <a:t>Y</a:t>
              </a:r>
              <a:r>
                <a:rPr lang="en-US" altLang="en-US" sz="2000" i="1" baseline="-25000" dirty="0" err="1" smtClean="0">
                  <a:cs typeface="Arial" charset="0"/>
                </a:rPr>
                <a:t>j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1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62" name="Line 80"/>
          <p:cNvSpPr>
            <a:spLocks noChangeShapeType="1"/>
          </p:cNvSpPr>
          <p:nvPr/>
        </p:nvSpPr>
        <p:spPr bwMode="auto">
          <a:xfrm flipH="1" flipV="1">
            <a:off x="8543925" y="4400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81"/>
          <p:cNvSpPr>
            <a:spLocks noChangeShapeType="1"/>
          </p:cNvSpPr>
          <p:nvPr/>
        </p:nvSpPr>
        <p:spPr bwMode="auto">
          <a:xfrm flipH="1" flipV="1">
            <a:off x="8572500" y="3914775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82"/>
          <p:cNvSpPr>
            <a:spLocks noChangeShapeType="1"/>
          </p:cNvSpPr>
          <p:nvPr/>
        </p:nvSpPr>
        <p:spPr bwMode="auto">
          <a:xfrm flipH="1" flipV="1">
            <a:off x="8353425" y="3648075"/>
            <a:ext cx="3810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65" name="WordArt 83"/>
          <p:cNvSpPr>
            <a:spLocks noChangeArrowheads="1" noChangeShapeType="1" noTextEdit="1"/>
          </p:cNvSpPr>
          <p:nvPr/>
        </p:nvSpPr>
        <p:spPr bwMode="auto">
          <a:xfrm>
            <a:off x="1461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2" name="WordArt 90"/>
          <p:cNvSpPr>
            <a:spLocks noChangeArrowheads="1" noChangeShapeType="1" noTextEdit="1"/>
          </p:cNvSpPr>
          <p:nvPr/>
        </p:nvSpPr>
        <p:spPr bwMode="auto">
          <a:xfrm>
            <a:off x="1842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3" name="WordArt 91"/>
          <p:cNvSpPr>
            <a:spLocks noChangeArrowheads="1" noChangeShapeType="1" noTextEdit="1"/>
          </p:cNvSpPr>
          <p:nvPr/>
        </p:nvSpPr>
        <p:spPr bwMode="auto">
          <a:xfrm>
            <a:off x="23761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4" name="WordArt 92"/>
          <p:cNvSpPr>
            <a:spLocks noChangeArrowheads="1" noChangeShapeType="1" noTextEdit="1"/>
          </p:cNvSpPr>
          <p:nvPr/>
        </p:nvSpPr>
        <p:spPr bwMode="auto">
          <a:xfrm>
            <a:off x="28333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8" name="Line 96"/>
          <p:cNvSpPr>
            <a:spLocks noChangeShapeType="1"/>
          </p:cNvSpPr>
          <p:nvPr/>
        </p:nvSpPr>
        <p:spPr bwMode="auto">
          <a:xfrm flipH="1" flipV="1">
            <a:off x="1233198" y="29241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103"/>
          <p:cNvSpPr>
            <a:spLocks noChangeShapeType="1"/>
          </p:cNvSpPr>
          <p:nvPr/>
        </p:nvSpPr>
        <p:spPr bwMode="auto">
          <a:xfrm flipH="1" flipV="1">
            <a:off x="1690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Line 105"/>
          <p:cNvSpPr>
            <a:spLocks noChangeShapeType="1"/>
          </p:cNvSpPr>
          <p:nvPr/>
        </p:nvSpPr>
        <p:spPr bwMode="auto">
          <a:xfrm flipH="1" flipV="1">
            <a:off x="2071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8" name="Line 106"/>
          <p:cNvSpPr>
            <a:spLocks noChangeShapeType="1"/>
          </p:cNvSpPr>
          <p:nvPr/>
        </p:nvSpPr>
        <p:spPr bwMode="auto">
          <a:xfrm flipH="1" flipV="1">
            <a:off x="25285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4427802" y="3333750"/>
            <a:ext cx="4639998" cy="1488325"/>
            <a:chOff x="384" y="1984"/>
            <a:chExt cx="2717" cy="756"/>
          </a:xfrm>
        </p:grpSpPr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j</a:t>
              </a:r>
              <a:r>
                <a:rPr lang="en-US" altLang="en-US" sz="2000" dirty="0">
                  <a:cs typeface="Arial" charset="0"/>
                </a:rPr>
                <a:t>  =</a:t>
              </a:r>
              <a:endParaRPr lang="en-US" altLang="en-US" sz="2000" baseline="-25000" dirty="0">
                <a:cs typeface="Arial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759" y="2264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cs typeface="Arial" charset="0"/>
                </a:rPr>
                <a:t>max</a:t>
              </a:r>
            </a:p>
          </p:txBody>
        </p:sp>
        <p:sp>
          <p:nvSpPr>
            <p:cNvPr id="112" name="AutoShape 8"/>
            <p:cNvSpPr>
              <a:spLocks/>
            </p:cNvSpPr>
            <p:nvPr/>
          </p:nvSpPr>
          <p:spPr bwMode="auto">
            <a:xfrm>
              <a:off x="1232" y="1984"/>
              <a:ext cx="160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312" y="2035"/>
              <a:ext cx="17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               </a:t>
              </a:r>
              <a:r>
                <a:rPr lang="en-US" altLang="en-US" sz="2000" i="1" dirty="0">
                  <a:cs typeface="Arial" charset="0"/>
                </a:rPr>
                <a:t>s</a:t>
              </a:r>
              <a:r>
                <a:rPr lang="en-US" altLang="en-US" sz="2000" i="1" dirty="0" smtClean="0">
                  <a:cs typeface="Arial" charset="0"/>
                </a:rPr>
                <a:t>kip </a:t>
              </a:r>
              <a:r>
                <a:rPr lang="en-US" altLang="en-US" sz="2000" i="1" dirty="0">
                  <a:cs typeface="Arial" charset="0"/>
                </a:rPr>
                <a:t>X</a:t>
              </a:r>
              <a:r>
                <a:rPr lang="en-US" altLang="en-US" sz="2000" i="1" baseline="-25000" dirty="0">
                  <a:cs typeface="Arial" charset="0"/>
                </a:rPr>
                <a:t>i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j-1 </a:t>
              </a:r>
              <a:r>
                <a:rPr lang="en-US" altLang="en-US" sz="2000" i="1" dirty="0" smtClean="0">
                  <a:cs typeface="Arial" charset="0"/>
                </a:rPr>
                <a:t>          skip </a:t>
              </a:r>
              <a:r>
                <a:rPr lang="en-US" altLang="en-US" sz="2000" i="1" dirty="0" err="1">
                  <a:cs typeface="Arial" charset="0"/>
                </a:rPr>
                <a:t>Y</a:t>
              </a:r>
              <a:r>
                <a:rPr lang="en-US" altLang="en-US" sz="2000" i="1" baseline="-25000" dirty="0" err="1">
                  <a:cs typeface="Arial" charset="0"/>
                </a:rPr>
                <a:t>j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j-1</a:t>
              </a:r>
              <a:r>
                <a:rPr lang="en-US" altLang="en-US" sz="2000" i="1" dirty="0">
                  <a:cs typeface="Arial" charset="0"/>
                </a:rPr>
                <a:t>  + 1</a:t>
              </a:r>
              <a:r>
                <a:rPr lang="en-US" altLang="en-US" sz="2000" dirty="0">
                  <a:cs typeface="Arial" charset="0"/>
                </a:rPr>
                <a:t>  if  </a:t>
              </a:r>
              <a:r>
                <a:rPr lang="en-US" altLang="en-US" sz="2000" i="1" dirty="0" smtClean="0">
                  <a:cs typeface="Arial" charset="0"/>
                </a:rPr>
                <a:t>X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dirty="0" smtClean="0">
                  <a:cs typeface="Arial" charset="0"/>
                </a:rPr>
                <a:t> </a:t>
              </a:r>
              <a:r>
                <a:rPr lang="en-US" altLang="en-US" sz="2000" dirty="0">
                  <a:cs typeface="Arial" charset="0"/>
                </a:rPr>
                <a:t>= </a:t>
              </a:r>
              <a:r>
                <a:rPr lang="en-US" altLang="en-US" sz="2000" i="1" dirty="0" err="1" smtClean="0">
                  <a:cs typeface="Arial" charset="0"/>
                </a:rPr>
                <a:t>Y</a:t>
              </a:r>
              <a:r>
                <a:rPr lang="en-US" altLang="en-US" sz="2000" i="1" baseline="-25000" dirty="0" err="1" smtClean="0">
                  <a:cs typeface="Arial" charset="0"/>
                </a:rPr>
                <a:t>j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62" name="Line 80"/>
          <p:cNvSpPr>
            <a:spLocks noChangeShapeType="1"/>
          </p:cNvSpPr>
          <p:nvPr/>
        </p:nvSpPr>
        <p:spPr bwMode="auto">
          <a:xfrm flipH="1" flipV="1">
            <a:off x="8543925" y="4400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81"/>
          <p:cNvSpPr>
            <a:spLocks noChangeShapeType="1"/>
          </p:cNvSpPr>
          <p:nvPr/>
        </p:nvSpPr>
        <p:spPr bwMode="auto">
          <a:xfrm flipH="1" flipV="1">
            <a:off x="8572500" y="3914775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82"/>
          <p:cNvSpPr>
            <a:spLocks noChangeShapeType="1"/>
          </p:cNvSpPr>
          <p:nvPr/>
        </p:nvSpPr>
        <p:spPr bwMode="auto">
          <a:xfrm flipH="1" flipV="1">
            <a:off x="8353425" y="3648075"/>
            <a:ext cx="3810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65" name="WordArt 83"/>
          <p:cNvSpPr>
            <a:spLocks noChangeArrowheads="1" noChangeShapeType="1" noTextEdit="1"/>
          </p:cNvSpPr>
          <p:nvPr/>
        </p:nvSpPr>
        <p:spPr bwMode="auto">
          <a:xfrm>
            <a:off x="1461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2" name="WordArt 90"/>
          <p:cNvSpPr>
            <a:spLocks noChangeArrowheads="1" noChangeShapeType="1" noTextEdit="1"/>
          </p:cNvSpPr>
          <p:nvPr/>
        </p:nvSpPr>
        <p:spPr bwMode="auto">
          <a:xfrm>
            <a:off x="1842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3" name="WordArt 91"/>
          <p:cNvSpPr>
            <a:spLocks noChangeArrowheads="1" noChangeShapeType="1" noTextEdit="1"/>
          </p:cNvSpPr>
          <p:nvPr/>
        </p:nvSpPr>
        <p:spPr bwMode="auto">
          <a:xfrm>
            <a:off x="23761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4" name="WordArt 92"/>
          <p:cNvSpPr>
            <a:spLocks noChangeArrowheads="1" noChangeShapeType="1" noTextEdit="1"/>
          </p:cNvSpPr>
          <p:nvPr/>
        </p:nvSpPr>
        <p:spPr bwMode="auto">
          <a:xfrm>
            <a:off x="28333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5" name="WordArt 93"/>
          <p:cNvSpPr>
            <a:spLocks noChangeArrowheads="1" noChangeShapeType="1" noTextEdit="1"/>
          </p:cNvSpPr>
          <p:nvPr/>
        </p:nvSpPr>
        <p:spPr bwMode="auto">
          <a:xfrm>
            <a:off x="3292186" y="3076575"/>
            <a:ext cx="74612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8" name="Line 96"/>
          <p:cNvSpPr>
            <a:spLocks noChangeShapeType="1"/>
          </p:cNvSpPr>
          <p:nvPr/>
        </p:nvSpPr>
        <p:spPr bwMode="auto">
          <a:xfrm flipH="1" flipV="1">
            <a:off x="1233198" y="29241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103"/>
          <p:cNvSpPr>
            <a:spLocks noChangeShapeType="1"/>
          </p:cNvSpPr>
          <p:nvPr/>
        </p:nvSpPr>
        <p:spPr bwMode="auto">
          <a:xfrm flipH="1" flipV="1">
            <a:off x="1690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Line 105"/>
          <p:cNvSpPr>
            <a:spLocks noChangeShapeType="1"/>
          </p:cNvSpPr>
          <p:nvPr/>
        </p:nvSpPr>
        <p:spPr bwMode="auto">
          <a:xfrm flipH="1" flipV="1">
            <a:off x="2071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8" name="Line 106"/>
          <p:cNvSpPr>
            <a:spLocks noChangeShapeType="1"/>
          </p:cNvSpPr>
          <p:nvPr/>
        </p:nvSpPr>
        <p:spPr bwMode="auto">
          <a:xfrm flipH="1" flipV="1">
            <a:off x="25285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Line 107"/>
          <p:cNvSpPr>
            <a:spLocks noChangeShapeType="1"/>
          </p:cNvSpPr>
          <p:nvPr/>
        </p:nvSpPr>
        <p:spPr bwMode="auto">
          <a:xfrm flipH="1" flipV="1">
            <a:off x="29857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4427802" y="3333750"/>
            <a:ext cx="4639998" cy="1488325"/>
            <a:chOff x="384" y="1984"/>
            <a:chExt cx="2717" cy="756"/>
          </a:xfrm>
        </p:grpSpPr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j</a:t>
              </a:r>
              <a:r>
                <a:rPr lang="en-US" altLang="en-US" sz="2000" dirty="0">
                  <a:cs typeface="Arial" charset="0"/>
                </a:rPr>
                <a:t>  =</a:t>
              </a:r>
              <a:endParaRPr lang="en-US" altLang="en-US" sz="2000" baseline="-25000" dirty="0">
                <a:cs typeface="Arial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759" y="2264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cs typeface="Arial" charset="0"/>
                </a:rPr>
                <a:t>max</a:t>
              </a:r>
            </a:p>
          </p:txBody>
        </p:sp>
        <p:sp>
          <p:nvSpPr>
            <p:cNvPr id="112" name="AutoShape 8"/>
            <p:cNvSpPr>
              <a:spLocks/>
            </p:cNvSpPr>
            <p:nvPr/>
          </p:nvSpPr>
          <p:spPr bwMode="auto">
            <a:xfrm>
              <a:off x="1232" y="1984"/>
              <a:ext cx="160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312" y="2035"/>
              <a:ext cx="17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               </a:t>
              </a:r>
              <a:r>
                <a:rPr lang="en-US" altLang="en-US" sz="2000" i="1" dirty="0">
                  <a:cs typeface="Arial" charset="0"/>
                </a:rPr>
                <a:t>s</a:t>
              </a:r>
              <a:r>
                <a:rPr lang="en-US" altLang="en-US" sz="2000" i="1" dirty="0" smtClean="0">
                  <a:cs typeface="Arial" charset="0"/>
                </a:rPr>
                <a:t>kip </a:t>
              </a:r>
              <a:r>
                <a:rPr lang="en-US" altLang="en-US" sz="2000" i="1" dirty="0">
                  <a:cs typeface="Arial" charset="0"/>
                </a:rPr>
                <a:t>X</a:t>
              </a:r>
              <a:r>
                <a:rPr lang="en-US" altLang="en-US" sz="2000" i="1" baseline="-25000" dirty="0">
                  <a:cs typeface="Arial" charset="0"/>
                </a:rPr>
                <a:t>i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j-1 </a:t>
              </a:r>
              <a:r>
                <a:rPr lang="en-US" altLang="en-US" sz="2000" i="1" dirty="0" smtClean="0">
                  <a:cs typeface="Arial" charset="0"/>
                </a:rPr>
                <a:t>          skip </a:t>
              </a:r>
              <a:r>
                <a:rPr lang="en-US" altLang="en-US" sz="2000" i="1" dirty="0" err="1">
                  <a:cs typeface="Arial" charset="0"/>
                </a:rPr>
                <a:t>Y</a:t>
              </a:r>
              <a:r>
                <a:rPr lang="en-US" altLang="en-US" sz="2000" i="1" baseline="-25000" dirty="0" err="1">
                  <a:cs typeface="Arial" charset="0"/>
                </a:rPr>
                <a:t>j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j-1</a:t>
              </a:r>
              <a:r>
                <a:rPr lang="en-US" altLang="en-US" sz="2000" i="1" dirty="0">
                  <a:cs typeface="Arial" charset="0"/>
                </a:rPr>
                <a:t>  + 1</a:t>
              </a:r>
              <a:r>
                <a:rPr lang="en-US" altLang="en-US" sz="2000" dirty="0">
                  <a:cs typeface="Arial" charset="0"/>
                </a:rPr>
                <a:t>  if  </a:t>
              </a:r>
              <a:r>
                <a:rPr lang="en-US" altLang="en-US" sz="2000" i="1" dirty="0" smtClean="0">
                  <a:cs typeface="Arial" charset="0"/>
                </a:rPr>
                <a:t>X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dirty="0" smtClean="0">
                  <a:cs typeface="Arial" charset="0"/>
                </a:rPr>
                <a:t> </a:t>
              </a:r>
              <a:r>
                <a:rPr lang="en-US" altLang="en-US" sz="2000" dirty="0">
                  <a:cs typeface="Arial" charset="0"/>
                </a:rPr>
                <a:t>= </a:t>
              </a:r>
              <a:r>
                <a:rPr lang="en-US" altLang="en-US" sz="2000" i="1" dirty="0" err="1" smtClean="0">
                  <a:cs typeface="Arial" charset="0"/>
                </a:rPr>
                <a:t>Y</a:t>
              </a:r>
              <a:r>
                <a:rPr lang="en-US" altLang="en-US" sz="2000" i="1" baseline="-25000" dirty="0" err="1" smtClean="0">
                  <a:cs typeface="Arial" charset="0"/>
                </a:rPr>
                <a:t>j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7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62" name="Line 80"/>
          <p:cNvSpPr>
            <a:spLocks noChangeShapeType="1"/>
          </p:cNvSpPr>
          <p:nvPr/>
        </p:nvSpPr>
        <p:spPr bwMode="auto">
          <a:xfrm flipH="1" flipV="1">
            <a:off x="8543925" y="4400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81"/>
          <p:cNvSpPr>
            <a:spLocks noChangeShapeType="1"/>
          </p:cNvSpPr>
          <p:nvPr/>
        </p:nvSpPr>
        <p:spPr bwMode="auto">
          <a:xfrm flipH="1" flipV="1">
            <a:off x="8572500" y="3914775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82"/>
          <p:cNvSpPr>
            <a:spLocks noChangeShapeType="1"/>
          </p:cNvSpPr>
          <p:nvPr/>
        </p:nvSpPr>
        <p:spPr bwMode="auto">
          <a:xfrm flipH="1" flipV="1">
            <a:off x="8353425" y="3648075"/>
            <a:ext cx="3810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65" name="WordArt 83"/>
          <p:cNvSpPr>
            <a:spLocks noChangeArrowheads="1" noChangeShapeType="1" noTextEdit="1"/>
          </p:cNvSpPr>
          <p:nvPr/>
        </p:nvSpPr>
        <p:spPr bwMode="auto">
          <a:xfrm>
            <a:off x="1461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2" name="WordArt 90"/>
          <p:cNvSpPr>
            <a:spLocks noChangeArrowheads="1" noChangeShapeType="1" noTextEdit="1"/>
          </p:cNvSpPr>
          <p:nvPr/>
        </p:nvSpPr>
        <p:spPr bwMode="auto">
          <a:xfrm>
            <a:off x="1842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3" name="WordArt 91"/>
          <p:cNvSpPr>
            <a:spLocks noChangeArrowheads="1" noChangeShapeType="1" noTextEdit="1"/>
          </p:cNvSpPr>
          <p:nvPr/>
        </p:nvSpPr>
        <p:spPr bwMode="auto">
          <a:xfrm>
            <a:off x="23761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4" name="WordArt 92"/>
          <p:cNvSpPr>
            <a:spLocks noChangeArrowheads="1" noChangeShapeType="1" noTextEdit="1"/>
          </p:cNvSpPr>
          <p:nvPr/>
        </p:nvSpPr>
        <p:spPr bwMode="auto">
          <a:xfrm>
            <a:off x="28333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5" name="WordArt 93"/>
          <p:cNvSpPr>
            <a:spLocks noChangeArrowheads="1" noChangeShapeType="1" noTextEdit="1"/>
          </p:cNvSpPr>
          <p:nvPr/>
        </p:nvSpPr>
        <p:spPr bwMode="auto">
          <a:xfrm>
            <a:off x="3292186" y="3076575"/>
            <a:ext cx="74612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6" name="WordArt 94"/>
          <p:cNvSpPr>
            <a:spLocks noChangeArrowheads="1" noChangeShapeType="1" noTextEdit="1"/>
          </p:cNvSpPr>
          <p:nvPr/>
        </p:nvSpPr>
        <p:spPr bwMode="auto">
          <a:xfrm>
            <a:off x="3747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  <a:endParaRPr lang="en-US" sz="800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7378" name="Line 96"/>
          <p:cNvSpPr>
            <a:spLocks noChangeShapeType="1"/>
          </p:cNvSpPr>
          <p:nvPr/>
        </p:nvSpPr>
        <p:spPr bwMode="auto">
          <a:xfrm flipH="1" flipV="1">
            <a:off x="1233198" y="29241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Line 97"/>
          <p:cNvSpPr>
            <a:spLocks noChangeShapeType="1"/>
          </p:cNvSpPr>
          <p:nvPr/>
        </p:nvSpPr>
        <p:spPr bwMode="auto">
          <a:xfrm flipH="1" flipV="1">
            <a:off x="3442998" y="28479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103"/>
          <p:cNvSpPr>
            <a:spLocks noChangeShapeType="1"/>
          </p:cNvSpPr>
          <p:nvPr/>
        </p:nvSpPr>
        <p:spPr bwMode="auto">
          <a:xfrm flipH="1" flipV="1">
            <a:off x="1690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Line 105"/>
          <p:cNvSpPr>
            <a:spLocks noChangeShapeType="1"/>
          </p:cNvSpPr>
          <p:nvPr/>
        </p:nvSpPr>
        <p:spPr bwMode="auto">
          <a:xfrm flipH="1" flipV="1">
            <a:off x="2071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8" name="Line 106"/>
          <p:cNvSpPr>
            <a:spLocks noChangeShapeType="1"/>
          </p:cNvSpPr>
          <p:nvPr/>
        </p:nvSpPr>
        <p:spPr bwMode="auto">
          <a:xfrm flipH="1" flipV="1">
            <a:off x="25285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Line 107"/>
          <p:cNvSpPr>
            <a:spLocks noChangeShapeType="1"/>
          </p:cNvSpPr>
          <p:nvPr/>
        </p:nvSpPr>
        <p:spPr bwMode="auto">
          <a:xfrm flipH="1" flipV="1">
            <a:off x="29857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4427802" y="3333750"/>
            <a:ext cx="4639998" cy="1488325"/>
            <a:chOff x="384" y="1984"/>
            <a:chExt cx="2717" cy="756"/>
          </a:xfrm>
        </p:grpSpPr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j</a:t>
              </a:r>
              <a:r>
                <a:rPr lang="en-US" altLang="en-US" sz="2000" dirty="0">
                  <a:cs typeface="Arial" charset="0"/>
                </a:rPr>
                <a:t>  =</a:t>
              </a:r>
              <a:endParaRPr lang="en-US" altLang="en-US" sz="2000" baseline="-25000" dirty="0">
                <a:cs typeface="Arial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759" y="2264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cs typeface="Arial" charset="0"/>
                </a:rPr>
                <a:t>max</a:t>
              </a:r>
            </a:p>
          </p:txBody>
        </p:sp>
        <p:sp>
          <p:nvSpPr>
            <p:cNvPr id="112" name="AutoShape 8"/>
            <p:cNvSpPr>
              <a:spLocks/>
            </p:cNvSpPr>
            <p:nvPr/>
          </p:nvSpPr>
          <p:spPr bwMode="auto">
            <a:xfrm>
              <a:off x="1232" y="1984"/>
              <a:ext cx="160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312" y="2035"/>
              <a:ext cx="17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               </a:t>
              </a:r>
              <a:r>
                <a:rPr lang="en-US" altLang="en-US" sz="2000" i="1" dirty="0">
                  <a:cs typeface="Arial" charset="0"/>
                </a:rPr>
                <a:t>s</a:t>
              </a:r>
              <a:r>
                <a:rPr lang="en-US" altLang="en-US" sz="2000" i="1" dirty="0" smtClean="0">
                  <a:cs typeface="Arial" charset="0"/>
                </a:rPr>
                <a:t>kip </a:t>
              </a:r>
              <a:r>
                <a:rPr lang="en-US" altLang="en-US" sz="2000" i="1" dirty="0">
                  <a:cs typeface="Arial" charset="0"/>
                </a:rPr>
                <a:t>X</a:t>
              </a:r>
              <a:r>
                <a:rPr lang="en-US" altLang="en-US" sz="2000" i="1" baseline="-25000" dirty="0">
                  <a:cs typeface="Arial" charset="0"/>
                </a:rPr>
                <a:t>i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j-1 </a:t>
              </a:r>
              <a:r>
                <a:rPr lang="en-US" altLang="en-US" sz="2000" i="1" dirty="0" smtClean="0">
                  <a:cs typeface="Arial" charset="0"/>
                </a:rPr>
                <a:t>          skip </a:t>
              </a:r>
              <a:r>
                <a:rPr lang="en-US" altLang="en-US" sz="2000" i="1" dirty="0" err="1">
                  <a:cs typeface="Arial" charset="0"/>
                </a:rPr>
                <a:t>Y</a:t>
              </a:r>
              <a:r>
                <a:rPr lang="en-US" altLang="en-US" sz="2000" i="1" baseline="-25000" dirty="0" err="1">
                  <a:cs typeface="Arial" charset="0"/>
                </a:rPr>
                <a:t>j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j-1</a:t>
              </a:r>
              <a:r>
                <a:rPr lang="en-US" altLang="en-US" sz="2000" i="1" dirty="0">
                  <a:cs typeface="Arial" charset="0"/>
                </a:rPr>
                <a:t>  + 1</a:t>
              </a:r>
              <a:r>
                <a:rPr lang="en-US" altLang="en-US" sz="2000" dirty="0">
                  <a:cs typeface="Arial" charset="0"/>
                </a:rPr>
                <a:t>  if  </a:t>
              </a:r>
              <a:r>
                <a:rPr lang="en-US" altLang="en-US" sz="2000" i="1" dirty="0" smtClean="0">
                  <a:cs typeface="Arial" charset="0"/>
                </a:rPr>
                <a:t>X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dirty="0" smtClean="0">
                  <a:cs typeface="Arial" charset="0"/>
                </a:rPr>
                <a:t> </a:t>
              </a:r>
              <a:r>
                <a:rPr lang="en-US" altLang="en-US" sz="2000" dirty="0">
                  <a:cs typeface="Arial" charset="0"/>
                </a:rPr>
                <a:t>= </a:t>
              </a:r>
              <a:r>
                <a:rPr lang="en-US" altLang="en-US" sz="2000" i="1" dirty="0" err="1" smtClean="0">
                  <a:cs typeface="Arial" charset="0"/>
                </a:rPr>
                <a:t>Y</a:t>
              </a:r>
              <a:r>
                <a:rPr lang="en-US" altLang="en-US" sz="2000" i="1" baseline="-25000" dirty="0" err="1" smtClean="0">
                  <a:cs typeface="Arial" charset="0"/>
                </a:rPr>
                <a:t>j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6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62" name="Line 80"/>
          <p:cNvSpPr>
            <a:spLocks noChangeShapeType="1"/>
          </p:cNvSpPr>
          <p:nvPr/>
        </p:nvSpPr>
        <p:spPr bwMode="auto">
          <a:xfrm flipH="1" flipV="1">
            <a:off x="8543925" y="4400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81"/>
          <p:cNvSpPr>
            <a:spLocks noChangeShapeType="1"/>
          </p:cNvSpPr>
          <p:nvPr/>
        </p:nvSpPr>
        <p:spPr bwMode="auto">
          <a:xfrm flipH="1" flipV="1">
            <a:off x="8572500" y="3914775"/>
            <a:ext cx="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82"/>
          <p:cNvSpPr>
            <a:spLocks noChangeShapeType="1"/>
          </p:cNvSpPr>
          <p:nvPr/>
        </p:nvSpPr>
        <p:spPr bwMode="auto">
          <a:xfrm flipH="1" flipV="1">
            <a:off x="8353425" y="3648075"/>
            <a:ext cx="3810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65" name="WordArt 83"/>
          <p:cNvSpPr>
            <a:spLocks noChangeArrowheads="1" noChangeShapeType="1" noTextEdit="1"/>
          </p:cNvSpPr>
          <p:nvPr/>
        </p:nvSpPr>
        <p:spPr bwMode="auto">
          <a:xfrm>
            <a:off x="1461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2" name="WordArt 90"/>
          <p:cNvSpPr>
            <a:spLocks noChangeArrowheads="1" noChangeShapeType="1" noTextEdit="1"/>
          </p:cNvSpPr>
          <p:nvPr/>
        </p:nvSpPr>
        <p:spPr bwMode="auto">
          <a:xfrm>
            <a:off x="1842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3" name="WordArt 91"/>
          <p:cNvSpPr>
            <a:spLocks noChangeArrowheads="1" noChangeShapeType="1" noTextEdit="1"/>
          </p:cNvSpPr>
          <p:nvPr/>
        </p:nvSpPr>
        <p:spPr bwMode="auto">
          <a:xfrm>
            <a:off x="23761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4" name="WordArt 92"/>
          <p:cNvSpPr>
            <a:spLocks noChangeArrowheads="1" noChangeShapeType="1" noTextEdit="1"/>
          </p:cNvSpPr>
          <p:nvPr/>
        </p:nvSpPr>
        <p:spPr bwMode="auto">
          <a:xfrm>
            <a:off x="28333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5" name="WordArt 93"/>
          <p:cNvSpPr>
            <a:spLocks noChangeArrowheads="1" noChangeShapeType="1" noTextEdit="1"/>
          </p:cNvSpPr>
          <p:nvPr/>
        </p:nvSpPr>
        <p:spPr bwMode="auto">
          <a:xfrm>
            <a:off x="3292186" y="3076575"/>
            <a:ext cx="74612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6" name="WordArt 94"/>
          <p:cNvSpPr>
            <a:spLocks noChangeArrowheads="1" noChangeShapeType="1" noTextEdit="1"/>
          </p:cNvSpPr>
          <p:nvPr/>
        </p:nvSpPr>
        <p:spPr bwMode="auto">
          <a:xfrm>
            <a:off x="37477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7" name="WordArt 95"/>
          <p:cNvSpPr>
            <a:spLocks noChangeArrowheads="1" noChangeShapeType="1" noTextEdit="1"/>
          </p:cNvSpPr>
          <p:nvPr/>
        </p:nvSpPr>
        <p:spPr bwMode="auto">
          <a:xfrm>
            <a:off x="4204998" y="30765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378" name="Line 96"/>
          <p:cNvSpPr>
            <a:spLocks noChangeShapeType="1"/>
          </p:cNvSpPr>
          <p:nvPr/>
        </p:nvSpPr>
        <p:spPr bwMode="auto">
          <a:xfrm flipH="1" flipV="1">
            <a:off x="1233198" y="29241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Line 97"/>
          <p:cNvSpPr>
            <a:spLocks noChangeShapeType="1"/>
          </p:cNvSpPr>
          <p:nvPr/>
        </p:nvSpPr>
        <p:spPr bwMode="auto">
          <a:xfrm flipH="1" flipV="1">
            <a:off x="3442998" y="2847975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5" name="Line 103"/>
          <p:cNvSpPr>
            <a:spLocks noChangeShapeType="1"/>
          </p:cNvSpPr>
          <p:nvPr/>
        </p:nvSpPr>
        <p:spPr bwMode="auto">
          <a:xfrm flipH="1" flipV="1">
            <a:off x="1690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Line 105"/>
          <p:cNvSpPr>
            <a:spLocks noChangeShapeType="1"/>
          </p:cNvSpPr>
          <p:nvPr/>
        </p:nvSpPr>
        <p:spPr bwMode="auto">
          <a:xfrm flipH="1" flipV="1">
            <a:off x="2071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8" name="Line 106"/>
          <p:cNvSpPr>
            <a:spLocks noChangeShapeType="1"/>
          </p:cNvSpPr>
          <p:nvPr/>
        </p:nvSpPr>
        <p:spPr bwMode="auto">
          <a:xfrm flipH="1" flipV="1">
            <a:off x="25285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Line 107"/>
          <p:cNvSpPr>
            <a:spLocks noChangeShapeType="1"/>
          </p:cNvSpPr>
          <p:nvPr/>
        </p:nvSpPr>
        <p:spPr bwMode="auto">
          <a:xfrm flipH="1" flipV="1">
            <a:off x="29857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0" name="Line 108"/>
          <p:cNvSpPr>
            <a:spLocks noChangeShapeType="1"/>
          </p:cNvSpPr>
          <p:nvPr/>
        </p:nvSpPr>
        <p:spPr bwMode="auto">
          <a:xfrm flipH="1" flipV="1">
            <a:off x="3976398" y="3000375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4427802" y="3333750"/>
            <a:ext cx="4639998" cy="1488325"/>
            <a:chOff x="384" y="1984"/>
            <a:chExt cx="2717" cy="756"/>
          </a:xfrm>
        </p:grpSpPr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j</a:t>
              </a:r>
              <a:r>
                <a:rPr lang="en-US" altLang="en-US" sz="2000" dirty="0">
                  <a:cs typeface="Arial" charset="0"/>
                </a:rPr>
                <a:t>  =</a:t>
              </a:r>
              <a:endParaRPr lang="en-US" altLang="en-US" sz="2000" baseline="-25000" dirty="0">
                <a:cs typeface="Arial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759" y="2264"/>
              <a:ext cx="57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cs typeface="Arial" charset="0"/>
                </a:rPr>
                <a:t>max</a:t>
              </a:r>
            </a:p>
          </p:txBody>
        </p:sp>
        <p:sp>
          <p:nvSpPr>
            <p:cNvPr id="112" name="AutoShape 8"/>
            <p:cNvSpPr>
              <a:spLocks/>
            </p:cNvSpPr>
            <p:nvPr/>
          </p:nvSpPr>
          <p:spPr bwMode="auto">
            <a:xfrm>
              <a:off x="1232" y="1984"/>
              <a:ext cx="160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312" y="2035"/>
              <a:ext cx="17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               </a:t>
              </a:r>
              <a:r>
                <a:rPr lang="en-US" altLang="en-US" sz="2000" i="1" dirty="0">
                  <a:cs typeface="Arial" charset="0"/>
                </a:rPr>
                <a:t>s</a:t>
              </a:r>
              <a:r>
                <a:rPr lang="en-US" altLang="en-US" sz="2000" i="1" dirty="0" smtClean="0">
                  <a:cs typeface="Arial" charset="0"/>
                </a:rPr>
                <a:t>kip </a:t>
              </a:r>
              <a:r>
                <a:rPr lang="en-US" altLang="en-US" sz="2000" i="1" dirty="0">
                  <a:cs typeface="Arial" charset="0"/>
                </a:rPr>
                <a:t>X</a:t>
              </a:r>
              <a:r>
                <a:rPr lang="en-US" altLang="en-US" sz="2000" i="1" baseline="-25000" dirty="0">
                  <a:cs typeface="Arial" charset="0"/>
                </a:rPr>
                <a:t>i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i="1" baseline="-25000" dirty="0">
                  <a:cs typeface="Arial" charset="0"/>
                </a:rPr>
                <a:t>, </a:t>
              </a:r>
              <a:r>
                <a:rPr lang="en-US" altLang="en-US" sz="2000" i="1" baseline="-25000" dirty="0" smtClean="0">
                  <a:cs typeface="Arial" charset="0"/>
                </a:rPr>
                <a:t>j-1 </a:t>
              </a:r>
              <a:r>
                <a:rPr lang="en-US" altLang="en-US" sz="2000" i="1" dirty="0" smtClean="0">
                  <a:cs typeface="Arial" charset="0"/>
                </a:rPr>
                <a:t>          skip </a:t>
              </a:r>
              <a:r>
                <a:rPr lang="en-US" altLang="en-US" sz="2000" i="1" dirty="0" err="1">
                  <a:cs typeface="Arial" charset="0"/>
                </a:rPr>
                <a:t>Y</a:t>
              </a:r>
              <a:r>
                <a:rPr lang="en-US" altLang="en-US" sz="2000" i="1" baseline="-25000" dirty="0" err="1">
                  <a:cs typeface="Arial" charset="0"/>
                </a:rPr>
                <a:t>j</a:t>
              </a:r>
              <a:endParaRPr lang="en-US" altLang="en-US" sz="2000" i="1" dirty="0">
                <a:cs typeface="Arial" charset="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n-US" sz="2000" i="1" dirty="0" smtClean="0">
                  <a:cs typeface="Arial" charset="0"/>
                </a:rPr>
                <a:t>L</a:t>
              </a:r>
              <a:r>
                <a:rPr lang="en-US" altLang="en-US" sz="2000" i="1" baseline="-25000" dirty="0" smtClean="0">
                  <a:cs typeface="Arial" charset="0"/>
                </a:rPr>
                <a:t>i-1</a:t>
              </a:r>
              <a:r>
                <a:rPr lang="en-US" altLang="en-US" sz="2000" i="1" baseline="-25000" dirty="0">
                  <a:cs typeface="Arial" charset="0"/>
                </a:rPr>
                <a:t>, j-1</a:t>
              </a:r>
              <a:r>
                <a:rPr lang="en-US" altLang="en-US" sz="2000" i="1" dirty="0">
                  <a:cs typeface="Arial" charset="0"/>
                </a:rPr>
                <a:t>  + 1</a:t>
              </a:r>
              <a:r>
                <a:rPr lang="en-US" altLang="en-US" sz="2000" dirty="0">
                  <a:cs typeface="Arial" charset="0"/>
                </a:rPr>
                <a:t>  if  </a:t>
              </a:r>
              <a:r>
                <a:rPr lang="en-US" altLang="en-US" sz="2000" i="1" dirty="0" smtClean="0">
                  <a:cs typeface="Arial" charset="0"/>
                </a:rPr>
                <a:t>X</a:t>
              </a:r>
              <a:r>
                <a:rPr lang="en-US" altLang="en-US" sz="2000" i="1" baseline="-25000" dirty="0" smtClean="0">
                  <a:cs typeface="Arial" charset="0"/>
                </a:rPr>
                <a:t>i</a:t>
              </a:r>
              <a:r>
                <a:rPr lang="en-US" altLang="en-US" sz="2000" dirty="0" smtClean="0">
                  <a:cs typeface="Arial" charset="0"/>
                </a:rPr>
                <a:t> </a:t>
              </a:r>
              <a:r>
                <a:rPr lang="en-US" altLang="en-US" sz="2000" dirty="0">
                  <a:cs typeface="Arial" charset="0"/>
                </a:rPr>
                <a:t>= </a:t>
              </a:r>
              <a:r>
                <a:rPr lang="en-US" altLang="en-US" sz="2000" i="1" dirty="0" err="1" smtClean="0">
                  <a:cs typeface="Arial" charset="0"/>
                </a:rPr>
                <a:t>Y</a:t>
              </a:r>
              <a:r>
                <a:rPr lang="en-US" altLang="en-US" sz="2000" i="1" baseline="-25000" dirty="0" err="1" smtClean="0">
                  <a:cs typeface="Arial" charset="0"/>
                </a:rPr>
                <a:t>j</a:t>
              </a:r>
              <a:r>
                <a:rPr lang="en-US" altLang="en-US" sz="2000" i="1" dirty="0" smtClean="0">
                  <a:cs typeface="Arial" charset="0"/>
                </a:rPr>
                <a:t> </a:t>
              </a:r>
              <a:endParaRPr lang="en-US" altLang="en-US" sz="2000" i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1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8398" y="2619375"/>
            <a:ext cx="3352800" cy="3352800"/>
            <a:chOff x="914400" y="2571750"/>
            <a:chExt cx="3352800" cy="3352800"/>
          </a:xfrm>
        </p:grpSpPr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>
              <a:off x="914400" y="257175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990600" y="25717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7353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1905000" y="25717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7354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1447800" y="25717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7355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2362200" y="25717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7356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2819400" y="2571750"/>
              <a:ext cx="73025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7357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3276600" y="2571750"/>
              <a:ext cx="73025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7358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3733800" y="25717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7359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191000" y="25717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grpSp>
          <p:nvGrpSpPr>
            <p:cNvPr id="57360" name="Group 71"/>
            <p:cNvGrpSpPr>
              <a:grpSpLocks/>
            </p:cNvGrpSpPr>
            <p:nvPr/>
          </p:nvGrpSpPr>
          <p:grpSpPr bwMode="auto">
            <a:xfrm>
              <a:off x="990600" y="3028950"/>
              <a:ext cx="66675" cy="2886075"/>
              <a:chOff x="672" y="2256"/>
              <a:chExt cx="42" cy="1818"/>
            </a:xfrm>
          </p:grpSpPr>
          <p:sp>
            <p:nvSpPr>
              <p:cNvPr id="57391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2256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57392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2550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57393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2832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57394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120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57395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408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57396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696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57397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984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</p:grpSp>
        <p:sp>
          <p:nvSpPr>
            <p:cNvPr id="5736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447800" y="3028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66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1447800" y="34861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67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1447800" y="39433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68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1447800" y="44005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6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1447800" y="48577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1447800" y="5314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1447800" y="5695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828800" y="3028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362200" y="3028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2819400" y="3028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5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3278188" y="3028950"/>
              <a:ext cx="74612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6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3733800" y="3028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191000" y="3028950"/>
              <a:ext cx="74613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57378" name="Line 96"/>
            <p:cNvSpPr>
              <a:spLocks noChangeShapeType="1"/>
            </p:cNvSpPr>
            <p:nvPr/>
          </p:nvSpPr>
          <p:spPr bwMode="auto">
            <a:xfrm flipH="1" flipV="1">
              <a:off x="1219200" y="2876550"/>
              <a:ext cx="30480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97"/>
            <p:cNvSpPr>
              <a:spLocks noChangeShapeType="1"/>
            </p:cNvSpPr>
            <p:nvPr/>
          </p:nvSpPr>
          <p:spPr bwMode="auto">
            <a:xfrm flipH="1" flipV="1">
              <a:off x="3429000" y="2800350"/>
              <a:ext cx="30480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98"/>
            <p:cNvSpPr>
              <a:spLocks noChangeShapeType="1"/>
            </p:cNvSpPr>
            <p:nvPr/>
          </p:nvSpPr>
          <p:spPr bwMode="auto">
            <a:xfrm flipH="1" flipV="1">
              <a:off x="1143000" y="5086350"/>
              <a:ext cx="30480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99"/>
            <p:cNvSpPr>
              <a:spLocks noChangeShapeType="1"/>
            </p:cNvSpPr>
            <p:nvPr/>
          </p:nvSpPr>
          <p:spPr bwMode="auto">
            <a:xfrm flipH="1" flipV="1">
              <a:off x="1371600" y="3333750"/>
              <a:ext cx="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100"/>
            <p:cNvSpPr>
              <a:spLocks noChangeShapeType="1"/>
            </p:cNvSpPr>
            <p:nvPr/>
          </p:nvSpPr>
          <p:spPr bwMode="auto">
            <a:xfrm flipH="1" flipV="1">
              <a:off x="1371600" y="3790950"/>
              <a:ext cx="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101"/>
            <p:cNvSpPr>
              <a:spLocks noChangeShapeType="1"/>
            </p:cNvSpPr>
            <p:nvPr/>
          </p:nvSpPr>
          <p:spPr bwMode="auto">
            <a:xfrm flipH="1" flipV="1">
              <a:off x="1371600" y="4248150"/>
              <a:ext cx="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Line 102"/>
            <p:cNvSpPr>
              <a:spLocks noChangeShapeType="1"/>
            </p:cNvSpPr>
            <p:nvPr/>
          </p:nvSpPr>
          <p:spPr bwMode="auto">
            <a:xfrm flipH="1" flipV="1">
              <a:off x="1295400" y="4705350"/>
              <a:ext cx="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5" name="Line 103"/>
            <p:cNvSpPr>
              <a:spLocks noChangeShapeType="1"/>
            </p:cNvSpPr>
            <p:nvPr/>
          </p:nvSpPr>
          <p:spPr bwMode="auto">
            <a:xfrm flipH="1" flipV="1">
              <a:off x="1676400" y="2952750"/>
              <a:ext cx="304800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6" name="Line 104"/>
            <p:cNvSpPr>
              <a:spLocks noChangeShapeType="1"/>
            </p:cNvSpPr>
            <p:nvPr/>
          </p:nvSpPr>
          <p:spPr bwMode="auto">
            <a:xfrm flipH="1" flipV="1">
              <a:off x="1295400" y="5619750"/>
              <a:ext cx="0" cy="3048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7" name="Line 105"/>
            <p:cNvSpPr>
              <a:spLocks noChangeShapeType="1"/>
            </p:cNvSpPr>
            <p:nvPr/>
          </p:nvSpPr>
          <p:spPr bwMode="auto">
            <a:xfrm flipH="1" flipV="1">
              <a:off x="2057400" y="2952750"/>
              <a:ext cx="304800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8" name="Line 106"/>
            <p:cNvSpPr>
              <a:spLocks noChangeShapeType="1"/>
            </p:cNvSpPr>
            <p:nvPr/>
          </p:nvSpPr>
          <p:spPr bwMode="auto">
            <a:xfrm flipH="1" flipV="1">
              <a:off x="2514600" y="2952750"/>
              <a:ext cx="304800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9" name="Line 107"/>
            <p:cNvSpPr>
              <a:spLocks noChangeShapeType="1"/>
            </p:cNvSpPr>
            <p:nvPr/>
          </p:nvSpPr>
          <p:spPr bwMode="auto">
            <a:xfrm flipH="1" flipV="1">
              <a:off x="2971800" y="2952750"/>
              <a:ext cx="304800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0" name="Line 108"/>
            <p:cNvSpPr>
              <a:spLocks noChangeShapeType="1"/>
            </p:cNvSpPr>
            <p:nvPr/>
          </p:nvSpPr>
          <p:spPr bwMode="auto">
            <a:xfrm flipH="1" flipV="1">
              <a:off x="3962400" y="2952750"/>
              <a:ext cx="304800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89702" y="3333750"/>
            <a:ext cx="4639998" cy="1488325"/>
            <a:chOff x="4389702" y="3333750"/>
            <a:chExt cx="4639998" cy="1488325"/>
          </a:xfrm>
        </p:grpSpPr>
        <p:grpSp>
          <p:nvGrpSpPr>
            <p:cNvPr id="5" name="Group 4"/>
            <p:cNvGrpSpPr/>
            <p:nvPr/>
          </p:nvGrpSpPr>
          <p:grpSpPr>
            <a:xfrm>
              <a:off x="8353425" y="3648075"/>
              <a:ext cx="495300" cy="1057275"/>
              <a:chOff x="8353425" y="3648075"/>
              <a:chExt cx="495300" cy="1057275"/>
            </a:xfrm>
          </p:grpSpPr>
          <p:sp>
            <p:nvSpPr>
              <p:cNvPr id="57362" name="Line 80"/>
              <p:cNvSpPr>
                <a:spLocks noChangeShapeType="1"/>
              </p:cNvSpPr>
              <p:nvPr/>
            </p:nvSpPr>
            <p:spPr bwMode="auto">
              <a:xfrm flipH="1" flipV="1">
                <a:off x="8543925" y="440055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3" name="Line 81"/>
              <p:cNvSpPr>
                <a:spLocks noChangeShapeType="1"/>
              </p:cNvSpPr>
              <p:nvPr/>
            </p:nvSpPr>
            <p:spPr bwMode="auto">
              <a:xfrm flipH="1" flipV="1">
                <a:off x="8572500" y="3914775"/>
                <a:ext cx="0" cy="3810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4" name="Line 82"/>
              <p:cNvSpPr>
                <a:spLocks noChangeShapeType="1"/>
              </p:cNvSpPr>
              <p:nvPr/>
            </p:nvSpPr>
            <p:spPr bwMode="auto">
              <a:xfrm flipH="1" flipV="1">
                <a:off x="8353425" y="3648075"/>
                <a:ext cx="381000" cy="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9" name="Group 5"/>
            <p:cNvGrpSpPr>
              <a:grpSpLocks/>
            </p:cNvGrpSpPr>
            <p:nvPr/>
          </p:nvGrpSpPr>
          <p:grpSpPr bwMode="auto">
            <a:xfrm>
              <a:off x="4389702" y="3333750"/>
              <a:ext cx="4639998" cy="1488325"/>
              <a:chOff x="384" y="1984"/>
              <a:chExt cx="2717" cy="756"/>
            </a:xfrm>
          </p:grpSpPr>
          <p:sp>
            <p:nvSpPr>
              <p:cNvPr id="110" name="Text Box 6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576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</a:t>
                </a:r>
                <a:r>
                  <a:rPr lang="en-US" altLang="en-US" sz="2000" i="1" baseline="-25000" dirty="0">
                    <a:cs typeface="Arial" charset="0"/>
                  </a:rPr>
                  <a:t>, j</a:t>
                </a:r>
                <a:r>
                  <a:rPr lang="en-US" altLang="en-US" sz="2000" dirty="0">
                    <a:cs typeface="Arial" charset="0"/>
                  </a:rPr>
                  <a:t>  =</a:t>
                </a:r>
                <a:endParaRPr lang="en-US" altLang="en-US" sz="2000" baseline="-25000" dirty="0">
                  <a:cs typeface="Arial" charset="0"/>
                </a:endParaRPr>
              </a:p>
            </p:txBody>
          </p:sp>
          <p:sp>
            <p:nvSpPr>
              <p:cNvPr id="111" name="Text Box 7"/>
              <p:cNvSpPr txBox="1">
                <a:spLocks noChangeArrowheads="1"/>
              </p:cNvSpPr>
              <p:nvPr/>
            </p:nvSpPr>
            <p:spPr bwMode="auto">
              <a:xfrm>
                <a:off x="759" y="2264"/>
                <a:ext cx="576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dirty="0">
                    <a:cs typeface="Arial" charset="0"/>
                  </a:rPr>
                  <a:t>max</a:t>
                </a:r>
              </a:p>
            </p:txBody>
          </p:sp>
          <p:sp>
            <p:nvSpPr>
              <p:cNvPr id="112" name="AutoShape 8"/>
              <p:cNvSpPr>
                <a:spLocks/>
              </p:cNvSpPr>
              <p:nvPr/>
            </p:nvSpPr>
            <p:spPr bwMode="auto">
              <a:xfrm>
                <a:off x="1232" y="1984"/>
                <a:ext cx="160" cy="756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" name="Text Box 9"/>
              <p:cNvSpPr txBox="1">
                <a:spLocks noChangeArrowheads="1"/>
              </p:cNvSpPr>
              <p:nvPr/>
            </p:nvSpPr>
            <p:spPr bwMode="auto">
              <a:xfrm>
                <a:off x="1312" y="2035"/>
                <a:ext cx="1789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i-1</a:t>
                </a:r>
                <a:r>
                  <a:rPr lang="en-US" altLang="en-US" sz="2000" i="1" baseline="-25000" dirty="0">
                    <a:cs typeface="Arial" charset="0"/>
                  </a:rPr>
                  <a:t>, </a:t>
                </a:r>
                <a:r>
                  <a:rPr lang="en-US" altLang="en-US" sz="2000" i="1" baseline="-25000" dirty="0" smtClean="0">
                    <a:cs typeface="Arial" charset="0"/>
                  </a:rPr>
                  <a:t>j               </a:t>
                </a:r>
                <a:r>
                  <a:rPr lang="en-US" altLang="en-US" sz="2000" i="1" dirty="0">
                    <a:cs typeface="Arial" charset="0"/>
                  </a:rPr>
                  <a:t>s</a:t>
                </a:r>
                <a:r>
                  <a:rPr lang="en-US" altLang="en-US" sz="2000" i="1" dirty="0" smtClean="0">
                    <a:cs typeface="Arial" charset="0"/>
                  </a:rPr>
                  <a:t>kip </a:t>
                </a:r>
                <a:r>
                  <a:rPr lang="en-US" altLang="en-US" sz="2000" i="1" dirty="0">
                    <a:cs typeface="Arial" charset="0"/>
                  </a:rPr>
                  <a:t>X</a:t>
                </a:r>
                <a:r>
                  <a:rPr lang="en-US" altLang="en-US" sz="2000" i="1" baseline="-25000" dirty="0">
                    <a:cs typeface="Arial" charset="0"/>
                  </a:rPr>
                  <a:t>i</a:t>
                </a:r>
                <a:r>
                  <a:rPr lang="en-US" altLang="en-US" sz="2000" i="1" dirty="0" smtClean="0">
                    <a:cs typeface="Arial" charset="0"/>
                  </a:rPr>
                  <a:t> </a:t>
                </a:r>
                <a:endParaRPr lang="en-US" altLang="en-US" sz="2000" i="1" dirty="0">
                  <a:cs typeface="Arial" charset="0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</a:t>
                </a:r>
                <a:r>
                  <a:rPr lang="en-US" altLang="en-US" sz="2000" i="1" baseline="-25000" dirty="0">
                    <a:cs typeface="Arial" charset="0"/>
                  </a:rPr>
                  <a:t>, </a:t>
                </a:r>
                <a:r>
                  <a:rPr lang="en-US" altLang="en-US" sz="2000" i="1" baseline="-25000" dirty="0" smtClean="0">
                    <a:cs typeface="Arial" charset="0"/>
                  </a:rPr>
                  <a:t>j-1 </a:t>
                </a:r>
                <a:r>
                  <a:rPr lang="en-US" altLang="en-US" sz="2000" i="1" dirty="0" smtClean="0">
                    <a:cs typeface="Arial" charset="0"/>
                  </a:rPr>
                  <a:t>          skip </a:t>
                </a:r>
                <a:r>
                  <a:rPr lang="en-US" altLang="en-US" sz="2000" i="1" dirty="0" err="1">
                    <a:cs typeface="Arial" charset="0"/>
                  </a:rPr>
                  <a:t>Y</a:t>
                </a:r>
                <a:r>
                  <a:rPr lang="en-US" altLang="en-US" sz="2000" i="1" baseline="-25000" dirty="0" err="1">
                    <a:cs typeface="Arial" charset="0"/>
                  </a:rPr>
                  <a:t>j</a:t>
                </a:r>
                <a:endParaRPr lang="en-US" altLang="en-US" sz="2000" i="1" dirty="0">
                  <a:cs typeface="Arial" charset="0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i-1</a:t>
                </a:r>
                <a:r>
                  <a:rPr lang="en-US" altLang="en-US" sz="2000" i="1" baseline="-25000" dirty="0">
                    <a:cs typeface="Arial" charset="0"/>
                  </a:rPr>
                  <a:t>, j-1</a:t>
                </a:r>
                <a:r>
                  <a:rPr lang="en-US" altLang="en-US" sz="2000" i="1" dirty="0">
                    <a:cs typeface="Arial" charset="0"/>
                  </a:rPr>
                  <a:t>  + 1</a:t>
                </a:r>
                <a:r>
                  <a:rPr lang="en-US" altLang="en-US" sz="2000" dirty="0">
                    <a:cs typeface="Arial" charset="0"/>
                  </a:rPr>
                  <a:t>  if  </a:t>
                </a:r>
                <a:r>
                  <a:rPr lang="en-US" altLang="en-US" sz="2000" i="1" dirty="0" smtClean="0">
                    <a:cs typeface="Arial" charset="0"/>
                  </a:rPr>
                  <a:t>X</a:t>
                </a:r>
                <a:r>
                  <a:rPr lang="en-US" altLang="en-US" sz="2000" i="1" baseline="-25000" dirty="0" smtClean="0">
                    <a:cs typeface="Arial" charset="0"/>
                  </a:rPr>
                  <a:t>i</a:t>
                </a:r>
                <a:r>
                  <a:rPr lang="en-US" altLang="en-US" sz="2000" dirty="0" smtClean="0">
                    <a:cs typeface="Arial" charset="0"/>
                  </a:rPr>
                  <a:t> </a:t>
                </a:r>
                <a:r>
                  <a:rPr lang="en-US" altLang="en-US" sz="2000" dirty="0">
                    <a:cs typeface="Arial" charset="0"/>
                  </a:rPr>
                  <a:t>= </a:t>
                </a:r>
                <a:r>
                  <a:rPr lang="en-US" altLang="en-US" sz="2000" i="1" dirty="0" err="1" smtClean="0">
                    <a:cs typeface="Arial" charset="0"/>
                  </a:rPr>
                  <a:t>Y</a:t>
                </a:r>
                <a:r>
                  <a:rPr lang="en-US" altLang="en-US" sz="2000" i="1" baseline="-25000" dirty="0" err="1" smtClean="0">
                    <a:cs typeface="Arial" charset="0"/>
                  </a:rPr>
                  <a:t>j</a:t>
                </a:r>
                <a:r>
                  <a:rPr lang="en-US" altLang="en-US" sz="2000" i="1" dirty="0" smtClean="0">
                    <a:cs typeface="Arial" charset="0"/>
                  </a:rPr>
                  <a:t> </a:t>
                </a:r>
                <a:endParaRPr lang="en-US" altLang="en-US" sz="2000" i="1" dirty="0"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27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Programming Example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7620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990600" y="25717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63" name="Group 7"/>
          <p:cNvGrpSpPr>
            <a:grpSpLocks/>
          </p:cNvGrpSpPr>
          <p:nvPr/>
        </p:nvGrpSpPr>
        <p:grpSpPr bwMode="auto">
          <a:xfrm>
            <a:off x="728662" y="2343150"/>
            <a:ext cx="3657600" cy="3657600"/>
            <a:chOff x="432" y="1536"/>
            <a:chExt cx="2304" cy="2304"/>
          </a:xfrm>
        </p:grpSpPr>
        <p:sp>
          <p:nvSpPr>
            <p:cNvPr id="59499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0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1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2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3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4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5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6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7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8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9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0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1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2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3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4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5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65" name="WordArt 26"/>
          <p:cNvSpPr>
            <a:spLocks noChangeArrowheads="1" noChangeShapeType="1" noTextEdit="1"/>
          </p:cNvSpPr>
          <p:nvPr/>
        </p:nvSpPr>
        <p:spPr bwMode="auto">
          <a:xfrm>
            <a:off x="576262" y="30194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66" name="WordArt 27"/>
          <p:cNvSpPr>
            <a:spLocks noChangeArrowheads="1" noChangeShapeType="1" noTextEdit="1"/>
          </p:cNvSpPr>
          <p:nvPr/>
        </p:nvSpPr>
        <p:spPr bwMode="auto">
          <a:xfrm>
            <a:off x="585787" y="2495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67" name="WordArt 28"/>
          <p:cNvSpPr>
            <a:spLocks noChangeArrowheads="1" noChangeShapeType="1" noTextEdit="1"/>
          </p:cNvSpPr>
          <p:nvPr/>
        </p:nvSpPr>
        <p:spPr bwMode="auto">
          <a:xfrm>
            <a:off x="576262" y="34099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68" name="WordArt 29"/>
          <p:cNvSpPr>
            <a:spLocks noChangeArrowheads="1" noChangeShapeType="1" noTextEdit="1"/>
          </p:cNvSpPr>
          <p:nvPr/>
        </p:nvSpPr>
        <p:spPr bwMode="auto">
          <a:xfrm>
            <a:off x="576262" y="38671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9469" name="WordArt 30"/>
          <p:cNvSpPr>
            <a:spLocks noChangeArrowheads="1" noChangeShapeType="1" noTextEdit="1"/>
          </p:cNvSpPr>
          <p:nvPr/>
        </p:nvSpPr>
        <p:spPr bwMode="auto">
          <a:xfrm>
            <a:off x="576262" y="43243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9470" name="WordArt 31"/>
          <p:cNvSpPr>
            <a:spLocks noChangeArrowheads="1" noChangeShapeType="1" noTextEdit="1"/>
          </p:cNvSpPr>
          <p:nvPr/>
        </p:nvSpPr>
        <p:spPr bwMode="auto">
          <a:xfrm>
            <a:off x="576262" y="4781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9471" name="WordArt 32"/>
          <p:cNvSpPr>
            <a:spLocks noChangeArrowheads="1" noChangeShapeType="1" noTextEdit="1"/>
          </p:cNvSpPr>
          <p:nvPr/>
        </p:nvSpPr>
        <p:spPr bwMode="auto">
          <a:xfrm>
            <a:off x="576262" y="53149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9472" name="WordArt 33"/>
          <p:cNvSpPr>
            <a:spLocks noChangeArrowheads="1" noChangeShapeType="1" noTextEdit="1"/>
          </p:cNvSpPr>
          <p:nvPr/>
        </p:nvSpPr>
        <p:spPr bwMode="auto">
          <a:xfrm>
            <a:off x="576262" y="57721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9473" name="WordArt 34"/>
          <p:cNvSpPr>
            <a:spLocks noChangeArrowheads="1" noChangeShapeType="1" noTextEdit="1"/>
          </p:cNvSpPr>
          <p:nvPr/>
        </p:nvSpPr>
        <p:spPr bwMode="auto">
          <a:xfrm>
            <a:off x="1347787" y="2114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74" name="WordArt 35"/>
          <p:cNvSpPr>
            <a:spLocks noChangeArrowheads="1" noChangeShapeType="1" noTextEdit="1"/>
          </p:cNvSpPr>
          <p:nvPr/>
        </p:nvSpPr>
        <p:spPr bwMode="auto">
          <a:xfrm>
            <a:off x="881062" y="21240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75" name="WordArt 36"/>
          <p:cNvSpPr>
            <a:spLocks noChangeArrowheads="1" noChangeShapeType="1" noTextEdit="1"/>
          </p:cNvSpPr>
          <p:nvPr/>
        </p:nvSpPr>
        <p:spPr bwMode="auto">
          <a:xfrm>
            <a:off x="1795462" y="2114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76" name="WordArt 37"/>
          <p:cNvSpPr>
            <a:spLocks noChangeArrowheads="1" noChangeShapeType="1" noTextEdit="1"/>
          </p:cNvSpPr>
          <p:nvPr/>
        </p:nvSpPr>
        <p:spPr bwMode="auto">
          <a:xfrm>
            <a:off x="2262187" y="2114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9477" name="WordArt 38"/>
          <p:cNvSpPr>
            <a:spLocks noChangeArrowheads="1" noChangeShapeType="1" noTextEdit="1"/>
          </p:cNvSpPr>
          <p:nvPr/>
        </p:nvSpPr>
        <p:spPr bwMode="auto">
          <a:xfrm>
            <a:off x="2719387" y="2114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9478" name="WordArt 39"/>
          <p:cNvSpPr>
            <a:spLocks noChangeArrowheads="1" noChangeShapeType="1" noTextEdit="1"/>
          </p:cNvSpPr>
          <p:nvPr/>
        </p:nvSpPr>
        <p:spPr bwMode="auto">
          <a:xfrm>
            <a:off x="3252787" y="2114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9479" name="WordArt 40"/>
          <p:cNvSpPr>
            <a:spLocks noChangeArrowheads="1" noChangeShapeType="1" noTextEdit="1"/>
          </p:cNvSpPr>
          <p:nvPr/>
        </p:nvSpPr>
        <p:spPr bwMode="auto">
          <a:xfrm>
            <a:off x="3709987" y="2114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9480" name="WordArt 41"/>
          <p:cNvSpPr>
            <a:spLocks noChangeArrowheads="1" noChangeShapeType="1" noTextEdit="1"/>
          </p:cNvSpPr>
          <p:nvPr/>
        </p:nvSpPr>
        <p:spPr bwMode="auto">
          <a:xfrm>
            <a:off x="4167187" y="211455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33487" y="1609725"/>
            <a:ext cx="3019425" cy="361950"/>
            <a:chOff x="1062037" y="1676400"/>
            <a:chExt cx="3019425" cy="361950"/>
          </a:xfrm>
        </p:grpSpPr>
        <p:sp>
          <p:nvSpPr>
            <p:cNvPr id="5949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462212" y="167640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9492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1062037" y="167640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949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519237" y="167640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9494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005012" y="167640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9495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424237" y="167640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949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967037" y="167640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949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881437" y="167640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9498" name="WordArt 50"/>
          <p:cNvSpPr>
            <a:spLocks noChangeArrowheads="1" noChangeShapeType="1" noTextEdit="1"/>
          </p:cNvSpPr>
          <p:nvPr/>
        </p:nvSpPr>
        <p:spPr bwMode="auto">
          <a:xfrm>
            <a:off x="681037" y="1752600"/>
            <a:ext cx="133350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1462" y="2752725"/>
            <a:ext cx="228600" cy="3312160"/>
            <a:chOff x="271462" y="2536190"/>
            <a:chExt cx="228600" cy="3312160"/>
          </a:xfrm>
        </p:grpSpPr>
        <p:sp>
          <p:nvSpPr>
            <p:cNvPr id="59483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271462" y="253619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9484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71462" y="302387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9485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71462" y="446659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9486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271462" y="349123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9487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71462" y="399923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9488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71462" y="497459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9489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271462" y="546227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9490" name="WordArt 59"/>
          <p:cNvSpPr>
            <a:spLocks noChangeArrowheads="1" noChangeShapeType="1" noTextEdit="1"/>
          </p:cNvSpPr>
          <p:nvPr/>
        </p:nvSpPr>
        <p:spPr bwMode="auto">
          <a:xfrm>
            <a:off x="271462" y="2190750"/>
            <a:ext cx="166255" cy="2472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9399" name="WordArt 60"/>
          <p:cNvSpPr>
            <a:spLocks noChangeArrowheads="1" noChangeShapeType="1" noTextEdit="1"/>
          </p:cNvSpPr>
          <p:nvPr/>
        </p:nvSpPr>
        <p:spPr bwMode="auto">
          <a:xfrm>
            <a:off x="1066800" y="2571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00" name="WordArt 61"/>
          <p:cNvSpPr>
            <a:spLocks noChangeArrowheads="1" noChangeShapeType="1" noTextEdit="1"/>
          </p:cNvSpPr>
          <p:nvPr/>
        </p:nvSpPr>
        <p:spPr bwMode="auto">
          <a:xfrm>
            <a:off x="1981200" y="2571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01" name="WordArt 62"/>
          <p:cNvSpPr>
            <a:spLocks noChangeArrowheads="1" noChangeShapeType="1" noTextEdit="1"/>
          </p:cNvSpPr>
          <p:nvPr/>
        </p:nvSpPr>
        <p:spPr bwMode="auto">
          <a:xfrm>
            <a:off x="1524000" y="2571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02" name="WordArt 63"/>
          <p:cNvSpPr>
            <a:spLocks noChangeArrowheads="1" noChangeShapeType="1" noTextEdit="1"/>
          </p:cNvSpPr>
          <p:nvPr/>
        </p:nvSpPr>
        <p:spPr bwMode="auto">
          <a:xfrm>
            <a:off x="2438400" y="2571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03" name="WordArt 64"/>
          <p:cNvSpPr>
            <a:spLocks noChangeArrowheads="1" noChangeShapeType="1" noTextEdit="1"/>
          </p:cNvSpPr>
          <p:nvPr/>
        </p:nvSpPr>
        <p:spPr bwMode="auto">
          <a:xfrm>
            <a:off x="2895600" y="2571750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04" name="WordArt 65"/>
          <p:cNvSpPr>
            <a:spLocks noChangeArrowheads="1" noChangeShapeType="1" noTextEdit="1"/>
          </p:cNvSpPr>
          <p:nvPr/>
        </p:nvSpPr>
        <p:spPr bwMode="auto">
          <a:xfrm>
            <a:off x="3352800" y="2571750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05" name="WordArt 66"/>
          <p:cNvSpPr>
            <a:spLocks noChangeArrowheads="1" noChangeShapeType="1" noTextEdit="1"/>
          </p:cNvSpPr>
          <p:nvPr/>
        </p:nvSpPr>
        <p:spPr bwMode="auto">
          <a:xfrm>
            <a:off x="3810000" y="2571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9406" name="WordArt 67"/>
          <p:cNvSpPr>
            <a:spLocks noChangeArrowheads="1" noChangeShapeType="1" noTextEdit="1"/>
          </p:cNvSpPr>
          <p:nvPr/>
        </p:nvSpPr>
        <p:spPr bwMode="auto">
          <a:xfrm>
            <a:off x="4267200" y="2571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grpSp>
        <p:nvGrpSpPr>
          <p:cNvPr id="59407" name="Group 68"/>
          <p:cNvGrpSpPr>
            <a:grpSpLocks/>
          </p:cNvGrpSpPr>
          <p:nvPr/>
        </p:nvGrpSpPr>
        <p:grpSpPr bwMode="auto">
          <a:xfrm>
            <a:off x="1066800" y="3028950"/>
            <a:ext cx="66675" cy="2886075"/>
            <a:chOff x="672" y="2256"/>
            <a:chExt cx="42" cy="1818"/>
          </a:xfrm>
        </p:grpSpPr>
        <p:sp>
          <p:nvSpPr>
            <p:cNvPr id="59456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672" y="2256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9457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672" y="2550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9458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672" y="2832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9459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672" y="3120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9460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672" y="3408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9461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672" y="3696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59462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672" y="3984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</p:grpSp>
      <p:sp>
        <p:nvSpPr>
          <p:cNvPr id="59408" name="WordArt 76"/>
          <p:cNvSpPr>
            <a:spLocks noChangeArrowheads="1" noChangeShapeType="1" noTextEdit="1"/>
          </p:cNvSpPr>
          <p:nvPr/>
        </p:nvSpPr>
        <p:spPr bwMode="auto">
          <a:xfrm>
            <a:off x="1524000" y="3028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09" name="WordArt 77"/>
          <p:cNvSpPr>
            <a:spLocks noChangeArrowheads="1" noChangeShapeType="1" noTextEdit="1"/>
          </p:cNvSpPr>
          <p:nvPr/>
        </p:nvSpPr>
        <p:spPr bwMode="auto">
          <a:xfrm>
            <a:off x="1524000" y="34861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0" name="WordArt 78"/>
          <p:cNvSpPr>
            <a:spLocks noChangeArrowheads="1" noChangeShapeType="1" noTextEdit="1"/>
          </p:cNvSpPr>
          <p:nvPr/>
        </p:nvSpPr>
        <p:spPr bwMode="auto">
          <a:xfrm>
            <a:off x="1524000" y="39433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1" name="WordArt 79"/>
          <p:cNvSpPr>
            <a:spLocks noChangeArrowheads="1" noChangeShapeType="1" noTextEdit="1"/>
          </p:cNvSpPr>
          <p:nvPr/>
        </p:nvSpPr>
        <p:spPr bwMode="auto">
          <a:xfrm>
            <a:off x="1524000" y="44005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2" name="WordArt 80"/>
          <p:cNvSpPr>
            <a:spLocks noChangeArrowheads="1" noChangeShapeType="1" noTextEdit="1"/>
          </p:cNvSpPr>
          <p:nvPr/>
        </p:nvSpPr>
        <p:spPr bwMode="auto">
          <a:xfrm>
            <a:off x="1524000" y="4857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3" name="WordArt 81"/>
          <p:cNvSpPr>
            <a:spLocks noChangeArrowheads="1" noChangeShapeType="1" noTextEdit="1"/>
          </p:cNvSpPr>
          <p:nvPr/>
        </p:nvSpPr>
        <p:spPr bwMode="auto">
          <a:xfrm>
            <a:off x="1524000" y="5314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4" name="WordArt 82"/>
          <p:cNvSpPr>
            <a:spLocks noChangeArrowheads="1" noChangeShapeType="1" noTextEdit="1"/>
          </p:cNvSpPr>
          <p:nvPr/>
        </p:nvSpPr>
        <p:spPr bwMode="auto">
          <a:xfrm>
            <a:off x="1524000" y="5695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5" name="WordArt 83"/>
          <p:cNvSpPr>
            <a:spLocks noChangeArrowheads="1" noChangeShapeType="1" noTextEdit="1"/>
          </p:cNvSpPr>
          <p:nvPr/>
        </p:nvSpPr>
        <p:spPr bwMode="auto">
          <a:xfrm>
            <a:off x="1905000" y="3028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6" name="WordArt 84"/>
          <p:cNvSpPr>
            <a:spLocks noChangeArrowheads="1" noChangeShapeType="1" noTextEdit="1"/>
          </p:cNvSpPr>
          <p:nvPr/>
        </p:nvSpPr>
        <p:spPr bwMode="auto">
          <a:xfrm>
            <a:off x="2438400" y="3028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7" name="WordArt 85"/>
          <p:cNvSpPr>
            <a:spLocks noChangeArrowheads="1" noChangeShapeType="1" noTextEdit="1"/>
          </p:cNvSpPr>
          <p:nvPr/>
        </p:nvSpPr>
        <p:spPr bwMode="auto">
          <a:xfrm>
            <a:off x="2895600" y="3028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8" name="WordArt 86"/>
          <p:cNvSpPr>
            <a:spLocks noChangeArrowheads="1" noChangeShapeType="1" noTextEdit="1"/>
          </p:cNvSpPr>
          <p:nvPr/>
        </p:nvSpPr>
        <p:spPr bwMode="auto">
          <a:xfrm>
            <a:off x="3354388" y="3028950"/>
            <a:ext cx="74612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19" name="WordArt 87"/>
          <p:cNvSpPr>
            <a:spLocks noChangeArrowheads="1" noChangeShapeType="1" noTextEdit="1"/>
          </p:cNvSpPr>
          <p:nvPr/>
        </p:nvSpPr>
        <p:spPr bwMode="auto">
          <a:xfrm>
            <a:off x="3810000" y="3028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20" name="WordArt 88"/>
          <p:cNvSpPr>
            <a:spLocks noChangeArrowheads="1" noChangeShapeType="1" noTextEdit="1"/>
          </p:cNvSpPr>
          <p:nvPr/>
        </p:nvSpPr>
        <p:spPr bwMode="auto">
          <a:xfrm>
            <a:off x="4267200" y="3028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9421" name="Line 89"/>
          <p:cNvSpPr>
            <a:spLocks noChangeShapeType="1"/>
          </p:cNvSpPr>
          <p:nvPr/>
        </p:nvSpPr>
        <p:spPr bwMode="auto">
          <a:xfrm flipH="1" flipV="1">
            <a:off x="1295400" y="2876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Line 90"/>
          <p:cNvSpPr>
            <a:spLocks noChangeShapeType="1"/>
          </p:cNvSpPr>
          <p:nvPr/>
        </p:nvSpPr>
        <p:spPr bwMode="auto">
          <a:xfrm flipH="1" flipV="1">
            <a:off x="3505200" y="28003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Line 91"/>
          <p:cNvSpPr>
            <a:spLocks noChangeShapeType="1"/>
          </p:cNvSpPr>
          <p:nvPr/>
        </p:nvSpPr>
        <p:spPr bwMode="auto">
          <a:xfrm flipH="1" flipV="1">
            <a:off x="1219200" y="50863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Line 92"/>
          <p:cNvSpPr>
            <a:spLocks noChangeShapeType="1"/>
          </p:cNvSpPr>
          <p:nvPr/>
        </p:nvSpPr>
        <p:spPr bwMode="auto">
          <a:xfrm flipH="1" flipV="1">
            <a:off x="1447800" y="333375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5" name="Line 93"/>
          <p:cNvSpPr>
            <a:spLocks noChangeShapeType="1"/>
          </p:cNvSpPr>
          <p:nvPr/>
        </p:nvSpPr>
        <p:spPr bwMode="auto">
          <a:xfrm flipH="1" flipV="1">
            <a:off x="1447800" y="379095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6" name="Line 94"/>
          <p:cNvSpPr>
            <a:spLocks noChangeShapeType="1"/>
          </p:cNvSpPr>
          <p:nvPr/>
        </p:nvSpPr>
        <p:spPr bwMode="auto">
          <a:xfrm flipH="1" flipV="1">
            <a:off x="1447800" y="424815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Line 95"/>
          <p:cNvSpPr>
            <a:spLocks noChangeShapeType="1"/>
          </p:cNvSpPr>
          <p:nvPr/>
        </p:nvSpPr>
        <p:spPr bwMode="auto">
          <a:xfrm flipH="1" flipV="1">
            <a:off x="1371600" y="470535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Line 96"/>
          <p:cNvSpPr>
            <a:spLocks noChangeShapeType="1"/>
          </p:cNvSpPr>
          <p:nvPr/>
        </p:nvSpPr>
        <p:spPr bwMode="auto">
          <a:xfrm flipH="1" flipV="1">
            <a:off x="1752600" y="29527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9" name="Line 97"/>
          <p:cNvSpPr>
            <a:spLocks noChangeShapeType="1"/>
          </p:cNvSpPr>
          <p:nvPr/>
        </p:nvSpPr>
        <p:spPr bwMode="auto">
          <a:xfrm flipH="1" flipV="1">
            <a:off x="1371600" y="561975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0" name="Line 98"/>
          <p:cNvSpPr>
            <a:spLocks noChangeShapeType="1"/>
          </p:cNvSpPr>
          <p:nvPr/>
        </p:nvSpPr>
        <p:spPr bwMode="auto">
          <a:xfrm flipH="1" flipV="1">
            <a:off x="2133600" y="29527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1" name="Line 99"/>
          <p:cNvSpPr>
            <a:spLocks noChangeShapeType="1"/>
          </p:cNvSpPr>
          <p:nvPr/>
        </p:nvSpPr>
        <p:spPr bwMode="auto">
          <a:xfrm flipH="1" flipV="1">
            <a:off x="2590800" y="29527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2" name="Line 100"/>
          <p:cNvSpPr>
            <a:spLocks noChangeShapeType="1"/>
          </p:cNvSpPr>
          <p:nvPr/>
        </p:nvSpPr>
        <p:spPr bwMode="auto">
          <a:xfrm flipH="1" flipV="1">
            <a:off x="3048000" y="29527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3" name="Line 101"/>
          <p:cNvSpPr>
            <a:spLocks noChangeShapeType="1"/>
          </p:cNvSpPr>
          <p:nvPr/>
        </p:nvSpPr>
        <p:spPr bwMode="auto">
          <a:xfrm flipH="1" flipV="1">
            <a:off x="4038600" y="29527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4" name="Line 102"/>
          <p:cNvSpPr>
            <a:spLocks noChangeShapeType="1"/>
          </p:cNvSpPr>
          <p:nvPr/>
        </p:nvSpPr>
        <p:spPr bwMode="auto">
          <a:xfrm flipH="1" flipV="1">
            <a:off x="1676400" y="3257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5" name="Line 103"/>
          <p:cNvSpPr>
            <a:spLocks noChangeShapeType="1"/>
          </p:cNvSpPr>
          <p:nvPr/>
        </p:nvSpPr>
        <p:spPr bwMode="auto">
          <a:xfrm flipH="1" flipV="1">
            <a:off x="3048000" y="3257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6" name="Line 104"/>
          <p:cNvSpPr>
            <a:spLocks noChangeShapeType="1"/>
          </p:cNvSpPr>
          <p:nvPr/>
        </p:nvSpPr>
        <p:spPr bwMode="auto">
          <a:xfrm flipH="1" flipV="1">
            <a:off x="1676400" y="41719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7" name="Line 105"/>
          <p:cNvSpPr>
            <a:spLocks noChangeShapeType="1"/>
          </p:cNvSpPr>
          <p:nvPr/>
        </p:nvSpPr>
        <p:spPr bwMode="auto">
          <a:xfrm flipH="1" flipV="1">
            <a:off x="1676400" y="46291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8" name="Line 106"/>
          <p:cNvSpPr>
            <a:spLocks noChangeShapeType="1"/>
          </p:cNvSpPr>
          <p:nvPr/>
        </p:nvSpPr>
        <p:spPr bwMode="auto">
          <a:xfrm flipH="1" flipV="1">
            <a:off x="1676400" y="554355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9" name="WordArt 107"/>
          <p:cNvSpPr>
            <a:spLocks noChangeArrowheads="1" noChangeShapeType="1" noTextEdit="1"/>
          </p:cNvSpPr>
          <p:nvPr/>
        </p:nvSpPr>
        <p:spPr bwMode="auto">
          <a:xfrm>
            <a:off x="1981200" y="48577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40" name="WordArt 108"/>
          <p:cNvSpPr>
            <a:spLocks noChangeArrowheads="1" noChangeShapeType="1" noTextEdit="1"/>
          </p:cNvSpPr>
          <p:nvPr/>
        </p:nvSpPr>
        <p:spPr bwMode="auto">
          <a:xfrm>
            <a:off x="1981200" y="35623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41" name="WordArt 109"/>
          <p:cNvSpPr>
            <a:spLocks noChangeArrowheads="1" noChangeShapeType="1" noTextEdit="1"/>
          </p:cNvSpPr>
          <p:nvPr/>
        </p:nvSpPr>
        <p:spPr bwMode="auto">
          <a:xfrm>
            <a:off x="3352800" y="35623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42" name="WordArt 110"/>
          <p:cNvSpPr>
            <a:spLocks noChangeArrowheads="1" noChangeShapeType="1" noTextEdit="1"/>
          </p:cNvSpPr>
          <p:nvPr/>
        </p:nvSpPr>
        <p:spPr bwMode="auto">
          <a:xfrm>
            <a:off x="1981200" y="44005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43" name="WordArt 111"/>
          <p:cNvSpPr>
            <a:spLocks noChangeArrowheads="1" noChangeShapeType="1" noTextEdit="1"/>
          </p:cNvSpPr>
          <p:nvPr/>
        </p:nvSpPr>
        <p:spPr bwMode="auto">
          <a:xfrm>
            <a:off x="1981200" y="57721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44" name="Line 112"/>
          <p:cNvSpPr>
            <a:spLocks noChangeShapeType="1"/>
          </p:cNvSpPr>
          <p:nvPr/>
        </p:nvSpPr>
        <p:spPr bwMode="auto">
          <a:xfrm flipH="1" flipV="1">
            <a:off x="2133600" y="34861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5" name="Line 113"/>
          <p:cNvSpPr>
            <a:spLocks noChangeShapeType="1"/>
          </p:cNvSpPr>
          <p:nvPr/>
        </p:nvSpPr>
        <p:spPr bwMode="auto">
          <a:xfrm flipH="1" flipV="1">
            <a:off x="2590800" y="34861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6" name="Line 114"/>
          <p:cNvSpPr>
            <a:spLocks noChangeShapeType="1"/>
          </p:cNvSpPr>
          <p:nvPr/>
        </p:nvSpPr>
        <p:spPr bwMode="auto">
          <a:xfrm flipH="1" flipV="1">
            <a:off x="3505200" y="34861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7" name="Line 115"/>
          <p:cNvSpPr>
            <a:spLocks noChangeShapeType="1"/>
          </p:cNvSpPr>
          <p:nvPr/>
        </p:nvSpPr>
        <p:spPr bwMode="auto">
          <a:xfrm flipH="1" flipV="1">
            <a:off x="3962400" y="348615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8" name="WordArt 116"/>
          <p:cNvSpPr>
            <a:spLocks noChangeArrowheads="1" noChangeShapeType="1" noTextEdit="1"/>
          </p:cNvSpPr>
          <p:nvPr/>
        </p:nvSpPr>
        <p:spPr bwMode="auto">
          <a:xfrm>
            <a:off x="2438400" y="35623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49" name="WordArt 117"/>
          <p:cNvSpPr>
            <a:spLocks noChangeArrowheads="1" noChangeShapeType="1" noTextEdit="1"/>
          </p:cNvSpPr>
          <p:nvPr/>
        </p:nvSpPr>
        <p:spPr bwMode="auto">
          <a:xfrm>
            <a:off x="2971800" y="35623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50" name="WordArt 118"/>
          <p:cNvSpPr>
            <a:spLocks noChangeArrowheads="1" noChangeShapeType="1" noTextEdit="1"/>
          </p:cNvSpPr>
          <p:nvPr/>
        </p:nvSpPr>
        <p:spPr bwMode="auto">
          <a:xfrm>
            <a:off x="3886200" y="35623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51" name="WordArt 119"/>
          <p:cNvSpPr>
            <a:spLocks noChangeArrowheads="1" noChangeShapeType="1" noTextEdit="1"/>
          </p:cNvSpPr>
          <p:nvPr/>
        </p:nvSpPr>
        <p:spPr bwMode="auto">
          <a:xfrm>
            <a:off x="4343400" y="35623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52" name="Line 120"/>
          <p:cNvSpPr>
            <a:spLocks noChangeShapeType="1"/>
          </p:cNvSpPr>
          <p:nvPr/>
        </p:nvSpPr>
        <p:spPr bwMode="auto">
          <a:xfrm flipH="1" flipV="1">
            <a:off x="1905000" y="379095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3" name="Line 121"/>
          <p:cNvSpPr>
            <a:spLocks noChangeShapeType="1"/>
          </p:cNvSpPr>
          <p:nvPr/>
        </p:nvSpPr>
        <p:spPr bwMode="auto">
          <a:xfrm flipH="1" flipV="1">
            <a:off x="1905000" y="516255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4" name="WordArt 122"/>
          <p:cNvSpPr>
            <a:spLocks noChangeArrowheads="1" noChangeShapeType="1" noTextEdit="1"/>
          </p:cNvSpPr>
          <p:nvPr/>
        </p:nvSpPr>
        <p:spPr bwMode="auto">
          <a:xfrm>
            <a:off x="1981200" y="40195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9455" name="WordArt 123"/>
          <p:cNvSpPr>
            <a:spLocks noChangeArrowheads="1" noChangeShapeType="1" noTextEdit="1"/>
          </p:cNvSpPr>
          <p:nvPr/>
        </p:nvSpPr>
        <p:spPr bwMode="auto">
          <a:xfrm>
            <a:off x="1981200" y="531495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4389702" y="3333750"/>
            <a:ext cx="4639998" cy="1488325"/>
            <a:chOff x="4389702" y="3333750"/>
            <a:chExt cx="4639998" cy="1488325"/>
          </a:xfrm>
        </p:grpSpPr>
        <p:grpSp>
          <p:nvGrpSpPr>
            <p:cNvPr id="127" name="Group 126"/>
            <p:cNvGrpSpPr/>
            <p:nvPr/>
          </p:nvGrpSpPr>
          <p:grpSpPr>
            <a:xfrm>
              <a:off x="8353425" y="3648075"/>
              <a:ext cx="495300" cy="1057275"/>
              <a:chOff x="8353425" y="3648075"/>
              <a:chExt cx="495300" cy="1057275"/>
            </a:xfrm>
          </p:grpSpPr>
          <p:sp>
            <p:nvSpPr>
              <p:cNvPr id="133" name="Line 80"/>
              <p:cNvSpPr>
                <a:spLocks noChangeShapeType="1"/>
              </p:cNvSpPr>
              <p:nvPr/>
            </p:nvSpPr>
            <p:spPr bwMode="auto">
              <a:xfrm flipH="1" flipV="1">
                <a:off x="8543925" y="440055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81"/>
              <p:cNvSpPr>
                <a:spLocks noChangeShapeType="1"/>
              </p:cNvSpPr>
              <p:nvPr/>
            </p:nvSpPr>
            <p:spPr bwMode="auto">
              <a:xfrm flipH="1" flipV="1">
                <a:off x="8572500" y="3914775"/>
                <a:ext cx="0" cy="3810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82"/>
              <p:cNvSpPr>
                <a:spLocks noChangeShapeType="1"/>
              </p:cNvSpPr>
              <p:nvPr/>
            </p:nvSpPr>
            <p:spPr bwMode="auto">
              <a:xfrm flipH="1" flipV="1">
                <a:off x="8353425" y="3648075"/>
                <a:ext cx="381000" cy="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8" name="Group 5"/>
            <p:cNvGrpSpPr>
              <a:grpSpLocks/>
            </p:cNvGrpSpPr>
            <p:nvPr/>
          </p:nvGrpSpPr>
          <p:grpSpPr bwMode="auto">
            <a:xfrm>
              <a:off x="4389702" y="3333750"/>
              <a:ext cx="4639998" cy="1488325"/>
              <a:chOff x="384" y="1984"/>
              <a:chExt cx="2717" cy="756"/>
            </a:xfrm>
          </p:grpSpPr>
          <p:sp>
            <p:nvSpPr>
              <p:cNvPr id="129" name="Text Box 6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576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</a:t>
                </a:r>
                <a:r>
                  <a:rPr lang="en-US" altLang="en-US" sz="2000" i="1" baseline="-25000" dirty="0">
                    <a:cs typeface="Arial" charset="0"/>
                  </a:rPr>
                  <a:t>, j</a:t>
                </a:r>
                <a:r>
                  <a:rPr lang="en-US" altLang="en-US" sz="2000" dirty="0">
                    <a:cs typeface="Arial" charset="0"/>
                  </a:rPr>
                  <a:t>  =</a:t>
                </a:r>
                <a:endParaRPr lang="en-US" altLang="en-US" sz="2000" baseline="-25000" dirty="0">
                  <a:cs typeface="Arial" charset="0"/>
                </a:endParaRPr>
              </a:p>
            </p:txBody>
          </p:sp>
          <p:sp>
            <p:nvSpPr>
              <p:cNvPr id="130" name="Text Box 7"/>
              <p:cNvSpPr txBox="1">
                <a:spLocks noChangeArrowheads="1"/>
              </p:cNvSpPr>
              <p:nvPr/>
            </p:nvSpPr>
            <p:spPr bwMode="auto">
              <a:xfrm>
                <a:off x="759" y="2264"/>
                <a:ext cx="576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dirty="0">
                    <a:cs typeface="Arial" charset="0"/>
                  </a:rPr>
                  <a:t>max</a:t>
                </a:r>
              </a:p>
            </p:txBody>
          </p:sp>
          <p:sp>
            <p:nvSpPr>
              <p:cNvPr id="131" name="AutoShape 8"/>
              <p:cNvSpPr>
                <a:spLocks/>
              </p:cNvSpPr>
              <p:nvPr/>
            </p:nvSpPr>
            <p:spPr bwMode="auto">
              <a:xfrm>
                <a:off x="1232" y="1984"/>
                <a:ext cx="160" cy="756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2" name="Text Box 9"/>
              <p:cNvSpPr txBox="1">
                <a:spLocks noChangeArrowheads="1"/>
              </p:cNvSpPr>
              <p:nvPr/>
            </p:nvSpPr>
            <p:spPr bwMode="auto">
              <a:xfrm>
                <a:off x="1312" y="2035"/>
                <a:ext cx="1789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i-1</a:t>
                </a:r>
                <a:r>
                  <a:rPr lang="en-US" altLang="en-US" sz="2000" i="1" baseline="-25000" dirty="0">
                    <a:cs typeface="Arial" charset="0"/>
                  </a:rPr>
                  <a:t>, </a:t>
                </a:r>
                <a:r>
                  <a:rPr lang="en-US" altLang="en-US" sz="2000" i="1" baseline="-25000" dirty="0" smtClean="0">
                    <a:cs typeface="Arial" charset="0"/>
                  </a:rPr>
                  <a:t>j               </a:t>
                </a:r>
                <a:r>
                  <a:rPr lang="en-US" altLang="en-US" sz="2000" i="1" dirty="0">
                    <a:cs typeface="Arial" charset="0"/>
                  </a:rPr>
                  <a:t>s</a:t>
                </a:r>
                <a:r>
                  <a:rPr lang="en-US" altLang="en-US" sz="2000" i="1" dirty="0" smtClean="0">
                    <a:cs typeface="Arial" charset="0"/>
                  </a:rPr>
                  <a:t>kip </a:t>
                </a:r>
                <a:r>
                  <a:rPr lang="en-US" altLang="en-US" sz="2000" i="1" dirty="0">
                    <a:cs typeface="Arial" charset="0"/>
                  </a:rPr>
                  <a:t>X</a:t>
                </a:r>
                <a:r>
                  <a:rPr lang="en-US" altLang="en-US" sz="2000" i="1" baseline="-25000" dirty="0">
                    <a:cs typeface="Arial" charset="0"/>
                  </a:rPr>
                  <a:t>i</a:t>
                </a:r>
                <a:r>
                  <a:rPr lang="en-US" altLang="en-US" sz="2000" i="1" dirty="0" smtClean="0">
                    <a:cs typeface="Arial" charset="0"/>
                  </a:rPr>
                  <a:t> </a:t>
                </a:r>
                <a:endParaRPr lang="en-US" altLang="en-US" sz="2000" i="1" dirty="0">
                  <a:cs typeface="Arial" charset="0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</a:t>
                </a:r>
                <a:r>
                  <a:rPr lang="en-US" altLang="en-US" sz="2000" i="1" baseline="-25000" dirty="0">
                    <a:cs typeface="Arial" charset="0"/>
                  </a:rPr>
                  <a:t>, </a:t>
                </a:r>
                <a:r>
                  <a:rPr lang="en-US" altLang="en-US" sz="2000" i="1" baseline="-25000" dirty="0" smtClean="0">
                    <a:cs typeface="Arial" charset="0"/>
                  </a:rPr>
                  <a:t>j-1 </a:t>
                </a:r>
                <a:r>
                  <a:rPr lang="en-US" altLang="en-US" sz="2000" i="1" dirty="0" smtClean="0">
                    <a:cs typeface="Arial" charset="0"/>
                  </a:rPr>
                  <a:t>          skip </a:t>
                </a:r>
                <a:r>
                  <a:rPr lang="en-US" altLang="en-US" sz="2000" i="1" dirty="0" err="1">
                    <a:cs typeface="Arial" charset="0"/>
                  </a:rPr>
                  <a:t>Y</a:t>
                </a:r>
                <a:r>
                  <a:rPr lang="en-US" altLang="en-US" sz="2000" i="1" baseline="-25000" dirty="0" err="1">
                    <a:cs typeface="Arial" charset="0"/>
                  </a:rPr>
                  <a:t>j</a:t>
                </a:r>
                <a:endParaRPr lang="en-US" altLang="en-US" sz="2000" i="1" dirty="0">
                  <a:cs typeface="Arial" charset="0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000" i="1" dirty="0" smtClean="0">
                    <a:cs typeface="Arial" charset="0"/>
                  </a:rPr>
                  <a:t>L</a:t>
                </a:r>
                <a:r>
                  <a:rPr lang="en-US" altLang="en-US" sz="2000" i="1" baseline="-25000" dirty="0" smtClean="0">
                    <a:cs typeface="Arial" charset="0"/>
                  </a:rPr>
                  <a:t>i-1</a:t>
                </a:r>
                <a:r>
                  <a:rPr lang="en-US" altLang="en-US" sz="2000" i="1" baseline="-25000" dirty="0">
                    <a:cs typeface="Arial" charset="0"/>
                  </a:rPr>
                  <a:t>, j-1</a:t>
                </a:r>
                <a:r>
                  <a:rPr lang="en-US" altLang="en-US" sz="2000" i="1" dirty="0">
                    <a:cs typeface="Arial" charset="0"/>
                  </a:rPr>
                  <a:t>  + 1</a:t>
                </a:r>
                <a:r>
                  <a:rPr lang="en-US" altLang="en-US" sz="2000" dirty="0">
                    <a:cs typeface="Arial" charset="0"/>
                  </a:rPr>
                  <a:t>  if  </a:t>
                </a:r>
                <a:r>
                  <a:rPr lang="en-US" altLang="en-US" sz="2000" i="1" dirty="0" smtClean="0">
                    <a:cs typeface="Arial" charset="0"/>
                  </a:rPr>
                  <a:t>X</a:t>
                </a:r>
                <a:r>
                  <a:rPr lang="en-US" altLang="en-US" sz="2000" i="1" baseline="-25000" dirty="0" smtClean="0">
                    <a:cs typeface="Arial" charset="0"/>
                  </a:rPr>
                  <a:t>i</a:t>
                </a:r>
                <a:r>
                  <a:rPr lang="en-US" altLang="en-US" sz="2000" dirty="0" smtClean="0">
                    <a:cs typeface="Arial" charset="0"/>
                  </a:rPr>
                  <a:t> </a:t>
                </a:r>
                <a:r>
                  <a:rPr lang="en-US" altLang="en-US" sz="2000" dirty="0">
                    <a:cs typeface="Arial" charset="0"/>
                  </a:rPr>
                  <a:t>= </a:t>
                </a:r>
                <a:r>
                  <a:rPr lang="en-US" altLang="en-US" sz="2000" i="1" dirty="0" err="1" smtClean="0">
                    <a:cs typeface="Arial" charset="0"/>
                  </a:rPr>
                  <a:t>Y</a:t>
                </a:r>
                <a:r>
                  <a:rPr lang="en-US" altLang="en-US" sz="2000" i="1" baseline="-25000" dirty="0" err="1" smtClean="0">
                    <a:cs typeface="Arial" charset="0"/>
                  </a:rPr>
                  <a:t>j</a:t>
                </a:r>
                <a:r>
                  <a:rPr lang="en-US" altLang="en-US" sz="2000" i="1" dirty="0" smtClean="0">
                    <a:cs typeface="Arial" charset="0"/>
                  </a:rPr>
                  <a:t> </a:t>
                </a:r>
                <a:endParaRPr lang="en-US" altLang="en-US" sz="2000" i="1" dirty="0"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2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Programming Example</a:t>
            </a:r>
            <a:endParaRPr lang="en-US" altLang="en-US" sz="2600" smtClean="0"/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1066800" y="594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1295400" y="2514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538" name="Group 6"/>
          <p:cNvGrpSpPr>
            <a:grpSpLocks/>
          </p:cNvGrpSpPr>
          <p:nvPr/>
        </p:nvGrpSpPr>
        <p:grpSpPr bwMode="auto">
          <a:xfrm>
            <a:off x="1066800" y="2286000"/>
            <a:ext cx="3657600" cy="3657600"/>
            <a:chOff x="432" y="1536"/>
            <a:chExt cx="2304" cy="2304"/>
          </a:xfrm>
        </p:grpSpPr>
        <p:sp>
          <p:nvSpPr>
            <p:cNvPr id="60574" name="Line 7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5" name="Line 8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6" name="Line 9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7" name="Line 10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8" name="Line 11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9" name="Line 12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0" name="Line 13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1" name="Line 14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2" name="Line 15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3" name="Line 16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4" name="Line 17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5" name="Line 18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6" name="Line 19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7" name="Line 20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8" name="Line 21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9" name="Line 22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0" name="Line 23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540" name="WordArt 25"/>
          <p:cNvSpPr>
            <a:spLocks noChangeArrowheads="1" noChangeShapeType="1" noTextEdit="1"/>
          </p:cNvSpPr>
          <p:nvPr/>
        </p:nvSpPr>
        <p:spPr bwMode="auto">
          <a:xfrm>
            <a:off x="91440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541" name="WordArt 26"/>
          <p:cNvSpPr>
            <a:spLocks noChangeArrowheads="1" noChangeShapeType="1" noTextEdit="1"/>
          </p:cNvSpPr>
          <p:nvPr/>
        </p:nvSpPr>
        <p:spPr bwMode="auto">
          <a:xfrm>
            <a:off x="92392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542" name="WordArt 27"/>
          <p:cNvSpPr>
            <a:spLocks noChangeArrowheads="1" noChangeShapeType="1" noTextEdit="1"/>
          </p:cNvSpPr>
          <p:nvPr/>
        </p:nvSpPr>
        <p:spPr bwMode="auto">
          <a:xfrm>
            <a:off x="91440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543" name="WordArt 28"/>
          <p:cNvSpPr>
            <a:spLocks noChangeArrowheads="1" noChangeShapeType="1" noTextEdit="1"/>
          </p:cNvSpPr>
          <p:nvPr/>
        </p:nvSpPr>
        <p:spPr bwMode="auto">
          <a:xfrm>
            <a:off x="91440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544" name="WordArt 29"/>
          <p:cNvSpPr>
            <a:spLocks noChangeArrowheads="1" noChangeShapeType="1" noTextEdit="1"/>
          </p:cNvSpPr>
          <p:nvPr/>
        </p:nvSpPr>
        <p:spPr bwMode="auto">
          <a:xfrm>
            <a:off x="91440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45" name="WordArt 30"/>
          <p:cNvSpPr>
            <a:spLocks noChangeArrowheads="1" noChangeShapeType="1" noTextEdit="1"/>
          </p:cNvSpPr>
          <p:nvPr/>
        </p:nvSpPr>
        <p:spPr bwMode="auto">
          <a:xfrm>
            <a:off x="91440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60546" name="WordArt 31"/>
          <p:cNvSpPr>
            <a:spLocks noChangeArrowheads="1" noChangeShapeType="1" noTextEdit="1"/>
          </p:cNvSpPr>
          <p:nvPr/>
        </p:nvSpPr>
        <p:spPr bwMode="auto">
          <a:xfrm>
            <a:off x="91440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60547" name="WordArt 32"/>
          <p:cNvSpPr>
            <a:spLocks noChangeArrowheads="1" noChangeShapeType="1" noTextEdit="1"/>
          </p:cNvSpPr>
          <p:nvPr/>
        </p:nvSpPr>
        <p:spPr bwMode="auto">
          <a:xfrm>
            <a:off x="91440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60548" name="WordArt 33"/>
          <p:cNvSpPr>
            <a:spLocks noChangeArrowheads="1" noChangeShapeType="1" noTextEdit="1"/>
          </p:cNvSpPr>
          <p:nvPr/>
        </p:nvSpPr>
        <p:spPr bwMode="auto">
          <a:xfrm>
            <a:off x="168592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549" name="WordArt 34"/>
          <p:cNvSpPr>
            <a:spLocks noChangeArrowheads="1" noChangeShapeType="1" noTextEdit="1"/>
          </p:cNvSpPr>
          <p:nvPr/>
        </p:nvSpPr>
        <p:spPr bwMode="auto">
          <a:xfrm>
            <a:off x="121920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550" name="WordArt 35"/>
          <p:cNvSpPr>
            <a:spLocks noChangeArrowheads="1" noChangeShapeType="1" noTextEdit="1"/>
          </p:cNvSpPr>
          <p:nvPr/>
        </p:nvSpPr>
        <p:spPr bwMode="auto">
          <a:xfrm>
            <a:off x="213360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551" name="WordArt 36"/>
          <p:cNvSpPr>
            <a:spLocks noChangeArrowheads="1" noChangeShapeType="1" noTextEdit="1"/>
          </p:cNvSpPr>
          <p:nvPr/>
        </p:nvSpPr>
        <p:spPr bwMode="auto">
          <a:xfrm>
            <a:off x="260032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552" name="WordArt 37"/>
          <p:cNvSpPr>
            <a:spLocks noChangeArrowheads="1" noChangeShapeType="1" noTextEdit="1"/>
          </p:cNvSpPr>
          <p:nvPr/>
        </p:nvSpPr>
        <p:spPr bwMode="auto">
          <a:xfrm>
            <a:off x="305752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53" name="WordArt 38"/>
          <p:cNvSpPr>
            <a:spLocks noChangeArrowheads="1" noChangeShapeType="1" noTextEdit="1"/>
          </p:cNvSpPr>
          <p:nvPr/>
        </p:nvSpPr>
        <p:spPr bwMode="auto">
          <a:xfrm>
            <a:off x="359092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60554" name="WordArt 39"/>
          <p:cNvSpPr>
            <a:spLocks noChangeArrowheads="1" noChangeShapeType="1" noTextEdit="1"/>
          </p:cNvSpPr>
          <p:nvPr/>
        </p:nvSpPr>
        <p:spPr bwMode="auto">
          <a:xfrm>
            <a:off x="404812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60555" name="WordArt 40"/>
          <p:cNvSpPr>
            <a:spLocks noChangeArrowheads="1" noChangeShapeType="1" noTextEdit="1"/>
          </p:cNvSpPr>
          <p:nvPr/>
        </p:nvSpPr>
        <p:spPr bwMode="auto">
          <a:xfrm>
            <a:off x="450532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60556" name="Group 41"/>
          <p:cNvGrpSpPr>
            <a:grpSpLocks/>
          </p:cNvGrpSpPr>
          <p:nvPr/>
        </p:nvGrpSpPr>
        <p:grpSpPr bwMode="auto">
          <a:xfrm>
            <a:off x="1238249" y="1569244"/>
            <a:ext cx="3400425" cy="361950"/>
            <a:chOff x="498" y="1296"/>
            <a:chExt cx="2142" cy="228"/>
          </a:xfrm>
        </p:grpSpPr>
        <p:sp>
          <p:nvSpPr>
            <p:cNvPr id="60566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1620" y="1296"/>
              <a:ext cx="12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60567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738" y="1296"/>
              <a:ext cx="12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60568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1026" y="1296"/>
              <a:ext cx="132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60569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332" y="1296"/>
              <a:ext cx="12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60570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226" y="1296"/>
              <a:ext cx="12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60571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1938" y="1296"/>
              <a:ext cx="12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6057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514" y="1296"/>
              <a:ext cx="12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6057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498" y="1344"/>
              <a:ext cx="126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X</a:t>
              </a:r>
              <a:endPara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60557" name="Group 50"/>
          <p:cNvGrpSpPr>
            <a:grpSpLocks/>
          </p:cNvGrpSpPr>
          <p:nvPr/>
        </p:nvGrpSpPr>
        <p:grpSpPr bwMode="auto">
          <a:xfrm>
            <a:off x="547255" y="2306320"/>
            <a:ext cx="228600" cy="3657600"/>
            <a:chOff x="240" y="1680"/>
            <a:chExt cx="132" cy="2160"/>
          </a:xfrm>
        </p:grpSpPr>
        <p:sp>
          <p:nvSpPr>
            <p:cNvPr id="60558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240" y="1884"/>
              <a:ext cx="12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60559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240" y="2172"/>
              <a:ext cx="12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60560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40" y="3024"/>
              <a:ext cx="132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60561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40" y="2448"/>
              <a:ext cx="12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60562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240" y="2748"/>
              <a:ext cx="12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60563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40" y="3324"/>
              <a:ext cx="12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60564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40" y="3612"/>
              <a:ext cx="12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60565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240" y="1680"/>
              <a:ext cx="120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Y</a:t>
              </a:r>
              <a:endPara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sp>
        <p:nvSpPr>
          <p:cNvPr id="60422" name="WordArt 59"/>
          <p:cNvSpPr>
            <a:spLocks noChangeArrowheads="1" noChangeShapeType="1" noTextEdit="1"/>
          </p:cNvSpPr>
          <p:nvPr/>
        </p:nvSpPr>
        <p:spPr bwMode="auto">
          <a:xfrm>
            <a:off x="1371600" y="2514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423" name="WordArt 60"/>
          <p:cNvSpPr>
            <a:spLocks noChangeArrowheads="1" noChangeShapeType="1" noTextEdit="1"/>
          </p:cNvSpPr>
          <p:nvPr/>
        </p:nvSpPr>
        <p:spPr bwMode="auto">
          <a:xfrm>
            <a:off x="2286000" y="2514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424" name="WordArt 61"/>
          <p:cNvSpPr>
            <a:spLocks noChangeArrowheads="1" noChangeShapeType="1" noTextEdit="1"/>
          </p:cNvSpPr>
          <p:nvPr/>
        </p:nvSpPr>
        <p:spPr bwMode="auto">
          <a:xfrm>
            <a:off x="1828800" y="2514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425" name="WordArt 62"/>
          <p:cNvSpPr>
            <a:spLocks noChangeArrowheads="1" noChangeShapeType="1" noTextEdit="1"/>
          </p:cNvSpPr>
          <p:nvPr/>
        </p:nvSpPr>
        <p:spPr bwMode="auto">
          <a:xfrm>
            <a:off x="2743200" y="2514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426" name="WordArt 63"/>
          <p:cNvSpPr>
            <a:spLocks noChangeArrowheads="1" noChangeShapeType="1" noTextEdit="1"/>
          </p:cNvSpPr>
          <p:nvPr/>
        </p:nvSpPr>
        <p:spPr bwMode="auto">
          <a:xfrm>
            <a:off x="3200400" y="2514600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427" name="WordArt 64"/>
          <p:cNvSpPr>
            <a:spLocks noChangeArrowheads="1" noChangeShapeType="1" noTextEdit="1"/>
          </p:cNvSpPr>
          <p:nvPr/>
        </p:nvSpPr>
        <p:spPr bwMode="auto">
          <a:xfrm>
            <a:off x="3657600" y="2514600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428" name="WordArt 65"/>
          <p:cNvSpPr>
            <a:spLocks noChangeArrowheads="1" noChangeShapeType="1" noTextEdit="1"/>
          </p:cNvSpPr>
          <p:nvPr/>
        </p:nvSpPr>
        <p:spPr bwMode="auto">
          <a:xfrm>
            <a:off x="4114800" y="2514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0429" name="WordArt 66"/>
          <p:cNvSpPr>
            <a:spLocks noChangeArrowheads="1" noChangeShapeType="1" noTextEdit="1"/>
          </p:cNvSpPr>
          <p:nvPr/>
        </p:nvSpPr>
        <p:spPr bwMode="auto">
          <a:xfrm>
            <a:off x="4572000" y="2514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grpSp>
        <p:nvGrpSpPr>
          <p:cNvPr id="60430" name="Group 67"/>
          <p:cNvGrpSpPr>
            <a:grpSpLocks/>
          </p:cNvGrpSpPr>
          <p:nvPr/>
        </p:nvGrpSpPr>
        <p:grpSpPr bwMode="auto">
          <a:xfrm>
            <a:off x="1371600" y="2971800"/>
            <a:ext cx="66675" cy="2886075"/>
            <a:chOff x="672" y="2256"/>
            <a:chExt cx="42" cy="1818"/>
          </a:xfrm>
        </p:grpSpPr>
        <p:sp>
          <p:nvSpPr>
            <p:cNvPr id="60531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672" y="2256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0532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672" y="2550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0533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672" y="2832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0534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672" y="3120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0535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672" y="3408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0536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672" y="3696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0537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672" y="3984"/>
              <a:ext cx="42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</p:grpSp>
      <p:sp>
        <p:nvSpPr>
          <p:cNvPr id="60431" name="WordArt 75"/>
          <p:cNvSpPr>
            <a:spLocks noChangeArrowheads="1" noChangeShapeType="1" noTextEdit="1"/>
          </p:cNvSpPr>
          <p:nvPr/>
        </p:nvSpPr>
        <p:spPr bwMode="auto">
          <a:xfrm>
            <a:off x="1828800" y="2971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2" name="WordArt 76"/>
          <p:cNvSpPr>
            <a:spLocks noChangeArrowheads="1" noChangeShapeType="1" noTextEdit="1"/>
          </p:cNvSpPr>
          <p:nvPr/>
        </p:nvSpPr>
        <p:spPr bwMode="auto">
          <a:xfrm>
            <a:off x="1828800" y="3429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3" name="WordArt 77"/>
          <p:cNvSpPr>
            <a:spLocks noChangeArrowheads="1" noChangeShapeType="1" noTextEdit="1"/>
          </p:cNvSpPr>
          <p:nvPr/>
        </p:nvSpPr>
        <p:spPr bwMode="auto">
          <a:xfrm>
            <a:off x="1828800" y="3886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4" name="WordArt 78"/>
          <p:cNvSpPr>
            <a:spLocks noChangeArrowheads="1" noChangeShapeType="1" noTextEdit="1"/>
          </p:cNvSpPr>
          <p:nvPr/>
        </p:nvSpPr>
        <p:spPr bwMode="auto">
          <a:xfrm>
            <a:off x="1828800" y="43434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5" name="WordArt 79"/>
          <p:cNvSpPr>
            <a:spLocks noChangeArrowheads="1" noChangeShapeType="1" noTextEdit="1"/>
          </p:cNvSpPr>
          <p:nvPr/>
        </p:nvSpPr>
        <p:spPr bwMode="auto">
          <a:xfrm>
            <a:off x="1828800" y="4800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6" name="WordArt 80"/>
          <p:cNvSpPr>
            <a:spLocks noChangeArrowheads="1" noChangeShapeType="1" noTextEdit="1"/>
          </p:cNvSpPr>
          <p:nvPr/>
        </p:nvSpPr>
        <p:spPr bwMode="auto">
          <a:xfrm>
            <a:off x="1828800" y="5257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7" name="WordArt 81"/>
          <p:cNvSpPr>
            <a:spLocks noChangeArrowheads="1" noChangeShapeType="1" noTextEdit="1"/>
          </p:cNvSpPr>
          <p:nvPr/>
        </p:nvSpPr>
        <p:spPr bwMode="auto">
          <a:xfrm>
            <a:off x="1828800" y="5638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8" name="WordArt 82"/>
          <p:cNvSpPr>
            <a:spLocks noChangeArrowheads="1" noChangeShapeType="1" noTextEdit="1"/>
          </p:cNvSpPr>
          <p:nvPr/>
        </p:nvSpPr>
        <p:spPr bwMode="auto">
          <a:xfrm>
            <a:off x="2209800" y="2971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39" name="WordArt 83"/>
          <p:cNvSpPr>
            <a:spLocks noChangeArrowheads="1" noChangeShapeType="1" noTextEdit="1"/>
          </p:cNvSpPr>
          <p:nvPr/>
        </p:nvSpPr>
        <p:spPr bwMode="auto">
          <a:xfrm>
            <a:off x="2743200" y="2971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40" name="WordArt 84"/>
          <p:cNvSpPr>
            <a:spLocks noChangeArrowheads="1" noChangeShapeType="1" noTextEdit="1"/>
          </p:cNvSpPr>
          <p:nvPr/>
        </p:nvSpPr>
        <p:spPr bwMode="auto">
          <a:xfrm>
            <a:off x="3200400" y="2971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41" name="WordArt 85"/>
          <p:cNvSpPr>
            <a:spLocks noChangeArrowheads="1" noChangeShapeType="1" noTextEdit="1"/>
          </p:cNvSpPr>
          <p:nvPr/>
        </p:nvSpPr>
        <p:spPr bwMode="auto">
          <a:xfrm>
            <a:off x="3659188" y="2971800"/>
            <a:ext cx="74612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42" name="WordArt 86"/>
          <p:cNvSpPr>
            <a:spLocks noChangeArrowheads="1" noChangeShapeType="1" noTextEdit="1"/>
          </p:cNvSpPr>
          <p:nvPr/>
        </p:nvSpPr>
        <p:spPr bwMode="auto">
          <a:xfrm>
            <a:off x="4114800" y="2971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43" name="WordArt 87"/>
          <p:cNvSpPr>
            <a:spLocks noChangeArrowheads="1" noChangeShapeType="1" noTextEdit="1"/>
          </p:cNvSpPr>
          <p:nvPr/>
        </p:nvSpPr>
        <p:spPr bwMode="auto">
          <a:xfrm>
            <a:off x="4572000" y="2971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60444" name="Line 88"/>
          <p:cNvSpPr>
            <a:spLocks noChangeShapeType="1"/>
          </p:cNvSpPr>
          <p:nvPr/>
        </p:nvSpPr>
        <p:spPr bwMode="auto">
          <a:xfrm flipH="1" flipV="1">
            <a:off x="1600200" y="28194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Line 89"/>
          <p:cNvSpPr>
            <a:spLocks noChangeShapeType="1"/>
          </p:cNvSpPr>
          <p:nvPr/>
        </p:nvSpPr>
        <p:spPr bwMode="auto">
          <a:xfrm flipH="1" flipV="1">
            <a:off x="3810000" y="27432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Line 90"/>
          <p:cNvSpPr>
            <a:spLocks noChangeShapeType="1"/>
          </p:cNvSpPr>
          <p:nvPr/>
        </p:nvSpPr>
        <p:spPr bwMode="auto">
          <a:xfrm flipH="1" flipV="1">
            <a:off x="1524000" y="50292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7" name="Line 91"/>
          <p:cNvSpPr>
            <a:spLocks noChangeShapeType="1"/>
          </p:cNvSpPr>
          <p:nvPr/>
        </p:nvSpPr>
        <p:spPr bwMode="auto">
          <a:xfrm flipH="1" flipV="1">
            <a:off x="1752600" y="32766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8" name="Line 92"/>
          <p:cNvSpPr>
            <a:spLocks noChangeShapeType="1"/>
          </p:cNvSpPr>
          <p:nvPr/>
        </p:nvSpPr>
        <p:spPr bwMode="auto">
          <a:xfrm flipH="1" flipV="1">
            <a:off x="1752600" y="37338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9" name="Line 93"/>
          <p:cNvSpPr>
            <a:spLocks noChangeShapeType="1"/>
          </p:cNvSpPr>
          <p:nvPr/>
        </p:nvSpPr>
        <p:spPr bwMode="auto">
          <a:xfrm flipH="1" flipV="1">
            <a:off x="1752600" y="41910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0" name="Line 94"/>
          <p:cNvSpPr>
            <a:spLocks noChangeShapeType="1"/>
          </p:cNvSpPr>
          <p:nvPr/>
        </p:nvSpPr>
        <p:spPr bwMode="auto">
          <a:xfrm flipH="1" flipV="1">
            <a:off x="1676400" y="46482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Line 95"/>
          <p:cNvSpPr>
            <a:spLocks noChangeShapeType="1"/>
          </p:cNvSpPr>
          <p:nvPr/>
        </p:nvSpPr>
        <p:spPr bwMode="auto">
          <a:xfrm flipH="1" flipV="1">
            <a:off x="2057400" y="28956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2" name="Line 96"/>
          <p:cNvSpPr>
            <a:spLocks noChangeShapeType="1"/>
          </p:cNvSpPr>
          <p:nvPr/>
        </p:nvSpPr>
        <p:spPr bwMode="auto">
          <a:xfrm flipH="1" flipV="1">
            <a:off x="1676400" y="55626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3" name="Line 97"/>
          <p:cNvSpPr>
            <a:spLocks noChangeShapeType="1"/>
          </p:cNvSpPr>
          <p:nvPr/>
        </p:nvSpPr>
        <p:spPr bwMode="auto">
          <a:xfrm flipH="1" flipV="1">
            <a:off x="2438400" y="28956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Line 98"/>
          <p:cNvSpPr>
            <a:spLocks noChangeShapeType="1"/>
          </p:cNvSpPr>
          <p:nvPr/>
        </p:nvSpPr>
        <p:spPr bwMode="auto">
          <a:xfrm flipH="1" flipV="1">
            <a:off x="2895600" y="28956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5" name="Line 99"/>
          <p:cNvSpPr>
            <a:spLocks noChangeShapeType="1"/>
          </p:cNvSpPr>
          <p:nvPr/>
        </p:nvSpPr>
        <p:spPr bwMode="auto">
          <a:xfrm flipH="1" flipV="1">
            <a:off x="3352800" y="28956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6" name="Line 100"/>
          <p:cNvSpPr>
            <a:spLocks noChangeShapeType="1"/>
          </p:cNvSpPr>
          <p:nvPr/>
        </p:nvSpPr>
        <p:spPr bwMode="auto">
          <a:xfrm flipH="1" flipV="1">
            <a:off x="4343400" y="28956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7" name="Line 101"/>
          <p:cNvSpPr>
            <a:spLocks noChangeShapeType="1"/>
          </p:cNvSpPr>
          <p:nvPr/>
        </p:nvSpPr>
        <p:spPr bwMode="auto">
          <a:xfrm flipH="1" flipV="1">
            <a:off x="1981200" y="32004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8" name="Line 102"/>
          <p:cNvSpPr>
            <a:spLocks noChangeShapeType="1"/>
          </p:cNvSpPr>
          <p:nvPr/>
        </p:nvSpPr>
        <p:spPr bwMode="auto">
          <a:xfrm flipH="1" flipV="1">
            <a:off x="3352800" y="32004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9" name="Line 103"/>
          <p:cNvSpPr>
            <a:spLocks noChangeShapeType="1"/>
          </p:cNvSpPr>
          <p:nvPr/>
        </p:nvSpPr>
        <p:spPr bwMode="auto">
          <a:xfrm flipH="1" flipV="1">
            <a:off x="1981200" y="41148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0" name="Line 104"/>
          <p:cNvSpPr>
            <a:spLocks noChangeShapeType="1"/>
          </p:cNvSpPr>
          <p:nvPr/>
        </p:nvSpPr>
        <p:spPr bwMode="auto">
          <a:xfrm flipH="1" flipV="1">
            <a:off x="1981200" y="45720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1" name="Line 105"/>
          <p:cNvSpPr>
            <a:spLocks noChangeShapeType="1"/>
          </p:cNvSpPr>
          <p:nvPr/>
        </p:nvSpPr>
        <p:spPr bwMode="auto">
          <a:xfrm flipH="1" flipV="1">
            <a:off x="1981200" y="5486400"/>
            <a:ext cx="30480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2" name="WordArt 106"/>
          <p:cNvSpPr>
            <a:spLocks noChangeArrowheads="1" noChangeShapeType="1" noTextEdit="1"/>
          </p:cNvSpPr>
          <p:nvPr/>
        </p:nvSpPr>
        <p:spPr bwMode="auto">
          <a:xfrm>
            <a:off x="2286000" y="4800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63" name="WordArt 107"/>
          <p:cNvSpPr>
            <a:spLocks noChangeArrowheads="1" noChangeShapeType="1" noTextEdit="1"/>
          </p:cNvSpPr>
          <p:nvPr/>
        </p:nvSpPr>
        <p:spPr bwMode="auto">
          <a:xfrm>
            <a:off x="2286000" y="3505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64" name="WordArt 108"/>
          <p:cNvSpPr>
            <a:spLocks noChangeArrowheads="1" noChangeShapeType="1" noTextEdit="1"/>
          </p:cNvSpPr>
          <p:nvPr/>
        </p:nvSpPr>
        <p:spPr bwMode="auto">
          <a:xfrm>
            <a:off x="3657600" y="3505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65" name="WordArt 109"/>
          <p:cNvSpPr>
            <a:spLocks noChangeArrowheads="1" noChangeShapeType="1" noTextEdit="1"/>
          </p:cNvSpPr>
          <p:nvPr/>
        </p:nvSpPr>
        <p:spPr bwMode="auto">
          <a:xfrm>
            <a:off x="2286000" y="43434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66" name="WordArt 110"/>
          <p:cNvSpPr>
            <a:spLocks noChangeArrowheads="1" noChangeShapeType="1" noTextEdit="1"/>
          </p:cNvSpPr>
          <p:nvPr/>
        </p:nvSpPr>
        <p:spPr bwMode="auto">
          <a:xfrm>
            <a:off x="2286000" y="5715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67" name="Line 111"/>
          <p:cNvSpPr>
            <a:spLocks noChangeShapeType="1"/>
          </p:cNvSpPr>
          <p:nvPr/>
        </p:nvSpPr>
        <p:spPr bwMode="auto">
          <a:xfrm flipH="1" flipV="1">
            <a:off x="2438400" y="34290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8" name="Line 112"/>
          <p:cNvSpPr>
            <a:spLocks noChangeShapeType="1"/>
          </p:cNvSpPr>
          <p:nvPr/>
        </p:nvSpPr>
        <p:spPr bwMode="auto">
          <a:xfrm flipH="1" flipV="1">
            <a:off x="2895600" y="34290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9" name="Line 113"/>
          <p:cNvSpPr>
            <a:spLocks noChangeShapeType="1"/>
          </p:cNvSpPr>
          <p:nvPr/>
        </p:nvSpPr>
        <p:spPr bwMode="auto">
          <a:xfrm flipH="1" flipV="1">
            <a:off x="3810000" y="34290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0" name="Line 114"/>
          <p:cNvSpPr>
            <a:spLocks noChangeShapeType="1"/>
          </p:cNvSpPr>
          <p:nvPr/>
        </p:nvSpPr>
        <p:spPr bwMode="auto">
          <a:xfrm flipH="1" flipV="1">
            <a:off x="4267200" y="34290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1" name="WordArt 115"/>
          <p:cNvSpPr>
            <a:spLocks noChangeArrowheads="1" noChangeShapeType="1" noTextEdit="1"/>
          </p:cNvSpPr>
          <p:nvPr/>
        </p:nvSpPr>
        <p:spPr bwMode="auto">
          <a:xfrm>
            <a:off x="2743200" y="3505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72" name="WordArt 116"/>
          <p:cNvSpPr>
            <a:spLocks noChangeArrowheads="1" noChangeShapeType="1" noTextEdit="1"/>
          </p:cNvSpPr>
          <p:nvPr/>
        </p:nvSpPr>
        <p:spPr bwMode="auto">
          <a:xfrm>
            <a:off x="3276600" y="3505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73" name="WordArt 117"/>
          <p:cNvSpPr>
            <a:spLocks noChangeArrowheads="1" noChangeShapeType="1" noTextEdit="1"/>
          </p:cNvSpPr>
          <p:nvPr/>
        </p:nvSpPr>
        <p:spPr bwMode="auto">
          <a:xfrm>
            <a:off x="4191000" y="3505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74" name="WordArt 118"/>
          <p:cNvSpPr>
            <a:spLocks noChangeArrowheads="1" noChangeShapeType="1" noTextEdit="1"/>
          </p:cNvSpPr>
          <p:nvPr/>
        </p:nvSpPr>
        <p:spPr bwMode="auto">
          <a:xfrm>
            <a:off x="4648200" y="3505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75" name="Line 119"/>
          <p:cNvSpPr>
            <a:spLocks noChangeShapeType="1"/>
          </p:cNvSpPr>
          <p:nvPr/>
        </p:nvSpPr>
        <p:spPr bwMode="auto">
          <a:xfrm flipH="1" flipV="1">
            <a:off x="2209800" y="37338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6" name="Line 120"/>
          <p:cNvSpPr>
            <a:spLocks noChangeShapeType="1"/>
          </p:cNvSpPr>
          <p:nvPr/>
        </p:nvSpPr>
        <p:spPr bwMode="auto">
          <a:xfrm flipH="1" flipV="1">
            <a:off x="2209800" y="51054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7" name="WordArt 121"/>
          <p:cNvSpPr>
            <a:spLocks noChangeArrowheads="1" noChangeShapeType="1" noTextEdit="1"/>
          </p:cNvSpPr>
          <p:nvPr/>
        </p:nvSpPr>
        <p:spPr bwMode="auto">
          <a:xfrm>
            <a:off x="2286000" y="39624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78" name="WordArt 122"/>
          <p:cNvSpPr>
            <a:spLocks noChangeArrowheads="1" noChangeShapeType="1" noTextEdit="1"/>
          </p:cNvSpPr>
          <p:nvPr/>
        </p:nvSpPr>
        <p:spPr bwMode="auto">
          <a:xfrm>
            <a:off x="2286000" y="5257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79" name="Text Box 123"/>
          <p:cNvSpPr txBox="1">
            <a:spLocks noChangeArrowheads="1"/>
          </p:cNvSpPr>
          <p:nvPr/>
        </p:nvSpPr>
        <p:spPr bwMode="auto">
          <a:xfrm>
            <a:off x="5029200" y="2743200"/>
            <a:ext cx="396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>
                <a:cs typeface="Arial" charset="0"/>
              </a:rPr>
              <a:t>Continuing with the dynamic programming  algorithm gives this result.</a:t>
            </a:r>
          </a:p>
        </p:txBody>
      </p:sp>
      <p:grpSp>
        <p:nvGrpSpPr>
          <p:cNvPr id="60480" name="Group 124"/>
          <p:cNvGrpSpPr>
            <a:grpSpLocks/>
          </p:cNvGrpSpPr>
          <p:nvPr/>
        </p:nvGrpSpPr>
        <p:grpSpPr bwMode="auto">
          <a:xfrm>
            <a:off x="2667000" y="3657600"/>
            <a:ext cx="1447800" cy="2133600"/>
            <a:chOff x="1440" y="2400"/>
            <a:chExt cx="912" cy="1344"/>
          </a:xfrm>
        </p:grpSpPr>
        <p:sp>
          <p:nvSpPr>
            <p:cNvPr id="60525" name="Line 125"/>
            <p:cNvSpPr>
              <a:spLocks noChangeShapeType="1"/>
            </p:cNvSpPr>
            <p:nvPr/>
          </p:nvSpPr>
          <p:spPr bwMode="auto">
            <a:xfrm flipH="1" flipV="1"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6" name="Line 126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192" cy="192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" name="Line 127"/>
            <p:cNvSpPr>
              <a:spLocks noChangeShapeType="1"/>
            </p:cNvSpPr>
            <p:nvPr/>
          </p:nvSpPr>
          <p:spPr bwMode="auto">
            <a:xfrm flipH="1" flipV="1">
              <a:off x="1872" y="2688"/>
              <a:ext cx="192" cy="192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8" name="Line 128"/>
            <p:cNvSpPr>
              <a:spLocks noChangeShapeType="1"/>
            </p:cNvSpPr>
            <p:nvPr/>
          </p:nvSpPr>
          <p:spPr bwMode="auto">
            <a:xfrm flipH="1" flipV="1">
              <a:off x="1872" y="2976"/>
              <a:ext cx="192" cy="192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9" name="Line 129"/>
            <p:cNvSpPr>
              <a:spLocks noChangeShapeType="1"/>
            </p:cNvSpPr>
            <p:nvPr/>
          </p:nvSpPr>
          <p:spPr bwMode="auto">
            <a:xfrm flipH="1" flipV="1">
              <a:off x="1872" y="3552"/>
              <a:ext cx="192" cy="192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0" name="Line 130"/>
            <p:cNvSpPr>
              <a:spLocks noChangeShapeType="1"/>
            </p:cNvSpPr>
            <p:nvPr/>
          </p:nvSpPr>
          <p:spPr bwMode="auto">
            <a:xfrm flipH="1" flipV="1">
              <a:off x="2160" y="3264"/>
              <a:ext cx="192" cy="192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81" name="WordArt 131"/>
          <p:cNvSpPr>
            <a:spLocks noChangeArrowheads="1" noChangeShapeType="1" noTextEdit="1"/>
          </p:cNvSpPr>
          <p:nvPr/>
        </p:nvSpPr>
        <p:spPr bwMode="auto">
          <a:xfrm>
            <a:off x="2743200" y="39624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82" name="WordArt 132"/>
          <p:cNvSpPr>
            <a:spLocks noChangeArrowheads="1" noChangeShapeType="1" noTextEdit="1"/>
          </p:cNvSpPr>
          <p:nvPr/>
        </p:nvSpPr>
        <p:spPr bwMode="auto">
          <a:xfrm>
            <a:off x="3201988" y="3962400"/>
            <a:ext cx="74612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483" name="WordArt 133"/>
          <p:cNvSpPr>
            <a:spLocks noChangeArrowheads="1" noChangeShapeType="1" noTextEdit="1"/>
          </p:cNvSpPr>
          <p:nvPr/>
        </p:nvSpPr>
        <p:spPr bwMode="auto">
          <a:xfrm>
            <a:off x="3733800" y="39624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484" name="WordArt 134"/>
          <p:cNvSpPr>
            <a:spLocks noChangeArrowheads="1" noChangeShapeType="1" noTextEdit="1"/>
          </p:cNvSpPr>
          <p:nvPr/>
        </p:nvSpPr>
        <p:spPr bwMode="auto">
          <a:xfrm>
            <a:off x="4191000" y="39624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485" name="WordArt 135"/>
          <p:cNvSpPr>
            <a:spLocks noChangeArrowheads="1" noChangeShapeType="1" noTextEdit="1"/>
          </p:cNvSpPr>
          <p:nvPr/>
        </p:nvSpPr>
        <p:spPr bwMode="auto">
          <a:xfrm>
            <a:off x="4648200" y="39624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486" name="Line 136"/>
          <p:cNvSpPr>
            <a:spLocks noChangeShapeType="1"/>
          </p:cNvSpPr>
          <p:nvPr/>
        </p:nvSpPr>
        <p:spPr bwMode="auto">
          <a:xfrm flipH="1" flipV="1">
            <a:off x="3429000" y="38862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7" name="Line 137"/>
          <p:cNvSpPr>
            <a:spLocks noChangeShapeType="1"/>
          </p:cNvSpPr>
          <p:nvPr/>
        </p:nvSpPr>
        <p:spPr bwMode="auto">
          <a:xfrm flipH="1" flipV="1">
            <a:off x="3886200" y="38862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8" name="Line 138"/>
          <p:cNvSpPr>
            <a:spLocks noChangeShapeType="1"/>
          </p:cNvSpPr>
          <p:nvPr/>
        </p:nvSpPr>
        <p:spPr bwMode="auto">
          <a:xfrm flipH="1" flipV="1">
            <a:off x="4343400" y="38862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9" name="Line 139"/>
          <p:cNvSpPr>
            <a:spLocks noChangeShapeType="1"/>
          </p:cNvSpPr>
          <p:nvPr/>
        </p:nvSpPr>
        <p:spPr bwMode="auto">
          <a:xfrm flipH="1" flipV="1">
            <a:off x="2667000" y="41910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0" name="WordArt 140"/>
          <p:cNvSpPr>
            <a:spLocks noChangeArrowheads="1" noChangeShapeType="1" noTextEdit="1"/>
          </p:cNvSpPr>
          <p:nvPr/>
        </p:nvSpPr>
        <p:spPr bwMode="auto">
          <a:xfrm>
            <a:off x="2819400" y="4419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91" name="WordArt 141"/>
          <p:cNvSpPr>
            <a:spLocks noChangeArrowheads="1" noChangeShapeType="1" noTextEdit="1"/>
          </p:cNvSpPr>
          <p:nvPr/>
        </p:nvSpPr>
        <p:spPr bwMode="auto">
          <a:xfrm>
            <a:off x="2819400" y="4800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92" name="WordArt 142"/>
          <p:cNvSpPr>
            <a:spLocks noChangeArrowheads="1" noChangeShapeType="1" noTextEdit="1"/>
          </p:cNvSpPr>
          <p:nvPr/>
        </p:nvSpPr>
        <p:spPr bwMode="auto">
          <a:xfrm>
            <a:off x="2819400" y="5257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93" name="WordArt 143"/>
          <p:cNvSpPr>
            <a:spLocks noChangeArrowheads="1" noChangeShapeType="1" noTextEdit="1"/>
          </p:cNvSpPr>
          <p:nvPr/>
        </p:nvSpPr>
        <p:spPr bwMode="auto">
          <a:xfrm>
            <a:off x="2819400" y="5715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60494" name="Line 144"/>
          <p:cNvSpPr>
            <a:spLocks noChangeShapeType="1"/>
          </p:cNvSpPr>
          <p:nvPr/>
        </p:nvSpPr>
        <p:spPr bwMode="auto">
          <a:xfrm flipH="1" flipV="1">
            <a:off x="2667000" y="46482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5" name="Line 145"/>
          <p:cNvSpPr>
            <a:spLocks noChangeShapeType="1"/>
          </p:cNvSpPr>
          <p:nvPr/>
        </p:nvSpPr>
        <p:spPr bwMode="auto">
          <a:xfrm flipH="1" flipV="1">
            <a:off x="2667000" y="51054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6" name="Line 146"/>
          <p:cNvSpPr>
            <a:spLocks noChangeShapeType="1"/>
          </p:cNvSpPr>
          <p:nvPr/>
        </p:nvSpPr>
        <p:spPr bwMode="auto">
          <a:xfrm flipH="1" flipV="1">
            <a:off x="2667000" y="54864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7" name="WordArt 147"/>
          <p:cNvSpPr>
            <a:spLocks noChangeArrowheads="1" noChangeShapeType="1" noTextEdit="1"/>
          </p:cNvSpPr>
          <p:nvPr/>
        </p:nvSpPr>
        <p:spPr bwMode="auto">
          <a:xfrm>
            <a:off x="3276600" y="4419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498" name="Line 148"/>
          <p:cNvSpPr>
            <a:spLocks noChangeShapeType="1"/>
          </p:cNvSpPr>
          <p:nvPr/>
        </p:nvSpPr>
        <p:spPr bwMode="auto">
          <a:xfrm flipH="1" flipV="1">
            <a:off x="3124200" y="41910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9" name="WordArt 149"/>
          <p:cNvSpPr>
            <a:spLocks noChangeArrowheads="1" noChangeShapeType="1" noTextEdit="1"/>
          </p:cNvSpPr>
          <p:nvPr/>
        </p:nvSpPr>
        <p:spPr bwMode="auto">
          <a:xfrm>
            <a:off x="3657600" y="4419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00" name="WordArt 150"/>
          <p:cNvSpPr>
            <a:spLocks noChangeArrowheads="1" noChangeShapeType="1" noTextEdit="1"/>
          </p:cNvSpPr>
          <p:nvPr/>
        </p:nvSpPr>
        <p:spPr bwMode="auto">
          <a:xfrm>
            <a:off x="4114800" y="4419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01" name="WordArt 151"/>
          <p:cNvSpPr>
            <a:spLocks noChangeArrowheads="1" noChangeShapeType="1" noTextEdit="1"/>
          </p:cNvSpPr>
          <p:nvPr/>
        </p:nvSpPr>
        <p:spPr bwMode="auto">
          <a:xfrm>
            <a:off x="4648200" y="44196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02" name="Line 152"/>
          <p:cNvSpPr>
            <a:spLocks noChangeShapeType="1"/>
          </p:cNvSpPr>
          <p:nvPr/>
        </p:nvSpPr>
        <p:spPr bwMode="auto">
          <a:xfrm flipH="1" flipV="1">
            <a:off x="3886200" y="43434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03" name="Line 153"/>
          <p:cNvSpPr>
            <a:spLocks noChangeShapeType="1"/>
          </p:cNvSpPr>
          <p:nvPr/>
        </p:nvSpPr>
        <p:spPr bwMode="auto">
          <a:xfrm flipH="1" flipV="1">
            <a:off x="4267200" y="43434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04" name="WordArt 154"/>
          <p:cNvSpPr>
            <a:spLocks noChangeArrowheads="1" noChangeShapeType="1" noTextEdit="1"/>
          </p:cNvSpPr>
          <p:nvPr/>
        </p:nvSpPr>
        <p:spPr bwMode="auto">
          <a:xfrm>
            <a:off x="3276600" y="4876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505" name="Line 155"/>
          <p:cNvSpPr>
            <a:spLocks noChangeShapeType="1"/>
          </p:cNvSpPr>
          <p:nvPr/>
        </p:nvSpPr>
        <p:spPr bwMode="auto">
          <a:xfrm flipH="1" flipV="1">
            <a:off x="3124200" y="46482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06" name="WordArt 156"/>
          <p:cNvSpPr>
            <a:spLocks noChangeArrowheads="1" noChangeShapeType="1" noTextEdit="1"/>
          </p:cNvSpPr>
          <p:nvPr/>
        </p:nvSpPr>
        <p:spPr bwMode="auto">
          <a:xfrm>
            <a:off x="3657600" y="4876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07" name="WordArt 157"/>
          <p:cNvSpPr>
            <a:spLocks noChangeArrowheads="1" noChangeShapeType="1" noTextEdit="1"/>
          </p:cNvSpPr>
          <p:nvPr/>
        </p:nvSpPr>
        <p:spPr bwMode="auto">
          <a:xfrm>
            <a:off x="4191000" y="4876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08" name="Line 158"/>
          <p:cNvSpPr>
            <a:spLocks noChangeShapeType="1"/>
          </p:cNvSpPr>
          <p:nvPr/>
        </p:nvSpPr>
        <p:spPr bwMode="auto">
          <a:xfrm flipH="1" flipV="1">
            <a:off x="4038600" y="46482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09" name="Line 159"/>
          <p:cNvSpPr>
            <a:spLocks noChangeShapeType="1"/>
          </p:cNvSpPr>
          <p:nvPr/>
        </p:nvSpPr>
        <p:spPr bwMode="auto">
          <a:xfrm flipH="1" flipV="1">
            <a:off x="4495800" y="46482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0" name="WordArt 160"/>
          <p:cNvSpPr>
            <a:spLocks noChangeArrowheads="1" noChangeShapeType="1" noTextEdit="1"/>
          </p:cNvSpPr>
          <p:nvPr/>
        </p:nvSpPr>
        <p:spPr bwMode="auto">
          <a:xfrm>
            <a:off x="4572000" y="48768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11" name="WordArt 161"/>
          <p:cNvSpPr>
            <a:spLocks noChangeArrowheads="1" noChangeShapeType="1" noTextEdit="1"/>
          </p:cNvSpPr>
          <p:nvPr/>
        </p:nvSpPr>
        <p:spPr bwMode="auto">
          <a:xfrm>
            <a:off x="3276600" y="5334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512" name="Line 162"/>
          <p:cNvSpPr>
            <a:spLocks noChangeShapeType="1"/>
          </p:cNvSpPr>
          <p:nvPr/>
        </p:nvSpPr>
        <p:spPr bwMode="auto">
          <a:xfrm flipH="1" flipV="1">
            <a:off x="3124200" y="51054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3" name="WordArt 163"/>
          <p:cNvSpPr>
            <a:spLocks noChangeArrowheads="1" noChangeShapeType="1" noTextEdit="1"/>
          </p:cNvSpPr>
          <p:nvPr/>
        </p:nvSpPr>
        <p:spPr bwMode="auto">
          <a:xfrm>
            <a:off x="3733800" y="5334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14" name="Line 164"/>
          <p:cNvSpPr>
            <a:spLocks noChangeShapeType="1"/>
          </p:cNvSpPr>
          <p:nvPr/>
        </p:nvSpPr>
        <p:spPr bwMode="auto">
          <a:xfrm flipH="1" flipV="1">
            <a:off x="3581400" y="51054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5" name="WordArt 165"/>
          <p:cNvSpPr>
            <a:spLocks noChangeArrowheads="1" noChangeShapeType="1" noTextEdit="1"/>
          </p:cNvSpPr>
          <p:nvPr/>
        </p:nvSpPr>
        <p:spPr bwMode="auto">
          <a:xfrm>
            <a:off x="3200400" y="5715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60516" name="Line 166"/>
          <p:cNvSpPr>
            <a:spLocks noChangeShapeType="1"/>
          </p:cNvSpPr>
          <p:nvPr/>
        </p:nvSpPr>
        <p:spPr bwMode="auto">
          <a:xfrm flipH="1" flipV="1">
            <a:off x="3124200" y="55626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7" name="WordArt 167"/>
          <p:cNvSpPr>
            <a:spLocks noChangeArrowheads="1" noChangeShapeType="1" noTextEdit="1"/>
          </p:cNvSpPr>
          <p:nvPr/>
        </p:nvSpPr>
        <p:spPr bwMode="auto">
          <a:xfrm>
            <a:off x="3657600" y="5715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60518" name="WordArt 168"/>
          <p:cNvSpPr>
            <a:spLocks noChangeArrowheads="1" noChangeShapeType="1" noTextEdit="1"/>
          </p:cNvSpPr>
          <p:nvPr/>
        </p:nvSpPr>
        <p:spPr bwMode="auto">
          <a:xfrm>
            <a:off x="4114800" y="5334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60519" name="WordArt 169"/>
          <p:cNvSpPr>
            <a:spLocks noChangeArrowheads="1" noChangeShapeType="1" noTextEdit="1"/>
          </p:cNvSpPr>
          <p:nvPr/>
        </p:nvSpPr>
        <p:spPr bwMode="auto">
          <a:xfrm>
            <a:off x="4572000" y="53340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60520" name="WordArt 170"/>
          <p:cNvSpPr>
            <a:spLocks noChangeArrowheads="1" noChangeShapeType="1" noTextEdit="1"/>
          </p:cNvSpPr>
          <p:nvPr/>
        </p:nvSpPr>
        <p:spPr bwMode="auto">
          <a:xfrm>
            <a:off x="4114800" y="5791200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60521" name="WordArt 171"/>
          <p:cNvSpPr>
            <a:spLocks noChangeArrowheads="1" noChangeShapeType="1" noTextEdit="1"/>
          </p:cNvSpPr>
          <p:nvPr/>
        </p:nvSpPr>
        <p:spPr bwMode="auto">
          <a:xfrm>
            <a:off x="4649788" y="5791200"/>
            <a:ext cx="74612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60522" name="Line 172"/>
          <p:cNvSpPr>
            <a:spLocks noChangeShapeType="1"/>
          </p:cNvSpPr>
          <p:nvPr/>
        </p:nvSpPr>
        <p:spPr bwMode="auto">
          <a:xfrm flipH="1" flipV="1">
            <a:off x="4343400" y="5257800"/>
            <a:ext cx="304800" cy="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3" name="Line 173"/>
          <p:cNvSpPr>
            <a:spLocks noChangeShapeType="1"/>
          </p:cNvSpPr>
          <p:nvPr/>
        </p:nvSpPr>
        <p:spPr bwMode="auto">
          <a:xfrm flipH="1" flipV="1">
            <a:off x="3962400" y="55626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" name="Line 174"/>
          <p:cNvSpPr>
            <a:spLocks noChangeShapeType="1"/>
          </p:cNvSpPr>
          <p:nvPr/>
        </p:nvSpPr>
        <p:spPr bwMode="auto">
          <a:xfrm flipH="1" flipV="1">
            <a:off x="4495800" y="5562600"/>
            <a:ext cx="0" cy="3048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LCS Algorithm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5106"/>
            <a:ext cx="8229600" cy="4497388"/>
          </a:xfrm>
          <a:noFill/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b="1" u="sng" dirty="0" smtClean="0">
                <a:latin typeface="Lucida Console" pitchFamily="49" charset="0"/>
              </a:rPr>
              <a:t>LCS(X,Y)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</a:rPr>
              <a:t>  </a:t>
            </a:r>
            <a:r>
              <a:rPr lang="en-US" altLang="en-US" sz="1800" b="1" dirty="0" smtClean="0">
                <a:latin typeface="Lucida Console" pitchFamily="49" charset="0"/>
              </a:rPr>
              <a:t>for</a:t>
            </a:r>
            <a:r>
              <a:rPr lang="en-US" altLang="en-US" sz="1800" dirty="0" smtClean="0">
                <a:latin typeface="Lucida Console" pitchFamily="49" charset="0"/>
              </a:rPr>
              <a:t> </a:t>
            </a:r>
            <a:r>
              <a:rPr lang="en-US" altLang="en-US" sz="1800" i="1" dirty="0" err="1" smtClean="0">
                <a:latin typeface="Lucida Console" pitchFamily="49" charset="0"/>
              </a:rPr>
              <a:t>i</a:t>
            </a:r>
            <a:r>
              <a:rPr lang="en-US" altLang="en-US" sz="1800" i="1" dirty="0" smtClean="0">
                <a:latin typeface="Lucida Console" pitchFamily="49" charset="0"/>
              </a:rPr>
              <a:t> 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 1 to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n // zeros in column 0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   </a:t>
            </a:r>
            <a:r>
              <a:rPr lang="en-US" altLang="en-US" sz="1800" i="1" dirty="0">
                <a:latin typeface="Lucida Console" pitchFamily="49" charset="0"/>
                <a:sym typeface="Wingdings" pitchFamily="2" charset="2"/>
              </a:rPr>
              <a:t>L</a:t>
            </a:r>
            <a:r>
              <a:rPr lang="en-US" altLang="en-US" sz="1800" i="1" baseline="-25000" dirty="0" smtClean="0">
                <a:latin typeface="Lucida Console" pitchFamily="49" charset="0"/>
                <a:sym typeface="Wingdings" pitchFamily="2" charset="2"/>
              </a:rPr>
              <a:t>i,0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 0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 </a:t>
            </a:r>
            <a:r>
              <a:rPr lang="en-US" altLang="en-US" sz="1800" b="1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j  1 to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m // zeros in row 0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   </a:t>
            </a:r>
            <a:r>
              <a:rPr lang="en-US" altLang="en-US" sz="1800" i="1" dirty="0">
                <a:latin typeface="Lucida Console" pitchFamily="49" charset="0"/>
                <a:sym typeface="Wingdings" pitchFamily="2" charset="2"/>
              </a:rPr>
              <a:t>L</a:t>
            </a:r>
            <a:r>
              <a:rPr lang="en-US" altLang="en-US" sz="1800" i="1" baseline="-25000" dirty="0" smtClean="0">
                <a:latin typeface="Lucida Console" pitchFamily="49" charset="0"/>
                <a:sym typeface="Wingdings" pitchFamily="2" charset="2"/>
              </a:rPr>
              <a:t>0,j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 0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 </a:t>
            </a:r>
            <a:r>
              <a:rPr lang="en-US" altLang="en-US" sz="1800" b="1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</a:t>
            </a:r>
            <a:r>
              <a:rPr lang="en-US" altLang="en-US" sz="1800" i="1" dirty="0" err="1" smtClean="0">
                <a:latin typeface="Lucida Console" pitchFamily="49" charset="0"/>
              </a:rPr>
              <a:t>i</a:t>
            </a:r>
            <a:r>
              <a:rPr lang="en-US" altLang="en-US" sz="1800" i="1" dirty="0" smtClean="0">
                <a:latin typeface="Lucida Console" pitchFamily="49" charset="0"/>
              </a:rPr>
              <a:t>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 1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to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n // assume string index starts from 1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   </a:t>
            </a:r>
            <a:r>
              <a:rPr lang="en-US" altLang="en-US" sz="1800" b="1" dirty="0" smtClean="0">
                <a:latin typeface="Lucida Console" pitchFamily="49" charset="0"/>
                <a:sym typeface="Wingdings" pitchFamily="2" charset="2"/>
              </a:rPr>
              <a:t>for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j  1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to 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m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                  </a:t>
            </a:r>
            <a:r>
              <a:rPr lang="en-US" altLang="en-US" sz="1800" i="1" dirty="0">
                <a:latin typeface="Lucida Console" pitchFamily="49" charset="0"/>
                <a:sym typeface="Wingdings" pitchFamily="2" charset="2"/>
              </a:rPr>
              <a:t>L</a:t>
            </a:r>
            <a:r>
              <a:rPr lang="en-US" altLang="en-US" sz="1800" i="1" baseline="-25000" dirty="0" smtClean="0">
                <a:latin typeface="Lucida Console" pitchFamily="49" charset="0"/>
                <a:sym typeface="Wingdings" pitchFamily="2" charset="2"/>
              </a:rPr>
              <a:t>i-1,j</a:t>
            </a:r>
            <a:endParaRPr lang="en-US" altLang="en-US" sz="1800" i="1" dirty="0" smtClean="0">
              <a:latin typeface="Lucida Console" pitchFamily="49" charset="0"/>
              <a:sym typeface="Wingdings" pitchFamily="2" charset="2"/>
            </a:endParaRP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	   </a:t>
            </a:r>
            <a:r>
              <a:rPr lang="en-US" altLang="en-US" sz="1800" i="1" dirty="0" err="1">
                <a:latin typeface="Lucida Console" pitchFamily="49" charset="0"/>
                <a:sym typeface="Wingdings" pitchFamily="2" charset="2"/>
              </a:rPr>
              <a:t>L</a:t>
            </a:r>
            <a:r>
              <a:rPr lang="en-US" altLang="en-US" sz="1800" i="1" baseline="-25000" dirty="0" err="1" smtClean="0">
                <a:latin typeface="Lucida Console" pitchFamily="49" charset="0"/>
                <a:sym typeface="Wingdings" pitchFamily="2" charset="2"/>
              </a:rPr>
              <a:t>i,j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 max   </a:t>
            </a:r>
            <a:r>
              <a:rPr lang="en-US" altLang="en-US" sz="1800" i="1" dirty="0">
                <a:latin typeface="Lucida Console" pitchFamily="49" charset="0"/>
                <a:sym typeface="Wingdings" pitchFamily="2" charset="2"/>
              </a:rPr>
              <a:t>L</a:t>
            </a:r>
            <a:r>
              <a:rPr lang="en-US" altLang="en-US" sz="1800" i="1" baseline="-25000" dirty="0" smtClean="0">
                <a:latin typeface="Lucida Console" pitchFamily="49" charset="0"/>
                <a:sym typeface="Wingdings" pitchFamily="2" charset="2"/>
              </a:rPr>
              <a:t>i,j-1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                  </a:t>
            </a:r>
            <a:r>
              <a:rPr lang="en-US" altLang="en-US" sz="1800" i="1" dirty="0">
                <a:latin typeface="Lucida Console" pitchFamily="49" charset="0"/>
                <a:sym typeface="Wingdings" pitchFamily="2" charset="2"/>
              </a:rPr>
              <a:t>L</a:t>
            </a:r>
            <a:r>
              <a:rPr lang="en-US" altLang="en-US" sz="1800" i="1" baseline="-25000" dirty="0" smtClean="0">
                <a:latin typeface="Lucida Console" pitchFamily="49" charset="0"/>
                <a:sym typeface="Wingdings" pitchFamily="2" charset="2"/>
              </a:rPr>
              <a:t>i-1,j-1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 + 1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, if </a:t>
            </a:r>
            <a:r>
              <a:rPr lang="en-US" altLang="en-US" sz="1800" i="1" dirty="0">
                <a:latin typeface="Lucida Console" pitchFamily="49" charset="0"/>
                <a:sym typeface="Wingdings" pitchFamily="2" charset="2"/>
              </a:rPr>
              <a:t>X</a:t>
            </a:r>
            <a:r>
              <a:rPr lang="en-US" altLang="en-US" sz="1800" i="1" baseline="-25000" dirty="0" smtClean="0">
                <a:latin typeface="Lucida Console" pitchFamily="49" charset="0"/>
                <a:sym typeface="Wingdings" pitchFamily="2" charset="2"/>
              </a:rPr>
              <a:t>i</a:t>
            </a:r>
            <a:r>
              <a:rPr lang="en-US" altLang="en-US" sz="1800" i="1" dirty="0" smtClean="0">
                <a:latin typeface="Lucida Console" pitchFamily="49" charset="0"/>
                <a:sym typeface="Wingdings" pitchFamily="2" charset="2"/>
              </a:rPr>
              <a:t> = </a:t>
            </a:r>
            <a:r>
              <a:rPr lang="en-US" altLang="en-US" sz="1800" i="1" dirty="0" err="1">
                <a:latin typeface="Lucida Console" pitchFamily="49" charset="0"/>
                <a:sym typeface="Wingdings" pitchFamily="2" charset="2"/>
              </a:rPr>
              <a:t>Y</a:t>
            </a:r>
            <a:r>
              <a:rPr lang="en-US" altLang="en-US" sz="1800" i="1" baseline="-25000" dirty="0" err="1" smtClean="0">
                <a:latin typeface="Lucida Console" pitchFamily="49" charset="0"/>
                <a:sym typeface="Wingdings" pitchFamily="2" charset="2"/>
              </a:rPr>
              <a:t>j</a:t>
            </a:r>
            <a:endParaRPr lang="en-US" altLang="en-US" sz="1800" i="1" dirty="0" smtClean="0">
              <a:latin typeface="Lucida Console" pitchFamily="49" charset="0"/>
              <a:sym typeface="Wingdings" pitchFamily="2" charset="2"/>
            </a:endParaRP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1800" i="1" dirty="0" smtClean="0">
              <a:latin typeface="Lucida Console" pitchFamily="49" charset="0"/>
              <a:sym typeface="Wingdings" pitchFamily="2" charset="2"/>
            </a:endParaRPr>
          </a:p>
          <a:p>
            <a:pPr marL="419100" indent="-419100" eaLnBrk="1" hangingPunct="1">
              <a:lnSpc>
                <a:spcPct val="90000"/>
              </a:lnSpc>
            </a:pP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</a:t>
            </a:r>
            <a:r>
              <a:rPr lang="en-US" altLang="en-US" sz="1800" b="1" dirty="0" smtClean="0">
                <a:latin typeface="Lucida Console" pitchFamily="49" charset="0"/>
                <a:sym typeface="Wingdings" pitchFamily="2" charset="2"/>
              </a:rPr>
              <a:t>return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 (</a:t>
            </a:r>
            <a:r>
              <a:rPr lang="en-US" altLang="en-US" sz="1800" b="1" i="1" dirty="0" smtClean="0">
                <a:latin typeface="Lucida Console" pitchFamily="49" charset="0"/>
                <a:sym typeface="Wingdings" pitchFamily="2" charset="2"/>
              </a:rPr>
              <a:t>L</a:t>
            </a:r>
            <a:r>
              <a:rPr lang="en-US" altLang="en-US" sz="1800" dirty="0" smtClean="0">
                <a:latin typeface="Lucida Console" pitchFamily="49" charset="0"/>
                <a:sym typeface="Wingdings" pitchFamily="2" charset="2"/>
              </a:rPr>
              <a:t>)</a:t>
            </a:r>
            <a:endParaRPr lang="en-US" altLang="en-US" sz="1300" baseline="-25000" dirty="0" smtClean="0">
              <a:sym typeface="Wingdings" pitchFamily="2" charset="2"/>
            </a:endParaRPr>
          </a:p>
        </p:txBody>
      </p:sp>
      <p:sp>
        <p:nvSpPr>
          <p:cNvPr id="62468" name="WordArt 4"/>
          <p:cNvSpPr>
            <a:spLocks noChangeArrowheads="1" noChangeShapeType="1" noTextEdit="1"/>
          </p:cNvSpPr>
          <p:nvPr/>
        </p:nvSpPr>
        <p:spPr bwMode="auto">
          <a:xfrm>
            <a:off x="3429000" y="3733800"/>
            <a:ext cx="76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Perpetua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7914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Length but not sequence yet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1910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LCS(X,Y) creates the alignment grid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Now we need a way to read the best alignment of X and </a:t>
            </a:r>
            <a:r>
              <a:rPr lang="en-US" altLang="en-US" sz="2800" dirty="0"/>
              <a:t>Y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Follow the arrows backwards from sink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4706938" y="1447800"/>
            <a:ext cx="4132262" cy="4572000"/>
            <a:chOff x="2448" y="1640"/>
            <a:chExt cx="2603" cy="2152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2737" y="3792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>
              <a:off x="2882" y="209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47" name="Group 7"/>
            <p:cNvGrpSpPr>
              <a:grpSpLocks/>
            </p:cNvGrpSpPr>
            <p:nvPr/>
          </p:nvGrpSpPr>
          <p:grpSpPr bwMode="auto">
            <a:xfrm>
              <a:off x="2448" y="1640"/>
              <a:ext cx="2603" cy="2143"/>
              <a:chOff x="144" y="1116"/>
              <a:chExt cx="2592" cy="2724"/>
            </a:xfrm>
          </p:grpSpPr>
          <p:grpSp>
            <p:nvGrpSpPr>
              <p:cNvPr id="61572" name="Group 8"/>
              <p:cNvGrpSpPr>
                <a:grpSpLocks/>
              </p:cNvGrpSpPr>
              <p:nvPr/>
            </p:nvGrpSpPr>
            <p:grpSpPr bwMode="auto">
              <a:xfrm>
                <a:off x="432" y="1536"/>
                <a:ext cx="2304" cy="2304"/>
                <a:chOff x="432" y="1536"/>
                <a:chExt cx="2304" cy="2304"/>
              </a:xfrm>
            </p:grpSpPr>
            <p:sp>
              <p:nvSpPr>
                <p:cNvPr id="6160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32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0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720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008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6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584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872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160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448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6" name="Line 17"/>
                <p:cNvSpPr>
                  <a:spLocks noChangeShapeType="1"/>
                </p:cNvSpPr>
                <p:nvPr/>
              </p:nvSpPr>
              <p:spPr bwMode="auto">
                <a:xfrm>
                  <a:off x="432" y="182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7" name="Line 18"/>
                <p:cNvSpPr>
                  <a:spLocks noChangeShapeType="1"/>
                </p:cNvSpPr>
                <p:nvPr/>
              </p:nvSpPr>
              <p:spPr bwMode="auto">
                <a:xfrm>
                  <a:off x="432" y="15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8" name="Line 19"/>
                <p:cNvSpPr>
                  <a:spLocks noChangeShapeType="1"/>
                </p:cNvSpPr>
                <p:nvPr/>
              </p:nvSpPr>
              <p:spPr bwMode="auto">
                <a:xfrm>
                  <a:off x="432" y="21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9" name="Line 20"/>
                <p:cNvSpPr>
                  <a:spLocks noChangeShapeType="1"/>
                </p:cNvSpPr>
                <p:nvPr/>
              </p:nvSpPr>
              <p:spPr bwMode="auto">
                <a:xfrm>
                  <a:off x="432" y="240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0" name="Line 21"/>
                <p:cNvSpPr>
                  <a:spLocks noChangeShapeType="1"/>
                </p:cNvSpPr>
                <p:nvPr/>
              </p:nvSpPr>
              <p:spPr bwMode="auto">
                <a:xfrm>
                  <a:off x="432" y="26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1" name="Line 22"/>
                <p:cNvSpPr>
                  <a:spLocks noChangeShapeType="1"/>
                </p:cNvSpPr>
                <p:nvPr/>
              </p:nvSpPr>
              <p:spPr bwMode="auto">
                <a:xfrm>
                  <a:off x="432" y="297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2" name="Line 23"/>
                <p:cNvSpPr>
                  <a:spLocks noChangeShapeType="1"/>
                </p:cNvSpPr>
                <p:nvPr/>
              </p:nvSpPr>
              <p:spPr bwMode="auto">
                <a:xfrm>
                  <a:off x="432" y="326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3" name="Line 24"/>
                <p:cNvSpPr>
                  <a:spLocks noChangeShapeType="1"/>
                </p:cNvSpPr>
                <p:nvPr/>
              </p:nvSpPr>
              <p:spPr bwMode="auto">
                <a:xfrm>
                  <a:off x="432" y="35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736" y="1536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573" name="Group 26"/>
              <p:cNvGrpSpPr>
                <a:grpSpLocks/>
              </p:cNvGrpSpPr>
              <p:nvPr/>
            </p:nvGrpSpPr>
            <p:grpSpPr bwMode="auto">
              <a:xfrm>
                <a:off x="144" y="1116"/>
                <a:ext cx="2496" cy="2670"/>
                <a:chOff x="144" y="1116"/>
                <a:chExt cx="2496" cy="2670"/>
              </a:xfrm>
            </p:grpSpPr>
            <p:sp>
              <p:nvSpPr>
                <p:cNvPr id="61574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196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1</a:t>
                  </a:r>
                </a:p>
              </p:txBody>
            </p:sp>
            <p:sp>
              <p:nvSpPr>
                <p:cNvPr id="61575" name="WordArt 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2" y="163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0</a:t>
                  </a:r>
                </a:p>
              </p:txBody>
            </p:sp>
            <p:sp>
              <p:nvSpPr>
                <p:cNvPr id="61576" name="WordArt 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2208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2</a:t>
                  </a:r>
                </a:p>
              </p:txBody>
            </p:sp>
            <p:sp>
              <p:nvSpPr>
                <p:cNvPr id="61577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2496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3</a:t>
                  </a:r>
                </a:p>
              </p:txBody>
            </p:sp>
            <p:sp>
              <p:nvSpPr>
                <p:cNvPr id="61578" name="WordArt 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2784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4</a:t>
                  </a:r>
                </a:p>
              </p:txBody>
            </p:sp>
            <p:sp>
              <p:nvSpPr>
                <p:cNvPr id="61579" name="WordArt 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307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5</a:t>
                  </a:r>
                </a:p>
              </p:txBody>
            </p:sp>
            <p:sp>
              <p:nvSpPr>
                <p:cNvPr id="61580" name="WordArt 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3408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6</a:t>
                  </a:r>
                </a:p>
              </p:txBody>
            </p:sp>
            <p:sp>
              <p:nvSpPr>
                <p:cNvPr id="61581" name="WordArt 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3696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7</a:t>
                  </a:r>
                </a:p>
              </p:txBody>
            </p:sp>
            <p:sp>
              <p:nvSpPr>
                <p:cNvPr id="61582" name="WordArt 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22" y="139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1</a:t>
                  </a:r>
                </a:p>
              </p:txBody>
            </p:sp>
            <p:sp>
              <p:nvSpPr>
                <p:cNvPr id="61583" name="WordArt 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8" y="1398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0</a:t>
                  </a:r>
                </a:p>
              </p:txBody>
            </p:sp>
            <p:sp>
              <p:nvSpPr>
                <p:cNvPr id="61584" name="WordArt 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04" y="139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2</a:t>
                  </a:r>
                </a:p>
              </p:txBody>
            </p:sp>
            <p:sp>
              <p:nvSpPr>
                <p:cNvPr id="61585" name="WordArt 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8" y="139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3</a:t>
                  </a:r>
                </a:p>
              </p:txBody>
            </p:sp>
            <p:sp>
              <p:nvSpPr>
                <p:cNvPr id="61586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86" y="139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4</a:t>
                  </a:r>
                </a:p>
              </p:txBody>
            </p:sp>
            <p:sp>
              <p:nvSpPr>
                <p:cNvPr id="61587" name="WordArt 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2" y="139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5</a:t>
                  </a:r>
                </a:p>
              </p:txBody>
            </p:sp>
            <p:sp>
              <p:nvSpPr>
                <p:cNvPr id="61588" name="WordArt 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0" y="139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6</a:t>
                  </a:r>
                </a:p>
              </p:txBody>
            </p:sp>
            <p:sp>
              <p:nvSpPr>
                <p:cNvPr id="61589" name="WordArt 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98" y="1392"/>
                  <a:ext cx="42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rial Black"/>
                    </a:rPr>
                    <a:t>7</a:t>
                  </a:r>
                </a:p>
              </p:txBody>
            </p:sp>
            <p:grpSp>
              <p:nvGrpSpPr>
                <p:cNvPr id="61590" name="Group 43"/>
                <p:cNvGrpSpPr>
                  <a:grpSpLocks/>
                </p:cNvGrpSpPr>
                <p:nvPr/>
              </p:nvGrpSpPr>
              <p:grpSpPr bwMode="auto">
                <a:xfrm>
                  <a:off x="402" y="1116"/>
                  <a:ext cx="2142" cy="228"/>
                  <a:chOff x="498" y="1296"/>
                  <a:chExt cx="2142" cy="228"/>
                </a:xfrm>
              </p:grpSpPr>
              <p:sp>
                <p:nvSpPr>
                  <p:cNvPr id="61600" name="WordArt 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20" y="1296"/>
                    <a:ext cx="126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effectLst>
                          <a:outerShdw dist="35921" dir="2700000" algn="ctr" rotWithShape="0">
                            <a:srgbClr val="808080">
                              <a:alpha val="79999"/>
                            </a:srgbClr>
                          </a:outerShdw>
                        </a:effectLst>
                        <a:latin typeface="Arial Black"/>
                      </a:rPr>
                      <a:t>G</a:t>
                    </a:r>
                  </a:p>
                </p:txBody>
              </p:sp>
              <p:sp>
                <p:nvSpPr>
                  <p:cNvPr id="61601" name="WordArt 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738" y="1296"/>
                    <a:ext cx="120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A</a:t>
                    </a:r>
                  </a:p>
                </p:txBody>
              </p:sp>
              <p:sp>
                <p:nvSpPr>
                  <p:cNvPr id="61602" name="WordArt 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26" y="1296"/>
                    <a:ext cx="132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T</a:t>
                    </a:r>
                  </a:p>
                </p:txBody>
              </p:sp>
              <p:sp>
                <p:nvSpPr>
                  <p:cNvPr id="61603" name="WordArt 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332" y="1296"/>
                    <a:ext cx="126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C</a:t>
                    </a:r>
                  </a:p>
                </p:txBody>
              </p:sp>
              <p:sp>
                <p:nvSpPr>
                  <p:cNvPr id="61604" name="WordArt 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26" y="1296"/>
                    <a:ext cx="126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effectLst>
                          <a:outerShdw dist="35921" dir="2700000" algn="ctr" rotWithShape="0">
                            <a:srgbClr val="808080">
                              <a:alpha val="79999"/>
                            </a:srgbClr>
                          </a:outerShdw>
                        </a:effectLst>
                        <a:latin typeface="Arial Black"/>
                      </a:rPr>
                      <a:t>A</a:t>
                    </a:r>
                  </a:p>
                </p:txBody>
              </p:sp>
              <p:sp>
                <p:nvSpPr>
                  <p:cNvPr id="61605" name="WordArt 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1296"/>
                    <a:ext cx="120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T</a:t>
                    </a:r>
                  </a:p>
                </p:txBody>
              </p:sp>
              <p:sp>
                <p:nvSpPr>
                  <p:cNvPr id="61606" name="WordArt 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14" y="1296"/>
                    <a:ext cx="126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C</a:t>
                    </a:r>
                  </a:p>
                </p:txBody>
              </p:sp>
              <p:sp>
                <p:nvSpPr>
                  <p:cNvPr id="61607" name="WordArt 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8" y="1344"/>
                    <a:ext cx="96" cy="6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3600" kern="10" dirty="0" smtClean="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Arial Black"/>
                      </a:rPr>
                      <a:t>X</a:t>
                    </a:r>
                    <a:endParaRPr lang="en-US" sz="36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endParaRPr>
                  </a:p>
                </p:txBody>
              </p:sp>
            </p:grpSp>
            <p:grpSp>
              <p:nvGrpSpPr>
                <p:cNvPr id="61591" name="Group 52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144" cy="2304"/>
                  <a:chOff x="240" y="1680"/>
                  <a:chExt cx="132" cy="2160"/>
                </a:xfrm>
              </p:grpSpPr>
              <p:sp>
                <p:nvSpPr>
                  <p:cNvPr id="61592" name="WordArt 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1884"/>
                    <a:ext cx="126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effectLst>
                          <a:outerShdw dist="35921" dir="2700000" algn="ctr" rotWithShape="0">
                            <a:srgbClr val="808080">
                              <a:alpha val="79999"/>
                            </a:srgbClr>
                          </a:outerShdw>
                        </a:effectLst>
                        <a:latin typeface="Arial Black"/>
                      </a:rPr>
                      <a:t>A</a:t>
                    </a:r>
                  </a:p>
                </p:txBody>
              </p:sp>
              <p:sp>
                <p:nvSpPr>
                  <p:cNvPr id="61593" name="WordArt 5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2172"/>
                    <a:ext cx="120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T</a:t>
                    </a:r>
                  </a:p>
                </p:txBody>
              </p:sp>
              <p:sp>
                <p:nvSpPr>
                  <p:cNvPr id="61594" name="WordArt 5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3024"/>
                    <a:ext cx="132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T</a:t>
                    </a:r>
                  </a:p>
                </p:txBody>
              </p:sp>
              <p:sp>
                <p:nvSpPr>
                  <p:cNvPr id="61595" name="WordArt 5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2448"/>
                    <a:ext cx="126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G</a:t>
                    </a:r>
                  </a:p>
                </p:txBody>
              </p:sp>
              <p:sp>
                <p:nvSpPr>
                  <p:cNvPr id="61596" name="WordArt 5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2748"/>
                    <a:ext cx="120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T</a:t>
                    </a:r>
                  </a:p>
                </p:txBody>
              </p:sp>
              <p:sp>
                <p:nvSpPr>
                  <p:cNvPr id="61597" name="WordArt 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3324"/>
                    <a:ext cx="126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effectLst>
                          <a:outerShdw dist="35921" dir="2700000" algn="ctr" rotWithShape="0">
                            <a:srgbClr val="808080">
                              <a:alpha val="79999"/>
                            </a:srgbClr>
                          </a:outerShdw>
                        </a:effectLst>
                        <a:latin typeface="Arial Black"/>
                      </a:rPr>
                      <a:t>A</a:t>
                    </a:r>
                  </a:p>
                </p:txBody>
              </p:sp>
              <p:sp>
                <p:nvSpPr>
                  <p:cNvPr id="61598" name="WordArt 5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3612"/>
                    <a:ext cx="120" cy="2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20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FFFFFF"/>
                        </a:solidFill>
                        <a:latin typeface="Arial Black"/>
                      </a:rPr>
                      <a:t>T</a:t>
                    </a:r>
                  </a:p>
                </p:txBody>
              </p:sp>
              <p:sp>
                <p:nvSpPr>
                  <p:cNvPr id="61599" name="WordArt 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" y="1680"/>
                    <a:ext cx="96" cy="6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sz="3600" kern="10" dirty="0" smtClean="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Arial Black"/>
                      </a:rPr>
                      <a:t>Y</a:t>
                    </a:r>
                    <a:endParaRPr lang="en-US" sz="36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endParaRPr>
                  </a:p>
                </p:txBody>
              </p:sp>
            </p:grpSp>
          </p:grpSp>
        </p:grpSp>
        <p:sp>
          <p:nvSpPr>
            <p:cNvPr id="61448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2930" y="209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1449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3508" y="209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1450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3219" y="209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1451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797" y="2093"/>
              <a:ext cx="48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1452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087" y="2093"/>
              <a:ext cx="46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1453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4376" y="2093"/>
              <a:ext cx="46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1454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665" y="209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sp>
          <p:nvSpPr>
            <p:cNvPr id="61455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954" y="209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0</a:t>
              </a:r>
            </a:p>
          </p:txBody>
        </p:sp>
        <p:grpSp>
          <p:nvGrpSpPr>
            <p:cNvPr id="61456" name="Group 69"/>
            <p:cNvGrpSpPr>
              <a:grpSpLocks/>
            </p:cNvGrpSpPr>
            <p:nvPr/>
          </p:nvGrpSpPr>
          <p:grpSpPr bwMode="auto">
            <a:xfrm>
              <a:off x="2930" y="2319"/>
              <a:ext cx="42" cy="1431"/>
              <a:chOff x="672" y="2256"/>
              <a:chExt cx="42" cy="1818"/>
            </a:xfrm>
          </p:grpSpPr>
          <p:sp>
            <p:nvSpPr>
              <p:cNvPr id="61565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2256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61566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2550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61567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2832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61568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120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61569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408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61570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696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  <p:sp>
            <p:nvSpPr>
              <p:cNvPr id="61571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984"/>
                <a:ext cx="42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800" kern="10"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0</a:t>
                </a:r>
              </a:p>
            </p:txBody>
          </p:sp>
        </p:grpSp>
        <p:sp>
          <p:nvSpPr>
            <p:cNvPr id="61457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3219" y="231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5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3219" y="2546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59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3219" y="2772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0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219" y="299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1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219" y="3226"/>
              <a:ext cx="4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2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3219" y="3452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219" y="3641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4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3460" y="231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3797" y="2319"/>
              <a:ext cx="48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6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4087" y="231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7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377" y="231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8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665" y="231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6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4954" y="231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61470" name="Line 90"/>
            <p:cNvSpPr>
              <a:spLocks noChangeShapeType="1"/>
            </p:cNvSpPr>
            <p:nvPr/>
          </p:nvSpPr>
          <p:spPr bwMode="auto">
            <a:xfrm flipH="1" flipV="1">
              <a:off x="3075" y="2244"/>
              <a:ext cx="192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91"/>
            <p:cNvSpPr>
              <a:spLocks noChangeShapeType="1"/>
            </p:cNvSpPr>
            <p:nvPr/>
          </p:nvSpPr>
          <p:spPr bwMode="auto">
            <a:xfrm flipH="1" flipV="1">
              <a:off x="3026" y="3339"/>
              <a:ext cx="193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92"/>
            <p:cNvSpPr>
              <a:spLocks noChangeShapeType="1"/>
            </p:cNvSpPr>
            <p:nvPr/>
          </p:nvSpPr>
          <p:spPr bwMode="auto">
            <a:xfrm flipH="1" flipV="1">
              <a:off x="3171" y="2470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93"/>
            <p:cNvSpPr>
              <a:spLocks noChangeShapeType="1"/>
            </p:cNvSpPr>
            <p:nvPr/>
          </p:nvSpPr>
          <p:spPr bwMode="auto">
            <a:xfrm flipH="1" flipV="1">
              <a:off x="3171" y="2697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Line 94"/>
            <p:cNvSpPr>
              <a:spLocks noChangeShapeType="1"/>
            </p:cNvSpPr>
            <p:nvPr/>
          </p:nvSpPr>
          <p:spPr bwMode="auto">
            <a:xfrm flipH="1" flipV="1">
              <a:off x="3171" y="2924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95"/>
            <p:cNvSpPr>
              <a:spLocks noChangeShapeType="1"/>
            </p:cNvSpPr>
            <p:nvPr/>
          </p:nvSpPr>
          <p:spPr bwMode="auto">
            <a:xfrm flipH="1" flipV="1">
              <a:off x="3123" y="3150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Line 96"/>
            <p:cNvSpPr>
              <a:spLocks noChangeShapeType="1"/>
            </p:cNvSpPr>
            <p:nvPr/>
          </p:nvSpPr>
          <p:spPr bwMode="auto">
            <a:xfrm flipH="1" flipV="1">
              <a:off x="3364" y="2282"/>
              <a:ext cx="192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Line 97"/>
            <p:cNvSpPr>
              <a:spLocks noChangeShapeType="1"/>
            </p:cNvSpPr>
            <p:nvPr/>
          </p:nvSpPr>
          <p:spPr bwMode="auto">
            <a:xfrm flipH="1" flipV="1">
              <a:off x="3123" y="3603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Line 98"/>
            <p:cNvSpPr>
              <a:spLocks noChangeShapeType="1"/>
            </p:cNvSpPr>
            <p:nvPr/>
          </p:nvSpPr>
          <p:spPr bwMode="auto">
            <a:xfrm flipH="1" flipV="1">
              <a:off x="3605" y="2282"/>
              <a:ext cx="192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9" name="Line 99"/>
            <p:cNvSpPr>
              <a:spLocks noChangeShapeType="1"/>
            </p:cNvSpPr>
            <p:nvPr/>
          </p:nvSpPr>
          <p:spPr bwMode="auto">
            <a:xfrm flipH="1" flipV="1">
              <a:off x="3894" y="2282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100"/>
            <p:cNvSpPr>
              <a:spLocks noChangeShapeType="1"/>
            </p:cNvSpPr>
            <p:nvPr/>
          </p:nvSpPr>
          <p:spPr bwMode="auto">
            <a:xfrm flipH="1" flipV="1">
              <a:off x="4183" y="2282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1" name="Line 101"/>
            <p:cNvSpPr>
              <a:spLocks noChangeShapeType="1"/>
            </p:cNvSpPr>
            <p:nvPr/>
          </p:nvSpPr>
          <p:spPr bwMode="auto">
            <a:xfrm flipH="1" flipV="1">
              <a:off x="4810" y="2282"/>
              <a:ext cx="192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Line 102"/>
            <p:cNvSpPr>
              <a:spLocks noChangeShapeType="1"/>
            </p:cNvSpPr>
            <p:nvPr/>
          </p:nvSpPr>
          <p:spPr bwMode="auto">
            <a:xfrm flipH="1" flipV="1">
              <a:off x="3316" y="2433"/>
              <a:ext cx="192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3" name="Line 103"/>
            <p:cNvSpPr>
              <a:spLocks noChangeShapeType="1"/>
            </p:cNvSpPr>
            <p:nvPr/>
          </p:nvSpPr>
          <p:spPr bwMode="auto">
            <a:xfrm flipH="1" flipV="1">
              <a:off x="4183" y="2433"/>
              <a:ext cx="193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Line 104"/>
            <p:cNvSpPr>
              <a:spLocks noChangeShapeType="1"/>
            </p:cNvSpPr>
            <p:nvPr/>
          </p:nvSpPr>
          <p:spPr bwMode="auto">
            <a:xfrm flipH="1" flipV="1">
              <a:off x="3316" y="2886"/>
              <a:ext cx="192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5" name="Line 105"/>
            <p:cNvSpPr>
              <a:spLocks noChangeShapeType="1"/>
            </p:cNvSpPr>
            <p:nvPr/>
          </p:nvSpPr>
          <p:spPr bwMode="auto">
            <a:xfrm flipH="1" flipV="1">
              <a:off x="3316" y="3112"/>
              <a:ext cx="192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6" name="Line 106"/>
            <p:cNvSpPr>
              <a:spLocks noChangeShapeType="1"/>
            </p:cNvSpPr>
            <p:nvPr/>
          </p:nvSpPr>
          <p:spPr bwMode="auto">
            <a:xfrm flipH="1" flipV="1">
              <a:off x="3316" y="3565"/>
              <a:ext cx="192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7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3508" y="3226"/>
              <a:ext cx="4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88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3508" y="2584"/>
              <a:ext cx="4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89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376" y="2584"/>
              <a:ext cx="4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9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3508" y="299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91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3508" y="367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92" name="Line 112"/>
            <p:cNvSpPr>
              <a:spLocks noChangeShapeType="1"/>
            </p:cNvSpPr>
            <p:nvPr/>
          </p:nvSpPr>
          <p:spPr bwMode="auto">
            <a:xfrm flipH="1" flipV="1">
              <a:off x="3605" y="2546"/>
              <a:ext cx="192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3" name="Line 113"/>
            <p:cNvSpPr>
              <a:spLocks noChangeShapeType="1"/>
            </p:cNvSpPr>
            <p:nvPr/>
          </p:nvSpPr>
          <p:spPr bwMode="auto">
            <a:xfrm flipH="1" flipV="1">
              <a:off x="3894" y="2546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4" name="Line 114"/>
            <p:cNvSpPr>
              <a:spLocks noChangeShapeType="1"/>
            </p:cNvSpPr>
            <p:nvPr/>
          </p:nvSpPr>
          <p:spPr bwMode="auto">
            <a:xfrm flipH="1" flipV="1">
              <a:off x="4472" y="2546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5" name="Line 115"/>
            <p:cNvSpPr>
              <a:spLocks noChangeShapeType="1"/>
            </p:cNvSpPr>
            <p:nvPr/>
          </p:nvSpPr>
          <p:spPr bwMode="auto">
            <a:xfrm flipH="1" flipV="1">
              <a:off x="4761" y="2546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6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3797" y="2584"/>
              <a:ext cx="48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97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4135" y="2584"/>
              <a:ext cx="4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98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4713" y="2584"/>
              <a:ext cx="4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499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5002" y="2584"/>
              <a:ext cx="48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500" name="Line 120"/>
            <p:cNvSpPr>
              <a:spLocks noChangeShapeType="1"/>
            </p:cNvSpPr>
            <p:nvPr/>
          </p:nvSpPr>
          <p:spPr bwMode="auto">
            <a:xfrm flipH="1" flipV="1">
              <a:off x="3460" y="2697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1" name="Line 121"/>
            <p:cNvSpPr>
              <a:spLocks noChangeShapeType="1"/>
            </p:cNvSpPr>
            <p:nvPr/>
          </p:nvSpPr>
          <p:spPr bwMode="auto">
            <a:xfrm flipH="1" flipV="1">
              <a:off x="3460" y="3377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2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508" y="281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503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3508" y="3452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grpSp>
          <p:nvGrpSpPr>
            <p:cNvPr id="61504" name="Group 124"/>
            <p:cNvGrpSpPr>
              <a:grpSpLocks/>
            </p:cNvGrpSpPr>
            <p:nvPr/>
          </p:nvGrpSpPr>
          <p:grpSpPr bwMode="auto">
            <a:xfrm>
              <a:off x="3749" y="2659"/>
              <a:ext cx="916" cy="1057"/>
              <a:chOff x="1440" y="2400"/>
              <a:chExt cx="912" cy="1344"/>
            </a:xfrm>
          </p:grpSpPr>
          <p:sp>
            <p:nvSpPr>
              <p:cNvPr id="61559" name="Line 125"/>
              <p:cNvSpPr>
                <a:spLocks noChangeShapeType="1"/>
              </p:cNvSpPr>
              <p:nvPr/>
            </p:nvSpPr>
            <p:spPr bwMode="auto">
              <a:xfrm flipH="1" flipV="1"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0" name="Line 126"/>
              <p:cNvSpPr>
                <a:spLocks noChangeShapeType="1"/>
              </p:cNvSpPr>
              <p:nvPr/>
            </p:nvSpPr>
            <p:spPr bwMode="auto">
              <a:xfrm flipH="1" flipV="1">
                <a:off x="1584" y="240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1" name="Line 127"/>
              <p:cNvSpPr>
                <a:spLocks noChangeShapeType="1"/>
              </p:cNvSpPr>
              <p:nvPr/>
            </p:nvSpPr>
            <p:spPr bwMode="auto">
              <a:xfrm flipH="1" flipV="1">
                <a:off x="1872" y="2688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2" name="Line 128"/>
              <p:cNvSpPr>
                <a:spLocks noChangeShapeType="1"/>
              </p:cNvSpPr>
              <p:nvPr/>
            </p:nvSpPr>
            <p:spPr bwMode="auto">
              <a:xfrm flipH="1" flipV="1">
                <a:off x="1872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3" name="Line 129"/>
              <p:cNvSpPr>
                <a:spLocks noChangeShapeType="1"/>
              </p:cNvSpPr>
              <p:nvPr/>
            </p:nvSpPr>
            <p:spPr bwMode="auto">
              <a:xfrm flipH="1" flipV="1">
                <a:off x="1872" y="3552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4" name="Line 130"/>
              <p:cNvSpPr>
                <a:spLocks noChangeShapeType="1"/>
              </p:cNvSpPr>
              <p:nvPr/>
            </p:nvSpPr>
            <p:spPr bwMode="auto">
              <a:xfrm flipH="1" flipV="1">
                <a:off x="2160" y="3264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05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3797" y="2810"/>
              <a:ext cx="48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506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4088" y="281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07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4424" y="281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08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4713" y="281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09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5002" y="2810"/>
              <a:ext cx="48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10" name="Line 136"/>
            <p:cNvSpPr>
              <a:spLocks noChangeShapeType="1"/>
            </p:cNvSpPr>
            <p:nvPr/>
          </p:nvSpPr>
          <p:spPr bwMode="auto">
            <a:xfrm flipH="1" flipV="1">
              <a:off x="4231" y="2772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1" name="Line 137"/>
            <p:cNvSpPr>
              <a:spLocks noChangeShapeType="1"/>
            </p:cNvSpPr>
            <p:nvPr/>
          </p:nvSpPr>
          <p:spPr bwMode="auto">
            <a:xfrm flipH="1" flipV="1">
              <a:off x="4520" y="2772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2" name="Line 138"/>
            <p:cNvSpPr>
              <a:spLocks noChangeShapeType="1"/>
            </p:cNvSpPr>
            <p:nvPr/>
          </p:nvSpPr>
          <p:spPr bwMode="auto">
            <a:xfrm flipH="1" flipV="1">
              <a:off x="4810" y="2772"/>
              <a:ext cx="192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3" name="Line 139"/>
            <p:cNvSpPr>
              <a:spLocks noChangeShapeType="1"/>
            </p:cNvSpPr>
            <p:nvPr/>
          </p:nvSpPr>
          <p:spPr bwMode="auto">
            <a:xfrm flipH="1" flipV="1">
              <a:off x="3749" y="2924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4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3846" y="3037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515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3846" y="3226"/>
              <a:ext cx="4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516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3846" y="3452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517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3846" y="367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61518" name="Line 144"/>
            <p:cNvSpPr>
              <a:spLocks noChangeShapeType="1"/>
            </p:cNvSpPr>
            <p:nvPr/>
          </p:nvSpPr>
          <p:spPr bwMode="auto">
            <a:xfrm flipH="1" flipV="1">
              <a:off x="3749" y="3150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9" name="Line 145"/>
            <p:cNvSpPr>
              <a:spLocks noChangeShapeType="1"/>
            </p:cNvSpPr>
            <p:nvPr/>
          </p:nvSpPr>
          <p:spPr bwMode="auto">
            <a:xfrm flipH="1" flipV="1">
              <a:off x="3749" y="3377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0" name="Line 146"/>
            <p:cNvSpPr>
              <a:spLocks noChangeShapeType="1"/>
            </p:cNvSpPr>
            <p:nvPr/>
          </p:nvSpPr>
          <p:spPr bwMode="auto">
            <a:xfrm flipH="1" flipV="1">
              <a:off x="3749" y="3565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1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4135" y="3037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22" name="Line 148"/>
            <p:cNvSpPr>
              <a:spLocks noChangeShapeType="1"/>
            </p:cNvSpPr>
            <p:nvPr/>
          </p:nvSpPr>
          <p:spPr bwMode="auto">
            <a:xfrm flipH="1" flipV="1">
              <a:off x="4038" y="2924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3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4376" y="3037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24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4665" y="3037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25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5002" y="3037"/>
              <a:ext cx="48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26" name="Line 152"/>
            <p:cNvSpPr>
              <a:spLocks noChangeShapeType="1"/>
            </p:cNvSpPr>
            <p:nvPr/>
          </p:nvSpPr>
          <p:spPr bwMode="auto">
            <a:xfrm flipH="1" flipV="1">
              <a:off x="4520" y="2999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7" name="Line 153"/>
            <p:cNvSpPr>
              <a:spLocks noChangeShapeType="1"/>
            </p:cNvSpPr>
            <p:nvPr/>
          </p:nvSpPr>
          <p:spPr bwMode="auto">
            <a:xfrm flipH="1" flipV="1">
              <a:off x="4761" y="2999"/>
              <a:ext cx="193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8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4135" y="326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29" name="Line 155"/>
            <p:cNvSpPr>
              <a:spLocks noChangeShapeType="1"/>
            </p:cNvSpPr>
            <p:nvPr/>
          </p:nvSpPr>
          <p:spPr bwMode="auto">
            <a:xfrm flipH="1" flipV="1">
              <a:off x="4038" y="3150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0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4376" y="326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31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4713" y="326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32" name="Line 158"/>
            <p:cNvSpPr>
              <a:spLocks noChangeShapeType="1"/>
            </p:cNvSpPr>
            <p:nvPr/>
          </p:nvSpPr>
          <p:spPr bwMode="auto">
            <a:xfrm flipH="1" flipV="1">
              <a:off x="4617" y="3150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3" name="Line 159"/>
            <p:cNvSpPr>
              <a:spLocks noChangeShapeType="1"/>
            </p:cNvSpPr>
            <p:nvPr/>
          </p:nvSpPr>
          <p:spPr bwMode="auto">
            <a:xfrm flipH="1" flipV="1">
              <a:off x="4906" y="3150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4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4954" y="3263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35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4135" y="349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36" name="Line 162"/>
            <p:cNvSpPr>
              <a:spLocks noChangeShapeType="1"/>
            </p:cNvSpPr>
            <p:nvPr/>
          </p:nvSpPr>
          <p:spPr bwMode="auto">
            <a:xfrm flipH="1" flipV="1">
              <a:off x="4038" y="3377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7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4424" y="349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38" name="Line 164"/>
            <p:cNvSpPr>
              <a:spLocks noChangeShapeType="1"/>
            </p:cNvSpPr>
            <p:nvPr/>
          </p:nvSpPr>
          <p:spPr bwMode="auto">
            <a:xfrm flipH="1" flipV="1">
              <a:off x="4328" y="3377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9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087" y="367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61540" name="Line 166"/>
            <p:cNvSpPr>
              <a:spLocks noChangeShapeType="1"/>
            </p:cNvSpPr>
            <p:nvPr/>
          </p:nvSpPr>
          <p:spPr bwMode="auto">
            <a:xfrm flipH="1" flipV="1">
              <a:off x="4038" y="3603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1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4376" y="3679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61542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4665" y="349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61543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4954" y="3490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61544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665" y="3716"/>
              <a:ext cx="47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61545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4992" y="3696"/>
              <a:ext cx="48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8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61546" name="Line 172"/>
            <p:cNvSpPr>
              <a:spLocks noChangeShapeType="1"/>
            </p:cNvSpPr>
            <p:nvPr/>
          </p:nvSpPr>
          <p:spPr bwMode="auto">
            <a:xfrm flipH="1" flipV="1">
              <a:off x="4810" y="3452"/>
              <a:ext cx="192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7" name="Line 173"/>
            <p:cNvSpPr>
              <a:spLocks noChangeShapeType="1"/>
            </p:cNvSpPr>
            <p:nvPr/>
          </p:nvSpPr>
          <p:spPr bwMode="auto">
            <a:xfrm flipH="1" flipV="1">
              <a:off x="4569" y="3603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8" name="Line 174"/>
            <p:cNvSpPr>
              <a:spLocks noChangeShapeType="1"/>
            </p:cNvSpPr>
            <p:nvPr/>
          </p:nvSpPr>
          <p:spPr bwMode="auto">
            <a:xfrm flipH="1" flipV="1">
              <a:off x="4906" y="3603"/>
              <a:ext cx="0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9" name="Line 175"/>
            <p:cNvSpPr>
              <a:spLocks noChangeShapeType="1"/>
            </p:cNvSpPr>
            <p:nvPr/>
          </p:nvSpPr>
          <p:spPr bwMode="auto">
            <a:xfrm flipH="1" flipV="1">
              <a:off x="4464" y="2208"/>
              <a:ext cx="193" cy="151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0" name="Line 176"/>
            <p:cNvSpPr>
              <a:spLocks noChangeShapeType="1"/>
            </p:cNvSpPr>
            <p:nvPr/>
          </p:nvSpPr>
          <p:spPr bwMode="auto">
            <a:xfrm flipV="1">
              <a:off x="4896" y="3600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1" name="Line 177"/>
            <p:cNvSpPr>
              <a:spLocks noChangeShapeType="1"/>
            </p:cNvSpPr>
            <p:nvPr/>
          </p:nvSpPr>
          <p:spPr bwMode="auto">
            <a:xfrm flipH="1" flipV="1">
              <a:off x="4800" y="3456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2" name="Line 178"/>
            <p:cNvSpPr>
              <a:spLocks noChangeShapeType="1"/>
            </p:cNvSpPr>
            <p:nvPr/>
          </p:nvSpPr>
          <p:spPr bwMode="auto">
            <a:xfrm flipH="1" flipV="1">
              <a:off x="4464" y="3312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3" name="Line 179"/>
            <p:cNvSpPr>
              <a:spLocks noChangeShapeType="1"/>
            </p:cNvSpPr>
            <p:nvPr/>
          </p:nvSpPr>
          <p:spPr bwMode="auto">
            <a:xfrm flipH="1" flipV="1">
              <a:off x="4176" y="312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4" name="Line 180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5" name="Line 181"/>
            <p:cNvSpPr>
              <a:spLocks noChangeShapeType="1"/>
            </p:cNvSpPr>
            <p:nvPr/>
          </p:nvSpPr>
          <p:spPr bwMode="auto">
            <a:xfrm flipH="1" flipV="1">
              <a:off x="3888" y="264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6" name="Line 182"/>
            <p:cNvSpPr>
              <a:spLocks noChangeShapeType="1"/>
            </p:cNvSpPr>
            <p:nvPr/>
          </p:nvSpPr>
          <p:spPr bwMode="auto">
            <a:xfrm flipH="1" flipV="1">
              <a:off x="3600" y="254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7" name="Line 183"/>
            <p:cNvSpPr>
              <a:spLocks noChangeShapeType="1"/>
            </p:cNvSpPr>
            <p:nvPr/>
          </p:nvSpPr>
          <p:spPr bwMode="auto">
            <a:xfrm flipH="1" flipV="1">
              <a:off x="3312" y="2448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8" name="Line 184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1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BC41D-2E59-C641-AC4A-28CD34911B9D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629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Poor Approach to the LCS Problem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Brute-force solution: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Enumerate all subsequences of X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Test which ones are also subsequences of Y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Pick the longest one.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Analysis: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If X is of length n, then it has 2</a:t>
            </a:r>
            <a:r>
              <a:rPr lang="en-US" sz="2400" baseline="30000" dirty="0">
                <a:latin typeface="Tahoma" charset="0"/>
              </a:rPr>
              <a:t>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subsequences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Hint: a char can be presence/absent (binary)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exponential-time </a:t>
            </a:r>
            <a:r>
              <a:rPr lang="en-US" sz="2400" dirty="0">
                <a:latin typeface="Tahoma" charset="0"/>
              </a:rPr>
              <a:t>algorithm!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LCS: </a:t>
            </a:r>
            <a:r>
              <a:rPr lang="en-US" dirty="0" err="1" smtClean="0"/>
              <a:t>Backtracing</a:t>
            </a:r>
            <a:r>
              <a:rPr lang="en-US" dirty="0" smtClean="0"/>
              <a:t> without “arrows”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697188"/>
              </p:ext>
            </p:extLst>
          </p:nvPr>
        </p:nvGraphicFramePr>
        <p:xfrm>
          <a:off x="914400" y="2209800"/>
          <a:ext cx="3124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L </a:t>
                      </a:r>
                      <a:r>
                        <a:rPr lang="en-US" sz="2800" b="1" baseline="-25000" dirty="0" smtClean="0">
                          <a:solidFill>
                            <a:schemeClr val="tx1"/>
                          </a:solidFill>
                        </a:rPr>
                        <a:t>i-1, j-1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L </a:t>
                      </a:r>
                      <a:r>
                        <a:rPr lang="en-US" sz="2800" b="1" baseline="-25000" dirty="0" smtClean="0">
                          <a:solidFill>
                            <a:srgbClr val="FF0000"/>
                          </a:solidFill>
                        </a:rPr>
                        <a:t>i-1, j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L </a:t>
                      </a:r>
                      <a:r>
                        <a:rPr lang="en-US" sz="2800" b="1" baseline="-25000" dirty="0" err="1" smtClean="0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en-US" sz="2800" b="1" baseline="-25000" dirty="0" smtClean="0">
                          <a:solidFill>
                            <a:srgbClr val="00B050"/>
                          </a:solidFill>
                        </a:rPr>
                        <a:t>, j-1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00"/>
                          </a:solidFill>
                        </a:rPr>
                        <a:t>L </a:t>
                      </a:r>
                      <a:r>
                        <a:rPr lang="en-US" sz="2800" b="1" baseline="-25000" dirty="0" err="1" smtClean="0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en-US" sz="2800" b="1" baseline="-25000" dirty="0" smtClean="0">
                          <a:solidFill>
                            <a:srgbClr val="000000"/>
                          </a:solidFill>
                        </a:rPr>
                        <a:t>, j</a:t>
                      </a:r>
                      <a:endParaRPr lang="en-US" sz="2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274107"/>
              </p:ext>
            </p:extLst>
          </p:nvPr>
        </p:nvGraphicFramePr>
        <p:xfrm>
          <a:off x="5257800" y="2209800"/>
          <a:ext cx="3124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800" b="1" baseline="-25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2800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8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4476748"/>
            <a:ext cx="57912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Pair of chars are not the same</a:t>
            </a:r>
          </a:p>
          <a:p>
            <a:r>
              <a:rPr lang="en-US" dirty="0" smtClean="0"/>
              <a:t>and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 </a:t>
            </a:r>
            <a:r>
              <a:rPr lang="en-US" baseline="-25000" dirty="0">
                <a:solidFill>
                  <a:srgbClr val="FF0000"/>
                </a:solidFill>
              </a:rPr>
              <a:t>i-1, </a:t>
            </a:r>
            <a:r>
              <a:rPr lang="en-US" baseline="-25000" dirty="0" smtClean="0">
                <a:solidFill>
                  <a:srgbClr val="FF0000"/>
                </a:solidFill>
              </a:rPr>
              <a:t>j </a:t>
            </a:r>
            <a:r>
              <a:rPr lang="en-US" dirty="0" smtClean="0"/>
              <a:t>&gt;= </a:t>
            </a:r>
            <a:r>
              <a:rPr lang="en-US" dirty="0" smtClean="0">
                <a:solidFill>
                  <a:srgbClr val="00B050"/>
                </a:solidFill>
              </a:rPr>
              <a:t>L </a:t>
            </a:r>
            <a:r>
              <a:rPr lang="en-US" baseline="-25000" dirty="0" err="1">
                <a:solidFill>
                  <a:srgbClr val="00B050"/>
                </a:solidFill>
              </a:rPr>
              <a:t>i</a:t>
            </a:r>
            <a:r>
              <a:rPr lang="en-US" baseline="-25000" dirty="0">
                <a:solidFill>
                  <a:srgbClr val="00B050"/>
                </a:solidFill>
              </a:rPr>
              <a:t>, </a:t>
            </a:r>
            <a:r>
              <a:rPr lang="en-US" baseline="-25000" dirty="0" smtClean="0">
                <a:solidFill>
                  <a:srgbClr val="00B050"/>
                </a:solidFill>
              </a:rPr>
              <a:t>j-1</a:t>
            </a:r>
          </a:p>
          <a:p>
            <a:r>
              <a:rPr lang="en-US" dirty="0" smtClean="0"/>
              <a:t> From which direction did we get </a:t>
            </a:r>
            <a:r>
              <a:rPr lang="en-US" b="1" dirty="0">
                <a:solidFill>
                  <a:srgbClr val="000000"/>
                </a:solidFill>
              </a:rPr>
              <a:t>L </a:t>
            </a:r>
            <a:r>
              <a:rPr lang="en-US" b="1" baseline="-25000" dirty="0" err="1">
                <a:solidFill>
                  <a:srgbClr val="000000"/>
                </a:solidFill>
              </a:rPr>
              <a:t>i</a:t>
            </a:r>
            <a:r>
              <a:rPr lang="en-US" b="1" baseline="-25000" dirty="0">
                <a:solidFill>
                  <a:srgbClr val="000000"/>
                </a:solidFill>
              </a:rPr>
              <a:t>, </a:t>
            </a:r>
            <a:r>
              <a:rPr lang="en-US" b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71106" y="155986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4648200" y="34289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83402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LCS: </a:t>
            </a:r>
            <a:r>
              <a:rPr lang="en-US" altLang="en-US" dirty="0" err="1" smtClean="0"/>
              <a:t>Backtracing</a:t>
            </a:r>
            <a:r>
              <a:rPr lang="en-US" altLang="en-US" dirty="0" smtClean="0"/>
              <a:t> without “arrows”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b="1" dirty="0" err="1" smtClean="0">
                <a:latin typeface="Lucida Sans Unicode" pitchFamily="34" charset="0"/>
              </a:rPr>
              <a:t>getLCS</a:t>
            </a:r>
            <a:r>
              <a:rPr lang="en-US" altLang="en-US" sz="2200" dirty="0" smtClean="0">
                <a:latin typeface="Lucida Sans Unicode" pitchFamily="34" charset="0"/>
              </a:rPr>
              <a:t>(</a:t>
            </a:r>
            <a:r>
              <a:rPr lang="en-US" altLang="en-US" sz="2200" b="1" i="1" dirty="0" smtClean="0">
                <a:latin typeface="Lucida Sans Unicode" pitchFamily="34" charset="0"/>
              </a:rPr>
              <a:t>X,Y</a:t>
            </a:r>
            <a:r>
              <a:rPr lang="en-US" altLang="en-US" sz="2200" i="1" dirty="0" smtClean="0">
                <a:latin typeface="Lucida Sans Unicode" pitchFamily="34" charset="0"/>
              </a:rPr>
              <a:t>,L</a:t>
            </a:r>
            <a:r>
              <a:rPr lang="en-US" altLang="en-US" sz="2200" dirty="0" smtClean="0">
                <a:latin typeface="Lucida Sans Unicode" pitchFamily="34" charset="0"/>
              </a:rPr>
              <a:t>) 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 smtClean="0">
                <a:latin typeface="Lucida Sans Unicode" pitchFamily="34" charset="0"/>
              </a:rPr>
              <a:t>    </a:t>
            </a:r>
            <a:r>
              <a:rPr lang="en-US" altLang="en-US" sz="2200" dirty="0" err="1">
                <a:latin typeface="Lucida Sans Unicode" pitchFamily="34" charset="0"/>
              </a:rPr>
              <a:t>i</a:t>
            </a:r>
            <a:r>
              <a:rPr lang="en-US" altLang="en-US" sz="2200" dirty="0" smtClean="0">
                <a:latin typeface="Lucida Sans Unicode" pitchFamily="34" charset="0"/>
              </a:rPr>
              <a:t> = m  // assume string index from 1 to m (or n)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>
                <a:latin typeface="Lucida Sans Unicode" pitchFamily="34" charset="0"/>
              </a:rPr>
              <a:t> </a:t>
            </a:r>
            <a:r>
              <a:rPr lang="en-US" altLang="en-US" sz="2200" dirty="0" smtClean="0">
                <a:latin typeface="Lucida Sans Unicode" pitchFamily="34" charset="0"/>
              </a:rPr>
              <a:t>   j = n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>
                <a:latin typeface="Lucida Sans Unicode" pitchFamily="34" charset="0"/>
              </a:rPr>
              <a:t> </a:t>
            </a:r>
            <a:r>
              <a:rPr lang="en-US" altLang="en-US" sz="2200" dirty="0" smtClean="0">
                <a:latin typeface="Lucida Sans Unicode" pitchFamily="34" charset="0"/>
              </a:rPr>
              <a:t>   while (</a:t>
            </a:r>
            <a:r>
              <a:rPr lang="en-US" altLang="en-US" sz="2200" i="1" dirty="0" err="1" smtClean="0">
                <a:latin typeface="Lucida Sans Unicode" pitchFamily="34" charset="0"/>
              </a:rPr>
              <a:t>L</a:t>
            </a:r>
            <a:r>
              <a:rPr lang="en-US" altLang="en-US" sz="2200" i="1" baseline="-25000" dirty="0" err="1" smtClean="0">
                <a:latin typeface="Lucida Sans Unicode" pitchFamily="34" charset="0"/>
              </a:rPr>
              <a:t>ij</a:t>
            </a:r>
            <a:r>
              <a:rPr lang="en-US" altLang="en-US" sz="2200" i="1" dirty="0" smtClean="0">
                <a:latin typeface="Lucida Sans Unicode" pitchFamily="34" charset="0"/>
              </a:rPr>
              <a:t> </a:t>
            </a:r>
            <a:r>
              <a:rPr lang="en-US" altLang="en-US" sz="2200" dirty="0" smtClean="0">
                <a:latin typeface="Lucida Sans Unicode" pitchFamily="34" charset="0"/>
              </a:rPr>
              <a:t>&gt; 0)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>
                <a:latin typeface="Lucida Sans Unicode" pitchFamily="34" charset="0"/>
                <a:sym typeface="Wingdings" pitchFamily="2" charset="2"/>
              </a:rPr>
              <a:t>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         if (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X</a:t>
            </a:r>
            <a:r>
              <a:rPr lang="en-US" altLang="en-US" sz="2200" i="1" baseline="-25000" dirty="0" smtClean="0">
                <a:latin typeface="Lucida Sans Unicode" pitchFamily="34" charset="0"/>
                <a:sym typeface="Wingdings" pitchFamily="2" charset="2"/>
              </a:rPr>
              <a:t>i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 = </a:t>
            </a:r>
            <a:r>
              <a:rPr lang="en-US" altLang="en-US" sz="2200" i="1" dirty="0" err="1" smtClean="0">
                <a:latin typeface="Lucida Sans Unicode" pitchFamily="34" charset="0"/>
                <a:sym typeface="Wingdings" pitchFamily="2" charset="2"/>
              </a:rPr>
              <a:t>Y</a:t>
            </a:r>
            <a:r>
              <a:rPr lang="en-US" altLang="en-US" sz="2200" i="1" baseline="-25000" dirty="0" err="1" smtClean="0">
                <a:latin typeface="Lucida Sans Unicode" pitchFamily="34" charset="0"/>
                <a:sym typeface="Wingdings" pitchFamily="2" charset="2"/>
              </a:rPr>
              <a:t>j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)  // from diagonal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              </a:t>
            </a:r>
            <a:r>
              <a:rPr lang="en-US" altLang="en-US" sz="2200" i="1" dirty="0" err="1" smtClean="0">
                <a:latin typeface="Lucida Sans Unicode" pitchFamily="34" charset="0"/>
                <a:sym typeface="Wingdings" pitchFamily="2" charset="2"/>
              </a:rPr>
              <a:t>S</a:t>
            </a:r>
            <a:r>
              <a:rPr lang="en-US" altLang="en-US" sz="2200" dirty="0" err="1" smtClean="0">
                <a:latin typeface="Lucida Sans Unicode" pitchFamily="34" charset="0"/>
                <a:sym typeface="Wingdings" pitchFamily="2" charset="2"/>
              </a:rPr>
              <a:t>.insertFront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(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X</a:t>
            </a:r>
            <a:r>
              <a:rPr lang="en-US" altLang="en-US" sz="2200" i="1" baseline="-25000" dirty="0" smtClean="0">
                <a:latin typeface="Lucida Sans Unicode" pitchFamily="34" charset="0"/>
                <a:sym typeface="Wingdings" pitchFamily="2" charset="2"/>
              </a:rPr>
              <a:t>i </a:t>
            </a:r>
            <a:r>
              <a:rPr lang="en-US" altLang="en-US" sz="2200" dirty="0">
                <a:latin typeface="Lucida Sans Unicode" pitchFamily="34" charset="0"/>
                <a:sym typeface="Wingdings" pitchFamily="2" charset="2"/>
              </a:rPr>
              <a:t>)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,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decrement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 </a:t>
            </a:r>
            <a:r>
              <a:rPr lang="en-US" altLang="en-US" sz="2200" i="1" dirty="0" err="1" smtClean="0">
                <a:latin typeface="Lucida Sans Unicode" pitchFamily="34" charset="0"/>
                <a:sym typeface="Wingdings" pitchFamily="2" charset="2"/>
              </a:rPr>
              <a:t>i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,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decrement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 j</a:t>
            </a:r>
            <a:endParaRPr lang="en-US" altLang="en-US" sz="2200" i="1" baseline="-25000" dirty="0" smtClean="0">
              <a:latin typeface="Lucida Sans Unicode" pitchFamily="34" charset="0"/>
              <a:sym typeface="Wingdings" pitchFamily="2" charset="2"/>
            </a:endParaRP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i="1" baseline="-25000" dirty="0" smtClean="0">
                <a:latin typeface="Lucida Sans Unicode" pitchFamily="34" charset="0"/>
                <a:sym typeface="Wingdings" pitchFamily="2" charset="2"/>
              </a:rPr>
              <a:t>              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else if (</a:t>
            </a:r>
            <a:r>
              <a:rPr lang="en-US" altLang="en-US" sz="2200" i="1" dirty="0" smtClean="0">
                <a:solidFill>
                  <a:srgbClr val="FF0000"/>
                </a:solidFill>
                <a:latin typeface="Lucida Sans Unicode" pitchFamily="34" charset="0"/>
                <a:sym typeface="Wingdings" pitchFamily="2" charset="2"/>
              </a:rPr>
              <a:t>L</a:t>
            </a:r>
            <a:r>
              <a:rPr lang="en-US" altLang="en-US" sz="2200" i="1" baseline="-25000" dirty="0" smtClean="0">
                <a:solidFill>
                  <a:srgbClr val="FF0000"/>
                </a:solidFill>
                <a:latin typeface="Lucida Sans Unicode" pitchFamily="34" charset="0"/>
                <a:sym typeface="Wingdings" pitchFamily="2" charset="2"/>
              </a:rPr>
              <a:t>i-1,j</a:t>
            </a:r>
            <a:r>
              <a:rPr lang="en-US" altLang="en-US" sz="2200" dirty="0" smtClean="0">
                <a:solidFill>
                  <a:srgbClr val="FF0000"/>
                </a:solidFill>
                <a:latin typeface="Lucida Sans Unicode" pitchFamily="34" charset="0"/>
                <a:sym typeface="Wingdings" pitchFamily="2" charset="2"/>
              </a:rPr>
              <a:t>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&gt;= </a:t>
            </a:r>
            <a:r>
              <a:rPr lang="en-US" altLang="en-US" sz="2200" i="1" dirty="0" smtClean="0">
                <a:solidFill>
                  <a:srgbClr val="00B050"/>
                </a:solidFill>
                <a:latin typeface="Lucida Sans Unicode" pitchFamily="34" charset="0"/>
                <a:sym typeface="Wingdings" pitchFamily="2" charset="2"/>
              </a:rPr>
              <a:t>L</a:t>
            </a:r>
            <a:r>
              <a:rPr lang="en-US" altLang="en-US" sz="2200" i="1" baseline="-25000" dirty="0" smtClean="0">
                <a:solidFill>
                  <a:srgbClr val="00B050"/>
                </a:solidFill>
                <a:latin typeface="Lucida Sans Unicode" pitchFamily="34" charset="0"/>
                <a:sym typeface="Wingdings" pitchFamily="2" charset="2"/>
              </a:rPr>
              <a:t>i,j-1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) // cell above is larger</a:t>
            </a:r>
            <a:endParaRPr lang="en-US" altLang="en-US" sz="1800" baseline="-25000" dirty="0" smtClean="0">
              <a:latin typeface="Lucida Sans Unicode" pitchFamily="34" charset="0"/>
              <a:sym typeface="Wingdings" pitchFamily="2" charset="2"/>
            </a:endParaRP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              decrement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 </a:t>
            </a:r>
            <a:r>
              <a:rPr lang="en-US" altLang="en-US" sz="2200" i="1" dirty="0" err="1" smtClean="0">
                <a:latin typeface="Lucida Sans Unicode" pitchFamily="34" charset="0"/>
                <a:sym typeface="Wingdings" pitchFamily="2" charset="2"/>
              </a:rPr>
              <a:t>i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 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// from above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          else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>
                <a:latin typeface="Lucida Sans Unicode" pitchFamily="34" charset="0"/>
                <a:sym typeface="Wingdings" pitchFamily="2" charset="2"/>
              </a:rPr>
              <a:t>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             decrement 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j  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// from left</a:t>
            </a:r>
          </a:p>
          <a:p>
            <a:pPr marL="571500" indent="-5715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200" dirty="0">
                <a:latin typeface="Lucida Sans Unicode" pitchFamily="34" charset="0"/>
                <a:sym typeface="Wingdings" pitchFamily="2" charset="2"/>
              </a:rPr>
              <a:t> </a:t>
            </a:r>
            <a:r>
              <a:rPr lang="en-US" altLang="en-US" sz="2200" dirty="0" smtClean="0">
                <a:latin typeface="Lucida Sans Unicode" pitchFamily="34" charset="0"/>
                <a:sym typeface="Wingdings" pitchFamily="2" charset="2"/>
              </a:rPr>
              <a:t>   return </a:t>
            </a:r>
            <a:r>
              <a:rPr lang="en-US" altLang="en-US" sz="2200" i="1" dirty="0" smtClean="0">
                <a:latin typeface="Lucida Sans Unicode" pitchFamily="34" charset="0"/>
                <a:sym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65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 on book’s implementation</a:t>
            </a:r>
            <a:endParaRPr lang="en-US" altLang="en-US" sz="2600" dirty="0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685800" y="600075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00" name="Group 7"/>
          <p:cNvGrpSpPr>
            <a:grpSpLocks/>
          </p:cNvGrpSpPr>
          <p:nvPr/>
        </p:nvGrpSpPr>
        <p:grpSpPr bwMode="auto">
          <a:xfrm>
            <a:off x="679305" y="2359660"/>
            <a:ext cx="3657600" cy="3657600"/>
            <a:chOff x="432" y="1536"/>
            <a:chExt cx="2304" cy="2304"/>
          </a:xfrm>
        </p:grpSpPr>
        <p:sp>
          <p:nvSpPr>
            <p:cNvPr id="57436" name="Line 8"/>
            <p:cNvSpPr>
              <a:spLocks noChangeShapeType="1"/>
            </p:cNvSpPr>
            <p:nvPr/>
          </p:nvSpPr>
          <p:spPr bwMode="auto">
            <a:xfrm flipH="1">
              <a:off x="43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7" name="Line 9"/>
            <p:cNvSpPr>
              <a:spLocks noChangeShapeType="1"/>
            </p:cNvSpPr>
            <p:nvPr/>
          </p:nvSpPr>
          <p:spPr bwMode="auto">
            <a:xfrm flipH="1">
              <a:off x="72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0"/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Line 11"/>
            <p:cNvSpPr>
              <a:spLocks noChangeShapeType="1"/>
            </p:cNvSpPr>
            <p:nvPr/>
          </p:nvSpPr>
          <p:spPr bwMode="auto">
            <a:xfrm flipH="1">
              <a:off x="129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0" name="Line 12"/>
            <p:cNvSpPr>
              <a:spLocks noChangeShapeType="1"/>
            </p:cNvSpPr>
            <p:nvPr/>
          </p:nvSpPr>
          <p:spPr bwMode="auto">
            <a:xfrm flipH="1">
              <a:off x="15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Line 13"/>
            <p:cNvSpPr>
              <a:spLocks noChangeShapeType="1"/>
            </p:cNvSpPr>
            <p:nvPr/>
          </p:nvSpPr>
          <p:spPr bwMode="auto">
            <a:xfrm flipH="1">
              <a:off x="1872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4"/>
            <p:cNvSpPr>
              <a:spLocks noChangeShapeType="1"/>
            </p:cNvSpPr>
            <p:nvPr/>
          </p:nvSpPr>
          <p:spPr bwMode="auto">
            <a:xfrm flipH="1">
              <a:off x="2160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Line 15"/>
            <p:cNvSpPr>
              <a:spLocks noChangeShapeType="1"/>
            </p:cNvSpPr>
            <p:nvPr/>
          </p:nvSpPr>
          <p:spPr bwMode="auto">
            <a:xfrm flipH="1">
              <a:off x="2448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4" name="Line 16"/>
            <p:cNvSpPr>
              <a:spLocks noChangeShapeType="1"/>
            </p:cNvSpPr>
            <p:nvPr/>
          </p:nvSpPr>
          <p:spPr bwMode="auto">
            <a:xfrm>
              <a:off x="43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7"/>
            <p:cNvSpPr>
              <a:spLocks noChangeShapeType="1"/>
            </p:cNvSpPr>
            <p:nvPr/>
          </p:nvSpPr>
          <p:spPr bwMode="auto">
            <a:xfrm>
              <a:off x="432" y="153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8"/>
            <p:cNvSpPr>
              <a:spLocks noChangeShapeType="1"/>
            </p:cNvSpPr>
            <p:nvPr/>
          </p:nvSpPr>
          <p:spPr bwMode="auto">
            <a:xfrm>
              <a:off x="43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"/>
            <p:cNvSpPr>
              <a:spLocks noChangeShapeType="1"/>
            </p:cNvSpPr>
            <p:nvPr/>
          </p:nvSpPr>
          <p:spPr bwMode="auto">
            <a:xfrm>
              <a:off x="432" y="240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20"/>
            <p:cNvSpPr>
              <a:spLocks noChangeShapeType="1"/>
            </p:cNvSpPr>
            <p:nvPr/>
          </p:nvSpPr>
          <p:spPr bwMode="auto">
            <a:xfrm>
              <a:off x="432" y="26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Line 21"/>
            <p:cNvSpPr>
              <a:spLocks noChangeShapeType="1"/>
            </p:cNvSpPr>
            <p:nvPr/>
          </p:nvSpPr>
          <p:spPr bwMode="auto">
            <a:xfrm>
              <a:off x="432" y="29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0" name="Line 22"/>
            <p:cNvSpPr>
              <a:spLocks noChangeShapeType="1"/>
            </p:cNvSpPr>
            <p:nvPr/>
          </p:nvSpPr>
          <p:spPr bwMode="auto">
            <a:xfrm>
              <a:off x="432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" name="Line 23"/>
            <p:cNvSpPr>
              <a:spLocks noChangeShapeType="1"/>
            </p:cNvSpPr>
            <p:nvPr/>
          </p:nvSpPr>
          <p:spPr bwMode="auto">
            <a:xfrm>
              <a:off x="432" y="35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" name="Line 24"/>
            <p:cNvSpPr>
              <a:spLocks noChangeShapeType="1"/>
            </p:cNvSpPr>
            <p:nvPr/>
          </p:nvSpPr>
          <p:spPr bwMode="auto">
            <a:xfrm flipH="1">
              <a:off x="27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02" name="WordArt 26"/>
          <p:cNvSpPr>
            <a:spLocks noChangeArrowheads="1" noChangeShapeType="1" noTextEdit="1"/>
          </p:cNvSpPr>
          <p:nvPr/>
        </p:nvSpPr>
        <p:spPr bwMode="auto">
          <a:xfrm>
            <a:off x="479280" y="29622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03" name="WordArt 27"/>
          <p:cNvSpPr>
            <a:spLocks noChangeArrowheads="1" noChangeShapeType="1" noTextEdit="1"/>
          </p:cNvSpPr>
          <p:nvPr/>
        </p:nvSpPr>
        <p:spPr bwMode="auto">
          <a:xfrm>
            <a:off x="488805" y="2438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04" name="WordArt 28"/>
          <p:cNvSpPr>
            <a:spLocks noChangeArrowheads="1" noChangeShapeType="1" noTextEdit="1"/>
          </p:cNvSpPr>
          <p:nvPr/>
        </p:nvSpPr>
        <p:spPr bwMode="auto">
          <a:xfrm>
            <a:off x="479280" y="3352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05" name="WordArt 29"/>
          <p:cNvSpPr>
            <a:spLocks noChangeArrowheads="1" noChangeShapeType="1" noTextEdit="1"/>
          </p:cNvSpPr>
          <p:nvPr/>
        </p:nvSpPr>
        <p:spPr bwMode="auto">
          <a:xfrm>
            <a:off x="479280" y="3810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06" name="WordArt 30"/>
          <p:cNvSpPr>
            <a:spLocks noChangeArrowheads="1" noChangeShapeType="1" noTextEdit="1"/>
          </p:cNvSpPr>
          <p:nvPr/>
        </p:nvSpPr>
        <p:spPr bwMode="auto">
          <a:xfrm>
            <a:off x="479280" y="42672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07" name="WordArt 31"/>
          <p:cNvSpPr>
            <a:spLocks noChangeArrowheads="1" noChangeShapeType="1" noTextEdit="1"/>
          </p:cNvSpPr>
          <p:nvPr/>
        </p:nvSpPr>
        <p:spPr bwMode="auto">
          <a:xfrm>
            <a:off x="479280" y="4724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08" name="WordArt 32"/>
          <p:cNvSpPr>
            <a:spLocks noChangeArrowheads="1" noChangeShapeType="1" noTextEdit="1"/>
          </p:cNvSpPr>
          <p:nvPr/>
        </p:nvSpPr>
        <p:spPr bwMode="auto">
          <a:xfrm>
            <a:off x="479280" y="52578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09" name="WordArt 33"/>
          <p:cNvSpPr>
            <a:spLocks noChangeArrowheads="1" noChangeShapeType="1" noTextEdit="1"/>
          </p:cNvSpPr>
          <p:nvPr/>
        </p:nvSpPr>
        <p:spPr bwMode="auto">
          <a:xfrm>
            <a:off x="479280" y="57150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sp>
        <p:nvSpPr>
          <p:cNvPr id="57410" name="WordArt 34"/>
          <p:cNvSpPr>
            <a:spLocks noChangeArrowheads="1" noChangeShapeType="1" noTextEdit="1"/>
          </p:cNvSpPr>
          <p:nvPr/>
        </p:nvSpPr>
        <p:spPr bwMode="auto">
          <a:xfrm>
            <a:off x="1250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</a:t>
            </a:r>
          </a:p>
        </p:txBody>
      </p:sp>
      <p:sp>
        <p:nvSpPr>
          <p:cNvPr id="57411" name="WordArt 35"/>
          <p:cNvSpPr>
            <a:spLocks noChangeArrowheads="1" noChangeShapeType="1" noTextEdit="1"/>
          </p:cNvSpPr>
          <p:nvPr/>
        </p:nvSpPr>
        <p:spPr bwMode="auto">
          <a:xfrm>
            <a:off x="784080" y="206692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412" name="WordArt 36"/>
          <p:cNvSpPr>
            <a:spLocks noChangeArrowheads="1" noChangeShapeType="1" noTextEdit="1"/>
          </p:cNvSpPr>
          <p:nvPr/>
        </p:nvSpPr>
        <p:spPr bwMode="auto">
          <a:xfrm>
            <a:off x="1698480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</a:t>
            </a:r>
          </a:p>
        </p:txBody>
      </p:sp>
      <p:sp>
        <p:nvSpPr>
          <p:cNvPr id="57413" name="WordArt 37"/>
          <p:cNvSpPr>
            <a:spLocks noChangeArrowheads="1" noChangeShapeType="1" noTextEdit="1"/>
          </p:cNvSpPr>
          <p:nvPr/>
        </p:nvSpPr>
        <p:spPr bwMode="auto">
          <a:xfrm>
            <a:off x="2165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</a:t>
            </a:r>
          </a:p>
        </p:txBody>
      </p:sp>
      <p:sp>
        <p:nvSpPr>
          <p:cNvPr id="57414" name="WordArt 38"/>
          <p:cNvSpPr>
            <a:spLocks noChangeArrowheads="1" noChangeShapeType="1" noTextEdit="1"/>
          </p:cNvSpPr>
          <p:nvPr/>
        </p:nvSpPr>
        <p:spPr bwMode="auto">
          <a:xfrm>
            <a:off x="26224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</a:t>
            </a:r>
          </a:p>
        </p:txBody>
      </p:sp>
      <p:sp>
        <p:nvSpPr>
          <p:cNvPr id="57415" name="WordArt 39"/>
          <p:cNvSpPr>
            <a:spLocks noChangeArrowheads="1" noChangeShapeType="1" noTextEdit="1"/>
          </p:cNvSpPr>
          <p:nvPr/>
        </p:nvSpPr>
        <p:spPr bwMode="auto">
          <a:xfrm>
            <a:off x="31558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</a:p>
        </p:txBody>
      </p:sp>
      <p:sp>
        <p:nvSpPr>
          <p:cNvPr id="57416" name="WordArt 40"/>
          <p:cNvSpPr>
            <a:spLocks noChangeArrowheads="1" noChangeShapeType="1" noTextEdit="1"/>
          </p:cNvSpPr>
          <p:nvPr/>
        </p:nvSpPr>
        <p:spPr bwMode="auto">
          <a:xfrm>
            <a:off x="36130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</a:p>
        </p:txBody>
      </p:sp>
      <p:sp>
        <p:nvSpPr>
          <p:cNvPr id="57417" name="WordArt 41"/>
          <p:cNvSpPr>
            <a:spLocks noChangeArrowheads="1" noChangeShapeType="1" noTextEdit="1"/>
          </p:cNvSpPr>
          <p:nvPr/>
        </p:nvSpPr>
        <p:spPr bwMode="auto">
          <a:xfrm>
            <a:off x="4070205" y="20574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5555" y="1562100"/>
            <a:ext cx="3019425" cy="361950"/>
            <a:chOff x="965055" y="1619250"/>
            <a:chExt cx="3019425" cy="361950"/>
          </a:xfrm>
        </p:grpSpPr>
        <p:sp>
          <p:nvSpPr>
            <p:cNvPr id="5742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23652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G</a:t>
              </a:r>
            </a:p>
          </p:txBody>
        </p:sp>
        <p:sp>
          <p:nvSpPr>
            <p:cNvPr id="57429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965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</a:t>
              </a:r>
            </a:p>
          </p:txBody>
        </p:sp>
        <p:sp>
          <p:nvSpPr>
            <p:cNvPr id="5743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422255" y="1619250"/>
              <a:ext cx="20955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1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908030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  <p:sp>
          <p:nvSpPr>
            <p:cNvPr id="574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33272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3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870055" y="1619250"/>
              <a:ext cx="190500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34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3784455" y="1619250"/>
              <a:ext cx="200025" cy="361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</a:t>
              </a:r>
            </a:p>
          </p:txBody>
        </p:sp>
      </p:grpSp>
      <p:sp>
        <p:nvSpPr>
          <p:cNvPr id="57435" name="WordArt 50"/>
          <p:cNvSpPr>
            <a:spLocks noChangeArrowheads="1" noChangeShapeType="1" noTextEdit="1"/>
          </p:cNvSpPr>
          <p:nvPr/>
        </p:nvSpPr>
        <p:spPr bwMode="auto">
          <a:xfrm>
            <a:off x="403080" y="161925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X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54" y="2725420"/>
            <a:ext cx="228600" cy="3312160"/>
            <a:chOff x="174480" y="2479040"/>
            <a:chExt cx="228600" cy="3312160"/>
          </a:xfrm>
        </p:grpSpPr>
        <p:sp>
          <p:nvSpPr>
            <p:cNvPr id="5742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74480" y="24790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1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74480" y="29667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74480" y="4409440"/>
              <a:ext cx="228600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74480" y="343408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G</a:t>
              </a:r>
            </a:p>
          </p:txBody>
        </p:sp>
        <p:sp>
          <p:nvSpPr>
            <p:cNvPr id="5742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4480" y="394208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5742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74480" y="4917440"/>
              <a:ext cx="218209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A</a:t>
              </a:r>
            </a:p>
          </p:txBody>
        </p:sp>
        <p:sp>
          <p:nvSpPr>
            <p:cNvPr id="5742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74480" y="5405120"/>
              <a:ext cx="207818" cy="386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</a:t>
              </a:r>
            </a:p>
          </p:txBody>
        </p:sp>
      </p:grpSp>
      <p:sp>
        <p:nvSpPr>
          <p:cNvPr id="57427" name="WordArt 59"/>
          <p:cNvSpPr>
            <a:spLocks noChangeArrowheads="1" noChangeShapeType="1" noTextEdit="1"/>
          </p:cNvSpPr>
          <p:nvPr/>
        </p:nvSpPr>
        <p:spPr bwMode="auto">
          <a:xfrm>
            <a:off x="110834" y="1924050"/>
            <a:ext cx="218209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28398" y="26193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WordArt 63"/>
          <p:cNvSpPr>
            <a:spLocks noChangeArrowheads="1" noChangeShapeType="1" noTextEdit="1"/>
          </p:cNvSpPr>
          <p:nvPr/>
        </p:nvSpPr>
        <p:spPr bwMode="auto">
          <a:xfrm>
            <a:off x="10045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3" name="WordArt 64"/>
          <p:cNvSpPr>
            <a:spLocks noChangeArrowheads="1" noChangeShapeType="1" noTextEdit="1"/>
          </p:cNvSpPr>
          <p:nvPr/>
        </p:nvSpPr>
        <p:spPr bwMode="auto">
          <a:xfrm>
            <a:off x="1918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4" name="WordArt 65"/>
          <p:cNvSpPr>
            <a:spLocks noChangeArrowheads="1" noChangeShapeType="1" noTextEdit="1"/>
          </p:cNvSpPr>
          <p:nvPr/>
        </p:nvSpPr>
        <p:spPr bwMode="auto">
          <a:xfrm>
            <a:off x="1461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5" name="WordArt 66"/>
          <p:cNvSpPr>
            <a:spLocks noChangeArrowheads="1" noChangeShapeType="1" noTextEdit="1"/>
          </p:cNvSpPr>
          <p:nvPr/>
        </p:nvSpPr>
        <p:spPr bwMode="auto">
          <a:xfrm>
            <a:off x="23761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6" name="WordArt 67"/>
          <p:cNvSpPr>
            <a:spLocks noChangeArrowheads="1" noChangeShapeType="1" noTextEdit="1"/>
          </p:cNvSpPr>
          <p:nvPr/>
        </p:nvSpPr>
        <p:spPr bwMode="auto">
          <a:xfrm>
            <a:off x="28333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7" name="WordArt 68"/>
          <p:cNvSpPr>
            <a:spLocks noChangeArrowheads="1" noChangeShapeType="1" noTextEdit="1"/>
          </p:cNvSpPr>
          <p:nvPr/>
        </p:nvSpPr>
        <p:spPr bwMode="auto">
          <a:xfrm>
            <a:off x="3290598" y="2619375"/>
            <a:ext cx="7302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8" name="WordArt 69"/>
          <p:cNvSpPr>
            <a:spLocks noChangeArrowheads="1" noChangeShapeType="1" noTextEdit="1"/>
          </p:cNvSpPr>
          <p:nvPr/>
        </p:nvSpPr>
        <p:spPr bwMode="auto">
          <a:xfrm>
            <a:off x="37477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59" name="WordArt 70"/>
          <p:cNvSpPr>
            <a:spLocks noChangeArrowheads="1" noChangeShapeType="1" noTextEdit="1"/>
          </p:cNvSpPr>
          <p:nvPr/>
        </p:nvSpPr>
        <p:spPr bwMode="auto">
          <a:xfrm>
            <a:off x="4204998" y="2619375"/>
            <a:ext cx="74613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1" name="WordArt 72"/>
          <p:cNvSpPr>
            <a:spLocks noChangeArrowheads="1" noChangeShapeType="1" noTextEdit="1"/>
          </p:cNvSpPr>
          <p:nvPr/>
        </p:nvSpPr>
        <p:spPr bwMode="auto">
          <a:xfrm>
            <a:off x="1004598" y="3076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2" name="WordArt 73"/>
          <p:cNvSpPr>
            <a:spLocks noChangeArrowheads="1" noChangeShapeType="1" noTextEdit="1"/>
          </p:cNvSpPr>
          <p:nvPr/>
        </p:nvSpPr>
        <p:spPr bwMode="auto">
          <a:xfrm>
            <a:off x="1004598" y="3543300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3" name="WordArt 74"/>
          <p:cNvSpPr>
            <a:spLocks noChangeArrowheads="1" noChangeShapeType="1" noTextEdit="1"/>
          </p:cNvSpPr>
          <p:nvPr/>
        </p:nvSpPr>
        <p:spPr bwMode="auto">
          <a:xfrm>
            <a:off x="1004598" y="39909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4" name="WordArt 75"/>
          <p:cNvSpPr>
            <a:spLocks noChangeArrowheads="1" noChangeShapeType="1" noTextEdit="1"/>
          </p:cNvSpPr>
          <p:nvPr/>
        </p:nvSpPr>
        <p:spPr bwMode="auto">
          <a:xfrm>
            <a:off x="1004598" y="44481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5" name="WordArt 76"/>
          <p:cNvSpPr>
            <a:spLocks noChangeArrowheads="1" noChangeShapeType="1" noTextEdit="1"/>
          </p:cNvSpPr>
          <p:nvPr/>
        </p:nvSpPr>
        <p:spPr bwMode="auto">
          <a:xfrm>
            <a:off x="1004598" y="49053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6" name="WordArt 77"/>
          <p:cNvSpPr>
            <a:spLocks noChangeArrowheads="1" noChangeShapeType="1" noTextEdit="1"/>
          </p:cNvSpPr>
          <p:nvPr/>
        </p:nvSpPr>
        <p:spPr bwMode="auto">
          <a:xfrm>
            <a:off x="1004598" y="53625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57397" name="WordArt 78"/>
          <p:cNvSpPr>
            <a:spLocks noChangeArrowheads="1" noChangeShapeType="1" noTextEdit="1"/>
          </p:cNvSpPr>
          <p:nvPr/>
        </p:nvSpPr>
        <p:spPr bwMode="auto">
          <a:xfrm>
            <a:off x="1004598" y="5819775"/>
            <a:ext cx="66675" cy="142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2200274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For simplicity (slides):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able index starts from zero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String index starts from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Table index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 corresponds to string index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 as shown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 smtClean="0"/>
              <a:t>Book: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Table index starts from zero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String index starts from zero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Table index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 corresponds to string index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Time Complexity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Length of two strings: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m</a:t>
            </a:r>
          </a:p>
          <a:p>
            <a:pPr marL="0" indent="0" eaLnBrk="1" hangingPunct="1">
              <a:buNone/>
            </a:pP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8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Time Complexity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Length of two strings: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m</a:t>
            </a:r>
          </a:p>
          <a:p>
            <a:pPr marL="0" indent="0" eaLnBrk="1" hangingPunct="1">
              <a:buNone/>
            </a:pP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O(</a:t>
            </a:r>
            <a:r>
              <a:rPr lang="en-US" altLang="en-US" i="1" dirty="0" smtClean="0"/>
              <a:t>nm</a:t>
            </a:r>
            <a:r>
              <a:rPr lang="en-US" altLang="en-US" dirty="0" smtClean="0"/>
              <a:t>) to build the table</a:t>
            </a:r>
          </a:p>
          <a:p>
            <a:pPr eaLnBrk="1" hangingPunct="1"/>
            <a:r>
              <a:rPr lang="en-US" altLang="en-US" dirty="0" smtClean="0"/>
              <a:t>O(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 to </a:t>
            </a:r>
            <a:r>
              <a:rPr lang="en-US" altLang="en-US" dirty="0" err="1" smtClean="0"/>
              <a:t>backtrace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O(</a:t>
            </a:r>
            <a:r>
              <a:rPr lang="en-US" altLang="en-US" i="1" dirty="0" smtClean="0"/>
              <a:t>nm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4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Algorithm for LCS is an example</a:t>
            </a:r>
          </a:p>
          <a:p>
            <a:r>
              <a:rPr lang="en-US" sz="2000" dirty="0" smtClean="0"/>
              <a:t>Key observations:</a:t>
            </a:r>
          </a:p>
          <a:p>
            <a:pPr lvl="1"/>
            <a:r>
              <a:rPr lang="en-US" sz="2000" dirty="0" smtClean="0"/>
              <a:t>Problem can be decomposed into smaller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(“decomposition”)</a:t>
            </a:r>
          </a:p>
          <a:p>
            <a:pPr lvl="1"/>
            <a:r>
              <a:rPr lang="en-US" sz="2000" dirty="0" smtClean="0"/>
              <a:t>Solution for a problem can be composed from solutions for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(“composition”)</a:t>
            </a:r>
          </a:p>
          <a:p>
            <a:pPr lvl="1"/>
            <a:r>
              <a:rPr lang="en-US" sz="2000" dirty="0" smtClean="0"/>
              <a:t>Smallest problems with known solutions (“base case”)</a:t>
            </a:r>
          </a:p>
          <a:p>
            <a:r>
              <a:rPr lang="en-US" sz="2400" dirty="0" smtClean="0"/>
              <a:t>Well, sounds like what technique we learned?</a:t>
            </a:r>
            <a:endParaRPr lang="en-US" sz="20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0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Algorithm for LCS is an example</a:t>
            </a:r>
          </a:p>
          <a:p>
            <a:r>
              <a:rPr lang="en-US" sz="2000" dirty="0" smtClean="0"/>
              <a:t>Key observations:</a:t>
            </a:r>
          </a:p>
          <a:p>
            <a:pPr lvl="1"/>
            <a:r>
              <a:rPr lang="en-US" sz="2000" dirty="0" smtClean="0"/>
              <a:t>Problem can be decompose into smaller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(“decomposition”)</a:t>
            </a:r>
          </a:p>
          <a:p>
            <a:pPr lvl="1"/>
            <a:r>
              <a:rPr lang="en-US" sz="2000" dirty="0" smtClean="0"/>
              <a:t>Solution for a problem can be composed from solutions for </a:t>
            </a:r>
            <a:r>
              <a:rPr lang="en-US" sz="2000" dirty="0" err="1" smtClean="0"/>
              <a:t>subproblems</a:t>
            </a:r>
            <a:r>
              <a:rPr lang="en-US" sz="2000" dirty="0" smtClean="0"/>
              <a:t> (“composition”)</a:t>
            </a:r>
          </a:p>
          <a:p>
            <a:pPr lvl="1"/>
            <a:r>
              <a:rPr lang="en-US" sz="2000" dirty="0" smtClean="0"/>
              <a:t>Smallest problems with known solutions (“base case”)</a:t>
            </a:r>
          </a:p>
          <a:p>
            <a:r>
              <a:rPr lang="en-US" sz="2400" dirty="0" smtClean="0"/>
              <a:t>Well, sounds like recursion will do as well</a:t>
            </a:r>
          </a:p>
          <a:p>
            <a:r>
              <a:rPr lang="en-US" sz="2400" dirty="0" smtClean="0"/>
              <a:t>Yes, but the </a:t>
            </a:r>
            <a:r>
              <a:rPr lang="en-US" sz="2400" dirty="0" err="1" smtClean="0">
                <a:solidFill>
                  <a:srgbClr val="FF0000"/>
                </a:solidFill>
              </a:rPr>
              <a:t>subproblems</a:t>
            </a:r>
            <a:r>
              <a:rPr lang="en-US" sz="2400" dirty="0" smtClean="0">
                <a:solidFill>
                  <a:srgbClr val="FF0000"/>
                </a:solidFill>
              </a:rPr>
              <a:t> are repeated</a:t>
            </a:r>
          </a:p>
          <a:p>
            <a:r>
              <a:rPr lang="en-US" sz="2400" dirty="0" smtClean="0"/>
              <a:t>Dynamic Programing </a:t>
            </a:r>
            <a:r>
              <a:rPr lang="en-US" sz="2400" dirty="0" smtClean="0">
                <a:solidFill>
                  <a:srgbClr val="FF0000"/>
                </a:solidFill>
              </a:rPr>
              <a:t>remembers the solutions for </a:t>
            </a:r>
            <a:r>
              <a:rPr lang="en-US" sz="2400" dirty="0" err="1" smtClean="0">
                <a:solidFill>
                  <a:srgbClr val="FF0000"/>
                </a:solidFill>
              </a:rPr>
              <a:t>subproblems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err="1" smtClean="0"/>
              <a:t>Ie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reuse</a:t>
            </a:r>
            <a:r>
              <a:rPr lang="en-US" sz="2000" dirty="0" smtClean="0"/>
              <a:t> the solutions -&gt; saving time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8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solutions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015613"/>
              </p:ext>
            </p:extLst>
          </p:nvPr>
        </p:nvGraphicFramePr>
        <p:xfrm>
          <a:off x="228600" y="1512509"/>
          <a:ext cx="4724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574800"/>
                <a:gridCol w="15748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H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1904999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 needs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/>
              <a:t>, </a:t>
            </a:r>
            <a:r>
              <a:rPr lang="en-US" dirty="0"/>
              <a:t>F</a:t>
            </a:r>
            <a:r>
              <a:rPr lang="en-US" dirty="0" smtClean="0"/>
              <a:t>, H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 needs B, C, </a:t>
            </a:r>
            <a:r>
              <a:rPr lang="en-US" dirty="0">
                <a:solidFill>
                  <a:srgbClr val="FF0000"/>
                </a:solidFill>
              </a:rPr>
              <a:t>E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 needs D,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/>
              <a:t>, 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76300" y="38862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Recursion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 is a </a:t>
            </a:r>
            <a:r>
              <a:rPr lang="en-US" dirty="0" err="1"/>
              <a:t>subproblem</a:t>
            </a:r>
            <a:r>
              <a:rPr lang="en-US" dirty="0"/>
              <a:t> of I, F, and 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 would be calculated 3 times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Dynamic programming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 would be calculated only </a:t>
            </a:r>
            <a:r>
              <a:rPr lang="en-US" dirty="0" smtClean="0">
                <a:solidFill>
                  <a:srgbClr val="FF0000"/>
                </a:solidFill>
              </a:rPr>
              <a:t>once!!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33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BFC2FA-B83A-6E45-883A-2634FFA02AC5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General Dynamic Programming Technique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Tahoma" charset="0"/>
              </a:rPr>
              <a:t>Simple </a:t>
            </a:r>
            <a:r>
              <a:rPr lang="en-US" sz="2800" b="1" dirty="0" err="1" smtClean="0">
                <a:solidFill>
                  <a:schemeClr val="tx2"/>
                </a:solidFill>
                <a:latin typeface="Tahoma" charset="0"/>
              </a:rPr>
              <a:t>subproblems</a:t>
            </a:r>
            <a:r>
              <a:rPr lang="en-US" sz="2800" b="1" dirty="0" smtClean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Tahoma" charset="0"/>
              </a:rPr>
              <a:t>(decomposition):</a:t>
            </a:r>
            <a:r>
              <a:rPr lang="en-US" sz="2800" dirty="0" smtClean="0">
                <a:solidFill>
                  <a:srgbClr val="00B050"/>
                </a:solidFill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can </a:t>
            </a:r>
            <a:r>
              <a:rPr lang="en-US" sz="2400" dirty="0">
                <a:latin typeface="Tahoma" charset="0"/>
              </a:rPr>
              <a:t>be defined in terms of a few </a:t>
            </a:r>
            <a:r>
              <a:rPr lang="en-US" sz="2400" dirty="0" smtClean="0">
                <a:latin typeface="Tahoma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>
                <a:solidFill>
                  <a:schemeClr val="tx2"/>
                </a:solidFill>
                <a:latin typeface="Tahoma" charset="0"/>
              </a:rPr>
              <a:t>Subproblem</a:t>
            </a:r>
            <a:r>
              <a:rPr lang="en-US" sz="2800" b="1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Tahoma" charset="0"/>
              </a:rPr>
              <a:t>optimality </a:t>
            </a:r>
            <a:r>
              <a:rPr lang="en-US" sz="2800" b="1" dirty="0" smtClean="0">
                <a:solidFill>
                  <a:srgbClr val="00B050"/>
                </a:solidFill>
                <a:latin typeface="Tahoma" charset="0"/>
              </a:rPr>
              <a:t>(composition):</a:t>
            </a:r>
            <a:r>
              <a:rPr lang="en-US" sz="2800" dirty="0" smtClean="0">
                <a:solidFill>
                  <a:srgbClr val="00B050"/>
                </a:solidFill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the </a:t>
            </a:r>
            <a:r>
              <a:rPr lang="en-US" sz="2400" dirty="0">
                <a:latin typeface="Tahoma" charset="0"/>
              </a:rPr>
              <a:t>global optimum value can be defined in terms of optimal </a:t>
            </a:r>
            <a:r>
              <a:rPr lang="en-US" sz="2400" dirty="0" err="1" smtClean="0">
                <a:latin typeface="Tahoma" charset="0"/>
              </a:rPr>
              <a:t>subproblems</a:t>
            </a:r>
            <a:endParaRPr lang="en-US" sz="24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>
                <a:solidFill>
                  <a:schemeClr val="tx2"/>
                </a:solidFill>
                <a:latin typeface="Tahoma" charset="0"/>
              </a:rPr>
              <a:t>Subproblem</a:t>
            </a:r>
            <a:r>
              <a:rPr lang="en-US" sz="2800" b="1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Tahoma" charset="0"/>
              </a:rPr>
              <a:t>overlap (repeated)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Construct solutions bottom-up (starting with </a:t>
            </a:r>
            <a:r>
              <a:rPr lang="en-US" sz="2400" dirty="0" smtClean="0">
                <a:solidFill>
                  <a:srgbClr val="00B050"/>
                </a:solidFill>
                <a:latin typeface="Tahoma" charset="0"/>
              </a:rPr>
              <a:t>“base cases”)</a:t>
            </a:r>
            <a:endParaRPr lang="en-US" sz="2400" dirty="0">
              <a:solidFill>
                <a:srgbClr val="00B050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Remembering solutions for </a:t>
            </a:r>
            <a:r>
              <a:rPr lang="en-US" sz="2400" dirty="0" err="1" smtClean="0">
                <a:latin typeface="Tahoma" charset="0"/>
              </a:rPr>
              <a:t>subproblems</a:t>
            </a:r>
            <a:endParaRPr lang="en-US" sz="2400" dirty="0">
              <a:latin typeface="Tahoma" charset="0"/>
            </a:endParaRPr>
          </a:p>
        </p:txBody>
      </p:sp>
      <p:pic>
        <p:nvPicPr>
          <p:cNvPr id="27653" name="Picture 5" descr="BD0749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8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Skipping the rest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Observations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543800" cy="2743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be viewed as string </a:t>
            </a:r>
            <a:r>
              <a:rPr lang="en-US" altLang="en-US" dirty="0" smtClean="0">
                <a:solidFill>
                  <a:srgbClr val="FF0000"/>
                </a:solidFill>
              </a:rPr>
              <a:t>editing</a:t>
            </a:r>
          </a:p>
          <a:p>
            <a:pPr lvl="1" eaLnBrk="1" hangingPunct="1"/>
            <a:r>
              <a:rPr lang="en-US" altLang="en-US" dirty="0" smtClean="0"/>
              <a:t>Transform one string to another by keeping/adding/deleting characters</a:t>
            </a:r>
          </a:p>
          <a:p>
            <a:pPr eaLnBrk="1" hangingPunct="1"/>
            <a:r>
              <a:rPr lang="en-US" altLang="en-US" dirty="0" smtClean="0"/>
              <a:t>Can also be viewed as </a:t>
            </a:r>
            <a:r>
              <a:rPr lang="en-US" altLang="en-US" dirty="0" smtClean="0">
                <a:solidFill>
                  <a:srgbClr val="FF0000"/>
                </a:solidFill>
              </a:rPr>
              <a:t>aligning</a:t>
            </a:r>
            <a:r>
              <a:rPr lang="en-US" altLang="en-US" dirty="0" smtClean="0"/>
              <a:t> two strings</a:t>
            </a:r>
          </a:p>
          <a:p>
            <a:pPr eaLnBrk="1" hangingPunct="1"/>
            <a:r>
              <a:rPr lang="en-US" altLang="en-US" dirty="0" smtClean="0"/>
              <a:t>Any ideas?</a:t>
            </a:r>
            <a:endParaRPr lang="en-US" altLang="en-US" sz="2400" dirty="0" smtClean="0"/>
          </a:p>
        </p:txBody>
      </p:sp>
      <p:graphicFrame>
        <p:nvGraphicFramePr>
          <p:cNvPr id="300155" name="Group 1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4855310"/>
              </p:ext>
            </p:extLst>
          </p:nvPr>
        </p:nvGraphicFramePr>
        <p:xfrm>
          <a:off x="1752600" y="4800600"/>
          <a:ext cx="5943600" cy="914400"/>
        </p:xfrm>
        <a:graphic>
          <a:graphicData uri="http://schemas.openxmlformats.org/drawingml/2006/table">
            <a:tbl>
              <a:tblPr/>
              <a:tblGrid>
                <a:gridCol w="593725"/>
                <a:gridCol w="595313"/>
                <a:gridCol w="593725"/>
                <a:gridCol w="595312"/>
                <a:gridCol w="593725"/>
                <a:gridCol w="593725"/>
                <a:gridCol w="595313"/>
                <a:gridCol w="593725"/>
                <a:gridCol w="595312"/>
                <a:gridCol w="5937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32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example of Dynamic Programming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5B2B82-1E93-144D-9892-3C5524A8DE7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6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BE7BA5-611E-3345-8931-AFB5618F39E9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4864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Matrix </a:t>
            </a:r>
            <a:r>
              <a:rPr lang="en-US" sz="4000" smtClean="0">
                <a:latin typeface="Tahoma" charset="0"/>
              </a:rPr>
              <a:t>Chain-Products</a:t>
            </a:r>
            <a:endParaRPr lang="en-US" sz="4000" dirty="0">
              <a:latin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6019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Dynamic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Programming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can be used.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Review</a:t>
            </a:r>
            <a:r>
              <a:rPr lang="en-US" sz="2400" dirty="0">
                <a:latin typeface="Tahoma" charset="0"/>
              </a:rPr>
              <a:t>: Matrix Multiplication.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C</a:t>
            </a:r>
            <a:r>
              <a:rPr lang="en-US" sz="2000" i="1" dirty="0">
                <a:latin typeface="Times New Roman" charset="0"/>
              </a:rPr>
              <a:t> =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i="1" dirty="0">
                <a:latin typeface="Times New Roman" charset="0"/>
              </a:rPr>
              <a:t>*</a:t>
            </a:r>
            <a:r>
              <a:rPr lang="en-US" sz="2000" b="1" i="1" dirty="0">
                <a:latin typeface="Times New Roman" charset="0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is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d 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× 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B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is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e 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×</a:t>
            </a:r>
            <a:r>
              <a:rPr lang="en-US" sz="2000" b="1" i="1" dirty="0">
                <a:latin typeface="Times New Roman" charset="0"/>
              </a:rPr>
              <a:t> f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i="1" dirty="0">
              <a:solidFill>
                <a:srgbClr val="000000"/>
              </a:solidFill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 err="1">
                <a:latin typeface="Times New Roman" charset="0"/>
              </a:rPr>
              <a:t>def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ahoma" charset="0"/>
              </a:rPr>
              <a:t>time</a:t>
            </a:r>
          </a:p>
        </p:txBody>
      </p:sp>
      <p:sp>
        <p:nvSpPr>
          <p:cNvPr id="18437" name="Rectangle 56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8438" name="Group 87"/>
          <p:cNvGrpSpPr>
            <a:grpSpLocks/>
          </p:cNvGrpSpPr>
          <p:nvPr/>
        </p:nvGrpSpPr>
        <p:grpSpPr bwMode="auto">
          <a:xfrm>
            <a:off x="3886200" y="2286000"/>
            <a:ext cx="4984750" cy="4419600"/>
            <a:chOff x="2064" y="1440"/>
            <a:chExt cx="3140" cy="2784"/>
          </a:xfrm>
        </p:grpSpPr>
        <p:sp>
          <p:nvSpPr>
            <p:cNvPr id="18440" name="Rectangle 63"/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64"/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65"/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66"/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Rectangle 67"/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68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Text Box 69"/>
            <p:cNvSpPr txBox="1">
              <a:spLocks noChangeArrowheads="1"/>
            </p:cNvSpPr>
            <p:nvPr/>
          </p:nvSpPr>
          <p:spPr bwMode="auto">
            <a:xfrm>
              <a:off x="2492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A</a:t>
              </a:r>
            </a:p>
          </p:txBody>
        </p:sp>
        <p:sp>
          <p:nvSpPr>
            <p:cNvPr id="18447" name="Text Box 70"/>
            <p:cNvSpPr txBox="1">
              <a:spLocks noChangeArrowheads="1"/>
            </p:cNvSpPr>
            <p:nvPr/>
          </p:nvSpPr>
          <p:spPr bwMode="auto">
            <a:xfrm>
              <a:off x="3840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C</a:t>
              </a:r>
            </a:p>
          </p:txBody>
        </p:sp>
        <p:sp>
          <p:nvSpPr>
            <p:cNvPr id="18448" name="Text Box 71"/>
            <p:cNvSpPr txBox="1">
              <a:spLocks noChangeArrowheads="1"/>
            </p:cNvSpPr>
            <p:nvPr/>
          </p:nvSpPr>
          <p:spPr bwMode="auto">
            <a:xfrm>
              <a:off x="3840" y="187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18449" name="Text Box 72"/>
            <p:cNvSpPr txBox="1">
              <a:spLocks noChangeArrowheads="1"/>
            </p:cNvSpPr>
            <p:nvPr/>
          </p:nvSpPr>
          <p:spPr bwMode="auto">
            <a:xfrm>
              <a:off x="2064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8450" name="Text Box 73"/>
            <p:cNvSpPr txBox="1">
              <a:spLocks noChangeArrowheads="1"/>
            </p:cNvSpPr>
            <p:nvPr/>
          </p:nvSpPr>
          <p:spPr bwMode="auto">
            <a:xfrm>
              <a:off x="4992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8451" name="Text Box 74"/>
            <p:cNvSpPr txBox="1">
              <a:spLocks noChangeArrowheads="1"/>
            </p:cNvSpPr>
            <p:nvPr/>
          </p:nvSpPr>
          <p:spPr bwMode="auto">
            <a:xfrm>
              <a:off x="4236" y="144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</a:p>
          </p:txBody>
        </p:sp>
        <p:sp>
          <p:nvSpPr>
            <p:cNvPr id="18452" name="Text Box 75"/>
            <p:cNvSpPr txBox="1">
              <a:spLocks noChangeArrowheads="1"/>
            </p:cNvSpPr>
            <p:nvPr/>
          </p:nvSpPr>
          <p:spPr bwMode="auto">
            <a:xfrm>
              <a:off x="2928" y="28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18453" name="Text Box 76"/>
            <p:cNvSpPr txBox="1">
              <a:spLocks noChangeArrowheads="1"/>
            </p:cNvSpPr>
            <p:nvPr/>
          </p:nvSpPr>
          <p:spPr bwMode="auto">
            <a:xfrm>
              <a:off x="4272" y="393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</a:p>
          </p:txBody>
        </p:sp>
        <p:sp>
          <p:nvSpPr>
            <p:cNvPr id="18454" name="Text Box 77"/>
            <p:cNvSpPr txBox="1">
              <a:spLocks noChangeArrowheads="1"/>
            </p:cNvSpPr>
            <p:nvPr/>
          </p:nvSpPr>
          <p:spPr bwMode="auto">
            <a:xfrm>
              <a:off x="3504" y="230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18455" name="Text Box 78"/>
            <p:cNvSpPr txBox="1">
              <a:spLocks noChangeArrowheads="1"/>
            </p:cNvSpPr>
            <p:nvPr/>
          </p:nvSpPr>
          <p:spPr bwMode="auto">
            <a:xfrm>
              <a:off x="2903" y="340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i</a:t>
              </a:r>
            </a:p>
          </p:txBody>
        </p:sp>
        <p:sp>
          <p:nvSpPr>
            <p:cNvPr id="18456" name="Text Box 79"/>
            <p:cNvSpPr txBox="1">
              <a:spLocks noChangeArrowheads="1"/>
            </p:cNvSpPr>
            <p:nvPr/>
          </p:nvSpPr>
          <p:spPr bwMode="auto">
            <a:xfrm>
              <a:off x="4247" y="220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j</a:t>
              </a:r>
            </a:p>
          </p:txBody>
        </p:sp>
        <p:sp>
          <p:nvSpPr>
            <p:cNvPr id="18457" name="Text Box 80"/>
            <p:cNvSpPr txBox="1">
              <a:spLocks noChangeArrowheads="1"/>
            </p:cNvSpPr>
            <p:nvPr/>
          </p:nvSpPr>
          <p:spPr bwMode="auto">
            <a:xfrm>
              <a:off x="4386" y="3408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  <a:latin typeface="Times New Roman" charset="0"/>
                </a:rPr>
                <a:t>i,j</a:t>
              </a:r>
            </a:p>
          </p:txBody>
        </p:sp>
        <p:sp>
          <p:nvSpPr>
            <p:cNvPr id="18458" name="AutoShape 81"/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AutoShape 82"/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83"/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AutoShape 84"/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85"/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86"/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439" name="Object 88"/>
          <p:cNvGraphicFramePr>
            <a:graphicFrameLocks noChangeAspect="1"/>
          </p:cNvGraphicFramePr>
          <p:nvPr/>
        </p:nvGraphicFramePr>
        <p:xfrm>
          <a:off x="762000" y="4343400"/>
          <a:ext cx="3340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7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33401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0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0FE2C0-AC9B-A846-8EAD-1AF93035B892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Matrix Chain-Products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6781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Compute </a:t>
            </a:r>
            <a:r>
              <a:rPr lang="en-US" dirty="0">
                <a:latin typeface="Tahoma" charset="0"/>
              </a:rPr>
              <a:t>A=A</a:t>
            </a:r>
            <a:r>
              <a:rPr lang="en-US" baseline="-25000" dirty="0">
                <a:latin typeface="Tahoma" charset="0"/>
              </a:rPr>
              <a:t>0</a:t>
            </a:r>
            <a:r>
              <a:rPr lang="en-US" dirty="0">
                <a:latin typeface="Tahoma" charset="0"/>
              </a:rPr>
              <a:t>*A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*…*A</a:t>
            </a:r>
            <a:r>
              <a:rPr lang="en-US" baseline="-25000" dirty="0">
                <a:latin typeface="Tahoma" charset="0"/>
              </a:rPr>
              <a:t>n-1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</a:t>
            </a:r>
            <a:r>
              <a:rPr lang="en-US" baseline="-25000" dirty="0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 is d</a:t>
            </a:r>
            <a:r>
              <a:rPr lang="en-US" baseline="-25000" dirty="0">
                <a:latin typeface="Tahoma" charset="0"/>
              </a:rPr>
              <a:t>i </a:t>
            </a:r>
            <a:r>
              <a:rPr lang="en-US" dirty="0">
                <a:latin typeface="Tahoma" charset="0"/>
                <a:cs typeface="Tahoma" charset="0"/>
              </a:rPr>
              <a:t>× </a:t>
            </a:r>
            <a:r>
              <a:rPr lang="en-US" dirty="0">
                <a:latin typeface="Tahoma" charset="0"/>
              </a:rPr>
              <a:t>d</a:t>
            </a:r>
            <a:r>
              <a:rPr lang="en-US" baseline="-25000" dirty="0">
                <a:latin typeface="Tahoma" charset="0"/>
              </a:rPr>
              <a:t>i+1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Problem: How to parenthesize?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B is 3 </a:t>
            </a:r>
            <a:r>
              <a:rPr lang="en-US" dirty="0">
                <a:latin typeface="Tahoma" charset="0"/>
                <a:cs typeface="Tahoma" charset="0"/>
              </a:rPr>
              <a:t>×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ahoma" charset="0"/>
              </a:rPr>
              <a:t>C is 100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ahoma" charset="0"/>
              </a:rPr>
              <a:t>D is 5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ahoma" charset="0"/>
              </a:rPr>
              <a:t>(B*C)*D takes 1500 + 75 = 1575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ahoma" charset="0"/>
              </a:rPr>
              <a:t>B*(C*D) takes 1500 + 2500 = 4000 ops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578E1F-F47E-7F4C-9AA3-2EF5612CA0E9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 Brute-force Approach</a:t>
            </a:r>
            <a:endParaRPr lang="en-US" dirty="0">
              <a:latin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6781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Tahoma" charset="0"/>
              </a:rPr>
              <a:t>Algorithm</a:t>
            </a:r>
            <a:endParaRPr lang="en-US" b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Try all possible ways to parenthesize A=A</a:t>
            </a:r>
            <a:r>
              <a:rPr lang="en-US" baseline="-25000" dirty="0">
                <a:latin typeface="Tahoma" charset="0"/>
              </a:rPr>
              <a:t>0</a:t>
            </a:r>
            <a:r>
              <a:rPr lang="en-US" dirty="0">
                <a:latin typeface="Tahoma" charset="0"/>
              </a:rPr>
              <a:t>*A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*…*A</a:t>
            </a:r>
            <a:r>
              <a:rPr lang="en-US" baseline="-25000" dirty="0">
                <a:latin typeface="Tahoma" charset="0"/>
              </a:rPr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Calculate number of ops for each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Pick the one that is best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The number of </a:t>
            </a:r>
            <a:r>
              <a:rPr lang="en-US" dirty="0" err="1">
                <a:latin typeface="Tahoma" charset="0"/>
              </a:rPr>
              <a:t>paranethesizations</a:t>
            </a:r>
            <a:r>
              <a:rPr lang="en-US" dirty="0">
                <a:latin typeface="Tahoma" charset="0"/>
              </a:rPr>
              <a:t> is equal to the number of binary trees with n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This is </a:t>
            </a:r>
            <a:r>
              <a:rPr lang="en-US" b="1" dirty="0">
                <a:solidFill>
                  <a:schemeClr val="tx2"/>
                </a:solidFill>
                <a:latin typeface="Tahoma" charset="0"/>
              </a:rPr>
              <a:t>exponential</a:t>
            </a:r>
            <a:r>
              <a:rPr lang="en-US" dirty="0">
                <a:latin typeface="Tahoma" charset="0"/>
              </a:rPr>
              <a:t>!</a:t>
            </a:r>
            <a:endParaRPr lang="en-US" dirty="0">
              <a:latin typeface="Tahoma" charset="0"/>
              <a:cs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ahoma" charset="0"/>
              </a:rPr>
              <a:t>It is called the Catalan number, and it is almost 4</a:t>
            </a:r>
            <a:r>
              <a:rPr lang="en-US" baseline="30000" dirty="0">
                <a:latin typeface="Tahoma" charset="0"/>
                <a:cs typeface="Tahoma" charset="0"/>
              </a:rPr>
              <a:t>n</a:t>
            </a:r>
            <a:r>
              <a:rPr lang="en-US" dirty="0">
                <a:latin typeface="Tahoma" charset="0"/>
                <a:cs typeface="Tahoma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ahoma" charset="0"/>
              </a:rPr>
              <a:t>This is a terrible algorithm!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8325" y="2154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6" name="Picture 6" descr="BD0537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422275"/>
            <a:ext cx="2236787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7FA4A0-9365-3E43-8219-B7659CAC3025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Greedy Approach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Idea #</a:t>
            </a:r>
            <a:r>
              <a:rPr lang="en-US" dirty="0" smtClean="0">
                <a:latin typeface="Tahoma" charset="0"/>
              </a:rPr>
              <a:t>1: repeatedly </a:t>
            </a:r>
            <a:r>
              <a:rPr lang="en-US" dirty="0">
                <a:latin typeface="Tahoma" charset="0"/>
              </a:rPr>
              <a:t>select the product that uses </a:t>
            </a:r>
            <a:r>
              <a:rPr lang="en-US" dirty="0" smtClean="0">
                <a:latin typeface="Tahoma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Tahoma" charset="0"/>
              </a:rPr>
              <a:t>most</a:t>
            </a:r>
            <a:r>
              <a:rPr lang="en-US" dirty="0">
                <a:latin typeface="Tahoma" charset="0"/>
              </a:rPr>
              <a:t> operations</a:t>
            </a:r>
            <a:r>
              <a:rPr lang="en-US" dirty="0" smtClean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Counter-example</a:t>
            </a:r>
            <a:r>
              <a:rPr lang="en-US" dirty="0" smtClean="0">
                <a:latin typeface="Tahoma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A is 10 </a:t>
            </a:r>
            <a:r>
              <a:rPr lang="en-US" dirty="0" smtClean="0">
                <a:latin typeface="Tahoma" charset="0"/>
                <a:cs typeface="Tahoma" charset="0"/>
              </a:rPr>
              <a:t>× 5</a:t>
            </a:r>
            <a:endParaRPr lang="en-US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B is 5 </a:t>
            </a:r>
            <a:r>
              <a:rPr lang="en-US" dirty="0" smtClean="0">
                <a:latin typeface="Tahoma" charset="0"/>
                <a:cs typeface="Tahoma" charset="0"/>
              </a:rPr>
              <a:t>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  <a:cs typeface="Tahoma" charset="0"/>
              </a:rPr>
              <a:t>C is 10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  <a:cs typeface="Tahoma" charset="0"/>
              </a:rPr>
              <a:t>D is 5 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  <a:cs typeface="Tahoma" charset="0"/>
              </a:rPr>
              <a:t>Greedy idea #1 gives (A*B)*(C*D), which takes 500+1000+500 = 2000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  <a:cs typeface="Tahoma" charset="0"/>
              </a:rPr>
              <a:t>A*((B*C)*D) takes 500+250+250 = 1000 ops</a:t>
            </a:r>
            <a:endParaRPr lang="en-US" dirty="0">
              <a:latin typeface="Tahoma" charset="0"/>
              <a:cs typeface="Tahoma" charset="0"/>
            </a:endParaRPr>
          </a:p>
        </p:txBody>
      </p:sp>
      <p:pic>
        <p:nvPicPr>
          <p:cNvPr id="21509" name="Picture 7" descr="BS00608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"/>
            <a:ext cx="14192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791E59-F08D-7041-A947-5E7958B980F1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Another Greedy Approach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ahoma" charset="0"/>
              </a:rPr>
              <a:t>Idea #2: repeatedly select the product that uses the </a:t>
            </a:r>
            <a:r>
              <a:rPr lang="en-US" sz="2600" dirty="0">
                <a:solidFill>
                  <a:srgbClr val="00B050"/>
                </a:solidFill>
                <a:latin typeface="Tahoma" charset="0"/>
              </a:rPr>
              <a:t>fewest</a:t>
            </a:r>
            <a:r>
              <a:rPr lang="en-US" sz="2600" dirty="0">
                <a:latin typeface="Tahoma" charset="0"/>
              </a:rPr>
              <a:t>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tx2"/>
                </a:solidFill>
                <a:latin typeface="Tahoma" charset="0"/>
              </a:rPr>
              <a:t>Counter-example</a:t>
            </a:r>
            <a:r>
              <a:rPr lang="en-US" sz="2600" dirty="0">
                <a:latin typeface="Tahoma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A is 101 </a:t>
            </a:r>
            <a:r>
              <a:rPr lang="en-US" sz="2200" dirty="0">
                <a:latin typeface="Tahoma" charset="0"/>
                <a:cs typeface="Tahoma" charset="0"/>
              </a:rPr>
              <a:t>× 11</a:t>
            </a:r>
            <a:endParaRPr lang="en-US" sz="22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B is 11 </a:t>
            </a:r>
            <a:r>
              <a:rPr lang="en-US" sz="2200" dirty="0">
                <a:latin typeface="Tahoma" charset="0"/>
                <a:cs typeface="Tahoma" charset="0"/>
              </a:rPr>
              <a:t>× 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  <a:cs typeface="Tahoma" charset="0"/>
              </a:rPr>
              <a:t>C is 9 ×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  <a:cs typeface="Tahoma" charset="0"/>
              </a:rPr>
              <a:t>D is 100 × 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  <a:cs typeface="Tahoma" charset="0"/>
              </a:rPr>
              <a:t>Greedy idea #2 gives A*((B*C)*D)), which takes 109989+9900+108900=228789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  <a:cs typeface="Tahoma" charset="0"/>
              </a:rPr>
              <a:t>(A*B)*(C*D) takes 9999+89991+89100=189090 ops</a:t>
            </a:r>
            <a:endParaRPr lang="en-US" sz="19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ahoma" charset="0"/>
                <a:cs typeface="Tahoma" charset="0"/>
              </a:rPr>
              <a:t>The greedy approach is not giving us the optimal value.</a:t>
            </a:r>
          </a:p>
        </p:txBody>
      </p:sp>
      <p:pic>
        <p:nvPicPr>
          <p:cNvPr id="22533" name="Picture 4" descr="BS00608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"/>
            <a:ext cx="14192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A0E8D-92CF-AC40-B111-57B92AD201C6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Recursive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altLang="ja-JP" dirty="0">
                <a:latin typeface="Tahoma" charset="0"/>
              </a:rPr>
              <a:t> Approach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Define </a:t>
            </a:r>
            <a:r>
              <a:rPr lang="en-US" b="1" dirty="0" err="1">
                <a:solidFill>
                  <a:schemeClr val="tx2"/>
                </a:solidFill>
                <a:latin typeface="Tahoma" charset="0"/>
              </a:rPr>
              <a:t>subproblems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Find the best </a:t>
            </a:r>
            <a:r>
              <a:rPr lang="en-US" sz="2400" dirty="0" err="1">
                <a:latin typeface="Tahoma" charset="0"/>
              </a:rPr>
              <a:t>parenthesization</a:t>
            </a:r>
            <a:r>
              <a:rPr lang="en-US" sz="2400" dirty="0">
                <a:latin typeface="Tahoma" charset="0"/>
              </a:rPr>
              <a:t> of A</a:t>
            </a:r>
            <a:r>
              <a:rPr lang="en-US" sz="2400" baseline="-25000" dirty="0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*A</a:t>
            </a:r>
            <a:r>
              <a:rPr lang="en-US" sz="2400" baseline="-25000" dirty="0">
                <a:latin typeface="Tahoma" charset="0"/>
              </a:rPr>
              <a:t>i+1</a:t>
            </a:r>
            <a:r>
              <a:rPr lang="en-US" sz="2400" dirty="0">
                <a:latin typeface="Tahoma" charset="0"/>
              </a:rPr>
              <a:t>*…*</a:t>
            </a:r>
            <a:r>
              <a:rPr lang="en-US" sz="2400" dirty="0" err="1">
                <a:latin typeface="Tahoma" charset="0"/>
              </a:rPr>
              <a:t>A</a:t>
            </a:r>
            <a:r>
              <a:rPr lang="en-US" sz="2400" baseline="-25000" dirty="0" err="1">
                <a:latin typeface="Tahoma" charset="0"/>
              </a:rPr>
              <a:t>j</a:t>
            </a:r>
            <a:r>
              <a:rPr lang="en-US" sz="2400" dirty="0" smtClean="0">
                <a:latin typeface="Tahoma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Let </a:t>
            </a:r>
            <a:r>
              <a:rPr lang="en-US" sz="2400" dirty="0" err="1">
                <a:latin typeface="Tahoma" charset="0"/>
              </a:rPr>
              <a:t>N</a:t>
            </a:r>
            <a:r>
              <a:rPr lang="en-US" sz="2400" baseline="-25000" dirty="0" err="1">
                <a:latin typeface="Tahoma" charset="0"/>
              </a:rPr>
              <a:t>i,j</a:t>
            </a:r>
            <a:r>
              <a:rPr lang="en-US" sz="2400" dirty="0">
                <a:latin typeface="Tahoma" charset="0"/>
              </a:rPr>
              <a:t> denote the number of operations done by this </a:t>
            </a:r>
            <a:r>
              <a:rPr lang="en-US" sz="2400" dirty="0" err="1">
                <a:latin typeface="Tahoma" charset="0"/>
              </a:rPr>
              <a:t>subproblem</a:t>
            </a:r>
            <a:r>
              <a:rPr lang="en-US" sz="2400" dirty="0" smtClean="0">
                <a:latin typeface="Tahoma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optimal solution for the whole problem is N</a:t>
            </a:r>
            <a:r>
              <a:rPr lang="en-US" sz="2400" baseline="-25000" dirty="0">
                <a:latin typeface="Tahoma" charset="0"/>
              </a:rPr>
              <a:t>0,n-1</a:t>
            </a:r>
            <a:r>
              <a:rPr lang="en-US" sz="2400" dirty="0" smtClean="0">
                <a:latin typeface="Tahoma" charset="0"/>
              </a:rPr>
              <a:t>.</a:t>
            </a:r>
            <a:endParaRPr lang="en-US" sz="2400" dirty="0">
              <a:latin typeface="Tahoma" charset="0"/>
            </a:endParaRPr>
          </a:p>
        </p:txBody>
      </p:sp>
      <p:pic>
        <p:nvPicPr>
          <p:cNvPr id="23557" name="Picture 8" descr="BD1963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890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4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A0E8D-92CF-AC40-B111-57B92AD201C6}" type="slidenum">
              <a:rPr lang="en-US" sz="1400"/>
              <a:pPr eaLnBrk="1" hangingPunct="1"/>
              <a:t>57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Recursive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Approach</a:t>
            </a:r>
            <a:endParaRPr lang="en-US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err="1" smtClean="0">
                <a:solidFill>
                  <a:schemeClr val="tx2"/>
                </a:solidFill>
                <a:latin typeface="Tahoma" charset="0"/>
              </a:rPr>
              <a:t>Subproblem</a:t>
            </a:r>
            <a:r>
              <a:rPr lang="en-US" sz="2800" b="1" dirty="0" smtClean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Tahoma" charset="0"/>
              </a:rPr>
              <a:t>optimality</a:t>
            </a:r>
            <a:r>
              <a:rPr lang="en-US" sz="2800" dirty="0">
                <a:latin typeface="Tahoma" charset="0"/>
              </a:rPr>
              <a:t>: The optimal solution can be defined in terms of optimal </a:t>
            </a:r>
            <a:r>
              <a:rPr lang="en-US" sz="2800" dirty="0" err="1" smtClean="0">
                <a:latin typeface="Tahoma" charset="0"/>
              </a:rPr>
              <a:t>subproblems</a:t>
            </a:r>
            <a:r>
              <a:rPr lang="en-US" sz="2800" dirty="0" smtClean="0">
                <a:latin typeface="Tahoma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There has to be a final multiplication (root of the expression tree) for the optimal solution.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final </a:t>
            </a:r>
            <a:r>
              <a:rPr lang="en-US" sz="1800" dirty="0">
                <a:latin typeface="Tahoma" charset="0"/>
              </a:rPr>
              <a:t>multiply is at index i: (A</a:t>
            </a:r>
            <a:r>
              <a:rPr lang="en-US" sz="1800" baseline="-25000" dirty="0">
                <a:latin typeface="Tahoma" charset="0"/>
              </a:rPr>
              <a:t>0</a:t>
            </a:r>
            <a:r>
              <a:rPr lang="en-US" sz="1800" dirty="0">
                <a:latin typeface="Tahoma" charset="0"/>
              </a:rPr>
              <a:t>*…*A</a:t>
            </a:r>
            <a:r>
              <a:rPr lang="en-US" sz="1800" baseline="-25000" dirty="0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)*(A</a:t>
            </a:r>
            <a:r>
              <a:rPr lang="en-US" sz="1800" baseline="-25000" dirty="0">
                <a:latin typeface="Tahoma" charset="0"/>
              </a:rPr>
              <a:t>i+1</a:t>
            </a:r>
            <a:r>
              <a:rPr lang="en-US" sz="1800" dirty="0">
                <a:latin typeface="Tahoma" charset="0"/>
              </a:rPr>
              <a:t>*…*A</a:t>
            </a:r>
            <a:r>
              <a:rPr lang="en-US" sz="1800" baseline="-25000" dirty="0">
                <a:latin typeface="Tahoma" charset="0"/>
              </a:rPr>
              <a:t>n-1</a:t>
            </a:r>
            <a:r>
              <a:rPr lang="en-US" sz="1800" dirty="0" smtClean="0">
                <a:latin typeface="Tahoma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</p:txBody>
      </p:sp>
      <p:pic>
        <p:nvPicPr>
          <p:cNvPr id="23557" name="Picture 8" descr="BD1963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890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9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A0E8D-92CF-AC40-B111-57B92AD201C6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Recursive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Approach</a:t>
            </a:r>
            <a:endParaRPr lang="en-US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err="1" smtClean="0">
                <a:solidFill>
                  <a:schemeClr val="tx2"/>
                </a:solidFill>
                <a:latin typeface="Tahoma" charset="0"/>
              </a:rPr>
              <a:t>Subproblem</a:t>
            </a:r>
            <a:r>
              <a:rPr lang="en-US" sz="2800" b="1" dirty="0" smtClean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Tahoma" charset="0"/>
              </a:rPr>
              <a:t>optimality</a:t>
            </a:r>
            <a:r>
              <a:rPr lang="en-US" sz="2800" dirty="0">
                <a:latin typeface="Tahoma" charset="0"/>
              </a:rPr>
              <a:t>: The optimal solution can be defined in terms of optimal </a:t>
            </a:r>
            <a:r>
              <a:rPr lang="en-US" sz="2800" dirty="0" err="1" smtClean="0">
                <a:latin typeface="Tahoma" charset="0"/>
              </a:rPr>
              <a:t>subproblems</a:t>
            </a:r>
            <a:r>
              <a:rPr lang="en-US" sz="2800" dirty="0" smtClean="0">
                <a:latin typeface="Tahoma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There has to be a final multiplication (root of the expression tree) for the optimal solution.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final </a:t>
            </a:r>
            <a:r>
              <a:rPr lang="en-US" sz="1800" dirty="0">
                <a:latin typeface="Tahoma" charset="0"/>
              </a:rPr>
              <a:t>multiply is at index i: (A</a:t>
            </a:r>
            <a:r>
              <a:rPr lang="en-US" sz="1800" baseline="-25000" dirty="0">
                <a:latin typeface="Tahoma" charset="0"/>
              </a:rPr>
              <a:t>0</a:t>
            </a:r>
            <a:r>
              <a:rPr lang="en-US" sz="1800" dirty="0">
                <a:latin typeface="Tahoma" charset="0"/>
              </a:rPr>
              <a:t>*…*A</a:t>
            </a:r>
            <a:r>
              <a:rPr lang="en-US" sz="1800" baseline="-25000" dirty="0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)*(A</a:t>
            </a:r>
            <a:r>
              <a:rPr lang="en-US" sz="1800" baseline="-25000" dirty="0">
                <a:latin typeface="Tahoma" charset="0"/>
              </a:rPr>
              <a:t>i+1</a:t>
            </a:r>
            <a:r>
              <a:rPr lang="en-US" sz="1800" dirty="0">
                <a:latin typeface="Tahoma" charset="0"/>
              </a:rPr>
              <a:t>*…*A</a:t>
            </a:r>
            <a:r>
              <a:rPr lang="en-US" sz="1800" baseline="-25000" dirty="0">
                <a:latin typeface="Tahoma" charset="0"/>
              </a:rPr>
              <a:t>n-1</a:t>
            </a:r>
            <a:r>
              <a:rPr lang="en-US" sz="1800" dirty="0" smtClean="0">
                <a:latin typeface="Tahoma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Then the optimal solution N</a:t>
            </a:r>
            <a:r>
              <a:rPr lang="en-US" sz="2400" baseline="-25000" dirty="0">
                <a:latin typeface="Tahoma" charset="0"/>
              </a:rPr>
              <a:t>0,n-1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sum of two optimal </a:t>
            </a:r>
            <a:r>
              <a:rPr lang="en-US" sz="1800" dirty="0" err="1">
                <a:latin typeface="Tahoma" charset="0"/>
              </a:rPr>
              <a:t>subproblems</a:t>
            </a:r>
            <a:r>
              <a:rPr lang="en-US" sz="1800" dirty="0">
                <a:latin typeface="Tahoma" charset="0"/>
              </a:rPr>
              <a:t>, N</a:t>
            </a:r>
            <a:r>
              <a:rPr lang="en-US" sz="1800" baseline="-25000" dirty="0">
                <a:latin typeface="Tahoma" charset="0"/>
              </a:rPr>
              <a:t>0,i</a:t>
            </a:r>
            <a:r>
              <a:rPr lang="en-US" sz="1800" dirty="0">
                <a:latin typeface="Tahoma" charset="0"/>
              </a:rPr>
              <a:t> and N</a:t>
            </a:r>
            <a:r>
              <a:rPr lang="en-US" sz="1800" baseline="-25000" dirty="0">
                <a:latin typeface="Tahoma" charset="0"/>
              </a:rPr>
              <a:t>i+1,n-1 </a:t>
            </a:r>
            <a:endParaRPr lang="en-US" sz="1800" baseline="-25000" dirty="0" smtClean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plus </a:t>
            </a:r>
            <a:r>
              <a:rPr lang="en-US" sz="1800" dirty="0">
                <a:latin typeface="Tahoma" charset="0"/>
              </a:rPr>
              <a:t>the time for the last multiply</a:t>
            </a:r>
            <a:r>
              <a:rPr lang="en-US" sz="1800" dirty="0" smtClean="0">
                <a:latin typeface="Tahoma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pic>
        <p:nvPicPr>
          <p:cNvPr id="23557" name="Picture 8" descr="BD1963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890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B5C8CF-69F9-A449-A2ED-D08AC88F3BD7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 Characterizing Equation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global optimal has to be defined in terms of optimal </a:t>
            </a:r>
            <a:r>
              <a:rPr lang="en-US" sz="2400" dirty="0" err="1" smtClean="0">
                <a:latin typeface="Tahoma" charset="0"/>
              </a:rPr>
              <a:t>subproblems</a:t>
            </a:r>
            <a:endParaRPr lang="en-US" sz="24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</a:t>
            </a:r>
            <a:r>
              <a:rPr lang="en-US" sz="2400" dirty="0" smtClean="0">
                <a:latin typeface="Tahoma" charset="0"/>
              </a:rPr>
              <a:t>onsider </a:t>
            </a:r>
            <a:r>
              <a:rPr lang="en-US" sz="2400" dirty="0">
                <a:latin typeface="Tahoma" charset="0"/>
              </a:rPr>
              <a:t>all possible </a:t>
            </a:r>
            <a:r>
              <a:rPr lang="en-US" sz="2400" dirty="0" smtClean="0">
                <a:latin typeface="Tahoma" charset="0"/>
              </a:rPr>
              <a:t>places (k) </a:t>
            </a:r>
            <a:r>
              <a:rPr lang="en-US" sz="2400" dirty="0">
                <a:latin typeface="Tahoma" charset="0"/>
              </a:rPr>
              <a:t>for that final multiply: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Recall that A</a:t>
            </a:r>
            <a:r>
              <a:rPr lang="en-US" sz="2000" baseline="-25000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is a d</a:t>
            </a:r>
            <a:r>
              <a:rPr lang="en-US" sz="2000" baseline="-25000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Tahoma" charset="0"/>
                <a:cs typeface="Tahoma" charset="0"/>
              </a:rPr>
              <a:t>× d</a:t>
            </a:r>
            <a:r>
              <a:rPr lang="en-US" sz="2000" baseline="-25000" dirty="0">
                <a:latin typeface="Tahoma" charset="0"/>
                <a:cs typeface="Tahoma" charset="0"/>
              </a:rPr>
              <a:t>i+1</a:t>
            </a:r>
            <a:r>
              <a:rPr lang="en-US" sz="2000" dirty="0">
                <a:latin typeface="Tahoma" charset="0"/>
                <a:cs typeface="Tahoma" charset="0"/>
              </a:rPr>
              <a:t> dimensional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  <a:cs typeface="Tahoma" charset="0"/>
              </a:rPr>
              <a:t>a </a:t>
            </a:r>
            <a:r>
              <a:rPr lang="en-US" sz="2000" dirty="0">
                <a:latin typeface="Tahoma" charset="0"/>
                <a:cs typeface="Tahoma" charset="0"/>
              </a:rPr>
              <a:t>characterizing equation for </a:t>
            </a:r>
            <a:r>
              <a:rPr lang="en-US" sz="2000" dirty="0" err="1">
                <a:latin typeface="Tahoma" charset="0"/>
                <a:cs typeface="Tahoma" charset="0"/>
              </a:rPr>
              <a:t>N</a:t>
            </a:r>
            <a:r>
              <a:rPr lang="en-US" sz="2000" baseline="-25000" dirty="0" err="1">
                <a:latin typeface="Tahoma" charset="0"/>
                <a:cs typeface="Tahoma" charset="0"/>
              </a:rPr>
              <a:t>i,j</a:t>
            </a:r>
            <a:r>
              <a:rPr lang="en-US" sz="2000" dirty="0">
                <a:latin typeface="Tahoma" charset="0"/>
                <a:cs typeface="Tahoma" charset="0"/>
              </a:rPr>
              <a:t> </a:t>
            </a:r>
            <a:r>
              <a:rPr lang="en-US" sz="2000" dirty="0" smtClean="0">
                <a:latin typeface="Tahoma" charset="0"/>
                <a:cs typeface="Tahoma" charset="0"/>
              </a:rPr>
              <a:t>is:</a:t>
            </a:r>
            <a:endParaRPr lang="en-US" sz="20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  <a:cs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Tahoma" charset="0"/>
              <a:cs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cs typeface="Tahoma" charset="0"/>
              </a:rPr>
              <a:t>Note </a:t>
            </a:r>
            <a:r>
              <a:rPr lang="en-US" sz="2400" dirty="0">
                <a:latin typeface="Tahoma" charset="0"/>
                <a:cs typeface="Tahoma" charset="0"/>
              </a:rPr>
              <a:t>that </a:t>
            </a:r>
            <a:r>
              <a:rPr lang="en-US" sz="2400" dirty="0" err="1">
                <a:latin typeface="Tahoma" charset="0"/>
                <a:cs typeface="Tahoma" charset="0"/>
              </a:rPr>
              <a:t>subproblems</a:t>
            </a:r>
            <a:r>
              <a:rPr lang="en-US" sz="2400" dirty="0">
                <a:latin typeface="Tahoma" charset="0"/>
                <a:cs typeface="Tahoma" charset="0"/>
              </a:rPr>
              <a:t> are not independent--the </a:t>
            </a:r>
            <a:r>
              <a:rPr lang="en-US" sz="2400" b="1" dirty="0" err="1">
                <a:solidFill>
                  <a:schemeClr val="tx2"/>
                </a:solidFill>
                <a:latin typeface="Tahoma" charset="0"/>
                <a:cs typeface="Tahoma" charset="0"/>
              </a:rPr>
              <a:t>subproblems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  <a:cs typeface="Tahoma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  <a:cs typeface="Tahoma" charset="0"/>
              </a:rPr>
              <a:t>overlap</a:t>
            </a:r>
            <a:r>
              <a:rPr lang="en-US" sz="2400" dirty="0" smtClean="0">
                <a:latin typeface="Tahoma" charset="0"/>
                <a:cs typeface="Tahoma" charset="0"/>
              </a:rPr>
              <a:t>: </a:t>
            </a:r>
            <a:r>
              <a:rPr lang="en-US" sz="2400" dirty="0" smtClean="0">
                <a:solidFill>
                  <a:srgbClr val="00B050"/>
                </a:solidFill>
                <a:latin typeface="Tahoma" charset="0"/>
                <a:cs typeface="Tahoma" charset="0"/>
              </a:rPr>
              <a:t>Dynamic Programming!</a:t>
            </a:r>
            <a:endParaRPr lang="en-US" sz="2400" dirty="0">
              <a:solidFill>
                <a:srgbClr val="00B050"/>
              </a:solidFill>
              <a:latin typeface="Tahoma" charset="0"/>
            </a:endParaRPr>
          </a:p>
        </p:txBody>
      </p:sp>
      <p:pic>
        <p:nvPicPr>
          <p:cNvPr id="24581" name="Picture 7" descr="j02992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736900"/>
              </p:ext>
            </p:extLst>
          </p:nvPr>
        </p:nvGraphicFramePr>
        <p:xfrm>
          <a:off x="1189038" y="3810000"/>
          <a:ext cx="67833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2" name="Equation" r:id="rId4" imgW="2222280" imgH="291960" progId="Equation.3">
                  <p:embed/>
                </p:oleObj>
              </mc:Choice>
              <mc:Fallback>
                <p:oleObj name="Equation" r:id="rId4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810000"/>
                        <a:ext cx="67833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0400" y="4485498"/>
            <a:ext cx="120414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Operations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in the left product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494248"/>
            <a:ext cx="1295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Operations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n the right product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8786" y="4485498"/>
            <a:ext cx="158928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Operations 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</a:t>
            </a:r>
            <a:r>
              <a:rPr lang="en-US" sz="1600" dirty="0" smtClean="0">
                <a:solidFill>
                  <a:srgbClr val="FF0000"/>
                </a:solidFill>
              </a:rPr>
              <a:t>ultiplying the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2 products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Observation: Pairs of indices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194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28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3528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862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196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4196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4864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4864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60198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0198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5532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5532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866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200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6200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95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429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9624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4958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5626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6096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629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162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962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895600" y="2438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429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495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5562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60960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66294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7162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696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5334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X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Y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9530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9530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50292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3352800" y="1219200"/>
            <a:ext cx="533400" cy="2133600"/>
            <a:chOff x="1536" y="1392"/>
            <a:chExt cx="336" cy="1344"/>
          </a:xfrm>
        </p:grpSpPr>
        <p:sp>
          <p:nvSpPr>
            <p:cNvPr id="50272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73" name="Rectangle 47"/>
            <p:cNvSpPr>
              <a:spLocks noChangeArrowheads="1"/>
            </p:cNvSpPr>
            <p:nvPr/>
          </p:nvSpPr>
          <p:spPr bwMode="auto">
            <a:xfrm>
              <a:off x="153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2781300" y="1219200"/>
            <a:ext cx="533400" cy="2133600"/>
            <a:chOff x="1200" y="1392"/>
            <a:chExt cx="336" cy="1344"/>
          </a:xfrm>
        </p:grpSpPr>
        <p:sp>
          <p:nvSpPr>
            <p:cNvPr id="50270" name="Rectangle 49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0271" name="Rectangle 50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86200" y="1219200"/>
            <a:ext cx="533400" cy="2133600"/>
            <a:chOff x="1872" y="1392"/>
            <a:chExt cx="336" cy="1344"/>
          </a:xfrm>
        </p:grpSpPr>
        <p:sp>
          <p:nvSpPr>
            <p:cNvPr id="50268" name="Rectangle 52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69" name="Rectangle 53"/>
            <p:cNvSpPr>
              <a:spLocks noChangeArrowheads="1"/>
            </p:cNvSpPr>
            <p:nvPr/>
          </p:nvSpPr>
          <p:spPr bwMode="auto">
            <a:xfrm>
              <a:off x="187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4419600" y="1219200"/>
            <a:ext cx="533400" cy="2133600"/>
            <a:chOff x="2208" y="1392"/>
            <a:chExt cx="336" cy="1344"/>
          </a:xfrm>
        </p:grpSpPr>
        <p:sp>
          <p:nvSpPr>
            <p:cNvPr id="50266" name="Rectangle 55"/>
            <p:cNvSpPr>
              <a:spLocks noChangeArrowheads="1"/>
            </p:cNvSpPr>
            <p:nvPr/>
          </p:nvSpPr>
          <p:spPr bwMode="auto">
            <a:xfrm>
              <a:off x="220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7" name="Rectangle 56"/>
            <p:cNvSpPr>
              <a:spLocks noChangeArrowheads="1"/>
            </p:cNvSpPr>
            <p:nvPr/>
          </p:nvSpPr>
          <p:spPr bwMode="auto">
            <a:xfrm>
              <a:off x="220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4953000" y="1219200"/>
            <a:ext cx="533400" cy="2133600"/>
            <a:chOff x="2544" y="1392"/>
            <a:chExt cx="336" cy="1344"/>
          </a:xfrm>
        </p:grpSpPr>
        <p:sp>
          <p:nvSpPr>
            <p:cNvPr id="50264" name="Rectangle 5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5" name="Rectangle 59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</p:grpSp>
      <p:grpSp>
        <p:nvGrpSpPr>
          <p:cNvPr id="309308" name="Group 60"/>
          <p:cNvGrpSpPr>
            <a:grpSpLocks/>
          </p:cNvGrpSpPr>
          <p:nvPr/>
        </p:nvGrpSpPr>
        <p:grpSpPr bwMode="auto">
          <a:xfrm>
            <a:off x="5486400" y="1219200"/>
            <a:ext cx="533400" cy="2133600"/>
            <a:chOff x="2880" y="1392"/>
            <a:chExt cx="336" cy="1344"/>
          </a:xfrm>
        </p:grpSpPr>
        <p:sp>
          <p:nvSpPr>
            <p:cNvPr id="50262" name="Rectangle 61"/>
            <p:cNvSpPr>
              <a:spLocks noChangeArrowheads="1"/>
            </p:cNvSpPr>
            <p:nvPr/>
          </p:nvSpPr>
          <p:spPr bwMode="auto">
            <a:xfrm>
              <a:off x="288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0263" name="Rectangle 62"/>
            <p:cNvSpPr>
              <a:spLocks noChangeArrowheads="1"/>
            </p:cNvSpPr>
            <p:nvPr/>
          </p:nvSpPr>
          <p:spPr bwMode="auto">
            <a:xfrm>
              <a:off x="288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1" name="Group 63"/>
          <p:cNvGrpSpPr>
            <a:grpSpLocks/>
          </p:cNvGrpSpPr>
          <p:nvPr/>
        </p:nvGrpSpPr>
        <p:grpSpPr bwMode="auto">
          <a:xfrm>
            <a:off x="6019800" y="1219200"/>
            <a:ext cx="533400" cy="2133600"/>
            <a:chOff x="3216" y="1392"/>
            <a:chExt cx="336" cy="1344"/>
          </a:xfrm>
        </p:grpSpPr>
        <p:sp>
          <p:nvSpPr>
            <p:cNvPr id="50260" name="Rectangle 64"/>
            <p:cNvSpPr>
              <a:spLocks noChangeArrowheads="1"/>
            </p:cNvSpPr>
            <p:nvPr/>
          </p:nvSpPr>
          <p:spPr bwMode="auto">
            <a:xfrm>
              <a:off x="321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0261" name="Rectangle 65"/>
            <p:cNvSpPr>
              <a:spLocks noChangeArrowheads="1"/>
            </p:cNvSpPr>
            <p:nvPr/>
          </p:nvSpPr>
          <p:spPr bwMode="auto">
            <a:xfrm>
              <a:off x="321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4" name="Group 66"/>
          <p:cNvGrpSpPr>
            <a:grpSpLocks/>
          </p:cNvGrpSpPr>
          <p:nvPr/>
        </p:nvGrpSpPr>
        <p:grpSpPr bwMode="auto">
          <a:xfrm>
            <a:off x="6553200" y="1219200"/>
            <a:ext cx="533400" cy="2133600"/>
            <a:chOff x="3552" y="1392"/>
            <a:chExt cx="336" cy="1344"/>
          </a:xfrm>
        </p:grpSpPr>
        <p:sp>
          <p:nvSpPr>
            <p:cNvPr id="50258" name="Rectangle 67"/>
            <p:cNvSpPr>
              <a:spLocks noChangeArrowheads="1"/>
            </p:cNvSpPr>
            <p:nvPr/>
          </p:nvSpPr>
          <p:spPr bwMode="auto">
            <a:xfrm>
              <a:off x="355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0259" name="Rectangle 68"/>
            <p:cNvSpPr>
              <a:spLocks noChangeArrowheads="1"/>
            </p:cNvSpPr>
            <p:nvPr/>
          </p:nvSpPr>
          <p:spPr bwMode="auto">
            <a:xfrm>
              <a:off x="355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17" name="Group 69"/>
          <p:cNvGrpSpPr>
            <a:grpSpLocks/>
          </p:cNvGrpSpPr>
          <p:nvPr/>
        </p:nvGrpSpPr>
        <p:grpSpPr bwMode="auto">
          <a:xfrm>
            <a:off x="7086600" y="1219200"/>
            <a:ext cx="533400" cy="2133600"/>
            <a:chOff x="3888" y="1392"/>
            <a:chExt cx="336" cy="1344"/>
          </a:xfrm>
        </p:grpSpPr>
        <p:sp>
          <p:nvSpPr>
            <p:cNvPr id="50256" name="Rectangle 70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0257" name="Rectangle 71"/>
            <p:cNvSpPr>
              <a:spLocks noChangeArrowheads="1"/>
            </p:cNvSpPr>
            <p:nvPr/>
          </p:nvSpPr>
          <p:spPr bwMode="auto">
            <a:xfrm>
              <a:off x="388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20" name="Group 72"/>
          <p:cNvGrpSpPr>
            <a:grpSpLocks/>
          </p:cNvGrpSpPr>
          <p:nvPr/>
        </p:nvGrpSpPr>
        <p:grpSpPr bwMode="auto">
          <a:xfrm>
            <a:off x="7620000" y="1219200"/>
            <a:ext cx="533400" cy="2133600"/>
            <a:chOff x="4224" y="1392"/>
            <a:chExt cx="336" cy="1344"/>
          </a:xfrm>
        </p:grpSpPr>
        <p:sp>
          <p:nvSpPr>
            <p:cNvPr id="50254" name="Rectangle 73"/>
            <p:cNvSpPr>
              <a:spLocks noChangeArrowheads="1"/>
            </p:cNvSpPr>
            <p:nvPr/>
          </p:nvSpPr>
          <p:spPr bwMode="auto">
            <a:xfrm>
              <a:off x="422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0255" name="Rectangle 74"/>
            <p:cNvSpPr>
              <a:spLocks noChangeArrowheads="1"/>
            </p:cNvSpPr>
            <p:nvPr/>
          </p:nvSpPr>
          <p:spPr bwMode="auto">
            <a:xfrm>
              <a:off x="422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7</a:t>
              </a:r>
            </a:p>
          </p:txBody>
        </p:sp>
      </p:grpSp>
      <p:sp>
        <p:nvSpPr>
          <p:cNvPr id="50231" name="Text Box 75"/>
          <p:cNvSpPr txBox="1">
            <a:spLocks noChangeArrowheads="1"/>
          </p:cNvSpPr>
          <p:nvPr/>
        </p:nvSpPr>
        <p:spPr bwMode="auto">
          <a:xfrm>
            <a:off x="838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1"/>
                </a:solidFill>
                <a:cs typeface="Arial" charset="0"/>
              </a:rPr>
              <a:t>j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2" name="Text Box 76"/>
          <p:cNvSpPr txBox="1">
            <a:spLocks noChangeArrowheads="1"/>
          </p:cNvSpPr>
          <p:nvPr/>
        </p:nvSpPr>
        <p:spPr bwMode="auto">
          <a:xfrm>
            <a:off x="762000" y="1295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 err="1">
                <a:solidFill>
                  <a:schemeClr val="accent1"/>
                </a:solidFill>
                <a:cs typeface="Arial" charset="0"/>
              </a:rPr>
              <a:t>i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8" name="Text Box 82"/>
          <p:cNvSpPr txBox="1">
            <a:spLocks noChangeArrowheads="1"/>
          </p:cNvSpPr>
          <p:nvPr/>
        </p:nvSpPr>
        <p:spPr bwMode="auto">
          <a:xfrm>
            <a:off x="1295400" y="55626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309332" name="Group 84"/>
          <p:cNvGrpSpPr>
            <a:grpSpLocks/>
          </p:cNvGrpSpPr>
          <p:nvPr/>
        </p:nvGrpSpPr>
        <p:grpSpPr bwMode="auto">
          <a:xfrm>
            <a:off x="2362200" y="1219200"/>
            <a:ext cx="533400" cy="2133600"/>
            <a:chOff x="1200" y="1392"/>
            <a:chExt cx="336" cy="1344"/>
          </a:xfrm>
        </p:grpSpPr>
        <p:sp>
          <p:nvSpPr>
            <p:cNvPr id="50252" name="Rectangle 85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0253" name="Rectangle 86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2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712833"/>
              </p:ext>
            </p:extLst>
          </p:nvPr>
        </p:nvGraphicFramePr>
        <p:xfrm>
          <a:off x="5334000" y="1905000"/>
          <a:ext cx="3505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31825"/>
              </p:ext>
            </p:extLst>
          </p:nvPr>
        </p:nvGraphicFramePr>
        <p:xfrm>
          <a:off x="25908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7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1524000"/>
            <a:ext cx="3733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is 10 </a:t>
            </a:r>
            <a:r>
              <a:rPr lang="en-US" dirty="0">
                <a:cs typeface="Tahoma" charset="0"/>
              </a:rPr>
              <a:t>× 5</a:t>
            </a:r>
            <a:endParaRPr lang="en-US" dirty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 is 5 </a:t>
            </a:r>
            <a:r>
              <a:rPr lang="en-US" dirty="0"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D is 5 × </a:t>
            </a:r>
            <a:r>
              <a:rPr lang="en-US" dirty="0" smtClean="0">
                <a:cs typeface="Tahoma" charset="0"/>
              </a:rPr>
              <a:t>10</a:t>
            </a: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Dimensions: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d0=10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1</a:t>
            </a:r>
            <a:r>
              <a:rPr lang="en-US" dirty="0" smtClean="0"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2</a:t>
            </a:r>
            <a:r>
              <a:rPr lang="en-US" dirty="0" smtClean="0">
                <a:cs typeface="Tahoma" charset="0"/>
              </a:rPr>
              <a:t>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3</a:t>
            </a:r>
            <a:r>
              <a:rPr lang="en-US" dirty="0" smtClean="0"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4</a:t>
            </a:r>
            <a:r>
              <a:rPr lang="en-US" dirty="0" smtClean="0">
                <a:cs typeface="Tahoma" charset="0"/>
              </a:rPr>
              <a:t>=10</a:t>
            </a:r>
            <a:endParaRPr lang="en-US" dirty="0"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78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08150"/>
              </p:ext>
            </p:extLst>
          </p:nvPr>
        </p:nvGraphicFramePr>
        <p:xfrm>
          <a:off x="5334000" y="1905000"/>
          <a:ext cx="3581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09005"/>
              </p:ext>
            </p:extLst>
          </p:nvPr>
        </p:nvGraphicFramePr>
        <p:xfrm>
          <a:off x="25908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0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1524000"/>
            <a:ext cx="3733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is 10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5</a:t>
            </a:r>
            <a:endParaRPr lang="en-US" dirty="0">
              <a:solidFill>
                <a:srgbClr val="FF0000"/>
              </a:solidFill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 is 5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D is 5 × </a:t>
            </a:r>
            <a:r>
              <a:rPr lang="en-US" dirty="0" smtClean="0">
                <a:cs typeface="Tahoma" charset="0"/>
              </a:rPr>
              <a:t>10</a:t>
            </a: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Dimensions: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d0=10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3</a:t>
            </a:r>
            <a:r>
              <a:rPr lang="en-US" dirty="0" smtClean="0"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4</a:t>
            </a:r>
            <a:r>
              <a:rPr lang="en-US" dirty="0" smtClean="0">
                <a:cs typeface="Tahoma" charset="0"/>
              </a:rPr>
              <a:t>=10</a:t>
            </a:r>
            <a:endParaRPr lang="en-US" dirty="0"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90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88570"/>
              </p:ext>
            </p:extLst>
          </p:nvPr>
        </p:nvGraphicFramePr>
        <p:xfrm>
          <a:off x="5410200" y="1905000"/>
          <a:ext cx="3505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650218"/>
              </p:ext>
            </p:extLst>
          </p:nvPr>
        </p:nvGraphicFramePr>
        <p:xfrm>
          <a:off x="25908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1524000"/>
            <a:ext cx="3733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is 10 </a:t>
            </a:r>
            <a:r>
              <a:rPr lang="en-US" dirty="0">
                <a:cs typeface="Tahoma" charset="0"/>
              </a:rPr>
              <a:t>× 5</a:t>
            </a:r>
            <a:endParaRPr lang="en-US" dirty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 is 5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D is 5 × </a:t>
            </a:r>
            <a:r>
              <a:rPr lang="en-US" dirty="0" smtClean="0">
                <a:cs typeface="Tahoma" charset="0"/>
              </a:rPr>
              <a:t>10</a:t>
            </a: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Dimensions: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d0=10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4</a:t>
            </a:r>
            <a:r>
              <a:rPr lang="en-US" dirty="0" smtClean="0">
                <a:cs typeface="Tahoma" charset="0"/>
              </a:rPr>
              <a:t>=10</a:t>
            </a:r>
            <a:endParaRPr lang="en-US" dirty="0"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16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793414"/>
              </p:ext>
            </p:extLst>
          </p:nvPr>
        </p:nvGraphicFramePr>
        <p:xfrm>
          <a:off x="5410200" y="1905000"/>
          <a:ext cx="3505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32060"/>
              </p:ext>
            </p:extLst>
          </p:nvPr>
        </p:nvGraphicFramePr>
        <p:xfrm>
          <a:off x="25908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4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1524000"/>
            <a:ext cx="3733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is 10 </a:t>
            </a:r>
            <a:r>
              <a:rPr lang="en-US" dirty="0">
                <a:cs typeface="Tahoma" charset="0"/>
              </a:rPr>
              <a:t>× 5</a:t>
            </a:r>
            <a:endParaRPr lang="en-US" dirty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 is 5 </a:t>
            </a:r>
            <a:r>
              <a:rPr lang="en-US" dirty="0"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D is 5 × 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10</a:t>
            </a: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Dimensions: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d0=10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d</a:t>
            </a:r>
            <a:r>
              <a:rPr lang="en-US" dirty="0">
                <a:cs typeface="Tahoma" charset="0"/>
              </a:rPr>
              <a:t>1</a:t>
            </a:r>
            <a:r>
              <a:rPr lang="en-US" dirty="0" smtClean="0"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=10</a:t>
            </a:r>
            <a:endParaRPr lang="en-US" dirty="0">
              <a:solidFill>
                <a:srgbClr val="FF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40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ABC: A(BC) vs (AB)C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052552"/>
              </p:ext>
            </p:extLst>
          </p:nvPr>
        </p:nvGraphicFramePr>
        <p:xfrm>
          <a:off x="5410200" y="1905000"/>
          <a:ext cx="3505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64301"/>
              </p:ext>
            </p:extLst>
          </p:nvPr>
        </p:nvGraphicFramePr>
        <p:xfrm>
          <a:off x="44196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1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304800" y="1514474"/>
            <a:ext cx="54102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is 10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5</a:t>
            </a:r>
            <a:endParaRPr lang="en-US" dirty="0">
              <a:solidFill>
                <a:srgbClr val="FF0000"/>
              </a:solidFill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 is 5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D is 5 × </a:t>
            </a:r>
            <a:r>
              <a:rPr lang="en-US" dirty="0" smtClean="0">
                <a:cs typeface="Tahoma" charset="0"/>
              </a:rPr>
              <a:t>10</a:t>
            </a: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N[0,2] ----- </a:t>
            </a:r>
            <a:r>
              <a:rPr lang="en-US" dirty="0" smtClean="0">
                <a:solidFill>
                  <a:srgbClr val="00B050"/>
                </a:solidFill>
                <a:cs typeface="Tahoma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Tahoma" charset="0"/>
              </a:rPr>
              <a:t>(BC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Tahoma" charset="0"/>
              </a:rPr>
              <a:t>)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cs typeface="Tahoma" charset="0"/>
              </a:rPr>
              <a:t>N[0,0] </a:t>
            </a:r>
            <a:r>
              <a:rPr lang="en-US" dirty="0">
                <a:cs typeface="Tahoma" charset="0"/>
              </a:rPr>
              <a:t>+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Tahoma" charset="0"/>
              </a:rPr>
              <a:t>N[1,2]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Tahoma" charset="0"/>
              </a:rPr>
              <a:t> </a:t>
            </a:r>
            <a:r>
              <a:rPr lang="en-US" dirty="0">
                <a:cs typeface="Tahoma" charset="0"/>
              </a:rPr>
              <a:t>+ 10*5*5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cs typeface="Tahoma" charset="0"/>
              </a:rPr>
              <a:t>0 </a:t>
            </a:r>
            <a:r>
              <a:rPr lang="en-US" dirty="0" smtClean="0">
                <a:cs typeface="Tahoma" charset="0"/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Tahoma" charset="0"/>
              </a:rPr>
              <a:t>250 </a:t>
            </a:r>
            <a:r>
              <a:rPr lang="en-US" dirty="0" smtClean="0">
                <a:cs typeface="Tahoma" charset="0"/>
              </a:rPr>
              <a:t>+ 250 = 500</a:t>
            </a:r>
            <a:endParaRPr lang="en-US" dirty="0"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19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</a:t>
            </a:r>
            <a:r>
              <a:rPr lang="en-US" dirty="0"/>
              <a:t>: </a:t>
            </a:r>
            <a:r>
              <a:rPr lang="en-US" dirty="0" smtClean="0"/>
              <a:t>A(BC</a:t>
            </a:r>
            <a:r>
              <a:rPr lang="en-US" dirty="0"/>
              <a:t>) vs (</a:t>
            </a:r>
            <a:r>
              <a:rPr lang="en-US" dirty="0" smtClean="0"/>
              <a:t>AB)C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22900"/>
              </p:ext>
            </p:extLst>
          </p:nvPr>
        </p:nvGraphicFramePr>
        <p:xfrm>
          <a:off x="5410200" y="1905000"/>
          <a:ext cx="3505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(k=0)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71888"/>
              </p:ext>
            </p:extLst>
          </p:nvPr>
        </p:nvGraphicFramePr>
        <p:xfrm>
          <a:off x="44196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8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304800" y="1514474"/>
            <a:ext cx="57912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is 10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5</a:t>
            </a:r>
            <a:endParaRPr lang="en-US" dirty="0">
              <a:solidFill>
                <a:srgbClr val="FF0000"/>
              </a:solidFill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 is 5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D is 5 × </a:t>
            </a:r>
            <a:r>
              <a:rPr lang="en-US" dirty="0" smtClean="0">
                <a:cs typeface="Tahoma" charset="0"/>
              </a:rPr>
              <a:t>10</a:t>
            </a: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N[0,2] ----- </a:t>
            </a:r>
            <a:r>
              <a:rPr lang="en-US" dirty="0" smtClean="0">
                <a:cs typeface="Tahoma" charset="0"/>
              </a:rPr>
              <a:t>A(BC</a:t>
            </a:r>
            <a:r>
              <a:rPr lang="en-US" dirty="0">
                <a:cs typeface="Tahoma" charset="0"/>
              </a:rPr>
              <a:t>)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N[0,0] + N[1,2] + 10*5*5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0 + 250 + 250 = 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500</a:t>
            </a:r>
            <a:endParaRPr lang="en-US" dirty="0">
              <a:solidFill>
                <a:srgbClr val="FF0000"/>
              </a:solidFill>
              <a:cs typeface="Tahoma" charset="0"/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N[0,2] ----- </a:t>
            </a:r>
            <a:r>
              <a:rPr lang="en-US" dirty="0" smtClean="0">
                <a:solidFill>
                  <a:srgbClr val="00B050"/>
                </a:solidFill>
                <a:cs typeface="Tahoma" charset="0"/>
              </a:rPr>
              <a:t>(AB)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Tahoma" charset="0"/>
              </a:rPr>
              <a:t>C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cs typeface="Tahoma" charset="0"/>
              </a:rPr>
              <a:t>N[0,1] </a:t>
            </a:r>
            <a:r>
              <a:rPr lang="en-US" dirty="0" smtClean="0">
                <a:cs typeface="Tahoma" charset="0"/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Tahoma" charset="0"/>
              </a:rPr>
              <a:t>N[2,2]</a:t>
            </a:r>
            <a:r>
              <a:rPr lang="en-US" dirty="0" smtClean="0">
                <a:cs typeface="Tahoma" charset="0"/>
              </a:rPr>
              <a:t> + 10*10*5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cs typeface="Tahoma" charset="0"/>
              </a:rPr>
              <a:t>500 </a:t>
            </a:r>
            <a:r>
              <a:rPr lang="en-US" dirty="0" smtClean="0">
                <a:cs typeface="Tahoma" charset="0"/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Tahoma" charset="0"/>
              </a:rPr>
              <a:t>0 </a:t>
            </a:r>
            <a:r>
              <a:rPr lang="en-US" dirty="0" smtClean="0">
                <a:cs typeface="Tahoma" charset="0"/>
              </a:rPr>
              <a:t>+ 500 = 1000</a:t>
            </a:r>
          </a:p>
        </p:txBody>
      </p:sp>
    </p:spTree>
    <p:extLst>
      <p:ext uri="{BB962C8B-B14F-4D97-AF65-F5344CB8AC3E}">
        <p14:creationId xmlns:p14="http://schemas.microsoft.com/office/powerpoint/2010/main" val="3453811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BCD: B(CD) vs (BC)D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10797"/>
              </p:ext>
            </p:extLst>
          </p:nvPr>
        </p:nvGraphicFramePr>
        <p:xfrm>
          <a:off x="5334000" y="1905000"/>
          <a:ext cx="35814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(k=0)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(k=?)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176915"/>
              </p:ext>
            </p:extLst>
          </p:nvPr>
        </p:nvGraphicFramePr>
        <p:xfrm>
          <a:off x="44196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5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304800" y="1514474"/>
            <a:ext cx="48768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is 10 </a:t>
            </a:r>
            <a:r>
              <a:rPr lang="en-US" dirty="0">
                <a:cs typeface="Tahoma" charset="0"/>
              </a:rPr>
              <a:t>× 5</a:t>
            </a:r>
            <a:endParaRPr lang="en-US" dirty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 is 5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D is 5 × 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10</a:t>
            </a: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N[1,3] ----- </a:t>
            </a:r>
            <a:r>
              <a:rPr lang="en-US" dirty="0" smtClean="0">
                <a:cs typeface="Tahoma" charset="0"/>
              </a:rPr>
              <a:t>B(CD</a:t>
            </a:r>
            <a:r>
              <a:rPr lang="en-US" dirty="0">
                <a:cs typeface="Tahoma" charset="0"/>
              </a:rPr>
              <a:t>)</a:t>
            </a: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N[1,3] ----- (BC)D</a:t>
            </a:r>
          </a:p>
        </p:txBody>
      </p:sp>
    </p:spTree>
    <p:extLst>
      <p:ext uri="{BB962C8B-B14F-4D97-AF65-F5344CB8AC3E}">
        <p14:creationId xmlns:p14="http://schemas.microsoft.com/office/powerpoint/2010/main" val="1646121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BCD: B(CD) vs (BC)D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419209"/>
              </p:ext>
            </p:extLst>
          </p:nvPr>
        </p:nvGraphicFramePr>
        <p:xfrm>
          <a:off x="5410200" y="1905000"/>
          <a:ext cx="35052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(k=0)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(k=2)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61690"/>
              </p:ext>
            </p:extLst>
          </p:nvPr>
        </p:nvGraphicFramePr>
        <p:xfrm>
          <a:off x="44196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7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304800" y="1514474"/>
            <a:ext cx="6019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is 10 </a:t>
            </a:r>
            <a:r>
              <a:rPr lang="en-US" dirty="0">
                <a:cs typeface="Tahoma" charset="0"/>
              </a:rPr>
              <a:t>× 5</a:t>
            </a:r>
            <a:endParaRPr lang="en-US" dirty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 is 5 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Tahoma" charset="0"/>
              </a:rPr>
              <a:t>D is 5 × 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10</a:t>
            </a: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N[1,3] ----- </a:t>
            </a:r>
            <a:r>
              <a:rPr lang="en-US" dirty="0" smtClean="0">
                <a:cs typeface="Tahoma" charset="0"/>
              </a:rPr>
              <a:t>B(CD</a:t>
            </a:r>
            <a:r>
              <a:rPr lang="en-US" dirty="0">
                <a:cs typeface="Tahoma" charset="0"/>
              </a:rPr>
              <a:t>)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ahoma" charset="0"/>
              </a:rPr>
              <a:t>N[1,1] + N[2,3] + </a:t>
            </a:r>
            <a:r>
              <a:rPr lang="en-US" dirty="0" smtClean="0">
                <a:cs typeface="Tahoma" charset="0"/>
              </a:rPr>
              <a:t>5*10*10</a:t>
            </a:r>
            <a:endParaRPr lang="en-US" dirty="0">
              <a:cs typeface="Tahoma" charset="0"/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0 + 500 + 500 = 1000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N[1,3] ----- (BC)D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N[1,2]+ N[3,3] + 5*5*10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ahoma" charset="0"/>
              </a:rPr>
              <a:t>250 + 0 + 250 = 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130885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2424"/>
            <a:ext cx="7772400" cy="1143000"/>
          </a:xfrm>
        </p:spPr>
        <p:txBody>
          <a:bodyPr/>
          <a:lstStyle/>
          <a:p>
            <a:r>
              <a:rPr lang="en-US" sz="3600" dirty="0" smtClean="0"/>
              <a:t>ABCD: A(BCD</a:t>
            </a:r>
            <a:r>
              <a:rPr lang="en-US" sz="3600" dirty="0"/>
              <a:t>) </a:t>
            </a:r>
            <a:r>
              <a:rPr lang="en-US" sz="3600" dirty="0" smtClean="0"/>
              <a:t>vs (AB)(CD) vs</a:t>
            </a:r>
            <a:r>
              <a:rPr lang="en-US" sz="3600" dirty="0"/>
              <a:t> (</a:t>
            </a:r>
            <a:r>
              <a:rPr lang="en-US" sz="3600" dirty="0" smtClean="0"/>
              <a:t>ABC)D 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19734"/>
              </p:ext>
            </p:extLst>
          </p:nvPr>
        </p:nvGraphicFramePr>
        <p:xfrm>
          <a:off x="5410200" y="1905000"/>
          <a:ext cx="3505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(k=0)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(k=0)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(k=2)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90779"/>
              </p:ext>
            </p:extLst>
          </p:nvPr>
        </p:nvGraphicFramePr>
        <p:xfrm>
          <a:off x="44196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3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304800" y="1514474"/>
            <a:ext cx="48768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is 10 </a:t>
            </a:r>
            <a:r>
              <a:rPr lang="en-US" sz="2000" dirty="0">
                <a:solidFill>
                  <a:srgbClr val="FF0000"/>
                </a:solidFill>
                <a:cs typeface="Tahoma" charset="0"/>
              </a:rPr>
              <a:t>× 5</a:t>
            </a:r>
            <a:endParaRPr lang="en-US" sz="2000" dirty="0">
              <a:solidFill>
                <a:srgbClr val="FF0000"/>
              </a:solidFill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B is 5 </a:t>
            </a:r>
            <a:r>
              <a:rPr lang="en-US" sz="2000" dirty="0">
                <a:solidFill>
                  <a:srgbClr val="FF0000"/>
                </a:solidFill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Tahoma" charset="0"/>
              </a:rPr>
              <a:t>D is 5 ×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10</a:t>
            </a: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ahoma" charset="0"/>
              </a:rPr>
              <a:t>N[0,3] ----- </a:t>
            </a:r>
            <a:r>
              <a:rPr lang="en-US" sz="2000" dirty="0" smtClean="0">
                <a:cs typeface="Tahoma" charset="0"/>
              </a:rPr>
              <a:t>A(BCD</a:t>
            </a:r>
            <a:r>
              <a:rPr lang="en-US" sz="2000" dirty="0">
                <a:cs typeface="Tahoma" charset="0"/>
              </a:rPr>
              <a:t>)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ahoma" charset="0"/>
              </a:rPr>
              <a:t>N[0,0] + N[1,3] + 10*5*10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0+500+500=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1000</a:t>
            </a:r>
            <a:endParaRPr lang="en-US" sz="2000" dirty="0">
              <a:solidFill>
                <a:srgbClr val="FF0000"/>
              </a:solidFill>
              <a:cs typeface="Tahoma" charset="0"/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cs typeface="Tahoma" charset="0"/>
            </a:endParaRP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N[0,3] ----- (AB)(CD)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N[0,1] + N[2,3] + 10*10*10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500+500+1000=2000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cs typeface="Tahoma" charset="0"/>
            </a:endParaRPr>
          </a:p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ahoma" charset="0"/>
              </a:rPr>
              <a:t>N[0,3] ----- (</a:t>
            </a:r>
            <a:r>
              <a:rPr lang="en-US" sz="2000" dirty="0" smtClean="0">
                <a:cs typeface="Tahoma" charset="0"/>
              </a:rPr>
              <a:t>ABC)D</a:t>
            </a:r>
            <a:endParaRPr lang="en-US" sz="2000" dirty="0">
              <a:cs typeface="Tahoma" charset="0"/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ahoma" charset="0"/>
              </a:rPr>
              <a:t>N[0,2]+ N[3,3] + 10*5*10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500+0+500=1000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cs typeface="Tahoma" charset="0"/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cs typeface="Tahoma" charset="0"/>
            </a:endParaRP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51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2424"/>
            <a:ext cx="7772400" cy="1143000"/>
          </a:xfrm>
        </p:spPr>
        <p:txBody>
          <a:bodyPr/>
          <a:lstStyle/>
          <a:p>
            <a:r>
              <a:rPr lang="en-US" sz="3600" dirty="0" smtClean="0"/>
              <a:t>ABCD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464756"/>
              </p:ext>
            </p:extLst>
          </p:nvPr>
        </p:nvGraphicFramePr>
        <p:xfrm>
          <a:off x="5410200" y="1905000"/>
          <a:ext cx="35052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/>
                <a:gridCol w="701040"/>
                <a:gridCol w="701040"/>
                <a:gridCol w="701040"/>
                <a:gridCol w="70104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(k=0)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(k=0)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(k=2)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47231"/>
              </p:ext>
            </p:extLst>
          </p:nvPr>
        </p:nvGraphicFramePr>
        <p:xfrm>
          <a:off x="4419600" y="5715000"/>
          <a:ext cx="4525962" cy="5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5" name="Equation" r:id="rId3" imgW="2222280" imgH="291960" progId="Equation.3">
                  <p:embed/>
                </p:oleObj>
              </mc:Choice>
              <mc:Fallback>
                <p:oleObj name="Equation" r:id="rId3" imgW="222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4525962" cy="59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-304800" y="1514474"/>
            <a:ext cx="487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Matrices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is 10 </a:t>
            </a:r>
            <a:r>
              <a:rPr lang="en-US" sz="2000" dirty="0">
                <a:cs typeface="Tahoma" charset="0"/>
              </a:rPr>
              <a:t>× 5</a:t>
            </a:r>
            <a:endParaRPr lang="en-US" sz="2000" dirty="0"/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 is 5 </a:t>
            </a:r>
            <a:r>
              <a:rPr lang="en-US" sz="2000" dirty="0">
                <a:cs typeface="Tahoma" charset="0"/>
              </a:rPr>
              <a:t>× 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ahoma" charset="0"/>
              </a:rPr>
              <a:t>C is 10 × 5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ahoma" charset="0"/>
              </a:rPr>
              <a:t>D is 5 × </a:t>
            </a:r>
            <a:r>
              <a:rPr lang="en-US" sz="2000" dirty="0" smtClean="0">
                <a:cs typeface="Tahoma" charset="0"/>
              </a:rPr>
              <a:t>10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cs typeface="Tahoma" charset="0"/>
            </a:endParaRP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N[0,3]  --- ABCD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k=0 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A(BCD)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cs typeface="Tahoma" charset="0"/>
            </a:endParaRP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N[1,3]  ---- BCD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ahoma" charset="0"/>
              </a:rPr>
              <a:t>k</a:t>
            </a:r>
            <a:r>
              <a:rPr lang="en-US" sz="2000" dirty="0" smtClean="0">
                <a:cs typeface="Tahoma" charset="0"/>
              </a:rPr>
              <a:t>=2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ahoma" charset="0"/>
              </a:rPr>
              <a:t>(BC)D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cs typeface="Tahoma" charset="0"/>
            </a:endParaRPr>
          </a:p>
          <a:p>
            <a:pPr marL="800100" lvl="1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cs typeface="Tahoma" charset="0"/>
              </a:rPr>
              <a:t>A((BC)D</a:t>
            </a:r>
            <a:r>
              <a:rPr lang="en-US" sz="2000" dirty="0" smtClean="0">
                <a:cs typeface="Tahoma" charset="0"/>
              </a:rPr>
              <a:t>)</a:t>
            </a:r>
          </a:p>
          <a:p>
            <a:pPr marL="1257300"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0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Observation: Pairs of indices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194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28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3528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862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196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4196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4864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4864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60198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0198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5532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5532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866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200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6200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95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429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9624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4958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5626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6096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629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162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962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895600" y="2438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429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495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5562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60960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66294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7162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696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5334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X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Y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9530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9530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50292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3352800" y="1219200"/>
            <a:ext cx="533400" cy="2133600"/>
            <a:chOff x="1536" y="1392"/>
            <a:chExt cx="336" cy="1344"/>
          </a:xfrm>
        </p:grpSpPr>
        <p:sp>
          <p:nvSpPr>
            <p:cNvPr id="50272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73" name="Rectangle 47"/>
            <p:cNvSpPr>
              <a:spLocks noChangeArrowheads="1"/>
            </p:cNvSpPr>
            <p:nvPr/>
          </p:nvSpPr>
          <p:spPr bwMode="auto">
            <a:xfrm>
              <a:off x="153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2781300" y="1219200"/>
            <a:ext cx="533400" cy="2133600"/>
            <a:chOff x="1200" y="1392"/>
            <a:chExt cx="336" cy="1344"/>
          </a:xfrm>
        </p:grpSpPr>
        <p:sp>
          <p:nvSpPr>
            <p:cNvPr id="50270" name="Rectangle 49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0271" name="Rectangle 50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86200" y="1219200"/>
            <a:ext cx="533400" cy="2133600"/>
            <a:chOff x="1872" y="1392"/>
            <a:chExt cx="336" cy="1344"/>
          </a:xfrm>
        </p:grpSpPr>
        <p:sp>
          <p:nvSpPr>
            <p:cNvPr id="50268" name="Rectangle 52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69" name="Rectangle 53"/>
            <p:cNvSpPr>
              <a:spLocks noChangeArrowheads="1"/>
            </p:cNvSpPr>
            <p:nvPr/>
          </p:nvSpPr>
          <p:spPr bwMode="auto">
            <a:xfrm>
              <a:off x="187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4419600" y="1219200"/>
            <a:ext cx="533400" cy="2133600"/>
            <a:chOff x="2208" y="1392"/>
            <a:chExt cx="336" cy="1344"/>
          </a:xfrm>
        </p:grpSpPr>
        <p:sp>
          <p:nvSpPr>
            <p:cNvPr id="50266" name="Rectangle 55"/>
            <p:cNvSpPr>
              <a:spLocks noChangeArrowheads="1"/>
            </p:cNvSpPr>
            <p:nvPr/>
          </p:nvSpPr>
          <p:spPr bwMode="auto">
            <a:xfrm>
              <a:off x="220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7" name="Rectangle 56"/>
            <p:cNvSpPr>
              <a:spLocks noChangeArrowheads="1"/>
            </p:cNvSpPr>
            <p:nvPr/>
          </p:nvSpPr>
          <p:spPr bwMode="auto">
            <a:xfrm>
              <a:off x="220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4953000" y="1219200"/>
            <a:ext cx="533400" cy="2133600"/>
            <a:chOff x="2544" y="1392"/>
            <a:chExt cx="336" cy="1344"/>
          </a:xfrm>
        </p:grpSpPr>
        <p:sp>
          <p:nvSpPr>
            <p:cNvPr id="50264" name="Rectangle 5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5" name="Rectangle 59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</p:grpSp>
      <p:grpSp>
        <p:nvGrpSpPr>
          <p:cNvPr id="309308" name="Group 60"/>
          <p:cNvGrpSpPr>
            <a:grpSpLocks/>
          </p:cNvGrpSpPr>
          <p:nvPr/>
        </p:nvGrpSpPr>
        <p:grpSpPr bwMode="auto">
          <a:xfrm>
            <a:off x="5486400" y="1219200"/>
            <a:ext cx="533400" cy="2133600"/>
            <a:chOff x="2880" y="1392"/>
            <a:chExt cx="336" cy="1344"/>
          </a:xfrm>
        </p:grpSpPr>
        <p:sp>
          <p:nvSpPr>
            <p:cNvPr id="50262" name="Rectangle 61"/>
            <p:cNvSpPr>
              <a:spLocks noChangeArrowheads="1"/>
            </p:cNvSpPr>
            <p:nvPr/>
          </p:nvSpPr>
          <p:spPr bwMode="auto">
            <a:xfrm>
              <a:off x="288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0263" name="Rectangle 62"/>
            <p:cNvSpPr>
              <a:spLocks noChangeArrowheads="1"/>
            </p:cNvSpPr>
            <p:nvPr/>
          </p:nvSpPr>
          <p:spPr bwMode="auto">
            <a:xfrm>
              <a:off x="288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1" name="Group 63"/>
          <p:cNvGrpSpPr>
            <a:grpSpLocks/>
          </p:cNvGrpSpPr>
          <p:nvPr/>
        </p:nvGrpSpPr>
        <p:grpSpPr bwMode="auto">
          <a:xfrm>
            <a:off x="6019800" y="1219200"/>
            <a:ext cx="533400" cy="2133600"/>
            <a:chOff x="3216" y="1392"/>
            <a:chExt cx="336" cy="1344"/>
          </a:xfrm>
        </p:grpSpPr>
        <p:sp>
          <p:nvSpPr>
            <p:cNvPr id="50260" name="Rectangle 64"/>
            <p:cNvSpPr>
              <a:spLocks noChangeArrowheads="1"/>
            </p:cNvSpPr>
            <p:nvPr/>
          </p:nvSpPr>
          <p:spPr bwMode="auto">
            <a:xfrm>
              <a:off x="321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0261" name="Rectangle 65"/>
            <p:cNvSpPr>
              <a:spLocks noChangeArrowheads="1"/>
            </p:cNvSpPr>
            <p:nvPr/>
          </p:nvSpPr>
          <p:spPr bwMode="auto">
            <a:xfrm>
              <a:off x="321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4" name="Group 66"/>
          <p:cNvGrpSpPr>
            <a:grpSpLocks/>
          </p:cNvGrpSpPr>
          <p:nvPr/>
        </p:nvGrpSpPr>
        <p:grpSpPr bwMode="auto">
          <a:xfrm>
            <a:off x="6553200" y="1219200"/>
            <a:ext cx="533400" cy="2133600"/>
            <a:chOff x="3552" y="1392"/>
            <a:chExt cx="336" cy="1344"/>
          </a:xfrm>
        </p:grpSpPr>
        <p:sp>
          <p:nvSpPr>
            <p:cNvPr id="50258" name="Rectangle 67"/>
            <p:cNvSpPr>
              <a:spLocks noChangeArrowheads="1"/>
            </p:cNvSpPr>
            <p:nvPr/>
          </p:nvSpPr>
          <p:spPr bwMode="auto">
            <a:xfrm>
              <a:off x="355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0259" name="Rectangle 68"/>
            <p:cNvSpPr>
              <a:spLocks noChangeArrowheads="1"/>
            </p:cNvSpPr>
            <p:nvPr/>
          </p:nvSpPr>
          <p:spPr bwMode="auto">
            <a:xfrm>
              <a:off x="355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17" name="Group 69"/>
          <p:cNvGrpSpPr>
            <a:grpSpLocks/>
          </p:cNvGrpSpPr>
          <p:nvPr/>
        </p:nvGrpSpPr>
        <p:grpSpPr bwMode="auto">
          <a:xfrm>
            <a:off x="7086600" y="1219200"/>
            <a:ext cx="533400" cy="2133600"/>
            <a:chOff x="3888" y="1392"/>
            <a:chExt cx="336" cy="1344"/>
          </a:xfrm>
        </p:grpSpPr>
        <p:sp>
          <p:nvSpPr>
            <p:cNvPr id="50256" name="Rectangle 70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0257" name="Rectangle 71"/>
            <p:cNvSpPr>
              <a:spLocks noChangeArrowheads="1"/>
            </p:cNvSpPr>
            <p:nvPr/>
          </p:nvSpPr>
          <p:spPr bwMode="auto">
            <a:xfrm>
              <a:off x="388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20" name="Group 72"/>
          <p:cNvGrpSpPr>
            <a:grpSpLocks/>
          </p:cNvGrpSpPr>
          <p:nvPr/>
        </p:nvGrpSpPr>
        <p:grpSpPr bwMode="auto">
          <a:xfrm>
            <a:off x="7620000" y="1219200"/>
            <a:ext cx="533400" cy="2133600"/>
            <a:chOff x="4224" y="1392"/>
            <a:chExt cx="336" cy="1344"/>
          </a:xfrm>
        </p:grpSpPr>
        <p:sp>
          <p:nvSpPr>
            <p:cNvPr id="50254" name="Rectangle 73"/>
            <p:cNvSpPr>
              <a:spLocks noChangeArrowheads="1"/>
            </p:cNvSpPr>
            <p:nvPr/>
          </p:nvSpPr>
          <p:spPr bwMode="auto">
            <a:xfrm>
              <a:off x="422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0255" name="Rectangle 74"/>
            <p:cNvSpPr>
              <a:spLocks noChangeArrowheads="1"/>
            </p:cNvSpPr>
            <p:nvPr/>
          </p:nvSpPr>
          <p:spPr bwMode="auto">
            <a:xfrm>
              <a:off x="422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7</a:t>
              </a:r>
            </a:p>
          </p:txBody>
        </p:sp>
      </p:grpSp>
      <p:sp>
        <p:nvSpPr>
          <p:cNvPr id="50231" name="Text Box 75"/>
          <p:cNvSpPr txBox="1">
            <a:spLocks noChangeArrowheads="1"/>
          </p:cNvSpPr>
          <p:nvPr/>
        </p:nvSpPr>
        <p:spPr bwMode="auto">
          <a:xfrm>
            <a:off x="838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1"/>
                </a:solidFill>
                <a:cs typeface="Arial" charset="0"/>
              </a:rPr>
              <a:t>j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2" name="Text Box 76"/>
          <p:cNvSpPr txBox="1">
            <a:spLocks noChangeArrowheads="1"/>
          </p:cNvSpPr>
          <p:nvPr/>
        </p:nvSpPr>
        <p:spPr bwMode="auto">
          <a:xfrm>
            <a:off x="762000" y="1295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 err="1">
                <a:solidFill>
                  <a:schemeClr val="accent1"/>
                </a:solidFill>
                <a:cs typeface="Arial" charset="0"/>
              </a:rPr>
              <a:t>i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3" name="Text Box 77"/>
          <p:cNvSpPr txBox="1">
            <a:spLocks noChangeArrowheads="1"/>
          </p:cNvSpPr>
          <p:nvPr/>
        </p:nvSpPr>
        <p:spPr bwMode="auto">
          <a:xfrm>
            <a:off x="228600" y="4419601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cs typeface="Arial" charset="0"/>
              </a:rPr>
              <a:t>Matches shown in</a:t>
            </a: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00B050"/>
                </a:solidFill>
                <a:cs typeface="Arial" charset="0"/>
              </a:rPr>
              <a:t>green</a:t>
            </a:r>
            <a:endParaRPr lang="en-US" altLang="en-US" sz="24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50238" name="Text Box 82"/>
          <p:cNvSpPr txBox="1">
            <a:spLocks noChangeArrowheads="1"/>
          </p:cNvSpPr>
          <p:nvPr/>
        </p:nvSpPr>
        <p:spPr bwMode="auto">
          <a:xfrm>
            <a:off x="1295400" y="55626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309332" name="Group 84"/>
          <p:cNvGrpSpPr>
            <a:grpSpLocks/>
          </p:cNvGrpSpPr>
          <p:nvPr/>
        </p:nvGrpSpPr>
        <p:grpSpPr bwMode="auto">
          <a:xfrm>
            <a:off x="2362200" y="1219200"/>
            <a:ext cx="533400" cy="2133600"/>
            <a:chOff x="1200" y="1392"/>
            <a:chExt cx="336" cy="1344"/>
          </a:xfrm>
        </p:grpSpPr>
        <p:sp>
          <p:nvSpPr>
            <p:cNvPr id="50252" name="Rectangle 85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0253" name="Rectangle 86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000" y="3657600"/>
            <a:ext cx="8458200" cy="396875"/>
            <a:chOff x="381000" y="3657600"/>
            <a:chExt cx="8458200" cy="396875"/>
          </a:xfrm>
        </p:grpSpPr>
        <p:sp>
          <p:nvSpPr>
            <p:cNvPr id="309335" name="Text Box 87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1143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cs typeface="Arial" charset="0"/>
                </a:rPr>
                <a:t>(0,0)</a:t>
              </a:r>
              <a:r>
                <a:rPr lang="en-US" altLang="en-US" sz="2000" dirty="0">
                  <a:solidFill>
                    <a:schemeClr val="tx2"/>
                  </a:solidFill>
                  <a:cs typeface="Arial" charset="0"/>
                  <a:sym typeface="Wingdings" pitchFamily="2" charset="2"/>
                </a:rPr>
                <a:t></a:t>
              </a:r>
              <a:endParaRPr lang="en-US" altLang="en-US" sz="2000" dirty="0">
                <a:solidFill>
                  <a:srgbClr val="FF0000"/>
                </a:solidFill>
                <a:cs typeface="Arial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43000" y="3657600"/>
              <a:ext cx="7696200" cy="396875"/>
              <a:chOff x="1143000" y="3657600"/>
              <a:chExt cx="7696200" cy="396875"/>
            </a:xfrm>
          </p:grpSpPr>
          <p:sp>
            <p:nvSpPr>
              <p:cNvPr id="309336" name="Text Box 88"/>
              <p:cNvSpPr txBox="1">
                <a:spLocks noChangeArrowheads="1"/>
              </p:cNvSpPr>
              <p:nvPr/>
            </p:nvSpPr>
            <p:spPr bwMode="auto">
              <a:xfrm>
                <a:off x="1143000" y="36576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(0,1)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37" name="Text Box 89"/>
              <p:cNvSpPr txBox="1">
                <a:spLocks noChangeArrowheads="1"/>
              </p:cNvSpPr>
              <p:nvPr/>
            </p:nvSpPr>
            <p:spPr bwMode="auto">
              <a:xfrm>
                <a:off x="1905000" y="36576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1,2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38" name="Text Box 90"/>
              <p:cNvSpPr txBox="1">
                <a:spLocks noChangeArrowheads="1"/>
              </p:cNvSpPr>
              <p:nvPr/>
            </p:nvSpPr>
            <p:spPr bwMode="auto">
              <a:xfrm>
                <a:off x="2667000" y="3657600"/>
                <a:ext cx="1219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(2,2)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39" name="Text Box 91"/>
              <p:cNvSpPr txBox="1">
                <a:spLocks noChangeArrowheads="1"/>
              </p:cNvSpPr>
              <p:nvPr/>
            </p:nvSpPr>
            <p:spPr bwMode="auto">
              <a:xfrm>
                <a:off x="3429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3,3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0" name="Text Box 92"/>
              <p:cNvSpPr txBox="1">
                <a:spLocks noChangeArrowheads="1"/>
              </p:cNvSpPr>
              <p:nvPr/>
            </p:nvSpPr>
            <p:spPr bwMode="auto">
              <a:xfrm>
                <a:off x="4191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(4,3)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1" name="Text Box 93"/>
              <p:cNvSpPr txBox="1">
                <a:spLocks noChangeArrowheads="1"/>
              </p:cNvSpPr>
              <p:nvPr/>
            </p:nvSpPr>
            <p:spPr bwMode="auto">
              <a:xfrm>
                <a:off x="4953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5,4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2" name="Text Box 94"/>
              <p:cNvSpPr txBox="1">
                <a:spLocks noChangeArrowheads="1"/>
              </p:cNvSpPr>
              <p:nvPr/>
            </p:nvSpPr>
            <p:spPr bwMode="auto">
              <a:xfrm>
                <a:off x="5715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(5,5)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3" name="Text Box 95"/>
              <p:cNvSpPr txBox="1">
                <a:spLocks noChangeArrowheads="1"/>
              </p:cNvSpPr>
              <p:nvPr/>
            </p:nvSpPr>
            <p:spPr bwMode="auto">
              <a:xfrm>
                <a:off x="6477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6,6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4" name="Text Box 96"/>
              <p:cNvSpPr txBox="1">
                <a:spLocks noChangeArrowheads="1"/>
              </p:cNvSpPr>
              <p:nvPr/>
            </p:nvSpPr>
            <p:spPr bwMode="auto">
              <a:xfrm>
                <a:off x="7239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(6,7)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5" name="Text Box 97"/>
              <p:cNvSpPr txBox="1">
                <a:spLocks noChangeArrowheads="1"/>
              </p:cNvSpPr>
              <p:nvPr/>
            </p:nvSpPr>
            <p:spPr bwMode="auto">
              <a:xfrm>
                <a:off x="8001000" y="3657600"/>
                <a:ext cx="838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7,8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D2E30A-9D5F-4C41-98E1-F3A595C5777B}" type="slidenum">
              <a:rPr lang="en-US" sz="1400"/>
              <a:pPr eaLnBrk="1" hangingPunct="1"/>
              <a:t>70</a:t>
            </a:fld>
            <a:endParaRPr lang="en-US" sz="1400"/>
          </a:p>
        </p:txBody>
      </p:sp>
      <p:sp>
        <p:nvSpPr>
          <p:cNvPr id="26645" name="Rectangle 106"/>
          <p:cNvSpPr>
            <a:spLocks noChangeArrowheads="1"/>
          </p:cNvSpPr>
          <p:nvPr/>
        </p:nvSpPr>
        <p:spPr bwMode="auto">
          <a:xfrm>
            <a:off x="609600" y="30480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sz="4400" dirty="0" smtClean="0">
                <a:solidFill>
                  <a:schemeClr val="tx2"/>
                </a:solidFill>
              </a:rPr>
              <a:t> Time Complexity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26646" name="Picture 107" descr="BD05515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5263"/>
            <a:ext cx="13065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7" name="Rectangle 10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679575"/>
            <a:ext cx="3276600" cy="4800600"/>
          </a:xfrm>
          <a:noFill/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Filling </a:t>
            </a:r>
            <a:r>
              <a:rPr lang="en-US" sz="2000" dirty="0">
                <a:latin typeface="Tahoma" charset="0"/>
              </a:rPr>
              <a:t>in each entry in the N table takes O(n) time</a:t>
            </a:r>
            <a:r>
              <a:rPr lang="en-US" sz="2000" dirty="0" smtClean="0">
                <a:latin typeface="Tahoma" charset="0"/>
              </a:rPr>
              <a:t>.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O(n</a:t>
            </a:r>
            <a:r>
              <a:rPr lang="en-US" sz="2000" baseline="30000" dirty="0" smtClean="0">
                <a:latin typeface="Tahoma" charset="0"/>
              </a:rPr>
              <a:t>2</a:t>
            </a:r>
            <a:r>
              <a:rPr lang="en-US" sz="2000" dirty="0" smtClean="0">
                <a:latin typeface="Tahoma" charset="0"/>
              </a:rPr>
              <a:t>) entries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Building the table: </a:t>
            </a:r>
            <a:r>
              <a:rPr lang="en-US" sz="2000" dirty="0">
                <a:latin typeface="Tahoma" charset="0"/>
              </a:rPr>
              <a:t>O(n</a:t>
            </a:r>
            <a:r>
              <a:rPr lang="en-US" sz="2000" baseline="30000" dirty="0">
                <a:latin typeface="Tahoma" charset="0"/>
              </a:rPr>
              <a:t>3</a:t>
            </a:r>
            <a:r>
              <a:rPr lang="en-US" sz="2000" dirty="0" smtClean="0">
                <a:latin typeface="Tahoma" charset="0"/>
              </a:rPr>
              <a:t>)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O(n) for finding the parenthesis locations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Total</a:t>
            </a:r>
            <a:r>
              <a:rPr lang="en-US" sz="2000" dirty="0">
                <a:latin typeface="Tahoma" charset="0"/>
              </a:rPr>
              <a:t>: O(n</a:t>
            </a:r>
            <a:r>
              <a:rPr lang="en-US" sz="2000" baseline="30000" dirty="0">
                <a:latin typeface="Tahoma" charset="0"/>
              </a:rPr>
              <a:t>3</a:t>
            </a:r>
            <a:r>
              <a:rPr lang="en-US" sz="2000" dirty="0" smtClean="0">
                <a:latin typeface="Tahoma" charset="0"/>
              </a:rPr>
              <a:t>)</a:t>
            </a:r>
            <a:endParaRPr lang="en-US" sz="2000" dirty="0">
              <a:latin typeface="Tahoma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48905" y="1641475"/>
            <a:ext cx="5110163" cy="3962400"/>
            <a:chOff x="3505200" y="1828800"/>
            <a:chExt cx="5110163" cy="3962400"/>
          </a:xfrm>
        </p:grpSpPr>
        <p:grpSp>
          <p:nvGrpSpPr>
            <p:cNvPr id="2" name="Group 173"/>
            <p:cNvGrpSpPr>
              <a:grpSpLocks/>
            </p:cNvGrpSpPr>
            <p:nvPr/>
          </p:nvGrpSpPr>
          <p:grpSpPr bwMode="auto">
            <a:xfrm>
              <a:off x="6705600" y="1828800"/>
              <a:ext cx="1909763" cy="914400"/>
              <a:chOff x="4224" y="1152"/>
              <a:chExt cx="1203" cy="576"/>
            </a:xfrm>
          </p:grpSpPr>
          <p:sp>
            <p:nvSpPr>
              <p:cNvPr id="26704" name="Rectangle 164"/>
              <p:cNvSpPr>
                <a:spLocks noChangeArrowheads="1"/>
              </p:cNvSpPr>
              <p:nvPr/>
            </p:nvSpPr>
            <p:spPr bwMode="auto">
              <a:xfrm>
                <a:off x="4224" y="1536"/>
                <a:ext cx="192" cy="19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5" name="Text Box 161"/>
              <p:cNvSpPr txBox="1">
                <a:spLocks noChangeArrowheads="1"/>
              </p:cNvSpPr>
              <p:nvPr/>
            </p:nvSpPr>
            <p:spPr bwMode="auto">
              <a:xfrm>
                <a:off x="4704" y="1152"/>
                <a:ext cx="7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answer</a:t>
                </a:r>
              </a:p>
            </p:txBody>
          </p:sp>
          <p:sp>
            <p:nvSpPr>
              <p:cNvPr id="26706" name="Line 162"/>
              <p:cNvSpPr>
                <a:spLocks noChangeShapeType="1"/>
              </p:cNvSpPr>
              <p:nvPr/>
            </p:nvSpPr>
            <p:spPr bwMode="auto">
              <a:xfrm flipH="1">
                <a:off x="4512" y="1488"/>
                <a:ext cx="57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60"/>
            <p:cNvGrpSpPr>
              <a:grpSpLocks/>
            </p:cNvGrpSpPr>
            <p:nvPr/>
          </p:nvGrpSpPr>
          <p:grpSpPr bwMode="auto">
            <a:xfrm>
              <a:off x="4572000" y="2438400"/>
              <a:ext cx="2438400" cy="2438400"/>
              <a:chOff x="2880" y="1536"/>
              <a:chExt cx="1536" cy="1536"/>
            </a:xfrm>
          </p:grpSpPr>
          <p:sp>
            <p:nvSpPr>
              <p:cNvPr id="26696" name="Rectangle 151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7" name="Rectangle 152"/>
              <p:cNvSpPr>
                <a:spLocks noChangeArrowheads="1"/>
              </p:cNvSpPr>
              <p:nvPr/>
            </p:nvSpPr>
            <p:spPr bwMode="auto">
              <a:xfrm>
                <a:off x="307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8" name="Rectangle 153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9" name="Rectangle 154"/>
              <p:cNvSpPr>
                <a:spLocks noChangeArrowheads="1"/>
              </p:cNvSpPr>
              <p:nvPr/>
            </p:nvSpPr>
            <p:spPr bwMode="auto">
              <a:xfrm>
                <a:off x="345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0" name="Rectangle 155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1" name="Rectangle 156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2" name="Rectangle 157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3" name="Rectangle 15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9"/>
            <p:cNvGrpSpPr>
              <a:grpSpLocks/>
            </p:cNvGrpSpPr>
            <p:nvPr/>
          </p:nvGrpSpPr>
          <p:grpSpPr bwMode="auto">
            <a:xfrm>
              <a:off x="4267200" y="2438400"/>
              <a:ext cx="2743200" cy="2743200"/>
              <a:chOff x="2688" y="1536"/>
              <a:chExt cx="1728" cy="1728"/>
            </a:xfrm>
          </p:grpSpPr>
          <p:sp>
            <p:nvSpPr>
              <p:cNvPr id="26687" name="Rectangle 139"/>
              <p:cNvSpPr>
                <a:spLocks noChangeArrowheads="1"/>
              </p:cNvSpPr>
              <p:nvPr/>
            </p:nvSpPr>
            <p:spPr bwMode="auto">
              <a:xfrm>
                <a:off x="268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8" name="Rectangle 14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9" name="Rectangle 141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0" name="Rectangle 142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Rectangle 143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2" name="Rectangle 14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3" name="Rectangle 145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4" name="Rectangle 146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5" name="Rectangle 14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37"/>
            <p:cNvGrpSpPr>
              <a:grpSpLocks/>
            </p:cNvGrpSpPr>
            <p:nvPr/>
          </p:nvGrpSpPr>
          <p:grpSpPr bwMode="auto">
            <a:xfrm>
              <a:off x="3962400" y="2438400"/>
              <a:ext cx="3048000" cy="3048000"/>
              <a:chOff x="2496" y="1536"/>
              <a:chExt cx="1920" cy="1920"/>
            </a:xfrm>
          </p:grpSpPr>
          <p:sp>
            <p:nvSpPr>
              <p:cNvPr id="26677" name="Rectangle 117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8" name="Rectangle 119"/>
              <p:cNvSpPr>
                <a:spLocks noChangeArrowheads="1"/>
              </p:cNvSpPr>
              <p:nvPr/>
            </p:nvSpPr>
            <p:spPr bwMode="auto">
              <a:xfrm>
                <a:off x="2688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9" name="Rectangle 121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0" name="Rectangle 123"/>
              <p:cNvSpPr>
                <a:spLocks noChangeArrowheads="1"/>
              </p:cNvSpPr>
              <p:nvPr/>
            </p:nvSpPr>
            <p:spPr bwMode="auto">
              <a:xfrm>
                <a:off x="307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1" name="Rectangle 12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2" name="Rectangle 127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Rectangle 129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4" name="Rectangle 131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5" name="Rectangle 133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6" name="Rectangle 135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31" name="Line 89"/>
            <p:cNvSpPr>
              <a:spLocks noChangeShapeType="1"/>
            </p:cNvSpPr>
            <p:nvPr/>
          </p:nvSpPr>
          <p:spPr bwMode="auto">
            <a:xfrm>
              <a:off x="3657600" y="2438400"/>
              <a:ext cx="3352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90"/>
            <p:cNvSpPr>
              <a:spLocks noChangeShapeType="1"/>
            </p:cNvSpPr>
            <p:nvPr/>
          </p:nvSpPr>
          <p:spPr bwMode="auto">
            <a:xfrm>
              <a:off x="3962400" y="2133600"/>
              <a:ext cx="0" cy="3657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Text Box 91"/>
            <p:cNvSpPr txBox="1">
              <a:spLocks noChangeArrowheads="1"/>
            </p:cNvSpPr>
            <p:nvPr/>
          </p:nvSpPr>
          <p:spPr bwMode="auto">
            <a:xfrm>
              <a:off x="3575050" y="198120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N</a:t>
              </a:r>
            </a:p>
          </p:txBody>
        </p:sp>
        <p:sp>
          <p:nvSpPr>
            <p:cNvPr id="26634" name="Text Box 92"/>
            <p:cNvSpPr txBox="1">
              <a:spLocks noChangeArrowheads="1"/>
            </p:cNvSpPr>
            <p:nvPr/>
          </p:nvSpPr>
          <p:spPr bwMode="auto">
            <a:xfrm>
              <a:off x="3962400" y="210185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sp>
          <p:nvSpPr>
            <p:cNvPr id="26635" name="Text Box 93"/>
            <p:cNvSpPr txBox="1">
              <a:spLocks noChangeArrowheads="1"/>
            </p:cNvSpPr>
            <p:nvPr/>
          </p:nvSpPr>
          <p:spPr bwMode="auto">
            <a:xfrm>
              <a:off x="4276725" y="210185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26636" name="Text Box 94"/>
            <p:cNvSpPr txBox="1">
              <a:spLocks noChangeArrowheads="1"/>
            </p:cNvSpPr>
            <p:nvPr/>
          </p:nvSpPr>
          <p:spPr bwMode="auto">
            <a:xfrm>
              <a:off x="3657600" y="24384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sp>
          <p:nvSpPr>
            <p:cNvPr id="26637" name="Text Box 95"/>
            <p:cNvSpPr txBox="1">
              <a:spLocks noChangeArrowheads="1"/>
            </p:cNvSpPr>
            <p:nvPr/>
          </p:nvSpPr>
          <p:spPr bwMode="auto">
            <a:xfrm>
              <a:off x="3657600" y="27432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26638" name="Text Box 97"/>
            <p:cNvSpPr txBox="1">
              <a:spLocks noChangeArrowheads="1"/>
            </p:cNvSpPr>
            <p:nvPr/>
          </p:nvSpPr>
          <p:spPr bwMode="auto">
            <a:xfrm>
              <a:off x="4572000" y="210185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26639" name="Text Box 98"/>
            <p:cNvSpPr txBox="1">
              <a:spLocks noChangeArrowheads="1"/>
            </p:cNvSpPr>
            <p:nvPr/>
          </p:nvSpPr>
          <p:spPr bwMode="auto">
            <a:xfrm>
              <a:off x="6096000" y="2057400"/>
              <a:ext cx="3508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…</a:t>
              </a:r>
            </a:p>
          </p:txBody>
        </p:sp>
        <p:sp>
          <p:nvSpPr>
            <p:cNvPr id="26640" name="Text Box 99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482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n-1</a:t>
              </a:r>
            </a:p>
          </p:txBody>
        </p:sp>
        <p:sp>
          <p:nvSpPr>
            <p:cNvPr id="26641" name="Text Box 100"/>
            <p:cNvSpPr txBox="1">
              <a:spLocks noChangeArrowheads="1"/>
            </p:cNvSpPr>
            <p:nvPr/>
          </p:nvSpPr>
          <p:spPr bwMode="auto">
            <a:xfrm>
              <a:off x="3581400" y="2971800"/>
              <a:ext cx="3508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…</a:t>
              </a:r>
            </a:p>
          </p:txBody>
        </p:sp>
        <p:sp>
          <p:nvSpPr>
            <p:cNvPr id="26642" name="Text Box 101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482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n-1</a:t>
              </a:r>
            </a:p>
          </p:txBody>
        </p:sp>
        <p:sp>
          <p:nvSpPr>
            <p:cNvPr id="26643" name="Text Box 102"/>
            <p:cNvSpPr txBox="1">
              <a:spLocks noChangeArrowheads="1"/>
            </p:cNvSpPr>
            <p:nvPr/>
          </p:nvSpPr>
          <p:spPr bwMode="auto">
            <a:xfrm>
              <a:off x="5854700" y="2101850"/>
              <a:ext cx="241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</a:t>
              </a:r>
            </a:p>
          </p:txBody>
        </p:sp>
        <p:sp>
          <p:nvSpPr>
            <p:cNvPr id="26644" name="Text Box 103"/>
            <p:cNvSpPr txBox="1">
              <a:spLocks noChangeArrowheads="1"/>
            </p:cNvSpPr>
            <p:nvPr/>
          </p:nvSpPr>
          <p:spPr bwMode="auto">
            <a:xfrm>
              <a:off x="3663950" y="3321050"/>
              <a:ext cx="230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</a:t>
              </a:r>
            </a:p>
          </p:txBody>
        </p:sp>
        <p:grpSp>
          <p:nvGrpSpPr>
            <p:cNvPr id="6" name="Group 177"/>
            <p:cNvGrpSpPr>
              <a:grpSpLocks/>
            </p:cNvGrpSpPr>
            <p:nvPr/>
          </p:nvGrpSpPr>
          <p:grpSpPr bwMode="auto">
            <a:xfrm>
              <a:off x="4876800" y="3352800"/>
              <a:ext cx="1219200" cy="1219200"/>
              <a:chOff x="3072" y="2112"/>
              <a:chExt cx="768" cy="768"/>
            </a:xfrm>
          </p:grpSpPr>
          <p:sp>
            <p:nvSpPr>
              <p:cNvPr id="26674" name="Rectangle 17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192" cy="19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Rectangle 175"/>
              <p:cNvSpPr>
                <a:spLocks noChangeArrowheads="1"/>
              </p:cNvSpPr>
              <p:nvPr/>
            </p:nvSpPr>
            <p:spPr bwMode="auto">
              <a:xfrm>
                <a:off x="3072" y="2112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6" name="Rectangle 176"/>
              <p:cNvSpPr>
                <a:spLocks noChangeArrowheads="1"/>
              </p:cNvSpPr>
              <p:nvPr/>
            </p:nvSpPr>
            <p:spPr bwMode="auto">
              <a:xfrm rot="-5400000">
                <a:off x="3456" y="2496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9" name="Group 105"/>
            <p:cNvGrpSpPr>
              <a:grpSpLocks/>
            </p:cNvGrpSpPr>
            <p:nvPr/>
          </p:nvGrpSpPr>
          <p:grpSpPr bwMode="auto">
            <a:xfrm>
              <a:off x="3886200" y="2438400"/>
              <a:ext cx="3124200" cy="3048000"/>
              <a:chOff x="2208" y="1536"/>
              <a:chExt cx="3120" cy="1920"/>
            </a:xfrm>
          </p:grpSpPr>
          <p:sp>
            <p:nvSpPr>
              <p:cNvPr id="26663" name="Line 32"/>
              <p:cNvSpPr>
                <a:spLocks noChangeShapeType="1"/>
              </p:cNvSpPr>
              <p:nvPr/>
            </p:nvSpPr>
            <p:spPr bwMode="white">
              <a:xfrm>
                <a:off x="2208" y="153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Line 33"/>
              <p:cNvSpPr>
                <a:spLocks noChangeShapeType="1"/>
              </p:cNvSpPr>
              <p:nvPr/>
            </p:nvSpPr>
            <p:spPr bwMode="white">
              <a:xfrm>
                <a:off x="2208" y="172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Line 34"/>
              <p:cNvSpPr>
                <a:spLocks noChangeShapeType="1"/>
              </p:cNvSpPr>
              <p:nvPr/>
            </p:nvSpPr>
            <p:spPr bwMode="white">
              <a:xfrm>
                <a:off x="2208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6" name="Line 35"/>
              <p:cNvSpPr>
                <a:spLocks noChangeShapeType="1"/>
              </p:cNvSpPr>
              <p:nvPr/>
            </p:nvSpPr>
            <p:spPr bwMode="white">
              <a:xfrm>
                <a:off x="2208" y="211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Line 36"/>
              <p:cNvSpPr>
                <a:spLocks noChangeShapeType="1"/>
              </p:cNvSpPr>
              <p:nvPr/>
            </p:nvSpPr>
            <p:spPr bwMode="white">
              <a:xfrm>
                <a:off x="2208" y="230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Line 37"/>
              <p:cNvSpPr>
                <a:spLocks noChangeShapeType="1"/>
              </p:cNvSpPr>
              <p:nvPr/>
            </p:nvSpPr>
            <p:spPr bwMode="white">
              <a:xfrm>
                <a:off x="2208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Line 38"/>
              <p:cNvSpPr>
                <a:spLocks noChangeShapeType="1"/>
              </p:cNvSpPr>
              <p:nvPr/>
            </p:nvSpPr>
            <p:spPr bwMode="white">
              <a:xfrm>
                <a:off x="2208" y="268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0" name="Line 39"/>
              <p:cNvSpPr>
                <a:spLocks noChangeShapeType="1"/>
              </p:cNvSpPr>
              <p:nvPr/>
            </p:nvSpPr>
            <p:spPr bwMode="white">
              <a:xfrm>
                <a:off x="2208" y="288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Line 40"/>
              <p:cNvSpPr>
                <a:spLocks noChangeShapeType="1"/>
              </p:cNvSpPr>
              <p:nvPr/>
            </p:nvSpPr>
            <p:spPr bwMode="white">
              <a:xfrm>
                <a:off x="2208" y="307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Line 41"/>
              <p:cNvSpPr>
                <a:spLocks noChangeShapeType="1"/>
              </p:cNvSpPr>
              <p:nvPr/>
            </p:nvSpPr>
            <p:spPr bwMode="white">
              <a:xfrm>
                <a:off x="2208" y="326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Line 42"/>
              <p:cNvSpPr>
                <a:spLocks noChangeShapeType="1"/>
              </p:cNvSpPr>
              <p:nvPr/>
            </p:nvSpPr>
            <p:spPr bwMode="white">
              <a:xfrm>
                <a:off x="2208" y="34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0" name="Group 136"/>
            <p:cNvGrpSpPr>
              <a:grpSpLocks/>
            </p:cNvGrpSpPr>
            <p:nvPr/>
          </p:nvGrpSpPr>
          <p:grpSpPr bwMode="auto">
            <a:xfrm>
              <a:off x="3962400" y="2362200"/>
              <a:ext cx="3048000" cy="3124200"/>
              <a:chOff x="2496" y="1488"/>
              <a:chExt cx="1920" cy="1968"/>
            </a:xfrm>
          </p:grpSpPr>
          <p:sp>
            <p:nvSpPr>
              <p:cNvPr id="26652" name="Line 60"/>
              <p:cNvSpPr>
                <a:spLocks noChangeShapeType="1"/>
              </p:cNvSpPr>
              <p:nvPr/>
            </p:nvSpPr>
            <p:spPr bwMode="white">
              <a:xfrm>
                <a:off x="2496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3" name="Line 61"/>
              <p:cNvSpPr>
                <a:spLocks noChangeShapeType="1"/>
              </p:cNvSpPr>
              <p:nvPr/>
            </p:nvSpPr>
            <p:spPr bwMode="white">
              <a:xfrm>
                <a:off x="2688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4" name="Line 62"/>
              <p:cNvSpPr>
                <a:spLocks noChangeShapeType="1"/>
              </p:cNvSpPr>
              <p:nvPr/>
            </p:nvSpPr>
            <p:spPr bwMode="white">
              <a:xfrm>
                <a:off x="2880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Line 63"/>
              <p:cNvSpPr>
                <a:spLocks noChangeShapeType="1"/>
              </p:cNvSpPr>
              <p:nvPr/>
            </p:nvSpPr>
            <p:spPr bwMode="white">
              <a:xfrm>
                <a:off x="3072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Line 64"/>
              <p:cNvSpPr>
                <a:spLocks noChangeShapeType="1"/>
              </p:cNvSpPr>
              <p:nvPr/>
            </p:nvSpPr>
            <p:spPr bwMode="white">
              <a:xfrm>
                <a:off x="3264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7" name="Line 65"/>
              <p:cNvSpPr>
                <a:spLocks noChangeShapeType="1"/>
              </p:cNvSpPr>
              <p:nvPr/>
            </p:nvSpPr>
            <p:spPr bwMode="white">
              <a:xfrm>
                <a:off x="3456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8" name="Line 66"/>
              <p:cNvSpPr>
                <a:spLocks noChangeShapeType="1"/>
              </p:cNvSpPr>
              <p:nvPr/>
            </p:nvSpPr>
            <p:spPr bwMode="white">
              <a:xfrm>
                <a:off x="3648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Line 67"/>
              <p:cNvSpPr>
                <a:spLocks noChangeShapeType="1"/>
              </p:cNvSpPr>
              <p:nvPr/>
            </p:nvSpPr>
            <p:spPr bwMode="white">
              <a:xfrm>
                <a:off x="3840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Line 68"/>
              <p:cNvSpPr>
                <a:spLocks noChangeShapeType="1"/>
              </p:cNvSpPr>
              <p:nvPr/>
            </p:nvSpPr>
            <p:spPr bwMode="white">
              <a:xfrm>
                <a:off x="4032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1" name="Line 69"/>
              <p:cNvSpPr>
                <a:spLocks noChangeShapeType="1"/>
              </p:cNvSpPr>
              <p:nvPr/>
            </p:nvSpPr>
            <p:spPr bwMode="white">
              <a:xfrm>
                <a:off x="4224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2" name="Line 70"/>
              <p:cNvSpPr>
                <a:spLocks noChangeShapeType="1"/>
              </p:cNvSpPr>
              <p:nvPr/>
            </p:nvSpPr>
            <p:spPr bwMode="white">
              <a:xfrm>
                <a:off x="4416" y="1488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6651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19552"/>
              </p:ext>
            </p:extLst>
          </p:nvPr>
        </p:nvGraphicFramePr>
        <p:xfrm>
          <a:off x="4103687" y="5943600"/>
          <a:ext cx="4343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6" name="Equation" r:id="rId4" imgW="2209800" imgH="292100" progId="Equation.3">
                  <p:embed/>
                </p:oleObj>
              </mc:Choice>
              <mc:Fallback>
                <p:oleObj name="Equation" r:id="rId4" imgW="2209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7" y="5943600"/>
                        <a:ext cx="4343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2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indices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83805"/>
              </p:ext>
            </p:extLst>
          </p:nvPr>
        </p:nvGraphicFramePr>
        <p:xfrm>
          <a:off x="304800" y="1981200"/>
          <a:ext cx="3581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190500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Initialize diagonal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i,j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or </a:t>
            </a:r>
            <a:r>
              <a:rPr lang="en-US" dirty="0" err="1" smtClean="0"/>
              <a:t>i,i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780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indices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44267"/>
              </p:ext>
            </p:extLst>
          </p:nvPr>
        </p:nvGraphicFramePr>
        <p:xfrm>
          <a:off x="304800" y="1981200"/>
          <a:ext cx="3581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1371601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 = # of products in </a:t>
            </a:r>
            <a:r>
              <a:rPr lang="en-US" dirty="0" err="1" smtClean="0"/>
              <a:t>subchain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 matrices =&gt; 1 product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(or length of </a:t>
            </a:r>
            <a:r>
              <a:rPr lang="en-US" dirty="0" err="1" smtClean="0"/>
              <a:t>subchain</a:t>
            </a:r>
            <a:r>
              <a:rPr lang="en-US" dirty="0" smtClean="0"/>
              <a:t> – 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= 0 to 2 in this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Generally 0 to n-b-1 [4-1-1]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n-b combinations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-1 for zero-based index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 = 1 to 3 in this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Generally, j = </a:t>
            </a:r>
            <a:r>
              <a:rPr lang="en-US" dirty="0" err="1" smtClean="0"/>
              <a:t>i+b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5665142"/>
            <a:ext cx="286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ABCD: AB, BC, 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778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indices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32906"/>
              </p:ext>
            </p:extLst>
          </p:nvPr>
        </p:nvGraphicFramePr>
        <p:xfrm>
          <a:off x="304800" y="1981200"/>
          <a:ext cx="3581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1905000"/>
            <a:ext cx="480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 = # of products in </a:t>
            </a:r>
            <a:r>
              <a:rPr lang="en-US" dirty="0" err="1" smtClean="0"/>
              <a:t>subchain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3 matrices =&gt; 2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(or length of </a:t>
            </a:r>
            <a:r>
              <a:rPr lang="en-US" dirty="0" err="1"/>
              <a:t>subchain</a:t>
            </a:r>
            <a:r>
              <a:rPr lang="en-US" dirty="0"/>
              <a:t> – 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= 0 to 1 in this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0 to n-b-1 [4-2-1]</a:t>
            </a:r>
          </a:p>
          <a:p>
            <a:pPr lvl="2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 = 2 to 3 in this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 = </a:t>
            </a:r>
            <a:r>
              <a:rPr lang="en-US" dirty="0" err="1" smtClean="0"/>
              <a:t>i+b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5665142"/>
            <a:ext cx="286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ABCD: ABC, BCD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1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indices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99995"/>
              </p:ext>
            </p:extLst>
          </p:nvPr>
        </p:nvGraphicFramePr>
        <p:xfrm>
          <a:off x="304800" y="1981200"/>
          <a:ext cx="3581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4178-663D-4D4D-9D32-6C2BC61A95A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1905000"/>
            <a:ext cx="480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 = # of products in </a:t>
            </a:r>
            <a:r>
              <a:rPr lang="en-US" dirty="0" err="1" smtClean="0"/>
              <a:t>subchain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4 matrices =&gt; 3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(or length of </a:t>
            </a:r>
            <a:r>
              <a:rPr lang="en-US" dirty="0" err="1"/>
              <a:t>subchain</a:t>
            </a:r>
            <a:r>
              <a:rPr lang="en-US" dirty="0"/>
              <a:t> – 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= 0 to 0 in this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0 to n-b-1 [4-3-1]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 = 3 to 3 in this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 = </a:t>
            </a:r>
            <a:r>
              <a:rPr lang="en-US" dirty="0" err="1" smtClean="0"/>
              <a:t>i+b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5665142"/>
            <a:ext cx="286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ABCD: ABCD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809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18A6A9-5CE1-1244-8C8B-D6806133124D}" type="slidenum">
              <a:rPr lang="en-US" sz="1400"/>
              <a:pPr eaLnBrk="1" hangingPunct="1"/>
              <a:t>75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Dynamic Programming Algorithm</a:t>
            </a:r>
          </a:p>
        </p:txBody>
      </p:sp>
      <p:pic>
        <p:nvPicPr>
          <p:cNvPr id="25605" name="Picture 204" descr="BD05515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5263"/>
            <a:ext cx="13065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205"/>
          <p:cNvSpPr txBox="1">
            <a:spLocks noChangeArrowheads="1"/>
          </p:cNvSpPr>
          <p:nvPr/>
        </p:nvSpPr>
        <p:spPr bwMode="auto">
          <a:xfrm>
            <a:off x="914400" y="1752600"/>
            <a:ext cx="7195344" cy="43704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matrixChain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Input: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matrices to be multiplied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Output: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number of operations in an optimal 				</a:t>
            </a:r>
            <a:r>
              <a:rPr lang="en-US" sz="2000" dirty="0" err="1">
                <a:solidFill>
                  <a:schemeClr val="accent2"/>
                </a:solidFill>
                <a:latin typeface="Times New Roman" charset="0"/>
              </a:rPr>
              <a:t>paranethization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n-1 </a:t>
            </a: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do </a:t>
            </a:r>
            <a:endParaRPr lang="en-US" sz="20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i="1" dirty="0" err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charset="0"/>
              </a:rPr>
              <a:t>i,i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                     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</a:rPr>
              <a:t>// diagonal entries</a:t>
            </a:r>
            <a:endParaRPr lang="en-US" sz="2000" dirty="0">
              <a:solidFill>
                <a:srgbClr val="00B05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n-1 </a:t>
            </a: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do         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// number of products in </a:t>
            </a:r>
            <a:r>
              <a:rPr lang="en-US" sz="2000" dirty="0" err="1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subchain</a:t>
            </a:r>
            <a:endParaRPr lang="en-US" sz="2000" dirty="0">
              <a:solidFill>
                <a:srgbClr val="00B05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for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n-b-1 </a:t>
            </a: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do  </a:t>
            </a:r>
            <a:r>
              <a:rPr lang="en-US" sz="2000" b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start of </a:t>
            </a:r>
            <a:r>
              <a:rPr lang="en-US" sz="2000" dirty="0" err="1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subchain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(first matrix)</a:t>
            </a:r>
            <a:endParaRPr lang="en-US" sz="20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j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charset="0"/>
              </a:rPr>
              <a:t>i+b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                  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</a:rPr>
              <a:t>// end of </a:t>
            </a:r>
            <a:r>
              <a:rPr lang="en-US" sz="2000" dirty="0" err="1" smtClean="0">
                <a:solidFill>
                  <a:srgbClr val="00B050"/>
                </a:solidFill>
                <a:latin typeface="Times New Roman" charset="0"/>
              </a:rPr>
              <a:t>subchain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</a:rPr>
              <a:t> (last matrix)</a:t>
            </a:r>
            <a:endParaRPr lang="en-US" sz="2000" dirty="0">
              <a:solidFill>
                <a:srgbClr val="00B05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 	</a:t>
            </a:r>
            <a:r>
              <a:rPr lang="en-US" sz="2000" i="1" dirty="0" err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charset="0"/>
              </a:rPr>
              <a:t>i,j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+</a:t>
            </a: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</a:rPr>
              <a:t>infinity     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</a:rPr>
              <a:t>// initial value for min</a:t>
            </a:r>
            <a:endParaRPr lang="en-US" sz="2000" dirty="0">
              <a:solidFill>
                <a:srgbClr val="00B05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j-1 </a:t>
            </a: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do </a:t>
            </a:r>
            <a:endParaRPr lang="en-US" sz="2000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 </a:t>
            </a:r>
            <a:r>
              <a:rPr lang="en-US" sz="2000" i="1" dirty="0" err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charset="0"/>
              </a:rPr>
              <a:t>i,j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</a:rPr>
              <a:t>min{</a:t>
            </a:r>
            <a:r>
              <a:rPr lang="en-US" sz="2000" i="1" dirty="0" err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charset="0"/>
              </a:rPr>
              <a:t>i,j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, </a:t>
            </a:r>
            <a:r>
              <a:rPr lang="en-US" sz="2000" i="1" dirty="0" err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charset="0"/>
              </a:rPr>
              <a:t>i,k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+</a:t>
            </a:r>
            <a:r>
              <a:rPr lang="en-US" sz="2000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charset="0"/>
              </a:rPr>
              <a:t>k+</a:t>
            </a:r>
            <a:r>
              <a:rPr lang="en-US" sz="2000" b="1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charset="0"/>
              </a:rPr>
              <a:t>,j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+</a:t>
            </a:r>
            <a:r>
              <a:rPr lang="en-US" sz="2000" i="1" dirty="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 i="1" dirty="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charset="0"/>
              </a:rPr>
              <a:t>k+</a:t>
            </a:r>
            <a:r>
              <a:rPr lang="en-US" sz="2000" b="1" baseline="-25000" dirty="0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2000" i="1" dirty="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charset="0"/>
              </a:rPr>
              <a:t>j+</a:t>
            </a:r>
            <a:r>
              <a:rPr lang="en-US" sz="2000" b="1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84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Dynamic Programming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BFC2FA-B83A-6E45-883A-2634FFA02AC5}" type="slidenum">
              <a:rPr lang="en-US" sz="1400"/>
              <a:pPr eaLnBrk="1" hangingPunct="1"/>
              <a:t>76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General Dynamic Programming Technique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Applies to a problem that at first seems to require a lot of time (possibly exponential), provided we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Simple </a:t>
            </a:r>
            <a:r>
              <a:rPr lang="en-US" sz="2400" b="1" dirty="0" err="1" smtClean="0">
                <a:solidFill>
                  <a:schemeClr val="tx2"/>
                </a:solidFill>
                <a:latin typeface="Tahoma" charset="0"/>
              </a:rPr>
              <a:t>subproblems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ahoma" charset="0"/>
              </a:rPr>
              <a:t>(decomposition):</a:t>
            </a:r>
            <a:r>
              <a:rPr lang="en-US" sz="2400" dirty="0" smtClean="0">
                <a:solidFill>
                  <a:srgbClr val="00B050"/>
                </a:solidFill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the </a:t>
            </a:r>
            <a:r>
              <a:rPr lang="en-US" sz="2400" dirty="0" err="1">
                <a:latin typeface="Tahoma" charset="0"/>
              </a:rPr>
              <a:t>subproblems</a:t>
            </a:r>
            <a:r>
              <a:rPr lang="en-US" sz="2400" dirty="0">
                <a:latin typeface="Tahoma" charset="0"/>
              </a:rPr>
              <a:t> can be defined in terms of a few variables, such as j, k, l, m, and so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chemeClr val="tx2"/>
                </a:solidFill>
                <a:latin typeface="Tahoma" charset="0"/>
              </a:rPr>
              <a:t>Subproblem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optimality </a:t>
            </a:r>
            <a:r>
              <a:rPr lang="en-US" sz="2400" b="1" dirty="0" smtClean="0">
                <a:solidFill>
                  <a:srgbClr val="00B050"/>
                </a:solidFill>
                <a:latin typeface="Tahoma" charset="0"/>
              </a:rPr>
              <a:t>(composition):</a:t>
            </a:r>
            <a:r>
              <a:rPr lang="en-US" sz="2400" dirty="0" smtClean="0">
                <a:solidFill>
                  <a:srgbClr val="00B050"/>
                </a:solidFill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the global optimum value can be defined in terms of optimal </a:t>
            </a:r>
            <a:r>
              <a:rPr lang="en-US" sz="2400" dirty="0" err="1">
                <a:latin typeface="Tahoma" charset="0"/>
              </a:rPr>
              <a:t>subproblems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chemeClr val="tx2"/>
                </a:solidFill>
                <a:latin typeface="Tahoma" charset="0"/>
              </a:rPr>
              <a:t>Subproblem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 overlap:</a:t>
            </a:r>
            <a:r>
              <a:rPr lang="en-US" sz="2400" dirty="0">
                <a:latin typeface="Tahoma" charset="0"/>
              </a:rPr>
              <a:t> the </a:t>
            </a:r>
            <a:r>
              <a:rPr lang="en-US" sz="2400" dirty="0" err="1">
                <a:latin typeface="Tahoma" charset="0"/>
              </a:rPr>
              <a:t>subproblems</a:t>
            </a:r>
            <a:r>
              <a:rPr lang="en-US" sz="2400" dirty="0">
                <a:latin typeface="Tahoma" charset="0"/>
              </a:rPr>
              <a:t> are not independent, but instead they overlap (hence, should be constructed </a:t>
            </a:r>
            <a:r>
              <a:rPr lang="en-US" sz="2400" dirty="0" smtClean="0">
                <a:latin typeface="Tahoma" charset="0"/>
              </a:rPr>
              <a:t>bottom-up </a:t>
            </a:r>
            <a:r>
              <a:rPr lang="en-US" sz="2400" dirty="0" smtClean="0">
                <a:solidFill>
                  <a:srgbClr val="00B050"/>
                </a:solidFill>
                <a:latin typeface="Tahoma" charset="0"/>
              </a:rPr>
              <a:t>(base case)</a:t>
            </a:r>
            <a:r>
              <a:rPr lang="en-US" sz="2400" dirty="0" smtClean="0">
                <a:latin typeface="Tahoma" charset="0"/>
              </a:rPr>
              <a:t>).</a:t>
            </a:r>
            <a:endParaRPr lang="en-US" sz="2400" dirty="0">
              <a:latin typeface="Tahoma" charset="0"/>
            </a:endParaRPr>
          </a:p>
        </p:txBody>
      </p:sp>
      <p:pic>
        <p:nvPicPr>
          <p:cNvPr id="27653" name="Picture 5" descr="BD0749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8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Observation: Pairs of indices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194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194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28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3528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862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196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4196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4864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4864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60198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0198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5532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5532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86600" y="17526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7620000" y="17526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7620000" y="2286000"/>
            <a:ext cx="533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956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429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9624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4958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5626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6096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G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6629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162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962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895600" y="2438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4290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4958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5562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T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60960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66294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7162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696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C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5334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X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elements of </a:t>
            </a:r>
            <a:r>
              <a:rPr lang="en-US" altLang="en-US" i="1" dirty="0" smtClean="0">
                <a:solidFill>
                  <a:schemeClr val="tx2"/>
                </a:solidFill>
                <a:cs typeface="Arial" charset="0"/>
              </a:rPr>
              <a:t>Y</a:t>
            </a:r>
            <a:endParaRPr lang="en-US" altLang="en-US" sz="24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953000" y="17526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953000" y="2286000"/>
            <a:ext cx="5334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50292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cs typeface="Arial" charset="0"/>
              </a:rPr>
              <a:t>A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cs typeface="Arial" charset="0"/>
              </a:rPr>
              <a:t>--</a:t>
            </a:r>
          </a:p>
        </p:txBody>
      </p: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3352800" y="1219200"/>
            <a:ext cx="533400" cy="2133600"/>
            <a:chOff x="1536" y="1392"/>
            <a:chExt cx="336" cy="1344"/>
          </a:xfrm>
        </p:grpSpPr>
        <p:sp>
          <p:nvSpPr>
            <p:cNvPr id="50272" name="Rectangle 46"/>
            <p:cNvSpPr>
              <a:spLocks noChangeArrowheads="1"/>
            </p:cNvSpPr>
            <p:nvPr/>
          </p:nvSpPr>
          <p:spPr bwMode="auto">
            <a:xfrm>
              <a:off x="153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73" name="Rectangle 47"/>
            <p:cNvSpPr>
              <a:spLocks noChangeArrowheads="1"/>
            </p:cNvSpPr>
            <p:nvPr/>
          </p:nvSpPr>
          <p:spPr bwMode="auto">
            <a:xfrm>
              <a:off x="153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2781300" y="1219200"/>
            <a:ext cx="533400" cy="2133600"/>
            <a:chOff x="1200" y="1392"/>
            <a:chExt cx="336" cy="1344"/>
          </a:xfrm>
        </p:grpSpPr>
        <p:sp>
          <p:nvSpPr>
            <p:cNvPr id="50270" name="Rectangle 49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0271" name="Rectangle 50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86200" y="1219200"/>
            <a:ext cx="533400" cy="2133600"/>
            <a:chOff x="1872" y="1392"/>
            <a:chExt cx="336" cy="1344"/>
          </a:xfrm>
        </p:grpSpPr>
        <p:sp>
          <p:nvSpPr>
            <p:cNvPr id="50268" name="Rectangle 52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0269" name="Rectangle 53"/>
            <p:cNvSpPr>
              <a:spLocks noChangeArrowheads="1"/>
            </p:cNvSpPr>
            <p:nvPr/>
          </p:nvSpPr>
          <p:spPr bwMode="auto">
            <a:xfrm>
              <a:off x="187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accent1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4419600" y="1219200"/>
            <a:ext cx="533400" cy="2133600"/>
            <a:chOff x="2208" y="1392"/>
            <a:chExt cx="336" cy="1344"/>
          </a:xfrm>
        </p:grpSpPr>
        <p:sp>
          <p:nvSpPr>
            <p:cNvPr id="50266" name="Rectangle 55"/>
            <p:cNvSpPr>
              <a:spLocks noChangeArrowheads="1"/>
            </p:cNvSpPr>
            <p:nvPr/>
          </p:nvSpPr>
          <p:spPr bwMode="auto">
            <a:xfrm>
              <a:off x="220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7" name="Rectangle 56"/>
            <p:cNvSpPr>
              <a:spLocks noChangeArrowheads="1"/>
            </p:cNvSpPr>
            <p:nvPr/>
          </p:nvSpPr>
          <p:spPr bwMode="auto">
            <a:xfrm>
              <a:off x="220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4953000" y="1219200"/>
            <a:ext cx="533400" cy="2133600"/>
            <a:chOff x="2544" y="1392"/>
            <a:chExt cx="336" cy="1344"/>
          </a:xfrm>
        </p:grpSpPr>
        <p:sp>
          <p:nvSpPr>
            <p:cNvPr id="50264" name="Rectangle 5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50265" name="Rectangle 59"/>
            <p:cNvSpPr>
              <a:spLocks noChangeArrowheads="1"/>
            </p:cNvSpPr>
            <p:nvPr/>
          </p:nvSpPr>
          <p:spPr bwMode="auto">
            <a:xfrm>
              <a:off x="254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4</a:t>
              </a:r>
            </a:p>
          </p:txBody>
        </p:sp>
      </p:grpSp>
      <p:grpSp>
        <p:nvGrpSpPr>
          <p:cNvPr id="309308" name="Group 60"/>
          <p:cNvGrpSpPr>
            <a:grpSpLocks/>
          </p:cNvGrpSpPr>
          <p:nvPr/>
        </p:nvGrpSpPr>
        <p:grpSpPr bwMode="auto">
          <a:xfrm>
            <a:off x="5486400" y="1219200"/>
            <a:ext cx="533400" cy="2133600"/>
            <a:chOff x="2880" y="1392"/>
            <a:chExt cx="336" cy="1344"/>
          </a:xfrm>
        </p:grpSpPr>
        <p:sp>
          <p:nvSpPr>
            <p:cNvPr id="50262" name="Rectangle 61"/>
            <p:cNvSpPr>
              <a:spLocks noChangeArrowheads="1"/>
            </p:cNvSpPr>
            <p:nvPr/>
          </p:nvSpPr>
          <p:spPr bwMode="auto">
            <a:xfrm>
              <a:off x="288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50263" name="Rectangle 62"/>
            <p:cNvSpPr>
              <a:spLocks noChangeArrowheads="1"/>
            </p:cNvSpPr>
            <p:nvPr/>
          </p:nvSpPr>
          <p:spPr bwMode="auto">
            <a:xfrm>
              <a:off x="288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1" name="Group 63"/>
          <p:cNvGrpSpPr>
            <a:grpSpLocks/>
          </p:cNvGrpSpPr>
          <p:nvPr/>
        </p:nvGrpSpPr>
        <p:grpSpPr bwMode="auto">
          <a:xfrm>
            <a:off x="6019800" y="1219200"/>
            <a:ext cx="533400" cy="2133600"/>
            <a:chOff x="3216" y="1392"/>
            <a:chExt cx="336" cy="1344"/>
          </a:xfrm>
        </p:grpSpPr>
        <p:sp>
          <p:nvSpPr>
            <p:cNvPr id="50260" name="Rectangle 64"/>
            <p:cNvSpPr>
              <a:spLocks noChangeArrowheads="1"/>
            </p:cNvSpPr>
            <p:nvPr/>
          </p:nvSpPr>
          <p:spPr bwMode="auto">
            <a:xfrm>
              <a:off x="3216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  <p:sp>
          <p:nvSpPr>
            <p:cNvPr id="50261" name="Rectangle 65"/>
            <p:cNvSpPr>
              <a:spLocks noChangeArrowheads="1"/>
            </p:cNvSpPr>
            <p:nvPr/>
          </p:nvSpPr>
          <p:spPr bwMode="auto">
            <a:xfrm>
              <a:off x="3216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309314" name="Group 66"/>
          <p:cNvGrpSpPr>
            <a:grpSpLocks/>
          </p:cNvGrpSpPr>
          <p:nvPr/>
        </p:nvGrpSpPr>
        <p:grpSpPr bwMode="auto">
          <a:xfrm>
            <a:off x="6553200" y="1219200"/>
            <a:ext cx="533400" cy="2133600"/>
            <a:chOff x="3552" y="1392"/>
            <a:chExt cx="336" cy="1344"/>
          </a:xfrm>
        </p:grpSpPr>
        <p:sp>
          <p:nvSpPr>
            <p:cNvPr id="50258" name="Rectangle 67"/>
            <p:cNvSpPr>
              <a:spLocks noChangeArrowheads="1"/>
            </p:cNvSpPr>
            <p:nvPr/>
          </p:nvSpPr>
          <p:spPr bwMode="auto">
            <a:xfrm>
              <a:off x="3552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50259" name="Rectangle 68"/>
            <p:cNvSpPr>
              <a:spLocks noChangeArrowheads="1"/>
            </p:cNvSpPr>
            <p:nvPr/>
          </p:nvSpPr>
          <p:spPr bwMode="auto">
            <a:xfrm>
              <a:off x="3552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17" name="Group 69"/>
          <p:cNvGrpSpPr>
            <a:grpSpLocks/>
          </p:cNvGrpSpPr>
          <p:nvPr/>
        </p:nvGrpSpPr>
        <p:grpSpPr bwMode="auto">
          <a:xfrm>
            <a:off x="7086600" y="1219200"/>
            <a:ext cx="533400" cy="2133600"/>
            <a:chOff x="3888" y="1392"/>
            <a:chExt cx="336" cy="1344"/>
          </a:xfrm>
        </p:grpSpPr>
        <p:sp>
          <p:nvSpPr>
            <p:cNvPr id="50256" name="Rectangle 70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50257" name="Rectangle 71"/>
            <p:cNvSpPr>
              <a:spLocks noChangeArrowheads="1"/>
            </p:cNvSpPr>
            <p:nvPr/>
          </p:nvSpPr>
          <p:spPr bwMode="auto">
            <a:xfrm>
              <a:off x="3888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6</a:t>
              </a:r>
            </a:p>
          </p:txBody>
        </p:sp>
      </p:grpSp>
      <p:grpSp>
        <p:nvGrpSpPr>
          <p:cNvPr id="309320" name="Group 72"/>
          <p:cNvGrpSpPr>
            <a:grpSpLocks/>
          </p:cNvGrpSpPr>
          <p:nvPr/>
        </p:nvGrpSpPr>
        <p:grpSpPr bwMode="auto">
          <a:xfrm>
            <a:off x="7620000" y="1219200"/>
            <a:ext cx="533400" cy="2133600"/>
            <a:chOff x="4224" y="1392"/>
            <a:chExt cx="336" cy="1344"/>
          </a:xfrm>
        </p:grpSpPr>
        <p:sp>
          <p:nvSpPr>
            <p:cNvPr id="50254" name="Rectangle 73"/>
            <p:cNvSpPr>
              <a:spLocks noChangeArrowheads="1"/>
            </p:cNvSpPr>
            <p:nvPr/>
          </p:nvSpPr>
          <p:spPr bwMode="auto">
            <a:xfrm>
              <a:off x="4224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8</a:t>
              </a:r>
            </a:p>
          </p:txBody>
        </p:sp>
        <p:sp>
          <p:nvSpPr>
            <p:cNvPr id="50255" name="Rectangle 74"/>
            <p:cNvSpPr>
              <a:spLocks noChangeArrowheads="1"/>
            </p:cNvSpPr>
            <p:nvPr/>
          </p:nvSpPr>
          <p:spPr bwMode="auto">
            <a:xfrm>
              <a:off x="4224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B050"/>
                  </a:solidFill>
                  <a:cs typeface="Arial" charset="0"/>
                </a:rPr>
                <a:t>7</a:t>
              </a:r>
            </a:p>
          </p:txBody>
        </p:sp>
      </p:grpSp>
      <p:sp>
        <p:nvSpPr>
          <p:cNvPr id="50231" name="Text Box 75"/>
          <p:cNvSpPr txBox="1">
            <a:spLocks noChangeArrowheads="1"/>
          </p:cNvSpPr>
          <p:nvPr/>
        </p:nvSpPr>
        <p:spPr bwMode="auto">
          <a:xfrm>
            <a:off x="838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chemeClr val="accent1"/>
                </a:solidFill>
                <a:cs typeface="Arial" charset="0"/>
              </a:rPr>
              <a:t>j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2" name="Text Box 76"/>
          <p:cNvSpPr txBox="1">
            <a:spLocks noChangeArrowheads="1"/>
          </p:cNvSpPr>
          <p:nvPr/>
        </p:nvSpPr>
        <p:spPr bwMode="auto">
          <a:xfrm>
            <a:off x="762000" y="1295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 dirty="0" err="1">
                <a:solidFill>
                  <a:schemeClr val="accent1"/>
                </a:solidFill>
                <a:cs typeface="Arial" charset="0"/>
              </a:rPr>
              <a:t>i</a:t>
            </a:r>
            <a:r>
              <a:rPr lang="en-US" altLang="en-US" sz="2400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index</a:t>
            </a:r>
            <a:r>
              <a:rPr lang="en-US" altLang="en-US" sz="2400" dirty="0" smtClean="0">
                <a:solidFill>
                  <a:schemeClr val="accent1"/>
                </a:solidFill>
                <a:cs typeface="Arial" charset="0"/>
              </a:rPr>
              <a:t>:</a:t>
            </a:r>
            <a:endParaRPr lang="en-US" altLang="en-US" sz="24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0233" name="Text Box 77"/>
          <p:cNvSpPr txBox="1">
            <a:spLocks noChangeArrowheads="1"/>
          </p:cNvSpPr>
          <p:nvPr/>
        </p:nvSpPr>
        <p:spPr bwMode="auto">
          <a:xfrm>
            <a:off x="228600" y="4419601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cs typeface="Arial" charset="0"/>
              </a:rPr>
              <a:t>Matches shown in</a:t>
            </a:r>
            <a:r>
              <a:rPr lang="en-US" altLang="en-US" sz="24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00B050"/>
                </a:solidFill>
                <a:cs typeface="Arial" charset="0"/>
              </a:rPr>
              <a:t>green</a:t>
            </a:r>
            <a:endParaRPr lang="en-US" altLang="en-US" sz="24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50238" name="Text Box 82"/>
          <p:cNvSpPr txBox="1">
            <a:spLocks noChangeArrowheads="1"/>
          </p:cNvSpPr>
          <p:nvPr/>
        </p:nvSpPr>
        <p:spPr bwMode="auto">
          <a:xfrm>
            <a:off x="1295400" y="55626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0239" name="Text Box 83"/>
          <p:cNvSpPr txBox="1">
            <a:spLocks noChangeArrowheads="1"/>
          </p:cNvSpPr>
          <p:nvPr/>
        </p:nvSpPr>
        <p:spPr bwMode="auto">
          <a:xfrm>
            <a:off x="152400" y="5436255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 smtClean="0">
                <a:cs typeface="Arial" charset="0"/>
              </a:rPr>
              <a:t>Pairs of indices correspond to a path in a 2-D grid</a:t>
            </a:r>
            <a:endParaRPr lang="en-US" altLang="en-US" sz="2800" dirty="0">
              <a:cs typeface="Arial" charset="0"/>
            </a:endParaRPr>
          </a:p>
        </p:txBody>
      </p:sp>
      <p:grpSp>
        <p:nvGrpSpPr>
          <p:cNvPr id="309332" name="Group 84"/>
          <p:cNvGrpSpPr>
            <a:grpSpLocks/>
          </p:cNvGrpSpPr>
          <p:nvPr/>
        </p:nvGrpSpPr>
        <p:grpSpPr bwMode="auto">
          <a:xfrm>
            <a:off x="2362200" y="1219200"/>
            <a:ext cx="533400" cy="2133600"/>
            <a:chOff x="1200" y="1392"/>
            <a:chExt cx="336" cy="1344"/>
          </a:xfrm>
        </p:grpSpPr>
        <p:sp>
          <p:nvSpPr>
            <p:cNvPr id="50252" name="Rectangle 85"/>
            <p:cNvSpPr>
              <a:spLocks noChangeArrowheads="1"/>
            </p:cNvSpPr>
            <p:nvPr/>
          </p:nvSpPr>
          <p:spPr bwMode="auto">
            <a:xfrm>
              <a:off x="1200" y="2400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50253" name="Rectangle 86"/>
            <p:cNvSpPr>
              <a:spLocks noChangeArrowheads="1"/>
            </p:cNvSpPr>
            <p:nvPr/>
          </p:nvSpPr>
          <p:spPr bwMode="auto">
            <a:xfrm>
              <a:off x="1200" y="139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accent1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000" y="3657600"/>
            <a:ext cx="8458200" cy="396875"/>
            <a:chOff x="381000" y="3657600"/>
            <a:chExt cx="8458200" cy="396875"/>
          </a:xfrm>
        </p:grpSpPr>
        <p:sp>
          <p:nvSpPr>
            <p:cNvPr id="309335" name="Text Box 87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1143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cs typeface="Arial" charset="0"/>
                </a:rPr>
                <a:t>(0,0)</a:t>
              </a:r>
              <a:r>
                <a:rPr lang="en-US" altLang="en-US" sz="2000" dirty="0">
                  <a:solidFill>
                    <a:schemeClr val="tx2"/>
                  </a:solidFill>
                  <a:cs typeface="Arial" charset="0"/>
                  <a:sym typeface="Wingdings" pitchFamily="2" charset="2"/>
                </a:rPr>
                <a:t></a:t>
              </a:r>
              <a:endParaRPr lang="en-US" altLang="en-US" sz="2000" dirty="0">
                <a:solidFill>
                  <a:srgbClr val="FF0000"/>
                </a:solidFill>
                <a:cs typeface="Arial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43000" y="3657600"/>
              <a:ext cx="7696200" cy="396875"/>
              <a:chOff x="1143000" y="3657600"/>
              <a:chExt cx="7696200" cy="396875"/>
            </a:xfrm>
          </p:grpSpPr>
          <p:sp>
            <p:nvSpPr>
              <p:cNvPr id="309336" name="Text Box 88"/>
              <p:cNvSpPr txBox="1">
                <a:spLocks noChangeArrowheads="1"/>
              </p:cNvSpPr>
              <p:nvPr/>
            </p:nvSpPr>
            <p:spPr bwMode="auto">
              <a:xfrm>
                <a:off x="1143000" y="36576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(0,1)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37" name="Text Box 89"/>
              <p:cNvSpPr txBox="1">
                <a:spLocks noChangeArrowheads="1"/>
              </p:cNvSpPr>
              <p:nvPr/>
            </p:nvSpPr>
            <p:spPr bwMode="auto">
              <a:xfrm>
                <a:off x="1905000" y="36576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1,2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38" name="Text Box 90"/>
              <p:cNvSpPr txBox="1">
                <a:spLocks noChangeArrowheads="1"/>
              </p:cNvSpPr>
              <p:nvPr/>
            </p:nvSpPr>
            <p:spPr bwMode="auto">
              <a:xfrm>
                <a:off x="2667000" y="3657600"/>
                <a:ext cx="1219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(2,2)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39" name="Text Box 91"/>
              <p:cNvSpPr txBox="1">
                <a:spLocks noChangeArrowheads="1"/>
              </p:cNvSpPr>
              <p:nvPr/>
            </p:nvSpPr>
            <p:spPr bwMode="auto">
              <a:xfrm>
                <a:off x="3429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3,3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0" name="Text Box 92"/>
              <p:cNvSpPr txBox="1">
                <a:spLocks noChangeArrowheads="1"/>
              </p:cNvSpPr>
              <p:nvPr/>
            </p:nvSpPr>
            <p:spPr bwMode="auto">
              <a:xfrm>
                <a:off x="4191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(4,3)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1" name="Text Box 93"/>
              <p:cNvSpPr txBox="1">
                <a:spLocks noChangeArrowheads="1"/>
              </p:cNvSpPr>
              <p:nvPr/>
            </p:nvSpPr>
            <p:spPr bwMode="auto">
              <a:xfrm>
                <a:off x="4953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5,4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2" name="Text Box 94"/>
              <p:cNvSpPr txBox="1">
                <a:spLocks noChangeArrowheads="1"/>
              </p:cNvSpPr>
              <p:nvPr/>
            </p:nvSpPr>
            <p:spPr bwMode="auto">
              <a:xfrm>
                <a:off x="5715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(5,5)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3" name="Text Box 95"/>
              <p:cNvSpPr txBox="1">
                <a:spLocks noChangeArrowheads="1"/>
              </p:cNvSpPr>
              <p:nvPr/>
            </p:nvSpPr>
            <p:spPr bwMode="auto">
              <a:xfrm>
                <a:off x="6477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6,6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4" name="Text Box 96"/>
              <p:cNvSpPr txBox="1">
                <a:spLocks noChangeArrowheads="1"/>
              </p:cNvSpPr>
              <p:nvPr/>
            </p:nvSpPr>
            <p:spPr bwMode="auto">
              <a:xfrm>
                <a:off x="7239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(6,7)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9345" name="Text Box 97"/>
              <p:cNvSpPr txBox="1">
                <a:spLocks noChangeArrowheads="1"/>
              </p:cNvSpPr>
              <p:nvPr/>
            </p:nvSpPr>
            <p:spPr bwMode="auto">
              <a:xfrm>
                <a:off x="8001000" y="3657600"/>
                <a:ext cx="838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7,8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7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Edit Graph for LCS Problem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rot="5400000">
            <a:off x="15628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rot="5400000">
            <a:off x="15628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rot="5400000">
            <a:off x="15628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rot="5400000">
            <a:off x="15628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rot="5400000">
            <a:off x="15628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rot="5400000">
            <a:off x="15628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rot="5400000">
            <a:off x="15628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8288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18288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8288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8288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18288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18288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18288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1828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rot="5400000">
            <a:off x="21724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rot="5400000">
            <a:off x="21724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rot="5400000">
            <a:off x="21724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rot="5400000">
            <a:off x="21724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rot="5400000">
            <a:off x="21724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rot="5400000">
            <a:off x="21724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rot="5400000">
            <a:off x="21724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24384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24384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24384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24384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24384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24384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24384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24384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 rot="5400000">
            <a:off x="27820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 rot="5400000">
            <a:off x="27820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 rot="5400000">
            <a:off x="27820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 rot="5400000">
            <a:off x="27820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 rot="5400000">
            <a:off x="27820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rot="5400000">
            <a:off x="27820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 rot="5400000">
            <a:off x="27820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30480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30480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30480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30480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>
            <a:off x="30480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30480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30480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30480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rot="5400000">
            <a:off x="33916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rot="5400000">
            <a:off x="33916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 rot="5400000">
            <a:off x="33916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rot="5400000">
            <a:off x="33916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 rot="5400000">
            <a:off x="33916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 rot="5400000">
            <a:off x="33916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rot="5400000">
            <a:off x="33916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36576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>
            <a:off x="36576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36576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auto">
          <a:xfrm>
            <a:off x="36576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36576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0" name="Line 60"/>
          <p:cNvSpPr>
            <a:spLocks noChangeShapeType="1"/>
          </p:cNvSpPr>
          <p:nvPr/>
        </p:nvSpPr>
        <p:spPr bwMode="auto">
          <a:xfrm>
            <a:off x="36576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1" name="Line 61"/>
          <p:cNvSpPr>
            <a:spLocks noChangeShapeType="1"/>
          </p:cNvSpPr>
          <p:nvPr/>
        </p:nvSpPr>
        <p:spPr bwMode="auto">
          <a:xfrm>
            <a:off x="36576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2" name="Line 62"/>
          <p:cNvSpPr>
            <a:spLocks noChangeShapeType="1"/>
          </p:cNvSpPr>
          <p:nvPr/>
        </p:nvSpPr>
        <p:spPr bwMode="auto">
          <a:xfrm>
            <a:off x="36576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3" name="Line 63"/>
          <p:cNvSpPr>
            <a:spLocks noChangeShapeType="1"/>
          </p:cNvSpPr>
          <p:nvPr/>
        </p:nvSpPr>
        <p:spPr bwMode="auto">
          <a:xfrm rot="5400000">
            <a:off x="40012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4" name="Line 64"/>
          <p:cNvSpPr>
            <a:spLocks noChangeShapeType="1"/>
          </p:cNvSpPr>
          <p:nvPr/>
        </p:nvSpPr>
        <p:spPr bwMode="auto">
          <a:xfrm rot="5400000">
            <a:off x="40012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5" name="Line 65"/>
          <p:cNvSpPr>
            <a:spLocks noChangeShapeType="1"/>
          </p:cNvSpPr>
          <p:nvPr/>
        </p:nvSpPr>
        <p:spPr bwMode="auto">
          <a:xfrm rot="5400000">
            <a:off x="40012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6" name="Line 66"/>
          <p:cNvSpPr>
            <a:spLocks noChangeShapeType="1"/>
          </p:cNvSpPr>
          <p:nvPr/>
        </p:nvSpPr>
        <p:spPr bwMode="auto">
          <a:xfrm rot="5400000">
            <a:off x="40012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7" name="Line 67"/>
          <p:cNvSpPr>
            <a:spLocks noChangeShapeType="1"/>
          </p:cNvSpPr>
          <p:nvPr/>
        </p:nvSpPr>
        <p:spPr bwMode="auto">
          <a:xfrm rot="5400000">
            <a:off x="40012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8" name="Line 68"/>
          <p:cNvSpPr>
            <a:spLocks noChangeShapeType="1"/>
          </p:cNvSpPr>
          <p:nvPr/>
        </p:nvSpPr>
        <p:spPr bwMode="auto">
          <a:xfrm rot="5400000">
            <a:off x="40012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9" name="Line 69"/>
          <p:cNvSpPr>
            <a:spLocks noChangeShapeType="1"/>
          </p:cNvSpPr>
          <p:nvPr/>
        </p:nvSpPr>
        <p:spPr bwMode="auto">
          <a:xfrm rot="5400000">
            <a:off x="40012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0" name="Line 70"/>
          <p:cNvSpPr>
            <a:spLocks noChangeShapeType="1"/>
          </p:cNvSpPr>
          <p:nvPr/>
        </p:nvSpPr>
        <p:spPr bwMode="auto">
          <a:xfrm>
            <a:off x="42672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1" name="Line 71"/>
          <p:cNvSpPr>
            <a:spLocks noChangeShapeType="1"/>
          </p:cNvSpPr>
          <p:nvPr/>
        </p:nvSpPr>
        <p:spPr bwMode="auto">
          <a:xfrm>
            <a:off x="42672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2" name="Line 72"/>
          <p:cNvSpPr>
            <a:spLocks noChangeShapeType="1"/>
          </p:cNvSpPr>
          <p:nvPr/>
        </p:nvSpPr>
        <p:spPr bwMode="auto">
          <a:xfrm>
            <a:off x="42672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3" name="Line 73"/>
          <p:cNvSpPr>
            <a:spLocks noChangeShapeType="1"/>
          </p:cNvSpPr>
          <p:nvPr/>
        </p:nvSpPr>
        <p:spPr bwMode="auto">
          <a:xfrm>
            <a:off x="42672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4" name="Line 74"/>
          <p:cNvSpPr>
            <a:spLocks noChangeShapeType="1"/>
          </p:cNvSpPr>
          <p:nvPr/>
        </p:nvSpPr>
        <p:spPr bwMode="auto">
          <a:xfrm>
            <a:off x="42672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>
            <a:off x="42672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6" name="Line 76"/>
          <p:cNvSpPr>
            <a:spLocks noChangeShapeType="1"/>
          </p:cNvSpPr>
          <p:nvPr/>
        </p:nvSpPr>
        <p:spPr bwMode="auto">
          <a:xfrm>
            <a:off x="42672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7" name="Line 77"/>
          <p:cNvSpPr>
            <a:spLocks noChangeShapeType="1"/>
          </p:cNvSpPr>
          <p:nvPr/>
        </p:nvSpPr>
        <p:spPr bwMode="auto">
          <a:xfrm>
            <a:off x="42672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8" name="Line 78"/>
          <p:cNvSpPr>
            <a:spLocks noChangeShapeType="1"/>
          </p:cNvSpPr>
          <p:nvPr/>
        </p:nvSpPr>
        <p:spPr bwMode="auto">
          <a:xfrm rot="5400000">
            <a:off x="46108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9" name="Line 79"/>
          <p:cNvSpPr>
            <a:spLocks noChangeShapeType="1"/>
          </p:cNvSpPr>
          <p:nvPr/>
        </p:nvSpPr>
        <p:spPr bwMode="auto">
          <a:xfrm rot="5400000">
            <a:off x="46108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0" name="Line 80"/>
          <p:cNvSpPr>
            <a:spLocks noChangeShapeType="1"/>
          </p:cNvSpPr>
          <p:nvPr/>
        </p:nvSpPr>
        <p:spPr bwMode="auto">
          <a:xfrm rot="5400000">
            <a:off x="46108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 rot="5400000">
            <a:off x="46108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2" name="Line 82"/>
          <p:cNvSpPr>
            <a:spLocks noChangeShapeType="1"/>
          </p:cNvSpPr>
          <p:nvPr/>
        </p:nvSpPr>
        <p:spPr bwMode="auto">
          <a:xfrm rot="5400000">
            <a:off x="46108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 rot="5400000">
            <a:off x="46108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4" name="Line 84"/>
          <p:cNvSpPr>
            <a:spLocks noChangeShapeType="1"/>
          </p:cNvSpPr>
          <p:nvPr/>
        </p:nvSpPr>
        <p:spPr bwMode="auto">
          <a:xfrm rot="5400000">
            <a:off x="46108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5" name="Line 85"/>
          <p:cNvSpPr>
            <a:spLocks noChangeShapeType="1"/>
          </p:cNvSpPr>
          <p:nvPr/>
        </p:nvSpPr>
        <p:spPr bwMode="auto">
          <a:xfrm>
            <a:off x="48768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6" name="Line 86"/>
          <p:cNvSpPr>
            <a:spLocks noChangeShapeType="1"/>
          </p:cNvSpPr>
          <p:nvPr/>
        </p:nvSpPr>
        <p:spPr bwMode="auto">
          <a:xfrm>
            <a:off x="48768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7" name="Line 87"/>
          <p:cNvSpPr>
            <a:spLocks noChangeShapeType="1"/>
          </p:cNvSpPr>
          <p:nvPr/>
        </p:nvSpPr>
        <p:spPr bwMode="auto">
          <a:xfrm>
            <a:off x="48768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8" name="Line 88"/>
          <p:cNvSpPr>
            <a:spLocks noChangeShapeType="1"/>
          </p:cNvSpPr>
          <p:nvPr/>
        </p:nvSpPr>
        <p:spPr bwMode="auto">
          <a:xfrm>
            <a:off x="48768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9" name="Line 89"/>
          <p:cNvSpPr>
            <a:spLocks noChangeShapeType="1"/>
          </p:cNvSpPr>
          <p:nvPr/>
        </p:nvSpPr>
        <p:spPr bwMode="auto">
          <a:xfrm>
            <a:off x="48768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0" name="Line 90"/>
          <p:cNvSpPr>
            <a:spLocks noChangeShapeType="1"/>
          </p:cNvSpPr>
          <p:nvPr/>
        </p:nvSpPr>
        <p:spPr bwMode="auto">
          <a:xfrm>
            <a:off x="48768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1" name="Line 91"/>
          <p:cNvSpPr>
            <a:spLocks noChangeShapeType="1"/>
          </p:cNvSpPr>
          <p:nvPr/>
        </p:nvSpPr>
        <p:spPr bwMode="auto">
          <a:xfrm>
            <a:off x="48768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2" name="Line 92"/>
          <p:cNvSpPr>
            <a:spLocks noChangeShapeType="1"/>
          </p:cNvSpPr>
          <p:nvPr/>
        </p:nvSpPr>
        <p:spPr bwMode="auto">
          <a:xfrm>
            <a:off x="4876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3" name="Line 93"/>
          <p:cNvSpPr>
            <a:spLocks noChangeShapeType="1"/>
          </p:cNvSpPr>
          <p:nvPr/>
        </p:nvSpPr>
        <p:spPr bwMode="auto">
          <a:xfrm rot="5400000">
            <a:off x="64396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4" name="Line 94"/>
          <p:cNvSpPr>
            <a:spLocks noChangeShapeType="1"/>
          </p:cNvSpPr>
          <p:nvPr/>
        </p:nvSpPr>
        <p:spPr bwMode="auto">
          <a:xfrm rot="5400000">
            <a:off x="64396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5" name="Line 95"/>
          <p:cNvSpPr>
            <a:spLocks noChangeShapeType="1"/>
          </p:cNvSpPr>
          <p:nvPr/>
        </p:nvSpPr>
        <p:spPr bwMode="auto">
          <a:xfrm rot="5400000">
            <a:off x="64396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6" name="Line 96"/>
          <p:cNvSpPr>
            <a:spLocks noChangeShapeType="1"/>
          </p:cNvSpPr>
          <p:nvPr/>
        </p:nvSpPr>
        <p:spPr bwMode="auto">
          <a:xfrm rot="5400000">
            <a:off x="64396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7" name="Line 97"/>
          <p:cNvSpPr>
            <a:spLocks noChangeShapeType="1"/>
          </p:cNvSpPr>
          <p:nvPr/>
        </p:nvSpPr>
        <p:spPr bwMode="auto">
          <a:xfrm rot="5400000">
            <a:off x="64396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8" name="Line 98"/>
          <p:cNvSpPr>
            <a:spLocks noChangeShapeType="1"/>
          </p:cNvSpPr>
          <p:nvPr/>
        </p:nvSpPr>
        <p:spPr bwMode="auto">
          <a:xfrm rot="5400000">
            <a:off x="64396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9" name="Line 99"/>
          <p:cNvSpPr>
            <a:spLocks noChangeShapeType="1"/>
          </p:cNvSpPr>
          <p:nvPr/>
        </p:nvSpPr>
        <p:spPr bwMode="auto">
          <a:xfrm rot="5400000">
            <a:off x="64396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0" name="Line 100"/>
          <p:cNvSpPr>
            <a:spLocks noChangeShapeType="1"/>
          </p:cNvSpPr>
          <p:nvPr/>
        </p:nvSpPr>
        <p:spPr bwMode="auto">
          <a:xfrm rot="5400000">
            <a:off x="52204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1" name="Line 101"/>
          <p:cNvSpPr>
            <a:spLocks noChangeShapeType="1"/>
          </p:cNvSpPr>
          <p:nvPr/>
        </p:nvSpPr>
        <p:spPr bwMode="auto">
          <a:xfrm rot="5400000">
            <a:off x="52204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2" name="Line 102"/>
          <p:cNvSpPr>
            <a:spLocks noChangeShapeType="1"/>
          </p:cNvSpPr>
          <p:nvPr/>
        </p:nvSpPr>
        <p:spPr bwMode="auto">
          <a:xfrm rot="5400000">
            <a:off x="52204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3" name="Line 103"/>
          <p:cNvSpPr>
            <a:spLocks noChangeShapeType="1"/>
          </p:cNvSpPr>
          <p:nvPr/>
        </p:nvSpPr>
        <p:spPr bwMode="auto">
          <a:xfrm rot="5400000">
            <a:off x="52204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4" name="Line 104"/>
          <p:cNvSpPr>
            <a:spLocks noChangeShapeType="1"/>
          </p:cNvSpPr>
          <p:nvPr/>
        </p:nvSpPr>
        <p:spPr bwMode="auto">
          <a:xfrm rot="5400000">
            <a:off x="52204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5" name="Line 105"/>
          <p:cNvSpPr>
            <a:spLocks noChangeShapeType="1"/>
          </p:cNvSpPr>
          <p:nvPr/>
        </p:nvSpPr>
        <p:spPr bwMode="auto">
          <a:xfrm rot="5400000">
            <a:off x="52204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6" name="Line 106"/>
          <p:cNvSpPr>
            <a:spLocks noChangeShapeType="1"/>
          </p:cNvSpPr>
          <p:nvPr/>
        </p:nvSpPr>
        <p:spPr bwMode="auto">
          <a:xfrm rot="5400000">
            <a:off x="52204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7" name="Line 107"/>
          <p:cNvSpPr>
            <a:spLocks noChangeShapeType="1"/>
          </p:cNvSpPr>
          <p:nvPr/>
        </p:nvSpPr>
        <p:spPr bwMode="auto">
          <a:xfrm>
            <a:off x="54864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8" name="Line 108"/>
          <p:cNvSpPr>
            <a:spLocks noChangeShapeType="1"/>
          </p:cNvSpPr>
          <p:nvPr/>
        </p:nvSpPr>
        <p:spPr bwMode="auto">
          <a:xfrm>
            <a:off x="54864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9" name="Line 109"/>
          <p:cNvSpPr>
            <a:spLocks noChangeShapeType="1"/>
          </p:cNvSpPr>
          <p:nvPr/>
        </p:nvSpPr>
        <p:spPr bwMode="auto">
          <a:xfrm>
            <a:off x="54864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0" name="Line 110"/>
          <p:cNvSpPr>
            <a:spLocks noChangeShapeType="1"/>
          </p:cNvSpPr>
          <p:nvPr/>
        </p:nvSpPr>
        <p:spPr bwMode="auto">
          <a:xfrm>
            <a:off x="54864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1" name="Line 111"/>
          <p:cNvSpPr>
            <a:spLocks noChangeShapeType="1"/>
          </p:cNvSpPr>
          <p:nvPr/>
        </p:nvSpPr>
        <p:spPr bwMode="auto">
          <a:xfrm>
            <a:off x="54864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2" name="Line 112"/>
          <p:cNvSpPr>
            <a:spLocks noChangeShapeType="1"/>
          </p:cNvSpPr>
          <p:nvPr/>
        </p:nvSpPr>
        <p:spPr bwMode="auto">
          <a:xfrm>
            <a:off x="54864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3" name="Line 113"/>
          <p:cNvSpPr>
            <a:spLocks noChangeShapeType="1"/>
          </p:cNvSpPr>
          <p:nvPr/>
        </p:nvSpPr>
        <p:spPr bwMode="auto">
          <a:xfrm>
            <a:off x="54864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4" name="Line 114"/>
          <p:cNvSpPr>
            <a:spLocks noChangeShapeType="1"/>
          </p:cNvSpPr>
          <p:nvPr/>
        </p:nvSpPr>
        <p:spPr bwMode="auto">
          <a:xfrm>
            <a:off x="54864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5" name="Line 115"/>
          <p:cNvSpPr>
            <a:spLocks noChangeShapeType="1"/>
          </p:cNvSpPr>
          <p:nvPr/>
        </p:nvSpPr>
        <p:spPr bwMode="auto">
          <a:xfrm>
            <a:off x="4876800" y="47085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6" name="Line 116"/>
          <p:cNvSpPr>
            <a:spLocks noChangeShapeType="1"/>
          </p:cNvSpPr>
          <p:nvPr/>
        </p:nvSpPr>
        <p:spPr bwMode="auto">
          <a:xfrm>
            <a:off x="3657600" y="41751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7" name="Line 117"/>
          <p:cNvSpPr>
            <a:spLocks noChangeShapeType="1"/>
          </p:cNvSpPr>
          <p:nvPr/>
        </p:nvSpPr>
        <p:spPr bwMode="auto">
          <a:xfrm rot="5400000">
            <a:off x="5830094" y="2307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8" name="Line 118"/>
          <p:cNvSpPr>
            <a:spLocks noChangeShapeType="1"/>
          </p:cNvSpPr>
          <p:nvPr/>
        </p:nvSpPr>
        <p:spPr bwMode="auto">
          <a:xfrm rot="5400000">
            <a:off x="5830094" y="2840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9" name="Line 119"/>
          <p:cNvSpPr>
            <a:spLocks noChangeShapeType="1"/>
          </p:cNvSpPr>
          <p:nvPr/>
        </p:nvSpPr>
        <p:spPr bwMode="auto">
          <a:xfrm rot="5400000">
            <a:off x="5830094" y="33742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0" name="Line 120"/>
          <p:cNvSpPr>
            <a:spLocks noChangeShapeType="1"/>
          </p:cNvSpPr>
          <p:nvPr/>
        </p:nvSpPr>
        <p:spPr bwMode="auto">
          <a:xfrm rot="5400000">
            <a:off x="5830094" y="39076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1" name="Line 121"/>
          <p:cNvSpPr>
            <a:spLocks noChangeShapeType="1"/>
          </p:cNvSpPr>
          <p:nvPr/>
        </p:nvSpPr>
        <p:spPr bwMode="auto">
          <a:xfrm rot="5400000">
            <a:off x="5830094" y="44410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2" name="Line 122"/>
          <p:cNvSpPr>
            <a:spLocks noChangeShapeType="1"/>
          </p:cNvSpPr>
          <p:nvPr/>
        </p:nvSpPr>
        <p:spPr bwMode="auto">
          <a:xfrm rot="5400000">
            <a:off x="5830094" y="49744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3" name="Line 123"/>
          <p:cNvSpPr>
            <a:spLocks noChangeShapeType="1"/>
          </p:cNvSpPr>
          <p:nvPr/>
        </p:nvSpPr>
        <p:spPr bwMode="auto">
          <a:xfrm rot="5400000">
            <a:off x="5830094" y="5507831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4" name="Line 124"/>
          <p:cNvSpPr>
            <a:spLocks noChangeShapeType="1"/>
          </p:cNvSpPr>
          <p:nvPr/>
        </p:nvSpPr>
        <p:spPr bwMode="auto">
          <a:xfrm>
            <a:off x="6096000" y="2041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5" name="Line 125"/>
          <p:cNvSpPr>
            <a:spLocks noChangeShapeType="1"/>
          </p:cNvSpPr>
          <p:nvPr/>
        </p:nvSpPr>
        <p:spPr bwMode="auto">
          <a:xfrm>
            <a:off x="6096000" y="257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6" name="Line 126"/>
          <p:cNvSpPr>
            <a:spLocks noChangeShapeType="1"/>
          </p:cNvSpPr>
          <p:nvPr/>
        </p:nvSpPr>
        <p:spPr bwMode="auto">
          <a:xfrm>
            <a:off x="6096000" y="310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6096000" y="364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8" name="Line 128"/>
          <p:cNvSpPr>
            <a:spLocks noChangeShapeType="1"/>
          </p:cNvSpPr>
          <p:nvPr/>
        </p:nvSpPr>
        <p:spPr bwMode="auto">
          <a:xfrm>
            <a:off x="60960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9" name="Line 129"/>
          <p:cNvSpPr>
            <a:spLocks noChangeShapeType="1"/>
          </p:cNvSpPr>
          <p:nvPr/>
        </p:nvSpPr>
        <p:spPr bwMode="auto">
          <a:xfrm>
            <a:off x="6096000" y="4708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0" name="Line 130"/>
          <p:cNvSpPr>
            <a:spLocks noChangeShapeType="1"/>
          </p:cNvSpPr>
          <p:nvPr/>
        </p:nvSpPr>
        <p:spPr bwMode="auto">
          <a:xfrm>
            <a:off x="6096000" y="5241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1" name="Line 131"/>
          <p:cNvSpPr>
            <a:spLocks noChangeShapeType="1"/>
          </p:cNvSpPr>
          <p:nvPr/>
        </p:nvSpPr>
        <p:spPr bwMode="auto">
          <a:xfrm>
            <a:off x="60960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2" name="Line 132"/>
          <p:cNvSpPr>
            <a:spLocks noChangeShapeType="1"/>
          </p:cNvSpPr>
          <p:nvPr/>
        </p:nvSpPr>
        <p:spPr bwMode="auto">
          <a:xfrm>
            <a:off x="6096000" y="52419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3" name="Line 133"/>
          <p:cNvSpPr>
            <a:spLocks noChangeShapeType="1"/>
          </p:cNvSpPr>
          <p:nvPr/>
        </p:nvSpPr>
        <p:spPr bwMode="auto">
          <a:xfrm>
            <a:off x="3048000" y="31083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4" name="Line 134"/>
          <p:cNvSpPr>
            <a:spLocks noChangeShapeType="1"/>
          </p:cNvSpPr>
          <p:nvPr/>
        </p:nvSpPr>
        <p:spPr bwMode="auto">
          <a:xfrm>
            <a:off x="2438400" y="2041525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5" name="Line 135"/>
          <p:cNvSpPr>
            <a:spLocks noChangeShapeType="1"/>
          </p:cNvSpPr>
          <p:nvPr/>
        </p:nvSpPr>
        <p:spPr bwMode="auto">
          <a:xfrm>
            <a:off x="1828800" y="20415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6" name="Line 136"/>
          <p:cNvSpPr>
            <a:spLocks noChangeShapeType="1"/>
          </p:cNvSpPr>
          <p:nvPr/>
        </p:nvSpPr>
        <p:spPr bwMode="auto">
          <a:xfrm>
            <a:off x="4267200" y="47085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7" name="Line 137"/>
          <p:cNvSpPr>
            <a:spLocks noChangeShapeType="1"/>
          </p:cNvSpPr>
          <p:nvPr/>
        </p:nvSpPr>
        <p:spPr bwMode="auto">
          <a:xfrm>
            <a:off x="5486400" y="5241925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8" name="Line 138"/>
          <p:cNvSpPr>
            <a:spLocks noChangeShapeType="1"/>
          </p:cNvSpPr>
          <p:nvPr/>
        </p:nvSpPr>
        <p:spPr bwMode="auto">
          <a:xfrm rot="5400000">
            <a:off x="2782094" y="2840831"/>
            <a:ext cx="5334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9" name="Line 139"/>
          <p:cNvSpPr>
            <a:spLocks noChangeShapeType="1"/>
          </p:cNvSpPr>
          <p:nvPr/>
        </p:nvSpPr>
        <p:spPr bwMode="auto">
          <a:xfrm rot="5400000">
            <a:off x="3391694" y="3907631"/>
            <a:ext cx="5334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40" name="Text Box 140"/>
          <p:cNvSpPr txBox="1">
            <a:spLocks noChangeArrowheads="1"/>
          </p:cNvSpPr>
          <p:nvPr/>
        </p:nvSpPr>
        <p:spPr bwMode="auto">
          <a:xfrm>
            <a:off x="1219200" y="23304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1341" name="Text Box 141"/>
          <p:cNvSpPr txBox="1">
            <a:spLocks noChangeArrowheads="1"/>
          </p:cNvSpPr>
          <p:nvPr/>
        </p:nvSpPr>
        <p:spPr bwMode="auto">
          <a:xfrm>
            <a:off x="1219200" y="2863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  <a:cs typeface="Arial" charset="0"/>
              </a:rPr>
              <a:t>G</a:t>
            </a:r>
          </a:p>
        </p:txBody>
      </p:sp>
      <p:sp>
        <p:nvSpPr>
          <p:cNvPr id="51342" name="Text Box 142"/>
          <p:cNvSpPr txBox="1">
            <a:spLocks noChangeArrowheads="1"/>
          </p:cNvSpPr>
          <p:nvPr/>
        </p:nvSpPr>
        <p:spPr bwMode="auto">
          <a:xfrm>
            <a:off x="1219200" y="3397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1343" name="Text Box 143"/>
          <p:cNvSpPr txBox="1">
            <a:spLocks noChangeArrowheads="1"/>
          </p:cNvSpPr>
          <p:nvPr/>
        </p:nvSpPr>
        <p:spPr bwMode="auto">
          <a:xfrm>
            <a:off x="1219200" y="39306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1344" name="Text Box 144"/>
          <p:cNvSpPr txBox="1">
            <a:spLocks noChangeArrowheads="1"/>
          </p:cNvSpPr>
          <p:nvPr/>
        </p:nvSpPr>
        <p:spPr bwMode="auto">
          <a:xfrm>
            <a:off x="1219200" y="4479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1345" name="Text Box 145"/>
          <p:cNvSpPr txBox="1">
            <a:spLocks noChangeArrowheads="1"/>
          </p:cNvSpPr>
          <p:nvPr/>
        </p:nvSpPr>
        <p:spPr bwMode="auto">
          <a:xfrm>
            <a:off x="1219200" y="5013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1346" name="Text Box 146"/>
          <p:cNvSpPr txBox="1">
            <a:spLocks noChangeArrowheads="1"/>
          </p:cNvSpPr>
          <p:nvPr/>
        </p:nvSpPr>
        <p:spPr bwMode="auto">
          <a:xfrm>
            <a:off x="1219200" y="5546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1347" name="Text Box 147"/>
          <p:cNvSpPr txBox="1">
            <a:spLocks noChangeArrowheads="1"/>
          </p:cNvSpPr>
          <p:nvPr/>
        </p:nvSpPr>
        <p:spPr bwMode="auto">
          <a:xfrm>
            <a:off x="1447800" y="24066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1</a:t>
            </a:r>
          </a:p>
        </p:txBody>
      </p:sp>
      <p:sp>
        <p:nvSpPr>
          <p:cNvPr id="51348" name="Text Box 148"/>
          <p:cNvSpPr txBox="1">
            <a:spLocks noChangeArrowheads="1"/>
          </p:cNvSpPr>
          <p:nvPr/>
        </p:nvSpPr>
        <p:spPr bwMode="auto">
          <a:xfrm>
            <a:off x="1447800" y="29400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2</a:t>
            </a:r>
          </a:p>
        </p:txBody>
      </p:sp>
      <p:sp>
        <p:nvSpPr>
          <p:cNvPr id="51349" name="Text Box 149"/>
          <p:cNvSpPr txBox="1">
            <a:spLocks noChangeArrowheads="1"/>
          </p:cNvSpPr>
          <p:nvPr/>
        </p:nvSpPr>
        <p:spPr bwMode="auto">
          <a:xfrm>
            <a:off x="1447800" y="34734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3</a:t>
            </a:r>
          </a:p>
        </p:txBody>
      </p:sp>
      <p:sp>
        <p:nvSpPr>
          <p:cNvPr id="51350" name="Text Box 150"/>
          <p:cNvSpPr txBox="1">
            <a:spLocks noChangeArrowheads="1"/>
          </p:cNvSpPr>
          <p:nvPr/>
        </p:nvSpPr>
        <p:spPr bwMode="auto">
          <a:xfrm>
            <a:off x="1447800" y="400685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4</a:t>
            </a:r>
          </a:p>
        </p:txBody>
      </p:sp>
      <p:sp>
        <p:nvSpPr>
          <p:cNvPr id="51351" name="Text Box 151"/>
          <p:cNvSpPr txBox="1">
            <a:spLocks noChangeArrowheads="1"/>
          </p:cNvSpPr>
          <p:nvPr/>
        </p:nvSpPr>
        <p:spPr bwMode="auto">
          <a:xfrm>
            <a:off x="1447800" y="45561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5</a:t>
            </a:r>
          </a:p>
        </p:txBody>
      </p:sp>
      <p:sp>
        <p:nvSpPr>
          <p:cNvPr id="51352" name="Text Box 152"/>
          <p:cNvSpPr txBox="1">
            <a:spLocks noChangeArrowheads="1"/>
          </p:cNvSpPr>
          <p:nvPr/>
        </p:nvSpPr>
        <p:spPr bwMode="auto">
          <a:xfrm>
            <a:off x="1447800" y="50895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6</a:t>
            </a:r>
          </a:p>
        </p:txBody>
      </p:sp>
      <p:sp>
        <p:nvSpPr>
          <p:cNvPr id="51353" name="Text Box 153"/>
          <p:cNvSpPr txBox="1">
            <a:spLocks noChangeArrowheads="1"/>
          </p:cNvSpPr>
          <p:nvPr/>
        </p:nvSpPr>
        <p:spPr bwMode="auto">
          <a:xfrm>
            <a:off x="1447800" y="56229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7</a:t>
            </a:r>
          </a:p>
        </p:txBody>
      </p:sp>
      <p:sp>
        <p:nvSpPr>
          <p:cNvPr id="51354" name="Text Box 154"/>
          <p:cNvSpPr txBox="1">
            <a:spLocks noChangeArrowheads="1"/>
          </p:cNvSpPr>
          <p:nvPr/>
        </p:nvSpPr>
        <p:spPr bwMode="auto">
          <a:xfrm>
            <a:off x="1447800" y="19192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0</a:t>
            </a:r>
          </a:p>
        </p:txBody>
      </p:sp>
      <p:sp>
        <p:nvSpPr>
          <p:cNvPr id="51355" name="Text Box 155"/>
          <p:cNvSpPr txBox="1">
            <a:spLocks noChangeArrowheads="1"/>
          </p:cNvSpPr>
          <p:nvPr/>
        </p:nvSpPr>
        <p:spPr bwMode="auto">
          <a:xfrm>
            <a:off x="1295400" y="19192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i</a:t>
            </a:r>
          </a:p>
        </p:txBody>
      </p:sp>
      <p:sp>
        <p:nvSpPr>
          <p:cNvPr id="51356" name="Text Box 156"/>
          <p:cNvSpPr txBox="1">
            <a:spLocks noChangeArrowheads="1"/>
          </p:cNvSpPr>
          <p:nvPr/>
        </p:nvSpPr>
        <p:spPr bwMode="auto">
          <a:xfrm>
            <a:off x="22098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1357" name="Text Box 157"/>
          <p:cNvSpPr txBox="1">
            <a:spLocks noChangeArrowheads="1"/>
          </p:cNvSpPr>
          <p:nvPr/>
        </p:nvSpPr>
        <p:spPr bwMode="auto">
          <a:xfrm>
            <a:off x="28194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1358" name="Text Box 158"/>
          <p:cNvSpPr txBox="1">
            <a:spLocks noChangeArrowheads="1"/>
          </p:cNvSpPr>
          <p:nvPr/>
        </p:nvSpPr>
        <p:spPr bwMode="auto">
          <a:xfrm>
            <a:off x="34290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cs typeface="Arial" charset="0"/>
              </a:rPr>
              <a:t>C</a:t>
            </a:r>
          </a:p>
        </p:txBody>
      </p:sp>
      <p:sp>
        <p:nvSpPr>
          <p:cNvPr id="51359" name="Text Box 159"/>
          <p:cNvSpPr txBox="1">
            <a:spLocks noChangeArrowheads="1"/>
          </p:cNvSpPr>
          <p:nvPr/>
        </p:nvSpPr>
        <p:spPr bwMode="auto">
          <a:xfrm>
            <a:off x="40386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1360" name="Text Box 160"/>
          <p:cNvSpPr txBox="1">
            <a:spLocks noChangeArrowheads="1"/>
          </p:cNvSpPr>
          <p:nvPr/>
        </p:nvSpPr>
        <p:spPr bwMode="auto">
          <a:xfrm>
            <a:off x="46482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  <a:cs typeface="Arial" charset="0"/>
              </a:rPr>
              <a:t>G</a:t>
            </a:r>
          </a:p>
        </p:txBody>
      </p:sp>
      <p:sp>
        <p:nvSpPr>
          <p:cNvPr id="51361" name="Text Box 161"/>
          <p:cNvSpPr txBox="1">
            <a:spLocks noChangeArrowheads="1"/>
          </p:cNvSpPr>
          <p:nvPr/>
        </p:nvSpPr>
        <p:spPr bwMode="auto">
          <a:xfrm>
            <a:off x="52578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charset="0"/>
              </a:rPr>
              <a:t>A</a:t>
            </a:r>
          </a:p>
        </p:txBody>
      </p:sp>
      <p:sp>
        <p:nvSpPr>
          <p:cNvPr id="51362" name="Text Box 162"/>
          <p:cNvSpPr txBox="1">
            <a:spLocks noChangeArrowheads="1"/>
          </p:cNvSpPr>
          <p:nvPr/>
        </p:nvSpPr>
        <p:spPr bwMode="auto">
          <a:xfrm>
            <a:off x="58674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996633"/>
                </a:solidFill>
                <a:cs typeface="Arial" charset="0"/>
              </a:rPr>
              <a:t>T</a:t>
            </a:r>
          </a:p>
        </p:txBody>
      </p:sp>
      <p:sp>
        <p:nvSpPr>
          <p:cNvPr id="51363" name="Text Box 163"/>
          <p:cNvSpPr txBox="1">
            <a:spLocks noChangeArrowheads="1"/>
          </p:cNvSpPr>
          <p:nvPr/>
        </p:nvSpPr>
        <p:spPr bwMode="auto">
          <a:xfrm>
            <a:off x="6477000" y="1355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CC"/>
                </a:solidFill>
                <a:cs typeface="Arial" charset="0"/>
              </a:rPr>
              <a:t>C</a:t>
            </a:r>
          </a:p>
        </p:txBody>
      </p:sp>
      <p:sp>
        <p:nvSpPr>
          <p:cNvPr id="51364" name="Text Box 164"/>
          <p:cNvSpPr txBox="1">
            <a:spLocks noChangeArrowheads="1"/>
          </p:cNvSpPr>
          <p:nvPr/>
        </p:nvSpPr>
        <p:spPr bwMode="auto">
          <a:xfrm>
            <a:off x="16764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0</a:t>
            </a:r>
          </a:p>
        </p:txBody>
      </p:sp>
      <p:sp>
        <p:nvSpPr>
          <p:cNvPr id="51365" name="Text Box 165"/>
          <p:cNvSpPr txBox="1">
            <a:spLocks noChangeArrowheads="1"/>
          </p:cNvSpPr>
          <p:nvPr/>
        </p:nvSpPr>
        <p:spPr bwMode="auto">
          <a:xfrm>
            <a:off x="22860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1</a:t>
            </a:r>
          </a:p>
        </p:txBody>
      </p:sp>
      <p:sp>
        <p:nvSpPr>
          <p:cNvPr id="51366" name="Text Box 166"/>
          <p:cNvSpPr txBox="1">
            <a:spLocks noChangeArrowheads="1"/>
          </p:cNvSpPr>
          <p:nvPr/>
        </p:nvSpPr>
        <p:spPr bwMode="auto">
          <a:xfrm>
            <a:off x="28956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2</a:t>
            </a:r>
          </a:p>
        </p:txBody>
      </p:sp>
      <p:sp>
        <p:nvSpPr>
          <p:cNvPr id="51367" name="Text Box 167"/>
          <p:cNvSpPr txBox="1">
            <a:spLocks noChangeArrowheads="1"/>
          </p:cNvSpPr>
          <p:nvPr/>
        </p:nvSpPr>
        <p:spPr bwMode="auto">
          <a:xfrm>
            <a:off x="35052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3</a:t>
            </a:r>
          </a:p>
        </p:txBody>
      </p:sp>
      <p:sp>
        <p:nvSpPr>
          <p:cNvPr id="51368" name="Text Box 168"/>
          <p:cNvSpPr txBox="1">
            <a:spLocks noChangeArrowheads="1"/>
          </p:cNvSpPr>
          <p:nvPr/>
        </p:nvSpPr>
        <p:spPr bwMode="auto">
          <a:xfrm>
            <a:off x="41148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4</a:t>
            </a:r>
          </a:p>
        </p:txBody>
      </p:sp>
      <p:sp>
        <p:nvSpPr>
          <p:cNvPr id="51369" name="Text Box 169"/>
          <p:cNvSpPr txBox="1">
            <a:spLocks noChangeArrowheads="1"/>
          </p:cNvSpPr>
          <p:nvPr/>
        </p:nvSpPr>
        <p:spPr bwMode="auto">
          <a:xfrm>
            <a:off x="47244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5</a:t>
            </a:r>
          </a:p>
        </p:txBody>
      </p:sp>
      <p:sp>
        <p:nvSpPr>
          <p:cNvPr id="51370" name="Text Box 170"/>
          <p:cNvSpPr txBox="1">
            <a:spLocks noChangeArrowheads="1"/>
          </p:cNvSpPr>
          <p:nvPr/>
        </p:nvSpPr>
        <p:spPr bwMode="auto">
          <a:xfrm>
            <a:off x="53340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6</a:t>
            </a:r>
          </a:p>
        </p:txBody>
      </p:sp>
      <p:sp>
        <p:nvSpPr>
          <p:cNvPr id="51371" name="Text Box 171"/>
          <p:cNvSpPr txBox="1">
            <a:spLocks noChangeArrowheads="1"/>
          </p:cNvSpPr>
          <p:nvPr/>
        </p:nvSpPr>
        <p:spPr bwMode="auto">
          <a:xfrm>
            <a:off x="59436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7</a:t>
            </a:r>
          </a:p>
        </p:txBody>
      </p:sp>
      <p:sp>
        <p:nvSpPr>
          <p:cNvPr id="51372" name="Text Box 172"/>
          <p:cNvSpPr txBox="1">
            <a:spLocks noChangeArrowheads="1"/>
          </p:cNvSpPr>
          <p:nvPr/>
        </p:nvSpPr>
        <p:spPr bwMode="auto">
          <a:xfrm>
            <a:off x="6553200" y="17367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8</a:t>
            </a:r>
          </a:p>
        </p:txBody>
      </p:sp>
      <p:sp>
        <p:nvSpPr>
          <p:cNvPr id="51373" name="Text Box 173"/>
          <p:cNvSpPr txBox="1">
            <a:spLocks noChangeArrowheads="1"/>
          </p:cNvSpPr>
          <p:nvPr/>
        </p:nvSpPr>
        <p:spPr bwMode="auto">
          <a:xfrm>
            <a:off x="1676400" y="1431925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accent1"/>
                </a:solidFill>
                <a:cs typeface="Arial" charset="0"/>
              </a:rPr>
              <a:t>j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209550" y="6078537"/>
            <a:ext cx="8458200" cy="396875"/>
            <a:chOff x="381000" y="3657600"/>
            <a:chExt cx="8458200" cy="396875"/>
          </a:xfrm>
        </p:grpSpPr>
        <p:sp>
          <p:nvSpPr>
            <p:cNvPr id="175" name="Text Box 87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1143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solidFill>
                    <a:schemeClr val="tx2"/>
                  </a:solidFill>
                  <a:cs typeface="Arial" charset="0"/>
                </a:rPr>
                <a:t>(0,0)</a:t>
              </a:r>
              <a:r>
                <a:rPr lang="en-US" altLang="en-US" sz="2000" dirty="0">
                  <a:solidFill>
                    <a:schemeClr val="tx2"/>
                  </a:solidFill>
                  <a:cs typeface="Arial" charset="0"/>
                  <a:sym typeface="Wingdings" pitchFamily="2" charset="2"/>
                </a:rPr>
                <a:t></a:t>
              </a:r>
              <a:endParaRPr lang="en-US" altLang="en-US" sz="2000" dirty="0">
                <a:solidFill>
                  <a:srgbClr val="FF0000"/>
                </a:solidFill>
                <a:cs typeface="Arial" charset="0"/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143000" y="3657600"/>
              <a:ext cx="7696200" cy="396875"/>
              <a:chOff x="1143000" y="3657600"/>
              <a:chExt cx="7696200" cy="396875"/>
            </a:xfrm>
          </p:grpSpPr>
          <p:sp>
            <p:nvSpPr>
              <p:cNvPr id="177" name="Text Box 88"/>
              <p:cNvSpPr txBox="1">
                <a:spLocks noChangeArrowheads="1"/>
              </p:cNvSpPr>
              <p:nvPr/>
            </p:nvSpPr>
            <p:spPr bwMode="auto">
              <a:xfrm>
                <a:off x="1143000" y="36576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(0,1)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78" name="Text Box 89"/>
              <p:cNvSpPr txBox="1">
                <a:spLocks noChangeArrowheads="1"/>
              </p:cNvSpPr>
              <p:nvPr/>
            </p:nvSpPr>
            <p:spPr bwMode="auto">
              <a:xfrm>
                <a:off x="1905000" y="36576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1,2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79" name="Text Box 90"/>
              <p:cNvSpPr txBox="1">
                <a:spLocks noChangeArrowheads="1"/>
              </p:cNvSpPr>
              <p:nvPr/>
            </p:nvSpPr>
            <p:spPr bwMode="auto">
              <a:xfrm>
                <a:off x="2667000" y="3657600"/>
                <a:ext cx="1219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(2,2)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80" name="Text Box 91"/>
              <p:cNvSpPr txBox="1">
                <a:spLocks noChangeArrowheads="1"/>
              </p:cNvSpPr>
              <p:nvPr/>
            </p:nvSpPr>
            <p:spPr bwMode="auto">
              <a:xfrm>
                <a:off x="3429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3,3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81" name="Text Box 92"/>
              <p:cNvSpPr txBox="1">
                <a:spLocks noChangeArrowheads="1"/>
              </p:cNvSpPr>
              <p:nvPr/>
            </p:nvSpPr>
            <p:spPr bwMode="auto">
              <a:xfrm>
                <a:off x="4191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(4,3)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82" name="Text Box 93"/>
              <p:cNvSpPr txBox="1">
                <a:spLocks noChangeArrowheads="1"/>
              </p:cNvSpPr>
              <p:nvPr/>
            </p:nvSpPr>
            <p:spPr bwMode="auto">
              <a:xfrm>
                <a:off x="4953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5,4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83" name="Text Box 94"/>
              <p:cNvSpPr txBox="1">
                <a:spLocks noChangeArrowheads="1"/>
              </p:cNvSpPr>
              <p:nvPr/>
            </p:nvSpPr>
            <p:spPr bwMode="auto">
              <a:xfrm>
                <a:off x="5715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(5,5)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84" name="Text Box 95"/>
              <p:cNvSpPr txBox="1">
                <a:spLocks noChangeArrowheads="1"/>
              </p:cNvSpPr>
              <p:nvPr/>
            </p:nvSpPr>
            <p:spPr bwMode="auto">
              <a:xfrm>
                <a:off x="6477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6,6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)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85" name="Text Box 96"/>
              <p:cNvSpPr txBox="1">
                <a:spLocks noChangeArrowheads="1"/>
              </p:cNvSpPr>
              <p:nvPr/>
            </p:nvSpPr>
            <p:spPr bwMode="auto">
              <a:xfrm>
                <a:off x="7239000" y="3657600"/>
                <a:ext cx="1066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(6,7)</a:t>
                </a:r>
                <a:endParaRPr lang="en-US" altLang="en-US" sz="200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186" name="Text Box 97"/>
              <p:cNvSpPr txBox="1">
                <a:spLocks noChangeArrowheads="1"/>
              </p:cNvSpPr>
              <p:nvPr/>
            </p:nvSpPr>
            <p:spPr bwMode="auto">
              <a:xfrm>
                <a:off x="8001000" y="3657600"/>
                <a:ext cx="838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(</a:t>
                </a:r>
                <a:r>
                  <a:rPr lang="en-US" altLang="en-US" sz="2000" dirty="0">
                    <a:solidFill>
                      <a:srgbClr val="00B050"/>
                    </a:solidFill>
                    <a:cs typeface="Arial" charset="0"/>
                    <a:sym typeface="Wingdings" pitchFamily="2" charset="2"/>
                  </a:rPr>
                  <a:t>7,8</a:t>
                </a:r>
                <a:r>
                  <a:rPr lang="en-US" altLang="en-US" sz="2000" dirty="0">
                    <a:solidFill>
                      <a:schemeClr val="tx2"/>
                    </a:solidFill>
                    <a:cs typeface="Arial" charset="0"/>
                    <a:sym typeface="Wingdings" pitchFamily="2" charset="2"/>
                  </a:rPr>
                  <a:t>)</a:t>
                </a:r>
                <a:endParaRPr lang="en-US" altLang="en-US" sz="20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44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15624</TotalTime>
  <Words>4930</Words>
  <Application>Microsoft Office PowerPoint</Application>
  <PresentationFormat>On-screen Show (4:3)</PresentationFormat>
  <Paragraphs>2376</Paragraphs>
  <Slides>76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Blueprint</vt:lpstr>
      <vt:lpstr>Equation</vt:lpstr>
      <vt:lpstr>Dynamic Programming-- Longest Common Subsequence</vt:lpstr>
      <vt:lpstr>Subsequences</vt:lpstr>
      <vt:lpstr>The Longest Common Subsequence (LCS) Problem</vt:lpstr>
      <vt:lpstr>A Poor Approach to the LCS Problem</vt:lpstr>
      <vt:lpstr>Observations</vt:lpstr>
      <vt:lpstr>Observation: Pairs of indices</vt:lpstr>
      <vt:lpstr>Observation: Pairs of indices</vt:lpstr>
      <vt:lpstr>Observation: Pairs of indices</vt:lpstr>
      <vt:lpstr>Edit Graph for LCS Problem</vt:lpstr>
      <vt:lpstr>Observation: Pairs of indices</vt:lpstr>
      <vt:lpstr>Edit Graph for LCS Problem</vt:lpstr>
      <vt:lpstr>Observation: Pairs of indices</vt:lpstr>
      <vt:lpstr>Edit Graph for LCS Problem</vt:lpstr>
      <vt:lpstr>Observation: Pairs of indices</vt:lpstr>
      <vt:lpstr>Edit Graph for LCS Problem</vt:lpstr>
      <vt:lpstr>Edit Graph for LCS Problem</vt:lpstr>
      <vt:lpstr>Edit Graph for LCS Problem</vt:lpstr>
      <vt:lpstr>Edit Graph for LCS Problem</vt:lpstr>
      <vt:lpstr>Edit Graph for LCS Problem</vt:lpstr>
      <vt:lpstr>Computing LCS</vt:lpstr>
      <vt:lpstr>Computing LCS</vt:lpstr>
      <vt:lpstr>Example for a mismatch</vt:lpstr>
      <vt:lpstr>Example for a mismatch</vt:lpstr>
      <vt:lpstr>Example for a match</vt:lpstr>
      <vt:lpstr>Example for a match</vt:lpstr>
      <vt:lpstr>Dynamic Programming Example</vt:lpstr>
      <vt:lpstr>Dynamic Programming Example</vt:lpstr>
      <vt:lpstr>Dynamic Programming: Backtracing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Dynamic Programming Example</vt:lpstr>
      <vt:lpstr>LCS Algorithm</vt:lpstr>
      <vt:lpstr>Length but not sequence yet</vt:lpstr>
      <vt:lpstr>LCS: Backtracing without “arrows”</vt:lpstr>
      <vt:lpstr>LCS: Backtracing without “arrows”</vt:lpstr>
      <vt:lpstr>Note on book’s implementation</vt:lpstr>
      <vt:lpstr>Time Complexity</vt:lpstr>
      <vt:lpstr>Time Complexity</vt:lpstr>
      <vt:lpstr>Dynamic Programming</vt:lpstr>
      <vt:lpstr>Dynamic Programming</vt:lpstr>
      <vt:lpstr>Reusing solutions</vt:lpstr>
      <vt:lpstr>The General Dynamic Programming Technique</vt:lpstr>
      <vt:lpstr>Skipping the rest</vt:lpstr>
      <vt:lpstr>Another example of Dynamic Programming</vt:lpstr>
      <vt:lpstr>Matrix Chain-Products</vt:lpstr>
      <vt:lpstr>Matrix Chain-Products</vt:lpstr>
      <vt:lpstr>A Brute-force Approach</vt:lpstr>
      <vt:lpstr>A Greedy Approach</vt:lpstr>
      <vt:lpstr>Another Greedy Approach</vt:lpstr>
      <vt:lpstr>A “Recursive” Approach</vt:lpstr>
      <vt:lpstr>A “Recursive” Approach</vt:lpstr>
      <vt:lpstr>A “Recursive” Approach</vt:lpstr>
      <vt:lpstr>A Characterizing Equation</vt:lpstr>
      <vt:lpstr>Example</vt:lpstr>
      <vt:lpstr>AB</vt:lpstr>
      <vt:lpstr>BC</vt:lpstr>
      <vt:lpstr>CD</vt:lpstr>
      <vt:lpstr>ABC: A(BC) vs (AB)C</vt:lpstr>
      <vt:lpstr>ABC: A(BC) vs (AB)C</vt:lpstr>
      <vt:lpstr>BCD: B(CD) vs (BC)D</vt:lpstr>
      <vt:lpstr>BCD: B(CD) vs (BC)D</vt:lpstr>
      <vt:lpstr>ABCD: A(BCD) vs (AB)(CD) vs (ABC)D </vt:lpstr>
      <vt:lpstr>ABCD</vt:lpstr>
      <vt:lpstr>PowerPoint Presentation</vt:lpstr>
      <vt:lpstr>Keeping track of indices</vt:lpstr>
      <vt:lpstr>Keeping track of indices</vt:lpstr>
      <vt:lpstr>Keeping track of indices</vt:lpstr>
      <vt:lpstr>Keeping track of indices</vt:lpstr>
      <vt:lpstr>A Dynamic Programming Algorithm</vt:lpstr>
      <vt:lpstr>The General Dynamic Programming Technique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Michael Goodrich</dc:creator>
  <cp:lastModifiedBy>Philip  Chan</cp:lastModifiedBy>
  <cp:revision>1557</cp:revision>
  <cp:lastPrinted>2002-04-09T17:11:12Z</cp:lastPrinted>
  <dcterms:created xsi:type="dcterms:W3CDTF">2002-01-21T02:22:10Z</dcterms:created>
  <dcterms:modified xsi:type="dcterms:W3CDTF">2018-12-06T16:57:39Z</dcterms:modified>
</cp:coreProperties>
</file>