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41" r:id="rId11"/>
    <p:sldId id="448" r:id="rId12"/>
    <p:sldId id="433" r:id="rId13"/>
    <p:sldId id="434" r:id="rId14"/>
    <p:sldId id="445" r:id="rId15"/>
    <p:sldId id="446" r:id="rId16"/>
    <p:sldId id="444" r:id="rId17"/>
    <p:sldId id="447" r:id="rId1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2826A6-DA3A-AD4C-842E-7EFF7DD5452F}" type="datetime8">
              <a:rPr lang="en-US" sz="1300"/>
              <a:pPr eaLnBrk="1" hangingPunct="1"/>
              <a:t>3/18/2019 2:57 PM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567F55-14FB-6547-9F1E-A6206BBA762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A841F-6895-3F41-BCE7-FBAA75D4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240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C1B7F6C-479E-3A4B-AE5A-BE5E7418CD16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7D54B-1D05-E241-A557-1CAE285A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7F926C9-8605-D84D-A787-3F1C0F6E6588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1EB95-46E7-BA41-AC00-FE0E0CF75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8BC1210-0B1C-1748-9806-C914A15081DF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EB1DD-DD34-D04C-B808-7EEAFF24A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1EF532B-E926-2942-A627-AE2F650BB0A4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7BAA1-6B73-A047-A174-4A0210AB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EF1E66C-E931-1B45-A7A5-D2C504CC52B0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81510-2AE8-C64F-B445-A1CD3861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539DD4-92BF-BB4D-A30C-F596499D11F5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68C8D-D57E-B44F-B310-6C9B5D35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EF53EC7-BD8B-E343-8380-EB650BAC0727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6DF18-76B6-6945-9139-99049FAC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2AF86D7-F9EE-3942-BADF-E32C32C6758D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CF36C-2374-9A4F-BE00-E1A959BD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2D289E8-3081-9843-8DEF-3DB135A85783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1C27E-C221-AB4A-B7AA-946E635E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49D2E7F-852C-F64C-B255-E51EA9A04464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0FFF8-1664-9343-9761-947B1C5D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47F9499-A453-DF41-B3A4-A412191EF92C}" type="datetime8">
              <a:rPr lang="en-US"/>
              <a:pPr>
                <a:defRPr/>
              </a:pPr>
              <a:t>3/18/2019 2:57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6FD9E-6CA5-C84A-9517-AA8277B1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49CA022-A5FD-E24B-A4FB-4F6C27F11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0278C1-4FD1-304C-B8B9-9AF37B9B73E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6388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6389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6390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6391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16392" name="AutoShape 571"/>
          <p:cNvCxnSpPr>
            <a:cxnSpLocks noChangeShapeType="1"/>
            <a:stCxn id="16390" idx="6"/>
            <a:endCxn id="16388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572"/>
          <p:cNvCxnSpPr>
            <a:cxnSpLocks noChangeShapeType="1"/>
            <a:stCxn id="16389" idx="0"/>
            <a:endCxn id="16388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573"/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574"/>
          <p:cNvCxnSpPr>
            <a:cxnSpLocks noChangeShapeType="1"/>
            <a:stCxn id="16391" idx="6"/>
            <a:endCxn id="16389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575"/>
          <p:cNvCxnSpPr>
            <a:cxnSpLocks noChangeShapeType="1"/>
            <a:stCxn id="16391" idx="7"/>
            <a:endCxn id="16388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 Box 576"/>
          <p:cNvSpPr txBox="1">
            <a:spLocks noChangeArrowheads="1"/>
          </p:cNvSpPr>
          <p:nvPr/>
        </p:nvSpPr>
        <p:spPr bwMode="auto">
          <a:xfrm rot="-4662247">
            <a:off x="6795294" y="38346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6398" name="Text Box 577"/>
          <p:cNvSpPr txBox="1">
            <a:spLocks noChangeArrowheads="1"/>
          </p:cNvSpPr>
          <p:nvPr/>
        </p:nvSpPr>
        <p:spPr bwMode="auto">
          <a:xfrm rot="-2136302">
            <a:off x="5657850" y="40132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6399" name="Text Box 578"/>
          <p:cNvSpPr txBox="1">
            <a:spLocks noChangeArrowheads="1"/>
          </p:cNvSpPr>
          <p:nvPr/>
        </p:nvSpPr>
        <p:spPr bwMode="auto">
          <a:xfrm rot="-689345">
            <a:off x="5768975" y="32766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6400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6401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getAdjacentVertices</a:t>
            </a:r>
            <a:r>
              <a:rPr lang="en-US" sz="2400" dirty="0" smtClean="0"/>
              <a:t>(v)</a:t>
            </a:r>
          </a:p>
          <a:p>
            <a:pPr lvl="1"/>
            <a:r>
              <a:rPr lang="en-US" sz="2400" dirty="0" smtClean="0"/>
              <a:t>Given vertex v, return adjacent vertices</a:t>
            </a:r>
          </a:p>
          <a:p>
            <a:r>
              <a:rPr lang="en-US" sz="2400" dirty="0" err="1" smtClean="0"/>
              <a:t>areAdjacent</a:t>
            </a:r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Are vertices u and v adjacent?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AA1-6B73-A047-A174-4A0210AB0D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AA1-6B73-A047-A174-4A0210AB0D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6308AF-0394-BA47-88B0-37C6B40F9EB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Adjacency </a:t>
            </a:r>
            <a:r>
              <a:rPr lang="en-US" dirty="0" smtClean="0">
                <a:latin typeface="Tahoma" charset="0"/>
              </a:rPr>
              <a:t>Lists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for </a:t>
            </a:r>
            <a:r>
              <a:rPr lang="en-US" sz="2000" dirty="0">
                <a:latin typeface="Tahoma" charset="0"/>
              </a:rPr>
              <a:t>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</a:t>
            </a:r>
            <a:r>
              <a:rPr lang="en-US" sz="1800" dirty="0" smtClean="0"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Sequence of vertices with edge information</a:t>
            </a:r>
            <a:endParaRPr lang="en-US" sz="1800" dirty="0">
              <a:latin typeface="Tahoma" charset="0"/>
            </a:endParaRPr>
          </a:p>
        </p:txBody>
      </p:sp>
      <p:pic>
        <p:nvPicPr>
          <p:cNvPr id="27653" name="Picture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62" y="3585785"/>
            <a:ext cx="2946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199" y="3971919"/>
            <a:ext cx="2190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3971919"/>
            <a:ext cx="279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1300" y="4724400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4733925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7975" y="5337930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9600" y="5347039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6300" y="5348796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7975" y="6100464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</a:t>
            </a:r>
            <a:endParaRPr lang="en-US" sz="16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6521450" y="3971919"/>
            <a:ext cx="704850" cy="28792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502400" y="4724390"/>
            <a:ext cx="730250" cy="28792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521450" y="5388561"/>
            <a:ext cx="1022350" cy="29878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flipV="1">
            <a:off x="6553199" y="6100464"/>
            <a:ext cx="333376" cy="33855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EB3071-50A8-E345-8DD0-563EEA8C081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Adjacency </a:t>
            </a:r>
            <a:r>
              <a:rPr lang="en-US" dirty="0" smtClean="0">
                <a:latin typeface="Tahoma" charset="0"/>
              </a:rPr>
              <a:t>Matrix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2D-array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Edge </a:t>
            </a:r>
            <a:r>
              <a:rPr lang="en-US" sz="1600" dirty="0" err="1" smtClean="0">
                <a:latin typeface="Tahoma" charset="0"/>
              </a:rPr>
              <a:t>struct</a:t>
            </a:r>
            <a:r>
              <a:rPr lang="en-US" sz="1600" dirty="0" smtClean="0">
                <a:latin typeface="Tahoma" charset="0"/>
              </a:rPr>
              <a:t> for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Null for no edge</a:t>
            </a: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600" dirty="0">
                <a:latin typeface="Tahoma" charset="0"/>
              </a:rPr>
              <a:t>1</a:t>
            </a:r>
            <a:r>
              <a:rPr lang="en-US" altLang="ja-JP" sz="1600" dirty="0" smtClean="0">
                <a:latin typeface="Tahoma" charset="0"/>
              </a:rPr>
              <a:t> for edge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600" dirty="0" smtClean="0">
                <a:latin typeface="Tahoma" charset="0"/>
              </a:rPr>
              <a:t>0 for no edge</a:t>
            </a:r>
            <a:endParaRPr lang="en-US" altLang="ja-JP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pic>
        <p:nvPicPr>
          <p:cNvPr id="28677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0401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04800"/>
            <a:ext cx="8382000" cy="1219200"/>
          </a:xfrm>
        </p:spPr>
        <p:txBody>
          <a:bodyPr/>
          <a:lstStyle/>
          <a:p>
            <a:r>
              <a:rPr lang="en-US" dirty="0" smtClean="0"/>
              <a:t>Time/Space Complexity in Big-O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B1DD-DD34-D04C-B808-7EEAFF24AA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84611"/>
              </p:ext>
            </p:extLst>
          </p:nvPr>
        </p:nvGraphicFramePr>
        <p:xfrm>
          <a:off x="1066800" y="3352800"/>
          <a:ext cx="7772400" cy="194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635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48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areAdjacent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1075" y="1696043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 vertices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assuming the index of a vertex is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04800"/>
            <a:ext cx="8382000" cy="1219200"/>
          </a:xfrm>
        </p:spPr>
        <p:txBody>
          <a:bodyPr/>
          <a:lstStyle/>
          <a:p>
            <a:r>
              <a:rPr lang="en-US" dirty="0" smtClean="0"/>
              <a:t>Time/Space Complexity in Big-O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EB1DD-DD34-D04C-B808-7EEAFF24AA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02178"/>
              </p:ext>
            </p:extLst>
          </p:nvPr>
        </p:nvGraphicFramePr>
        <p:xfrm>
          <a:off x="1066800" y="3352800"/>
          <a:ext cx="7772400" cy="194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635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 N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O( N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</a:tr>
              <a:tr h="4648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areAdjacent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1075" y="1696043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 vertices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assuming the index of a vertex is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Time/Space Complexity for Sparse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vertex is adjacent to some (not many) other vertices [e.g.  Social network]</a:t>
            </a:r>
          </a:p>
          <a:p>
            <a:r>
              <a:rPr lang="en-US" sz="2400" dirty="0" smtClean="0"/>
              <a:t>Max degree is d (&lt;&lt; N)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AA1-6B73-A047-A174-4A0210AB0D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67846"/>
              </p:ext>
            </p:extLst>
          </p:nvPr>
        </p:nvGraphicFramePr>
        <p:xfrm>
          <a:off x="1066800" y="3352800"/>
          <a:ext cx="7772400" cy="194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635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48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areAdjacent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9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Time/Space Complexity for Sparse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vertex is adjacent to some (not many) other vertices</a:t>
            </a:r>
          </a:p>
          <a:p>
            <a:r>
              <a:rPr lang="en-US" sz="2400" dirty="0" smtClean="0"/>
              <a:t>Max degree is d (&lt;&lt; N)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BAA1-6B73-A047-A174-4A0210AB0D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47449"/>
              </p:ext>
            </p:extLst>
          </p:nvPr>
        </p:nvGraphicFramePr>
        <p:xfrm>
          <a:off x="1066800" y="3352800"/>
          <a:ext cx="7772400" cy="194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635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Adjacency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dN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 N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</a:tr>
              <a:tr h="4648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getAdjacentVertices</a:t>
                      </a:r>
                      <a:r>
                        <a:rPr lang="en-US" dirty="0" smtClean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4234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areAdjacent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96B6AA-F6EC-9441-82B1-E5D9809D56A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graph is a pair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V, 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a set of nodes,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is a collection of pairs of vertices,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An edge represents a flight route between two airports and stores the mileage of the route</a:t>
            </a: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06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8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09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0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1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4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15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16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845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846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846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A16451-E28A-6743-99D7-7F3BFB49244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Types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first vertex </a:t>
            </a:r>
            <a:r>
              <a:rPr lang="en-US" sz="1800" b="1" i="1" dirty="0">
                <a:latin typeface="Times New Roman" charset="0"/>
              </a:rPr>
              <a:t>u</a:t>
            </a:r>
            <a:r>
              <a:rPr lang="en-US" sz="1800" dirty="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second vertex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unordered pair of vertices</a:t>
            </a:r>
            <a:r>
              <a:rPr lang="en-US" sz="1800" dirty="0">
                <a:latin typeface="Times New Roman" charset="0"/>
              </a:rPr>
              <a:t> (</a:t>
            </a:r>
            <a:r>
              <a:rPr lang="en-US" sz="1800" b="1" i="1" dirty="0" err="1">
                <a:latin typeface="Times New Roman" charset="0"/>
              </a:rPr>
              <a:t>u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dirty="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a flight route</a:t>
            </a:r>
            <a:endParaRPr lang="en-US" sz="1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</a:t>
            </a:r>
            <a:r>
              <a:rPr lang="en-US" sz="1800" dirty="0" smtClean="0">
                <a:latin typeface="Tahoma" charset="0"/>
              </a:rPr>
              <a:t>flight </a:t>
            </a:r>
            <a:r>
              <a:rPr lang="en-US" sz="1800" dirty="0">
                <a:latin typeface="Tahoma" charset="0"/>
              </a:rPr>
              <a:t>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e.g., </a:t>
            </a:r>
            <a:r>
              <a:rPr lang="en-US" sz="1800" dirty="0" smtClean="0">
                <a:latin typeface="Tahoma" charset="0"/>
              </a:rPr>
              <a:t>route </a:t>
            </a:r>
            <a:r>
              <a:rPr lang="en-US" sz="1800" dirty="0">
                <a:latin typeface="Tahoma" charset="0"/>
              </a:rPr>
              <a:t>network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3" name="AutoShape 7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7" name="AutoShape 11"/>
          <p:cNvCxnSpPr>
            <a:cxnSpLocks noChangeShapeType="1"/>
            <a:stCxn id="19465" idx="6"/>
            <a:endCxn id="19466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437396-1A00-CA4C-B94A-DAE96AB3F8B0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048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Electronic circuits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Printed circuit board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Integrated circuit</a:t>
            </a:r>
          </a:p>
          <a:p>
            <a:pPr eaLnBrk="1" hangingPunct="1"/>
            <a:r>
              <a:rPr lang="en-US" sz="2400">
                <a:latin typeface="Tahoma" charset="0"/>
              </a:rPr>
              <a:t>Transportation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Highway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Flight network</a:t>
            </a:r>
          </a:p>
          <a:p>
            <a:pPr eaLnBrk="1" hangingPunct="1"/>
            <a:r>
              <a:rPr lang="en-US" sz="2400">
                <a:latin typeface="Tahoma" charset="0"/>
              </a:rPr>
              <a:t>Computer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Local area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Web</a:t>
            </a:r>
          </a:p>
          <a:p>
            <a:pPr eaLnBrk="1" hangingPunct="1"/>
            <a:r>
              <a:rPr lang="en-US" sz="2400">
                <a:latin typeface="Tahoma" charset="0"/>
              </a:rPr>
              <a:t>Databases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Entity-relationship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E90BB-43AB-DD4E-95CF-6870422DA45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End vertices </a:t>
            </a:r>
            <a:r>
              <a:rPr lang="en-US" sz="2000" dirty="0">
                <a:latin typeface="Tahoma" charset="0"/>
              </a:rPr>
              <a:t>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incident</a:t>
            </a:r>
            <a:r>
              <a:rPr lang="en-US" sz="2000" dirty="0">
                <a:latin typeface="Tahoma" charset="0"/>
              </a:rPr>
              <a:t>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Adjacent</a:t>
            </a:r>
            <a:r>
              <a:rPr lang="en-US" sz="2000" dirty="0">
                <a:latin typeface="Tahoma" charset="0"/>
              </a:rPr>
              <a:t>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Degree</a:t>
            </a:r>
            <a:r>
              <a:rPr lang="en-US" sz="2000" dirty="0">
                <a:latin typeface="Tahoma" charset="0"/>
              </a:rPr>
              <a:t>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C000"/>
                </a:solidFill>
                <a:latin typeface="Tahoma" charset="0"/>
              </a:rPr>
              <a:t>Not used in this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Parallel edges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h and </a:t>
            </a:r>
            <a:r>
              <a:rPr lang="en-US" sz="1400" dirty="0" err="1">
                <a:latin typeface="Tahoma" charset="0"/>
              </a:rPr>
              <a:t>i</a:t>
            </a:r>
            <a:r>
              <a:rPr lang="en-US" sz="1400" dirty="0">
                <a:latin typeface="Tahoma" charset="0"/>
              </a:rPr>
              <a:t> are 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  <a:latin typeface="Tahoma" charset="0"/>
              </a:rPr>
              <a:t>Self-loop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754F0-ED12-814D-B2F2-CF0ECABAC50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Terminology (cont.)</a:t>
            </a:r>
          </a:p>
        </p:txBody>
      </p:sp>
      <p:sp>
        <p:nvSpPr>
          <p:cNvPr id="225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path such that all its vertices and edges are </a:t>
            </a:r>
            <a:r>
              <a:rPr lang="en-US" sz="1800" dirty="0">
                <a:solidFill>
                  <a:srgbClr val="FFC000"/>
                </a:solidFill>
                <a:latin typeface="Tahoma" charset="0"/>
              </a:rPr>
              <a:t>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V,b,X,h,Z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 dirty="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=(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U,c,</a:t>
            </a:r>
            <a:r>
              <a:rPr lang="en-US" sz="1800" dirty="0" err="1">
                <a:solidFill>
                  <a:srgbClr val="FFC000"/>
                </a:solidFill>
                <a:latin typeface="Tahoma" charset="0"/>
              </a:rPr>
              <a:t>W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,e,X,g,Y,f,</a:t>
            </a:r>
            <a:r>
              <a:rPr lang="en-US" sz="1800" dirty="0" err="1">
                <a:solidFill>
                  <a:srgbClr val="FFC000"/>
                </a:solidFill>
                <a:latin typeface="Tahoma" charset="0"/>
              </a:rPr>
              <a:t>W</a:t>
            </a:r>
            <a:r>
              <a:rPr lang="en-US" sz="1800" dirty="0" err="1">
                <a:solidFill>
                  <a:schemeClr val="accent2"/>
                </a:solidFill>
                <a:latin typeface="Tahoma" charset="0"/>
              </a:rPr>
              <a:t>,d,V</a:t>
            </a:r>
            <a:r>
              <a:rPr lang="en-US" sz="1800" dirty="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 dirty="0">
                <a:latin typeface="Tahoma" charset="0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A85D9-51EE-A241-AD61-B92E19F1A6F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circular sequence of alternating vertices and edges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cycle such that all its vertices and edges are distinct</a:t>
            </a:r>
          </a:p>
          <a:p>
            <a:pPr eaLnBrk="1" hangingPunct="1"/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=(V,b,X,g,Y,f,W,c,U,a,</a:t>
            </a:r>
            <a:r>
              <a:rPr lang="en-US" sz="180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simple cycle</a:t>
            </a:r>
          </a:p>
          <a:p>
            <a:pPr lvl="1" eaLnBrk="1" hangingPunct="1"/>
            <a:r>
              <a:rPr lang="en-US" sz="180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50DE4-08C2-AA4F-917F-1775BED560E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Properties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Notation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n	</a:t>
            </a:r>
            <a:r>
              <a:rPr lang="en-US" sz="2000">
                <a:latin typeface="Tahoma" charset="0"/>
              </a:rPr>
              <a:t>number of vertices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m	</a:t>
            </a:r>
            <a:r>
              <a:rPr lang="en-US" sz="2000">
                <a:latin typeface="Tahoma" charset="0"/>
              </a:rPr>
              <a:t>number of edges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ahoma" charset="0"/>
              </a:rPr>
              <a:t>degree of vertex </a:t>
            </a:r>
            <a:r>
              <a:rPr lang="en-US" sz="2000" b="1" i="1">
                <a:latin typeface="Times New Roman" charset="0"/>
              </a:rPr>
              <a:t>v</a:t>
            </a:r>
            <a:endParaRPr lang="en-US" sz="2000">
              <a:latin typeface="Tahoma" charset="0"/>
            </a:endParaRP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b="1" dirty="0" err="1">
                <a:latin typeface="Symbol" charset="0"/>
              </a:rPr>
              <a:t>S</a:t>
            </a:r>
            <a:r>
              <a:rPr lang="en-US" sz="2000" b="1" i="1" baseline="-25000" dirty="0" err="1">
                <a:latin typeface="Times New Roman" charset="0"/>
              </a:rPr>
              <a:t>v</a:t>
            </a:r>
            <a:r>
              <a:rPr lang="en-US" sz="2000" b="1" i="1" baseline="-25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deg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2000" dirty="0">
                <a:latin typeface="Tahoma" charset="0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In an undirected graph with no self-loops and </a:t>
            </a:r>
            <a:r>
              <a:rPr lang="en-US" sz="2000" dirty="0" smtClean="0">
                <a:latin typeface="Tahoma" charset="0"/>
              </a:rPr>
              <a:t>no parallel </a:t>
            </a:r>
            <a:r>
              <a:rPr lang="en-US" sz="2000" dirty="0"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	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m </a:t>
            </a:r>
            <a:r>
              <a:rPr lang="en-US" sz="2000" b="1" dirty="0">
                <a:latin typeface="Symbol" charset="0"/>
                <a:sym typeface="Symbol" charset="0"/>
              </a:rPr>
              <a:t>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b="1" dirty="0">
                <a:latin typeface="Symbol" charset="0"/>
              </a:rPr>
              <a:t>-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1)</a:t>
            </a:r>
            <a:r>
              <a:rPr lang="en-US" sz="2000" b="1" dirty="0">
                <a:latin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endParaRPr lang="en-US" sz="2000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dirty="0" smtClean="0">
                <a:latin typeface="Symbol" charset="0"/>
              </a:rPr>
              <a:t>-</a:t>
            </a:r>
            <a:r>
              <a:rPr lang="en-US" sz="2000" dirty="0" smtClean="0">
                <a:latin typeface="Times New Roman" charset="0"/>
              </a:rPr>
              <a:t>1) + 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dirty="0" smtClean="0">
                <a:latin typeface="Times New Roman" charset="0"/>
              </a:rPr>
              <a:t>-2) + … +1</a:t>
            </a:r>
            <a:endParaRPr lang="en-US" sz="2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What is the bound for a directed graph?</a:t>
            </a: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9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/>
          <p:cNvCxnSpPr>
            <a:cxnSpLocks noChangeShapeType="1"/>
            <a:stCxn id="24583" idx="3"/>
            <a:endCxn id="24582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4" idx="1"/>
            <a:endCxn id="24582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5" idx="3"/>
            <a:endCxn id="24584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5" idx="2"/>
            <a:endCxn id="24582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m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>
                <a:latin typeface="Times New Roman" charset="0"/>
              </a:rPr>
              <a:t>deg(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Symbol" charset="0"/>
              </a:rPr>
              <a:t>= </a:t>
            </a:r>
            <a:r>
              <a:rPr lang="en-US">
                <a:latin typeface="Times New Roman" charset="0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920253-BA03-E049-A2A8-DAC3199BD52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Vertices and Edges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96200" cy="4711700"/>
          </a:xfrm>
        </p:spPr>
        <p:txBody>
          <a:bodyPr/>
          <a:lstStyle/>
          <a:p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graph</a:t>
            </a:r>
            <a:r>
              <a:rPr lang="en-US" sz="2400" dirty="0">
                <a:latin typeface="Tahoma" charset="0"/>
              </a:rPr>
              <a:t> is a collection 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>
                <a:latin typeface="Tahoma" charset="0"/>
              </a:rPr>
              <a:t>. </a:t>
            </a:r>
          </a:p>
          <a:p>
            <a:r>
              <a:rPr lang="en-US" sz="2400" dirty="0" smtClean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Vertex</a:t>
            </a:r>
            <a:r>
              <a:rPr lang="en-US" sz="2400" dirty="0">
                <a:latin typeface="Tahoma" charset="0"/>
              </a:rPr>
              <a:t> </a:t>
            </a:r>
            <a:endParaRPr lang="en-US" sz="2400" dirty="0" smtClean="0">
              <a:latin typeface="Tahoma" charset="0"/>
            </a:endParaRPr>
          </a:p>
          <a:p>
            <a:pPr lvl="1"/>
            <a:r>
              <a:rPr lang="en-US" sz="2000" dirty="0" smtClean="0">
                <a:latin typeface="Tahoma" charset="0"/>
              </a:rPr>
              <a:t>stores an </a:t>
            </a:r>
            <a:r>
              <a:rPr lang="en-US" sz="2000" dirty="0">
                <a:latin typeface="Tahoma" charset="0"/>
              </a:rPr>
              <a:t>arbitrary element provided by the user (e.g., an airport code)</a:t>
            </a:r>
          </a:p>
          <a:p>
            <a:pPr lvl="1"/>
            <a:r>
              <a:rPr lang="en-US" sz="2000" dirty="0" smtClean="0">
                <a:latin typeface="Tahoma" charset="0"/>
              </a:rPr>
              <a:t>We </a:t>
            </a:r>
            <a:r>
              <a:rPr lang="en-US" sz="2000" dirty="0">
                <a:latin typeface="Tahoma" charset="0"/>
              </a:rPr>
              <a:t>assume it supports a method, element(), to retrieve the stored element</a:t>
            </a:r>
            <a:r>
              <a:rPr lang="en-US" sz="1800" dirty="0">
                <a:latin typeface="Tahoma" charset="0"/>
              </a:rPr>
              <a:t>. </a:t>
            </a:r>
          </a:p>
          <a:p>
            <a:r>
              <a:rPr lang="en-US" sz="2400" dirty="0">
                <a:latin typeface="Tahoma" charset="0"/>
              </a:rPr>
              <a:t>An </a:t>
            </a:r>
            <a:r>
              <a:rPr lang="en-US" sz="2400" b="1" dirty="0">
                <a:latin typeface="Tahoma" charset="0"/>
              </a:rPr>
              <a:t>Edge</a:t>
            </a:r>
            <a:r>
              <a:rPr lang="en-US" sz="2400" dirty="0">
                <a:latin typeface="Tahoma" charset="0"/>
              </a:rPr>
              <a:t> </a:t>
            </a:r>
            <a:endParaRPr lang="en-US" sz="2400" dirty="0" smtClean="0">
              <a:latin typeface="Tahoma" charset="0"/>
            </a:endParaRPr>
          </a:p>
          <a:p>
            <a:pPr lvl="1"/>
            <a:r>
              <a:rPr lang="en-US" sz="2000" dirty="0" smtClean="0">
                <a:latin typeface="Tahoma" charset="0"/>
              </a:rPr>
              <a:t>stores </a:t>
            </a:r>
            <a:r>
              <a:rPr lang="en-US" sz="2000" dirty="0">
                <a:latin typeface="Tahoma" charset="0"/>
              </a:rPr>
              <a:t>an associated object (e.g., a flight number, travel distance, cost), retrieved with the element( ) method.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14301</TotalTime>
  <Words>795</Words>
  <Application>Microsoft Office PowerPoint</Application>
  <PresentationFormat>On-screen Show (4:3)</PresentationFormat>
  <Paragraphs>290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Blueprint</vt:lpstr>
      <vt:lpstr>VISIO</vt:lpstr>
      <vt:lpstr>Graphs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Vertices and Edges</vt:lpstr>
      <vt:lpstr>Graph ADT</vt:lpstr>
      <vt:lpstr>Representing a Graph</vt:lpstr>
      <vt:lpstr>Adjacency Lists</vt:lpstr>
      <vt:lpstr>Adjacency Matrix</vt:lpstr>
      <vt:lpstr>Time/Space Complexity in Big-O</vt:lpstr>
      <vt:lpstr>Time/Space Complexity in Big-O</vt:lpstr>
      <vt:lpstr>Time/Space Complexity for Sparse Graphs</vt:lpstr>
      <vt:lpstr>Time/Space Complexity for Sparse Graphs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1511</cp:revision>
  <dcterms:created xsi:type="dcterms:W3CDTF">2002-01-21T02:22:10Z</dcterms:created>
  <dcterms:modified xsi:type="dcterms:W3CDTF">2019-03-18T19:01:39Z</dcterms:modified>
</cp:coreProperties>
</file>