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437" r:id="rId3"/>
    <p:sldId id="436" r:id="rId4"/>
    <p:sldId id="438" r:id="rId5"/>
    <p:sldId id="439" r:id="rId6"/>
    <p:sldId id="485" r:id="rId7"/>
    <p:sldId id="459" r:id="rId8"/>
    <p:sldId id="460" r:id="rId9"/>
    <p:sldId id="470" r:id="rId10"/>
    <p:sldId id="467" r:id="rId11"/>
    <p:sldId id="461" r:id="rId12"/>
    <p:sldId id="478" r:id="rId13"/>
    <p:sldId id="479" r:id="rId14"/>
    <p:sldId id="480" r:id="rId15"/>
    <p:sldId id="482" r:id="rId16"/>
    <p:sldId id="483" r:id="rId17"/>
    <p:sldId id="481" r:id="rId18"/>
    <p:sldId id="476" r:id="rId19"/>
    <p:sldId id="464" r:id="rId20"/>
    <p:sldId id="475" r:id="rId21"/>
    <p:sldId id="477" r:id="rId22"/>
    <p:sldId id="484" r:id="rId23"/>
    <p:sldId id="469" r:id="rId24"/>
    <p:sldId id="468" r:id="rId25"/>
    <p:sldId id="473" r:id="rId26"/>
    <p:sldId id="474" r:id="rId27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9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5.xml"/><Relationship Id="rId5" Type="http://schemas.openxmlformats.org/officeDocument/2006/relationships/slide" Target="slides/slide5.xml"/><Relationship Id="rId15" Type="http://schemas.openxmlformats.org/officeDocument/2006/relationships/slide" Target="slides/slide2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69D105B-6940-D545-9488-7880CBF2BD48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7533F94-5FD2-F444-9246-367F6CEC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B699700-4916-C44A-9489-22AEBE01AE2B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00AF85E-5E23-0E41-891E-6B336417D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09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10/31/2018 6:49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6213A2-4007-2740-A1BE-D4BEEE71A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26194FB-5C10-6046-954E-7CA959109D67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A8757-0620-9B47-A577-55AFF485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CFAFD4C-0A1E-D141-87D3-AD8721B55EF1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6922F8-1704-4B43-9633-0B5D9F058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1FD6473-9D95-794D-A6F0-4C09841AB478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AA284-9F2B-3743-AAA7-6E2F45396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8F35C3F-49F6-964D-8B90-0611FA02AD1B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04ADEE-FAE1-034A-926A-6EC97F91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1EFD20C-89F1-3242-A82F-47F7A2F93F77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39CB6A-31EF-2F4C-B21C-B8FEA928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DA8E227-26E8-DD47-942B-4066DFE78E88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1F492-D28E-3047-A751-F3879BD4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34E5C4F-2659-9944-87D6-1A252A9E3CFB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7D9461-BC46-0A40-85B8-5EBB29E2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9A41722-D6E4-4344-B909-6FCC20ADD41A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BFA3E7-057F-5D4F-966A-8A50B2AE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158DFCA-ED11-5C49-A70D-69D9A55FC6BC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F9F0D-B343-A84A-AA81-32ECAAD7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AA245EE-2BF3-6848-BD5E-62F035B08C3D}" type="datetime8">
              <a:rPr lang="en-US"/>
              <a:pPr>
                <a:defRPr/>
              </a:pPr>
              <a:t>10/31/2018 6:49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5BB8E-EC05-7C48-AD47-33A703FA5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FFF1410-647A-AA4D-AF36-237F547F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Subgraphs, Connected Components, Spanning Trees</a:t>
            </a:r>
            <a:endParaRPr lang="en-US" dirty="0">
              <a:latin typeface="Tahoma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for an Entire Graph</a:t>
            </a:r>
            <a:endParaRPr lang="en-US" dirty="0">
              <a:latin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990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The algorithm uses a mechanism for setting and getting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altLang="ja-JP" sz="1800">
                <a:latin typeface="Tahoma" charset="0"/>
              </a:rPr>
              <a:t>labels</a:t>
            </a:r>
            <a:r>
              <a:rPr lang="ja-JP" altLang="en-US" sz="1800">
                <a:latin typeface="Tahoma" charset="0"/>
              </a:rPr>
              <a:t>”</a:t>
            </a:r>
            <a:r>
              <a:rPr lang="en-US" altLang="ja-JP" sz="1800">
                <a:latin typeface="Tahoma" charset="0"/>
              </a:rPr>
              <a:t> of vertices and edges</a:t>
            </a:r>
            <a:endParaRPr lang="en-US" sz="1800">
              <a:latin typeface="Tahoma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62000" y="2587625"/>
            <a:ext cx="3733800" cy="29731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DFS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labeling of the edges of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as discovery edges and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80485" y="1623612"/>
            <a:ext cx="4438650" cy="19343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FS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marL="0"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visit v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(v, VISITED)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</a:t>
            </a:r>
            <a:r>
              <a:rPr lang="en-US" sz="1800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// “children”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(G,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Tahoma" charset="0"/>
              </a:rPr>
              <a:t>Spanning Tree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Computes </a:t>
            </a:r>
            <a:r>
              <a:rPr lang="en-US" sz="2400" dirty="0">
                <a:latin typeface="Tahoma" charset="0"/>
              </a:rPr>
              <a:t>a spanning </a:t>
            </a:r>
            <a:r>
              <a:rPr lang="en-US" sz="2400" dirty="0" smtClean="0">
                <a:latin typeface="Tahoma" charset="0"/>
              </a:rPr>
              <a:t>tree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 smtClean="0">
                <a:latin typeface="Tahoma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How do we find a spanning tree?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BFS Example</a:t>
            </a:r>
            <a:endParaRPr lang="en-US" dirty="0">
              <a:latin typeface="Tahoma" charset="0"/>
            </a:endParaRP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10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BFS Example </a:t>
            </a:r>
            <a:r>
              <a:rPr lang="en-US" dirty="0">
                <a:latin typeface="Tahoma" charset="0"/>
              </a:rPr>
              <a:t>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70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BFS Example </a:t>
            </a:r>
            <a:r>
              <a:rPr lang="en-US" dirty="0">
                <a:latin typeface="Tahoma" charset="0"/>
              </a:rPr>
              <a:t>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642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DFS Example</a:t>
            </a:r>
            <a:endParaRPr lang="en-US" dirty="0">
              <a:latin typeface="Tahoma" charset="0"/>
            </a:endParaRP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DFS Example </a:t>
            </a:r>
            <a:r>
              <a:rPr lang="en-US" dirty="0">
                <a:latin typeface="Tahoma" charset="0"/>
              </a:rPr>
              <a:t>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cs typeface="Tahoma" charset="0"/>
              </a:rPr>
              <a:t>Spanning Forest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Computes </a:t>
            </a:r>
            <a:r>
              <a:rPr lang="en-US" sz="2400" dirty="0">
                <a:latin typeface="Tahoma" charset="0"/>
              </a:rPr>
              <a:t>a spanning </a:t>
            </a:r>
            <a:r>
              <a:rPr lang="en-US" sz="2400" dirty="0" smtClean="0">
                <a:latin typeface="Tahoma" charset="0"/>
              </a:rPr>
              <a:t>forest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 smtClean="0">
                <a:latin typeface="Tahoma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How do we find a spanning forest?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start vertex s and a destination vertex z</a:t>
            </a:r>
          </a:p>
          <a:p>
            <a:pPr lvl="1"/>
            <a:r>
              <a:rPr lang="en-US" dirty="0" smtClean="0"/>
              <a:t>Find a path from s to 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CB6A-31EF-2F4C-B21C-B8FEA928C7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Path finding in a maze </a:t>
            </a:r>
            <a:endParaRPr lang="en-US" dirty="0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intersection, corner and dead end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Corridor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39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37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subgraph S of a graph G is a graph such that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>
                <a:latin typeface="Tahoma" charset="0"/>
              </a:rPr>
              <a:t>A spanning subgraph 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and path finding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Hint: use the spanning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and path finding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spanning tree</a:t>
            </a:r>
          </a:p>
          <a:p>
            <a:pPr lvl="1"/>
            <a:r>
              <a:rPr lang="en-US" dirty="0"/>
              <a:t>Start from destination</a:t>
            </a:r>
          </a:p>
          <a:p>
            <a:pPr lvl="1"/>
            <a:r>
              <a:rPr lang="en-US" dirty="0" smtClean="0"/>
              <a:t>Go to </a:t>
            </a:r>
            <a:r>
              <a:rPr lang="en-US" dirty="0"/>
              <a:t>its parent</a:t>
            </a:r>
          </a:p>
          <a:p>
            <a:pPr lvl="1"/>
            <a:r>
              <a:rPr lang="en-US" dirty="0"/>
              <a:t>Until source is </a:t>
            </a:r>
            <a:r>
              <a:rPr lang="en-US" dirty="0" smtClean="0"/>
              <a:t>reached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and path finding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spanning tree</a:t>
            </a:r>
          </a:p>
          <a:p>
            <a:pPr lvl="1"/>
            <a:r>
              <a:rPr lang="en-US" dirty="0"/>
              <a:t>Start from destination</a:t>
            </a:r>
          </a:p>
          <a:p>
            <a:pPr lvl="1"/>
            <a:r>
              <a:rPr lang="en-US" smtClean="0"/>
              <a:t>Go </a:t>
            </a:r>
            <a:r>
              <a:rPr lang="en-US" dirty="0" smtClean="0"/>
              <a:t>to </a:t>
            </a:r>
            <a:r>
              <a:rPr lang="en-US" dirty="0"/>
              <a:t>its parent</a:t>
            </a:r>
          </a:p>
          <a:p>
            <a:pPr lvl="1"/>
            <a:r>
              <a:rPr lang="en-US" dirty="0"/>
              <a:t>Until source is </a:t>
            </a:r>
            <a:r>
              <a:rPr lang="en-US" dirty="0" smtClean="0"/>
              <a:t>reached</a:t>
            </a:r>
          </a:p>
          <a:p>
            <a:pPr lvl="1"/>
            <a:endParaRPr lang="en-US" dirty="0"/>
          </a:p>
          <a:p>
            <a:r>
              <a:rPr lang="en-US" dirty="0" smtClean="0"/>
              <a:t>The found path is the </a:t>
            </a:r>
            <a:r>
              <a:rPr lang="en-US" dirty="0" smtClean="0">
                <a:solidFill>
                  <a:srgbClr val="FF0000"/>
                </a:solidFill>
              </a:rPr>
              <a:t>shortest in terms of number of edges </a:t>
            </a:r>
            <a:r>
              <a:rPr lang="en-US" dirty="0" smtClean="0">
                <a:solidFill>
                  <a:srgbClr val="00B050"/>
                </a:solidFill>
              </a:rPr>
              <a:t>--- Why?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and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495800"/>
          </a:xfrm>
        </p:spPr>
        <p:txBody>
          <a:bodyPr/>
          <a:lstStyle/>
          <a:p>
            <a:r>
              <a:rPr lang="en-US" dirty="0" smtClean="0"/>
              <a:t>Use the spanning tree</a:t>
            </a:r>
          </a:p>
          <a:p>
            <a:pPr lvl="1"/>
            <a:r>
              <a:rPr lang="en-US" dirty="0" smtClean="0"/>
              <a:t>Start from destination</a:t>
            </a:r>
          </a:p>
          <a:p>
            <a:pPr lvl="1"/>
            <a:r>
              <a:rPr lang="en-US" dirty="0" smtClean="0"/>
              <a:t>Go to its parent</a:t>
            </a:r>
          </a:p>
          <a:p>
            <a:pPr lvl="1"/>
            <a:r>
              <a:rPr lang="en-US" dirty="0" smtClean="0"/>
              <a:t>Until source is reached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spanning tree could be large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Use DFS but faster, ideas?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Path </a:t>
            </a:r>
            <a:r>
              <a:rPr lang="en-US" dirty="0" smtClean="0">
                <a:latin typeface="Tahoma" charset="0"/>
              </a:rPr>
              <a:t>Finding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505200" cy="4668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find </a:t>
            </a:r>
            <a:r>
              <a:rPr lang="en-US" sz="2000" dirty="0">
                <a:latin typeface="Tahoma" charset="0"/>
              </a:rPr>
              <a:t>a path between two given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vertices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and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call </a:t>
            </a:r>
            <a:r>
              <a:rPr lang="en-US" sz="2000" b="1" i="1" dirty="0">
                <a:latin typeface="Times New Roman" charset="0"/>
              </a:rPr>
              <a:t>DFS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G, </a:t>
            </a:r>
            <a:r>
              <a:rPr lang="en-US" sz="2000" b="1" i="1" dirty="0" smtClean="0">
                <a:latin typeface="Times New Roman" charset="0"/>
              </a:rPr>
              <a:t>v</a:t>
            </a:r>
            <a:r>
              <a:rPr lang="en-US" sz="2000" dirty="0" smtClean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with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as the start </a:t>
            </a:r>
            <a:r>
              <a:rPr lang="en-US" sz="2000" dirty="0" smtClean="0">
                <a:latin typeface="Tahoma" charset="0"/>
              </a:rPr>
              <a:t>vertex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use 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stack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to keep track of the path </a:t>
            </a: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When destination </a:t>
            </a:r>
            <a:r>
              <a:rPr lang="en-US" sz="2000" dirty="0">
                <a:latin typeface="Tahoma" charset="0"/>
              </a:rPr>
              <a:t>vertex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ahoma" charset="0"/>
              </a:rPr>
              <a:t> is </a:t>
            </a:r>
            <a:r>
              <a:rPr lang="en-US" sz="2000" dirty="0" smtClean="0">
                <a:latin typeface="Tahoma" charset="0"/>
              </a:rPr>
              <a:t>encountered,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return </a:t>
            </a:r>
            <a:r>
              <a:rPr lang="en-US" sz="1600" dirty="0">
                <a:latin typeface="Tahoma" charset="0"/>
              </a:rPr>
              <a:t>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02229" y="1468655"/>
            <a:ext cx="4636971" cy="39149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v,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z, 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rgbClr val="FF0000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ath = null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ED // “child”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Times New Roman" charset="0"/>
              </a:rPr>
              <a:t> path  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w,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z, S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          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if path != null  // has path via a child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              return path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  //no path via a child or no children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eturn null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28678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1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4012"/>
              </p:ext>
            </p:extLst>
          </p:nvPr>
        </p:nvGraphicFramePr>
        <p:xfrm>
          <a:off x="1008062" y="1447800"/>
          <a:ext cx="7678738" cy="2422525"/>
        </p:xfrm>
        <a:graphic>
          <a:graphicData uri="http://schemas.openxmlformats.org/drawingml/2006/table">
            <a:tbl>
              <a:tblPr/>
              <a:tblGrid>
                <a:gridCol w="6078538"/>
                <a:gridCol w="762000"/>
                <a:gridCol w="838200"/>
              </a:tblGrid>
              <a:tr h="540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components (still connected after removing one vertex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algorithm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discussed)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Back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 </a:t>
            </a:r>
            <a:r>
              <a:rPr lang="en-US" sz="2000">
                <a:latin typeface="Tahoma" charset="0"/>
              </a:rPr>
              <a:t>is an ancestor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Cross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same level as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or in the next level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1468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connected component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Non connected graph with two connected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tree of a connected graph </a:t>
            </a:r>
            <a:r>
              <a:rPr lang="en-US" sz="2000" dirty="0" smtClean="0">
                <a:latin typeface="Tahoma" charset="0"/>
              </a:rPr>
              <a:t>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tree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is </a:t>
            </a:r>
            <a:r>
              <a:rPr lang="en-US" sz="1600" dirty="0">
                <a:latin typeface="Tahoma" charset="0"/>
              </a:rPr>
              <a:t>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forest of a </a:t>
            </a:r>
            <a:r>
              <a:rPr lang="en-US" sz="2000" dirty="0" smtClean="0">
                <a:latin typeface="Tahoma" charset="0"/>
              </a:rPr>
              <a:t>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is </a:t>
            </a:r>
            <a:r>
              <a:rPr lang="en-US" sz="1600" dirty="0">
                <a:latin typeface="Tahoma" charset="0"/>
              </a:rPr>
              <a:t>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detect that a graph has a cycle?</a:t>
            </a:r>
          </a:p>
          <a:p>
            <a:pPr lvl="1"/>
            <a:r>
              <a:rPr lang="en-US" dirty="0" smtClean="0"/>
              <a:t>Hint: BFS (or DFS)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Connectivity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Determines </a:t>
            </a:r>
            <a:r>
              <a:rPr lang="en-US" sz="2400" dirty="0">
                <a:latin typeface="Tahoma" charset="0"/>
              </a:rPr>
              <a:t>whether G is </a:t>
            </a:r>
            <a:r>
              <a:rPr lang="en-US" sz="2400" dirty="0" smtClean="0">
                <a:latin typeface="Tahoma" charset="0"/>
              </a:rPr>
              <a:t>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How do we know G is not connected?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Hint: BFS or DFS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Connected Components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Computes </a:t>
            </a:r>
            <a:r>
              <a:rPr lang="en-US" sz="2400" dirty="0">
                <a:latin typeface="Tahoma" charset="0"/>
              </a:rPr>
              <a:t>the connected components of </a:t>
            </a:r>
            <a:r>
              <a:rPr lang="en-US" sz="2400" dirty="0" smtClean="0">
                <a:latin typeface="Tahoma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How do we find all the connected components?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BFS </a:t>
            </a:r>
            <a:r>
              <a:rPr lang="en-US" dirty="0" smtClean="0">
                <a:latin typeface="Tahoma" charset="0"/>
              </a:rPr>
              <a:t>for an entire graph</a:t>
            </a:r>
            <a:endParaRPr lang="en-US" dirty="0">
              <a:latin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algorithm uses a mechanism for setting and getting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altLang="ja-JP" sz="1800">
                <a:latin typeface="Tahoma" charset="0"/>
              </a:rPr>
              <a:t>labels</a:t>
            </a:r>
            <a:r>
              <a:rPr lang="ja-JP" altLang="en-US" sz="1800">
                <a:latin typeface="Tahoma" charset="0"/>
              </a:rPr>
              <a:t>”</a:t>
            </a:r>
            <a:r>
              <a:rPr lang="en-US" altLang="ja-JP" sz="1800">
                <a:latin typeface="Tahoma" charset="0"/>
              </a:rPr>
              <a:t> of vertices and edges</a:t>
            </a:r>
            <a:endParaRPr lang="en-US" sz="1800">
              <a:latin typeface="Tahoma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85800" y="2738438"/>
            <a:ext cx="3505200" cy="29731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labeling of the edges 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and partition of the 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vertices  of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91025" y="1512863"/>
            <a:ext cx="4762500" cy="32501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Queue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new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empty queue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v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de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</a:t>
            </a:r>
            <a:endParaRPr lang="en-US" sz="1800" dirty="0" smtClean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</a:t>
            </a:r>
            <a:endParaRPr lang="en-US" sz="1800" b="1" i="1" dirty="0" smtClean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sz="1800" b="1" smtClean="0">
                <a:solidFill>
                  <a:srgbClr val="000000"/>
                </a:solidFill>
                <a:latin typeface="Times New Roman" charset="0"/>
              </a:rPr>
              <a:t>   for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each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smtClean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// “children”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(Queue,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6302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7455</TotalTime>
  <Words>901</Words>
  <Application>Microsoft Office PowerPoint</Application>
  <PresentationFormat>On-screen Show (4:3)</PresentationFormat>
  <Paragraphs>384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Blueprint</vt:lpstr>
      <vt:lpstr>Subgraphs, Connected Components, Spanning Trees</vt:lpstr>
      <vt:lpstr>Subgraphs</vt:lpstr>
      <vt:lpstr>Connectivity</vt:lpstr>
      <vt:lpstr>Trees and Forests</vt:lpstr>
      <vt:lpstr>Spanning Trees and Forests</vt:lpstr>
      <vt:lpstr>Cycles</vt:lpstr>
      <vt:lpstr>Connectivity</vt:lpstr>
      <vt:lpstr>Connected Components</vt:lpstr>
      <vt:lpstr>BFS for an entire graph</vt:lpstr>
      <vt:lpstr>DFS for an Entire Graph</vt:lpstr>
      <vt:lpstr>Spanning Tree</vt:lpstr>
      <vt:lpstr>BFS Example</vt:lpstr>
      <vt:lpstr>BFS Example (cont.)</vt:lpstr>
      <vt:lpstr>BFS Example (cont.)</vt:lpstr>
      <vt:lpstr>DFS Example</vt:lpstr>
      <vt:lpstr>DFS Example (cont.)</vt:lpstr>
      <vt:lpstr>Spanning Forest</vt:lpstr>
      <vt:lpstr>Path finding</vt:lpstr>
      <vt:lpstr>Path finding in a maze </vt:lpstr>
      <vt:lpstr>BFS and path finding</vt:lpstr>
      <vt:lpstr>BFS and path finding</vt:lpstr>
      <vt:lpstr>BFS and path finding</vt:lpstr>
      <vt:lpstr>DFS and path finding</vt:lpstr>
      <vt:lpstr>Path Finding</vt:lpstr>
      <vt:lpstr>DFS vs. BFS</vt:lpstr>
      <vt:lpstr>DFS vs. BFS (cont.)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1576</cp:revision>
  <dcterms:created xsi:type="dcterms:W3CDTF">2002-01-21T02:22:10Z</dcterms:created>
  <dcterms:modified xsi:type="dcterms:W3CDTF">2018-10-31T22:50:12Z</dcterms:modified>
</cp:coreProperties>
</file>