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2"/>
  </p:notesMasterIdLst>
  <p:handoutMasterIdLst>
    <p:handoutMasterId r:id="rId43"/>
  </p:handoutMasterIdLst>
  <p:sldIdLst>
    <p:sldId id="256" r:id="rId2"/>
    <p:sldId id="386" r:id="rId3"/>
    <p:sldId id="388" r:id="rId4"/>
    <p:sldId id="389" r:id="rId5"/>
    <p:sldId id="370" r:id="rId6"/>
    <p:sldId id="421" r:id="rId7"/>
    <p:sldId id="371" r:id="rId8"/>
    <p:sldId id="372" r:id="rId9"/>
    <p:sldId id="399" r:id="rId10"/>
    <p:sldId id="373" r:id="rId11"/>
    <p:sldId id="397" r:id="rId12"/>
    <p:sldId id="374" r:id="rId13"/>
    <p:sldId id="419" r:id="rId14"/>
    <p:sldId id="375" r:id="rId15"/>
    <p:sldId id="400" r:id="rId16"/>
    <p:sldId id="401" r:id="rId17"/>
    <p:sldId id="411" r:id="rId18"/>
    <p:sldId id="412" r:id="rId19"/>
    <p:sldId id="413" r:id="rId20"/>
    <p:sldId id="418" r:id="rId21"/>
    <p:sldId id="379" r:id="rId22"/>
    <p:sldId id="376" r:id="rId23"/>
    <p:sldId id="377" r:id="rId24"/>
    <p:sldId id="403" r:id="rId25"/>
    <p:sldId id="380" r:id="rId26"/>
    <p:sldId id="407" r:id="rId27"/>
    <p:sldId id="406" r:id="rId28"/>
    <p:sldId id="408" r:id="rId29"/>
    <p:sldId id="404" r:id="rId30"/>
    <p:sldId id="405" r:id="rId31"/>
    <p:sldId id="414" r:id="rId32"/>
    <p:sldId id="415" r:id="rId33"/>
    <p:sldId id="409" r:id="rId34"/>
    <p:sldId id="381" r:id="rId35"/>
    <p:sldId id="410" r:id="rId36"/>
    <p:sldId id="382" r:id="rId37"/>
    <p:sldId id="416" r:id="rId38"/>
    <p:sldId id="420" r:id="rId39"/>
    <p:sldId id="378" r:id="rId40"/>
    <p:sldId id="417" r:id="rId41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4F6"/>
    <a:srgbClr val="6289F8"/>
    <a:srgbClr val="8097F8"/>
    <a:srgbClr val="2C61F6"/>
    <a:srgbClr val="F8F0D0"/>
    <a:srgbClr val="F2E4AA"/>
    <a:srgbClr val="000000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97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Hash Tables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21A1512A-4C6D-1D49-9076-F7C77186EE9E}" type="datetime1">
              <a:rPr lang="en-US" smtClean="0"/>
              <a:t>2/27/2019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C9975598-BED7-4E4C-B7F5-36361F23CE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94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Hash Tables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123737E1-1FAD-F34A-BFB5-1B6353CEC268}" type="datetime1">
              <a:rPr lang="en-US" smtClean="0"/>
              <a:t>2/27/2019</a:t>
            </a:fld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A1D08E1E-B36E-7A4C-96FF-3394E00056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51016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smtClean="0"/>
              <a:t>Hash Tables</a:t>
            </a:r>
            <a:endParaRPr lang="en-US" sz="130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2E8E527-2740-0146-BE08-0C573FCFC5C7}" type="datetime1">
              <a:rPr lang="en-US" sz="1300" smtClean="0"/>
              <a:t>2/27/2019</a:t>
            </a:fld>
            <a:endParaRPr lang="en-US" sz="1300"/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2CE6969-90CA-9E42-ACA5-2F09F94B402B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Godlwasser</a:t>
            </a:r>
            <a:endParaRPr lang="en-US"/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64607A-3865-0C49-BF7D-3623CB93F95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Hash Tables</a:t>
            </a:r>
          </a:p>
        </p:txBody>
      </p:sp>
    </p:spTree>
    <p:extLst>
      <p:ext uri="{BB962C8B-B14F-4D97-AF65-F5344CB8AC3E}">
        <p14:creationId xmlns:p14="http://schemas.microsoft.com/office/powerpoint/2010/main" val="386646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Godlwasser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1E49A-E298-A84E-AD6E-6BDA603E44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9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Godlwasser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84C1D1-C35B-2D45-A3C7-1A4085BA57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9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48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255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grpSp>
            <p:nvGrpSpPr>
              <p:cNvPr id="10256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grpSp>
          <p:nvGrpSpPr>
            <p:cNvPr id="10251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10243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44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 smtClean="0"/>
              <a:t>© 2014 Goodrich, Tamassia, Godlwasser</a:t>
            </a:r>
            <a:endParaRPr lang="en-US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9F655FA-3EB8-5147-BC0B-75B168A4A0A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6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9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0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0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1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2291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492F7AB-73BC-4E44-9E9C-D82F6E28904E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Hash Tables</a:t>
            </a:r>
          </a:p>
        </p:txBody>
      </p:sp>
      <p:sp>
        <p:nvSpPr>
          <p:cNvPr id="12293" name="Rectangle 384"/>
          <p:cNvSpPr>
            <a:spLocks noChangeArrowheads="1"/>
          </p:cNvSpPr>
          <p:nvPr/>
        </p:nvSpPr>
        <p:spPr bwMode="auto">
          <a:xfrm>
            <a:off x="5594350" y="3429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800">
                <a:sym typeface="Symbol" charset="0"/>
              </a:rPr>
              <a:t></a:t>
            </a:r>
            <a:endParaRPr lang="en-US" sz="1800"/>
          </a:p>
        </p:txBody>
      </p:sp>
      <p:sp>
        <p:nvSpPr>
          <p:cNvPr id="12294" name="Rectangle 385"/>
          <p:cNvSpPr>
            <a:spLocks noChangeArrowheads="1"/>
          </p:cNvSpPr>
          <p:nvPr/>
        </p:nvSpPr>
        <p:spPr bwMode="auto">
          <a:xfrm>
            <a:off x="5594350" y="3733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Rectangle 386"/>
          <p:cNvSpPr>
            <a:spLocks noChangeArrowheads="1"/>
          </p:cNvSpPr>
          <p:nvPr/>
        </p:nvSpPr>
        <p:spPr bwMode="auto">
          <a:xfrm>
            <a:off x="5594350" y="4038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ym typeface="Symbol" charset="0"/>
            </a:endParaRPr>
          </a:p>
        </p:txBody>
      </p:sp>
      <p:sp>
        <p:nvSpPr>
          <p:cNvPr id="12296" name="Rectangle 387"/>
          <p:cNvSpPr>
            <a:spLocks noChangeArrowheads="1"/>
          </p:cNvSpPr>
          <p:nvPr/>
        </p:nvSpPr>
        <p:spPr bwMode="auto">
          <a:xfrm>
            <a:off x="5594350" y="4343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800">
                <a:sym typeface="Symbol" charset="0"/>
              </a:rPr>
              <a:t></a:t>
            </a:r>
          </a:p>
        </p:txBody>
      </p:sp>
      <p:sp>
        <p:nvSpPr>
          <p:cNvPr id="12297" name="Rectangle 388"/>
          <p:cNvSpPr>
            <a:spLocks noChangeArrowheads="1"/>
          </p:cNvSpPr>
          <p:nvPr/>
        </p:nvSpPr>
        <p:spPr bwMode="auto">
          <a:xfrm>
            <a:off x="5594350" y="4648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Text Box 392"/>
          <p:cNvSpPr txBox="1">
            <a:spLocks noChangeArrowheads="1"/>
          </p:cNvSpPr>
          <p:nvPr/>
        </p:nvSpPr>
        <p:spPr bwMode="auto">
          <a:xfrm>
            <a:off x="52578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0</a:t>
            </a:r>
          </a:p>
        </p:txBody>
      </p:sp>
      <p:sp>
        <p:nvSpPr>
          <p:cNvPr id="12299" name="Text Box 393"/>
          <p:cNvSpPr txBox="1">
            <a:spLocks noChangeArrowheads="1"/>
          </p:cNvSpPr>
          <p:nvPr/>
        </p:nvSpPr>
        <p:spPr bwMode="auto">
          <a:xfrm>
            <a:off x="5257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1</a:t>
            </a:r>
          </a:p>
        </p:txBody>
      </p:sp>
      <p:sp>
        <p:nvSpPr>
          <p:cNvPr id="12300" name="Text Box 394"/>
          <p:cNvSpPr txBox="1">
            <a:spLocks noChangeArrowheads="1"/>
          </p:cNvSpPr>
          <p:nvPr/>
        </p:nvSpPr>
        <p:spPr bwMode="auto">
          <a:xfrm>
            <a:off x="5257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2</a:t>
            </a:r>
          </a:p>
        </p:txBody>
      </p:sp>
      <p:sp>
        <p:nvSpPr>
          <p:cNvPr id="12301" name="Text Box 395"/>
          <p:cNvSpPr txBox="1">
            <a:spLocks noChangeArrowheads="1"/>
          </p:cNvSpPr>
          <p:nvPr/>
        </p:nvSpPr>
        <p:spPr bwMode="auto">
          <a:xfrm>
            <a:off x="52578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3</a:t>
            </a:r>
          </a:p>
        </p:txBody>
      </p:sp>
      <p:sp>
        <p:nvSpPr>
          <p:cNvPr id="12302" name="Text Box 396"/>
          <p:cNvSpPr txBox="1">
            <a:spLocks noChangeArrowheads="1"/>
          </p:cNvSpPr>
          <p:nvPr/>
        </p:nvSpPr>
        <p:spPr bwMode="auto">
          <a:xfrm>
            <a:off x="5257800" y="4572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4</a:t>
            </a:r>
          </a:p>
        </p:txBody>
      </p:sp>
      <p:sp>
        <p:nvSpPr>
          <p:cNvPr id="12303" name="AutoShape 401"/>
          <p:cNvSpPr>
            <a:spLocks noChangeArrowheads="1"/>
          </p:cNvSpPr>
          <p:nvPr/>
        </p:nvSpPr>
        <p:spPr bwMode="auto">
          <a:xfrm>
            <a:off x="6172200" y="4648200"/>
            <a:ext cx="16002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/>
              <a:t>451-229-0004</a:t>
            </a:r>
          </a:p>
        </p:txBody>
      </p:sp>
      <p:sp>
        <p:nvSpPr>
          <p:cNvPr id="12304" name="AutoShape 402"/>
          <p:cNvSpPr>
            <a:spLocks noChangeArrowheads="1"/>
          </p:cNvSpPr>
          <p:nvPr/>
        </p:nvSpPr>
        <p:spPr bwMode="auto">
          <a:xfrm>
            <a:off x="6172200" y="4038600"/>
            <a:ext cx="16002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/>
              <a:t>981-101-0002</a:t>
            </a:r>
          </a:p>
        </p:txBody>
      </p:sp>
      <p:sp>
        <p:nvSpPr>
          <p:cNvPr id="12305" name="Line 403"/>
          <p:cNvSpPr>
            <a:spLocks noChangeShapeType="1"/>
          </p:cNvSpPr>
          <p:nvPr/>
        </p:nvSpPr>
        <p:spPr bwMode="auto">
          <a:xfrm>
            <a:off x="5746750" y="4800600"/>
            <a:ext cx="425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AutoShape 406"/>
          <p:cNvSpPr>
            <a:spLocks noChangeArrowheads="1"/>
          </p:cNvSpPr>
          <p:nvPr/>
        </p:nvSpPr>
        <p:spPr bwMode="auto">
          <a:xfrm>
            <a:off x="6172200" y="3733800"/>
            <a:ext cx="16002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/>
              <a:t>025-612-0001</a:t>
            </a:r>
          </a:p>
        </p:txBody>
      </p:sp>
      <p:sp>
        <p:nvSpPr>
          <p:cNvPr id="12307" name="Line 407"/>
          <p:cNvSpPr>
            <a:spLocks noChangeShapeType="1"/>
          </p:cNvSpPr>
          <p:nvPr/>
        </p:nvSpPr>
        <p:spPr bwMode="auto">
          <a:xfrm>
            <a:off x="5746750" y="3886200"/>
            <a:ext cx="425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Line 408"/>
          <p:cNvSpPr>
            <a:spLocks noChangeShapeType="1"/>
          </p:cNvSpPr>
          <p:nvPr/>
        </p:nvSpPr>
        <p:spPr bwMode="auto">
          <a:xfrm>
            <a:off x="5715000" y="4191000"/>
            <a:ext cx="425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Date Placeholder 2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  <p:sp>
        <p:nvSpPr>
          <p:cNvPr id="22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30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E57774F-E9BA-1745-9917-D2BABAEDC4AB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477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Hash </a:t>
            </a:r>
            <a:r>
              <a:rPr lang="en-US" dirty="0" smtClean="0">
                <a:latin typeface="Tahoma" charset="0"/>
              </a:rPr>
              <a:t>Codes (Example 2)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147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7543800" cy="4191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400" dirty="0" smtClean="0">
                <a:solidFill>
                  <a:schemeClr val="tx2"/>
                </a:solidFill>
                <a:ea typeface="+mn-ea"/>
              </a:rPr>
              <a:t>Integer cast</a:t>
            </a:r>
            <a:r>
              <a:rPr lang="en-US" sz="2400" dirty="0" smtClean="0">
                <a:ea typeface="+mn-ea"/>
              </a:rPr>
              <a:t>: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 smtClean="0"/>
              <a:t>We reinterpret the bits of the key as an integer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 smtClean="0"/>
              <a:t>Suitable for keys of length less than or equal to the number of bits of the integer type 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1600" dirty="0" smtClean="0"/>
              <a:t>e.g., byte, short, </a:t>
            </a:r>
            <a:r>
              <a:rPr lang="en-US" sz="1600" dirty="0" err="1" smtClean="0"/>
              <a:t>int</a:t>
            </a:r>
            <a:r>
              <a:rPr lang="en-US" sz="1600" dirty="0" smtClean="0"/>
              <a:t> and float 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6934200" y="228600"/>
          <a:ext cx="18192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" name="Clip" r:id="rId3" imgW="1818720" imgH="1216080" progId="MS_ClipArt_Gallery.2">
                  <p:embed/>
                </p:oleObj>
              </mc:Choice>
              <mc:Fallback>
                <p:oleObj name="Clip" r:id="rId3" imgW="1818720" imgH="121608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28600"/>
                        <a:ext cx="181927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30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E57774F-E9BA-1745-9917-D2BABAEDC4AB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477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Hash </a:t>
            </a:r>
            <a:r>
              <a:rPr lang="en-US" dirty="0" smtClean="0">
                <a:latin typeface="Tahoma" charset="0"/>
              </a:rPr>
              <a:t>Codes (Example 3)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3079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1600200"/>
            <a:ext cx="8077200" cy="42672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chemeClr val="tx2"/>
                </a:solidFill>
                <a:latin typeface="Tahoma" charset="0"/>
              </a:rPr>
              <a:t>Component sum</a:t>
            </a:r>
            <a:r>
              <a:rPr lang="en-US" sz="2400" dirty="0">
                <a:latin typeface="Tahoma" charset="0"/>
              </a:rPr>
              <a:t>:</a:t>
            </a:r>
          </a:p>
          <a:p>
            <a:pPr lvl="1" eaLnBrk="1" hangingPunct="1"/>
            <a:r>
              <a:rPr lang="en-US" sz="2000" dirty="0" smtClean="0">
                <a:latin typeface="Tahoma" charset="0"/>
              </a:rPr>
              <a:t>partition </a:t>
            </a:r>
            <a:r>
              <a:rPr lang="en-US" sz="2000" dirty="0">
                <a:latin typeface="Tahoma" charset="0"/>
              </a:rPr>
              <a:t>the bits of the key into components of fixed length (e.g., 16 or 32 </a:t>
            </a:r>
            <a:r>
              <a:rPr lang="en-US" sz="2000" dirty="0" smtClean="0">
                <a:latin typeface="Tahoma" charset="0"/>
              </a:rPr>
              <a:t>bits)</a:t>
            </a:r>
          </a:p>
          <a:p>
            <a:pPr lvl="2" eaLnBrk="1" hangingPunct="1"/>
            <a:r>
              <a:rPr lang="en-US" sz="1600" dirty="0" smtClean="0">
                <a:latin typeface="Tahoma" charset="0"/>
              </a:rPr>
              <a:t>sum </a:t>
            </a:r>
            <a:r>
              <a:rPr lang="en-US" sz="1600" dirty="0">
                <a:latin typeface="Tahoma" charset="0"/>
              </a:rPr>
              <a:t>the components (ignoring overflows)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Suitable for numeric keys of fixed length greater than or equal to the number of bits of the integer </a:t>
            </a:r>
            <a:r>
              <a:rPr lang="en-US" sz="2000" dirty="0" smtClean="0">
                <a:latin typeface="Tahoma" charset="0"/>
              </a:rPr>
              <a:t>type</a:t>
            </a:r>
          </a:p>
          <a:p>
            <a:pPr lvl="2" eaLnBrk="1" hangingPunct="1"/>
            <a:r>
              <a:rPr lang="en-US" sz="1600" dirty="0" smtClean="0">
                <a:latin typeface="Tahoma" charset="0"/>
              </a:rPr>
              <a:t>e.g</a:t>
            </a:r>
            <a:r>
              <a:rPr lang="en-US" sz="1600" dirty="0">
                <a:latin typeface="Tahoma" charset="0"/>
              </a:rPr>
              <a:t>., long </a:t>
            </a:r>
            <a:r>
              <a:rPr lang="en-US" sz="1600">
                <a:latin typeface="Tahoma" charset="0"/>
              </a:rPr>
              <a:t>and </a:t>
            </a:r>
            <a:r>
              <a:rPr lang="en-US" sz="1600" smtClean="0">
                <a:latin typeface="Tahoma" charset="0"/>
              </a:rPr>
              <a:t>double</a:t>
            </a:r>
            <a:endParaRPr lang="en-US" sz="1600" dirty="0">
              <a:latin typeface="Tahoma" charset="0"/>
            </a:endParaRP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6934200" y="228600"/>
          <a:ext cx="18192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7" name="Clip" r:id="rId3" imgW="1818720" imgH="1216080" progId="MS_ClipArt_Gallery.2">
                  <p:embed/>
                </p:oleObj>
              </mc:Choice>
              <mc:Fallback>
                <p:oleObj name="Clip" r:id="rId3" imgW="1818720" imgH="121608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28600"/>
                        <a:ext cx="181927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40567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536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F931B5D-3F6C-FA46-ADF4-FABAAA28333C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Hash Codes </a:t>
            </a:r>
            <a:r>
              <a:rPr lang="en-US" dirty="0" smtClean="0">
                <a:latin typeface="Tahoma" charset="0"/>
              </a:rPr>
              <a:t>(Example 4)</a:t>
            </a:r>
            <a:endParaRPr lang="en-US" dirty="0">
              <a:latin typeface="Tahoma" charset="0"/>
            </a:endParaRP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75438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  <a:latin typeface="Tahoma" charset="0"/>
              </a:rPr>
              <a:t>Polynomial accumulation</a:t>
            </a:r>
            <a:r>
              <a:rPr lang="en-US" sz="2400" dirty="0">
                <a:latin typeface="Tahoma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partition </a:t>
            </a:r>
            <a:r>
              <a:rPr lang="en-US" sz="2000" dirty="0">
                <a:latin typeface="Tahoma" charset="0"/>
              </a:rPr>
              <a:t>the bits of the key into a sequence of components of fixed length (e.g., 8, 16 or 32 bits)</a:t>
            </a:r>
            <a:br>
              <a:rPr lang="en-US" sz="2000" dirty="0">
                <a:latin typeface="Tahoma" charset="0"/>
              </a:rPr>
            </a:br>
            <a:r>
              <a:rPr lang="en-US" sz="2000" dirty="0">
                <a:latin typeface="Tahoma" charset="0"/>
              </a:rPr>
              <a:t> 		</a:t>
            </a:r>
            <a:r>
              <a:rPr lang="en-US" sz="2000" b="1" i="1" dirty="0">
                <a:latin typeface="Times New Roman" charset="0"/>
              </a:rPr>
              <a:t>a</a:t>
            </a:r>
            <a:r>
              <a:rPr lang="en-US" sz="2000" baseline="-25000" dirty="0">
                <a:latin typeface="Times New Roman" charset="0"/>
              </a:rPr>
              <a:t>0 </a:t>
            </a:r>
            <a:r>
              <a:rPr lang="en-US" sz="2000" b="1" i="1" dirty="0">
                <a:latin typeface="Times New Roman" charset="0"/>
              </a:rPr>
              <a:t>a</a:t>
            </a:r>
            <a:r>
              <a:rPr lang="en-US" sz="2000" baseline="-25000" dirty="0">
                <a:latin typeface="Times New Roman" charset="0"/>
              </a:rPr>
              <a:t>1</a:t>
            </a:r>
            <a:r>
              <a:rPr lang="en-US" sz="2000" dirty="0">
                <a:latin typeface="Times New Roman" charset="0"/>
              </a:rPr>
              <a:t> … </a:t>
            </a:r>
            <a:r>
              <a:rPr lang="en-US" sz="2000" b="1" i="1" dirty="0">
                <a:latin typeface="Times New Roman" charset="0"/>
              </a:rPr>
              <a:t>a</a:t>
            </a:r>
            <a:r>
              <a:rPr lang="en-US" sz="2000" b="1" i="1" baseline="-25000" dirty="0">
                <a:latin typeface="Times New Roman" charset="0"/>
              </a:rPr>
              <a:t>n</a:t>
            </a:r>
            <a:r>
              <a:rPr lang="en-US" sz="2000" baseline="-25000" dirty="0">
                <a:latin typeface="Symbol" charset="0"/>
              </a:rPr>
              <a:t>-</a:t>
            </a:r>
            <a:r>
              <a:rPr lang="en-US" sz="2000" baseline="-25000" dirty="0">
                <a:latin typeface="Times New Roman" charset="0"/>
              </a:rPr>
              <a:t>1</a:t>
            </a:r>
            <a:endParaRPr lang="en-US" sz="20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evaluate </a:t>
            </a:r>
            <a:r>
              <a:rPr lang="en-US" sz="2000" dirty="0">
                <a:latin typeface="Tahoma" charset="0"/>
              </a:rPr>
              <a:t>the polynomial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 i="1" dirty="0">
                <a:latin typeface="Times New Roman" charset="0"/>
              </a:rPr>
              <a:t>	p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z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Symbol" charset="0"/>
              </a:rPr>
              <a:t>=</a:t>
            </a:r>
            <a:r>
              <a:rPr lang="en-US" sz="2000" b="1" i="1" dirty="0">
                <a:latin typeface="Times New Roman" charset="0"/>
              </a:rPr>
              <a:t> a</a:t>
            </a:r>
            <a:r>
              <a:rPr lang="en-US" sz="2000" baseline="-25000" dirty="0">
                <a:latin typeface="Times New Roman" charset="0"/>
              </a:rPr>
              <a:t>0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>
                <a:latin typeface="Symbol" charset="0"/>
              </a:rPr>
              <a:t>+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>
                <a:latin typeface="Times New Roman" charset="0"/>
              </a:rPr>
              <a:t>a</a:t>
            </a:r>
            <a:r>
              <a:rPr lang="en-US" sz="2000" baseline="-25000" dirty="0">
                <a:latin typeface="Times New Roman" charset="0"/>
              </a:rPr>
              <a:t>1 </a:t>
            </a:r>
            <a:r>
              <a:rPr lang="en-US" sz="2000" b="1" i="1" dirty="0">
                <a:latin typeface="Times New Roman" charset="0"/>
              </a:rPr>
              <a:t>z</a:t>
            </a:r>
            <a:r>
              <a:rPr lang="en-US" sz="2000" baseline="-25000" dirty="0">
                <a:latin typeface="Times New Roman" charset="0"/>
              </a:rPr>
              <a:t> 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>
                <a:latin typeface="Symbol" charset="0"/>
              </a:rPr>
              <a:t>+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>
                <a:latin typeface="Times New Roman" charset="0"/>
              </a:rPr>
              <a:t>a</a:t>
            </a:r>
            <a:r>
              <a:rPr lang="en-US" sz="2000" baseline="-25000" dirty="0">
                <a:latin typeface="Times New Roman" charset="0"/>
              </a:rPr>
              <a:t>2 </a:t>
            </a:r>
            <a:r>
              <a:rPr lang="en-US" sz="2000" b="1" i="1" dirty="0">
                <a:latin typeface="Times New Roman" charset="0"/>
              </a:rPr>
              <a:t>z</a:t>
            </a:r>
            <a:r>
              <a:rPr lang="en-US" sz="2000" baseline="30000" dirty="0">
                <a:latin typeface="Times New Roman" charset="0"/>
              </a:rPr>
              <a:t>2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>
                <a:latin typeface="Symbol" charset="0"/>
              </a:rPr>
              <a:t>+</a:t>
            </a:r>
            <a:r>
              <a:rPr lang="en-US" sz="2000" dirty="0">
                <a:latin typeface="Times New Roman" charset="0"/>
              </a:rPr>
              <a:t> … </a:t>
            </a:r>
            <a:br>
              <a:rPr lang="en-US" sz="2000" dirty="0">
                <a:latin typeface="Times New Roman" charset="0"/>
              </a:rPr>
            </a:br>
            <a:r>
              <a:rPr lang="en-US" sz="2000" dirty="0">
                <a:latin typeface="Times New Roman" charset="0"/>
              </a:rPr>
              <a:t>			 … </a:t>
            </a:r>
            <a:r>
              <a:rPr lang="en-US" sz="2000" dirty="0">
                <a:latin typeface="Symbol" charset="0"/>
              </a:rPr>
              <a:t>+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>
                <a:latin typeface="Times New Roman" charset="0"/>
              </a:rPr>
              <a:t>a</a:t>
            </a:r>
            <a:r>
              <a:rPr lang="en-US" sz="2000" b="1" i="1" baseline="-25000" dirty="0">
                <a:latin typeface="Times New Roman" charset="0"/>
              </a:rPr>
              <a:t>n</a:t>
            </a:r>
            <a:r>
              <a:rPr lang="en-US" sz="2000" baseline="-25000" dirty="0">
                <a:latin typeface="Symbol" charset="0"/>
              </a:rPr>
              <a:t>-</a:t>
            </a:r>
            <a:r>
              <a:rPr lang="en-US" sz="2000" baseline="-25000" dirty="0">
                <a:latin typeface="Times New Roman" charset="0"/>
              </a:rPr>
              <a:t>1</a:t>
            </a:r>
            <a:r>
              <a:rPr lang="en-US" sz="2000" b="1" i="1" dirty="0">
                <a:latin typeface="Times New Roman" charset="0"/>
              </a:rPr>
              <a:t>z</a:t>
            </a:r>
            <a:r>
              <a:rPr lang="en-US" sz="2000" b="1" i="1" baseline="30000" dirty="0">
                <a:latin typeface="Times New Roman" charset="0"/>
              </a:rPr>
              <a:t>n</a:t>
            </a:r>
            <a:r>
              <a:rPr lang="en-US" sz="2000" baseline="30000" dirty="0">
                <a:latin typeface="Symbol" charset="0"/>
              </a:rPr>
              <a:t>-</a:t>
            </a:r>
            <a:r>
              <a:rPr lang="en-US" sz="2000" baseline="30000" dirty="0">
                <a:latin typeface="Times New Roman" charset="0"/>
              </a:rPr>
              <a:t>1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Tahoma" charset="0"/>
              </a:rPr>
              <a:t>	at a fixed value </a:t>
            </a:r>
            <a:r>
              <a:rPr lang="en-US" sz="2000" b="1" i="1" dirty="0">
                <a:latin typeface="Times New Roman" charset="0"/>
              </a:rPr>
              <a:t>z</a:t>
            </a:r>
            <a:r>
              <a:rPr lang="en-US" sz="2000" dirty="0">
                <a:latin typeface="Tahoma" charset="0"/>
              </a:rPr>
              <a:t>, ignoring overflows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Especially </a:t>
            </a:r>
            <a:r>
              <a:rPr lang="en-US" sz="2000" dirty="0">
                <a:latin typeface="Tahoma" charset="0"/>
              </a:rPr>
              <a:t>suitable for strings (e.g., the choice </a:t>
            </a:r>
            <a:r>
              <a:rPr lang="en-US" sz="2000" b="1" i="1" dirty="0">
                <a:latin typeface="Times New Roman" charset="0"/>
              </a:rPr>
              <a:t>z </a:t>
            </a:r>
            <a:r>
              <a:rPr lang="en-US" sz="2000" dirty="0">
                <a:latin typeface="Symbol" charset="0"/>
              </a:rPr>
              <a:t>=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>
                <a:latin typeface="Tahoma" charset="0"/>
              </a:rPr>
              <a:t>33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>
                <a:latin typeface="Tahoma" charset="0"/>
              </a:rPr>
              <a:t>gives at most 6 collisions on a set of 50,000 English words)</a:t>
            </a:r>
          </a:p>
        </p:txBody>
      </p:sp>
      <p:sp>
        <p:nvSpPr>
          <p:cNvPr id="15367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536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F931B5D-3F6C-FA46-ADF4-FABAAA28333C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Hash Codes </a:t>
            </a:r>
            <a:r>
              <a:rPr lang="en-US" dirty="0" smtClean="0">
                <a:latin typeface="Tahoma" charset="0"/>
              </a:rPr>
              <a:t>(Example 4)</a:t>
            </a:r>
            <a:endParaRPr lang="en-US" dirty="0">
              <a:latin typeface="Tahoma" charset="0"/>
            </a:endParaRPr>
          </a:p>
        </p:txBody>
      </p:sp>
      <p:sp>
        <p:nvSpPr>
          <p:cNvPr id="1536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629265" y="1371600"/>
            <a:ext cx="8001000" cy="48768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Polynomial </a:t>
            </a:r>
            <a:r>
              <a:rPr lang="en-US" sz="2400" b="1" i="1" dirty="0">
                <a:latin typeface="Times New Roman" charset="0"/>
              </a:rPr>
              <a:t>p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z</a:t>
            </a:r>
            <a:r>
              <a:rPr lang="en-US" sz="2400" dirty="0">
                <a:latin typeface="Times New Roman" charset="0"/>
              </a:rPr>
              <a:t>)</a:t>
            </a:r>
            <a:r>
              <a:rPr lang="en-US" sz="2400" dirty="0">
                <a:latin typeface="Tahoma" charset="0"/>
              </a:rPr>
              <a:t> can be evaluated in </a:t>
            </a: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imes New Roman" charset="0"/>
              </a:rPr>
              <a:t>)</a:t>
            </a:r>
            <a:r>
              <a:rPr lang="en-US" sz="2400" dirty="0">
                <a:latin typeface="Tahoma" charset="0"/>
              </a:rPr>
              <a:t> time using Horner</a:t>
            </a:r>
            <a:r>
              <a:rPr lang="ja-JP" altLang="en-US" sz="2400" dirty="0">
                <a:latin typeface="Tahoma" charset="0"/>
              </a:rPr>
              <a:t>’</a:t>
            </a:r>
            <a:r>
              <a:rPr lang="en-US" sz="2400" dirty="0">
                <a:latin typeface="Tahoma" charset="0"/>
              </a:rPr>
              <a:t>s rule: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The following polynomials are successively computed, each from the previous one in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(1)</a:t>
            </a:r>
            <a:r>
              <a:rPr lang="en-US" sz="2000" dirty="0">
                <a:latin typeface="Tahoma" charset="0"/>
              </a:rPr>
              <a:t> time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i="1" dirty="0">
                <a:latin typeface="Times New Roman" charset="0"/>
              </a:rPr>
              <a:t>		p</a:t>
            </a:r>
            <a:r>
              <a:rPr lang="en-US" sz="2000" baseline="-25000" dirty="0">
                <a:latin typeface="Times New Roman" charset="0"/>
              </a:rPr>
              <a:t>0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z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Symbol" charset="0"/>
              </a:rPr>
              <a:t>=</a:t>
            </a:r>
            <a:r>
              <a:rPr lang="en-US" sz="2000" b="1" i="1" dirty="0">
                <a:latin typeface="Times New Roman" charset="0"/>
              </a:rPr>
              <a:t> a</a:t>
            </a:r>
            <a:r>
              <a:rPr lang="en-US" sz="2000" b="1" i="1" baseline="-25000" dirty="0">
                <a:latin typeface="Times New Roman" charset="0"/>
              </a:rPr>
              <a:t>n</a:t>
            </a:r>
            <a:r>
              <a:rPr lang="en-US" sz="2000" baseline="-25000" dirty="0">
                <a:latin typeface="Symbol" charset="0"/>
              </a:rPr>
              <a:t>-</a:t>
            </a:r>
            <a:r>
              <a:rPr lang="en-US" sz="2000" baseline="-25000" dirty="0">
                <a:latin typeface="Times New Roman" charset="0"/>
              </a:rPr>
              <a:t>1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i="1" dirty="0">
                <a:latin typeface="Times New Roman" charset="0"/>
              </a:rPr>
              <a:t>		p</a:t>
            </a:r>
            <a:r>
              <a:rPr lang="en-US" sz="2000" b="1" i="1" baseline="-25000" dirty="0">
                <a:latin typeface="Times New Roman" charset="0"/>
              </a:rPr>
              <a:t>i</a:t>
            </a:r>
            <a:r>
              <a:rPr lang="en-US" sz="2000" baseline="-25000" dirty="0">
                <a:latin typeface="Times New Roman" charset="0"/>
              </a:rPr>
              <a:t> 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z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Symbol" charset="0"/>
              </a:rPr>
              <a:t>=</a:t>
            </a:r>
            <a:r>
              <a:rPr lang="en-US" sz="2000" b="1" i="1" dirty="0">
                <a:latin typeface="Times New Roman" charset="0"/>
              </a:rPr>
              <a:t> a</a:t>
            </a:r>
            <a:r>
              <a:rPr lang="en-US" sz="2000" b="1" i="1" baseline="-25000" dirty="0">
                <a:latin typeface="Times New Roman" charset="0"/>
              </a:rPr>
              <a:t>n</a:t>
            </a:r>
            <a:r>
              <a:rPr lang="en-US" sz="2000" baseline="-25000" dirty="0">
                <a:latin typeface="Symbol" charset="0"/>
              </a:rPr>
              <a:t>-</a:t>
            </a:r>
            <a:r>
              <a:rPr lang="en-US" sz="2000" b="1" i="1" baseline="-25000" dirty="0">
                <a:latin typeface="Times New Roman" charset="0"/>
              </a:rPr>
              <a:t>i</a:t>
            </a:r>
            <a:r>
              <a:rPr lang="en-US" sz="2000" baseline="-25000" dirty="0">
                <a:latin typeface="Symbol" charset="0"/>
              </a:rPr>
              <a:t>-</a:t>
            </a:r>
            <a:r>
              <a:rPr lang="en-US" sz="2000" baseline="-25000" dirty="0">
                <a:latin typeface="Times New Roman" charset="0"/>
              </a:rPr>
              <a:t>1 </a:t>
            </a:r>
            <a:r>
              <a:rPr lang="en-US" sz="2000" dirty="0">
                <a:latin typeface="Symbol" charset="0"/>
              </a:rPr>
              <a:t>+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>
                <a:latin typeface="Times New Roman" charset="0"/>
              </a:rPr>
              <a:t>zp</a:t>
            </a:r>
            <a:r>
              <a:rPr lang="en-US" sz="2000" b="1" i="1" baseline="-25000" dirty="0">
                <a:latin typeface="Times New Roman" charset="0"/>
              </a:rPr>
              <a:t>i</a:t>
            </a:r>
            <a:r>
              <a:rPr lang="en-US" sz="2000" baseline="-25000" dirty="0">
                <a:latin typeface="Symbol" charset="0"/>
              </a:rPr>
              <a:t>-</a:t>
            </a:r>
            <a:r>
              <a:rPr lang="en-US" sz="2000" baseline="-25000" dirty="0">
                <a:latin typeface="Times New Roman" charset="0"/>
              </a:rPr>
              <a:t>1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z</a:t>
            </a:r>
            <a:r>
              <a:rPr lang="en-US" sz="2000" dirty="0">
                <a:latin typeface="Times New Roman" charset="0"/>
              </a:rPr>
              <a:t>)</a:t>
            </a:r>
            <a:br>
              <a:rPr lang="en-US" sz="2000" dirty="0">
                <a:latin typeface="Times New Roman" charset="0"/>
              </a:rPr>
            </a:br>
            <a:r>
              <a:rPr lang="en-US" sz="2000" dirty="0">
                <a:latin typeface="Times New Roman" charset="0"/>
              </a:rPr>
              <a:t> 	(</a:t>
            </a:r>
            <a:r>
              <a:rPr lang="en-US" sz="2000" b="1" i="1" dirty="0" err="1">
                <a:latin typeface="Times New Roman" charset="0"/>
              </a:rPr>
              <a:t>i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Symbol" charset="0"/>
              </a:rPr>
              <a:t>=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Times New Roman" charset="0"/>
              </a:rPr>
              <a:t>1, 2, …, </a:t>
            </a:r>
            <a:r>
              <a:rPr lang="en-US" sz="2000" b="1" i="1" dirty="0">
                <a:latin typeface="Times New Roman" charset="0"/>
              </a:rPr>
              <a:t>n </a:t>
            </a:r>
            <a:r>
              <a:rPr lang="en-US" sz="2000" dirty="0">
                <a:latin typeface="Symbol" charset="0"/>
              </a:rPr>
              <a:t>-</a:t>
            </a:r>
            <a:r>
              <a:rPr lang="en-US" sz="2000" dirty="0">
                <a:latin typeface="Times New Roman" charset="0"/>
              </a:rPr>
              <a:t>1)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We have </a:t>
            </a:r>
            <a:r>
              <a:rPr lang="en-US" sz="2400" b="1" i="1" dirty="0">
                <a:latin typeface="Times New Roman" charset="0"/>
              </a:rPr>
              <a:t>p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z</a:t>
            </a:r>
            <a:r>
              <a:rPr lang="en-US" sz="2400" dirty="0">
                <a:latin typeface="Times New Roman" charset="0"/>
              </a:rPr>
              <a:t>) </a:t>
            </a:r>
            <a:r>
              <a:rPr lang="en-US" sz="2400" dirty="0">
                <a:latin typeface="Symbol" charset="0"/>
              </a:rPr>
              <a:t>=</a:t>
            </a:r>
            <a:r>
              <a:rPr lang="en-US" sz="2400" b="1" i="1" dirty="0">
                <a:latin typeface="Times New Roman" charset="0"/>
              </a:rPr>
              <a:t> p</a:t>
            </a:r>
            <a:r>
              <a:rPr lang="en-US" sz="2400" b="1" i="1" baseline="-25000" dirty="0">
                <a:latin typeface="Times New Roman" charset="0"/>
              </a:rPr>
              <a:t>n</a:t>
            </a:r>
            <a:r>
              <a:rPr lang="en-US" sz="2400" baseline="-25000" dirty="0">
                <a:latin typeface="Symbol" charset="0"/>
              </a:rPr>
              <a:t>-</a:t>
            </a:r>
            <a:r>
              <a:rPr lang="en-US" sz="2400" baseline="-25000" dirty="0">
                <a:latin typeface="Times New Roman" charset="0"/>
              </a:rPr>
              <a:t>1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z</a:t>
            </a:r>
            <a:r>
              <a:rPr lang="en-US" sz="2400" dirty="0">
                <a:latin typeface="Times New Roman" charset="0"/>
              </a:rPr>
              <a:t>) </a:t>
            </a:r>
            <a:endParaRPr lang="en-US" sz="2400" dirty="0" smtClean="0">
              <a:latin typeface="Times New Roman" charset="0"/>
            </a:endParaRPr>
          </a:p>
          <a:p>
            <a:pPr eaLnBrk="1" hangingPunct="1"/>
            <a:r>
              <a:rPr lang="en-US" sz="2400" dirty="0" smtClean="0">
                <a:latin typeface="Times New Roman" charset="0"/>
              </a:rPr>
              <a:t>9x</a:t>
            </a:r>
            <a:r>
              <a:rPr lang="en-US" sz="2400" baseline="30000" dirty="0" smtClean="0">
                <a:latin typeface="Times New Roman" charset="0"/>
              </a:rPr>
              <a:t>3</a:t>
            </a:r>
            <a:r>
              <a:rPr lang="en-US" sz="2400" dirty="0" smtClean="0">
                <a:latin typeface="Times New Roman" charset="0"/>
              </a:rPr>
              <a:t> + 4x</a:t>
            </a:r>
            <a:r>
              <a:rPr lang="en-US" sz="2400" baseline="30000" dirty="0" smtClean="0">
                <a:latin typeface="Times New Roman" charset="0"/>
              </a:rPr>
              <a:t>2</a:t>
            </a:r>
            <a:r>
              <a:rPr lang="en-US" sz="2400" dirty="0" smtClean="0">
                <a:latin typeface="Times New Roman" charset="0"/>
              </a:rPr>
              <a:t> + 2x + 1</a:t>
            </a:r>
          </a:p>
          <a:p>
            <a:pPr lvl="1" eaLnBrk="1" hangingPunct="1"/>
            <a:r>
              <a:rPr lang="en-US" sz="2000" dirty="0" smtClean="0">
                <a:latin typeface="Times New Roman" charset="0"/>
              </a:rPr>
              <a:t>p0(z) = 9</a:t>
            </a:r>
          </a:p>
          <a:p>
            <a:pPr lvl="1" eaLnBrk="1" hangingPunct="1"/>
            <a:r>
              <a:rPr lang="en-US" sz="2000" dirty="0" smtClean="0">
                <a:latin typeface="Times New Roman" charset="0"/>
              </a:rPr>
              <a:t>p1(z) = 4 + z * 9 = 4 + 9z</a:t>
            </a:r>
          </a:p>
          <a:p>
            <a:pPr lvl="1" eaLnBrk="1" hangingPunct="1"/>
            <a:r>
              <a:rPr lang="en-US" sz="2000" dirty="0" smtClean="0">
                <a:latin typeface="Times New Roman" charset="0"/>
              </a:rPr>
              <a:t>p2(z) = 2 + z(4 + 9z) = 2+ 4z + 9z</a:t>
            </a:r>
            <a:r>
              <a:rPr lang="en-US" sz="2000" baseline="30000" dirty="0" smtClean="0">
                <a:latin typeface="Times New Roman" charset="0"/>
              </a:rPr>
              <a:t>2</a:t>
            </a:r>
          </a:p>
          <a:p>
            <a:pPr lvl="1" eaLnBrk="1" hangingPunct="1"/>
            <a:r>
              <a:rPr lang="en-US" sz="2000" dirty="0" smtClean="0">
                <a:latin typeface="Times New Roman" charset="0"/>
              </a:rPr>
              <a:t>P3(z) = 1 + z(2 + 4z + 9z</a:t>
            </a:r>
            <a:r>
              <a:rPr lang="en-US" sz="2000" baseline="30000" dirty="0" smtClean="0">
                <a:latin typeface="Times New Roman" charset="0"/>
              </a:rPr>
              <a:t>2</a:t>
            </a:r>
            <a:r>
              <a:rPr lang="en-US" sz="2000" dirty="0" smtClean="0">
                <a:latin typeface="Times New Roman" charset="0"/>
              </a:rPr>
              <a:t>)= 1 + 2z + 4z</a:t>
            </a:r>
            <a:r>
              <a:rPr lang="en-US" sz="2000" baseline="30000" dirty="0" smtClean="0">
                <a:latin typeface="Times New Roman" charset="0"/>
              </a:rPr>
              <a:t>2</a:t>
            </a:r>
            <a:r>
              <a:rPr lang="en-US" sz="2000" dirty="0" smtClean="0">
                <a:latin typeface="Times New Roman" charset="0"/>
              </a:rPr>
              <a:t> + 9z</a:t>
            </a:r>
            <a:r>
              <a:rPr lang="en-US" sz="2000" baseline="30000" dirty="0" smtClean="0">
                <a:latin typeface="Times New Roman" charset="0"/>
              </a:rPr>
              <a:t>3</a:t>
            </a:r>
            <a:endParaRPr lang="en-US" sz="1800" baseline="30000" dirty="0" smtClean="0">
              <a:latin typeface="Times New Roman" charset="0"/>
            </a:endParaRPr>
          </a:p>
          <a:p>
            <a:pPr lvl="1" eaLnBrk="1" hangingPunct="1"/>
            <a:endParaRPr lang="en-US" sz="2000" dirty="0">
              <a:latin typeface="Times New Roman" charset="0"/>
            </a:endParaRPr>
          </a:p>
        </p:txBody>
      </p:sp>
      <p:sp>
        <p:nvSpPr>
          <p:cNvPr id="15367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 smtClean="0"/>
              <a:t>© 2014 Goodrich, 	</a:t>
            </a:r>
            <a:r>
              <a:rPr lang="en-US" sz="1400" dirty="0" err="1" smtClean="0"/>
              <a:t>Tamassia</a:t>
            </a:r>
            <a:r>
              <a:rPr lang="en-US" sz="1400" dirty="0" smtClean="0"/>
              <a:t>, </a:t>
            </a:r>
            <a:r>
              <a:rPr lang="en-US" sz="1400" dirty="0" err="1" smtClean="0"/>
              <a:t>Godlwasser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8962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3FA641-AE23-3C4B-B216-130F5315F305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248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Compression </a:t>
            </a:r>
            <a:r>
              <a:rPr lang="en-US" dirty="0" smtClean="0">
                <a:latin typeface="Tahoma" charset="0"/>
              </a:rPr>
              <a:t>Functions (Example 1)</a:t>
            </a:r>
            <a:endParaRPr lang="en-US" dirty="0">
              <a:latin typeface="Tahoma" charset="0"/>
            </a:endParaRPr>
          </a:p>
        </p:txBody>
      </p:sp>
      <p:sp>
        <p:nvSpPr>
          <p:cNvPr id="41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05000"/>
            <a:ext cx="7162800" cy="3505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  <a:latin typeface="Tahoma" charset="0"/>
              </a:rPr>
              <a:t>Division</a:t>
            </a:r>
            <a:r>
              <a:rPr lang="en-US" dirty="0">
                <a:latin typeface="Tahoma" charset="0"/>
              </a:rPr>
              <a:t>:</a:t>
            </a:r>
          </a:p>
          <a:p>
            <a:pPr lvl="1" eaLnBrk="1" hangingPunct="1"/>
            <a:r>
              <a:rPr lang="en-US" b="1" i="1" dirty="0">
                <a:latin typeface="Times New Roman" charset="0"/>
              </a:rPr>
              <a:t>h</a:t>
            </a:r>
            <a:r>
              <a:rPr lang="en-US" baseline="-25000" dirty="0">
                <a:latin typeface="Times New Roman" charset="0"/>
              </a:rPr>
              <a:t>2 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y</a:t>
            </a:r>
            <a:r>
              <a:rPr lang="en-US" dirty="0">
                <a:latin typeface="Times New Roman" charset="0"/>
              </a:rPr>
              <a:t>) </a:t>
            </a:r>
            <a:r>
              <a:rPr lang="en-US" dirty="0">
                <a:latin typeface="Symbol" charset="0"/>
              </a:rPr>
              <a:t>=</a:t>
            </a:r>
            <a:r>
              <a:rPr lang="en-US" b="1" i="1" dirty="0">
                <a:latin typeface="Times New Roman" charset="0"/>
              </a:rPr>
              <a:t> y </a:t>
            </a:r>
            <a:r>
              <a:rPr lang="en-US" dirty="0">
                <a:latin typeface="Times New Roman" charset="0"/>
              </a:rPr>
              <a:t>mod</a:t>
            </a:r>
            <a:r>
              <a:rPr lang="en-US" b="1" i="1" dirty="0">
                <a:latin typeface="Times New Roman" charset="0"/>
              </a:rPr>
              <a:t> N</a:t>
            </a:r>
            <a:endParaRPr lang="en-US" dirty="0">
              <a:latin typeface="Tahoma" charset="0"/>
            </a:endParaRPr>
          </a:p>
          <a:p>
            <a:pPr lvl="1" eaLnBrk="1" hangingPunct="1"/>
            <a:r>
              <a:rPr lang="en-US" dirty="0">
                <a:latin typeface="Tahoma" charset="0"/>
              </a:rPr>
              <a:t>The size </a:t>
            </a:r>
            <a:r>
              <a:rPr lang="en-US" b="1" i="1" dirty="0">
                <a:latin typeface="Times New Roman" charset="0"/>
              </a:rPr>
              <a:t>N</a:t>
            </a:r>
            <a:r>
              <a:rPr lang="en-US" dirty="0">
                <a:latin typeface="Tahoma" charset="0"/>
              </a:rPr>
              <a:t> of the hash table is usually chosen to be a prime </a:t>
            </a:r>
          </a:p>
          <a:p>
            <a:pPr lvl="2" eaLnBrk="1" hangingPunct="1"/>
            <a:r>
              <a:rPr lang="en-US" dirty="0">
                <a:latin typeface="Tahoma" charset="0"/>
              </a:rPr>
              <a:t>The reason has to do with number theory and is beyond the scope of this course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7162800" y="228600"/>
          <a:ext cx="1501775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1" name="Clip" r:id="rId3" imgW="1212840" imgH="1276560" progId="MS_ClipArt_Gallery.2">
                  <p:embed/>
                </p:oleObj>
              </mc:Choice>
              <mc:Fallback>
                <p:oleObj name="Clip" r:id="rId3" imgW="1212840" imgH="127656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28600"/>
                        <a:ext cx="1501775" cy="158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3FA641-AE23-3C4B-B216-130F5315F305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248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Compression </a:t>
            </a:r>
            <a:r>
              <a:rPr lang="en-US" dirty="0" smtClean="0">
                <a:latin typeface="Tahoma" charset="0"/>
              </a:rPr>
              <a:t>Functions (Example 2)</a:t>
            </a:r>
            <a:endParaRPr lang="en-US" dirty="0">
              <a:latin typeface="Tahoma" charset="0"/>
            </a:endParaRPr>
          </a:p>
        </p:txBody>
      </p:sp>
      <p:sp>
        <p:nvSpPr>
          <p:cNvPr id="410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914400" y="1828800"/>
            <a:ext cx="7467600" cy="4267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  <a:latin typeface="Tahoma" charset="0"/>
              </a:rPr>
              <a:t>Multiply, Add and Divide (MAD)</a:t>
            </a:r>
            <a:r>
              <a:rPr lang="en-US" dirty="0">
                <a:latin typeface="Tahoma" charset="0"/>
              </a:rPr>
              <a:t>:</a:t>
            </a:r>
          </a:p>
          <a:p>
            <a:pPr lvl="1" eaLnBrk="1" hangingPunct="1"/>
            <a:r>
              <a:rPr lang="en-US" b="1" i="1" dirty="0">
                <a:latin typeface="Times New Roman" charset="0"/>
              </a:rPr>
              <a:t>h</a:t>
            </a:r>
            <a:r>
              <a:rPr lang="en-US" baseline="-25000" dirty="0">
                <a:latin typeface="Times New Roman" charset="0"/>
              </a:rPr>
              <a:t>2 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y</a:t>
            </a:r>
            <a:r>
              <a:rPr lang="en-US" dirty="0">
                <a:latin typeface="Times New Roman" charset="0"/>
              </a:rPr>
              <a:t>) </a:t>
            </a:r>
            <a:r>
              <a:rPr lang="en-US" dirty="0">
                <a:latin typeface="Symbol" charset="0"/>
              </a:rPr>
              <a:t>=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b="1" dirty="0" smtClean="0">
                <a:latin typeface="Times New Roman" charset="0"/>
              </a:rPr>
              <a:t>[ </a:t>
            </a:r>
            <a:r>
              <a:rPr lang="en-US" dirty="0" smtClean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ay </a:t>
            </a:r>
            <a:r>
              <a:rPr lang="en-US" dirty="0">
                <a:latin typeface="Symbol" charset="0"/>
              </a:rPr>
              <a:t>+</a:t>
            </a:r>
            <a:r>
              <a:rPr lang="en-US" b="1" i="1" dirty="0">
                <a:latin typeface="Times New Roman" charset="0"/>
              </a:rPr>
              <a:t> b</a:t>
            </a:r>
            <a:r>
              <a:rPr lang="en-US" dirty="0">
                <a:latin typeface="Times New Roman" charset="0"/>
              </a:rPr>
              <a:t>)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mod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b="1" i="1" dirty="0" smtClean="0">
                <a:latin typeface="Times New Roman" charset="0"/>
              </a:rPr>
              <a:t>p</a:t>
            </a:r>
            <a:r>
              <a:rPr lang="en-US" b="1" dirty="0" smtClean="0">
                <a:latin typeface="Times New Roman" charset="0"/>
              </a:rPr>
              <a:t> </a:t>
            </a:r>
            <a:r>
              <a:rPr lang="en-US" b="1" smtClean="0">
                <a:latin typeface="Times New Roman" charset="0"/>
              </a:rPr>
              <a:t>] mod </a:t>
            </a:r>
            <a:r>
              <a:rPr lang="en-US" b="1" i="1" smtClean="0">
                <a:latin typeface="Times New Roman" charset="0"/>
              </a:rPr>
              <a:t>N</a:t>
            </a:r>
            <a:endParaRPr lang="en-US" b="1" i="1" dirty="0">
              <a:latin typeface="Times New Roman" charset="0"/>
            </a:endParaRPr>
          </a:p>
          <a:p>
            <a:pPr lvl="1" eaLnBrk="1" hangingPunct="1"/>
            <a:r>
              <a:rPr lang="en-US" b="1" i="1" dirty="0">
                <a:latin typeface="Times New Roman" charset="0"/>
              </a:rPr>
              <a:t>p</a:t>
            </a:r>
            <a:r>
              <a:rPr lang="en-US" b="1" i="1" dirty="0" smtClean="0">
                <a:latin typeface="Times New Roman" charset="0"/>
              </a:rPr>
              <a:t> </a:t>
            </a:r>
            <a:r>
              <a:rPr lang="en-US" dirty="0" smtClean="0">
                <a:latin typeface="Times New Roman" charset="0"/>
              </a:rPr>
              <a:t>is a prime number </a:t>
            </a:r>
            <a:r>
              <a:rPr lang="en-US" b="1" i="1" dirty="0" smtClean="0">
                <a:latin typeface="Times New Roman" charset="0"/>
              </a:rPr>
              <a:t>&gt; N</a:t>
            </a:r>
          </a:p>
          <a:p>
            <a:pPr lvl="1" eaLnBrk="1" hangingPunct="1"/>
            <a:r>
              <a:rPr lang="en-US" b="1" i="1" dirty="0" smtClean="0">
                <a:latin typeface="Times New Roman" charset="0"/>
              </a:rPr>
              <a:t>a</a:t>
            </a:r>
            <a:r>
              <a:rPr lang="en-US" dirty="0" smtClean="0"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and </a:t>
            </a:r>
            <a:r>
              <a:rPr lang="en-US" b="1" i="1" dirty="0">
                <a:latin typeface="Times New Roman" charset="0"/>
              </a:rPr>
              <a:t>b</a:t>
            </a:r>
            <a:r>
              <a:rPr lang="en-US" dirty="0">
                <a:latin typeface="Tahoma" charset="0"/>
              </a:rPr>
              <a:t> are nonnegative </a:t>
            </a:r>
            <a:r>
              <a:rPr lang="en-US" dirty="0" smtClean="0">
                <a:latin typeface="Tahoma" charset="0"/>
              </a:rPr>
              <a:t>integers in [0, p-1]</a:t>
            </a:r>
          </a:p>
          <a:p>
            <a:pPr lvl="2" eaLnBrk="1" hangingPunct="1"/>
            <a:r>
              <a:rPr lang="en-US" b="1" i="1" dirty="0">
                <a:latin typeface="Tahoma" charset="0"/>
                <a:sym typeface="Symbol" charset="0"/>
              </a:rPr>
              <a:t>a</a:t>
            </a:r>
            <a:r>
              <a:rPr lang="en-US" dirty="0" smtClean="0">
                <a:latin typeface="Tahoma" charset="0"/>
                <a:sym typeface="Symbol" charset="0"/>
              </a:rPr>
              <a:t> &gt; 0</a:t>
            </a:r>
            <a:endParaRPr lang="en-US" dirty="0">
              <a:latin typeface="Tahoma" charset="0"/>
              <a:sym typeface="Symbol" charset="0"/>
            </a:endParaRP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7162800" y="228600"/>
          <a:ext cx="1501775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3" name="Clip" r:id="rId3" imgW="1212840" imgH="1276560" progId="MS_ClipArt_Gallery.2">
                  <p:embed/>
                </p:oleObj>
              </mc:Choice>
              <mc:Fallback>
                <p:oleObj name="Clip" r:id="rId3" imgW="1212840" imgH="12765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28600"/>
                        <a:ext cx="1501775" cy="158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15479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512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9B0DA0-A600-A646-A0D7-043902CD25CB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0292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Collisions</a:t>
            </a:r>
            <a:endParaRPr lang="en-US" dirty="0">
              <a:latin typeface="Tahoma" charset="0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905000"/>
            <a:ext cx="7848600" cy="44196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D</a:t>
            </a:r>
            <a:r>
              <a:rPr lang="en-US" dirty="0" smtClean="0">
                <a:latin typeface="Tahoma" charset="0"/>
              </a:rPr>
              <a:t>ifferent keys </a:t>
            </a:r>
            <a:r>
              <a:rPr lang="en-US" dirty="0">
                <a:latin typeface="Tahoma" charset="0"/>
              </a:rPr>
              <a:t>are </a:t>
            </a:r>
            <a:r>
              <a:rPr lang="en-US" dirty="0" smtClean="0">
                <a:latin typeface="Tahoma" charset="0"/>
              </a:rPr>
              <a:t>hashed to </a:t>
            </a:r>
            <a:r>
              <a:rPr lang="en-US" dirty="0">
                <a:latin typeface="Tahoma" charset="0"/>
              </a:rPr>
              <a:t>the same </a:t>
            </a:r>
            <a:r>
              <a:rPr lang="en-US" dirty="0" smtClean="0">
                <a:latin typeface="Tahoma" charset="0"/>
              </a:rPr>
              <a:t>cell in the hash table—same hash value</a:t>
            </a:r>
            <a:endParaRPr lang="en-US" dirty="0">
              <a:latin typeface="Tahoma" charset="0"/>
            </a:endParaRPr>
          </a:p>
          <a:p>
            <a:pPr eaLnBrk="1" hangingPunct="1"/>
            <a:r>
              <a:rPr lang="en-US" dirty="0" smtClean="0">
                <a:latin typeface="Tahoma" charset="0"/>
              </a:rPr>
              <a:t>If key is SSN and hash function is last 4 digits</a:t>
            </a:r>
          </a:p>
          <a:p>
            <a:pPr lvl="1" eaLnBrk="1" hangingPunct="1"/>
            <a:r>
              <a:rPr lang="en-US" dirty="0" smtClean="0">
                <a:latin typeface="Tahoma" charset="0"/>
              </a:rPr>
              <a:t>Same hash value for:</a:t>
            </a:r>
          </a:p>
          <a:p>
            <a:pPr lvl="2" eaLnBrk="1" hangingPunct="1"/>
            <a:r>
              <a:rPr lang="en-US" dirty="0" smtClean="0">
                <a:latin typeface="Tahoma" charset="0"/>
              </a:rPr>
              <a:t>12345 </a:t>
            </a:r>
            <a:r>
              <a:rPr lang="en-US" dirty="0" smtClean="0">
                <a:solidFill>
                  <a:srgbClr val="FF0000"/>
                </a:solidFill>
                <a:latin typeface="Tahoma" charset="0"/>
              </a:rPr>
              <a:t>6789</a:t>
            </a:r>
          </a:p>
          <a:p>
            <a:pPr lvl="2" eaLnBrk="1" hangingPunct="1"/>
            <a:r>
              <a:rPr lang="en-US" dirty="0" smtClean="0">
                <a:latin typeface="Tahoma" charset="0"/>
              </a:rPr>
              <a:t>11111 </a:t>
            </a:r>
            <a:r>
              <a:rPr lang="en-US" dirty="0" smtClean="0">
                <a:solidFill>
                  <a:srgbClr val="FF0000"/>
                </a:solidFill>
                <a:latin typeface="Tahoma" charset="0"/>
              </a:rPr>
              <a:t>6789</a:t>
            </a:r>
          </a:p>
          <a:p>
            <a:pPr lvl="2" eaLnBrk="1" hangingPunct="1"/>
            <a:r>
              <a:rPr lang="en-US" dirty="0" smtClean="0">
                <a:latin typeface="Tahoma" charset="0"/>
              </a:rPr>
              <a:t>22222 </a:t>
            </a:r>
            <a:r>
              <a:rPr lang="en-US" dirty="0" smtClean="0">
                <a:solidFill>
                  <a:srgbClr val="FF0000"/>
                </a:solidFill>
                <a:latin typeface="Tahoma" charset="0"/>
              </a:rPr>
              <a:t>6789</a:t>
            </a:r>
          </a:p>
          <a:p>
            <a:pPr eaLnBrk="1" hangingPunct="1"/>
            <a:r>
              <a:rPr lang="en-US" dirty="0" smtClean="0">
                <a:latin typeface="Tahoma" charset="0"/>
              </a:rPr>
              <a:t>The main reason for hash values to be “dispersed”</a:t>
            </a:r>
          </a:p>
          <a:p>
            <a:pPr eaLnBrk="1" hangingPunct="1"/>
            <a:r>
              <a:rPr lang="en-US" dirty="0" smtClean="0">
                <a:latin typeface="Tahoma" charset="0"/>
              </a:rPr>
              <a:t>Different ways to handle collisions</a:t>
            </a:r>
          </a:p>
          <a:p>
            <a:pPr eaLnBrk="1" hangingPunct="1"/>
            <a:endParaRPr lang="en-US" dirty="0" smtClean="0">
              <a:latin typeface="Tahoma" charset="0"/>
            </a:endParaRPr>
          </a:p>
          <a:p>
            <a:pPr eaLnBrk="1" hangingPunct="1"/>
            <a:endParaRPr lang="en-US" dirty="0" smtClean="0">
              <a:solidFill>
                <a:srgbClr val="FF0000"/>
              </a:solidFill>
              <a:latin typeface="Tahoma" charset="0"/>
            </a:endParaRPr>
          </a:p>
        </p:txBody>
      </p:sp>
      <p:graphicFrame>
        <p:nvGraphicFramePr>
          <p:cNvPr id="5122" name="Object 22"/>
          <p:cNvGraphicFramePr>
            <a:graphicFrameLocks noChangeAspect="1"/>
          </p:cNvGraphicFramePr>
          <p:nvPr/>
        </p:nvGraphicFramePr>
        <p:xfrm>
          <a:off x="5715000" y="304800"/>
          <a:ext cx="30480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7" name="Clip" r:id="rId3" imgW="1826640" imgH="659160" progId="MS_ClipArt_Gallery.2">
                  <p:embed/>
                </p:oleObj>
              </mc:Choice>
              <mc:Fallback>
                <p:oleObj name="Clip" r:id="rId3" imgW="1826640" imgH="6591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04800"/>
                        <a:ext cx="304800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Date Placeholder 2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99949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Time </a:t>
            </a:r>
            <a:r>
              <a:rPr lang="en-US" dirty="0"/>
              <a:t>C</a:t>
            </a:r>
            <a:r>
              <a:rPr lang="en-US" dirty="0" smtClean="0"/>
              <a:t>omplexity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554114"/>
              </p:ext>
            </p:extLst>
          </p:nvPr>
        </p:nvGraphicFramePr>
        <p:xfrm>
          <a:off x="1361480" y="2438400"/>
          <a:ext cx="6725952" cy="320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7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415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DoublyLinkedList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(unsorted)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Hash</a:t>
                      </a:r>
                      <a:r>
                        <a:rPr lang="en-US" baseline="0" dirty="0" smtClean="0"/>
                        <a:t> Table</a:t>
                      </a:r>
                    </a:p>
                    <a:p>
                      <a:pPr algn="ctr"/>
                      <a:r>
                        <a:rPr lang="en-US" baseline="0" dirty="0" smtClean="0"/>
                        <a:t>(no collisions)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96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get(key)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6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put(</a:t>
                      </a:r>
                      <a:r>
                        <a:rPr lang="en-US" dirty="0" err="1" smtClean="0"/>
                        <a:t>key,value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6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remove(key)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Godlwasser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Hash Tables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C1D1-C35B-2D45-A3C7-1A4085BA57E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3047" y="1447170"/>
            <a:ext cx="4211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 = number of entries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Counting # of comparisons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59203" y="5791200"/>
            <a:ext cx="649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ut(): replace value if key exists (unique keys)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769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Time </a:t>
            </a:r>
            <a:r>
              <a:rPr lang="en-US" dirty="0"/>
              <a:t>C</a:t>
            </a:r>
            <a:r>
              <a:rPr lang="en-US" dirty="0" smtClean="0"/>
              <a:t>omplexity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145919"/>
              </p:ext>
            </p:extLst>
          </p:nvPr>
        </p:nvGraphicFramePr>
        <p:xfrm>
          <a:off x="1361480" y="2438400"/>
          <a:ext cx="6725952" cy="320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7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415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DoublyLinkedList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(unsorted)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Hash</a:t>
                      </a:r>
                      <a:r>
                        <a:rPr lang="en-US" baseline="0" dirty="0" smtClean="0"/>
                        <a:t> Table</a:t>
                      </a:r>
                    </a:p>
                    <a:p>
                      <a:pPr algn="ctr"/>
                      <a:r>
                        <a:rPr lang="en-US" baseline="0" dirty="0" smtClean="0"/>
                        <a:t>(no collisions)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96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get(key)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6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put(</a:t>
                      </a:r>
                      <a:r>
                        <a:rPr lang="en-US" dirty="0" err="1" smtClean="0"/>
                        <a:t>key,value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6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remove(key)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Godlwasser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Hash Tables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C1D1-C35B-2D45-A3C7-1A4085BA57E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3047" y="1447170"/>
            <a:ext cx="4211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 = number of entries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Counting # of comparisons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59201" y="5791200"/>
            <a:ext cx="649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ut(): replace value if key exists (unique keys)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619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Time </a:t>
            </a:r>
            <a:r>
              <a:rPr lang="en-US" dirty="0"/>
              <a:t>C</a:t>
            </a:r>
            <a:r>
              <a:rPr lang="en-US" dirty="0" smtClean="0"/>
              <a:t>omplexity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2343976"/>
              </p:ext>
            </p:extLst>
          </p:nvPr>
        </p:nvGraphicFramePr>
        <p:xfrm>
          <a:off x="1361480" y="2438400"/>
          <a:ext cx="6725952" cy="320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7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415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DoublyLinkedList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(unsorted)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Hash</a:t>
                      </a:r>
                      <a:r>
                        <a:rPr lang="en-US" baseline="0" dirty="0" smtClean="0"/>
                        <a:t> Table</a:t>
                      </a:r>
                    </a:p>
                    <a:p>
                      <a:pPr algn="ctr"/>
                      <a:r>
                        <a:rPr lang="en-US" baseline="0" dirty="0" smtClean="0"/>
                        <a:t>(no collisions)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96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get(key)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6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put(</a:t>
                      </a:r>
                      <a:r>
                        <a:rPr lang="en-US" dirty="0" err="1" smtClean="0"/>
                        <a:t>key,value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O(n)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6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remove(key)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Godlwasser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Hash Tables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C1D1-C35B-2D45-A3C7-1A4085BA57E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9600" y="1419898"/>
            <a:ext cx="4307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 = number of entries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Counting # of comparisons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2071" y="5788967"/>
            <a:ext cx="5844998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is the disadvantage of Hash Tables?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38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0EB664C-66D2-3844-8BFA-7B44C97E51A2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Recall the Map ADT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161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 typeface="Wingdings" pitchFamily="2" charset="2"/>
              <a:buChar char="q"/>
              <a:defRPr/>
            </a:pPr>
            <a:r>
              <a:rPr lang="en-US" sz="2800" dirty="0" smtClean="0">
                <a:solidFill>
                  <a:schemeClr val="tx2"/>
                </a:solidFill>
                <a:ea typeface="+mn-ea"/>
              </a:rPr>
              <a:t>get</a:t>
            </a:r>
            <a:r>
              <a:rPr lang="en-US" sz="2800" dirty="0" smtClean="0">
                <a:ea typeface="+mn-ea"/>
              </a:rPr>
              <a:t>(k)       [or retrieve]</a:t>
            </a:r>
            <a:endParaRPr lang="en-US" sz="2800" dirty="0">
              <a:ea typeface="+mn-ea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q"/>
              <a:defRPr/>
            </a:pPr>
            <a:r>
              <a:rPr lang="en-US" sz="2800" dirty="0">
                <a:solidFill>
                  <a:schemeClr val="tx2"/>
                </a:solidFill>
                <a:ea typeface="+mn-ea"/>
              </a:rPr>
              <a:t>put</a:t>
            </a:r>
            <a:r>
              <a:rPr lang="en-US" sz="2800" dirty="0">
                <a:ea typeface="+mn-ea"/>
              </a:rPr>
              <a:t>(k, </a:t>
            </a:r>
            <a:r>
              <a:rPr lang="en-US" sz="2800" dirty="0" smtClean="0">
                <a:ea typeface="+mn-ea"/>
              </a:rPr>
              <a:t>v)   [or insert]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q"/>
              <a:defRPr/>
            </a:pPr>
            <a:r>
              <a:rPr lang="en-US" sz="2800" dirty="0" smtClean="0">
                <a:solidFill>
                  <a:schemeClr val="tx2"/>
                </a:solidFill>
                <a:ea typeface="+mn-ea"/>
              </a:rPr>
              <a:t>remove</a:t>
            </a:r>
            <a:r>
              <a:rPr lang="en-US" sz="2800" dirty="0" smtClean="0">
                <a:ea typeface="+mn-ea"/>
              </a:rPr>
              <a:t>(k) [or delete]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q"/>
              <a:defRPr/>
            </a:pPr>
            <a:endParaRPr lang="en-US" sz="2800" dirty="0">
              <a:ea typeface="+mn-ea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q"/>
              <a:defRPr/>
            </a:pPr>
            <a:r>
              <a:rPr lang="en-US" sz="2800" dirty="0" smtClean="0">
                <a:ea typeface="+mn-ea"/>
              </a:rPr>
              <a:t>k is key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q"/>
              <a:defRPr/>
            </a:pPr>
            <a:r>
              <a:rPr lang="en-US" sz="2800" dirty="0">
                <a:ea typeface="+mn-ea"/>
              </a:rPr>
              <a:t>v</a:t>
            </a:r>
            <a:r>
              <a:rPr lang="en-US" sz="2800" dirty="0" smtClean="0">
                <a:ea typeface="+mn-ea"/>
              </a:rPr>
              <a:t> is value [or information]</a:t>
            </a:r>
            <a:endParaRPr lang="en-US" sz="2800" dirty="0">
              <a:ea typeface="+mn-ea"/>
            </a:endParaRPr>
          </a:p>
        </p:txBody>
      </p:sp>
      <p:pic>
        <p:nvPicPr>
          <p:cNvPr id="13318" name="Picture 4" descr="BS00039A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77150" y="57150"/>
            <a:ext cx="1466850" cy="1466850"/>
          </a:xfrm>
          <a:noFill/>
        </p:spPr>
      </p:pic>
      <p:sp>
        <p:nvSpPr>
          <p:cNvPr id="13319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Collisions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space</a:t>
            </a:r>
          </a:p>
          <a:p>
            <a:pPr lvl="1"/>
            <a:r>
              <a:rPr lang="en-US" dirty="0" smtClean="0"/>
              <a:t>Separate Chaining</a:t>
            </a:r>
          </a:p>
          <a:p>
            <a:endParaRPr lang="en-US" dirty="0" smtClean="0"/>
          </a:p>
          <a:p>
            <a:r>
              <a:rPr lang="en-US" dirty="0" smtClean="0"/>
              <a:t>No additional space</a:t>
            </a:r>
          </a:p>
          <a:p>
            <a:pPr lvl="1"/>
            <a:r>
              <a:rPr lang="en-US" dirty="0" smtClean="0"/>
              <a:t>Linear probing</a:t>
            </a:r>
          </a:p>
          <a:p>
            <a:pPr lvl="1"/>
            <a:r>
              <a:rPr lang="en-US" dirty="0" smtClean="0"/>
              <a:t>Quadratic probing</a:t>
            </a:r>
          </a:p>
          <a:p>
            <a:pPr lvl="1"/>
            <a:r>
              <a:rPr lang="en-US" dirty="0" smtClean="0"/>
              <a:t>Double hashing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Godlwasser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Hash Tables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E49A-E298-A84E-AD6E-6BDA603E44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52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512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9B0DA0-A600-A646-A0D7-043902CD25CB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0292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Separate Chaining</a:t>
            </a:r>
            <a:endParaRPr lang="en-US" dirty="0">
              <a:latin typeface="Tahoma" charset="0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905000"/>
            <a:ext cx="4191000" cy="4114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each cell in the table points </a:t>
            </a:r>
            <a:r>
              <a:rPr lang="en-US" dirty="0">
                <a:latin typeface="Tahoma" charset="0"/>
              </a:rPr>
              <a:t>to a linked list of </a:t>
            </a:r>
            <a:r>
              <a:rPr lang="en-US" dirty="0" smtClean="0">
                <a:latin typeface="Tahoma" charset="0"/>
              </a:rPr>
              <a:t>entries</a:t>
            </a:r>
          </a:p>
          <a:p>
            <a:pPr eaLnBrk="1" hangingPunct="1"/>
            <a:r>
              <a:rPr lang="en-US" dirty="0" smtClean="0">
                <a:latin typeface="Tahoma" charset="0"/>
              </a:rPr>
              <a:t>simple</a:t>
            </a:r>
            <a:r>
              <a:rPr lang="en-US" dirty="0">
                <a:latin typeface="Tahoma" charset="0"/>
              </a:rPr>
              <a:t>, but requires additional memory outside the table</a:t>
            </a:r>
          </a:p>
          <a:p>
            <a:pPr eaLnBrk="1" hangingPunct="1"/>
            <a:endParaRPr lang="en-US" dirty="0">
              <a:latin typeface="Tahoma" charset="0"/>
            </a:endParaRPr>
          </a:p>
        </p:txBody>
      </p:sp>
      <p:grpSp>
        <p:nvGrpSpPr>
          <p:cNvPr id="5128" name="Group 5"/>
          <p:cNvGrpSpPr>
            <a:grpSpLocks/>
          </p:cNvGrpSpPr>
          <p:nvPr/>
        </p:nvGrpSpPr>
        <p:grpSpPr bwMode="auto">
          <a:xfrm>
            <a:off x="4716463" y="1905000"/>
            <a:ext cx="4198937" cy="1676400"/>
            <a:chOff x="2155" y="2160"/>
            <a:chExt cx="2789" cy="1056"/>
          </a:xfrm>
        </p:grpSpPr>
        <p:sp>
          <p:nvSpPr>
            <p:cNvPr id="5130" name="Rectangle 6"/>
            <p:cNvSpPr>
              <a:spLocks noChangeArrowheads="1"/>
            </p:cNvSpPr>
            <p:nvPr/>
          </p:nvSpPr>
          <p:spPr bwMode="auto">
            <a:xfrm>
              <a:off x="2372" y="220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800">
                  <a:sym typeface="Symbol" charset="0"/>
                </a:rPr>
                <a:t></a:t>
              </a:r>
              <a:endParaRPr lang="en-US" sz="1800"/>
            </a:p>
          </p:txBody>
        </p:sp>
        <p:sp>
          <p:nvSpPr>
            <p:cNvPr id="5131" name="Rectangle 7"/>
            <p:cNvSpPr>
              <a:spLocks noChangeArrowheads="1"/>
            </p:cNvSpPr>
            <p:nvPr/>
          </p:nvSpPr>
          <p:spPr bwMode="auto">
            <a:xfrm>
              <a:off x="2372" y="240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Rectangle 8"/>
            <p:cNvSpPr>
              <a:spLocks noChangeArrowheads="1"/>
            </p:cNvSpPr>
            <p:nvPr/>
          </p:nvSpPr>
          <p:spPr bwMode="auto">
            <a:xfrm>
              <a:off x="2372" y="259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800">
                  <a:sym typeface="Symbol" charset="0"/>
                </a:rPr>
                <a:t></a:t>
              </a:r>
            </a:p>
          </p:txBody>
        </p:sp>
        <p:sp>
          <p:nvSpPr>
            <p:cNvPr id="5133" name="Rectangle 9"/>
            <p:cNvSpPr>
              <a:spLocks noChangeArrowheads="1"/>
            </p:cNvSpPr>
            <p:nvPr/>
          </p:nvSpPr>
          <p:spPr bwMode="auto">
            <a:xfrm>
              <a:off x="2372" y="278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800">
                  <a:sym typeface="Symbol" charset="0"/>
                </a:rPr>
                <a:t></a:t>
              </a:r>
            </a:p>
          </p:txBody>
        </p:sp>
        <p:sp>
          <p:nvSpPr>
            <p:cNvPr id="5134" name="Rectangle 10"/>
            <p:cNvSpPr>
              <a:spLocks noChangeArrowheads="1"/>
            </p:cNvSpPr>
            <p:nvPr/>
          </p:nvSpPr>
          <p:spPr bwMode="auto">
            <a:xfrm>
              <a:off x="2372" y="2976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Text Box 11"/>
            <p:cNvSpPr txBox="1">
              <a:spLocks noChangeArrowheads="1"/>
            </p:cNvSpPr>
            <p:nvPr/>
          </p:nvSpPr>
          <p:spPr bwMode="auto">
            <a:xfrm>
              <a:off x="2155" y="2160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0</a:t>
              </a:r>
            </a:p>
          </p:txBody>
        </p:sp>
        <p:sp>
          <p:nvSpPr>
            <p:cNvPr id="5136" name="Text Box 12"/>
            <p:cNvSpPr txBox="1">
              <a:spLocks noChangeArrowheads="1"/>
            </p:cNvSpPr>
            <p:nvPr/>
          </p:nvSpPr>
          <p:spPr bwMode="auto">
            <a:xfrm>
              <a:off x="2155" y="2352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1</a:t>
              </a:r>
            </a:p>
          </p:txBody>
        </p:sp>
        <p:sp>
          <p:nvSpPr>
            <p:cNvPr id="5137" name="Text Box 13"/>
            <p:cNvSpPr txBox="1">
              <a:spLocks noChangeArrowheads="1"/>
            </p:cNvSpPr>
            <p:nvPr/>
          </p:nvSpPr>
          <p:spPr bwMode="auto">
            <a:xfrm>
              <a:off x="2155" y="2544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2</a:t>
              </a:r>
            </a:p>
          </p:txBody>
        </p:sp>
        <p:sp>
          <p:nvSpPr>
            <p:cNvPr id="5138" name="Text Box 14"/>
            <p:cNvSpPr txBox="1">
              <a:spLocks noChangeArrowheads="1"/>
            </p:cNvSpPr>
            <p:nvPr/>
          </p:nvSpPr>
          <p:spPr bwMode="auto">
            <a:xfrm>
              <a:off x="2155" y="2736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3</a:t>
              </a:r>
            </a:p>
          </p:txBody>
        </p:sp>
        <p:sp>
          <p:nvSpPr>
            <p:cNvPr id="5139" name="Text Box 15"/>
            <p:cNvSpPr txBox="1">
              <a:spLocks noChangeArrowheads="1"/>
            </p:cNvSpPr>
            <p:nvPr/>
          </p:nvSpPr>
          <p:spPr bwMode="auto">
            <a:xfrm>
              <a:off x="2155" y="2928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4</a:t>
              </a:r>
            </a:p>
          </p:txBody>
        </p:sp>
        <p:sp>
          <p:nvSpPr>
            <p:cNvPr id="5140" name="AutoShape 16"/>
            <p:cNvSpPr>
              <a:spLocks noChangeArrowheads="1"/>
            </p:cNvSpPr>
            <p:nvPr/>
          </p:nvSpPr>
          <p:spPr bwMode="auto">
            <a:xfrm>
              <a:off x="2736" y="2976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/>
                <a:t>451-229-0004</a:t>
              </a:r>
            </a:p>
          </p:txBody>
        </p:sp>
        <p:sp>
          <p:nvSpPr>
            <p:cNvPr id="5141" name="AutoShape 17"/>
            <p:cNvSpPr>
              <a:spLocks noChangeArrowheads="1"/>
            </p:cNvSpPr>
            <p:nvPr/>
          </p:nvSpPr>
          <p:spPr bwMode="auto">
            <a:xfrm>
              <a:off x="3936" y="2976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/>
                <a:t>981-101-0004</a:t>
              </a:r>
            </a:p>
          </p:txBody>
        </p:sp>
        <p:cxnSp>
          <p:nvCxnSpPr>
            <p:cNvPr id="5142" name="AutoShape 18"/>
            <p:cNvCxnSpPr>
              <a:cxnSpLocks noChangeShapeType="1"/>
              <a:stCxn id="5140" idx="3"/>
              <a:endCxn id="5141" idx="1"/>
            </p:cNvCxnSpPr>
            <p:nvPr/>
          </p:nvCxnSpPr>
          <p:spPr bwMode="auto">
            <a:xfrm>
              <a:off x="3750" y="3072"/>
              <a:ext cx="18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43" name="Line 19"/>
            <p:cNvSpPr>
              <a:spLocks noChangeShapeType="1"/>
            </p:cNvSpPr>
            <p:nvPr/>
          </p:nvSpPr>
          <p:spPr bwMode="auto">
            <a:xfrm>
              <a:off x="2468" y="3072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AutoShape 20"/>
            <p:cNvSpPr>
              <a:spLocks noChangeArrowheads="1"/>
            </p:cNvSpPr>
            <p:nvPr/>
          </p:nvSpPr>
          <p:spPr bwMode="auto">
            <a:xfrm>
              <a:off x="2736" y="2400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/>
                <a:t>025-612-0001</a:t>
              </a:r>
            </a:p>
          </p:txBody>
        </p:sp>
        <p:sp>
          <p:nvSpPr>
            <p:cNvPr id="5145" name="Line 21"/>
            <p:cNvSpPr>
              <a:spLocks noChangeShapeType="1"/>
            </p:cNvSpPr>
            <p:nvPr/>
          </p:nvSpPr>
          <p:spPr bwMode="auto">
            <a:xfrm>
              <a:off x="2468" y="2496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5122" name="Object 22"/>
          <p:cNvGraphicFramePr>
            <a:graphicFrameLocks noChangeAspect="1"/>
          </p:cNvGraphicFramePr>
          <p:nvPr/>
        </p:nvGraphicFramePr>
        <p:xfrm>
          <a:off x="5715000" y="304800"/>
          <a:ext cx="30480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2" name="Clip" r:id="rId3" imgW="1826640" imgH="659160" progId="MS_ClipArt_Gallery.2">
                  <p:embed/>
                </p:oleObj>
              </mc:Choice>
              <mc:Fallback>
                <p:oleObj name="Clip" r:id="rId3" imgW="1826640" imgH="659160" progId="MS_ClipArt_Gallery.2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04800"/>
                        <a:ext cx="304800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Date Placeholder 2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741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7BC8C45-5DD1-4A49-A4CC-F5AF9C7534AE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Linear Probing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76400"/>
            <a:ext cx="4114800" cy="4572000"/>
          </a:xfrm>
        </p:spPr>
        <p:txBody>
          <a:bodyPr/>
          <a:lstStyle/>
          <a:p>
            <a:pPr eaLnBrk="1" hangingPunct="1"/>
            <a:r>
              <a:rPr lang="en-US" sz="2000" dirty="0">
                <a:solidFill>
                  <a:schemeClr val="tx2"/>
                </a:solidFill>
                <a:latin typeface="Verdana" charset="0"/>
              </a:rPr>
              <a:t>Open </a:t>
            </a:r>
            <a:r>
              <a:rPr lang="en-US" sz="2000" dirty="0" smtClean="0">
                <a:solidFill>
                  <a:schemeClr val="tx2"/>
                </a:solidFill>
                <a:latin typeface="Verdana" charset="0"/>
              </a:rPr>
              <a:t>addressing</a:t>
            </a:r>
            <a:endParaRPr lang="en-US" sz="2000" dirty="0">
              <a:latin typeface="Verdana" charset="0"/>
            </a:endParaRPr>
          </a:p>
          <a:p>
            <a:pPr lvl="1" eaLnBrk="1" hangingPunct="1"/>
            <a:r>
              <a:rPr lang="en-US" sz="1600" dirty="0" smtClean="0">
                <a:latin typeface="Verdana" charset="0"/>
              </a:rPr>
              <a:t>the </a:t>
            </a:r>
            <a:r>
              <a:rPr lang="en-US" sz="1600" dirty="0">
                <a:latin typeface="Verdana" charset="0"/>
              </a:rPr>
              <a:t>colliding item is placed in a different cell of the table</a:t>
            </a:r>
            <a:endParaRPr lang="en-US" sz="1600" b="1" dirty="0">
              <a:latin typeface="Tahoma" charset="0"/>
            </a:endParaRPr>
          </a:p>
          <a:p>
            <a:pPr eaLnBrk="1" hangingPunct="1"/>
            <a:r>
              <a:rPr lang="en-US" sz="2000" dirty="0">
                <a:solidFill>
                  <a:schemeClr val="tx2"/>
                </a:solidFill>
                <a:latin typeface="Tahoma" charset="0"/>
              </a:rPr>
              <a:t>Linear </a:t>
            </a:r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probing</a:t>
            </a:r>
          </a:p>
          <a:p>
            <a:pPr lvl="1" eaLnBrk="1" hangingPunct="1"/>
            <a:r>
              <a:rPr lang="en-US" sz="1600" dirty="0" smtClean="0">
                <a:latin typeface="Tahoma" charset="0"/>
              </a:rPr>
              <a:t>placing </a:t>
            </a:r>
            <a:r>
              <a:rPr lang="en-US" sz="1600" dirty="0">
                <a:latin typeface="Tahoma" charset="0"/>
              </a:rPr>
              <a:t>the colliding item in the next (circularly) available table cell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Each table cell inspected is referred to as a </a:t>
            </a:r>
            <a:r>
              <a:rPr lang="ja-JP" altLang="en-US" sz="2000" dirty="0">
                <a:latin typeface="Tahoma" charset="0"/>
              </a:rPr>
              <a:t>“</a:t>
            </a:r>
            <a:r>
              <a:rPr lang="en-US" sz="2000" dirty="0">
                <a:latin typeface="Tahoma" charset="0"/>
              </a:rPr>
              <a:t>probe</a:t>
            </a:r>
            <a:r>
              <a:rPr lang="ja-JP" altLang="en-US" sz="2000" dirty="0">
                <a:latin typeface="Tahoma" charset="0"/>
              </a:rPr>
              <a:t>”</a:t>
            </a:r>
            <a:endParaRPr lang="en-US" sz="2000" dirty="0">
              <a:latin typeface="Tahoma" charset="0"/>
            </a:endParaRPr>
          </a:p>
          <a:p>
            <a:pPr eaLnBrk="1" hangingPunct="1"/>
            <a:r>
              <a:rPr lang="en-US" sz="2000" dirty="0">
                <a:latin typeface="Tahoma" charset="0"/>
              </a:rPr>
              <a:t>Colliding items lump </a:t>
            </a:r>
            <a:r>
              <a:rPr lang="en-US" sz="2000" dirty="0" smtClean="0">
                <a:latin typeface="Tahoma" charset="0"/>
              </a:rPr>
              <a:t>together</a:t>
            </a:r>
          </a:p>
          <a:p>
            <a:pPr lvl="1" eaLnBrk="1" hangingPunct="1"/>
            <a:r>
              <a:rPr lang="en-US" sz="1600" dirty="0" smtClean="0">
                <a:latin typeface="Tahoma" charset="0"/>
              </a:rPr>
              <a:t>causing </a:t>
            </a:r>
            <a:r>
              <a:rPr lang="en-US" sz="1600" dirty="0">
                <a:latin typeface="Tahoma" charset="0"/>
              </a:rPr>
              <a:t>future collisions to cause a longer sequence of </a:t>
            </a:r>
            <a:r>
              <a:rPr lang="en-US" sz="1600" dirty="0" smtClean="0">
                <a:latin typeface="Tahoma" charset="0"/>
              </a:rPr>
              <a:t>probes</a:t>
            </a:r>
          </a:p>
          <a:p>
            <a:pPr lvl="1" eaLnBrk="1" hangingPunct="1"/>
            <a:r>
              <a:rPr lang="en-US" sz="1600" dirty="0" smtClean="0">
                <a:latin typeface="Tahoma" charset="0"/>
              </a:rPr>
              <a:t>“clustering”</a:t>
            </a:r>
            <a:endParaRPr lang="en-US" sz="1600" dirty="0">
              <a:latin typeface="Tahoma" charset="0"/>
            </a:endParaRPr>
          </a:p>
        </p:txBody>
      </p:sp>
      <p:sp>
        <p:nvSpPr>
          <p:cNvPr id="1741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76400"/>
            <a:ext cx="3810000" cy="2209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Example:</a:t>
            </a:r>
          </a:p>
          <a:p>
            <a:pPr lvl="1" eaLnBrk="1" hangingPunct="1"/>
            <a:r>
              <a:rPr lang="en-US" b="1" i="1">
                <a:latin typeface="Times New Roman" charset="0"/>
              </a:rPr>
              <a:t>h</a:t>
            </a:r>
            <a:r>
              <a:rPr lang="en-US">
                <a:latin typeface="Times New Roman" charset="0"/>
              </a:rPr>
              <a:t>(</a:t>
            </a:r>
            <a:r>
              <a:rPr lang="en-US" b="1" i="1">
                <a:latin typeface="Times New Roman" charset="0"/>
              </a:rPr>
              <a:t>x</a:t>
            </a:r>
            <a:r>
              <a:rPr lang="en-US">
                <a:latin typeface="Times New Roman" charset="0"/>
              </a:rPr>
              <a:t>) </a:t>
            </a:r>
            <a:r>
              <a:rPr lang="en-US">
                <a:latin typeface="Symbol" charset="0"/>
              </a:rPr>
              <a:t>=</a:t>
            </a:r>
            <a:r>
              <a:rPr lang="en-US" b="1" i="1">
                <a:latin typeface="Times New Roman" charset="0"/>
              </a:rPr>
              <a:t> x </a:t>
            </a:r>
            <a:r>
              <a:rPr lang="en-US">
                <a:latin typeface="Times New Roman" charset="0"/>
              </a:rPr>
              <a:t>mod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13</a:t>
            </a:r>
          </a:p>
          <a:p>
            <a:pPr lvl="1" eaLnBrk="1" hangingPunct="1"/>
            <a:r>
              <a:rPr lang="en-US">
                <a:latin typeface="Tahoma" charset="0"/>
              </a:rPr>
              <a:t>Insert keys 18, 41, 22, 44, 59, 32, 31, 73, in this order</a:t>
            </a:r>
          </a:p>
          <a:p>
            <a:pPr lvl="1" eaLnBrk="1" hangingPunct="1"/>
            <a:endParaRPr lang="en-US">
              <a:latin typeface="Tahoma" charset="0"/>
            </a:endParaRPr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4876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16" name="Rectangle 6"/>
          <p:cNvSpPr>
            <a:spLocks noChangeArrowheads="1"/>
          </p:cNvSpPr>
          <p:nvPr/>
        </p:nvSpPr>
        <p:spPr bwMode="auto">
          <a:xfrm>
            <a:off x="5181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17" name="Rectangle 7"/>
          <p:cNvSpPr>
            <a:spLocks noChangeArrowheads="1"/>
          </p:cNvSpPr>
          <p:nvPr/>
        </p:nvSpPr>
        <p:spPr bwMode="auto">
          <a:xfrm>
            <a:off x="5486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18" name="Rectangle 8"/>
          <p:cNvSpPr>
            <a:spLocks noChangeArrowheads="1"/>
          </p:cNvSpPr>
          <p:nvPr/>
        </p:nvSpPr>
        <p:spPr bwMode="auto">
          <a:xfrm>
            <a:off x="5791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19" name="Rectangle 9"/>
          <p:cNvSpPr>
            <a:spLocks noChangeArrowheads="1"/>
          </p:cNvSpPr>
          <p:nvPr/>
        </p:nvSpPr>
        <p:spPr bwMode="auto">
          <a:xfrm>
            <a:off x="60960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0" name="Rectangle 10"/>
          <p:cNvSpPr>
            <a:spLocks noChangeArrowheads="1"/>
          </p:cNvSpPr>
          <p:nvPr/>
        </p:nvSpPr>
        <p:spPr bwMode="auto">
          <a:xfrm>
            <a:off x="6400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1" name="Rectangle 11"/>
          <p:cNvSpPr>
            <a:spLocks noChangeArrowheads="1"/>
          </p:cNvSpPr>
          <p:nvPr/>
        </p:nvSpPr>
        <p:spPr bwMode="auto">
          <a:xfrm>
            <a:off x="6705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2" name="Rectangle 12"/>
          <p:cNvSpPr>
            <a:spLocks noChangeArrowheads="1"/>
          </p:cNvSpPr>
          <p:nvPr/>
        </p:nvSpPr>
        <p:spPr bwMode="auto">
          <a:xfrm>
            <a:off x="7010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3" name="Rectangle 13"/>
          <p:cNvSpPr>
            <a:spLocks noChangeArrowheads="1"/>
          </p:cNvSpPr>
          <p:nvPr/>
        </p:nvSpPr>
        <p:spPr bwMode="auto">
          <a:xfrm>
            <a:off x="7315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 </a:t>
            </a:r>
          </a:p>
        </p:txBody>
      </p:sp>
      <p:sp>
        <p:nvSpPr>
          <p:cNvPr id="17424" name="Rectangle 14"/>
          <p:cNvSpPr>
            <a:spLocks noChangeArrowheads="1"/>
          </p:cNvSpPr>
          <p:nvPr/>
        </p:nvSpPr>
        <p:spPr bwMode="auto">
          <a:xfrm>
            <a:off x="76200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5" name="Rectangle 15"/>
          <p:cNvSpPr>
            <a:spLocks noChangeArrowheads="1"/>
          </p:cNvSpPr>
          <p:nvPr/>
        </p:nvSpPr>
        <p:spPr bwMode="auto">
          <a:xfrm>
            <a:off x="7924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6" name="Rectangle 16"/>
          <p:cNvSpPr>
            <a:spLocks noChangeArrowheads="1"/>
          </p:cNvSpPr>
          <p:nvPr/>
        </p:nvSpPr>
        <p:spPr bwMode="auto">
          <a:xfrm>
            <a:off x="8229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7" name="Rectangle 17"/>
          <p:cNvSpPr>
            <a:spLocks noChangeArrowheads="1"/>
          </p:cNvSpPr>
          <p:nvPr/>
        </p:nvSpPr>
        <p:spPr bwMode="auto">
          <a:xfrm>
            <a:off x="8534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8" name="Text Box 18"/>
          <p:cNvSpPr txBox="1">
            <a:spLocks noChangeArrowheads="1"/>
          </p:cNvSpPr>
          <p:nvPr/>
        </p:nvSpPr>
        <p:spPr bwMode="auto">
          <a:xfrm>
            <a:off x="48799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0</a:t>
            </a:r>
          </a:p>
        </p:txBody>
      </p:sp>
      <p:sp>
        <p:nvSpPr>
          <p:cNvPr id="17429" name="Text Box 19"/>
          <p:cNvSpPr txBox="1">
            <a:spLocks noChangeArrowheads="1"/>
          </p:cNvSpPr>
          <p:nvPr/>
        </p:nvSpPr>
        <p:spPr bwMode="auto">
          <a:xfrm>
            <a:off x="51816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17430" name="Text Box 20"/>
          <p:cNvSpPr txBox="1">
            <a:spLocks noChangeArrowheads="1"/>
          </p:cNvSpPr>
          <p:nvPr/>
        </p:nvSpPr>
        <p:spPr bwMode="auto">
          <a:xfrm>
            <a:off x="548322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17431" name="Text Box 21"/>
          <p:cNvSpPr txBox="1">
            <a:spLocks noChangeArrowheads="1"/>
          </p:cNvSpPr>
          <p:nvPr/>
        </p:nvSpPr>
        <p:spPr bwMode="auto">
          <a:xfrm>
            <a:off x="578485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17432" name="Text Box 22"/>
          <p:cNvSpPr txBox="1">
            <a:spLocks noChangeArrowheads="1"/>
          </p:cNvSpPr>
          <p:nvPr/>
        </p:nvSpPr>
        <p:spPr bwMode="auto">
          <a:xfrm>
            <a:off x="60864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17433" name="Text Box 23"/>
          <p:cNvSpPr txBox="1">
            <a:spLocks noChangeArrowheads="1"/>
          </p:cNvSpPr>
          <p:nvPr/>
        </p:nvSpPr>
        <p:spPr bwMode="auto">
          <a:xfrm>
            <a:off x="63881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17434" name="Text Box 24"/>
          <p:cNvSpPr txBox="1">
            <a:spLocks noChangeArrowheads="1"/>
          </p:cNvSpPr>
          <p:nvPr/>
        </p:nvSpPr>
        <p:spPr bwMode="auto">
          <a:xfrm>
            <a:off x="668972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6</a:t>
            </a:r>
          </a:p>
        </p:txBody>
      </p:sp>
      <p:sp>
        <p:nvSpPr>
          <p:cNvPr id="17435" name="Text Box 25"/>
          <p:cNvSpPr txBox="1">
            <a:spLocks noChangeArrowheads="1"/>
          </p:cNvSpPr>
          <p:nvPr/>
        </p:nvSpPr>
        <p:spPr bwMode="auto">
          <a:xfrm>
            <a:off x="699135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17436" name="Text Box 26"/>
          <p:cNvSpPr txBox="1">
            <a:spLocks noChangeArrowheads="1"/>
          </p:cNvSpPr>
          <p:nvPr/>
        </p:nvSpPr>
        <p:spPr bwMode="auto">
          <a:xfrm>
            <a:off x="72929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17437" name="Text Box 27"/>
          <p:cNvSpPr txBox="1">
            <a:spLocks noChangeArrowheads="1"/>
          </p:cNvSpPr>
          <p:nvPr/>
        </p:nvSpPr>
        <p:spPr bwMode="auto">
          <a:xfrm>
            <a:off x="75946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17438" name="Text Box 28"/>
          <p:cNvSpPr txBox="1">
            <a:spLocks noChangeArrowheads="1"/>
          </p:cNvSpPr>
          <p:nvPr/>
        </p:nvSpPr>
        <p:spPr bwMode="auto">
          <a:xfrm>
            <a:off x="7839075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10</a:t>
            </a:r>
          </a:p>
        </p:txBody>
      </p:sp>
      <p:sp>
        <p:nvSpPr>
          <p:cNvPr id="17439" name="Text Box 29"/>
          <p:cNvSpPr txBox="1">
            <a:spLocks noChangeArrowheads="1"/>
          </p:cNvSpPr>
          <p:nvPr/>
        </p:nvSpPr>
        <p:spPr bwMode="auto">
          <a:xfrm>
            <a:off x="8140700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11</a:t>
            </a:r>
          </a:p>
        </p:txBody>
      </p:sp>
      <p:sp>
        <p:nvSpPr>
          <p:cNvPr id="17440" name="Text Box 30"/>
          <p:cNvSpPr txBox="1">
            <a:spLocks noChangeArrowheads="1"/>
          </p:cNvSpPr>
          <p:nvPr/>
        </p:nvSpPr>
        <p:spPr bwMode="auto">
          <a:xfrm>
            <a:off x="8442325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12</a:t>
            </a:r>
          </a:p>
        </p:txBody>
      </p:sp>
      <p:sp>
        <p:nvSpPr>
          <p:cNvPr id="17441" name="Rectangle 31"/>
          <p:cNvSpPr>
            <a:spLocks noChangeArrowheads="1"/>
          </p:cNvSpPr>
          <p:nvPr/>
        </p:nvSpPr>
        <p:spPr bwMode="auto">
          <a:xfrm>
            <a:off x="4876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42" name="Rectangle 32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43" name="Rectangle 33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41</a:t>
            </a:r>
          </a:p>
        </p:txBody>
      </p:sp>
      <p:sp>
        <p:nvSpPr>
          <p:cNvPr id="17444" name="Rectangle 34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45" name="Rectangle 35"/>
          <p:cNvSpPr>
            <a:spLocks noChangeArrowheads="1"/>
          </p:cNvSpPr>
          <p:nvPr/>
        </p:nvSpPr>
        <p:spPr bwMode="auto">
          <a:xfrm>
            <a:off x="60960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46" name="Rectangle 36"/>
          <p:cNvSpPr>
            <a:spLocks noChangeArrowheads="1"/>
          </p:cNvSpPr>
          <p:nvPr/>
        </p:nvSpPr>
        <p:spPr bwMode="auto">
          <a:xfrm>
            <a:off x="6400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18</a:t>
            </a:r>
          </a:p>
        </p:txBody>
      </p:sp>
      <p:sp>
        <p:nvSpPr>
          <p:cNvPr id="17447" name="Rectangle 37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44</a:t>
            </a:r>
          </a:p>
        </p:txBody>
      </p:sp>
      <p:sp>
        <p:nvSpPr>
          <p:cNvPr id="17448" name="Rectangle 38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59</a:t>
            </a:r>
          </a:p>
        </p:txBody>
      </p:sp>
      <p:sp>
        <p:nvSpPr>
          <p:cNvPr id="17449" name="Rectangle 39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32</a:t>
            </a:r>
          </a:p>
        </p:txBody>
      </p:sp>
      <p:sp>
        <p:nvSpPr>
          <p:cNvPr id="17450" name="Rectangle 40"/>
          <p:cNvSpPr>
            <a:spLocks noChangeArrowheads="1"/>
          </p:cNvSpPr>
          <p:nvPr/>
        </p:nvSpPr>
        <p:spPr bwMode="auto">
          <a:xfrm>
            <a:off x="76200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22</a:t>
            </a:r>
          </a:p>
        </p:txBody>
      </p:sp>
      <p:sp>
        <p:nvSpPr>
          <p:cNvPr id="17451" name="Rectangle 41"/>
          <p:cNvSpPr>
            <a:spLocks noChangeArrowheads="1"/>
          </p:cNvSpPr>
          <p:nvPr/>
        </p:nvSpPr>
        <p:spPr bwMode="auto">
          <a:xfrm>
            <a:off x="7924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31</a:t>
            </a:r>
          </a:p>
        </p:txBody>
      </p:sp>
      <p:sp>
        <p:nvSpPr>
          <p:cNvPr id="17452" name="Rectangle 42"/>
          <p:cNvSpPr>
            <a:spLocks noChangeArrowheads="1"/>
          </p:cNvSpPr>
          <p:nvPr/>
        </p:nvSpPr>
        <p:spPr bwMode="auto">
          <a:xfrm>
            <a:off x="8229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73</a:t>
            </a:r>
          </a:p>
        </p:txBody>
      </p:sp>
      <p:sp>
        <p:nvSpPr>
          <p:cNvPr id="17453" name="Rectangle 43"/>
          <p:cNvSpPr>
            <a:spLocks noChangeArrowheads="1"/>
          </p:cNvSpPr>
          <p:nvPr/>
        </p:nvSpPr>
        <p:spPr bwMode="auto">
          <a:xfrm>
            <a:off x="8534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54" name="Text Box 44"/>
          <p:cNvSpPr txBox="1">
            <a:spLocks noChangeArrowheads="1"/>
          </p:cNvSpPr>
          <p:nvPr/>
        </p:nvSpPr>
        <p:spPr bwMode="auto">
          <a:xfrm>
            <a:off x="48799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0</a:t>
            </a:r>
          </a:p>
        </p:txBody>
      </p:sp>
      <p:sp>
        <p:nvSpPr>
          <p:cNvPr id="17455" name="Text Box 45"/>
          <p:cNvSpPr txBox="1">
            <a:spLocks noChangeArrowheads="1"/>
          </p:cNvSpPr>
          <p:nvPr/>
        </p:nvSpPr>
        <p:spPr bwMode="auto">
          <a:xfrm>
            <a:off x="51816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17456" name="Text Box 46"/>
          <p:cNvSpPr txBox="1">
            <a:spLocks noChangeArrowheads="1"/>
          </p:cNvSpPr>
          <p:nvPr/>
        </p:nvSpPr>
        <p:spPr bwMode="auto">
          <a:xfrm>
            <a:off x="548322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17457" name="Text Box 47"/>
          <p:cNvSpPr txBox="1">
            <a:spLocks noChangeArrowheads="1"/>
          </p:cNvSpPr>
          <p:nvPr/>
        </p:nvSpPr>
        <p:spPr bwMode="auto">
          <a:xfrm>
            <a:off x="578485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17458" name="Text Box 48"/>
          <p:cNvSpPr txBox="1">
            <a:spLocks noChangeArrowheads="1"/>
          </p:cNvSpPr>
          <p:nvPr/>
        </p:nvSpPr>
        <p:spPr bwMode="auto">
          <a:xfrm>
            <a:off x="60864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17459" name="Text Box 49"/>
          <p:cNvSpPr txBox="1">
            <a:spLocks noChangeArrowheads="1"/>
          </p:cNvSpPr>
          <p:nvPr/>
        </p:nvSpPr>
        <p:spPr bwMode="auto">
          <a:xfrm>
            <a:off x="63881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17460" name="Text Box 50"/>
          <p:cNvSpPr txBox="1">
            <a:spLocks noChangeArrowheads="1"/>
          </p:cNvSpPr>
          <p:nvPr/>
        </p:nvSpPr>
        <p:spPr bwMode="auto">
          <a:xfrm>
            <a:off x="668972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6</a:t>
            </a:r>
          </a:p>
        </p:txBody>
      </p:sp>
      <p:sp>
        <p:nvSpPr>
          <p:cNvPr id="17461" name="Text Box 51"/>
          <p:cNvSpPr txBox="1">
            <a:spLocks noChangeArrowheads="1"/>
          </p:cNvSpPr>
          <p:nvPr/>
        </p:nvSpPr>
        <p:spPr bwMode="auto">
          <a:xfrm>
            <a:off x="699135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17462" name="Text Box 52"/>
          <p:cNvSpPr txBox="1">
            <a:spLocks noChangeArrowheads="1"/>
          </p:cNvSpPr>
          <p:nvPr/>
        </p:nvSpPr>
        <p:spPr bwMode="auto">
          <a:xfrm>
            <a:off x="72929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17463" name="Text Box 53"/>
          <p:cNvSpPr txBox="1">
            <a:spLocks noChangeArrowheads="1"/>
          </p:cNvSpPr>
          <p:nvPr/>
        </p:nvSpPr>
        <p:spPr bwMode="auto">
          <a:xfrm>
            <a:off x="75946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17464" name="Text Box 54"/>
          <p:cNvSpPr txBox="1">
            <a:spLocks noChangeArrowheads="1"/>
          </p:cNvSpPr>
          <p:nvPr/>
        </p:nvSpPr>
        <p:spPr bwMode="auto">
          <a:xfrm>
            <a:off x="7839075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10</a:t>
            </a:r>
          </a:p>
        </p:txBody>
      </p:sp>
      <p:sp>
        <p:nvSpPr>
          <p:cNvPr id="17465" name="Text Box 55"/>
          <p:cNvSpPr txBox="1">
            <a:spLocks noChangeArrowheads="1"/>
          </p:cNvSpPr>
          <p:nvPr/>
        </p:nvSpPr>
        <p:spPr bwMode="auto">
          <a:xfrm>
            <a:off x="8140700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11</a:t>
            </a:r>
          </a:p>
        </p:txBody>
      </p:sp>
      <p:sp>
        <p:nvSpPr>
          <p:cNvPr id="17466" name="Text Box 56"/>
          <p:cNvSpPr txBox="1">
            <a:spLocks noChangeArrowheads="1"/>
          </p:cNvSpPr>
          <p:nvPr/>
        </p:nvSpPr>
        <p:spPr bwMode="auto">
          <a:xfrm>
            <a:off x="8442325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12</a:t>
            </a:r>
          </a:p>
        </p:txBody>
      </p:sp>
      <p:sp>
        <p:nvSpPr>
          <p:cNvPr id="17467" name="AutoShape 57"/>
          <p:cNvSpPr>
            <a:spLocks noChangeArrowheads="1"/>
          </p:cNvSpPr>
          <p:nvPr/>
        </p:nvSpPr>
        <p:spPr bwMode="auto">
          <a:xfrm>
            <a:off x="6705600" y="49530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68" name="Date Placeholder 5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457357"/>
              </p:ext>
            </p:extLst>
          </p:nvPr>
        </p:nvGraphicFramePr>
        <p:xfrm>
          <a:off x="4640262" y="381000"/>
          <a:ext cx="4098927" cy="3705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25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h(k) =</a:t>
                      </a:r>
                    </a:p>
                    <a:p>
                      <a:pPr algn="ctr"/>
                      <a:r>
                        <a:rPr lang="en-US" dirty="0" smtClean="0"/>
                        <a:t>k mod 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 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5,6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6,7,8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5,6,7,8,9,10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8,9,10,11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614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C75C11-15D5-EF49-8581-604FCD6D9B13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Search with Linear Probing</a:t>
            </a:r>
          </a:p>
        </p:txBody>
      </p:sp>
      <p:sp>
        <p:nvSpPr>
          <p:cNvPr id="61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3733800" cy="4419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Consider a hash table </a:t>
            </a:r>
            <a:r>
              <a:rPr lang="en-US" sz="2400" b="1" i="1" dirty="0">
                <a:latin typeface="Times New Roman" charset="0"/>
              </a:rPr>
              <a:t>A</a:t>
            </a:r>
            <a:r>
              <a:rPr lang="en-US" sz="2400" dirty="0">
                <a:latin typeface="Tahoma" charset="0"/>
              </a:rPr>
              <a:t> that uses linear probing</a:t>
            </a:r>
          </a:p>
          <a:p>
            <a:pPr eaLnBrk="1" hangingPunct="1"/>
            <a:r>
              <a:rPr lang="en-US" sz="2400" dirty="0">
                <a:solidFill>
                  <a:schemeClr val="tx2"/>
                </a:solidFill>
                <a:latin typeface="Tahoma" charset="0"/>
              </a:rPr>
              <a:t>get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k</a:t>
            </a:r>
            <a:r>
              <a:rPr lang="en-US" sz="2400" dirty="0">
                <a:latin typeface="Times New Roman" charset="0"/>
              </a:rPr>
              <a:t>)</a:t>
            </a:r>
          </a:p>
          <a:p>
            <a:pPr lvl="1" eaLnBrk="1" hangingPunct="1"/>
            <a:r>
              <a:rPr lang="en-US" sz="2000" dirty="0" smtClean="0">
                <a:latin typeface="Tahoma" charset="0"/>
              </a:rPr>
              <a:t>start </a:t>
            </a:r>
            <a:r>
              <a:rPr lang="en-US" sz="2000" dirty="0">
                <a:latin typeface="Tahoma" charset="0"/>
              </a:rPr>
              <a:t>at </a:t>
            </a:r>
            <a:r>
              <a:rPr lang="en-US" sz="2000" dirty="0" smtClean="0">
                <a:latin typeface="Tahoma" charset="0"/>
              </a:rPr>
              <a:t>cell/bucket </a:t>
            </a:r>
            <a:r>
              <a:rPr lang="en-US" sz="2000" b="1" i="1" dirty="0">
                <a:latin typeface="Times New Roman" charset="0"/>
              </a:rPr>
              <a:t>h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>
                <a:latin typeface="Times New Roman" charset="0"/>
              </a:rPr>
              <a:t>) 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2000" dirty="0" smtClean="0">
                <a:latin typeface="Tahoma" charset="0"/>
              </a:rPr>
              <a:t>probe </a:t>
            </a:r>
            <a:r>
              <a:rPr lang="en-US" sz="2000" dirty="0">
                <a:latin typeface="Tahoma" charset="0"/>
              </a:rPr>
              <a:t>consecutive locations </a:t>
            </a:r>
            <a:r>
              <a:rPr lang="en-US" sz="2000" dirty="0" smtClean="0">
                <a:latin typeface="Tahoma" charset="0"/>
              </a:rPr>
              <a:t>until</a:t>
            </a:r>
          </a:p>
          <a:p>
            <a:pPr lvl="2" eaLnBrk="1" hangingPunct="1"/>
            <a:r>
              <a:rPr lang="en-US" sz="1800" dirty="0" smtClean="0">
                <a:latin typeface="Tahoma" charset="0"/>
              </a:rPr>
              <a:t>key </a:t>
            </a:r>
            <a:r>
              <a:rPr lang="en-US" sz="1800" b="1" i="1" dirty="0" smtClean="0">
                <a:latin typeface="Times New Roman" charset="0"/>
              </a:rPr>
              <a:t>k</a:t>
            </a:r>
            <a:r>
              <a:rPr lang="en-US" sz="1800" dirty="0" smtClean="0">
                <a:latin typeface="Tahoma" charset="0"/>
              </a:rPr>
              <a:t> is found, or</a:t>
            </a:r>
          </a:p>
          <a:p>
            <a:pPr lvl="2" eaLnBrk="1" hangingPunct="1"/>
            <a:r>
              <a:rPr lang="en-US" sz="1800" dirty="0" smtClean="0">
                <a:latin typeface="Tahoma" charset="0"/>
              </a:rPr>
              <a:t>An </a:t>
            </a:r>
            <a:r>
              <a:rPr lang="en-US" sz="1800" dirty="0">
                <a:latin typeface="Tahoma" charset="0"/>
              </a:rPr>
              <a:t>empty cell is found, or</a:t>
            </a:r>
          </a:p>
          <a:p>
            <a:pPr lvl="2" eaLnBrk="1" hangingPunct="1"/>
            <a:r>
              <a:rPr lang="en-US" sz="1800" b="1" i="1" dirty="0">
                <a:latin typeface="Times New Roman" charset="0"/>
              </a:rPr>
              <a:t>N</a:t>
            </a:r>
            <a:r>
              <a:rPr lang="en-US" sz="1800" dirty="0">
                <a:latin typeface="Tahoma" charset="0"/>
              </a:rPr>
              <a:t> cells have been unsuccessfully probed </a:t>
            </a:r>
          </a:p>
        </p:txBody>
      </p:sp>
      <p:sp>
        <p:nvSpPr>
          <p:cNvPr id="6151" name="Text Box 4"/>
          <p:cNvSpPr txBox="1">
            <a:spLocks noChangeArrowheads="1"/>
          </p:cNvSpPr>
          <p:nvPr/>
        </p:nvSpPr>
        <p:spPr bwMode="auto">
          <a:xfrm>
            <a:off x="4876800" y="1676400"/>
            <a:ext cx="3810000" cy="47704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285750"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</a:rPr>
              <a:t>get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</a:rPr>
              <a:t>k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)	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h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p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Times New Roman" charset="0"/>
              </a:rPr>
              <a:t>0  // number of probes</a:t>
            </a:r>
            <a:endParaRPr lang="en-US" sz="2000" dirty="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repeat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c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A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]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if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c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=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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		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null</a:t>
            </a:r>
            <a:endParaRPr lang="en-US" sz="2000" b="1" dirty="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		 else if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c.getKey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()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=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k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c.getValue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sz="2000" dirty="0">
              <a:solidFill>
                <a:schemeClr val="tx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		else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			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+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1)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mod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N</a:t>
            </a:r>
            <a:endParaRPr lang="en-US" sz="2000" dirty="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p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p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+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until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	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p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=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N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null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7467600" y="152400"/>
          <a:ext cx="13303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9" name="Clip" r:id="rId3" imgW="4033080" imgH="3468960" progId="MS_ClipArt_Gallery.2">
                  <p:embed/>
                </p:oleObj>
              </mc:Choice>
              <mc:Fallback>
                <p:oleObj name="Clip" r:id="rId3" imgW="4033080" imgH="346896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52400"/>
                        <a:ext cx="133032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614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C75C11-15D5-EF49-8581-604FCD6D9B13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Search with Linear Probing</a:t>
            </a:r>
          </a:p>
        </p:txBody>
      </p:sp>
      <p:sp>
        <p:nvSpPr>
          <p:cNvPr id="61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3733800" cy="4419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Consider a hash table </a:t>
            </a:r>
            <a:r>
              <a:rPr lang="en-US" sz="2400" b="1" i="1" dirty="0">
                <a:latin typeface="Times New Roman" charset="0"/>
              </a:rPr>
              <a:t>A</a:t>
            </a:r>
            <a:r>
              <a:rPr lang="en-US" sz="2400" dirty="0">
                <a:latin typeface="Tahoma" charset="0"/>
              </a:rPr>
              <a:t> that uses linear probing</a:t>
            </a:r>
          </a:p>
          <a:p>
            <a:pPr eaLnBrk="1" hangingPunct="1"/>
            <a:r>
              <a:rPr lang="en-US" sz="2400" dirty="0">
                <a:solidFill>
                  <a:schemeClr val="tx2"/>
                </a:solidFill>
                <a:latin typeface="Tahoma" charset="0"/>
              </a:rPr>
              <a:t>get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k</a:t>
            </a:r>
            <a:r>
              <a:rPr lang="en-US" sz="2400" dirty="0">
                <a:latin typeface="Times New Roman" charset="0"/>
              </a:rPr>
              <a:t>)</a:t>
            </a:r>
          </a:p>
          <a:p>
            <a:pPr lvl="1" eaLnBrk="1" hangingPunct="1"/>
            <a:r>
              <a:rPr lang="en-US" sz="2000" dirty="0" smtClean="0">
                <a:latin typeface="Tahoma" charset="0"/>
              </a:rPr>
              <a:t>start </a:t>
            </a:r>
            <a:r>
              <a:rPr lang="en-US" sz="2000" dirty="0">
                <a:latin typeface="Tahoma" charset="0"/>
              </a:rPr>
              <a:t>at </a:t>
            </a:r>
            <a:r>
              <a:rPr lang="en-US" sz="2000" dirty="0" smtClean="0">
                <a:latin typeface="Tahoma" charset="0"/>
              </a:rPr>
              <a:t>cell/bucket </a:t>
            </a:r>
            <a:r>
              <a:rPr lang="en-US" sz="2000" b="1" i="1" dirty="0">
                <a:latin typeface="Times New Roman" charset="0"/>
              </a:rPr>
              <a:t>h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>
                <a:latin typeface="Times New Roman" charset="0"/>
              </a:rPr>
              <a:t>) 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2000" dirty="0" smtClean="0">
                <a:latin typeface="Tahoma" charset="0"/>
              </a:rPr>
              <a:t>probe </a:t>
            </a:r>
            <a:r>
              <a:rPr lang="en-US" sz="2000" dirty="0">
                <a:latin typeface="Tahoma" charset="0"/>
              </a:rPr>
              <a:t>consecutive locations </a:t>
            </a:r>
            <a:r>
              <a:rPr lang="en-US" sz="2000" dirty="0" smtClean="0">
                <a:latin typeface="Tahoma" charset="0"/>
              </a:rPr>
              <a:t>until</a:t>
            </a:r>
          </a:p>
          <a:p>
            <a:pPr lvl="2" eaLnBrk="1" hangingPunct="1"/>
            <a:r>
              <a:rPr lang="en-US" sz="1800" dirty="0" smtClean="0">
                <a:latin typeface="Tahoma" charset="0"/>
              </a:rPr>
              <a:t>key </a:t>
            </a:r>
            <a:r>
              <a:rPr lang="en-US" sz="1800" b="1" i="1" dirty="0" smtClean="0">
                <a:latin typeface="Times New Roman" charset="0"/>
              </a:rPr>
              <a:t>k</a:t>
            </a:r>
            <a:r>
              <a:rPr lang="en-US" sz="1800" dirty="0" smtClean="0">
                <a:latin typeface="Tahoma" charset="0"/>
              </a:rPr>
              <a:t> is found, or</a:t>
            </a:r>
          </a:p>
          <a:p>
            <a:pPr lvl="2" eaLnBrk="1" hangingPunct="1"/>
            <a:r>
              <a:rPr lang="en-US" sz="1800" dirty="0" smtClean="0">
                <a:solidFill>
                  <a:srgbClr val="FF0000"/>
                </a:solidFill>
                <a:latin typeface="Tahoma" charset="0"/>
              </a:rPr>
              <a:t>An </a:t>
            </a:r>
            <a:r>
              <a:rPr lang="en-US" sz="1800" dirty="0">
                <a:solidFill>
                  <a:srgbClr val="FF0000"/>
                </a:solidFill>
                <a:latin typeface="Tahoma" charset="0"/>
              </a:rPr>
              <a:t>empty cell is found</a:t>
            </a:r>
            <a:r>
              <a:rPr lang="en-US" sz="1800" dirty="0">
                <a:latin typeface="Tahoma" charset="0"/>
              </a:rPr>
              <a:t>, or</a:t>
            </a:r>
          </a:p>
          <a:p>
            <a:pPr lvl="2" eaLnBrk="1" hangingPunct="1"/>
            <a:r>
              <a:rPr lang="en-US" sz="1800" b="1" i="1" dirty="0">
                <a:latin typeface="Times New Roman" charset="0"/>
              </a:rPr>
              <a:t>N</a:t>
            </a:r>
            <a:r>
              <a:rPr lang="en-US" sz="1800" dirty="0">
                <a:latin typeface="Tahoma" charset="0"/>
              </a:rPr>
              <a:t> cells have been unsuccessfully probed </a:t>
            </a:r>
          </a:p>
        </p:txBody>
      </p:sp>
      <p:sp>
        <p:nvSpPr>
          <p:cNvPr id="6151" name="Text Box 4"/>
          <p:cNvSpPr txBox="1">
            <a:spLocks noChangeArrowheads="1"/>
          </p:cNvSpPr>
          <p:nvPr/>
        </p:nvSpPr>
        <p:spPr bwMode="auto">
          <a:xfrm>
            <a:off x="4876800" y="1676400"/>
            <a:ext cx="3810000" cy="47704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285750"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</a:rPr>
              <a:t>get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</a:rPr>
              <a:t>k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)	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h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p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Times New Roman" charset="0"/>
              </a:rPr>
              <a:t>0   // number </a:t>
            </a:r>
            <a:r>
              <a:rPr lang="en-US" sz="2000" smtClean="0">
                <a:solidFill>
                  <a:schemeClr val="accent2"/>
                </a:solidFill>
                <a:latin typeface="Times New Roman" charset="0"/>
              </a:rPr>
              <a:t>of probes</a:t>
            </a:r>
            <a:endParaRPr lang="en-US" sz="2000" dirty="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repeat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c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A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]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if </a:t>
            </a:r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c</a:t>
            </a:r>
            <a:r>
              <a:rPr lang="en-US" sz="2000" dirty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Symbol" charset="0"/>
                <a:sym typeface="Symbol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Symbol" charset="0"/>
                <a:sym typeface="Symbol" charset="0"/>
              </a:rPr>
              <a:t>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		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null</a:t>
            </a:r>
            <a:endParaRPr lang="en-US" sz="2000" b="1" dirty="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		 else if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c.getKey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()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=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k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c.getValue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sz="2000" dirty="0">
              <a:solidFill>
                <a:schemeClr val="tx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		else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			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+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1)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mod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N</a:t>
            </a:r>
            <a:endParaRPr lang="en-US" sz="2000" dirty="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p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p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+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until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	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p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=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N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null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7467600" y="152400"/>
          <a:ext cx="13303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0" name="Clip" r:id="rId3" imgW="4033080" imgH="3468960" progId="MS_ClipArt_Gallery.2">
                  <p:embed/>
                </p:oleObj>
              </mc:Choice>
              <mc:Fallback>
                <p:oleObj name="Clip" r:id="rId3" imgW="4033080" imgH="34689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52400"/>
                        <a:ext cx="133032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0" y="5562600"/>
            <a:ext cx="5091650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Why stop when empty cell is found?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742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84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CCFD923-2FE3-1D4F-BEE2-63581947246D}" type="slidenum">
              <a:rPr lang="en-US" sz="1400"/>
              <a:pPr eaLnBrk="1" hangingPunct="1"/>
              <a:t>25</a:t>
            </a:fld>
            <a:endParaRPr lang="en-US" sz="1400"/>
          </a:p>
        </p:txBody>
      </p:sp>
      <p:sp>
        <p:nvSpPr>
          <p:cNvPr id="1843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Updates with Linear Probing</a:t>
            </a:r>
          </a:p>
        </p:txBody>
      </p:sp>
      <p:sp>
        <p:nvSpPr>
          <p:cNvPr id="15462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7696200" cy="41148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400" dirty="0" smtClean="0">
                <a:ea typeface="+mn-ea"/>
              </a:rPr>
              <a:t>To handle insertions and deletions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sz="2000" dirty="0" smtClean="0">
                <a:ea typeface="+mn-ea"/>
              </a:rPr>
              <a:t>we introduce a special object, called </a:t>
            </a:r>
            <a:r>
              <a:rPr lang="en-US" sz="2000" b="1" i="1" dirty="0" smtClean="0">
                <a:latin typeface="Times New Roman" pitchFamily="18" charset="0"/>
                <a:ea typeface="+mn-ea"/>
              </a:rPr>
              <a:t>DEFUNCT</a:t>
            </a:r>
            <a:r>
              <a:rPr lang="en-US" sz="2000" dirty="0" smtClean="0">
                <a:ea typeface="+mn-ea"/>
              </a:rPr>
              <a:t>, which replaces deleted elements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endParaRPr lang="en-US" sz="2000" dirty="0">
              <a:ea typeface="+mn-ea"/>
            </a:endParaRP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Why do we need DEFUNCT, separate from EMPTY?</a:t>
            </a:r>
          </a:p>
        </p:txBody>
      </p:sp>
      <p:sp>
        <p:nvSpPr>
          <p:cNvPr id="18439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741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7BC8C45-5DD1-4A49-A4CC-F5AF9C7534AE}" type="slidenum">
              <a:rPr lang="en-US" sz="1400"/>
              <a:pPr eaLnBrk="1" hangingPunct="1"/>
              <a:t>26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Why DEFUNCT?</a:t>
            </a:r>
            <a:endParaRPr lang="en-US" dirty="0">
              <a:latin typeface="Tahoma" charset="0"/>
            </a:endParaRPr>
          </a:p>
        </p:txBody>
      </p:sp>
      <p:sp>
        <p:nvSpPr>
          <p:cNvPr id="1741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76400"/>
            <a:ext cx="3810000" cy="2209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Example:</a:t>
            </a:r>
          </a:p>
          <a:p>
            <a:pPr lvl="1" eaLnBrk="1" hangingPunct="1"/>
            <a:r>
              <a:rPr lang="en-US" b="1" i="1">
                <a:latin typeface="Times New Roman" charset="0"/>
              </a:rPr>
              <a:t>h</a:t>
            </a:r>
            <a:r>
              <a:rPr lang="en-US">
                <a:latin typeface="Times New Roman" charset="0"/>
              </a:rPr>
              <a:t>(</a:t>
            </a:r>
            <a:r>
              <a:rPr lang="en-US" b="1" i="1">
                <a:latin typeface="Times New Roman" charset="0"/>
              </a:rPr>
              <a:t>x</a:t>
            </a:r>
            <a:r>
              <a:rPr lang="en-US">
                <a:latin typeface="Times New Roman" charset="0"/>
              </a:rPr>
              <a:t>) </a:t>
            </a:r>
            <a:r>
              <a:rPr lang="en-US">
                <a:latin typeface="Symbol" charset="0"/>
              </a:rPr>
              <a:t>=</a:t>
            </a:r>
            <a:r>
              <a:rPr lang="en-US" b="1" i="1">
                <a:latin typeface="Times New Roman" charset="0"/>
              </a:rPr>
              <a:t> x </a:t>
            </a:r>
            <a:r>
              <a:rPr lang="en-US">
                <a:latin typeface="Times New Roman" charset="0"/>
              </a:rPr>
              <a:t>mod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13</a:t>
            </a:r>
          </a:p>
          <a:p>
            <a:pPr lvl="1" eaLnBrk="1" hangingPunct="1"/>
            <a:r>
              <a:rPr lang="en-US">
                <a:latin typeface="Tahoma" charset="0"/>
              </a:rPr>
              <a:t>Insert keys 18, 41, 22, 44, 59, 32, 31, 73, in this order</a:t>
            </a:r>
          </a:p>
          <a:p>
            <a:pPr lvl="1" eaLnBrk="1" hangingPunct="1"/>
            <a:endParaRPr lang="en-US">
              <a:latin typeface="Tahoma" charset="0"/>
            </a:endParaRPr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4876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16" name="Rectangle 6"/>
          <p:cNvSpPr>
            <a:spLocks noChangeArrowheads="1"/>
          </p:cNvSpPr>
          <p:nvPr/>
        </p:nvSpPr>
        <p:spPr bwMode="auto">
          <a:xfrm>
            <a:off x="5181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17" name="Rectangle 7"/>
          <p:cNvSpPr>
            <a:spLocks noChangeArrowheads="1"/>
          </p:cNvSpPr>
          <p:nvPr/>
        </p:nvSpPr>
        <p:spPr bwMode="auto">
          <a:xfrm>
            <a:off x="5486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18" name="Rectangle 8"/>
          <p:cNvSpPr>
            <a:spLocks noChangeArrowheads="1"/>
          </p:cNvSpPr>
          <p:nvPr/>
        </p:nvSpPr>
        <p:spPr bwMode="auto">
          <a:xfrm>
            <a:off x="5791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19" name="Rectangle 9"/>
          <p:cNvSpPr>
            <a:spLocks noChangeArrowheads="1"/>
          </p:cNvSpPr>
          <p:nvPr/>
        </p:nvSpPr>
        <p:spPr bwMode="auto">
          <a:xfrm>
            <a:off x="60960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0" name="Rectangle 10"/>
          <p:cNvSpPr>
            <a:spLocks noChangeArrowheads="1"/>
          </p:cNvSpPr>
          <p:nvPr/>
        </p:nvSpPr>
        <p:spPr bwMode="auto">
          <a:xfrm>
            <a:off x="6400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1" name="Rectangle 11"/>
          <p:cNvSpPr>
            <a:spLocks noChangeArrowheads="1"/>
          </p:cNvSpPr>
          <p:nvPr/>
        </p:nvSpPr>
        <p:spPr bwMode="auto">
          <a:xfrm>
            <a:off x="6705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2" name="Rectangle 12"/>
          <p:cNvSpPr>
            <a:spLocks noChangeArrowheads="1"/>
          </p:cNvSpPr>
          <p:nvPr/>
        </p:nvSpPr>
        <p:spPr bwMode="auto">
          <a:xfrm>
            <a:off x="7010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3" name="Rectangle 13"/>
          <p:cNvSpPr>
            <a:spLocks noChangeArrowheads="1"/>
          </p:cNvSpPr>
          <p:nvPr/>
        </p:nvSpPr>
        <p:spPr bwMode="auto">
          <a:xfrm>
            <a:off x="7315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 </a:t>
            </a:r>
          </a:p>
        </p:txBody>
      </p:sp>
      <p:sp>
        <p:nvSpPr>
          <p:cNvPr id="17424" name="Rectangle 14"/>
          <p:cNvSpPr>
            <a:spLocks noChangeArrowheads="1"/>
          </p:cNvSpPr>
          <p:nvPr/>
        </p:nvSpPr>
        <p:spPr bwMode="auto">
          <a:xfrm>
            <a:off x="76200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5" name="Rectangle 15"/>
          <p:cNvSpPr>
            <a:spLocks noChangeArrowheads="1"/>
          </p:cNvSpPr>
          <p:nvPr/>
        </p:nvSpPr>
        <p:spPr bwMode="auto">
          <a:xfrm>
            <a:off x="7924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6" name="Rectangle 16"/>
          <p:cNvSpPr>
            <a:spLocks noChangeArrowheads="1"/>
          </p:cNvSpPr>
          <p:nvPr/>
        </p:nvSpPr>
        <p:spPr bwMode="auto">
          <a:xfrm>
            <a:off x="8229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7" name="Rectangle 17"/>
          <p:cNvSpPr>
            <a:spLocks noChangeArrowheads="1"/>
          </p:cNvSpPr>
          <p:nvPr/>
        </p:nvSpPr>
        <p:spPr bwMode="auto">
          <a:xfrm>
            <a:off x="8534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8" name="Text Box 18"/>
          <p:cNvSpPr txBox="1">
            <a:spLocks noChangeArrowheads="1"/>
          </p:cNvSpPr>
          <p:nvPr/>
        </p:nvSpPr>
        <p:spPr bwMode="auto">
          <a:xfrm>
            <a:off x="48799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0</a:t>
            </a:r>
          </a:p>
        </p:txBody>
      </p:sp>
      <p:sp>
        <p:nvSpPr>
          <p:cNvPr id="17429" name="Text Box 19"/>
          <p:cNvSpPr txBox="1">
            <a:spLocks noChangeArrowheads="1"/>
          </p:cNvSpPr>
          <p:nvPr/>
        </p:nvSpPr>
        <p:spPr bwMode="auto">
          <a:xfrm>
            <a:off x="51816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17430" name="Text Box 20"/>
          <p:cNvSpPr txBox="1">
            <a:spLocks noChangeArrowheads="1"/>
          </p:cNvSpPr>
          <p:nvPr/>
        </p:nvSpPr>
        <p:spPr bwMode="auto">
          <a:xfrm>
            <a:off x="548322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17431" name="Text Box 21"/>
          <p:cNvSpPr txBox="1">
            <a:spLocks noChangeArrowheads="1"/>
          </p:cNvSpPr>
          <p:nvPr/>
        </p:nvSpPr>
        <p:spPr bwMode="auto">
          <a:xfrm>
            <a:off x="578485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17432" name="Text Box 22"/>
          <p:cNvSpPr txBox="1">
            <a:spLocks noChangeArrowheads="1"/>
          </p:cNvSpPr>
          <p:nvPr/>
        </p:nvSpPr>
        <p:spPr bwMode="auto">
          <a:xfrm>
            <a:off x="60864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17433" name="Text Box 23"/>
          <p:cNvSpPr txBox="1">
            <a:spLocks noChangeArrowheads="1"/>
          </p:cNvSpPr>
          <p:nvPr/>
        </p:nvSpPr>
        <p:spPr bwMode="auto">
          <a:xfrm>
            <a:off x="63881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17434" name="Text Box 24"/>
          <p:cNvSpPr txBox="1">
            <a:spLocks noChangeArrowheads="1"/>
          </p:cNvSpPr>
          <p:nvPr/>
        </p:nvSpPr>
        <p:spPr bwMode="auto">
          <a:xfrm>
            <a:off x="668972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6</a:t>
            </a:r>
          </a:p>
        </p:txBody>
      </p:sp>
      <p:sp>
        <p:nvSpPr>
          <p:cNvPr id="17435" name="Text Box 25"/>
          <p:cNvSpPr txBox="1">
            <a:spLocks noChangeArrowheads="1"/>
          </p:cNvSpPr>
          <p:nvPr/>
        </p:nvSpPr>
        <p:spPr bwMode="auto">
          <a:xfrm>
            <a:off x="699135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17436" name="Text Box 26"/>
          <p:cNvSpPr txBox="1">
            <a:spLocks noChangeArrowheads="1"/>
          </p:cNvSpPr>
          <p:nvPr/>
        </p:nvSpPr>
        <p:spPr bwMode="auto">
          <a:xfrm>
            <a:off x="72929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17437" name="Text Box 27"/>
          <p:cNvSpPr txBox="1">
            <a:spLocks noChangeArrowheads="1"/>
          </p:cNvSpPr>
          <p:nvPr/>
        </p:nvSpPr>
        <p:spPr bwMode="auto">
          <a:xfrm>
            <a:off x="75946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17438" name="Text Box 28"/>
          <p:cNvSpPr txBox="1">
            <a:spLocks noChangeArrowheads="1"/>
          </p:cNvSpPr>
          <p:nvPr/>
        </p:nvSpPr>
        <p:spPr bwMode="auto">
          <a:xfrm>
            <a:off x="7839075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10</a:t>
            </a:r>
          </a:p>
        </p:txBody>
      </p:sp>
      <p:sp>
        <p:nvSpPr>
          <p:cNvPr id="17439" name="Text Box 29"/>
          <p:cNvSpPr txBox="1">
            <a:spLocks noChangeArrowheads="1"/>
          </p:cNvSpPr>
          <p:nvPr/>
        </p:nvSpPr>
        <p:spPr bwMode="auto">
          <a:xfrm>
            <a:off x="8140700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11</a:t>
            </a:r>
          </a:p>
        </p:txBody>
      </p:sp>
      <p:sp>
        <p:nvSpPr>
          <p:cNvPr id="17440" name="Text Box 30"/>
          <p:cNvSpPr txBox="1">
            <a:spLocks noChangeArrowheads="1"/>
          </p:cNvSpPr>
          <p:nvPr/>
        </p:nvSpPr>
        <p:spPr bwMode="auto">
          <a:xfrm>
            <a:off x="8442325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12</a:t>
            </a:r>
          </a:p>
        </p:txBody>
      </p:sp>
      <p:sp>
        <p:nvSpPr>
          <p:cNvPr id="17441" name="Rectangle 31"/>
          <p:cNvSpPr>
            <a:spLocks noChangeArrowheads="1"/>
          </p:cNvSpPr>
          <p:nvPr/>
        </p:nvSpPr>
        <p:spPr bwMode="auto">
          <a:xfrm>
            <a:off x="4876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42" name="Rectangle 32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43" name="Rectangle 33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41</a:t>
            </a:r>
          </a:p>
        </p:txBody>
      </p:sp>
      <p:sp>
        <p:nvSpPr>
          <p:cNvPr id="17444" name="Rectangle 34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45" name="Rectangle 35"/>
          <p:cNvSpPr>
            <a:spLocks noChangeArrowheads="1"/>
          </p:cNvSpPr>
          <p:nvPr/>
        </p:nvSpPr>
        <p:spPr bwMode="auto">
          <a:xfrm>
            <a:off x="60960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46" name="Rectangle 36"/>
          <p:cNvSpPr>
            <a:spLocks noChangeArrowheads="1"/>
          </p:cNvSpPr>
          <p:nvPr/>
        </p:nvSpPr>
        <p:spPr bwMode="auto">
          <a:xfrm>
            <a:off x="6400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18</a:t>
            </a:r>
          </a:p>
        </p:txBody>
      </p:sp>
      <p:sp>
        <p:nvSpPr>
          <p:cNvPr id="17447" name="Rectangle 37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44</a:t>
            </a:r>
          </a:p>
        </p:txBody>
      </p:sp>
      <p:sp>
        <p:nvSpPr>
          <p:cNvPr id="17448" name="Rectangle 38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59</a:t>
            </a:r>
          </a:p>
        </p:txBody>
      </p:sp>
      <p:sp>
        <p:nvSpPr>
          <p:cNvPr id="17449" name="Rectangle 39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32</a:t>
            </a:r>
          </a:p>
        </p:txBody>
      </p:sp>
      <p:sp>
        <p:nvSpPr>
          <p:cNvPr id="17450" name="Rectangle 40"/>
          <p:cNvSpPr>
            <a:spLocks noChangeArrowheads="1"/>
          </p:cNvSpPr>
          <p:nvPr/>
        </p:nvSpPr>
        <p:spPr bwMode="auto">
          <a:xfrm>
            <a:off x="76200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22</a:t>
            </a:r>
          </a:p>
        </p:txBody>
      </p:sp>
      <p:sp>
        <p:nvSpPr>
          <p:cNvPr id="17451" name="Rectangle 41"/>
          <p:cNvSpPr>
            <a:spLocks noChangeArrowheads="1"/>
          </p:cNvSpPr>
          <p:nvPr/>
        </p:nvSpPr>
        <p:spPr bwMode="auto">
          <a:xfrm>
            <a:off x="7924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31</a:t>
            </a:r>
          </a:p>
        </p:txBody>
      </p:sp>
      <p:sp>
        <p:nvSpPr>
          <p:cNvPr id="17452" name="Rectangle 42"/>
          <p:cNvSpPr>
            <a:spLocks noChangeArrowheads="1"/>
          </p:cNvSpPr>
          <p:nvPr/>
        </p:nvSpPr>
        <p:spPr bwMode="auto">
          <a:xfrm>
            <a:off x="8229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73</a:t>
            </a:r>
          </a:p>
        </p:txBody>
      </p:sp>
      <p:sp>
        <p:nvSpPr>
          <p:cNvPr id="17453" name="Rectangle 43"/>
          <p:cNvSpPr>
            <a:spLocks noChangeArrowheads="1"/>
          </p:cNvSpPr>
          <p:nvPr/>
        </p:nvSpPr>
        <p:spPr bwMode="auto">
          <a:xfrm>
            <a:off x="8534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54" name="Text Box 44"/>
          <p:cNvSpPr txBox="1">
            <a:spLocks noChangeArrowheads="1"/>
          </p:cNvSpPr>
          <p:nvPr/>
        </p:nvSpPr>
        <p:spPr bwMode="auto">
          <a:xfrm>
            <a:off x="48799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0</a:t>
            </a:r>
          </a:p>
        </p:txBody>
      </p:sp>
      <p:sp>
        <p:nvSpPr>
          <p:cNvPr id="17455" name="Text Box 45"/>
          <p:cNvSpPr txBox="1">
            <a:spLocks noChangeArrowheads="1"/>
          </p:cNvSpPr>
          <p:nvPr/>
        </p:nvSpPr>
        <p:spPr bwMode="auto">
          <a:xfrm>
            <a:off x="51816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17456" name="Text Box 46"/>
          <p:cNvSpPr txBox="1">
            <a:spLocks noChangeArrowheads="1"/>
          </p:cNvSpPr>
          <p:nvPr/>
        </p:nvSpPr>
        <p:spPr bwMode="auto">
          <a:xfrm>
            <a:off x="548322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17457" name="Text Box 47"/>
          <p:cNvSpPr txBox="1">
            <a:spLocks noChangeArrowheads="1"/>
          </p:cNvSpPr>
          <p:nvPr/>
        </p:nvSpPr>
        <p:spPr bwMode="auto">
          <a:xfrm>
            <a:off x="578485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17458" name="Text Box 48"/>
          <p:cNvSpPr txBox="1">
            <a:spLocks noChangeArrowheads="1"/>
          </p:cNvSpPr>
          <p:nvPr/>
        </p:nvSpPr>
        <p:spPr bwMode="auto">
          <a:xfrm>
            <a:off x="60864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17459" name="Text Box 49"/>
          <p:cNvSpPr txBox="1">
            <a:spLocks noChangeArrowheads="1"/>
          </p:cNvSpPr>
          <p:nvPr/>
        </p:nvSpPr>
        <p:spPr bwMode="auto">
          <a:xfrm>
            <a:off x="63881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17460" name="Text Box 50"/>
          <p:cNvSpPr txBox="1">
            <a:spLocks noChangeArrowheads="1"/>
          </p:cNvSpPr>
          <p:nvPr/>
        </p:nvSpPr>
        <p:spPr bwMode="auto">
          <a:xfrm>
            <a:off x="668972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6</a:t>
            </a:r>
          </a:p>
        </p:txBody>
      </p:sp>
      <p:sp>
        <p:nvSpPr>
          <p:cNvPr id="17461" name="Text Box 51"/>
          <p:cNvSpPr txBox="1">
            <a:spLocks noChangeArrowheads="1"/>
          </p:cNvSpPr>
          <p:nvPr/>
        </p:nvSpPr>
        <p:spPr bwMode="auto">
          <a:xfrm>
            <a:off x="699135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17462" name="Text Box 52"/>
          <p:cNvSpPr txBox="1">
            <a:spLocks noChangeArrowheads="1"/>
          </p:cNvSpPr>
          <p:nvPr/>
        </p:nvSpPr>
        <p:spPr bwMode="auto">
          <a:xfrm>
            <a:off x="72929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17463" name="Text Box 53"/>
          <p:cNvSpPr txBox="1">
            <a:spLocks noChangeArrowheads="1"/>
          </p:cNvSpPr>
          <p:nvPr/>
        </p:nvSpPr>
        <p:spPr bwMode="auto">
          <a:xfrm>
            <a:off x="75946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17464" name="Text Box 54"/>
          <p:cNvSpPr txBox="1">
            <a:spLocks noChangeArrowheads="1"/>
          </p:cNvSpPr>
          <p:nvPr/>
        </p:nvSpPr>
        <p:spPr bwMode="auto">
          <a:xfrm>
            <a:off x="7839075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10</a:t>
            </a:r>
          </a:p>
        </p:txBody>
      </p:sp>
      <p:sp>
        <p:nvSpPr>
          <p:cNvPr id="17465" name="Text Box 55"/>
          <p:cNvSpPr txBox="1">
            <a:spLocks noChangeArrowheads="1"/>
          </p:cNvSpPr>
          <p:nvPr/>
        </p:nvSpPr>
        <p:spPr bwMode="auto">
          <a:xfrm>
            <a:off x="8140700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11</a:t>
            </a:r>
          </a:p>
        </p:txBody>
      </p:sp>
      <p:sp>
        <p:nvSpPr>
          <p:cNvPr id="17466" name="Text Box 56"/>
          <p:cNvSpPr txBox="1">
            <a:spLocks noChangeArrowheads="1"/>
          </p:cNvSpPr>
          <p:nvPr/>
        </p:nvSpPr>
        <p:spPr bwMode="auto">
          <a:xfrm>
            <a:off x="8442325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12</a:t>
            </a:r>
          </a:p>
        </p:txBody>
      </p:sp>
      <p:sp>
        <p:nvSpPr>
          <p:cNvPr id="17467" name="AutoShape 57"/>
          <p:cNvSpPr>
            <a:spLocks noChangeArrowheads="1"/>
          </p:cNvSpPr>
          <p:nvPr/>
        </p:nvSpPr>
        <p:spPr bwMode="auto">
          <a:xfrm>
            <a:off x="6705600" y="49530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68" name="Date Placeholder 5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102649"/>
              </p:ext>
            </p:extLst>
          </p:nvPr>
        </p:nvGraphicFramePr>
        <p:xfrm>
          <a:off x="4640262" y="381000"/>
          <a:ext cx="4098927" cy="3705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54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63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h(k) =</a:t>
                      </a:r>
                    </a:p>
                    <a:p>
                      <a:pPr algn="ctr"/>
                      <a:r>
                        <a:rPr lang="en-US" dirty="0" smtClean="0"/>
                        <a:t>k mod 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New</a:t>
                      </a:r>
                    </a:p>
                    <a:p>
                      <a:pPr algn="ctr"/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 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463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741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7BC8C45-5DD1-4A49-A4CC-F5AF9C7534AE}" type="slidenum">
              <a:rPr lang="en-US" sz="1400"/>
              <a:pPr eaLnBrk="1" hangingPunct="1"/>
              <a:t>27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Why DEFUNCT?</a:t>
            </a:r>
            <a:endParaRPr lang="en-US" dirty="0">
              <a:latin typeface="Tahoma" charset="0"/>
            </a:endParaRPr>
          </a:p>
        </p:txBody>
      </p:sp>
      <p:sp>
        <p:nvSpPr>
          <p:cNvPr id="1741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76400"/>
            <a:ext cx="3810000" cy="2209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Example:</a:t>
            </a:r>
          </a:p>
          <a:p>
            <a:pPr lvl="1" eaLnBrk="1" hangingPunct="1"/>
            <a:r>
              <a:rPr lang="en-US" b="1" i="1">
                <a:latin typeface="Times New Roman" charset="0"/>
              </a:rPr>
              <a:t>h</a:t>
            </a:r>
            <a:r>
              <a:rPr lang="en-US">
                <a:latin typeface="Times New Roman" charset="0"/>
              </a:rPr>
              <a:t>(</a:t>
            </a:r>
            <a:r>
              <a:rPr lang="en-US" b="1" i="1">
                <a:latin typeface="Times New Roman" charset="0"/>
              </a:rPr>
              <a:t>x</a:t>
            </a:r>
            <a:r>
              <a:rPr lang="en-US">
                <a:latin typeface="Times New Roman" charset="0"/>
              </a:rPr>
              <a:t>) </a:t>
            </a:r>
            <a:r>
              <a:rPr lang="en-US">
                <a:latin typeface="Symbol" charset="0"/>
              </a:rPr>
              <a:t>=</a:t>
            </a:r>
            <a:r>
              <a:rPr lang="en-US" b="1" i="1">
                <a:latin typeface="Times New Roman" charset="0"/>
              </a:rPr>
              <a:t> x </a:t>
            </a:r>
            <a:r>
              <a:rPr lang="en-US">
                <a:latin typeface="Times New Roman" charset="0"/>
              </a:rPr>
              <a:t>mod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13</a:t>
            </a:r>
          </a:p>
          <a:p>
            <a:pPr lvl="1" eaLnBrk="1" hangingPunct="1"/>
            <a:r>
              <a:rPr lang="en-US">
                <a:latin typeface="Tahoma" charset="0"/>
              </a:rPr>
              <a:t>Insert keys 18, 41, 22, 44, 59, 32, 31, 73, in this order</a:t>
            </a:r>
          </a:p>
          <a:p>
            <a:pPr lvl="1" eaLnBrk="1" hangingPunct="1"/>
            <a:endParaRPr lang="en-US">
              <a:latin typeface="Tahoma" charset="0"/>
            </a:endParaRPr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4876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16" name="Rectangle 6"/>
          <p:cNvSpPr>
            <a:spLocks noChangeArrowheads="1"/>
          </p:cNvSpPr>
          <p:nvPr/>
        </p:nvSpPr>
        <p:spPr bwMode="auto">
          <a:xfrm>
            <a:off x="5181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17" name="Rectangle 7"/>
          <p:cNvSpPr>
            <a:spLocks noChangeArrowheads="1"/>
          </p:cNvSpPr>
          <p:nvPr/>
        </p:nvSpPr>
        <p:spPr bwMode="auto">
          <a:xfrm>
            <a:off x="5486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18" name="Rectangle 8"/>
          <p:cNvSpPr>
            <a:spLocks noChangeArrowheads="1"/>
          </p:cNvSpPr>
          <p:nvPr/>
        </p:nvSpPr>
        <p:spPr bwMode="auto">
          <a:xfrm>
            <a:off x="5791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19" name="Rectangle 9"/>
          <p:cNvSpPr>
            <a:spLocks noChangeArrowheads="1"/>
          </p:cNvSpPr>
          <p:nvPr/>
        </p:nvSpPr>
        <p:spPr bwMode="auto">
          <a:xfrm>
            <a:off x="60960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0" name="Rectangle 10"/>
          <p:cNvSpPr>
            <a:spLocks noChangeArrowheads="1"/>
          </p:cNvSpPr>
          <p:nvPr/>
        </p:nvSpPr>
        <p:spPr bwMode="auto">
          <a:xfrm>
            <a:off x="6400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1" name="Rectangle 11"/>
          <p:cNvSpPr>
            <a:spLocks noChangeArrowheads="1"/>
          </p:cNvSpPr>
          <p:nvPr/>
        </p:nvSpPr>
        <p:spPr bwMode="auto">
          <a:xfrm>
            <a:off x="6705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2" name="Rectangle 12"/>
          <p:cNvSpPr>
            <a:spLocks noChangeArrowheads="1"/>
          </p:cNvSpPr>
          <p:nvPr/>
        </p:nvSpPr>
        <p:spPr bwMode="auto">
          <a:xfrm>
            <a:off x="7010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3" name="Rectangle 13"/>
          <p:cNvSpPr>
            <a:spLocks noChangeArrowheads="1"/>
          </p:cNvSpPr>
          <p:nvPr/>
        </p:nvSpPr>
        <p:spPr bwMode="auto">
          <a:xfrm>
            <a:off x="7315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 </a:t>
            </a:r>
          </a:p>
        </p:txBody>
      </p:sp>
      <p:sp>
        <p:nvSpPr>
          <p:cNvPr id="17424" name="Rectangle 14"/>
          <p:cNvSpPr>
            <a:spLocks noChangeArrowheads="1"/>
          </p:cNvSpPr>
          <p:nvPr/>
        </p:nvSpPr>
        <p:spPr bwMode="auto">
          <a:xfrm>
            <a:off x="76200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5" name="Rectangle 15"/>
          <p:cNvSpPr>
            <a:spLocks noChangeArrowheads="1"/>
          </p:cNvSpPr>
          <p:nvPr/>
        </p:nvSpPr>
        <p:spPr bwMode="auto">
          <a:xfrm>
            <a:off x="7924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6" name="Rectangle 16"/>
          <p:cNvSpPr>
            <a:spLocks noChangeArrowheads="1"/>
          </p:cNvSpPr>
          <p:nvPr/>
        </p:nvSpPr>
        <p:spPr bwMode="auto">
          <a:xfrm>
            <a:off x="8229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7" name="Rectangle 17"/>
          <p:cNvSpPr>
            <a:spLocks noChangeArrowheads="1"/>
          </p:cNvSpPr>
          <p:nvPr/>
        </p:nvSpPr>
        <p:spPr bwMode="auto">
          <a:xfrm>
            <a:off x="8534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8" name="Text Box 18"/>
          <p:cNvSpPr txBox="1">
            <a:spLocks noChangeArrowheads="1"/>
          </p:cNvSpPr>
          <p:nvPr/>
        </p:nvSpPr>
        <p:spPr bwMode="auto">
          <a:xfrm>
            <a:off x="48799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0</a:t>
            </a:r>
          </a:p>
        </p:txBody>
      </p:sp>
      <p:sp>
        <p:nvSpPr>
          <p:cNvPr id="17429" name="Text Box 19"/>
          <p:cNvSpPr txBox="1">
            <a:spLocks noChangeArrowheads="1"/>
          </p:cNvSpPr>
          <p:nvPr/>
        </p:nvSpPr>
        <p:spPr bwMode="auto">
          <a:xfrm>
            <a:off x="51816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17430" name="Text Box 20"/>
          <p:cNvSpPr txBox="1">
            <a:spLocks noChangeArrowheads="1"/>
          </p:cNvSpPr>
          <p:nvPr/>
        </p:nvSpPr>
        <p:spPr bwMode="auto">
          <a:xfrm>
            <a:off x="548322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17431" name="Text Box 21"/>
          <p:cNvSpPr txBox="1">
            <a:spLocks noChangeArrowheads="1"/>
          </p:cNvSpPr>
          <p:nvPr/>
        </p:nvSpPr>
        <p:spPr bwMode="auto">
          <a:xfrm>
            <a:off x="578485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17432" name="Text Box 22"/>
          <p:cNvSpPr txBox="1">
            <a:spLocks noChangeArrowheads="1"/>
          </p:cNvSpPr>
          <p:nvPr/>
        </p:nvSpPr>
        <p:spPr bwMode="auto">
          <a:xfrm>
            <a:off x="60864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17433" name="Text Box 23"/>
          <p:cNvSpPr txBox="1">
            <a:spLocks noChangeArrowheads="1"/>
          </p:cNvSpPr>
          <p:nvPr/>
        </p:nvSpPr>
        <p:spPr bwMode="auto">
          <a:xfrm>
            <a:off x="63881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17434" name="Text Box 24"/>
          <p:cNvSpPr txBox="1">
            <a:spLocks noChangeArrowheads="1"/>
          </p:cNvSpPr>
          <p:nvPr/>
        </p:nvSpPr>
        <p:spPr bwMode="auto">
          <a:xfrm>
            <a:off x="668972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6</a:t>
            </a:r>
          </a:p>
        </p:txBody>
      </p:sp>
      <p:sp>
        <p:nvSpPr>
          <p:cNvPr id="17435" name="Text Box 25"/>
          <p:cNvSpPr txBox="1">
            <a:spLocks noChangeArrowheads="1"/>
          </p:cNvSpPr>
          <p:nvPr/>
        </p:nvSpPr>
        <p:spPr bwMode="auto">
          <a:xfrm>
            <a:off x="699135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17436" name="Text Box 26"/>
          <p:cNvSpPr txBox="1">
            <a:spLocks noChangeArrowheads="1"/>
          </p:cNvSpPr>
          <p:nvPr/>
        </p:nvSpPr>
        <p:spPr bwMode="auto">
          <a:xfrm>
            <a:off x="72929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17437" name="Text Box 27"/>
          <p:cNvSpPr txBox="1">
            <a:spLocks noChangeArrowheads="1"/>
          </p:cNvSpPr>
          <p:nvPr/>
        </p:nvSpPr>
        <p:spPr bwMode="auto">
          <a:xfrm>
            <a:off x="75946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17438" name="Text Box 28"/>
          <p:cNvSpPr txBox="1">
            <a:spLocks noChangeArrowheads="1"/>
          </p:cNvSpPr>
          <p:nvPr/>
        </p:nvSpPr>
        <p:spPr bwMode="auto">
          <a:xfrm>
            <a:off x="7839075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10</a:t>
            </a:r>
          </a:p>
        </p:txBody>
      </p:sp>
      <p:sp>
        <p:nvSpPr>
          <p:cNvPr id="17439" name="Text Box 29"/>
          <p:cNvSpPr txBox="1">
            <a:spLocks noChangeArrowheads="1"/>
          </p:cNvSpPr>
          <p:nvPr/>
        </p:nvSpPr>
        <p:spPr bwMode="auto">
          <a:xfrm>
            <a:off x="8140700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11</a:t>
            </a:r>
          </a:p>
        </p:txBody>
      </p:sp>
      <p:sp>
        <p:nvSpPr>
          <p:cNvPr id="17440" name="Text Box 30"/>
          <p:cNvSpPr txBox="1">
            <a:spLocks noChangeArrowheads="1"/>
          </p:cNvSpPr>
          <p:nvPr/>
        </p:nvSpPr>
        <p:spPr bwMode="auto">
          <a:xfrm>
            <a:off x="8442325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12</a:t>
            </a:r>
          </a:p>
        </p:txBody>
      </p:sp>
      <p:sp>
        <p:nvSpPr>
          <p:cNvPr id="17441" name="Rectangle 31"/>
          <p:cNvSpPr>
            <a:spLocks noChangeArrowheads="1"/>
          </p:cNvSpPr>
          <p:nvPr/>
        </p:nvSpPr>
        <p:spPr bwMode="auto">
          <a:xfrm>
            <a:off x="4876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42" name="Rectangle 32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43" name="Rectangle 33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41</a:t>
            </a:r>
          </a:p>
        </p:txBody>
      </p:sp>
      <p:sp>
        <p:nvSpPr>
          <p:cNvPr id="17444" name="Rectangle 34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45" name="Rectangle 35"/>
          <p:cNvSpPr>
            <a:spLocks noChangeArrowheads="1"/>
          </p:cNvSpPr>
          <p:nvPr/>
        </p:nvSpPr>
        <p:spPr bwMode="auto">
          <a:xfrm>
            <a:off x="60960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46" name="Rectangle 36"/>
          <p:cNvSpPr>
            <a:spLocks noChangeArrowheads="1"/>
          </p:cNvSpPr>
          <p:nvPr/>
        </p:nvSpPr>
        <p:spPr bwMode="auto">
          <a:xfrm>
            <a:off x="6400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18</a:t>
            </a:r>
          </a:p>
        </p:txBody>
      </p:sp>
      <p:sp>
        <p:nvSpPr>
          <p:cNvPr id="17447" name="Rectangle 37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44</a:t>
            </a:r>
          </a:p>
        </p:txBody>
      </p:sp>
      <p:sp>
        <p:nvSpPr>
          <p:cNvPr id="17448" name="Rectangle 38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59</a:t>
            </a:r>
          </a:p>
        </p:txBody>
      </p:sp>
      <p:sp>
        <p:nvSpPr>
          <p:cNvPr id="17449" name="Rectangle 39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32</a:t>
            </a:r>
          </a:p>
        </p:txBody>
      </p:sp>
      <p:sp>
        <p:nvSpPr>
          <p:cNvPr id="17450" name="Rectangle 40"/>
          <p:cNvSpPr>
            <a:spLocks noChangeArrowheads="1"/>
          </p:cNvSpPr>
          <p:nvPr/>
        </p:nvSpPr>
        <p:spPr bwMode="auto">
          <a:xfrm>
            <a:off x="76200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22</a:t>
            </a:r>
          </a:p>
        </p:txBody>
      </p:sp>
      <p:sp>
        <p:nvSpPr>
          <p:cNvPr id="17451" name="Rectangle 41"/>
          <p:cNvSpPr>
            <a:spLocks noChangeArrowheads="1"/>
          </p:cNvSpPr>
          <p:nvPr/>
        </p:nvSpPr>
        <p:spPr bwMode="auto">
          <a:xfrm>
            <a:off x="7924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31</a:t>
            </a:r>
          </a:p>
        </p:txBody>
      </p:sp>
      <p:sp>
        <p:nvSpPr>
          <p:cNvPr id="17452" name="Rectangle 42"/>
          <p:cNvSpPr>
            <a:spLocks noChangeArrowheads="1"/>
          </p:cNvSpPr>
          <p:nvPr/>
        </p:nvSpPr>
        <p:spPr bwMode="auto">
          <a:xfrm>
            <a:off x="8229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73</a:t>
            </a:r>
          </a:p>
        </p:txBody>
      </p:sp>
      <p:sp>
        <p:nvSpPr>
          <p:cNvPr id="17453" name="Rectangle 43"/>
          <p:cNvSpPr>
            <a:spLocks noChangeArrowheads="1"/>
          </p:cNvSpPr>
          <p:nvPr/>
        </p:nvSpPr>
        <p:spPr bwMode="auto">
          <a:xfrm>
            <a:off x="8534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54" name="Text Box 44"/>
          <p:cNvSpPr txBox="1">
            <a:spLocks noChangeArrowheads="1"/>
          </p:cNvSpPr>
          <p:nvPr/>
        </p:nvSpPr>
        <p:spPr bwMode="auto">
          <a:xfrm>
            <a:off x="48799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0</a:t>
            </a:r>
          </a:p>
        </p:txBody>
      </p:sp>
      <p:sp>
        <p:nvSpPr>
          <p:cNvPr id="17455" name="Text Box 45"/>
          <p:cNvSpPr txBox="1">
            <a:spLocks noChangeArrowheads="1"/>
          </p:cNvSpPr>
          <p:nvPr/>
        </p:nvSpPr>
        <p:spPr bwMode="auto">
          <a:xfrm>
            <a:off x="51816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17456" name="Text Box 46"/>
          <p:cNvSpPr txBox="1">
            <a:spLocks noChangeArrowheads="1"/>
          </p:cNvSpPr>
          <p:nvPr/>
        </p:nvSpPr>
        <p:spPr bwMode="auto">
          <a:xfrm>
            <a:off x="548322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17457" name="Text Box 47"/>
          <p:cNvSpPr txBox="1">
            <a:spLocks noChangeArrowheads="1"/>
          </p:cNvSpPr>
          <p:nvPr/>
        </p:nvSpPr>
        <p:spPr bwMode="auto">
          <a:xfrm>
            <a:off x="578485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17458" name="Text Box 48"/>
          <p:cNvSpPr txBox="1">
            <a:spLocks noChangeArrowheads="1"/>
          </p:cNvSpPr>
          <p:nvPr/>
        </p:nvSpPr>
        <p:spPr bwMode="auto">
          <a:xfrm>
            <a:off x="60864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17459" name="Text Box 49"/>
          <p:cNvSpPr txBox="1">
            <a:spLocks noChangeArrowheads="1"/>
          </p:cNvSpPr>
          <p:nvPr/>
        </p:nvSpPr>
        <p:spPr bwMode="auto">
          <a:xfrm>
            <a:off x="63881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17460" name="Text Box 50"/>
          <p:cNvSpPr txBox="1">
            <a:spLocks noChangeArrowheads="1"/>
          </p:cNvSpPr>
          <p:nvPr/>
        </p:nvSpPr>
        <p:spPr bwMode="auto">
          <a:xfrm>
            <a:off x="668972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6</a:t>
            </a:r>
          </a:p>
        </p:txBody>
      </p:sp>
      <p:sp>
        <p:nvSpPr>
          <p:cNvPr id="17461" name="Text Box 51"/>
          <p:cNvSpPr txBox="1">
            <a:spLocks noChangeArrowheads="1"/>
          </p:cNvSpPr>
          <p:nvPr/>
        </p:nvSpPr>
        <p:spPr bwMode="auto">
          <a:xfrm>
            <a:off x="699135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17462" name="Text Box 52"/>
          <p:cNvSpPr txBox="1">
            <a:spLocks noChangeArrowheads="1"/>
          </p:cNvSpPr>
          <p:nvPr/>
        </p:nvSpPr>
        <p:spPr bwMode="auto">
          <a:xfrm>
            <a:off x="72929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17463" name="Text Box 53"/>
          <p:cNvSpPr txBox="1">
            <a:spLocks noChangeArrowheads="1"/>
          </p:cNvSpPr>
          <p:nvPr/>
        </p:nvSpPr>
        <p:spPr bwMode="auto">
          <a:xfrm>
            <a:off x="75946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17464" name="Text Box 54"/>
          <p:cNvSpPr txBox="1">
            <a:spLocks noChangeArrowheads="1"/>
          </p:cNvSpPr>
          <p:nvPr/>
        </p:nvSpPr>
        <p:spPr bwMode="auto">
          <a:xfrm>
            <a:off x="7839075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10</a:t>
            </a:r>
          </a:p>
        </p:txBody>
      </p:sp>
      <p:sp>
        <p:nvSpPr>
          <p:cNvPr id="17465" name="Text Box 55"/>
          <p:cNvSpPr txBox="1">
            <a:spLocks noChangeArrowheads="1"/>
          </p:cNvSpPr>
          <p:nvPr/>
        </p:nvSpPr>
        <p:spPr bwMode="auto">
          <a:xfrm>
            <a:off x="8140700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11</a:t>
            </a:r>
          </a:p>
        </p:txBody>
      </p:sp>
      <p:sp>
        <p:nvSpPr>
          <p:cNvPr id="17466" name="Text Box 56"/>
          <p:cNvSpPr txBox="1">
            <a:spLocks noChangeArrowheads="1"/>
          </p:cNvSpPr>
          <p:nvPr/>
        </p:nvSpPr>
        <p:spPr bwMode="auto">
          <a:xfrm>
            <a:off x="8442325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12</a:t>
            </a:r>
          </a:p>
        </p:txBody>
      </p:sp>
      <p:sp>
        <p:nvSpPr>
          <p:cNvPr id="17467" name="AutoShape 57"/>
          <p:cNvSpPr>
            <a:spLocks noChangeArrowheads="1"/>
          </p:cNvSpPr>
          <p:nvPr/>
        </p:nvSpPr>
        <p:spPr bwMode="auto">
          <a:xfrm>
            <a:off x="6705600" y="49530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68" name="Date Placeholder 5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92358"/>
              </p:ext>
            </p:extLst>
          </p:nvPr>
        </p:nvGraphicFramePr>
        <p:xfrm>
          <a:off x="4640262" y="381000"/>
          <a:ext cx="4098927" cy="3705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54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63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h(k) =</a:t>
                      </a:r>
                    </a:p>
                    <a:p>
                      <a:pPr algn="ctr"/>
                      <a:r>
                        <a:rPr lang="en-US" dirty="0" smtClean="0"/>
                        <a:t>k mod 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New</a:t>
                      </a:r>
                    </a:p>
                    <a:p>
                      <a:pPr algn="ctr"/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 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Hint: remove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744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741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7BC8C45-5DD1-4A49-A4CC-F5AF9C7534AE}" type="slidenum">
              <a:rPr lang="en-US" sz="1400"/>
              <a:pPr eaLnBrk="1" hangingPunct="1"/>
              <a:t>28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Why DEFUNCT?</a:t>
            </a:r>
            <a:endParaRPr lang="en-US" dirty="0">
              <a:latin typeface="Tahoma" charset="0"/>
            </a:endParaRPr>
          </a:p>
        </p:txBody>
      </p:sp>
      <p:sp>
        <p:nvSpPr>
          <p:cNvPr id="1741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76400"/>
            <a:ext cx="3810000" cy="2209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Example:</a:t>
            </a:r>
          </a:p>
          <a:p>
            <a:pPr lvl="1" eaLnBrk="1" hangingPunct="1"/>
            <a:r>
              <a:rPr lang="en-US" b="1" i="1">
                <a:latin typeface="Times New Roman" charset="0"/>
              </a:rPr>
              <a:t>h</a:t>
            </a:r>
            <a:r>
              <a:rPr lang="en-US">
                <a:latin typeface="Times New Roman" charset="0"/>
              </a:rPr>
              <a:t>(</a:t>
            </a:r>
            <a:r>
              <a:rPr lang="en-US" b="1" i="1">
                <a:latin typeface="Times New Roman" charset="0"/>
              </a:rPr>
              <a:t>x</a:t>
            </a:r>
            <a:r>
              <a:rPr lang="en-US">
                <a:latin typeface="Times New Roman" charset="0"/>
              </a:rPr>
              <a:t>) </a:t>
            </a:r>
            <a:r>
              <a:rPr lang="en-US">
                <a:latin typeface="Symbol" charset="0"/>
              </a:rPr>
              <a:t>=</a:t>
            </a:r>
            <a:r>
              <a:rPr lang="en-US" b="1" i="1">
                <a:latin typeface="Times New Roman" charset="0"/>
              </a:rPr>
              <a:t> x </a:t>
            </a:r>
            <a:r>
              <a:rPr lang="en-US">
                <a:latin typeface="Times New Roman" charset="0"/>
              </a:rPr>
              <a:t>mod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13</a:t>
            </a:r>
          </a:p>
          <a:p>
            <a:pPr lvl="1" eaLnBrk="1" hangingPunct="1"/>
            <a:r>
              <a:rPr lang="en-US">
                <a:latin typeface="Tahoma" charset="0"/>
              </a:rPr>
              <a:t>Insert keys 18, 41, 22, 44, 59, 32, 31, 73, in this order</a:t>
            </a:r>
          </a:p>
          <a:p>
            <a:pPr lvl="1" eaLnBrk="1" hangingPunct="1"/>
            <a:endParaRPr lang="en-US">
              <a:latin typeface="Tahoma" charset="0"/>
            </a:endParaRPr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4876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16" name="Rectangle 6"/>
          <p:cNvSpPr>
            <a:spLocks noChangeArrowheads="1"/>
          </p:cNvSpPr>
          <p:nvPr/>
        </p:nvSpPr>
        <p:spPr bwMode="auto">
          <a:xfrm>
            <a:off x="5181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17" name="Rectangle 7"/>
          <p:cNvSpPr>
            <a:spLocks noChangeArrowheads="1"/>
          </p:cNvSpPr>
          <p:nvPr/>
        </p:nvSpPr>
        <p:spPr bwMode="auto">
          <a:xfrm>
            <a:off x="5486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18" name="Rectangle 8"/>
          <p:cNvSpPr>
            <a:spLocks noChangeArrowheads="1"/>
          </p:cNvSpPr>
          <p:nvPr/>
        </p:nvSpPr>
        <p:spPr bwMode="auto">
          <a:xfrm>
            <a:off x="5791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19" name="Rectangle 9"/>
          <p:cNvSpPr>
            <a:spLocks noChangeArrowheads="1"/>
          </p:cNvSpPr>
          <p:nvPr/>
        </p:nvSpPr>
        <p:spPr bwMode="auto">
          <a:xfrm>
            <a:off x="60960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0" name="Rectangle 10"/>
          <p:cNvSpPr>
            <a:spLocks noChangeArrowheads="1"/>
          </p:cNvSpPr>
          <p:nvPr/>
        </p:nvSpPr>
        <p:spPr bwMode="auto">
          <a:xfrm>
            <a:off x="6400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1" name="Rectangle 11"/>
          <p:cNvSpPr>
            <a:spLocks noChangeArrowheads="1"/>
          </p:cNvSpPr>
          <p:nvPr/>
        </p:nvSpPr>
        <p:spPr bwMode="auto">
          <a:xfrm>
            <a:off x="6705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2" name="Rectangle 12"/>
          <p:cNvSpPr>
            <a:spLocks noChangeArrowheads="1"/>
          </p:cNvSpPr>
          <p:nvPr/>
        </p:nvSpPr>
        <p:spPr bwMode="auto">
          <a:xfrm>
            <a:off x="7010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3" name="Rectangle 13"/>
          <p:cNvSpPr>
            <a:spLocks noChangeArrowheads="1"/>
          </p:cNvSpPr>
          <p:nvPr/>
        </p:nvSpPr>
        <p:spPr bwMode="auto">
          <a:xfrm>
            <a:off x="7315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 </a:t>
            </a:r>
          </a:p>
        </p:txBody>
      </p:sp>
      <p:sp>
        <p:nvSpPr>
          <p:cNvPr id="17424" name="Rectangle 14"/>
          <p:cNvSpPr>
            <a:spLocks noChangeArrowheads="1"/>
          </p:cNvSpPr>
          <p:nvPr/>
        </p:nvSpPr>
        <p:spPr bwMode="auto">
          <a:xfrm>
            <a:off x="76200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5" name="Rectangle 15"/>
          <p:cNvSpPr>
            <a:spLocks noChangeArrowheads="1"/>
          </p:cNvSpPr>
          <p:nvPr/>
        </p:nvSpPr>
        <p:spPr bwMode="auto">
          <a:xfrm>
            <a:off x="7924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6" name="Rectangle 16"/>
          <p:cNvSpPr>
            <a:spLocks noChangeArrowheads="1"/>
          </p:cNvSpPr>
          <p:nvPr/>
        </p:nvSpPr>
        <p:spPr bwMode="auto">
          <a:xfrm>
            <a:off x="8229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7" name="Rectangle 17"/>
          <p:cNvSpPr>
            <a:spLocks noChangeArrowheads="1"/>
          </p:cNvSpPr>
          <p:nvPr/>
        </p:nvSpPr>
        <p:spPr bwMode="auto">
          <a:xfrm>
            <a:off x="8534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8" name="Text Box 18"/>
          <p:cNvSpPr txBox="1">
            <a:spLocks noChangeArrowheads="1"/>
          </p:cNvSpPr>
          <p:nvPr/>
        </p:nvSpPr>
        <p:spPr bwMode="auto">
          <a:xfrm>
            <a:off x="48799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0</a:t>
            </a:r>
          </a:p>
        </p:txBody>
      </p:sp>
      <p:sp>
        <p:nvSpPr>
          <p:cNvPr id="17429" name="Text Box 19"/>
          <p:cNvSpPr txBox="1">
            <a:spLocks noChangeArrowheads="1"/>
          </p:cNvSpPr>
          <p:nvPr/>
        </p:nvSpPr>
        <p:spPr bwMode="auto">
          <a:xfrm>
            <a:off x="51816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17430" name="Text Box 20"/>
          <p:cNvSpPr txBox="1">
            <a:spLocks noChangeArrowheads="1"/>
          </p:cNvSpPr>
          <p:nvPr/>
        </p:nvSpPr>
        <p:spPr bwMode="auto">
          <a:xfrm>
            <a:off x="548322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17431" name="Text Box 21"/>
          <p:cNvSpPr txBox="1">
            <a:spLocks noChangeArrowheads="1"/>
          </p:cNvSpPr>
          <p:nvPr/>
        </p:nvSpPr>
        <p:spPr bwMode="auto">
          <a:xfrm>
            <a:off x="578485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17432" name="Text Box 22"/>
          <p:cNvSpPr txBox="1">
            <a:spLocks noChangeArrowheads="1"/>
          </p:cNvSpPr>
          <p:nvPr/>
        </p:nvSpPr>
        <p:spPr bwMode="auto">
          <a:xfrm>
            <a:off x="60864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17433" name="Text Box 23"/>
          <p:cNvSpPr txBox="1">
            <a:spLocks noChangeArrowheads="1"/>
          </p:cNvSpPr>
          <p:nvPr/>
        </p:nvSpPr>
        <p:spPr bwMode="auto">
          <a:xfrm>
            <a:off x="63881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17434" name="Text Box 24"/>
          <p:cNvSpPr txBox="1">
            <a:spLocks noChangeArrowheads="1"/>
          </p:cNvSpPr>
          <p:nvPr/>
        </p:nvSpPr>
        <p:spPr bwMode="auto">
          <a:xfrm>
            <a:off x="668972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6</a:t>
            </a:r>
          </a:p>
        </p:txBody>
      </p:sp>
      <p:sp>
        <p:nvSpPr>
          <p:cNvPr id="17435" name="Text Box 25"/>
          <p:cNvSpPr txBox="1">
            <a:spLocks noChangeArrowheads="1"/>
          </p:cNvSpPr>
          <p:nvPr/>
        </p:nvSpPr>
        <p:spPr bwMode="auto">
          <a:xfrm>
            <a:off x="699135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17436" name="Text Box 26"/>
          <p:cNvSpPr txBox="1">
            <a:spLocks noChangeArrowheads="1"/>
          </p:cNvSpPr>
          <p:nvPr/>
        </p:nvSpPr>
        <p:spPr bwMode="auto">
          <a:xfrm>
            <a:off x="72929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17437" name="Text Box 27"/>
          <p:cNvSpPr txBox="1">
            <a:spLocks noChangeArrowheads="1"/>
          </p:cNvSpPr>
          <p:nvPr/>
        </p:nvSpPr>
        <p:spPr bwMode="auto">
          <a:xfrm>
            <a:off x="75946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17438" name="Text Box 28"/>
          <p:cNvSpPr txBox="1">
            <a:spLocks noChangeArrowheads="1"/>
          </p:cNvSpPr>
          <p:nvPr/>
        </p:nvSpPr>
        <p:spPr bwMode="auto">
          <a:xfrm>
            <a:off x="7839075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10</a:t>
            </a:r>
          </a:p>
        </p:txBody>
      </p:sp>
      <p:sp>
        <p:nvSpPr>
          <p:cNvPr id="17439" name="Text Box 29"/>
          <p:cNvSpPr txBox="1">
            <a:spLocks noChangeArrowheads="1"/>
          </p:cNvSpPr>
          <p:nvPr/>
        </p:nvSpPr>
        <p:spPr bwMode="auto">
          <a:xfrm>
            <a:off x="8140700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11</a:t>
            </a:r>
          </a:p>
        </p:txBody>
      </p:sp>
      <p:sp>
        <p:nvSpPr>
          <p:cNvPr id="17440" name="Text Box 30"/>
          <p:cNvSpPr txBox="1">
            <a:spLocks noChangeArrowheads="1"/>
          </p:cNvSpPr>
          <p:nvPr/>
        </p:nvSpPr>
        <p:spPr bwMode="auto">
          <a:xfrm>
            <a:off x="8442325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12</a:t>
            </a:r>
          </a:p>
        </p:txBody>
      </p:sp>
      <p:sp>
        <p:nvSpPr>
          <p:cNvPr id="17441" name="Rectangle 31"/>
          <p:cNvSpPr>
            <a:spLocks noChangeArrowheads="1"/>
          </p:cNvSpPr>
          <p:nvPr/>
        </p:nvSpPr>
        <p:spPr bwMode="auto">
          <a:xfrm>
            <a:off x="4876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42" name="Rectangle 32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43" name="Rectangle 33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41</a:t>
            </a:r>
          </a:p>
        </p:txBody>
      </p:sp>
      <p:sp>
        <p:nvSpPr>
          <p:cNvPr id="17444" name="Rectangle 34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45" name="Rectangle 35"/>
          <p:cNvSpPr>
            <a:spLocks noChangeArrowheads="1"/>
          </p:cNvSpPr>
          <p:nvPr/>
        </p:nvSpPr>
        <p:spPr bwMode="auto">
          <a:xfrm>
            <a:off x="60960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46" name="Rectangle 36"/>
          <p:cNvSpPr>
            <a:spLocks noChangeArrowheads="1"/>
          </p:cNvSpPr>
          <p:nvPr/>
        </p:nvSpPr>
        <p:spPr bwMode="auto">
          <a:xfrm>
            <a:off x="6400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18</a:t>
            </a:r>
          </a:p>
        </p:txBody>
      </p:sp>
      <p:sp>
        <p:nvSpPr>
          <p:cNvPr id="17447" name="Rectangle 37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44</a:t>
            </a:r>
          </a:p>
        </p:txBody>
      </p:sp>
      <p:sp>
        <p:nvSpPr>
          <p:cNvPr id="17448" name="Rectangle 38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59</a:t>
            </a:r>
          </a:p>
        </p:txBody>
      </p:sp>
      <p:sp>
        <p:nvSpPr>
          <p:cNvPr id="17449" name="Rectangle 39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32</a:t>
            </a:r>
          </a:p>
        </p:txBody>
      </p:sp>
      <p:sp>
        <p:nvSpPr>
          <p:cNvPr id="17450" name="Rectangle 40"/>
          <p:cNvSpPr>
            <a:spLocks noChangeArrowheads="1"/>
          </p:cNvSpPr>
          <p:nvPr/>
        </p:nvSpPr>
        <p:spPr bwMode="auto">
          <a:xfrm>
            <a:off x="76200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22</a:t>
            </a:r>
          </a:p>
        </p:txBody>
      </p:sp>
      <p:sp>
        <p:nvSpPr>
          <p:cNvPr id="17451" name="Rectangle 41"/>
          <p:cNvSpPr>
            <a:spLocks noChangeArrowheads="1"/>
          </p:cNvSpPr>
          <p:nvPr/>
        </p:nvSpPr>
        <p:spPr bwMode="auto">
          <a:xfrm>
            <a:off x="7924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31</a:t>
            </a:r>
          </a:p>
        </p:txBody>
      </p:sp>
      <p:sp>
        <p:nvSpPr>
          <p:cNvPr id="17452" name="Rectangle 42"/>
          <p:cNvSpPr>
            <a:spLocks noChangeArrowheads="1"/>
          </p:cNvSpPr>
          <p:nvPr/>
        </p:nvSpPr>
        <p:spPr bwMode="auto">
          <a:xfrm>
            <a:off x="8229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73</a:t>
            </a:r>
          </a:p>
        </p:txBody>
      </p:sp>
      <p:sp>
        <p:nvSpPr>
          <p:cNvPr id="17453" name="Rectangle 43"/>
          <p:cNvSpPr>
            <a:spLocks noChangeArrowheads="1"/>
          </p:cNvSpPr>
          <p:nvPr/>
        </p:nvSpPr>
        <p:spPr bwMode="auto">
          <a:xfrm>
            <a:off x="8534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54" name="Text Box 44"/>
          <p:cNvSpPr txBox="1">
            <a:spLocks noChangeArrowheads="1"/>
          </p:cNvSpPr>
          <p:nvPr/>
        </p:nvSpPr>
        <p:spPr bwMode="auto">
          <a:xfrm>
            <a:off x="48799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0</a:t>
            </a:r>
          </a:p>
        </p:txBody>
      </p:sp>
      <p:sp>
        <p:nvSpPr>
          <p:cNvPr id="17455" name="Text Box 45"/>
          <p:cNvSpPr txBox="1">
            <a:spLocks noChangeArrowheads="1"/>
          </p:cNvSpPr>
          <p:nvPr/>
        </p:nvSpPr>
        <p:spPr bwMode="auto">
          <a:xfrm>
            <a:off x="51816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17456" name="Text Box 46"/>
          <p:cNvSpPr txBox="1">
            <a:spLocks noChangeArrowheads="1"/>
          </p:cNvSpPr>
          <p:nvPr/>
        </p:nvSpPr>
        <p:spPr bwMode="auto">
          <a:xfrm>
            <a:off x="548322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17457" name="Text Box 47"/>
          <p:cNvSpPr txBox="1">
            <a:spLocks noChangeArrowheads="1"/>
          </p:cNvSpPr>
          <p:nvPr/>
        </p:nvSpPr>
        <p:spPr bwMode="auto">
          <a:xfrm>
            <a:off x="578485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17458" name="Text Box 48"/>
          <p:cNvSpPr txBox="1">
            <a:spLocks noChangeArrowheads="1"/>
          </p:cNvSpPr>
          <p:nvPr/>
        </p:nvSpPr>
        <p:spPr bwMode="auto">
          <a:xfrm>
            <a:off x="60864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17459" name="Text Box 49"/>
          <p:cNvSpPr txBox="1">
            <a:spLocks noChangeArrowheads="1"/>
          </p:cNvSpPr>
          <p:nvPr/>
        </p:nvSpPr>
        <p:spPr bwMode="auto">
          <a:xfrm>
            <a:off x="63881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17460" name="Text Box 50"/>
          <p:cNvSpPr txBox="1">
            <a:spLocks noChangeArrowheads="1"/>
          </p:cNvSpPr>
          <p:nvPr/>
        </p:nvSpPr>
        <p:spPr bwMode="auto">
          <a:xfrm>
            <a:off x="668972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6</a:t>
            </a:r>
          </a:p>
        </p:txBody>
      </p:sp>
      <p:sp>
        <p:nvSpPr>
          <p:cNvPr id="17461" name="Text Box 51"/>
          <p:cNvSpPr txBox="1">
            <a:spLocks noChangeArrowheads="1"/>
          </p:cNvSpPr>
          <p:nvPr/>
        </p:nvSpPr>
        <p:spPr bwMode="auto">
          <a:xfrm>
            <a:off x="699135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17462" name="Text Box 52"/>
          <p:cNvSpPr txBox="1">
            <a:spLocks noChangeArrowheads="1"/>
          </p:cNvSpPr>
          <p:nvPr/>
        </p:nvSpPr>
        <p:spPr bwMode="auto">
          <a:xfrm>
            <a:off x="72929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17463" name="Text Box 53"/>
          <p:cNvSpPr txBox="1">
            <a:spLocks noChangeArrowheads="1"/>
          </p:cNvSpPr>
          <p:nvPr/>
        </p:nvSpPr>
        <p:spPr bwMode="auto">
          <a:xfrm>
            <a:off x="75946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17464" name="Text Box 54"/>
          <p:cNvSpPr txBox="1">
            <a:spLocks noChangeArrowheads="1"/>
          </p:cNvSpPr>
          <p:nvPr/>
        </p:nvSpPr>
        <p:spPr bwMode="auto">
          <a:xfrm>
            <a:off x="7839075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10</a:t>
            </a:r>
          </a:p>
        </p:txBody>
      </p:sp>
      <p:sp>
        <p:nvSpPr>
          <p:cNvPr id="17465" name="Text Box 55"/>
          <p:cNvSpPr txBox="1">
            <a:spLocks noChangeArrowheads="1"/>
          </p:cNvSpPr>
          <p:nvPr/>
        </p:nvSpPr>
        <p:spPr bwMode="auto">
          <a:xfrm>
            <a:off x="8140700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11</a:t>
            </a:r>
          </a:p>
        </p:txBody>
      </p:sp>
      <p:sp>
        <p:nvSpPr>
          <p:cNvPr id="17466" name="Text Box 56"/>
          <p:cNvSpPr txBox="1">
            <a:spLocks noChangeArrowheads="1"/>
          </p:cNvSpPr>
          <p:nvPr/>
        </p:nvSpPr>
        <p:spPr bwMode="auto">
          <a:xfrm>
            <a:off x="8442325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12</a:t>
            </a:r>
          </a:p>
        </p:txBody>
      </p:sp>
      <p:sp>
        <p:nvSpPr>
          <p:cNvPr id="17467" name="AutoShape 57"/>
          <p:cNvSpPr>
            <a:spLocks noChangeArrowheads="1"/>
          </p:cNvSpPr>
          <p:nvPr/>
        </p:nvSpPr>
        <p:spPr bwMode="auto">
          <a:xfrm>
            <a:off x="6705600" y="49530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68" name="Date Placeholder 5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482991"/>
              </p:ext>
            </p:extLst>
          </p:nvPr>
        </p:nvGraphicFramePr>
        <p:xfrm>
          <a:off x="4640262" y="381000"/>
          <a:ext cx="4098927" cy="3705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54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63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h(k) =</a:t>
                      </a:r>
                    </a:p>
                    <a:p>
                      <a:pPr algn="ctr"/>
                      <a:r>
                        <a:rPr lang="en-US" dirty="0" smtClean="0"/>
                        <a:t>k mod 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New</a:t>
                      </a:r>
                    </a:p>
                    <a:p>
                      <a:pPr algn="ctr"/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 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Hint: remove 18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 we need to change get()?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40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84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CCFD923-2FE3-1D4F-BEE2-63581947246D}" type="slidenum">
              <a:rPr lang="en-US" sz="1400"/>
              <a:pPr eaLnBrk="1" hangingPunct="1"/>
              <a:t>29</a:t>
            </a:fld>
            <a:endParaRPr lang="en-US" sz="1400"/>
          </a:p>
        </p:txBody>
      </p:sp>
      <p:sp>
        <p:nvSpPr>
          <p:cNvPr id="1843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Deletion </a:t>
            </a:r>
            <a:r>
              <a:rPr lang="en-US" dirty="0">
                <a:latin typeface="Tahoma" charset="0"/>
              </a:rPr>
              <a:t>with Linear Probing</a:t>
            </a:r>
          </a:p>
        </p:txBody>
      </p:sp>
      <p:sp>
        <p:nvSpPr>
          <p:cNvPr id="15462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7467600" cy="44958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400" dirty="0" smtClean="0">
                <a:solidFill>
                  <a:schemeClr val="tx2"/>
                </a:solidFill>
                <a:ea typeface="+mn-ea"/>
              </a:rPr>
              <a:t>remove</a:t>
            </a:r>
            <a:r>
              <a:rPr lang="en-US" sz="2400" dirty="0" smtClean="0">
                <a:latin typeface="Times New Roman" pitchFamily="18" charset="0"/>
                <a:ea typeface="+mn-ea"/>
              </a:rPr>
              <a:t>(</a:t>
            </a:r>
            <a:r>
              <a:rPr lang="en-US" sz="2400" b="1" i="1" dirty="0" smtClean="0">
                <a:latin typeface="Times New Roman" pitchFamily="18" charset="0"/>
                <a:ea typeface="+mn-ea"/>
              </a:rPr>
              <a:t>k</a:t>
            </a:r>
            <a:r>
              <a:rPr lang="en-US" sz="2400" dirty="0" smtClean="0">
                <a:latin typeface="Times New Roman" pitchFamily="18" charset="0"/>
                <a:ea typeface="+mn-ea"/>
              </a:rPr>
              <a:t>)</a:t>
            </a:r>
            <a:endParaRPr lang="en-US" sz="2400" dirty="0" smtClean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000" dirty="0" smtClean="0"/>
              <a:t>We search for an entry with key </a:t>
            </a:r>
            <a:r>
              <a:rPr lang="en-US" sz="2000" b="1" i="1" dirty="0" smtClean="0">
                <a:latin typeface="Times New Roman" pitchFamily="18" charset="0"/>
              </a:rPr>
              <a:t>k</a:t>
            </a:r>
            <a:r>
              <a:rPr lang="en-US" sz="2000" dirty="0" smtClean="0"/>
              <a:t> 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000" dirty="0" smtClean="0"/>
              <a:t>If such an entry </a:t>
            </a:r>
            <a:r>
              <a:rPr lang="en-US" dirty="0" smtClean="0">
                <a:latin typeface="Times New Roman" pitchFamily="18" charset="0"/>
              </a:rPr>
              <a:t>(</a:t>
            </a:r>
            <a:r>
              <a:rPr lang="en-US" b="1" i="1" dirty="0" smtClean="0">
                <a:latin typeface="Times New Roman" pitchFamily="18" charset="0"/>
              </a:rPr>
              <a:t>k, o</a:t>
            </a:r>
            <a:r>
              <a:rPr lang="en-US" dirty="0" smtClean="0">
                <a:latin typeface="Times New Roman" pitchFamily="18" charset="0"/>
              </a:rPr>
              <a:t>)</a:t>
            </a:r>
            <a:r>
              <a:rPr lang="en-US" sz="2000" dirty="0" smtClean="0"/>
              <a:t> is found, we replace it with the special item </a:t>
            </a:r>
            <a:r>
              <a:rPr lang="en-US" sz="2000" b="1" i="1" dirty="0" smtClean="0">
                <a:latin typeface="Times New Roman" pitchFamily="18" charset="0"/>
              </a:rPr>
              <a:t>DEFUNCT</a:t>
            </a:r>
            <a:r>
              <a:rPr lang="en-US" sz="2000" dirty="0" smtClean="0"/>
              <a:t> and we return element </a:t>
            </a:r>
            <a:r>
              <a:rPr lang="en-US" b="1" i="1" dirty="0" smtClean="0">
                <a:latin typeface="Times New Roman" pitchFamily="18" charset="0"/>
              </a:rPr>
              <a:t>o</a:t>
            </a:r>
            <a:endParaRPr lang="en-US" sz="2000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000" dirty="0" smtClean="0"/>
              <a:t>Else, we return </a:t>
            </a:r>
            <a:r>
              <a:rPr lang="en-US" sz="2000" b="1" i="1" dirty="0" smtClean="0">
                <a:latin typeface="Times New Roman" pitchFamily="18" charset="0"/>
              </a:rPr>
              <a:t>null</a:t>
            </a:r>
          </a:p>
        </p:txBody>
      </p:sp>
      <p:sp>
        <p:nvSpPr>
          <p:cNvPr id="18439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46319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176FC85-E67E-E24B-8996-C0C357BF9D5D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Intuitive </a:t>
            </a:r>
            <a:r>
              <a:rPr lang="en-US" dirty="0">
                <a:latin typeface="Tahoma" charset="0"/>
              </a:rPr>
              <a:t>N</a:t>
            </a:r>
            <a:r>
              <a:rPr lang="en-US" dirty="0" smtClean="0">
                <a:latin typeface="Tahoma" charset="0"/>
              </a:rPr>
              <a:t>otion </a:t>
            </a:r>
            <a:r>
              <a:rPr lang="en-US" dirty="0">
                <a:latin typeface="Tahoma" charset="0"/>
              </a:rPr>
              <a:t>of a Map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161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3200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cs typeface="+mn-cs"/>
              </a:rPr>
              <a:t>Intuitively, a map M supports the abstraction of using keys as </a:t>
            </a:r>
            <a:r>
              <a:rPr lang="en-US" sz="2800" dirty="0" smtClean="0">
                <a:cs typeface="+mn-cs"/>
              </a:rPr>
              <a:t>indices</a:t>
            </a:r>
          </a:p>
          <a:p>
            <a:pPr lvl="1">
              <a:defRPr/>
            </a:pPr>
            <a:r>
              <a:rPr lang="en-US" sz="2400" dirty="0" smtClean="0">
                <a:cs typeface="+mn-cs"/>
              </a:rPr>
              <a:t>with a syntax </a:t>
            </a:r>
            <a:r>
              <a:rPr lang="en-US" sz="2400" dirty="0">
                <a:cs typeface="+mn-cs"/>
              </a:rPr>
              <a:t>such as M[k]. </a:t>
            </a:r>
            <a:endParaRPr lang="en-US" sz="2400" dirty="0" smtClean="0">
              <a:cs typeface="+mn-cs"/>
            </a:endParaRPr>
          </a:p>
          <a:p>
            <a:pPr>
              <a:defRPr/>
            </a:pPr>
            <a:r>
              <a:rPr lang="en-US" sz="2800" dirty="0" smtClean="0">
                <a:cs typeface="+mn-cs"/>
              </a:rPr>
              <a:t>consider </a:t>
            </a:r>
            <a:r>
              <a:rPr lang="en-US" sz="2800" dirty="0">
                <a:cs typeface="+mn-cs"/>
              </a:rPr>
              <a:t>a restricted setting </a:t>
            </a:r>
            <a:endParaRPr lang="en-US" sz="2800" dirty="0" smtClean="0">
              <a:cs typeface="+mn-cs"/>
            </a:endParaRPr>
          </a:p>
          <a:p>
            <a:pPr lvl="1">
              <a:defRPr/>
            </a:pPr>
            <a:r>
              <a:rPr lang="en-US" sz="2400" dirty="0" smtClean="0">
                <a:cs typeface="+mn-cs"/>
              </a:rPr>
              <a:t>keys </a:t>
            </a:r>
            <a:r>
              <a:rPr lang="en-US" sz="2400" dirty="0">
                <a:cs typeface="+mn-cs"/>
              </a:rPr>
              <a:t>that are known to be integers in a range from 0 </a:t>
            </a:r>
            <a:r>
              <a:rPr lang="en-US" sz="2400" dirty="0" smtClean="0">
                <a:cs typeface="+mn-cs"/>
              </a:rPr>
              <a:t>to N </a:t>
            </a:r>
            <a:r>
              <a:rPr lang="en-US" sz="2400" b="1" dirty="0" smtClean="0">
                <a:cs typeface="+mn-cs"/>
              </a:rPr>
              <a:t>− </a:t>
            </a:r>
            <a:r>
              <a:rPr lang="en-US" sz="2400" dirty="0" smtClean="0">
                <a:cs typeface="+mn-cs"/>
              </a:rPr>
              <a:t>1, </a:t>
            </a:r>
            <a:r>
              <a:rPr lang="en-US" sz="2400" dirty="0">
                <a:cs typeface="+mn-cs"/>
              </a:rPr>
              <a:t>for some N </a:t>
            </a:r>
            <a:r>
              <a:rPr lang="en-US" sz="2400" b="1" dirty="0">
                <a:cs typeface="+mn-cs"/>
              </a:rPr>
              <a:t>≥ </a:t>
            </a:r>
            <a:r>
              <a:rPr lang="en-US" sz="2400" dirty="0">
                <a:cs typeface="+mn-cs"/>
              </a:rPr>
              <a:t>n.</a:t>
            </a:r>
            <a:endParaRPr lang="en-US" dirty="0">
              <a:ea typeface="+mn-ea"/>
              <a:cs typeface="+mn-cs"/>
            </a:endParaRPr>
          </a:p>
        </p:txBody>
      </p:sp>
      <p:pic>
        <p:nvPicPr>
          <p:cNvPr id="9221" name="Picture 4" descr="BS00039A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77150" y="57150"/>
            <a:ext cx="1466850" cy="1466850"/>
          </a:xfrm>
          <a:noFill/>
        </p:spPr>
      </p:pic>
      <p:sp>
        <p:nvSpPr>
          <p:cNvPr id="922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  <p:pic>
        <p:nvPicPr>
          <p:cNvPr id="922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029200"/>
            <a:ext cx="80010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953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84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CCFD923-2FE3-1D4F-BEE2-63581947246D}" type="slidenum">
              <a:rPr lang="en-US" sz="1400"/>
              <a:pPr eaLnBrk="1" hangingPunct="1"/>
              <a:t>30</a:t>
            </a:fld>
            <a:endParaRPr lang="en-US" sz="1400"/>
          </a:p>
        </p:txBody>
      </p:sp>
      <p:sp>
        <p:nvSpPr>
          <p:cNvPr id="1843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Insertion </a:t>
            </a:r>
            <a:r>
              <a:rPr lang="en-US" dirty="0">
                <a:latin typeface="Tahoma" charset="0"/>
              </a:rPr>
              <a:t>with Linear Probing</a:t>
            </a:r>
          </a:p>
        </p:txBody>
      </p:sp>
      <p:sp>
        <p:nvSpPr>
          <p:cNvPr id="154628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1600200"/>
            <a:ext cx="7696200" cy="48006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chemeClr val="tx2"/>
                </a:solidFill>
                <a:ea typeface="+mn-ea"/>
              </a:rPr>
              <a:t>put</a:t>
            </a:r>
            <a:r>
              <a:rPr lang="en-US" dirty="0" smtClean="0">
                <a:latin typeface="Times New Roman" pitchFamily="18" charset="0"/>
                <a:ea typeface="+mn-ea"/>
              </a:rPr>
              <a:t>(</a:t>
            </a:r>
            <a:r>
              <a:rPr lang="en-US" b="1" i="1" dirty="0" smtClean="0">
                <a:latin typeface="Times New Roman" pitchFamily="18" charset="0"/>
                <a:ea typeface="+mn-ea"/>
              </a:rPr>
              <a:t>k, o</a:t>
            </a:r>
            <a:r>
              <a:rPr lang="en-US" dirty="0" smtClean="0">
                <a:latin typeface="Times New Roman" pitchFamily="18" charset="0"/>
                <a:ea typeface="+mn-ea"/>
              </a:rPr>
              <a:t>)</a:t>
            </a:r>
            <a:endParaRPr lang="en-US" dirty="0" smtClean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throw an exception if the table is full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start at cell </a:t>
            </a:r>
            <a:r>
              <a:rPr lang="en-US" b="1" i="1" dirty="0" smtClean="0">
                <a:latin typeface="Times New Roman" pitchFamily="18" charset="0"/>
              </a:rPr>
              <a:t>h</a:t>
            </a:r>
            <a:r>
              <a:rPr lang="en-US" dirty="0" smtClean="0">
                <a:latin typeface="Times New Roman" pitchFamily="18" charset="0"/>
              </a:rPr>
              <a:t>(</a:t>
            </a:r>
            <a:r>
              <a:rPr lang="en-US" b="1" i="1" dirty="0" smtClean="0">
                <a:latin typeface="Times New Roman" pitchFamily="18" charset="0"/>
              </a:rPr>
              <a:t>k</a:t>
            </a:r>
            <a:r>
              <a:rPr lang="en-US" dirty="0" smtClean="0">
                <a:latin typeface="Times New Roman" pitchFamily="18" charset="0"/>
              </a:rPr>
              <a:t>) </a:t>
            </a: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probe consecutive cells until one of the following occurs</a:t>
            </a:r>
          </a:p>
          <a:p>
            <a:pPr lvl="2" eaLnBrk="1" hangingPunct="1">
              <a:buFont typeface="Wingdings" pitchFamily="2" charset="2"/>
              <a:buChar char="w"/>
              <a:defRPr/>
            </a:pPr>
            <a:r>
              <a:rPr lang="en-US" dirty="0" smtClean="0"/>
              <a:t>A cell </a:t>
            </a:r>
            <a:r>
              <a:rPr lang="en-US" b="1" i="1" dirty="0" err="1" smtClean="0">
                <a:latin typeface="Times New Roman" pitchFamily="18" charset="0"/>
              </a:rPr>
              <a:t>i</a:t>
            </a:r>
            <a:r>
              <a:rPr lang="en-US" dirty="0" smtClean="0"/>
              <a:t> is found that is either empty or stores </a:t>
            </a:r>
            <a:r>
              <a:rPr lang="en-US" b="1" i="1" dirty="0" smtClean="0">
                <a:latin typeface="Times New Roman" pitchFamily="18" charset="0"/>
              </a:rPr>
              <a:t>DEFUNCT</a:t>
            </a:r>
            <a:r>
              <a:rPr lang="en-US" dirty="0" smtClean="0"/>
              <a:t>, or</a:t>
            </a:r>
          </a:p>
          <a:p>
            <a:pPr lvl="2" eaLnBrk="1" hangingPunct="1">
              <a:buFont typeface="Wingdings" pitchFamily="2" charset="2"/>
              <a:buChar char="w"/>
              <a:defRPr/>
            </a:pPr>
            <a:r>
              <a:rPr lang="en-US" b="1" i="1" dirty="0" smtClean="0">
                <a:latin typeface="Times New Roman" pitchFamily="18" charset="0"/>
              </a:rPr>
              <a:t>N</a:t>
            </a:r>
            <a:r>
              <a:rPr lang="en-US" dirty="0" smtClean="0"/>
              <a:t> cells have been unsuccessfully probed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We store </a:t>
            </a:r>
            <a:r>
              <a:rPr lang="en-US" dirty="0" smtClean="0">
                <a:latin typeface="Times New Roman" pitchFamily="18" charset="0"/>
              </a:rPr>
              <a:t>(</a:t>
            </a:r>
            <a:r>
              <a:rPr lang="en-US" b="1" i="1" dirty="0" smtClean="0">
                <a:latin typeface="Times New Roman" pitchFamily="18" charset="0"/>
              </a:rPr>
              <a:t>k, o</a:t>
            </a:r>
            <a:r>
              <a:rPr lang="en-US" dirty="0" smtClean="0">
                <a:latin typeface="Times New Roman" pitchFamily="18" charset="0"/>
              </a:rPr>
              <a:t>)</a:t>
            </a:r>
            <a:r>
              <a:rPr lang="en-US" dirty="0" smtClean="0"/>
              <a:t> in cell </a:t>
            </a:r>
            <a:r>
              <a:rPr lang="en-US" b="1" i="1" dirty="0" err="1" smtClean="0">
                <a:latin typeface="Times New Roman" pitchFamily="18" charset="0"/>
              </a:rPr>
              <a:t>i</a:t>
            </a:r>
            <a:endParaRPr lang="en-US" b="1" i="1" dirty="0" smtClean="0">
              <a:latin typeface="Times New Roman" pitchFamily="18" charset="0"/>
            </a:endParaRPr>
          </a:p>
        </p:txBody>
      </p:sp>
      <p:sp>
        <p:nvSpPr>
          <p:cNvPr id="18439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463198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Time </a:t>
            </a:r>
            <a:r>
              <a:rPr lang="en-US" dirty="0"/>
              <a:t>C</a:t>
            </a:r>
            <a:r>
              <a:rPr lang="en-US" dirty="0" smtClean="0"/>
              <a:t>omplexity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6684432"/>
              </p:ext>
            </p:extLst>
          </p:nvPr>
        </p:nvGraphicFramePr>
        <p:xfrm>
          <a:off x="685800" y="2438400"/>
          <a:ext cx="7772401" cy="3505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1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41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680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80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9501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DoublyLinkedList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(unsorted)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Hash</a:t>
                      </a:r>
                      <a:r>
                        <a:rPr lang="en-US" baseline="0" dirty="0" smtClean="0"/>
                        <a:t> Table</a:t>
                      </a:r>
                    </a:p>
                    <a:p>
                      <a:pPr algn="ctr"/>
                      <a:r>
                        <a:rPr lang="en-US" baseline="0" dirty="0" smtClean="0"/>
                        <a:t>(no collisions)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Hash</a:t>
                      </a:r>
                      <a:r>
                        <a:rPr lang="en-US" baseline="0" dirty="0" smtClean="0"/>
                        <a:t> Table</a:t>
                      </a:r>
                    </a:p>
                    <a:p>
                      <a:pPr algn="ctr"/>
                      <a:r>
                        <a:rPr lang="en-US" baseline="0" dirty="0" smtClean="0"/>
                        <a:t>(with collisions)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16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get(key)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516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put(</a:t>
                      </a:r>
                      <a:r>
                        <a:rPr lang="en-US" dirty="0" err="1" smtClean="0"/>
                        <a:t>key,value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516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remove(key)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Godlwasser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Hash Tables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C1D1-C35B-2D45-A3C7-1A4085BA57E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3047" y="1447170"/>
            <a:ext cx="4211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 = number of entries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Counting # of comparisons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53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Time </a:t>
            </a:r>
            <a:r>
              <a:rPr lang="en-US" dirty="0"/>
              <a:t>C</a:t>
            </a:r>
            <a:r>
              <a:rPr lang="en-US" dirty="0" smtClean="0"/>
              <a:t>omplexity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973404"/>
              </p:ext>
            </p:extLst>
          </p:nvPr>
        </p:nvGraphicFramePr>
        <p:xfrm>
          <a:off x="685800" y="2438400"/>
          <a:ext cx="7772401" cy="3505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1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41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680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80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9501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DoublyLinkedList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(unsorted)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Hash</a:t>
                      </a:r>
                      <a:r>
                        <a:rPr lang="en-US" baseline="0" dirty="0" smtClean="0"/>
                        <a:t> Table</a:t>
                      </a:r>
                    </a:p>
                    <a:p>
                      <a:pPr algn="ctr"/>
                      <a:r>
                        <a:rPr lang="en-US" baseline="0" dirty="0" smtClean="0"/>
                        <a:t>(no collisions)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Hash</a:t>
                      </a:r>
                      <a:r>
                        <a:rPr lang="en-US" baseline="0" dirty="0" smtClean="0"/>
                        <a:t> Table</a:t>
                      </a:r>
                    </a:p>
                    <a:p>
                      <a:pPr algn="ctr"/>
                      <a:r>
                        <a:rPr lang="en-US" baseline="0" dirty="0" smtClean="0"/>
                        <a:t>(with collisions)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16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get(key)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516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put(</a:t>
                      </a:r>
                      <a:r>
                        <a:rPr lang="en-US" dirty="0" err="1" smtClean="0"/>
                        <a:t>key,value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516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remove(key)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Godlwasser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Hash Tables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C1D1-C35B-2D45-A3C7-1A4085BA57E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3047" y="1447170"/>
            <a:ext cx="4211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 = number of entries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Counting # of comparisons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353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Quadratic Probing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probing</a:t>
            </a:r>
          </a:p>
          <a:p>
            <a:pPr lvl="1"/>
            <a:r>
              <a:rPr lang="en-US" dirty="0" smtClean="0"/>
              <a:t>Probe (h(k) + 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/>
              <a:t>) mod N</a:t>
            </a:r>
            <a:endParaRPr lang="en-US" baseline="30000" dirty="0" smtClean="0"/>
          </a:p>
          <a:p>
            <a:pPr lvl="2"/>
            <a:r>
              <a:rPr lang="en-US" dirty="0"/>
              <a:t>w</a:t>
            </a:r>
            <a:r>
              <a:rPr lang="en-US" dirty="0" smtClean="0"/>
              <a:t>here </a:t>
            </a:r>
            <a:r>
              <a:rPr lang="en-US" dirty="0" err="1" smtClean="0"/>
              <a:t>i</a:t>
            </a:r>
            <a:r>
              <a:rPr lang="en-US" dirty="0" smtClean="0"/>
              <a:t> is the </a:t>
            </a:r>
            <a:r>
              <a:rPr lang="en-US" dirty="0" err="1" smtClean="0"/>
              <a:t>i-th</a:t>
            </a:r>
            <a:r>
              <a:rPr lang="en-US" dirty="0" smtClean="0"/>
              <a:t> probe</a:t>
            </a:r>
          </a:p>
          <a:p>
            <a:r>
              <a:rPr lang="en-US" dirty="0" smtClean="0"/>
              <a:t>Quadratic probing</a:t>
            </a:r>
          </a:p>
          <a:p>
            <a:pPr lvl="1"/>
            <a:r>
              <a:rPr lang="en-US" dirty="0"/>
              <a:t>Probe (h(k) + </a:t>
            </a:r>
            <a:r>
              <a:rPr lang="en-US" dirty="0">
                <a:solidFill>
                  <a:schemeClr val="tx2"/>
                </a:solidFill>
              </a:rPr>
              <a:t>i</a:t>
            </a:r>
            <a:r>
              <a:rPr lang="en-US" baseline="30000" dirty="0">
                <a:solidFill>
                  <a:schemeClr val="tx2"/>
                </a:solidFill>
              </a:rPr>
              <a:t>2</a:t>
            </a:r>
            <a:r>
              <a:rPr lang="en-US" dirty="0"/>
              <a:t>) mod </a:t>
            </a:r>
            <a:r>
              <a:rPr lang="en-US" dirty="0" smtClean="0"/>
              <a:t>N</a:t>
            </a:r>
          </a:p>
          <a:p>
            <a:pPr lvl="1"/>
            <a:endParaRPr lang="en-US" baseline="30000" dirty="0"/>
          </a:p>
          <a:p>
            <a:r>
              <a:rPr lang="en-US" dirty="0" smtClean="0"/>
              <a:t>Reduce clustering near the keys</a:t>
            </a:r>
          </a:p>
          <a:p>
            <a:pPr lvl="1"/>
            <a:r>
              <a:rPr lang="en-US" dirty="0" smtClean="0"/>
              <a:t>But it could still form “secondary clustering”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Godlwasser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Hash Tables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E49A-E298-A84E-AD6E-6BDA603E44C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92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717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C2D8BEF-8AB1-8C4A-A5DA-3EE65202B681}" type="slidenum">
              <a:rPr lang="en-US" sz="1400"/>
              <a:pPr eaLnBrk="1" hangingPunct="1"/>
              <a:t>34</a:t>
            </a:fld>
            <a:endParaRPr lang="en-US" sz="140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Double Hashing</a:t>
            </a:r>
          </a:p>
        </p:txBody>
      </p:sp>
      <p:sp>
        <p:nvSpPr>
          <p:cNvPr id="155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25600"/>
            <a:ext cx="7772400" cy="4622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Tahoma" charset="0"/>
              </a:rPr>
              <a:t>use </a:t>
            </a:r>
            <a:r>
              <a:rPr lang="en-US" sz="2200" dirty="0">
                <a:latin typeface="Tahoma" charset="0"/>
              </a:rPr>
              <a:t>a secondary hash function </a:t>
            </a:r>
            <a:r>
              <a:rPr lang="en-US" sz="2200" b="1" i="1" dirty="0" smtClean="0">
                <a:latin typeface="Times New Roman" charset="0"/>
              </a:rPr>
              <a:t>d</a:t>
            </a:r>
            <a:r>
              <a:rPr lang="en-US" sz="2200" dirty="0" smtClean="0">
                <a:latin typeface="Times New Roman" charset="0"/>
              </a:rPr>
              <a:t>(</a:t>
            </a:r>
            <a:r>
              <a:rPr lang="en-US" sz="2200" b="1" i="1" dirty="0" smtClean="0">
                <a:latin typeface="Times New Roman" charset="0"/>
              </a:rPr>
              <a:t>k</a:t>
            </a:r>
            <a:r>
              <a:rPr lang="en-US" sz="2200" dirty="0" smtClean="0">
                <a:latin typeface="Times New Roman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z="2200" dirty="0" smtClean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Tahoma" charset="0"/>
              </a:rPr>
              <a:t>Probe</a:t>
            </a:r>
            <a:endParaRPr lang="en-US" sz="22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Times New Roman" charset="0"/>
              </a:rPr>
              <a:t>(</a:t>
            </a:r>
            <a:r>
              <a:rPr lang="en-US" b="1" i="1" dirty="0" smtClean="0">
                <a:latin typeface="Times New Roman" charset="0"/>
              </a:rPr>
              <a:t>h(k)</a:t>
            </a:r>
            <a:r>
              <a:rPr lang="en-US" i="1" dirty="0" smtClean="0">
                <a:latin typeface="Times New Roman" charset="0"/>
              </a:rPr>
              <a:t> </a:t>
            </a:r>
            <a:r>
              <a:rPr lang="en-US" dirty="0">
                <a:latin typeface="Symbol" charset="0"/>
              </a:rPr>
              <a:t>+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 err="1" smtClean="0">
                <a:solidFill>
                  <a:schemeClr val="tx2"/>
                </a:solidFill>
                <a:latin typeface="Times New Roman" charset="0"/>
              </a:rPr>
              <a:t>i</a:t>
            </a:r>
            <a:r>
              <a:rPr lang="en-US" b="1" i="1" dirty="0" smtClean="0">
                <a:solidFill>
                  <a:schemeClr val="tx2"/>
                </a:solidFill>
                <a:latin typeface="Times New Roman" charset="0"/>
              </a:rPr>
              <a:t>*d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 dirty="0" smtClean="0">
                <a:solidFill>
                  <a:schemeClr val="tx2"/>
                </a:solidFill>
                <a:latin typeface="Times New Roman" charset="0"/>
              </a:rPr>
              <a:t>k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)</a:t>
            </a:r>
            <a:r>
              <a:rPr lang="en-US" dirty="0">
                <a:latin typeface="Times New Roman" charset="0"/>
              </a:rPr>
              <a:t>) mod </a:t>
            </a:r>
            <a:r>
              <a:rPr lang="en-US" b="1" i="1" dirty="0" smtClean="0">
                <a:latin typeface="Times New Roman" charset="0"/>
              </a:rPr>
              <a:t>N</a:t>
            </a:r>
            <a:endParaRPr lang="en-US" b="1" i="1" dirty="0">
              <a:latin typeface="Times New Roman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b="1" i="1" dirty="0" smtClean="0">
                <a:latin typeface="Times New Roman" charset="0"/>
              </a:rPr>
              <a:t> </a:t>
            </a:r>
            <a:r>
              <a:rPr lang="en-US" dirty="0" smtClean="0">
                <a:latin typeface="Tahoma" charset="0"/>
              </a:rPr>
              <a:t>where</a:t>
            </a:r>
            <a:r>
              <a:rPr lang="en-US" i="1" dirty="0" smtClean="0">
                <a:latin typeface="Tahoma" charset="0"/>
              </a:rPr>
              <a:t> </a:t>
            </a:r>
            <a:r>
              <a:rPr lang="en-US" i="1" dirty="0" err="1" smtClean="0">
                <a:latin typeface="Tahoma" charset="0"/>
              </a:rPr>
              <a:t>i</a:t>
            </a:r>
            <a:r>
              <a:rPr lang="en-US" i="1" dirty="0" smtClean="0">
                <a:latin typeface="Tahoma" charset="0"/>
              </a:rPr>
              <a:t> </a:t>
            </a:r>
            <a:r>
              <a:rPr lang="en-US" dirty="0" smtClean="0">
                <a:latin typeface="Tahoma" charset="0"/>
              </a:rPr>
              <a:t>is the </a:t>
            </a:r>
            <a:r>
              <a:rPr lang="en-US" i="1" dirty="0" err="1" smtClean="0">
                <a:latin typeface="Tahoma" charset="0"/>
              </a:rPr>
              <a:t>i</a:t>
            </a:r>
            <a:r>
              <a:rPr lang="en-US" dirty="0" err="1" smtClean="0">
                <a:latin typeface="Tahoma" charset="0"/>
              </a:rPr>
              <a:t>-th</a:t>
            </a:r>
            <a:r>
              <a:rPr lang="en-US" smtClean="0">
                <a:latin typeface="Tahoma" charset="0"/>
              </a:rPr>
              <a:t> probe</a:t>
            </a:r>
            <a:endParaRPr lang="en-US" dirty="0" smtClean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 b="1" i="1" dirty="0" smtClean="0">
                <a:latin typeface="Times New Roman" charset="0"/>
                <a:cs typeface="Times New Roman" charset="0"/>
              </a:rPr>
              <a:t>d</a:t>
            </a:r>
            <a:r>
              <a:rPr lang="en-US" sz="2200" dirty="0" smtClean="0">
                <a:latin typeface="Times New Roman" charset="0"/>
              </a:rPr>
              <a:t>(</a:t>
            </a:r>
            <a:r>
              <a:rPr lang="en-US" sz="2200" b="1" i="1" dirty="0" smtClean="0">
                <a:latin typeface="Times New Roman" charset="0"/>
                <a:cs typeface="Times New Roman" charset="0"/>
              </a:rPr>
              <a:t>k</a:t>
            </a:r>
            <a:r>
              <a:rPr lang="en-US" sz="2200" dirty="0">
                <a:latin typeface="Times New Roman" charset="0"/>
              </a:rPr>
              <a:t>)</a:t>
            </a:r>
            <a:r>
              <a:rPr lang="en-US" sz="2200" dirty="0">
                <a:latin typeface="Tahoma" charset="0"/>
              </a:rPr>
              <a:t> cannot have zero </a:t>
            </a:r>
            <a:r>
              <a:rPr lang="en-US" sz="2200" dirty="0" smtClean="0">
                <a:latin typeface="Tahoma" charset="0"/>
              </a:rPr>
              <a:t>values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200" dirty="0" smtClean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Tahoma" charset="0"/>
            </a:endParaRP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6934200" y="228600"/>
          <a:ext cx="1749425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3" name="Clip" r:id="rId3" imgW="1825920" imgH="1505880" progId="MS_ClipArt_Gallery.2">
                  <p:embed/>
                </p:oleObj>
              </mc:Choice>
              <mc:Fallback>
                <p:oleObj name="Clip" r:id="rId3" imgW="1825920" imgH="150588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28600"/>
                        <a:ext cx="1749425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717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C2D8BEF-8AB1-8C4A-A5DA-3EE65202B681}" type="slidenum">
              <a:rPr lang="en-US" sz="1400"/>
              <a:pPr eaLnBrk="1" hangingPunct="1"/>
              <a:t>35</a:t>
            </a:fld>
            <a:endParaRPr lang="en-US" sz="140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Double Hashing</a:t>
            </a:r>
          </a:p>
        </p:txBody>
      </p:sp>
      <p:sp>
        <p:nvSpPr>
          <p:cNvPr id="7175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838200" y="1600200"/>
            <a:ext cx="76962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Common choice of compression function for the secondary hash function: 	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 i="1" dirty="0">
                <a:latin typeface="Times New Roman" charset="0"/>
                <a:cs typeface="Times New Roman" charset="0"/>
              </a:rPr>
              <a:t>d</a:t>
            </a:r>
            <a:r>
              <a:rPr lang="en-US" sz="2000" baseline="-25000" dirty="0">
                <a:latin typeface="Times New Roman" charset="0"/>
                <a:cs typeface="Times New Roman" charset="0"/>
              </a:rPr>
              <a:t>2</a:t>
            </a:r>
            <a:r>
              <a:rPr lang="en-US" sz="2000" dirty="0">
                <a:latin typeface="Times New Roman" charset="0"/>
                <a:cs typeface="Times New Roman" charset="0"/>
              </a:rPr>
              <a:t>(</a:t>
            </a:r>
            <a:r>
              <a:rPr lang="en-US" sz="2000" b="1" i="1" dirty="0">
                <a:latin typeface="Times New Roman" charset="0"/>
                <a:cs typeface="Times New Roman" charset="0"/>
              </a:rPr>
              <a:t>k</a:t>
            </a:r>
            <a:r>
              <a:rPr lang="en-US" sz="2000" dirty="0">
                <a:latin typeface="Times New Roman" charset="0"/>
                <a:cs typeface="Times New Roman" charset="0"/>
              </a:rPr>
              <a:t>)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>
                <a:latin typeface="Symbol" charset="0"/>
              </a:rPr>
              <a:t>=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>
                <a:latin typeface="Times New Roman" charset="0"/>
              </a:rPr>
              <a:t>q</a:t>
            </a:r>
            <a:r>
              <a:rPr lang="en-US" sz="2000" i="1" dirty="0">
                <a:latin typeface="Times New Roman" charset="0"/>
              </a:rPr>
              <a:t> </a:t>
            </a:r>
            <a:r>
              <a:rPr lang="en-US" sz="2000" dirty="0" smtClean="0">
                <a:latin typeface="Symbol" charset="0"/>
              </a:rPr>
              <a:t>-</a:t>
            </a:r>
            <a:r>
              <a:rPr lang="en-US" sz="2000" dirty="0" smtClean="0">
                <a:latin typeface="Times New Roman" charset="0"/>
              </a:rPr>
              <a:t> (</a:t>
            </a:r>
            <a:r>
              <a:rPr lang="en-US" sz="2000" b="1" i="1" dirty="0" smtClean="0">
                <a:latin typeface="Times New Roman" charset="0"/>
              </a:rPr>
              <a:t>k</a:t>
            </a:r>
            <a:r>
              <a:rPr lang="en-US" sz="2000" dirty="0" smtClean="0">
                <a:latin typeface="Times New Roman" charset="0"/>
              </a:rPr>
              <a:t> </a:t>
            </a:r>
            <a:r>
              <a:rPr lang="en-US" sz="2000" dirty="0">
                <a:latin typeface="Times New Roman" charset="0"/>
              </a:rPr>
              <a:t>mod </a:t>
            </a:r>
            <a:r>
              <a:rPr lang="en-US" sz="2000" b="1" i="1" dirty="0" smtClean="0">
                <a:latin typeface="Times New Roman" charset="0"/>
              </a:rPr>
              <a:t>q</a:t>
            </a:r>
            <a:r>
              <a:rPr lang="en-US" sz="2000" b="1" dirty="0" smtClean="0">
                <a:latin typeface="Times New Roman" charset="0"/>
              </a:rPr>
              <a:t>)    // “complement </a:t>
            </a:r>
            <a:r>
              <a:rPr lang="en-US" sz="2000" b="1" smtClean="0">
                <a:latin typeface="Times New Roman" charset="0"/>
              </a:rPr>
              <a:t>of mod”</a:t>
            </a:r>
            <a:endParaRPr lang="en-US" sz="2000" b="1" dirty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latin typeface="Tahoma" charset="0"/>
              </a:rPr>
              <a:t>		where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i="1" dirty="0">
                <a:latin typeface="Times New Roman" charset="0"/>
              </a:rPr>
              <a:t>q</a:t>
            </a:r>
            <a:r>
              <a:rPr lang="en-US" sz="2000" i="1" dirty="0">
                <a:latin typeface="Times New Roman" charset="0"/>
              </a:rPr>
              <a:t> </a:t>
            </a:r>
            <a:r>
              <a:rPr lang="en-US" sz="2000" dirty="0">
                <a:latin typeface="Symbol" charset="0"/>
              </a:rPr>
              <a:t>&lt;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>
                <a:latin typeface="Times New Roman" charset="0"/>
              </a:rPr>
              <a:t>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i="1" dirty="0">
                <a:latin typeface="Times New Roman" charset="0"/>
              </a:rPr>
              <a:t>q</a:t>
            </a:r>
            <a:r>
              <a:rPr lang="en-US" sz="2000" dirty="0">
                <a:latin typeface="Tahoma" charset="0"/>
              </a:rPr>
              <a:t> is a </a:t>
            </a:r>
            <a:r>
              <a:rPr lang="en-US" sz="2000" dirty="0" smtClean="0">
                <a:latin typeface="Tahoma" charset="0"/>
              </a:rPr>
              <a:t>prime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The possible values for </a:t>
            </a:r>
            <a:r>
              <a:rPr lang="en-US" sz="2400" b="1" i="1" dirty="0">
                <a:latin typeface="Times New Roman" charset="0"/>
                <a:cs typeface="Times New Roman" charset="0"/>
              </a:rPr>
              <a:t>d</a:t>
            </a:r>
            <a:r>
              <a:rPr lang="en-US" sz="2400" baseline="-25000" dirty="0">
                <a:latin typeface="Times New Roman" charset="0"/>
                <a:cs typeface="Times New Roman" charset="0"/>
              </a:rPr>
              <a:t>2</a:t>
            </a:r>
            <a:r>
              <a:rPr lang="en-US" sz="2400" dirty="0">
                <a:latin typeface="Times New Roman" charset="0"/>
                <a:cs typeface="Times New Roman" charset="0"/>
              </a:rPr>
              <a:t>(</a:t>
            </a:r>
            <a:r>
              <a:rPr lang="en-US" sz="2400" b="1" i="1" dirty="0">
                <a:latin typeface="Times New Roman" charset="0"/>
                <a:cs typeface="Times New Roman" charset="0"/>
              </a:rPr>
              <a:t>k</a:t>
            </a:r>
            <a:r>
              <a:rPr lang="en-US" sz="2400" dirty="0">
                <a:latin typeface="Times New Roman" charset="0"/>
                <a:cs typeface="Times New Roman" charset="0"/>
              </a:rPr>
              <a:t>)</a:t>
            </a:r>
            <a:r>
              <a:rPr lang="en-US" sz="2400" dirty="0">
                <a:latin typeface="Tahoma" charset="0"/>
              </a:rPr>
              <a:t> are</a:t>
            </a:r>
            <a:br>
              <a:rPr lang="en-US" sz="2400" dirty="0">
                <a:latin typeface="Tahoma" charset="0"/>
              </a:rPr>
            </a:br>
            <a:r>
              <a:rPr lang="en-US" sz="2400" dirty="0">
                <a:latin typeface="Tahoma" charset="0"/>
              </a:rPr>
              <a:t>	 </a:t>
            </a:r>
            <a:r>
              <a:rPr lang="en-US" sz="2400" dirty="0">
                <a:latin typeface="Times New Roman" charset="0"/>
              </a:rPr>
              <a:t>1, 2, … , </a:t>
            </a:r>
            <a:r>
              <a:rPr lang="en-US" sz="2400" b="1" i="1" dirty="0" smtClean="0">
                <a:latin typeface="Times New Roman" charset="0"/>
              </a:rPr>
              <a:t>q</a:t>
            </a:r>
          </a:p>
          <a:p>
            <a:pPr eaLnBrk="1" hangingPunct="1">
              <a:lnSpc>
                <a:spcPct val="90000"/>
              </a:lnSpc>
            </a:pPr>
            <a:endParaRPr lang="en-US" sz="2400" b="1" i="1" dirty="0">
              <a:latin typeface="Times New Roman" charset="0"/>
            </a:endParaRP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6934200" y="228600"/>
          <a:ext cx="1749425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8" name="Clip" r:id="rId3" imgW="1825920" imgH="1505880" progId="MS_ClipArt_Gallery.2">
                  <p:embed/>
                </p:oleObj>
              </mc:Choice>
              <mc:Fallback>
                <p:oleObj name="Clip" r:id="rId3" imgW="1825920" imgH="150588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28600"/>
                        <a:ext cx="1749425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0114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32D76DE-255F-C146-8415-357604E47A3A}" type="slidenum">
              <a:rPr lang="en-US" sz="1400"/>
              <a:pPr eaLnBrk="1" hangingPunct="1"/>
              <a:t>36</a:t>
            </a:fld>
            <a:endParaRPr lang="en-US" sz="1400"/>
          </a:p>
        </p:txBody>
      </p:sp>
      <p:sp>
        <p:nvSpPr>
          <p:cNvPr id="8197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3429000" cy="4419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Consider a hash table storing integer keys that handles collision with double hashing</a:t>
            </a:r>
          </a:p>
          <a:p>
            <a:pPr lvl="1" eaLnBrk="1" hangingPunct="1"/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i="1" dirty="0">
                <a:latin typeface="Symbol" charset="0"/>
              </a:rPr>
              <a:t> </a:t>
            </a:r>
            <a:r>
              <a:rPr lang="en-US" sz="2000" dirty="0">
                <a:latin typeface="Symbol" charset="0"/>
              </a:rPr>
              <a:t>= </a:t>
            </a:r>
            <a:r>
              <a:rPr lang="en-US" sz="2000" dirty="0">
                <a:latin typeface="Times New Roman" charset="0"/>
              </a:rPr>
              <a:t>13</a:t>
            </a:r>
            <a:r>
              <a:rPr lang="en-US" sz="2000" dirty="0">
                <a:latin typeface="Tahoma" charset="0"/>
              </a:rPr>
              <a:t> </a:t>
            </a:r>
          </a:p>
          <a:p>
            <a:pPr lvl="1" eaLnBrk="1" hangingPunct="1"/>
            <a:r>
              <a:rPr lang="en-US" sz="2000" b="1" i="1" dirty="0">
                <a:latin typeface="Times New Roman" charset="0"/>
              </a:rPr>
              <a:t>h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dirty="0">
                <a:latin typeface="Symbol" charset="0"/>
              </a:rPr>
              <a:t>=</a:t>
            </a:r>
            <a:r>
              <a:rPr lang="en-US" sz="2000" b="1" i="1" dirty="0">
                <a:latin typeface="Times New Roman" charset="0"/>
              </a:rPr>
              <a:t> k </a:t>
            </a:r>
            <a:r>
              <a:rPr lang="en-US" sz="2000" dirty="0">
                <a:latin typeface="Times New Roman" charset="0"/>
              </a:rPr>
              <a:t>mod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Times New Roman" charset="0"/>
              </a:rPr>
              <a:t>13</a:t>
            </a:r>
            <a:r>
              <a:rPr lang="en-US" sz="2000" dirty="0">
                <a:latin typeface="Tahoma" charset="0"/>
              </a:rPr>
              <a:t> </a:t>
            </a:r>
          </a:p>
          <a:p>
            <a:pPr lvl="1" eaLnBrk="1" hangingPunct="1"/>
            <a:r>
              <a:rPr lang="en-US" sz="2000" b="1" i="1" dirty="0">
                <a:latin typeface="Times New Roman" charset="0"/>
              </a:rPr>
              <a:t>d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dirty="0">
                <a:latin typeface="Symbol" charset="0"/>
              </a:rPr>
              <a:t>=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Times New Roman" charset="0"/>
              </a:rPr>
              <a:t>7 </a:t>
            </a:r>
            <a:r>
              <a:rPr lang="en-US" sz="2000" dirty="0">
                <a:latin typeface="Symbol" charset="0"/>
              </a:rPr>
              <a:t>-</a:t>
            </a:r>
            <a:r>
              <a:rPr lang="en-US" sz="2000" b="1" i="1" dirty="0">
                <a:latin typeface="Times New Roman" charset="0"/>
              </a:rPr>
              <a:t> k </a:t>
            </a:r>
            <a:r>
              <a:rPr lang="en-US" sz="2000" dirty="0">
                <a:latin typeface="Times New Roman" charset="0"/>
              </a:rPr>
              <a:t>mod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Times New Roman" charset="0"/>
              </a:rPr>
              <a:t>7</a:t>
            </a:r>
            <a:r>
              <a:rPr lang="en-US" sz="2000" b="1" i="1" dirty="0">
                <a:latin typeface="Times New Roman" charset="0"/>
              </a:rPr>
              <a:t> 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of Double Hashing</a:t>
            </a:r>
          </a:p>
        </p:txBody>
      </p:sp>
      <p:sp>
        <p:nvSpPr>
          <p:cNvPr id="8199" name="Rectangle 4"/>
          <p:cNvSpPr>
            <a:spLocks noChangeArrowheads="1"/>
          </p:cNvSpPr>
          <p:nvPr/>
        </p:nvSpPr>
        <p:spPr bwMode="auto">
          <a:xfrm>
            <a:off x="4267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00" name="Rectangle 5"/>
          <p:cNvSpPr>
            <a:spLocks noChangeArrowheads="1"/>
          </p:cNvSpPr>
          <p:nvPr/>
        </p:nvSpPr>
        <p:spPr bwMode="auto">
          <a:xfrm>
            <a:off x="45720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01" name="Rectangle 6"/>
          <p:cNvSpPr>
            <a:spLocks noChangeArrowheads="1"/>
          </p:cNvSpPr>
          <p:nvPr/>
        </p:nvSpPr>
        <p:spPr bwMode="auto">
          <a:xfrm>
            <a:off x="4876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02" name="Rectangle 7"/>
          <p:cNvSpPr>
            <a:spLocks noChangeArrowheads="1"/>
          </p:cNvSpPr>
          <p:nvPr/>
        </p:nvSpPr>
        <p:spPr bwMode="auto">
          <a:xfrm>
            <a:off x="5181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03" name="Rectangle 8"/>
          <p:cNvSpPr>
            <a:spLocks noChangeArrowheads="1"/>
          </p:cNvSpPr>
          <p:nvPr/>
        </p:nvSpPr>
        <p:spPr bwMode="auto">
          <a:xfrm>
            <a:off x="5486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04" name="Rectangle 9"/>
          <p:cNvSpPr>
            <a:spLocks noChangeArrowheads="1"/>
          </p:cNvSpPr>
          <p:nvPr/>
        </p:nvSpPr>
        <p:spPr bwMode="auto">
          <a:xfrm>
            <a:off x="5791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05" name="Rectangle 10"/>
          <p:cNvSpPr>
            <a:spLocks noChangeArrowheads="1"/>
          </p:cNvSpPr>
          <p:nvPr/>
        </p:nvSpPr>
        <p:spPr bwMode="auto">
          <a:xfrm>
            <a:off x="60960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06" name="Rectangle 11"/>
          <p:cNvSpPr>
            <a:spLocks noChangeArrowheads="1"/>
          </p:cNvSpPr>
          <p:nvPr/>
        </p:nvSpPr>
        <p:spPr bwMode="auto">
          <a:xfrm>
            <a:off x="6400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07" name="Rectangle 12"/>
          <p:cNvSpPr>
            <a:spLocks noChangeArrowheads="1"/>
          </p:cNvSpPr>
          <p:nvPr/>
        </p:nvSpPr>
        <p:spPr bwMode="auto">
          <a:xfrm>
            <a:off x="6705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 </a:t>
            </a:r>
          </a:p>
        </p:txBody>
      </p:sp>
      <p:sp>
        <p:nvSpPr>
          <p:cNvPr id="8208" name="Rectangle 13"/>
          <p:cNvSpPr>
            <a:spLocks noChangeArrowheads="1"/>
          </p:cNvSpPr>
          <p:nvPr/>
        </p:nvSpPr>
        <p:spPr bwMode="auto">
          <a:xfrm>
            <a:off x="7010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09" name="Rectangle 14"/>
          <p:cNvSpPr>
            <a:spLocks noChangeArrowheads="1"/>
          </p:cNvSpPr>
          <p:nvPr/>
        </p:nvSpPr>
        <p:spPr bwMode="auto">
          <a:xfrm>
            <a:off x="7315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10" name="Rectangle 15"/>
          <p:cNvSpPr>
            <a:spLocks noChangeArrowheads="1"/>
          </p:cNvSpPr>
          <p:nvPr/>
        </p:nvSpPr>
        <p:spPr bwMode="auto">
          <a:xfrm>
            <a:off x="76200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11" name="Rectangle 16"/>
          <p:cNvSpPr>
            <a:spLocks noChangeArrowheads="1"/>
          </p:cNvSpPr>
          <p:nvPr/>
        </p:nvSpPr>
        <p:spPr bwMode="auto">
          <a:xfrm>
            <a:off x="7924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12" name="Text Box 17"/>
          <p:cNvSpPr txBox="1">
            <a:spLocks noChangeArrowheads="1"/>
          </p:cNvSpPr>
          <p:nvPr/>
        </p:nvSpPr>
        <p:spPr bwMode="auto">
          <a:xfrm>
            <a:off x="42703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0</a:t>
            </a:r>
          </a:p>
        </p:txBody>
      </p:sp>
      <p:sp>
        <p:nvSpPr>
          <p:cNvPr id="8213" name="Text Box 18"/>
          <p:cNvSpPr txBox="1">
            <a:spLocks noChangeArrowheads="1"/>
          </p:cNvSpPr>
          <p:nvPr/>
        </p:nvSpPr>
        <p:spPr bwMode="auto">
          <a:xfrm>
            <a:off x="45720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8214" name="Text Box 19"/>
          <p:cNvSpPr txBox="1">
            <a:spLocks noChangeArrowheads="1"/>
          </p:cNvSpPr>
          <p:nvPr/>
        </p:nvSpPr>
        <p:spPr bwMode="auto">
          <a:xfrm>
            <a:off x="487362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8215" name="Text Box 20"/>
          <p:cNvSpPr txBox="1">
            <a:spLocks noChangeArrowheads="1"/>
          </p:cNvSpPr>
          <p:nvPr/>
        </p:nvSpPr>
        <p:spPr bwMode="auto">
          <a:xfrm>
            <a:off x="517525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8216" name="Text Box 21"/>
          <p:cNvSpPr txBox="1">
            <a:spLocks noChangeArrowheads="1"/>
          </p:cNvSpPr>
          <p:nvPr/>
        </p:nvSpPr>
        <p:spPr bwMode="auto">
          <a:xfrm>
            <a:off x="54768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8217" name="Text Box 22"/>
          <p:cNvSpPr txBox="1">
            <a:spLocks noChangeArrowheads="1"/>
          </p:cNvSpPr>
          <p:nvPr/>
        </p:nvSpPr>
        <p:spPr bwMode="auto">
          <a:xfrm>
            <a:off x="57785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8218" name="Text Box 23"/>
          <p:cNvSpPr txBox="1">
            <a:spLocks noChangeArrowheads="1"/>
          </p:cNvSpPr>
          <p:nvPr/>
        </p:nvSpPr>
        <p:spPr bwMode="auto">
          <a:xfrm>
            <a:off x="608012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6</a:t>
            </a:r>
          </a:p>
        </p:txBody>
      </p:sp>
      <p:sp>
        <p:nvSpPr>
          <p:cNvPr id="8219" name="Text Box 24"/>
          <p:cNvSpPr txBox="1">
            <a:spLocks noChangeArrowheads="1"/>
          </p:cNvSpPr>
          <p:nvPr/>
        </p:nvSpPr>
        <p:spPr bwMode="auto">
          <a:xfrm>
            <a:off x="638175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8220" name="Text Box 25"/>
          <p:cNvSpPr txBox="1">
            <a:spLocks noChangeArrowheads="1"/>
          </p:cNvSpPr>
          <p:nvPr/>
        </p:nvSpPr>
        <p:spPr bwMode="auto">
          <a:xfrm>
            <a:off x="66833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8221" name="Text Box 26"/>
          <p:cNvSpPr txBox="1">
            <a:spLocks noChangeArrowheads="1"/>
          </p:cNvSpPr>
          <p:nvPr/>
        </p:nvSpPr>
        <p:spPr bwMode="auto">
          <a:xfrm>
            <a:off x="69850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8222" name="Text Box 27"/>
          <p:cNvSpPr txBox="1">
            <a:spLocks noChangeArrowheads="1"/>
          </p:cNvSpPr>
          <p:nvPr/>
        </p:nvSpPr>
        <p:spPr bwMode="auto">
          <a:xfrm>
            <a:off x="7229475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10</a:t>
            </a:r>
          </a:p>
        </p:txBody>
      </p:sp>
      <p:sp>
        <p:nvSpPr>
          <p:cNvPr id="8223" name="Text Box 28"/>
          <p:cNvSpPr txBox="1">
            <a:spLocks noChangeArrowheads="1"/>
          </p:cNvSpPr>
          <p:nvPr/>
        </p:nvSpPr>
        <p:spPr bwMode="auto">
          <a:xfrm>
            <a:off x="7531100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11</a:t>
            </a:r>
          </a:p>
        </p:txBody>
      </p:sp>
      <p:sp>
        <p:nvSpPr>
          <p:cNvPr id="8224" name="Text Box 29"/>
          <p:cNvSpPr txBox="1">
            <a:spLocks noChangeArrowheads="1"/>
          </p:cNvSpPr>
          <p:nvPr/>
        </p:nvSpPr>
        <p:spPr bwMode="auto">
          <a:xfrm>
            <a:off x="7832725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12</a:t>
            </a:r>
          </a:p>
        </p:txBody>
      </p:sp>
      <p:sp>
        <p:nvSpPr>
          <p:cNvPr id="8225" name="Rectangle 30"/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31</a:t>
            </a:r>
          </a:p>
        </p:txBody>
      </p:sp>
      <p:sp>
        <p:nvSpPr>
          <p:cNvPr id="8226" name="Rectangle 31"/>
          <p:cNvSpPr>
            <a:spLocks noChangeArrowheads="1"/>
          </p:cNvSpPr>
          <p:nvPr/>
        </p:nvSpPr>
        <p:spPr bwMode="auto">
          <a:xfrm>
            <a:off x="45720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27" name="Rectangle 32"/>
          <p:cNvSpPr>
            <a:spLocks noChangeArrowheads="1"/>
          </p:cNvSpPr>
          <p:nvPr/>
        </p:nvSpPr>
        <p:spPr bwMode="auto">
          <a:xfrm>
            <a:off x="4876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41</a:t>
            </a:r>
          </a:p>
        </p:txBody>
      </p:sp>
      <p:sp>
        <p:nvSpPr>
          <p:cNvPr id="8228" name="Rectangle 33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29" name="Rectangle 34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30" name="Rectangle 35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18</a:t>
            </a:r>
          </a:p>
        </p:txBody>
      </p:sp>
      <p:sp>
        <p:nvSpPr>
          <p:cNvPr id="8231" name="Rectangle 36"/>
          <p:cNvSpPr>
            <a:spLocks noChangeArrowheads="1"/>
          </p:cNvSpPr>
          <p:nvPr/>
        </p:nvSpPr>
        <p:spPr bwMode="auto">
          <a:xfrm>
            <a:off x="60960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32</a:t>
            </a:r>
          </a:p>
        </p:txBody>
      </p:sp>
      <p:sp>
        <p:nvSpPr>
          <p:cNvPr id="8232" name="Rectangle 37"/>
          <p:cNvSpPr>
            <a:spLocks noChangeArrowheads="1"/>
          </p:cNvSpPr>
          <p:nvPr/>
        </p:nvSpPr>
        <p:spPr bwMode="auto">
          <a:xfrm>
            <a:off x="6400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59</a:t>
            </a:r>
          </a:p>
        </p:txBody>
      </p:sp>
      <p:sp>
        <p:nvSpPr>
          <p:cNvPr id="8233" name="Rectangle 38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73</a:t>
            </a:r>
          </a:p>
        </p:txBody>
      </p:sp>
      <p:sp>
        <p:nvSpPr>
          <p:cNvPr id="8234" name="Rectangle 39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22</a:t>
            </a:r>
          </a:p>
        </p:txBody>
      </p:sp>
      <p:sp>
        <p:nvSpPr>
          <p:cNvPr id="8235" name="Rectangle 40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44</a:t>
            </a:r>
          </a:p>
        </p:txBody>
      </p:sp>
      <p:sp>
        <p:nvSpPr>
          <p:cNvPr id="8236" name="Rectangle 41"/>
          <p:cNvSpPr>
            <a:spLocks noChangeArrowheads="1"/>
          </p:cNvSpPr>
          <p:nvPr/>
        </p:nvSpPr>
        <p:spPr bwMode="auto">
          <a:xfrm>
            <a:off x="76200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237" name="Rectangle 42"/>
          <p:cNvSpPr>
            <a:spLocks noChangeArrowheads="1"/>
          </p:cNvSpPr>
          <p:nvPr/>
        </p:nvSpPr>
        <p:spPr bwMode="auto">
          <a:xfrm>
            <a:off x="7924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38" name="Text Box 43"/>
          <p:cNvSpPr txBox="1">
            <a:spLocks noChangeArrowheads="1"/>
          </p:cNvSpPr>
          <p:nvPr/>
        </p:nvSpPr>
        <p:spPr bwMode="auto">
          <a:xfrm>
            <a:off x="42703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0</a:t>
            </a:r>
          </a:p>
        </p:txBody>
      </p:sp>
      <p:sp>
        <p:nvSpPr>
          <p:cNvPr id="8239" name="Text Box 44"/>
          <p:cNvSpPr txBox="1">
            <a:spLocks noChangeArrowheads="1"/>
          </p:cNvSpPr>
          <p:nvPr/>
        </p:nvSpPr>
        <p:spPr bwMode="auto">
          <a:xfrm>
            <a:off x="45720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8240" name="Text Box 45"/>
          <p:cNvSpPr txBox="1">
            <a:spLocks noChangeArrowheads="1"/>
          </p:cNvSpPr>
          <p:nvPr/>
        </p:nvSpPr>
        <p:spPr bwMode="auto">
          <a:xfrm>
            <a:off x="487362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8241" name="Text Box 46"/>
          <p:cNvSpPr txBox="1">
            <a:spLocks noChangeArrowheads="1"/>
          </p:cNvSpPr>
          <p:nvPr/>
        </p:nvSpPr>
        <p:spPr bwMode="auto">
          <a:xfrm>
            <a:off x="517525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8242" name="Text Box 47"/>
          <p:cNvSpPr txBox="1">
            <a:spLocks noChangeArrowheads="1"/>
          </p:cNvSpPr>
          <p:nvPr/>
        </p:nvSpPr>
        <p:spPr bwMode="auto">
          <a:xfrm>
            <a:off x="54768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8243" name="Text Box 48"/>
          <p:cNvSpPr txBox="1">
            <a:spLocks noChangeArrowheads="1"/>
          </p:cNvSpPr>
          <p:nvPr/>
        </p:nvSpPr>
        <p:spPr bwMode="auto">
          <a:xfrm>
            <a:off x="57785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8244" name="Text Box 49"/>
          <p:cNvSpPr txBox="1">
            <a:spLocks noChangeArrowheads="1"/>
          </p:cNvSpPr>
          <p:nvPr/>
        </p:nvSpPr>
        <p:spPr bwMode="auto">
          <a:xfrm>
            <a:off x="608012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6</a:t>
            </a:r>
          </a:p>
        </p:txBody>
      </p:sp>
      <p:sp>
        <p:nvSpPr>
          <p:cNvPr id="8245" name="Text Box 50"/>
          <p:cNvSpPr txBox="1">
            <a:spLocks noChangeArrowheads="1"/>
          </p:cNvSpPr>
          <p:nvPr/>
        </p:nvSpPr>
        <p:spPr bwMode="auto">
          <a:xfrm>
            <a:off x="638175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8246" name="Text Box 51"/>
          <p:cNvSpPr txBox="1">
            <a:spLocks noChangeArrowheads="1"/>
          </p:cNvSpPr>
          <p:nvPr/>
        </p:nvSpPr>
        <p:spPr bwMode="auto">
          <a:xfrm>
            <a:off x="66833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8247" name="Text Box 52"/>
          <p:cNvSpPr txBox="1">
            <a:spLocks noChangeArrowheads="1"/>
          </p:cNvSpPr>
          <p:nvPr/>
        </p:nvSpPr>
        <p:spPr bwMode="auto">
          <a:xfrm>
            <a:off x="69850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8248" name="Text Box 53"/>
          <p:cNvSpPr txBox="1">
            <a:spLocks noChangeArrowheads="1"/>
          </p:cNvSpPr>
          <p:nvPr/>
        </p:nvSpPr>
        <p:spPr bwMode="auto">
          <a:xfrm>
            <a:off x="7229475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10</a:t>
            </a:r>
          </a:p>
        </p:txBody>
      </p:sp>
      <p:sp>
        <p:nvSpPr>
          <p:cNvPr id="8249" name="Text Box 54"/>
          <p:cNvSpPr txBox="1">
            <a:spLocks noChangeArrowheads="1"/>
          </p:cNvSpPr>
          <p:nvPr/>
        </p:nvSpPr>
        <p:spPr bwMode="auto">
          <a:xfrm>
            <a:off x="7531100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11</a:t>
            </a:r>
          </a:p>
        </p:txBody>
      </p:sp>
      <p:sp>
        <p:nvSpPr>
          <p:cNvPr id="8250" name="Text Box 55"/>
          <p:cNvSpPr txBox="1">
            <a:spLocks noChangeArrowheads="1"/>
          </p:cNvSpPr>
          <p:nvPr/>
        </p:nvSpPr>
        <p:spPr bwMode="auto">
          <a:xfrm>
            <a:off x="7832725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12</a:t>
            </a:r>
          </a:p>
        </p:txBody>
      </p:sp>
      <p:sp>
        <p:nvSpPr>
          <p:cNvPr id="8251" name="AutoShape 56"/>
          <p:cNvSpPr>
            <a:spLocks noChangeArrowheads="1"/>
          </p:cNvSpPr>
          <p:nvPr/>
        </p:nvSpPr>
        <p:spPr bwMode="auto">
          <a:xfrm>
            <a:off x="6096000" y="49530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194" name="Object 57"/>
          <p:cNvGraphicFramePr>
            <a:graphicFrameLocks noChangeAspect="1"/>
          </p:cNvGraphicFramePr>
          <p:nvPr/>
        </p:nvGraphicFramePr>
        <p:xfrm>
          <a:off x="4724400" y="1676400"/>
          <a:ext cx="2933700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" name="Worksheet" r:id="rId3" imgW="2934081" imgH="2305507" progId="Excel.Sheet.8">
                  <p:embed/>
                </p:oleObj>
              </mc:Choice>
              <mc:Fallback>
                <p:oleObj name="Worksheet" r:id="rId3" imgW="2934081" imgH="2305507" progId="Excel.Sheet.8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2933700" cy="2305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52" name="Date Placeholder 5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Factor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Godlwasser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Hash Tables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E49A-E298-A84E-AD6E-6BDA603E44C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62000" y="1447800"/>
            <a:ext cx="7315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q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charset="0"/>
              <a:buChar char="w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800" b="1" i="1" kern="0" dirty="0" smtClean="0">
                <a:latin typeface="Symbol" charset="0"/>
              </a:rPr>
              <a:t>a</a:t>
            </a:r>
            <a:r>
              <a:rPr lang="en-US" sz="2800" kern="0" dirty="0" smtClean="0">
                <a:latin typeface="Times New Roman" charset="0"/>
              </a:rPr>
              <a:t> </a:t>
            </a:r>
            <a:r>
              <a:rPr lang="en-US" sz="2800" kern="0" dirty="0" smtClean="0">
                <a:latin typeface="Symbol" charset="0"/>
              </a:rPr>
              <a:t>=</a:t>
            </a:r>
            <a:r>
              <a:rPr lang="en-US" sz="2800" kern="0" dirty="0" smtClean="0">
                <a:latin typeface="Times New Roman" charset="0"/>
              </a:rPr>
              <a:t> </a:t>
            </a:r>
            <a:r>
              <a:rPr lang="en-US" sz="2800" b="1" i="1" kern="0" dirty="0" smtClean="0">
                <a:latin typeface="Times New Roman" charset="0"/>
              </a:rPr>
              <a:t>n</a:t>
            </a:r>
            <a:r>
              <a:rPr lang="en-US" sz="2800" kern="0" dirty="0" smtClean="0">
                <a:latin typeface="Symbol" charset="0"/>
              </a:rPr>
              <a:t>/</a:t>
            </a:r>
            <a:r>
              <a:rPr lang="en-US" sz="2800" b="1" i="1" kern="0" dirty="0" smtClean="0">
                <a:latin typeface="Times New Roman" charset="0"/>
              </a:rPr>
              <a:t>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i="1" kern="0" dirty="0" smtClean="0">
                <a:latin typeface="Times New Roman" charset="0"/>
              </a:rPr>
              <a:t>n = number of entries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i="1" kern="0" dirty="0" smtClean="0">
                <a:latin typeface="Times New Roman" charset="0"/>
              </a:rPr>
              <a:t>N = size of hash table</a:t>
            </a:r>
          </a:p>
          <a:p>
            <a:pPr eaLnBrk="1" hangingPunct="1">
              <a:lnSpc>
                <a:spcPct val="90000"/>
              </a:lnSpc>
            </a:pPr>
            <a:endParaRPr lang="en-US" sz="2800" b="1" i="1" kern="0" dirty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kern="0" dirty="0" smtClean="0">
                <a:latin typeface="Tahoma" charset="0"/>
              </a:rPr>
              <a:t>affects the performance of a hash table</a:t>
            </a:r>
          </a:p>
          <a:p>
            <a:pPr eaLnBrk="1" hangingPunct="1">
              <a:lnSpc>
                <a:spcPct val="90000"/>
              </a:lnSpc>
            </a:pPr>
            <a:endParaRPr lang="en-US" sz="2800" kern="0" dirty="0" smtClean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kern="0" dirty="0" smtClean="0">
                <a:latin typeface="Tahoma" charset="0"/>
              </a:rPr>
              <a:t>Assuming hash values are like random numbers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kern="0" dirty="0" smtClean="0">
                <a:latin typeface="Tahoma" charset="0"/>
              </a:rPr>
              <a:t>it can be shown that the expected number of probes for an insertion is</a:t>
            </a:r>
            <a:br>
              <a:rPr lang="en-US" sz="2400" kern="0" dirty="0" smtClean="0">
                <a:latin typeface="Tahoma" charset="0"/>
              </a:rPr>
            </a:br>
            <a:r>
              <a:rPr lang="en-US" sz="2400" kern="0" dirty="0" smtClean="0">
                <a:latin typeface="Tahoma" charset="0"/>
              </a:rPr>
              <a:t>	</a:t>
            </a:r>
            <a:r>
              <a:rPr lang="en-US" sz="2400" kern="0" dirty="0" smtClean="0">
                <a:latin typeface="Times New Roman" charset="0"/>
              </a:rPr>
              <a:t>1</a:t>
            </a:r>
            <a:r>
              <a:rPr lang="en-US" sz="2400" b="1" i="1" kern="0" dirty="0" smtClean="0">
                <a:latin typeface="Times New Roman" charset="0"/>
              </a:rPr>
              <a:t> </a:t>
            </a:r>
            <a:r>
              <a:rPr lang="en-US" sz="2400" kern="0" dirty="0" smtClean="0">
                <a:latin typeface="Symbol" charset="0"/>
              </a:rPr>
              <a:t>/ </a:t>
            </a:r>
            <a:r>
              <a:rPr lang="en-US" sz="2400" kern="0" dirty="0" smtClean="0">
                <a:latin typeface="Times New Roman" charset="0"/>
              </a:rPr>
              <a:t>(1 </a:t>
            </a:r>
            <a:r>
              <a:rPr lang="en-US" sz="2400" kern="0" dirty="0" smtClean="0">
                <a:latin typeface="Symbol" charset="0"/>
              </a:rPr>
              <a:t>-</a:t>
            </a:r>
            <a:r>
              <a:rPr lang="en-US" sz="2400" b="1" i="1" kern="0" dirty="0" smtClean="0">
                <a:latin typeface="Times New Roman" charset="0"/>
              </a:rPr>
              <a:t> </a:t>
            </a:r>
            <a:r>
              <a:rPr lang="en-US" sz="2400" b="1" i="1" kern="0" dirty="0" smtClean="0">
                <a:latin typeface="Symbol" charset="0"/>
              </a:rPr>
              <a:t>a</a:t>
            </a:r>
            <a:r>
              <a:rPr lang="en-US" sz="2400" kern="0" dirty="0" smtClean="0">
                <a:latin typeface="Times New Roman" charset="0"/>
              </a:rPr>
              <a:t>)</a:t>
            </a:r>
            <a:r>
              <a:rPr lang="en-US" sz="2400" kern="0" dirty="0" smtClean="0">
                <a:latin typeface="Symbol" charset="0"/>
              </a:rPr>
              <a:t> </a:t>
            </a:r>
            <a:endParaRPr lang="en-US" sz="2400" kern="0" dirty="0">
              <a:latin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466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Desirable Load </a:t>
            </a:r>
            <a:r>
              <a:rPr lang="en-US" dirty="0" smtClean="0"/>
              <a:t>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Chaining</a:t>
            </a:r>
          </a:p>
          <a:p>
            <a:pPr lvl="1"/>
            <a:r>
              <a:rPr lang="en-US" dirty="0" smtClean="0"/>
              <a:t>Load factor &lt; 0.9</a:t>
            </a:r>
          </a:p>
          <a:p>
            <a:r>
              <a:rPr lang="en-US" dirty="0" smtClean="0"/>
              <a:t>Open addressing: linear probing</a:t>
            </a:r>
          </a:p>
          <a:p>
            <a:pPr lvl="1"/>
            <a:r>
              <a:rPr lang="en-US" dirty="0" smtClean="0"/>
              <a:t>Load factor &lt; 0.5</a:t>
            </a:r>
          </a:p>
          <a:p>
            <a:pPr lvl="1"/>
            <a:endParaRPr lang="en-US" dirty="0"/>
          </a:p>
          <a:p>
            <a:r>
              <a:rPr lang="en-US" dirty="0" smtClean="0"/>
              <a:t>When the load factor is too high</a:t>
            </a:r>
          </a:p>
          <a:p>
            <a:pPr lvl="1"/>
            <a:r>
              <a:rPr lang="en-US" dirty="0" smtClean="0"/>
              <a:t>Resize the hash table and</a:t>
            </a:r>
          </a:p>
          <a:p>
            <a:pPr lvl="1"/>
            <a:r>
              <a:rPr lang="en-US" dirty="0" smtClean="0"/>
              <a:t>Rehash the entries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Godlwasser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Hash Tables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E49A-E298-A84E-AD6E-6BDA603E44C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74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922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0337939-18EE-BF45-9628-C1F4D2E3A679}" type="slidenum">
              <a:rPr lang="en-US" sz="1400"/>
              <a:pPr eaLnBrk="1" hangingPunct="1"/>
              <a:t>39</a:t>
            </a:fld>
            <a:endParaRPr lang="en-US" sz="1400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5562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Performance of Hashing</a:t>
            </a:r>
          </a:p>
        </p:txBody>
      </p:sp>
      <p:sp>
        <p:nvSpPr>
          <p:cNvPr id="922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762000" y="1752600"/>
            <a:ext cx="7620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The </a:t>
            </a:r>
            <a:r>
              <a:rPr lang="en-US" sz="2400" dirty="0" smtClean="0">
                <a:latin typeface="Tahoma" charset="0"/>
              </a:rPr>
              <a:t>“expected” time complexity for get/put/remove</a:t>
            </a:r>
            <a:endParaRPr lang="en-US" sz="2400" b="1" i="1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b="1" i="1" dirty="0" smtClean="0">
                <a:latin typeface="Times New Roman" charset="0"/>
              </a:rPr>
              <a:t>O</a:t>
            </a:r>
            <a:r>
              <a:rPr lang="en-US" dirty="0" smtClean="0">
                <a:latin typeface="Times New Roman" charset="0"/>
              </a:rPr>
              <a:t>(1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>
                <a:latin typeface="Tahoma" charset="0"/>
              </a:rPr>
              <a:t> </a:t>
            </a:r>
            <a:endParaRPr lang="en-US" dirty="0" smtClean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In practice, hashing is very fast provided the load factor is not close to 100</a:t>
            </a:r>
            <a:r>
              <a:rPr lang="en-US" sz="2400" dirty="0" smtClean="0">
                <a:latin typeface="Tahoma" charset="0"/>
              </a:rPr>
              <a:t>%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Applications of hash tables: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small databases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compilers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browser caches</a:t>
            </a:r>
            <a:endParaRPr lang="en-US" sz="2000" dirty="0">
              <a:latin typeface="Times New Roman" charset="0"/>
            </a:endParaRPr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/>
        </p:nvGraphicFramePr>
        <p:xfrm>
          <a:off x="6096000" y="76200"/>
          <a:ext cx="246221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1" name="Clip" r:id="rId3" imgW="2942640" imgH="2628360" progId="MS_ClipArt_Gallery.2">
                  <p:embed/>
                </p:oleObj>
              </mc:Choice>
              <mc:Fallback>
                <p:oleObj name="Clip" r:id="rId3" imgW="2942640" imgH="262836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76200"/>
                        <a:ext cx="2462213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More General Kinds of Keys</a:t>
            </a:r>
          </a:p>
        </p:txBody>
      </p:sp>
      <p:sp>
        <p:nvSpPr>
          <p:cNvPr id="10242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5800" y="1447800"/>
            <a:ext cx="8153400" cy="4953000"/>
          </a:xfrm>
        </p:spPr>
        <p:txBody>
          <a:bodyPr/>
          <a:lstStyle/>
          <a:p>
            <a:r>
              <a:rPr lang="en-US" sz="2800" dirty="0">
                <a:latin typeface="Tahoma" charset="0"/>
              </a:rPr>
              <a:t>But what should we do if our keys are not integers in the range from 0 to N – 1?</a:t>
            </a:r>
          </a:p>
          <a:p>
            <a:pPr lvl="1"/>
            <a:r>
              <a:rPr lang="en-US" sz="2400" b="1" dirty="0" smtClean="0">
                <a:latin typeface="Tahoma" charset="0"/>
              </a:rPr>
              <a:t>hash </a:t>
            </a:r>
            <a:r>
              <a:rPr lang="en-US" sz="2400" b="1" dirty="0">
                <a:latin typeface="Tahoma" charset="0"/>
              </a:rPr>
              <a:t>function </a:t>
            </a:r>
            <a:endParaRPr lang="en-US" sz="2400" dirty="0">
              <a:latin typeface="Tahoma" charset="0"/>
            </a:endParaRPr>
          </a:p>
          <a:p>
            <a:pPr lvl="2"/>
            <a:r>
              <a:rPr lang="en-US" sz="2000" dirty="0" smtClean="0">
                <a:latin typeface="Tahoma" charset="0"/>
              </a:rPr>
              <a:t>map </a:t>
            </a:r>
            <a:r>
              <a:rPr lang="en-US" sz="2000" dirty="0">
                <a:latin typeface="Tahoma" charset="0"/>
              </a:rPr>
              <a:t>general keys to corresponding indices in a table.</a:t>
            </a:r>
          </a:p>
          <a:p>
            <a:pPr lvl="1"/>
            <a:r>
              <a:rPr lang="en-US" sz="2400" dirty="0">
                <a:latin typeface="Tahoma" charset="0"/>
              </a:rPr>
              <a:t>For instance, the last four digits of a Social Security number.</a:t>
            </a:r>
          </a:p>
        </p:txBody>
      </p:sp>
      <p:sp>
        <p:nvSpPr>
          <p:cNvPr id="102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Hash Tables</a:t>
            </a:r>
            <a:endParaRPr lang="en-US" dirty="0"/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8880455-608B-4D49-A079-025340FE0590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10246" name="Rectangle 384"/>
          <p:cNvSpPr>
            <a:spLocks noChangeArrowheads="1"/>
          </p:cNvSpPr>
          <p:nvPr/>
        </p:nvSpPr>
        <p:spPr bwMode="auto">
          <a:xfrm>
            <a:off x="3765550" y="4114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800">
                <a:sym typeface="Symbol" charset="0"/>
              </a:rPr>
              <a:t></a:t>
            </a:r>
            <a:endParaRPr lang="en-US" sz="1800"/>
          </a:p>
        </p:txBody>
      </p:sp>
      <p:sp>
        <p:nvSpPr>
          <p:cNvPr id="10247" name="Rectangle 385"/>
          <p:cNvSpPr>
            <a:spLocks noChangeArrowheads="1"/>
          </p:cNvSpPr>
          <p:nvPr/>
        </p:nvSpPr>
        <p:spPr bwMode="auto">
          <a:xfrm>
            <a:off x="3765550" y="4419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386"/>
          <p:cNvSpPr>
            <a:spLocks noChangeArrowheads="1"/>
          </p:cNvSpPr>
          <p:nvPr/>
        </p:nvSpPr>
        <p:spPr bwMode="auto">
          <a:xfrm>
            <a:off x="3765550" y="4724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ym typeface="Symbol" charset="0"/>
            </a:endParaRPr>
          </a:p>
        </p:txBody>
      </p:sp>
      <p:sp>
        <p:nvSpPr>
          <p:cNvPr id="10249" name="Rectangle 387"/>
          <p:cNvSpPr>
            <a:spLocks noChangeArrowheads="1"/>
          </p:cNvSpPr>
          <p:nvPr/>
        </p:nvSpPr>
        <p:spPr bwMode="auto">
          <a:xfrm>
            <a:off x="3765550" y="5029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800">
                <a:sym typeface="Symbol" charset="0"/>
              </a:rPr>
              <a:t></a:t>
            </a:r>
          </a:p>
        </p:txBody>
      </p:sp>
      <p:sp>
        <p:nvSpPr>
          <p:cNvPr id="10250" name="Rectangle 388"/>
          <p:cNvSpPr>
            <a:spLocks noChangeArrowheads="1"/>
          </p:cNvSpPr>
          <p:nvPr/>
        </p:nvSpPr>
        <p:spPr bwMode="auto">
          <a:xfrm>
            <a:off x="3765550" y="5334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Text Box 392"/>
          <p:cNvSpPr txBox="1">
            <a:spLocks noChangeArrowheads="1"/>
          </p:cNvSpPr>
          <p:nvPr/>
        </p:nvSpPr>
        <p:spPr bwMode="auto">
          <a:xfrm>
            <a:off x="3429000" y="4038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0</a:t>
            </a:r>
          </a:p>
        </p:txBody>
      </p:sp>
      <p:sp>
        <p:nvSpPr>
          <p:cNvPr id="10252" name="Text Box 393"/>
          <p:cNvSpPr txBox="1">
            <a:spLocks noChangeArrowheads="1"/>
          </p:cNvSpPr>
          <p:nvPr/>
        </p:nvSpPr>
        <p:spPr bwMode="auto">
          <a:xfrm>
            <a:off x="3429000" y="4343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1</a:t>
            </a:r>
          </a:p>
        </p:txBody>
      </p:sp>
      <p:sp>
        <p:nvSpPr>
          <p:cNvPr id="10253" name="Text Box 394"/>
          <p:cNvSpPr txBox="1">
            <a:spLocks noChangeArrowheads="1"/>
          </p:cNvSpPr>
          <p:nvPr/>
        </p:nvSpPr>
        <p:spPr bwMode="auto">
          <a:xfrm>
            <a:off x="3429000" y="4648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2</a:t>
            </a:r>
          </a:p>
        </p:txBody>
      </p:sp>
      <p:sp>
        <p:nvSpPr>
          <p:cNvPr id="10254" name="Text Box 395"/>
          <p:cNvSpPr txBox="1">
            <a:spLocks noChangeArrowheads="1"/>
          </p:cNvSpPr>
          <p:nvPr/>
        </p:nvSpPr>
        <p:spPr bwMode="auto">
          <a:xfrm>
            <a:off x="3429000" y="4953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3</a:t>
            </a:r>
          </a:p>
        </p:txBody>
      </p:sp>
      <p:sp>
        <p:nvSpPr>
          <p:cNvPr id="10255" name="Text Box 396"/>
          <p:cNvSpPr txBox="1">
            <a:spLocks noChangeArrowheads="1"/>
          </p:cNvSpPr>
          <p:nvPr/>
        </p:nvSpPr>
        <p:spPr bwMode="auto">
          <a:xfrm>
            <a:off x="3429000" y="5257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4</a:t>
            </a:r>
          </a:p>
        </p:txBody>
      </p:sp>
      <p:sp>
        <p:nvSpPr>
          <p:cNvPr id="10256" name="AutoShape 401"/>
          <p:cNvSpPr>
            <a:spLocks noChangeArrowheads="1"/>
          </p:cNvSpPr>
          <p:nvPr/>
        </p:nvSpPr>
        <p:spPr bwMode="auto">
          <a:xfrm>
            <a:off x="4343400" y="5334000"/>
            <a:ext cx="16002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/>
              <a:t>451-229-0004</a:t>
            </a:r>
          </a:p>
        </p:txBody>
      </p:sp>
      <p:sp>
        <p:nvSpPr>
          <p:cNvPr id="10257" name="AutoShape 402"/>
          <p:cNvSpPr>
            <a:spLocks noChangeArrowheads="1"/>
          </p:cNvSpPr>
          <p:nvPr/>
        </p:nvSpPr>
        <p:spPr bwMode="auto">
          <a:xfrm>
            <a:off x="4343400" y="4724400"/>
            <a:ext cx="16002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/>
              <a:t>981-101-0002</a:t>
            </a:r>
          </a:p>
        </p:txBody>
      </p:sp>
      <p:sp>
        <p:nvSpPr>
          <p:cNvPr id="10258" name="Line 403"/>
          <p:cNvSpPr>
            <a:spLocks noChangeShapeType="1"/>
          </p:cNvSpPr>
          <p:nvPr/>
        </p:nvSpPr>
        <p:spPr bwMode="auto">
          <a:xfrm>
            <a:off x="3917950" y="5486400"/>
            <a:ext cx="425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AutoShape 406"/>
          <p:cNvSpPr>
            <a:spLocks noChangeArrowheads="1"/>
          </p:cNvSpPr>
          <p:nvPr/>
        </p:nvSpPr>
        <p:spPr bwMode="auto">
          <a:xfrm>
            <a:off x="4343400" y="4419600"/>
            <a:ext cx="16002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/>
              <a:t>025-612-0001</a:t>
            </a:r>
          </a:p>
        </p:txBody>
      </p:sp>
      <p:sp>
        <p:nvSpPr>
          <p:cNvPr id="10260" name="Line 407"/>
          <p:cNvSpPr>
            <a:spLocks noChangeShapeType="1"/>
          </p:cNvSpPr>
          <p:nvPr/>
        </p:nvSpPr>
        <p:spPr bwMode="auto">
          <a:xfrm>
            <a:off x="3917950" y="4572000"/>
            <a:ext cx="425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Line 408"/>
          <p:cNvSpPr>
            <a:spLocks noChangeShapeType="1"/>
          </p:cNvSpPr>
          <p:nvPr/>
        </p:nvSpPr>
        <p:spPr bwMode="auto">
          <a:xfrm>
            <a:off x="3886200" y="4876800"/>
            <a:ext cx="425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0"/>
          <p:cNvSpPr txBox="1">
            <a:spLocks noChangeArrowheads="1"/>
          </p:cNvSpPr>
          <p:nvPr/>
        </p:nvSpPr>
        <p:spPr bwMode="auto">
          <a:xfrm rot="5400000">
            <a:off x="3794125" y="57308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833179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</a:t>
            </a:r>
            <a:r>
              <a:rPr lang="en-US" dirty="0"/>
              <a:t>C</a:t>
            </a:r>
            <a:r>
              <a:rPr lang="en-US" dirty="0" smtClean="0"/>
              <a:t>omplexity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424190"/>
              </p:ext>
            </p:extLst>
          </p:nvPr>
        </p:nvGraphicFramePr>
        <p:xfrm>
          <a:off x="76200" y="2438400"/>
          <a:ext cx="8974756" cy="3734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8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7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861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861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861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1877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DoublyLinkedList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(unsorted)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Hash</a:t>
                      </a:r>
                      <a:r>
                        <a:rPr lang="en-US" baseline="0" dirty="0" smtClean="0"/>
                        <a:t> Table</a:t>
                      </a:r>
                    </a:p>
                    <a:p>
                      <a:pPr algn="ctr"/>
                      <a:r>
                        <a:rPr lang="en-US" baseline="0" dirty="0" smtClean="0"/>
                        <a:t>(no collisions;</a:t>
                      </a:r>
                    </a:p>
                    <a:p>
                      <a:pPr algn="ctr"/>
                      <a:r>
                        <a:rPr lang="en-US" baseline="0" dirty="0" smtClean="0"/>
                        <a:t>Best 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Hash</a:t>
                      </a:r>
                      <a:r>
                        <a:rPr lang="en-US" baseline="0" dirty="0" smtClean="0"/>
                        <a:t> Table</a:t>
                      </a:r>
                    </a:p>
                    <a:p>
                      <a:pPr algn="ctr"/>
                      <a:r>
                        <a:rPr lang="en-US" baseline="0" dirty="0" smtClean="0"/>
                        <a:t>(with collisions; worst 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Hash Table</a:t>
                      </a:r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smtClean="0"/>
                        <a:t>expected case)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486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get(key)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486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put(</a:t>
                      </a:r>
                      <a:r>
                        <a:rPr lang="en-US" dirty="0" err="1" smtClean="0"/>
                        <a:t>key,value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O(1)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486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remove(key)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O(1)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Godlwasser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Hash Tables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C1D1-C35B-2D45-A3C7-1A4085BA57E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3047" y="1447170"/>
            <a:ext cx="4211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 = number of entries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Counting # of comparisons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6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0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D54E005-E4B0-604F-8C72-0C64F3BB6FBF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57150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Hash Functions and Hash Tables</a:t>
            </a:r>
          </a:p>
        </p:txBody>
      </p:sp>
      <p:sp>
        <p:nvSpPr>
          <p:cNvPr id="1030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8001000" cy="25908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A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hash function</a:t>
            </a:r>
            <a:r>
              <a:rPr lang="en-US" sz="2400" dirty="0">
                <a:latin typeface="Tahoma" charset="0"/>
              </a:rPr>
              <a:t> </a:t>
            </a:r>
            <a:r>
              <a:rPr lang="en-US" sz="2400" b="1" i="1" dirty="0" smtClean="0">
                <a:latin typeface="Times New Roman" charset="0"/>
              </a:rPr>
              <a:t>h</a:t>
            </a:r>
            <a:endParaRPr lang="en-US" sz="2400" dirty="0">
              <a:latin typeface="Tahoma" charset="0"/>
            </a:endParaRPr>
          </a:p>
          <a:p>
            <a:pPr lvl="1" eaLnBrk="1" hangingPunct="1"/>
            <a:r>
              <a:rPr lang="en-US" sz="2000" dirty="0" smtClean="0">
                <a:latin typeface="Tahoma" charset="0"/>
              </a:rPr>
              <a:t>maps </a:t>
            </a:r>
            <a:r>
              <a:rPr lang="en-US" sz="2000" dirty="0">
                <a:latin typeface="Tahoma" charset="0"/>
              </a:rPr>
              <a:t>keys </a:t>
            </a:r>
            <a:r>
              <a:rPr lang="en-US" sz="2000" dirty="0" smtClean="0">
                <a:latin typeface="Tahoma" charset="0"/>
              </a:rPr>
              <a:t>to </a:t>
            </a:r>
            <a:r>
              <a:rPr lang="en-US" sz="2000" dirty="0">
                <a:latin typeface="Tahoma" charset="0"/>
              </a:rPr>
              <a:t>integers in a fixed interval </a:t>
            </a:r>
            <a:r>
              <a:rPr lang="en-US" sz="2000" dirty="0">
                <a:latin typeface="Times New Roman" charset="0"/>
              </a:rPr>
              <a:t>[0,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i="1" dirty="0">
                <a:latin typeface="Symbol" charset="0"/>
              </a:rPr>
              <a:t> </a:t>
            </a:r>
            <a:r>
              <a:rPr lang="en-US" sz="2000" dirty="0">
                <a:latin typeface="Symbol" charset="0"/>
              </a:rPr>
              <a:t>- </a:t>
            </a:r>
            <a:r>
              <a:rPr lang="en-US" sz="2000" dirty="0">
                <a:latin typeface="Times New Roman" charset="0"/>
              </a:rPr>
              <a:t>1]</a:t>
            </a:r>
          </a:p>
          <a:p>
            <a:pPr lvl="1" eaLnBrk="1" hangingPunct="1"/>
            <a:r>
              <a:rPr lang="en-US" sz="2000" dirty="0">
                <a:latin typeface="Verdana" charset="0"/>
              </a:rPr>
              <a:t>Example:</a:t>
            </a:r>
            <a:br>
              <a:rPr lang="en-US" sz="2000" dirty="0">
                <a:latin typeface="Verdana" charset="0"/>
              </a:rPr>
            </a:br>
            <a:r>
              <a:rPr lang="en-US" sz="2000" dirty="0">
                <a:latin typeface="Verdana" charset="0"/>
              </a:rPr>
              <a:t>	</a:t>
            </a:r>
            <a:r>
              <a:rPr lang="en-US" sz="2000" b="1" i="1" dirty="0">
                <a:latin typeface="Times New Roman" charset="0"/>
              </a:rPr>
              <a:t>h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x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dirty="0">
                <a:latin typeface="Symbol" charset="0"/>
              </a:rPr>
              <a:t>=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>
                <a:latin typeface="Times New Roman" charset="0"/>
              </a:rPr>
              <a:t>x</a:t>
            </a:r>
            <a:r>
              <a:rPr lang="en-US" sz="2000" dirty="0">
                <a:latin typeface="Times New Roman" charset="0"/>
              </a:rPr>
              <a:t> mod </a:t>
            </a:r>
            <a:r>
              <a:rPr lang="en-US" sz="2000" b="1" i="1" dirty="0">
                <a:latin typeface="Times New Roman" charset="0"/>
              </a:rPr>
              <a:t>N</a:t>
            </a:r>
            <a:br>
              <a:rPr lang="en-US" sz="2000" b="1" i="1" dirty="0">
                <a:latin typeface="Times New Roman" charset="0"/>
              </a:rPr>
            </a:br>
            <a:r>
              <a:rPr lang="en-US" sz="2000" dirty="0">
                <a:latin typeface="Verdana" charset="0"/>
              </a:rPr>
              <a:t>is a hash function for integer keys</a:t>
            </a:r>
          </a:p>
          <a:p>
            <a:pPr eaLnBrk="1" hangingPunct="1"/>
            <a:r>
              <a:rPr lang="en-US" sz="2400" dirty="0">
                <a:latin typeface="Verdana" charset="0"/>
              </a:rPr>
              <a:t>The integer </a:t>
            </a:r>
            <a:r>
              <a:rPr lang="en-US" sz="2400" b="1" i="1" dirty="0">
                <a:latin typeface="Times New Roman" charset="0"/>
              </a:rPr>
              <a:t>h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x</a:t>
            </a:r>
            <a:r>
              <a:rPr lang="en-US" sz="2400" dirty="0">
                <a:latin typeface="Times New Roman" charset="0"/>
              </a:rPr>
              <a:t>)</a:t>
            </a:r>
            <a:r>
              <a:rPr lang="en-US" sz="2400" dirty="0">
                <a:latin typeface="Verdana" charset="0"/>
              </a:rPr>
              <a:t> is called the </a:t>
            </a:r>
            <a:r>
              <a:rPr lang="en-US" sz="2400" dirty="0">
                <a:solidFill>
                  <a:schemeClr val="tx2"/>
                </a:solidFill>
                <a:latin typeface="Verdana" charset="0"/>
              </a:rPr>
              <a:t>hash value</a:t>
            </a:r>
            <a:r>
              <a:rPr lang="en-US" sz="2400" dirty="0">
                <a:latin typeface="Verdana" charset="0"/>
              </a:rPr>
              <a:t> of key </a:t>
            </a:r>
            <a:r>
              <a:rPr lang="en-US" sz="2400" b="1" i="1" dirty="0">
                <a:latin typeface="Times New Roman" charset="0"/>
              </a:rPr>
              <a:t>x</a:t>
            </a:r>
          </a:p>
        </p:txBody>
      </p:sp>
      <p:sp>
        <p:nvSpPr>
          <p:cNvPr id="1031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4191000"/>
            <a:ext cx="7848600" cy="1981200"/>
          </a:xfrm>
        </p:spPr>
        <p:txBody>
          <a:bodyPr/>
          <a:lstStyle/>
          <a:p>
            <a:pPr marL="0" indent="0" eaLnBrk="1" hangingPunct="1">
              <a:buNone/>
            </a:pPr>
            <a:endParaRPr lang="en-US" dirty="0">
              <a:latin typeface="Verdana" charset="0"/>
            </a:endParaRPr>
          </a:p>
        </p:txBody>
      </p:sp>
      <p:graphicFrame>
        <p:nvGraphicFramePr>
          <p:cNvPr id="1026" name="Object 1030"/>
          <p:cNvGraphicFramePr>
            <a:graphicFrameLocks noChangeAspect="1"/>
          </p:cNvGraphicFramePr>
          <p:nvPr/>
        </p:nvGraphicFramePr>
        <p:xfrm>
          <a:off x="6757988" y="130175"/>
          <a:ext cx="1928812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" name="Clip" r:id="rId3" imgW="4674960" imgH="3934080" progId="MS_ClipArt_Gallery.2">
                  <p:embed/>
                </p:oleObj>
              </mc:Choice>
              <mc:Fallback>
                <p:oleObj name="Clip" r:id="rId3" imgW="4674960" imgH="3934080" progId="MS_ClipArt_Gallery.2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7988" y="130175"/>
                        <a:ext cx="1928812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0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D54E005-E4B0-604F-8C72-0C64F3BB6FBF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57150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Hash Functions and Hash Tables</a:t>
            </a:r>
          </a:p>
        </p:txBody>
      </p:sp>
      <p:sp>
        <p:nvSpPr>
          <p:cNvPr id="1030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8001000" cy="25908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A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hash function</a:t>
            </a:r>
            <a:r>
              <a:rPr lang="en-US" sz="2400" dirty="0">
                <a:latin typeface="Tahoma" charset="0"/>
              </a:rPr>
              <a:t> </a:t>
            </a:r>
            <a:r>
              <a:rPr lang="en-US" sz="2400" b="1" i="1" dirty="0" smtClean="0">
                <a:latin typeface="Times New Roman" charset="0"/>
              </a:rPr>
              <a:t>h</a:t>
            </a:r>
            <a:endParaRPr lang="en-US" sz="2400" dirty="0">
              <a:latin typeface="Tahoma" charset="0"/>
            </a:endParaRPr>
          </a:p>
          <a:p>
            <a:pPr lvl="1" eaLnBrk="1" hangingPunct="1"/>
            <a:r>
              <a:rPr lang="en-US" sz="2000" dirty="0" smtClean="0">
                <a:latin typeface="Tahoma" charset="0"/>
              </a:rPr>
              <a:t>maps </a:t>
            </a:r>
            <a:r>
              <a:rPr lang="en-US" sz="2000" dirty="0">
                <a:latin typeface="Tahoma" charset="0"/>
              </a:rPr>
              <a:t>keys </a:t>
            </a:r>
            <a:r>
              <a:rPr lang="en-US" sz="2000" dirty="0" smtClean="0">
                <a:latin typeface="Tahoma" charset="0"/>
              </a:rPr>
              <a:t>to </a:t>
            </a:r>
            <a:r>
              <a:rPr lang="en-US" sz="2000" dirty="0">
                <a:latin typeface="Tahoma" charset="0"/>
              </a:rPr>
              <a:t>integers in a fixed interval </a:t>
            </a:r>
            <a:r>
              <a:rPr lang="en-US" sz="2000" dirty="0">
                <a:latin typeface="Times New Roman" charset="0"/>
              </a:rPr>
              <a:t>[0,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i="1" dirty="0">
                <a:latin typeface="Symbol" charset="0"/>
              </a:rPr>
              <a:t> </a:t>
            </a:r>
            <a:r>
              <a:rPr lang="en-US" sz="2000" dirty="0">
                <a:latin typeface="Symbol" charset="0"/>
              </a:rPr>
              <a:t>- </a:t>
            </a:r>
            <a:r>
              <a:rPr lang="en-US" sz="2000" dirty="0">
                <a:latin typeface="Times New Roman" charset="0"/>
              </a:rPr>
              <a:t>1]</a:t>
            </a:r>
          </a:p>
          <a:p>
            <a:pPr lvl="1" eaLnBrk="1" hangingPunct="1"/>
            <a:r>
              <a:rPr lang="en-US" sz="2000" dirty="0">
                <a:latin typeface="Verdana" charset="0"/>
              </a:rPr>
              <a:t>Example:</a:t>
            </a:r>
            <a:br>
              <a:rPr lang="en-US" sz="2000" dirty="0">
                <a:latin typeface="Verdana" charset="0"/>
              </a:rPr>
            </a:br>
            <a:r>
              <a:rPr lang="en-US" sz="2000" dirty="0">
                <a:latin typeface="Verdana" charset="0"/>
              </a:rPr>
              <a:t>	</a:t>
            </a:r>
            <a:r>
              <a:rPr lang="en-US" sz="2000" b="1" i="1" dirty="0">
                <a:latin typeface="Times New Roman" charset="0"/>
              </a:rPr>
              <a:t>h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x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dirty="0">
                <a:latin typeface="Symbol" charset="0"/>
              </a:rPr>
              <a:t>=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>
                <a:latin typeface="Times New Roman" charset="0"/>
              </a:rPr>
              <a:t>x</a:t>
            </a:r>
            <a:r>
              <a:rPr lang="en-US" sz="2000" dirty="0">
                <a:latin typeface="Times New Roman" charset="0"/>
              </a:rPr>
              <a:t> mod </a:t>
            </a:r>
            <a:r>
              <a:rPr lang="en-US" sz="2000" b="1" i="1" dirty="0">
                <a:latin typeface="Times New Roman" charset="0"/>
              </a:rPr>
              <a:t>N</a:t>
            </a:r>
            <a:br>
              <a:rPr lang="en-US" sz="2000" b="1" i="1" dirty="0">
                <a:latin typeface="Times New Roman" charset="0"/>
              </a:rPr>
            </a:br>
            <a:r>
              <a:rPr lang="en-US" sz="2000" dirty="0">
                <a:latin typeface="Verdana" charset="0"/>
              </a:rPr>
              <a:t>is a hash function for integer keys</a:t>
            </a:r>
          </a:p>
          <a:p>
            <a:pPr eaLnBrk="1" hangingPunct="1"/>
            <a:r>
              <a:rPr lang="en-US" sz="2400" dirty="0">
                <a:latin typeface="Verdana" charset="0"/>
              </a:rPr>
              <a:t>The integer </a:t>
            </a:r>
            <a:r>
              <a:rPr lang="en-US" sz="2400" b="1" i="1" dirty="0">
                <a:latin typeface="Times New Roman" charset="0"/>
              </a:rPr>
              <a:t>h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x</a:t>
            </a:r>
            <a:r>
              <a:rPr lang="en-US" sz="2400" dirty="0">
                <a:latin typeface="Times New Roman" charset="0"/>
              </a:rPr>
              <a:t>)</a:t>
            </a:r>
            <a:r>
              <a:rPr lang="en-US" sz="2400" dirty="0">
                <a:latin typeface="Verdana" charset="0"/>
              </a:rPr>
              <a:t> is called the </a:t>
            </a:r>
            <a:r>
              <a:rPr lang="en-US" sz="2400" dirty="0">
                <a:solidFill>
                  <a:schemeClr val="tx2"/>
                </a:solidFill>
                <a:latin typeface="Verdana" charset="0"/>
              </a:rPr>
              <a:t>hash value</a:t>
            </a:r>
            <a:r>
              <a:rPr lang="en-US" sz="2400" dirty="0">
                <a:latin typeface="Verdana" charset="0"/>
              </a:rPr>
              <a:t> of key </a:t>
            </a:r>
            <a:r>
              <a:rPr lang="en-US" sz="2400" b="1" i="1" dirty="0">
                <a:latin typeface="Times New Roman" charset="0"/>
              </a:rPr>
              <a:t>x</a:t>
            </a:r>
          </a:p>
        </p:txBody>
      </p:sp>
      <p:sp>
        <p:nvSpPr>
          <p:cNvPr id="1031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4191000"/>
            <a:ext cx="7848600" cy="19812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Verdana" charset="0"/>
              </a:rPr>
              <a:t>A </a:t>
            </a:r>
            <a:r>
              <a:rPr lang="en-US" sz="2400" dirty="0">
                <a:solidFill>
                  <a:schemeClr val="tx2"/>
                </a:solidFill>
                <a:latin typeface="Verdana" charset="0"/>
              </a:rPr>
              <a:t>hash table</a:t>
            </a:r>
            <a:r>
              <a:rPr lang="en-US" sz="2400" dirty="0">
                <a:latin typeface="Verdana" charset="0"/>
              </a:rPr>
              <a:t> for a given key type consists of</a:t>
            </a:r>
          </a:p>
          <a:p>
            <a:pPr lvl="1" eaLnBrk="1" hangingPunct="1"/>
            <a:r>
              <a:rPr lang="en-US" dirty="0">
                <a:latin typeface="Verdana" charset="0"/>
              </a:rPr>
              <a:t>Hash function </a:t>
            </a:r>
            <a:r>
              <a:rPr lang="en-US" b="1" i="1" dirty="0">
                <a:latin typeface="Times New Roman" charset="0"/>
              </a:rPr>
              <a:t>h</a:t>
            </a:r>
            <a:endParaRPr lang="en-US" dirty="0">
              <a:latin typeface="Tahoma" charset="0"/>
            </a:endParaRPr>
          </a:p>
          <a:p>
            <a:pPr lvl="1" eaLnBrk="1" hangingPunct="1"/>
            <a:r>
              <a:rPr lang="en-US" dirty="0">
                <a:latin typeface="Tahoma" charset="0"/>
              </a:rPr>
              <a:t>Array (called table) of size </a:t>
            </a:r>
            <a:r>
              <a:rPr lang="en-US" b="1" i="1" dirty="0">
                <a:latin typeface="Times New Roman" charset="0"/>
              </a:rPr>
              <a:t>N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When implementing a map with a hash table, the goal is to store item 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k</a:t>
            </a:r>
            <a:r>
              <a:rPr lang="en-US" sz="2400" dirty="0">
                <a:latin typeface="Times New Roman" charset="0"/>
              </a:rPr>
              <a:t>, </a:t>
            </a: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)</a:t>
            </a:r>
            <a:r>
              <a:rPr lang="en-US" sz="2400" dirty="0">
                <a:latin typeface="Tahoma" charset="0"/>
              </a:rPr>
              <a:t> at index </a:t>
            </a:r>
            <a:r>
              <a:rPr lang="en-US" sz="2400" b="1" i="1" dirty="0" err="1">
                <a:latin typeface="Times New Roman" charset="0"/>
              </a:rPr>
              <a:t>i</a:t>
            </a:r>
            <a:r>
              <a:rPr lang="en-US" sz="2400" dirty="0">
                <a:latin typeface="Times New Roman" charset="0"/>
              </a:rPr>
              <a:t> </a:t>
            </a:r>
            <a:r>
              <a:rPr lang="en-US" sz="2400" dirty="0">
                <a:latin typeface="Symbol" charset="0"/>
              </a:rPr>
              <a:t>=</a:t>
            </a:r>
            <a:r>
              <a:rPr lang="en-US" sz="2400" dirty="0">
                <a:latin typeface="Times New Roman" charset="0"/>
              </a:rPr>
              <a:t> </a:t>
            </a:r>
            <a:r>
              <a:rPr lang="en-US" sz="2400" b="1" i="1" dirty="0">
                <a:latin typeface="Times New Roman" charset="0"/>
              </a:rPr>
              <a:t>h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k</a:t>
            </a:r>
            <a:r>
              <a:rPr lang="en-US" sz="2400" dirty="0">
                <a:latin typeface="Times New Roman" charset="0"/>
              </a:rPr>
              <a:t>)</a:t>
            </a:r>
            <a:endParaRPr lang="en-US" dirty="0">
              <a:latin typeface="Verdana" charset="0"/>
            </a:endParaRPr>
          </a:p>
        </p:txBody>
      </p:sp>
      <p:graphicFrame>
        <p:nvGraphicFramePr>
          <p:cNvPr id="1026" name="Object 1030"/>
          <p:cNvGraphicFramePr>
            <a:graphicFrameLocks noChangeAspect="1"/>
          </p:cNvGraphicFramePr>
          <p:nvPr/>
        </p:nvGraphicFramePr>
        <p:xfrm>
          <a:off x="6757988" y="130175"/>
          <a:ext cx="1928812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Clip" r:id="rId3" imgW="4674960" imgH="3934080" progId="MS_ClipArt_Gallery.2">
                  <p:embed/>
                </p:oleObj>
              </mc:Choice>
              <mc:Fallback>
                <p:oleObj name="Clip" r:id="rId3" imgW="4674960" imgH="393408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7988" y="130175"/>
                        <a:ext cx="1928812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39448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8773658-3948-9A40-92D0-7A6F00EA8B40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4343400" cy="4419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We design a hash table for a </a:t>
            </a:r>
            <a:r>
              <a:rPr lang="en-US" sz="2400" dirty="0" smtClean="0">
                <a:latin typeface="Tahoma" charset="0"/>
              </a:rPr>
              <a:t>map</a:t>
            </a:r>
          </a:p>
          <a:p>
            <a:pPr lvl="1" eaLnBrk="1" hangingPunct="1"/>
            <a:r>
              <a:rPr lang="en-US" sz="2000" dirty="0" smtClean="0">
                <a:latin typeface="Tahoma" charset="0"/>
              </a:rPr>
              <a:t>storing </a:t>
            </a:r>
            <a:r>
              <a:rPr lang="en-US" sz="2000" dirty="0">
                <a:latin typeface="Tahoma" charset="0"/>
              </a:rPr>
              <a:t>entries as (SSN, </a:t>
            </a:r>
            <a:r>
              <a:rPr lang="en-US" sz="2000" dirty="0" smtClean="0">
                <a:latin typeface="Tahoma" charset="0"/>
              </a:rPr>
              <a:t>Name)</a:t>
            </a:r>
          </a:p>
          <a:p>
            <a:pPr lvl="1" eaLnBrk="1" hangingPunct="1"/>
            <a:r>
              <a:rPr lang="en-US" sz="1600" dirty="0" smtClean="0">
                <a:latin typeface="Tahoma" charset="0"/>
              </a:rPr>
              <a:t>SSN </a:t>
            </a:r>
            <a:r>
              <a:rPr lang="en-US" sz="1600" dirty="0">
                <a:latin typeface="Tahoma" charset="0"/>
              </a:rPr>
              <a:t>(social security number) is a nine-digit positive integer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Our hash table </a:t>
            </a:r>
            <a:r>
              <a:rPr lang="en-US" sz="2400" dirty="0" smtClean="0">
                <a:latin typeface="Tahoma" charset="0"/>
              </a:rPr>
              <a:t>uses</a:t>
            </a:r>
          </a:p>
          <a:p>
            <a:pPr lvl="1" eaLnBrk="1" hangingPunct="1"/>
            <a:r>
              <a:rPr lang="en-US" sz="2000" dirty="0" smtClean="0"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array of size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i="1" dirty="0">
                <a:latin typeface="Symbol" charset="0"/>
              </a:rPr>
              <a:t> </a:t>
            </a:r>
            <a:r>
              <a:rPr lang="en-US" sz="2000" dirty="0">
                <a:latin typeface="Symbol" charset="0"/>
              </a:rPr>
              <a:t>= </a:t>
            </a:r>
            <a:r>
              <a:rPr lang="en-US" sz="2000" dirty="0">
                <a:latin typeface="Times New Roman" charset="0"/>
              </a:rPr>
              <a:t>10,000</a:t>
            </a:r>
            <a:r>
              <a:rPr lang="en-US" sz="2000" dirty="0">
                <a:latin typeface="Tahoma" charset="0"/>
              </a:rPr>
              <a:t> and </a:t>
            </a:r>
          </a:p>
          <a:p>
            <a:pPr lvl="1" eaLnBrk="1" hangingPunct="1"/>
            <a:r>
              <a:rPr lang="en-US" sz="2000" dirty="0" smtClean="0"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hash function</a:t>
            </a:r>
            <a:br>
              <a:rPr lang="en-US" sz="2000" dirty="0">
                <a:latin typeface="Tahoma" charset="0"/>
              </a:rPr>
            </a:br>
            <a:r>
              <a:rPr lang="en-US" sz="2000" b="1" i="1" dirty="0">
                <a:latin typeface="Times New Roman" charset="0"/>
              </a:rPr>
              <a:t>h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x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dirty="0">
                <a:latin typeface="Symbol" charset="0"/>
              </a:rPr>
              <a:t> = </a:t>
            </a:r>
            <a:r>
              <a:rPr lang="en-US" sz="2000" dirty="0">
                <a:latin typeface="Times New Roman" charset="0"/>
              </a:rPr>
              <a:t>last four digits of </a:t>
            </a:r>
            <a:r>
              <a:rPr lang="en-US" sz="2000" b="1" i="1" dirty="0">
                <a:latin typeface="Times New Roman" charset="0"/>
              </a:rPr>
              <a:t>x</a:t>
            </a:r>
          </a:p>
        </p:txBody>
      </p:sp>
      <p:grpSp>
        <p:nvGrpSpPr>
          <p:cNvPr id="14342" name="Group 30"/>
          <p:cNvGrpSpPr>
            <a:grpSpLocks/>
          </p:cNvGrpSpPr>
          <p:nvPr/>
        </p:nvGrpSpPr>
        <p:grpSpPr bwMode="auto">
          <a:xfrm>
            <a:off x="5257800" y="1828800"/>
            <a:ext cx="2978150" cy="3200400"/>
            <a:chOff x="2496" y="1488"/>
            <a:chExt cx="1876" cy="2016"/>
          </a:xfrm>
        </p:grpSpPr>
        <p:sp>
          <p:nvSpPr>
            <p:cNvPr id="14344" name="Rectangle 4"/>
            <p:cNvSpPr>
              <a:spLocks noChangeArrowheads="1"/>
            </p:cNvSpPr>
            <p:nvPr/>
          </p:nvSpPr>
          <p:spPr bwMode="auto">
            <a:xfrm>
              <a:off x="2996" y="1536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800">
                  <a:sym typeface="Symbol" charset="0"/>
                </a:rPr>
                <a:t></a:t>
              </a:r>
              <a:endParaRPr lang="en-US" sz="1800"/>
            </a:p>
          </p:txBody>
        </p:sp>
        <p:sp>
          <p:nvSpPr>
            <p:cNvPr id="14345" name="Rectangle 5"/>
            <p:cNvSpPr>
              <a:spLocks noChangeArrowheads="1"/>
            </p:cNvSpPr>
            <p:nvPr/>
          </p:nvSpPr>
          <p:spPr bwMode="auto">
            <a:xfrm>
              <a:off x="2996" y="172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Rectangle 6"/>
            <p:cNvSpPr>
              <a:spLocks noChangeArrowheads="1"/>
            </p:cNvSpPr>
            <p:nvPr/>
          </p:nvSpPr>
          <p:spPr bwMode="auto">
            <a:xfrm>
              <a:off x="2996" y="192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ym typeface="Symbol" charset="0"/>
              </a:endParaRPr>
            </a:p>
          </p:txBody>
        </p:sp>
        <p:sp>
          <p:nvSpPr>
            <p:cNvPr id="14347" name="Rectangle 7"/>
            <p:cNvSpPr>
              <a:spLocks noChangeArrowheads="1"/>
            </p:cNvSpPr>
            <p:nvPr/>
          </p:nvSpPr>
          <p:spPr bwMode="auto">
            <a:xfrm>
              <a:off x="2996" y="211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800">
                  <a:sym typeface="Symbol" charset="0"/>
                </a:rPr>
                <a:t></a:t>
              </a:r>
            </a:p>
          </p:txBody>
        </p:sp>
        <p:sp>
          <p:nvSpPr>
            <p:cNvPr id="14348" name="Rectangle 8"/>
            <p:cNvSpPr>
              <a:spLocks noChangeArrowheads="1"/>
            </p:cNvSpPr>
            <p:nvPr/>
          </p:nvSpPr>
          <p:spPr bwMode="auto">
            <a:xfrm>
              <a:off x="2996" y="230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9" name="Rectangle 9"/>
            <p:cNvSpPr>
              <a:spLocks noChangeArrowheads="1"/>
            </p:cNvSpPr>
            <p:nvPr/>
          </p:nvSpPr>
          <p:spPr bwMode="auto">
            <a:xfrm>
              <a:off x="2996" y="307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0" name="Rectangle 10"/>
            <p:cNvSpPr>
              <a:spLocks noChangeArrowheads="1"/>
            </p:cNvSpPr>
            <p:nvPr/>
          </p:nvSpPr>
          <p:spPr bwMode="auto">
            <a:xfrm>
              <a:off x="2996" y="288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800">
                  <a:sym typeface="Symbol" charset="0"/>
                </a:rPr>
                <a:t></a:t>
              </a:r>
            </a:p>
          </p:txBody>
        </p:sp>
        <p:sp>
          <p:nvSpPr>
            <p:cNvPr id="14351" name="Rectangle 11"/>
            <p:cNvSpPr>
              <a:spLocks noChangeArrowheads="1"/>
            </p:cNvSpPr>
            <p:nvPr/>
          </p:nvSpPr>
          <p:spPr bwMode="auto">
            <a:xfrm>
              <a:off x="2996" y="326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800">
                  <a:sym typeface="Symbol" charset="0"/>
                </a:rPr>
                <a:t></a:t>
              </a:r>
            </a:p>
          </p:txBody>
        </p:sp>
        <p:sp>
          <p:nvSpPr>
            <p:cNvPr id="14352" name="Text Box 12"/>
            <p:cNvSpPr txBox="1">
              <a:spLocks noChangeArrowheads="1"/>
            </p:cNvSpPr>
            <p:nvPr/>
          </p:nvSpPr>
          <p:spPr bwMode="auto">
            <a:xfrm>
              <a:off x="2784" y="14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0</a:t>
              </a:r>
            </a:p>
          </p:txBody>
        </p:sp>
        <p:sp>
          <p:nvSpPr>
            <p:cNvPr id="14353" name="Text Box 13"/>
            <p:cNvSpPr txBox="1">
              <a:spLocks noChangeArrowheads="1"/>
            </p:cNvSpPr>
            <p:nvPr/>
          </p:nvSpPr>
          <p:spPr bwMode="auto">
            <a:xfrm>
              <a:off x="2784" y="168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1</a:t>
              </a:r>
            </a:p>
          </p:txBody>
        </p:sp>
        <p:sp>
          <p:nvSpPr>
            <p:cNvPr id="14354" name="Text Box 14"/>
            <p:cNvSpPr txBox="1">
              <a:spLocks noChangeArrowheads="1"/>
            </p:cNvSpPr>
            <p:nvPr/>
          </p:nvSpPr>
          <p:spPr bwMode="auto">
            <a:xfrm>
              <a:off x="2784" y="187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2</a:t>
              </a:r>
            </a:p>
          </p:txBody>
        </p:sp>
        <p:sp>
          <p:nvSpPr>
            <p:cNvPr id="14355" name="Text Box 15"/>
            <p:cNvSpPr txBox="1">
              <a:spLocks noChangeArrowheads="1"/>
            </p:cNvSpPr>
            <p:nvPr/>
          </p:nvSpPr>
          <p:spPr bwMode="auto">
            <a:xfrm>
              <a:off x="2784" y="20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3</a:t>
              </a:r>
            </a:p>
          </p:txBody>
        </p:sp>
        <p:sp>
          <p:nvSpPr>
            <p:cNvPr id="14356" name="Text Box 16"/>
            <p:cNvSpPr txBox="1">
              <a:spLocks noChangeArrowheads="1"/>
            </p:cNvSpPr>
            <p:nvPr/>
          </p:nvSpPr>
          <p:spPr bwMode="auto">
            <a:xfrm>
              <a:off x="2784" y="22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4</a:t>
              </a:r>
            </a:p>
          </p:txBody>
        </p:sp>
        <p:sp>
          <p:nvSpPr>
            <p:cNvPr id="14357" name="Text Box 17"/>
            <p:cNvSpPr txBox="1">
              <a:spLocks noChangeArrowheads="1"/>
            </p:cNvSpPr>
            <p:nvPr/>
          </p:nvSpPr>
          <p:spPr bwMode="auto">
            <a:xfrm>
              <a:off x="2496" y="2832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>
                  <a:latin typeface="Times New Roman" charset="0"/>
                </a:rPr>
                <a:t>9997</a:t>
              </a:r>
            </a:p>
          </p:txBody>
        </p:sp>
        <p:sp>
          <p:nvSpPr>
            <p:cNvPr id="14358" name="Text Box 18"/>
            <p:cNvSpPr txBox="1">
              <a:spLocks noChangeArrowheads="1"/>
            </p:cNvSpPr>
            <p:nvPr/>
          </p:nvSpPr>
          <p:spPr bwMode="auto">
            <a:xfrm>
              <a:off x="2496" y="3024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9998</a:t>
              </a:r>
            </a:p>
          </p:txBody>
        </p:sp>
        <p:sp>
          <p:nvSpPr>
            <p:cNvPr id="14359" name="Text Box 19"/>
            <p:cNvSpPr txBox="1">
              <a:spLocks noChangeArrowheads="1"/>
            </p:cNvSpPr>
            <p:nvPr/>
          </p:nvSpPr>
          <p:spPr bwMode="auto">
            <a:xfrm>
              <a:off x="2496" y="3216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9999</a:t>
              </a:r>
            </a:p>
          </p:txBody>
        </p:sp>
        <p:sp>
          <p:nvSpPr>
            <p:cNvPr id="14360" name="Text Box 20"/>
            <p:cNvSpPr txBox="1">
              <a:spLocks noChangeArrowheads="1"/>
            </p:cNvSpPr>
            <p:nvPr/>
          </p:nvSpPr>
          <p:spPr bwMode="auto">
            <a:xfrm rot="5400000">
              <a:off x="2986" y="254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…</a:t>
              </a:r>
            </a:p>
          </p:txBody>
        </p:sp>
        <p:sp>
          <p:nvSpPr>
            <p:cNvPr id="14361" name="AutoShape 21"/>
            <p:cNvSpPr>
              <a:spLocks noChangeArrowheads="1"/>
            </p:cNvSpPr>
            <p:nvPr/>
          </p:nvSpPr>
          <p:spPr bwMode="auto">
            <a:xfrm>
              <a:off x="3360" y="2304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/>
                <a:t>451-229-0004</a:t>
              </a:r>
            </a:p>
          </p:txBody>
        </p:sp>
        <p:sp>
          <p:nvSpPr>
            <p:cNvPr id="14362" name="AutoShape 22"/>
            <p:cNvSpPr>
              <a:spLocks noChangeArrowheads="1"/>
            </p:cNvSpPr>
            <p:nvPr/>
          </p:nvSpPr>
          <p:spPr bwMode="auto">
            <a:xfrm>
              <a:off x="3360" y="1920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/>
                <a:t>981-101-0002</a:t>
              </a:r>
            </a:p>
          </p:txBody>
        </p:sp>
        <p:sp>
          <p:nvSpPr>
            <p:cNvPr id="14363" name="Line 24"/>
            <p:cNvSpPr>
              <a:spLocks noChangeShapeType="1"/>
            </p:cNvSpPr>
            <p:nvPr/>
          </p:nvSpPr>
          <p:spPr bwMode="auto">
            <a:xfrm>
              <a:off x="3092" y="2400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4" name="AutoShape 25"/>
            <p:cNvSpPr>
              <a:spLocks noChangeArrowheads="1"/>
            </p:cNvSpPr>
            <p:nvPr/>
          </p:nvSpPr>
          <p:spPr bwMode="auto">
            <a:xfrm>
              <a:off x="3364" y="3072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/>
                <a:t>200-751-9998</a:t>
              </a:r>
            </a:p>
          </p:txBody>
        </p:sp>
        <p:sp>
          <p:nvSpPr>
            <p:cNvPr id="14365" name="Line 26"/>
            <p:cNvSpPr>
              <a:spLocks noChangeShapeType="1"/>
            </p:cNvSpPr>
            <p:nvPr/>
          </p:nvSpPr>
          <p:spPr bwMode="auto">
            <a:xfrm>
              <a:off x="3096" y="3168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6" name="AutoShape 27"/>
            <p:cNvSpPr>
              <a:spLocks noChangeArrowheads="1"/>
            </p:cNvSpPr>
            <p:nvPr/>
          </p:nvSpPr>
          <p:spPr bwMode="auto">
            <a:xfrm>
              <a:off x="3360" y="1728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/>
                <a:t>025-612-0001</a:t>
              </a:r>
            </a:p>
          </p:txBody>
        </p:sp>
        <p:sp>
          <p:nvSpPr>
            <p:cNvPr id="14367" name="Line 28"/>
            <p:cNvSpPr>
              <a:spLocks noChangeShapeType="1"/>
            </p:cNvSpPr>
            <p:nvPr/>
          </p:nvSpPr>
          <p:spPr bwMode="auto">
            <a:xfrm>
              <a:off x="3092" y="1824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8" name="Line 29"/>
            <p:cNvSpPr>
              <a:spLocks noChangeShapeType="1"/>
            </p:cNvSpPr>
            <p:nvPr/>
          </p:nvSpPr>
          <p:spPr bwMode="auto">
            <a:xfrm>
              <a:off x="3072" y="2016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43" name="Date Placeholder 3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205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964AD76-D02D-9943-A761-B47B0E978146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Hash Functions</a:t>
            </a:r>
          </a:p>
        </p:txBody>
      </p:sp>
      <p:sp>
        <p:nvSpPr>
          <p:cNvPr id="20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437949" y="1651000"/>
            <a:ext cx="4419600" cy="42672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  <a:latin typeface="Tahoma" charset="0"/>
              </a:rPr>
              <a:t>Hash </a:t>
            </a:r>
            <a:r>
              <a:rPr lang="en-US" dirty="0">
                <a:solidFill>
                  <a:schemeClr val="tx2"/>
                </a:solidFill>
                <a:latin typeface="Tahoma" charset="0"/>
              </a:rPr>
              <a:t>code</a:t>
            </a:r>
            <a:r>
              <a:rPr lang="en-US" dirty="0">
                <a:latin typeface="Tahoma" charset="0"/>
              </a:rPr>
              <a:t>:</a:t>
            </a:r>
            <a:br>
              <a:rPr lang="en-US" dirty="0">
                <a:latin typeface="Tahoma" charset="0"/>
              </a:rPr>
            </a:br>
            <a:r>
              <a:rPr lang="en-US" dirty="0">
                <a:latin typeface="Tahoma" charset="0"/>
              </a:rPr>
              <a:t>  </a:t>
            </a:r>
            <a:r>
              <a:rPr lang="en-US" b="1" i="1" dirty="0">
                <a:latin typeface="Times New Roman" charset="0"/>
              </a:rPr>
              <a:t>h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:</a:t>
            </a:r>
            <a:r>
              <a:rPr lang="en-US" dirty="0">
                <a:latin typeface="Tahoma" charset="0"/>
              </a:rPr>
              <a:t> </a:t>
            </a:r>
            <a:r>
              <a:rPr lang="en-US" dirty="0">
                <a:latin typeface="Times New Roman" charset="0"/>
              </a:rPr>
              <a:t>keys</a:t>
            </a:r>
            <a:r>
              <a:rPr lang="en-US" dirty="0">
                <a:latin typeface="Tahoma" charset="0"/>
              </a:rPr>
              <a:t> </a:t>
            </a:r>
            <a:r>
              <a:rPr lang="en-US" dirty="0">
                <a:latin typeface="Symbol" charset="0"/>
                <a:sym typeface="Symbol" charset="0"/>
              </a:rPr>
              <a:t></a:t>
            </a:r>
            <a:r>
              <a:rPr lang="en-US" dirty="0">
                <a:latin typeface="Tahoma" charset="0"/>
              </a:rPr>
              <a:t> </a:t>
            </a:r>
            <a:r>
              <a:rPr lang="en-US" dirty="0">
                <a:latin typeface="Times New Roman" charset="0"/>
              </a:rPr>
              <a:t>integers</a:t>
            </a:r>
          </a:p>
          <a:p>
            <a:pPr eaLnBrk="1" hangingPunct="1"/>
            <a:r>
              <a:rPr lang="en-US" dirty="0" smtClean="0">
                <a:solidFill>
                  <a:schemeClr val="tx2"/>
                </a:solidFill>
                <a:latin typeface="Tahoma" charset="0"/>
              </a:rPr>
              <a:t>Compression </a:t>
            </a:r>
            <a:r>
              <a:rPr lang="en-US" dirty="0">
                <a:solidFill>
                  <a:schemeClr val="tx2"/>
                </a:solidFill>
                <a:latin typeface="Tahoma" charset="0"/>
              </a:rPr>
              <a:t>function</a:t>
            </a:r>
            <a:r>
              <a:rPr lang="en-US" dirty="0">
                <a:latin typeface="Tahoma" charset="0"/>
              </a:rPr>
              <a:t>:</a:t>
            </a:r>
            <a:br>
              <a:rPr lang="en-US" dirty="0">
                <a:latin typeface="Tahoma" charset="0"/>
              </a:rPr>
            </a:br>
            <a:r>
              <a:rPr lang="en-US" dirty="0">
                <a:latin typeface="Tahoma" charset="0"/>
              </a:rPr>
              <a:t>  </a:t>
            </a:r>
            <a:r>
              <a:rPr lang="en-US" b="1" i="1" dirty="0">
                <a:latin typeface="Times New Roman" charset="0"/>
              </a:rPr>
              <a:t>h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: integers</a:t>
            </a:r>
            <a:r>
              <a:rPr lang="en-US" dirty="0">
                <a:latin typeface="Tahoma" charset="0"/>
              </a:rPr>
              <a:t> </a:t>
            </a:r>
            <a:r>
              <a:rPr lang="en-US" dirty="0">
                <a:latin typeface="Symbol" charset="0"/>
                <a:sym typeface="Symbol" charset="0"/>
              </a:rPr>
              <a:t></a:t>
            </a:r>
            <a:r>
              <a:rPr lang="en-US" dirty="0">
                <a:latin typeface="Times New Roman" charset="0"/>
              </a:rPr>
              <a:t> [0, </a:t>
            </a:r>
            <a:r>
              <a:rPr lang="en-US" b="1" i="1" dirty="0">
                <a:latin typeface="Times New Roman" charset="0"/>
              </a:rPr>
              <a:t>N</a:t>
            </a:r>
            <a:r>
              <a:rPr lang="en-US" b="1" i="1" dirty="0">
                <a:latin typeface="Symbol" charset="0"/>
              </a:rPr>
              <a:t> </a:t>
            </a:r>
            <a:r>
              <a:rPr lang="en-US" dirty="0">
                <a:latin typeface="Symbol" charset="0"/>
              </a:rPr>
              <a:t>- </a:t>
            </a:r>
            <a:r>
              <a:rPr lang="en-US" dirty="0">
                <a:latin typeface="Times New Roman" charset="0"/>
              </a:rPr>
              <a:t>1</a:t>
            </a:r>
            <a:r>
              <a:rPr lang="en-US" dirty="0" smtClean="0">
                <a:latin typeface="Times New Roman" charset="0"/>
              </a:rPr>
              <a:t>]</a:t>
            </a:r>
          </a:p>
          <a:p>
            <a:pPr eaLnBrk="1" hangingPunct="1"/>
            <a:r>
              <a:rPr lang="en-US" b="1" i="1" dirty="0">
                <a:latin typeface="Times New Roman" charset="0"/>
              </a:rPr>
              <a:t>h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) = </a:t>
            </a:r>
            <a:r>
              <a:rPr lang="en-US" b="1" i="1" dirty="0">
                <a:latin typeface="Times New Roman" charset="0"/>
              </a:rPr>
              <a:t>h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h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))</a:t>
            </a:r>
          </a:p>
          <a:p>
            <a:pPr eaLnBrk="1" hangingPunct="1"/>
            <a:r>
              <a:rPr lang="ja-JP" altLang="en-US" dirty="0" smtClean="0">
                <a:latin typeface="Tahoma" charset="0"/>
              </a:rPr>
              <a:t>“</a:t>
            </a:r>
            <a:r>
              <a:rPr lang="en-US" dirty="0">
                <a:latin typeface="Tahoma" charset="0"/>
              </a:rPr>
              <a:t>disperse</a:t>
            </a:r>
            <a:r>
              <a:rPr lang="ja-JP" altLang="en-US" dirty="0">
                <a:latin typeface="Tahoma" charset="0"/>
              </a:rPr>
              <a:t>”</a:t>
            </a:r>
            <a:r>
              <a:rPr lang="en-US" dirty="0">
                <a:latin typeface="Tahoma" charset="0"/>
              </a:rPr>
              <a:t> the keys in an apparently random way</a:t>
            </a: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7239000" y="228600"/>
          <a:ext cx="156368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" name="Clip" r:id="rId3" imgW="1585440" imgH="1854720" progId="MS_ClipArt_Gallery.2">
                  <p:embed/>
                </p:oleObj>
              </mc:Choice>
              <mc:Fallback>
                <p:oleObj name="Clip" r:id="rId3" imgW="1585440" imgH="185472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28600"/>
                        <a:ext cx="1563688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438400"/>
            <a:ext cx="4038600" cy="2692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30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E57774F-E9BA-1745-9917-D2BABAEDC4AB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477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Hash </a:t>
            </a:r>
            <a:r>
              <a:rPr lang="en-US" dirty="0" smtClean="0">
                <a:latin typeface="Tahoma" charset="0"/>
              </a:rPr>
              <a:t>Codes (Example 1)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147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7696200" cy="4495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400" dirty="0" smtClean="0">
                <a:solidFill>
                  <a:schemeClr val="tx2"/>
                </a:solidFill>
                <a:ea typeface="+mn-ea"/>
              </a:rPr>
              <a:t>Memory address</a:t>
            </a:r>
            <a:r>
              <a:rPr lang="en-US" sz="2400" dirty="0" smtClean="0">
                <a:ea typeface="+mn-ea"/>
              </a:rPr>
              <a:t>: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 smtClean="0"/>
              <a:t>We reinterpret the memory address of the key object as an </a:t>
            </a:r>
            <a:r>
              <a:rPr lang="en-US" sz="2000" smtClean="0"/>
              <a:t>integer 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smtClean="0"/>
              <a:t>Good </a:t>
            </a:r>
            <a:r>
              <a:rPr lang="en-US" sz="2000" dirty="0" smtClean="0"/>
              <a:t>in general, except for 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1600" dirty="0" smtClean="0"/>
              <a:t>numeric keys (same number in different memory addresses)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1600" dirty="0" smtClean="0"/>
              <a:t> string </a:t>
            </a:r>
            <a:r>
              <a:rPr lang="en-US" sz="1600" dirty="0"/>
              <a:t>keys (same </a:t>
            </a:r>
            <a:r>
              <a:rPr lang="en-US" sz="1600" dirty="0" smtClean="0"/>
              <a:t>string </a:t>
            </a:r>
            <a:r>
              <a:rPr lang="en-US" sz="1600" dirty="0"/>
              <a:t>in different memory addresses)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endParaRPr lang="en-US" sz="1600" dirty="0" smtClean="0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6934200" y="228600"/>
          <a:ext cx="18192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5" name="Clip" r:id="rId3" imgW="1818720" imgH="1216080" progId="MS_ClipArt_Gallery.2">
                  <p:embed/>
                </p:oleObj>
              </mc:Choice>
              <mc:Fallback>
                <p:oleObj name="Clip" r:id="rId3" imgW="1818720" imgH="121608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28600"/>
                        <a:ext cx="181927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40567598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5836</TotalTime>
  <Words>2514</Words>
  <Application>Microsoft Office PowerPoint</Application>
  <PresentationFormat>On-screen Show (4:3)</PresentationFormat>
  <Paragraphs>918</Paragraphs>
  <Slides>40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Blueprint</vt:lpstr>
      <vt:lpstr>Clip</vt:lpstr>
      <vt:lpstr>Worksheet</vt:lpstr>
      <vt:lpstr>Hash Tables</vt:lpstr>
      <vt:lpstr>Recall the Map ADT</vt:lpstr>
      <vt:lpstr>Intuitive Notion of a Map</vt:lpstr>
      <vt:lpstr>More General Kinds of Keys</vt:lpstr>
      <vt:lpstr>Hash Functions and Hash Tables</vt:lpstr>
      <vt:lpstr>Hash Functions and Hash Tables</vt:lpstr>
      <vt:lpstr>Example</vt:lpstr>
      <vt:lpstr>Hash Functions</vt:lpstr>
      <vt:lpstr>Hash Codes (Example 1)</vt:lpstr>
      <vt:lpstr>Hash Codes (Example 2)</vt:lpstr>
      <vt:lpstr>Hash Codes (Example 3)</vt:lpstr>
      <vt:lpstr>Hash Codes (Example 4)</vt:lpstr>
      <vt:lpstr>Hash Codes (Example 4)</vt:lpstr>
      <vt:lpstr>Compression Functions (Example 1)</vt:lpstr>
      <vt:lpstr>Compression Functions (Example 2)</vt:lpstr>
      <vt:lpstr>Collisions</vt:lpstr>
      <vt:lpstr>Worst-case Time Complexity</vt:lpstr>
      <vt:lpstr>Worst-case Time Complexity</vt:lpstr>
      <vt:lpstr>Worst-case Time Complexity</vt:lpstr>
      <vt:lpstr>Handling Collisions</vt:lpstr>
      <vt:lpstr>Separate Chaining</vt:lpstr>
      <vt:lpstr>Linear Probing</vt:lpstr>
      <vt:lpstr>Search with Linear Probing</vt:lpstr>
      <vt:lpstr>Search with Linear Probing</vt:lpstr>
      <vt:lpstr>Updates with Linear Probing</vt:lpstr>
      <vt:lpstr>Why DEFUNCT?</vt:lpstr>
      <vt:lpstr>Why DEFUNCT?</vt:lpstr>
      <vt:lpstr>Why DEFUNCT?</vt:lpstr>
      <vt:lpstr>Deletion with Linear Probing</vt:lpstr>
      <vt:lpstr>Insertion with Linear Probing</vt:lpstr>
      <vt:lpstr>Worst-case Time Complexity</vt:lpstr>
      <vt:lpstr>Worst-case Time Complexity</vt:lpstr>
      <vt:lpstr>Quadratic Probing</vt:lpstr>
      <vt:lpstr>Double Hashing</vt:lpstr>
      <vt:lpstr>Double Hashing</vt:lpstr>
      <vt:lpstr>Example of Double Hashing</vt:lpstr>
      <vt:lpstr>Load Factor</vt:lpstr>
      <vt:lpstr>Desirable Load Factor</vt:lpstr>
      <vt:lpstr>Performance of Hashing</vt:lpstr>
      <vt:lpstr>Time Complexity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Dictionaries and Hash Tables</dc:title>
  <dc:creator>Michael Goodrich and Roberto Tamassia</dc:creator>
  <cp:lastModifiedBy>Philip  Chan</cp:lastModifiedBy>
  <cp:revision>1107</cp:revision>
  <cp:lastPrinted>2014-03-20T01:25:57Z</cp:lastPrinted>
  <dcterms:created xsi:type="dcterms:W3CDTF">2002-01-21T02:22:10Z</dcterms:created>
  <dcterms:modified xsi:type="dcterms:W3CDTF">2019-02-27T21:34:05Z</dcterms:modified>
</cp:coreProperties>
</file>