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68" r:id="rId2"/>
    <p:sldId id="369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62" r:id="rId17"/>
    <p:sldId id="350" r:id="rId18"/>
    <p:sldId id="387" r:id="rId19"/>
    <p:sldId id="388" r:id="rId20"/>
    <p:sldId id="389" r:id="rId21"/>
    <p:sldId id="354" r:id="rId22"/>
    <p:sldId id="352" r:id="rId23"/>
    <p:sldId id="355" r:id="rId24"/>
    <p:sldId id="356" r:id="rId25"/>
    <p:sldId id="357" r:id="rId26"/>
    <p:sldId id="358" r:id="rId27"/>
    <p:sldId id="353" r:id="rId28"/>
    <p:sldId id="401" r:id="rId29"/>
    <p:sldId id="402" r:id="rId30"/>
    <p:sldId id="397" r:id="rId31"/>
    <p:sldId id="403" r:id="rId32"/>
    <p:sldId id="398" r:id="rId33"/>
    <p:sldId id="399" r:id="rId34"/>
    <p:sldId id="390" r:id="rId35"/>
    <p:sldId id="391" r:id="rId36"/>
    <p:sldId id="392" r:id="rId37"/>
    <p:sldId id="393" r:id="rId38"/>
    <p:sldId id="395" r:id="rId39"/>
    <p:sldId id="396" r:id="rId40"/>
    <p:sldId id="370" r:id="rId41"/>
    <p:sldId id="371" r:id="rId42"/>
    <p:sldId id="372" r:id="rId43"/>
    <p:sldId id="373" r:id="rId4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8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0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B95A86F-F681-954A-A757-8A0833D6D3C8}" type="datetime1">
              <a:rPr lang="en-US" smtClean="0"/>
              <a:t>9/29/2018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9A16545-DEDB-9C4A-9B34-BB7C4F855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51CA412-BE08-3946-B2E1-85C120A2BB3A}" type="datetime1">
              <a:rPr lang="en-US" smtClean="0"/>
              <a:t>9/29/2018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544E4A1-34FD-3D45-922C-27D04A56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02EFE-0E7D-401E-AFA1-6EF95A69D5D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B9667-822B-4256-B923-58B25981495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8B4E4-DC96-46C8-AD06-20FA49669B6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186FF-7C2F-467F-950D-35DD36D9C4E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3A8FB-8CF1-4989-B3DD-E1FFD4CCAA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2307F-ECBA-4AD8-9CBE-B09A13696C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F3CC2-58EF-47E9-B82E-B008E7310C4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6385C-59E9-4CFA-BED8-90FAC64A805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C1623-D769-46ED-8998-D9C7DB48329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186FF-7C2F-467F-950D-35DD36D9C4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186FF-7C2F-467F-950D-35DD36D9C4E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3BDE6-1676-4E5A-BB83-A8F86F9E8B8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856"/>
            <a:ext cx="5356434" cy="431387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92A62-E320-604B-B9AC-99AD972031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62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FAA5-40DE-F04E-B4D0-4E1214B18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1A6-166F-6F4B-AA8F-E566CC24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F711F8-EE38-43DD-8237-338E3A39D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57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B32F24-3C00-8240-8D8A-B0A3E87278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58" r:id="rId3"/>
    <p:sldLayoutId id="2147483659" r:id="rId4"/>
    <p:sldLayoutId id="214748366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Priority Queue</a:t>
            </a:r>
          </a:p>
          <a:p>
            <a:pPr lvl="1"/>
            <a:r>
              <a:rPr lang="en-US" dirty="0" smtClean="0"/>
              <a:t>Extra O(N) space</a:t>
            </a:r>
          </a:p>
          <a:p>
            <a:r>
              <a:rPr lang="en-US" dirty="0" smtClean="0"/>
              <a:t>In-place</a:t>
            </a:r>
          </a:p>
          <a:p>
            <a:pPr lvl="1"/>
            <a:r>
              <a:rPr lang="en-US" dirty="0" smtClean="0"/>
              <a:t>Small amount O(1) extra space</a:t>
            </a:r>
          </a:p>
          <a:p>
            <a:pPr lvl="2"/>
            <a:r>
              <a:rPr lang="en-US" dirty="0" smtClean="0"/>
              <a:t>not extra O(N) space</a:t>
            </a:r>
          </a:p>
          <a:p>
            <a:pPr lvl="1"/>
            <a:r>
              <a:rPr lang="en-US" dirty="0" smtClean="0"/>
              <a:t>Typical algorithms you have seen before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Worst-case Analysis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82973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Comparisons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(more important)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Bubble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45720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Worst-case Analysis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20595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Comparisons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(more important)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Bubble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45720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7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Comparisons</a:t>
            </a:r>
          </a:p>
          <a:p>
            <a:pPr lvl="1"/>
            <a:r>
              <a:rPr lang="en-US" altLang="en-US" sz="2000" i="1"/>
              <a:t>N</a:t>
            </a:r>
            <a:r>
              <a:rPr lang="en-US" altLang="en-US" sz="2000"/>
              <a:t> – 1 iterations</a:t>
            </a:r>
          </a:p>
          <a:p>
            <a:pPr lvl="1"/>
            <a:r>
              <a:rPr lang="en-US" altLang="en-US" sz="2000"/>
              <a:t>First iteration: how many comparisons?</a:t>
            </a:r>
          </a:p>
          <a:p>
            <a:pPr lvl="1"/>
            <a:r>
              <a:rPr lang="en-US" altLang="en-US" sz="2000"/>
              <a:t>Second iteration: how many comparisons?</a:t>
            </a:r>
          </a:p>
          <a:p>
            <a:pPr lvl="1"/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 – 1) + (</a:t>
            </a:r>
            <a:r>
              <a:rPr lang="en-US" altLang="en-US" sz="2000" i="1"/>
              <a:t>N</a:t>
            </a:r>
            <a:r>
              <a:rPr lang="en-US" altLang="en-US" sz="2000"/>
              <a:t> – 2) + … + 2 + 1 = </a:t>
            </a: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-1)/2 = (</a:t>
            </a:r>
            <a:r>
              <a:rPr lang="en-US" altLang="en-US" sz="2000" i="1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– </a:t>
            </a:r>
            <a:r>
              <a:rPr lang="en-US" altLang="en-US" sz="2000" i="1"/>
              <a:t>N</a:t>
            </a:r>
            <a:r>
              <a:rPr lang="en-US" altLang="en-US" sz="2000"/>
              <a:t>)/2</a:t>
            </a:r>
          </a:p>
          <a:p>
            <a:r>
              <a:rPr lang="en-US" altLang="en-US" sz="2000"/>
              <a:t>Moves (worst case: every element is in the wrong location)</a:t>
            </a:r>
          </a:p>
          <a:p>
            <a:pPr lvl="1"/>
            <a:r>
              <a:rPr lang="en-US" altLang="en-US" sz="2000" i="1"/>
              <a:t>N</a:t>
            </a:r>
            <a:r>
              <a:rPr lang="en-US" altLang="en-US" sz="2000"/>
              <a:t> – 1 iterations</a:t>
            </a:r>
          </a:p>
          <a:p>
            <a:pPr lvl="1"/>
            <a:r>
              <a:rPr lang="en-US" altLang="en-US" sz="2000"/>
              <a:t>First iteration: how many swaps/moves?</a:t>
            </a:r>
          </a:p>
          <a:p>
            <a:pPr lvl="1"/>
            <a:r>
              <a:rPr lang="en-US" altLang="en-US" sz="2000"/>
              <a:t>Second iteration: how many swaps/moves?</a:t>
            </a:r>
          </a:p>
          <a:p>
            <a:pPr lvl="1"/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 – 1) x 3 = 3</a:t>
            </a:r>
            <a:r>
              <a:rPr lang="en-US" altLang="en-US" sz="2000" i="1"/>
              <a:t>N</a:t>
            </a:r>
            <a:r>
              <a:rPr lang="en-US" altLang="en-US" sz="2000"/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354740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Comparisons (worst case: correct order)</a:t>
            </a:r>
          </a:p>
          <a:p>
            <a:pPr lvl="1"/>
            <a:r>
              <a:rPr lang="en-US" altLang="en-US" sz="2000" i="1"/>
              <a:t>N</a:t>
            </a:r>
            <a:r>
              <a:rPr lang="en-US" altLang="en-US" sz="2000"/>
              <a:t> – 1 iterations</a:t>
            </a:r>
          </a:p>
          <a:p>
            <a:pPr lvl="1"/>
            <a:r>
              <a:rPr lang="en-US" altLang="en-US" sz="2000"/>
              <a:t>First iteration: how many comparisons?</a:t>
            </a:r>
          </a:p>
          <a:p>
            <a:pPr lvl="1"/>
            <a:r>
              <a:rPr lang="en-US" altLang="en-US" sz="2000"/>
              <a:t>Second iteration: how many comparisons?</a:t>
            </a:r>
          </a:p>
          <a:p>
            <a:pPr lvl="1"/>
            <a:r>
              <a:rPr lang="en-US" altLang="en-US" sz="2000"/>
              <a:t>1 + 2 + … + (</a:t>
            </a:r>
            <a:r>
              <a:rPr lang="en-US" altLang="en-US" sz="2000" i="1"/>
              <a:t>N</a:t>
            </a:r>
            <a:r>
              <a:rPr lang="en-US" altLang="en-US" sz="2000"/>
              <a:t> – 2) + (</a:t>
            </a:r>
            <a:r>
              <a:rPr lang="en-US" altLang="en-US" sz="2000" i="1"/>
              <a:t>N</a:t>
            </a:r>
            <a:r>
              <a:rPr lang="en-US" altLang="en-US" sz="2000"/>
              <a:t> – 1) = </a:t>
            </a: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-1)/2 = (</a:t>
            </a:r>
            <a:r>
              <a:rPr lang="en-US" altLang="en-US" sz="2000" i="1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– </a:t>
            </a:r>
            <a:r>
              <a:rPr lang="en-US" altLang="en-US" sz="2000" i="1"/>
              <a:t>N</a:t>
            </a:r>
            <a:r>
              <a:rPr lang="en-US" altLang="en-US" sz="2000"/>
              <a:t>)/2</a:t>
            </a:r>
          </a:p>
          <a:p>
            <a:r>
              <a:rPr lang="en-US" altLang="en-US" sz="2000"/>
              <a:t>Moves (worst case: reverse order)</a:t>
            </a:r>
          </a:p>
          <a:p>
            <a:pPr lvl="1"/>
            <a:r>
              <a:rPr lang="en-US" altLang="en-US" sz="2000" i="1"/>
              <a:t>N </a:t>
            </a:r>
            <a:r>
              <a:rPr lang="en-US" altLang="en-US" sz="2000"/>
              <a:t>– 1 iterations</a:t>
            </a:r>
          </a:p>
          <a:p>
            <a:pPr lvl="1"/>
            <a:r>
              <a:rPr lang="en-US" altLang="en-US" sz="2000"/>
              <a:t>First iteration: how many moves?</a:t>
            </a:r>
          </a:p>
          <a:p>
            <a:pPr lvl="1"/>
            <a:r>
              <a:rPr lang="en-US" altLang="en-US" sz="2000"/>
              <a:t>Second iteration: how many moves?</a:t>
            </a:r>
          </a:p>
          <a:p>
            <a:pPr lvl="1"/>
            <a:r>
              <a:rPr lang="en-US" altLang="en-US" sz="2000"/>
              <a:t>3 + 4 + … + </a:t>
            </a:r>
            <a:r>
              <a:rPr lang="en-US" altLang="en-US" sz="2000" i="1"/>
              <a:t>N</a:t>
            </a:r>
            <a:r>
              <a:rPr lang="en-US" altLang="en-US" sz="2000"/>
              <a:t> + (</a:t>
            </a:r>
            <a:r>
              <a:rPr lang="en-US" altLang="en-US" sz="2000" i="1"/>
              <a:t>N</a:t>
            </a:r>
            <a:r>
              <a:rPr lang="en-US" altLang="en-US" sz="2000"/>
              <a:t> + 1) = (</a:t>
            </a:r>
            <a:r>
              <a:rPr lang="en-US" altLang="en-US" sz="2000" i="1"/>
              <a:t>N + </a:t>
            </a:r>
            <a:r>
              <a:rPr lang="en-US" altLang="en-US" sz="2000"/>
              <a:t>4</a:t>
            </a:r>
            <a:r>
              <a:rPr lang="en-US" altLang="en-US" sz="2000" i="1"/>
              <a:t>)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 - 1)/2 = (</a:t>
            </a:r>
            <a:r>
              <a:rPr lang="en-US" altLang="en-US" sz="2000" i="1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+ 3</a:t>
            </a:r>
            <a:r>
              <a:rPr lang="en-US" altLang="en-US" sz="2000" i="1"/>
              <a:t>N - </a:t>
            </a:r>
            <a:r>
              <a:rPr lang="en-US" altLang="en-US" sz="2000"/>
              <a:t>4)/2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275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Comparisons</a:t>
            </a:r>
          </a:p>
          <a:p>
            <a:pPr lvl="1"/>
            <a:r>
              <a:rPr lang="en-US" altLang="en-US" sz="2000" i="1"/>
              <a:t>N</a:t>
            </a:r>
            <a:r>
              <a:rPr lang="en-US" altLang="en-US" sz="2000"/>
              <a:t> – 1 iterations</a:t>
            </a:r>
          </a:p>
          <a:p>
            <a:pPr lvl="1"/>
            <a:r>
              <a:rPr lang="en-US" altLang="en-US" sz="2000"/>
              <a:t>First iteration: how many comparisons?</a:t>
            </a:r>
          </a:p>
          <a:p>
            <a:pPr lvl="1"/>
            <a:r>
              <a:rPr lang="en-US" altLang="en-US" sz="2000"/>
              <a:t>Second iteration: how many comparisons?</a:t>
            </a:r>
          </a:p>
          <a:p>
            <a:pPr lvl="1"/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 – 1) + (</a:t>
            </a:r>
            <a:r>
              <a:rPr lang="en-US" altLang="en-US" sz="2000" i="1"/>
              <a:t>N</a:t>
            </a:r>
            <a:r>
              <a:rPr lang="en-US" altLang="en-US" sz="2000"/>
              <a:t> – 2) + … + 2 + 1 = </a:t>
            </a: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-1)/2 = (</a:t>
            </a:r>
            <a:r>
              <a:rPr lang="en-US" altLang="en-US" sz="2000" i="1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– </a:t>
            </a:r>
            <a:r>
              <a:rPr lang="en-US" altLang="en-US" sz="2000" i="1"/>
              <a:t>N</a:t>
            </a:r>
            <a:r>
              <a:rPr lang="en-US" altLang="en-US" sz="2000"/>
              <a:t>)/2</a:t>
            </a:r>
          </a:p>
          <a:p>
            <a:r>
              <a:rPr lang="en-US" altLang="en-US" sz="2000"/>
              <a:t>Moves (worst case: reverse order)</a:t>
            </a:r>
          </a:p>
          <a:p>
            <a:pPr lvl="1"/>
            <a:r>
              <a:rPr lang="en-US" altLang="en-US" sz="2000" i="1"/>
              <a:t>N</a:t>
            </a:r>
            <a:r>
              <a:rPr lang="en-US" altLang="en-US" sz="2000"/>
              <a:t> – 1 iterations</a:t>
            </a:r>
          </a:p>
          <a:p>
            <a:pPr lvl="1"/>
            <a:r>
              <a:rPr lang="en-US" altLang="en-US" sz="2000"/>
              <a:t>First iteration: how many swaps/moves?</a:t>
            </a:r>
          </a:p>
          <a:p>
            <a:pPr lvl="1"/>
            <a:r>
              <a:rPr lang="en-US" altLang="en-US" sz="2000"/>
              <a:t>Second iteration: how many swaps/moves?</a:t>
            </a:r>
          </a:p>
          <a:p>
            <a:pPr lvl="1"/>
            <a:r>
              <a:rPr lang="en-US" altLang="en-US" sz="2000"/>
              <a:t>[(</a:t>
            </a:r>
            <a:r>
              <a:rPr lang="en-US" altLang="en-US" sz="2000" i="1"/>
              <a:t>N</a:t>
            </a:r>
            <a:r>
              <a:rPr lang="en-US" altLang="en-US" sz="2000"/>
              <a:t> – 1) + (</a:t>
            </a:r>
            <a:r>
              <a:rPr lang="en-US" altLang="en-US" sz="2000" i="1"/>
              <a:t>N</a:t>
            </a:r>
            <a:r>
              <a:rPr lang="en-US" altLang="en-US" sz="2000"/>
              <a:t> – 2) + … + 2 + 1] x 3 = 3</a:t>
            </a: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-1)/2 = (3</a:t>
            </a:r>
            <a:r>
              <a:rPr lang="en-US" altLang="en-US" sz="2000" i="1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– 3</a:t>
            </a:r>
            <a:r>
              <a:rPr lang="en-US" altLang="en-US" sz="2000" i="1"/>
              <a:t>N</a:t>
            </a:r>
            <a:r>
              <a:rPr lang="en-US" altLang="en-US" sz="2000"/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103744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Worst-case Analysis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Comparisons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(more important)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+ 3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-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Bubble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3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)/2</a:t>
                      </a:r>
                    </a:p>
                    <a:p>
                      <a:pPr marL="45720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2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E05903-D0B5-BF42-AADA-B1F1432668DA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sz="1800">
                <a:latin typeface="Tahoma" charset="0"/>
              </a:rPr>
              <a:t>Insert the elements with a series of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</a:pPr>
            <a:r>
              <a:rPr lang="en-US" sz="1800">
                <a:latin typeface="Tahoma" charset="0"/>
              </a:rPr>
              <a:t>Remove the elements in sorted order with a series of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sz="1800">
                <a:latin typeface="Tahoma" charset="0"/>
              </a:rPr>
              <a:t>Unsorted sequence gives selection-sort: O(n</a:t>
            </a:r>
            <a:r>
              <a:rPr lang="en-US" sz="1800" baseline="30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) time</a:t>
            </a:r>
          </a:p>
          <a:p>
            <a:pPr marL="800100" lvl="1" indent="-342900" eaLnBrk="1" hangingPunct="1"/>
            <a:r>
              <a:rPr lang="en-US" sz="1800">
                <a:latin typeface="Tahoma" charset="0"/>
              </a:rPr>
              <a:t>Sorted sequence gives insertion-sort: O(n</a:t>
            </a:r>
            <a:r>
              <a:rPr lang="en-US" sz="1800" baseline="30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) time</a:t>
            </a:r>
          </a:p>
          <a:p>
            <a:pPr eaLnBrk="1" hangingPunct="1"/>
            <a:r>
              <a:rPr lang="en-US" sz="2000">
                <a:latin typeface="Tahoma" charset="0"/>
              </a:rPr>
              <a:t>Can we do better?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4495800" y="218598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sorted  in increasing order according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S.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first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P.insert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().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getKey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Sorting with a heap</a:t>
            </a:r>
            <a:endParaRPr lang="en-US" dirty="0">
              <a:latin typeface="Tahoma" charset="0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priority queue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items implemented by means of a heap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space used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 </a:t>
            </a:r>
            <a:r>
              <a:rPr lang="en-US" sz="2000">
                <a:latin typeface="Tahoma" charset="0"/>
              </a:rPr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Using a heap-based priority queue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insertions?</a:t>
            </a:r>
          </a:p>
          <a:p>
            <a:endParaRPr lang="en-US" dirty="0"/>
          </a:p>
          <a:p>
            <a:r>
              <a:rPr lang="en-US" dirty="0" smtClean="0"/>
              <a:t>How many </a:t>
            </a:r>
            <a:r>
              <a:rPr lang="en-US" dirty="0" err="1" smtClean="0"/>
              <a:t>removeMin</a:t>
            </a:r>
            <a:r>
              <a:rPr lang="en-US" dirty="0" smtClean="0"/>
              <a:t> operations?</a:t>
            </a:r>
          </a:p>
          <a:p>
            <a:endParaRPr lang="en-US" dirty="0"/>
          </a:p>
          <a:p>
            <a:r>
              <a:rPr lang="en-US" dirty="0" smtClean="0"/>
              <a:t>Overall time complexity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b="1" dirty="0" smtClean="0">
                <a:latin typeface="Times New Roman" pitchFamily="18" charset="0"/>
              </a:rPr>
              <a:t>N insertions</a:t>
            </a:r>
          </a:p>
          <a:p>
            <a:pPr marL="742950" lvl="2" indent="-342900"/>
            <a:r>
              <a:rPr lang="en-US" sz="2800" b="1" dirty="0" smtClean="0">
                <a:latin typeface="Times New Roman" pitchFamily="18" charset="0"/>
              </a:rPr>
              <a:t>Each is O(log N)</a:t>
            </a:r>
          </a:p>
          <a:p>
            <a:pPr marL="742950" lvl="2" indent="-342900"/>
            <a:endParaRPr lang="en-US" sz="2800" b="1" dirty="0" smtClean="0">
              <a:latin typeface="Times New Roman" pitchFamily="18" charset="0"/>
            </a:endParaRPr>
          </a:p>
          <a:p>
            <a:pPr marL="342900" lvl="1" indent="-342900"/>
            <a:r>
              <a:rPr lang="en-US" b="1" dirty="0" smtClean="0">
                <a:latin typeface="Times New Roman" pitchFamily="18" charset="0"/>
              </a:rPr>
              <a:t>N </a:t>
            </a:r>
            <a:r>
              <a:rPr lang="en-US" b="1" dirty="0" err="1" smtClean="0">
                <a:latin typeface="Times New Roman" pitchFamily="18" charset="0"/>
              </a:rPr>
              <a:t>removeMin</a:t>
            </a:r>
            <a:r>
              <a:rPr lang="en-US" b="1" dirty="0" smtClean="0">
                <a:latin typeface="Times New Roman" pitchFamily="18" charset="0"/>
              </a:rPr>
              <a:t> operations</a:t>
            </a:r>
          </a:p>
          <a:p>
            <a:pPr marL="742950" lvl="2" indent="-342900"/>
            <a:r>
              <a:rPr lang="en-US" sz="2800" b="1" dirty="0" smtClean="0">
                <a:latin typeface="Times New Roman" pitchFamily="18" charset="0"/>
              </a:rPr>
              <a:t>Each is O(log N)</a:t>
            </a:r>
          </a:p>
          <a:p>
            <a:pPr marL="742950" lvl="2" indent="-342900"/>
            <a:endParaRPr lang="en-US" sz="2800" b="1" dirty="0" smtClean="0">
              <a:latin typeface="Times New Roman" pitchFamily="18" charset="0"/>
            </a:endParaRPr>
          </a:p>
          <a:p>
            <a:pPr marL="342900" lvl="1" indent="-342900"/>
            <a:r>
              <a:rPr lang="en-US" b="1" dirty="0" smtClean="0">
                <a:latin typeface="Times New Roman" pitchFamily="18" charset="0"/>
              </a:rPr>
              <a:t>Overall is O(N log N)</a:t>
            </a:r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267200"/>
          </a:xfrm>
        </p:spPr>
        <p:txBody>
          <a:bodyPr/>
          <a:lstStyle/>
          <a:p>
            <a:pPr marL="400050" eaLnBrk="1" hangingPunct="1">
              <a:buSzTx/>
              <a:buFont typeface="Wingdings" charset="0"/>
              <a:buAutoNum type="arabicPeriod"/>
            </a:pPr>
            <a:r>
              <a:rPr lang="en-US" sz="2200" dirty="0" smtClean="0">
                <a:latin typeface="Tahoma" charset="0"/>
              </a:rPr>
              <a:t>Insert </a:t>
            </a:r>
            <a:r>
              <a:rPr lang="en-US" sz="2200" dirty="0">
                <a:latin typeface="Tahoma" charset="0"/>
              </a:rPr>
              <a:t>the elements one by one </a:t>
            </a:r>
            <a:r>
              <a:rPr lang="en-US" sz="2200" dirty="0" smtClean="0">
                <a:latin typeface="Tahoma" charset="0"/>
              </a:rPr>
              <a:t>with </a:t>
            </a:r>
            <a:r>
              <a:rPr lang="en-US" sz="2200" dirty="0">
                <a:latin typeface="Tahoma" charset="0"/>
              </a:rPr>
              <a:t>a series of </a:t>
            </a:r>
            <a:r>
              <a:rPr lang="en-US" sz="22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200" dirty="0">
                <a:latin typeface="Tahoma" charset="0"/>
              </a:rPr>
              <a:t> </a:t>
            </a:r>
            <a:r>
              <a:rPr lang="en-US" sz="2200" dirty="0" smtClean="0">
                <a:latin typeface="Tahoma" charset="0"/>
              </a:rPr>
              <a:t>operations</a:t>
            </a:r>
          </a:p>
          <a:p>
            <a:pPr marL="400050" eaLnBrk="1" hangingPunct="1">
              <a:buSzTx/>
              <a:buFont typeface="Wingdings" charset="0"/>
              <a:buAutoNum type="arabicPeriod"/>
            </a:pPr>
            <a:endParaRPr lang="en-US" sz="2200" dirty="0">
              <a:latin typeface="Tahoma" charset="0"/>
            </a:endParaRPr>
          </a:p>
          <a:p>
            <a:pPr marL="400050" eaLnBrk="1" hangingPunct="1">
              <a:buSzTx/>
              <a:buFont typeface="Wingdings" charset="0"/>
              <a:buAutoNum type="arabicPeriod"/>
            </a:pPr>
            <a:r>
              <a:rPr lang="en-US" sz="2200" dirty="0">
                <a:latin typeface="Tahoma" charset="0"/>
              </a:rPr>
              <a:t>Remove the elements in sorted order with a series of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200" dirty="0">
                <a:latin typeface="Tahoma" charset="0"/>
              </a:rPr>
              <a:t> </a:t>
            </a:r>
            <a:r>
              <a:rPr lang="en-US" sz="2200" dirty="0" smtClean="0">
                <a:latin typeface="Tahoma" charset="0"/>
              </a:rPr>
              <a:t>operations</a:t>
            </a:r>
            <a:endParaRPr lang="en-US" sz="2200" dirty="0">
              <a:latin typeface="Tahoma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sorted  in increasing order according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P.insert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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().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getKey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2607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heap—first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nserting N entries one at a time</a:t>
            </a:r>
          </a:p>
          <a:p>
            <a:endParaRPr lang="en-US" dirty="0"/>
          </a:p>
          <a:p>
            <a:r>
              <a:rPr lang="en-US" dirty="0" smtClean="0"/>
              <a:t>More efficient algorithm</a:t>
            </a:r>
          </a:p>
          <a:p>
            <a:pPr lvl="1"/>
            <a:r>
              <a:rPr lang="en-US" dirty="0" smtClean="0"/>
              <a:t>Bottom-up heap construction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12C777-A71C-3F4F-A70B-B3F4A58149D9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are given </a:t>
            </a:r>
            <a:r>
              <a:rPr lang="en-US" sz="2400" dirty="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heaps and a key </a:t>
            </a:r>
            <a:r>
              <a:rPr lang="en-US" sz="24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create a new heap with the root node storing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ahoma" charset="0"/>
              </a:rPr>
              <a:t> and with the two heaps as subtrees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perform </a:t>
            </a:r>
            <a:r>
              <a:rPr lang="en-US" sz="2400" dirty="0" err="1">
                <a:latin typeface="Tahoma" charset="0"/>
              </a:rPr>
              <a:t>downheap</a:t>
            </a:r>
            <a:r>
              <a:rPr lang="en-US" sz="2400" dirty="0">
                <a:latin typeface="Tahoma" charset="0"/>
              </a:rPr>
              <a:t>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7DAF060-8329-FE41-ACB2-0C15CD1BBBA2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construct a heap storing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given keys in using a bottom-up construction with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phases</a:t>
            </a:r>
          </a:p>
          <a:p>
            <a:pPr eaLnBrk="1" hangingPunct="1"/>
            <a:r>
              <a:rPr lang="en-US" sz="2400">
                <a:latin typeface="Tahoma" charset="0"/>
              </a:rPr>
              <a:t>In phase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, pairs of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 are merged into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</a:t>
            </a:r>
            <a:r>
              <a:rPr lang="en-US" sz="2400" baseline="30000">
                <a:latin typeface="Symbol" charset="0"/>
              </a:rPr>
              <a:t>+</a:t>
            </a:r>
            <a:r>
              <a:rPr lang="en-US" sz="2400" baseline="30000">
                <a:latin typeface="Times New Roman" charset="0"/>
              </a:rPr>
              <a:t>1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Bottom-up Heap </a:t>
            </a:r>
            <a:r>
              <a:rPr lang="en-US" dirty="0" smtClean="0">
                <a:ea typeface="+mj-ea"/>
              </a:rPr>
              <a:t>Construction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(</a:t>
            </a:r>
            <a:r>
              <a:rPr lang="en-US" dirty="0" err="1" smtClean="0">
                <a:ea typeface="+mj-ea"/>
              </a:rPr>
              <a:t>Heapifying</a:t>
            </a:r>
            <a:r>
              <a:rPr lang="en-US" dirty="0" smtClean="0">
                <a:ea typeface="+mj-ea"/>
              </a:rPr>
              <a:t> a complete tree)</a:t>
            </a:r>
            <a:endParaRPr lang="en-US" dirty="0" smtClean="0">
              <a:ea typeface="+mj-ea"/>
            </a:endParaRP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i</a:t>
            </a:r>
            <a:r>
              <a:rPr lang="en-US" baseline="30000">
                <a:latin typeface="Symbol" charset="0"/>
              </a:rPr>
              <a:t>+</a:t>
            </a:r>
            <a:r>
              <a:rPr lang="en-US" baseline="30000">
                <a:latin typeface="Times New Roman" charset="0"/>
              </a:rPr>
              <a:t>1</a:t>
            </a:r>
            <a:r>
              <a:rPr lang="en-US">
                <a:latin typeface="Symbol" charset="0"/>
              </a:rPr>
              <a:t>-</a:t>
            </a:r>
            <a:r>
              <a:rPr lang="en-US">
                <a:latin typeface="Times New Roman" charset="0"/>
              </a:rPr>
              <a:t>1</a:t>
            </a: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7391400" y="490538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Clip" r:id="rId4" imgW="1744560" imgH="1584360" progId="MS_ClipArt_Gallery.2">
                  <p:embed/>
                </p:oleObj>
              </mc:Choice>
              <mc:Fallback>
                <p:oleObj name="Clip" r:id="rId4" imgW="1744560" imgH="158436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0538"/>
                        <a:ext cx="1371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CA68BA-2791-574E-BE9C-CF79360E0C6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13CC5-370A-C648-B42E-768526863F59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20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  <a:endParaRPr lang="en-US" sz="1600" dirty="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23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A9CE74-7A72-744B-8B03-C1FDB3841845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20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27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23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5A08F1-717F-CB47-9DD2-DEAE5165B8BE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20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smtClean="0">
                <a:latin typeface="Times New Roman" charset="0"/>
                <a:sym typeface="Symbol" charset="0"/>
              </a:rPr>
              <a:t>27</a:t>
            </a:r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charset="0"/>
                <a:sym typeface="Symbol" charset="0"/>
              </a:rPr>
              <a:t>23</a:t>
            </a:r>
            <a:endParaRPr lang="en-US" sz="1600" dirty="0">
              <a:latin typeface="Times New Roman" charset="0"/>
              <a:sym typeface="Symbol" charset="0"/>
            </a:endParaRP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27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Consider a complete binary tree, with each level filled</a:t>
            </a:r>
          </a:p>
          <a:p>
            <a:pPr eaLnBrk="1" hangingPunct="1"/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 occurs at each internal node and the root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Worst-case is swapping down to a leaf</a:t>
            </a:r>
          </a:p>
          <a:p>
            <a:pPr eaLnBrk="1" hangingPunct="1"/>
            <a:endParaRPr lang="en-US" sz="1600" dirty="0" smtClean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28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length of proxy path </a:t>
            </a:r>
            <a:r>
              <a:rPr lang="en-US" sz="2000" dirty="0" smtClean="0">
                <a:latin typeface="Tahoma" charset="0"/>
              </a:rPr>
              <a:t>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211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29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length of proxy path</a:t>
            </a:r>
            <a:r>
              <a:rPr lang="en-US" sz="2000" dirty="0" smtClean="0">
                <a:latin typeface="Tahoma" charset="0"/>
              </a:rPr>
              <a:t> 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21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In-Place) Sorting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752600"/>
            <a:ext cx="7696200" cy="4648200"/>
          </a:xfrm>
        </p:spPr>
        <p:txBody>
          <a:bodyPr/>
          <a:lstStyle/>
          <a:p>
            <a:r>
              <a:rPr lang="en-US" dirty="0" smtClean="0"/>
              <a:t>Small amount of O(1) extra space</a:t>
            </a:r>
          </a:p>
          <a:p>
            <a:pPr lvl="1"/>
            <a:r>
              <a:rPr lang="en-US" dirty="0" smtClean="0"/>
              <a:t>not extra O(N) space</a:t>
            </a:r>
          </a:p>
          <a:p>
            <a:endParaRPr lang="en-US" dirty="0" smtClean="0"/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... more later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30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length of proxy path </a:t>
            </a:r>
            <a:r>
              <a:rPr lang="en-US" sz="2000" dirty="0" smtClean="0">
                <a:latin typeface="Tahoma" charset="0"/>
              </a:rPr>
              <a:t>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633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31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length of proxy path </a:t>
            </a:r>
            <a:r>
              <a:rPr lang="en-US" sz="2000" dirty="0" smtClean="0">
                <a:latin typeface="Tahoma" charset="0"/>
              </a:rPr>
              <a:t>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7038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32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length of proxy path 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Each edge is involved in </a:t>
            </a:r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, except those on the far left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Total number of swaps &lt; total number of edges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How many edges total?</a:t>
            </a:r>
            <a:endParaRPr lang="en-US" sz="16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7653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33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Worst-case Analysis</a:t>
            </a:r>
            <a:endParaRPr lang="en-US" dirty="0">
              <a:latin typeface="Tahoma" charset="0"/>
            </a:endParaRP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023" y="1446213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proxy</a:t>
            </a:r>
            <a:r>
              <a:rPr lang="en-US" sz="2000" dirty="0">
                <a:latin typeface="Tahoma" charset="0"/>
              </a:rPr>
              <a:t> path that goes first right and then repeatedly goes left until the bottom of the heap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this </a:t>
            </a:r>
            <a:r>
              <a:rPr lang="en-US" sz="1600" dirty="0">
                <a:latin typeface="Tahoma" charset="0"/>
              </a:rPr>
              <a:t>path may differ from the actual </a:t>
            </a:r>
            <a:r>
              <a:rPr lang="en-US" sz="1600" dirty="0" err="1">
                <a:latin typeface="Tahoma" charset="0"/>
              </a:rPr>
              <a:t>downheap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path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We care about the length of proxy path (not the proxy path itself)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length </a:t>
            </a:r>
            <a:r>
              <a:rPr lang="en-US" sz="1600" dirty="0" smtClean="0">
                <a:latin typeface="Tahoma" charset="0"/>
              </a:rPr>
              <a:t>of worst-case actual path</a:t>
            </a:r>
            <a:endParaRPr lang="en-US" sz="16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Each edge is involved in </a:t>
            </a:r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, except those on the far left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Total number of swaps &lt; total number of edges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bottom-up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heap construction runs in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time </a:t>
            </a: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7653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Sorting with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the heap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 err="1" smtClean="0"/>
              <a:t>RemoveMin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O(N log N)</a:t>
            </a:r>
          </a:p>
          <a:p>
            <a:pPr lvl="2"/>
            <a:endParaRPr lang="en-US" dirty="0"/>
          </a:p>
          <a:p>
            <a:r>
              <a:rPr lang="en-US" dirty="0" smtClean="0"/>
              <a:t>Overall is O(N log 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9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heap</a:t>
            </a:r>
          </a:p>
          <a:p>
            <a:endParaRPr lang="en-US" dirty="0"/>
          </a:p>
          <a:p>
            <a:r>
              <a:rPr lang="en-US" dirty="0" smtClean="0"/>
              <a:t>in-place</a:t>
            </a:r>
          </a:p>
          <a:p>
            <a:pPr lvl="1"/>
            <a:r>
              <a:rPr lang="en-US" dirty="0" smtClean="0"/>
              <a:t>O(1) extra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4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ascending order is desirable</a:t>
            </a:r>
          </a:p>
          <a:p>
            <a:r>
              <a:rPr lang="en-US" dirty="0" smtClean="0"/>
              <a:t>Instead of parent &lt;= child</a:t>
            </a:r>
          </a:p>
          <a:p>
            <a:pPr lvl="1"/>
            <a:r>
              <a:rPr lang="en-US" dirty="0" smtClean="0"/>
              <a:t>Child &lt;= parent</a:t>
            </a:r>
          </a:p>
          <a:p>
            <a:pPr lvl="1"/>
            <a:r>
              <a:rPr lang="en-US" dirty="0" smtClean="0"/>
              <a:t>Root has the largest item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emoveMax</a:t>
            </a:r>
            <a:r>
              <a:rPr lang="en-US" dirty="0" smtClean="0"/>
              <a:t> instead of </a:t>
            </a:r>
            <a:r>
              <a:rPr lang="en-US" dirty="0" err="1"/>
              <a:t>r</a:t>
            </a:r>
            <a:r>
              <a:rPr lang="en-US" dirty="0" err="1" smtClean="0"/>
              <a:t>emoveMin</a:t>
            </a:r>
            <a:endParaRPr lang="en-US" dirty="0" smtClean="0"/>
          </a:p>
          <a:p>
            <a:pPr lvl="1"/>
            <a:r>
              <a:rPr lang="en-US" dirty="0" smtClean="0"/>
              <a:t>Then Swap max with the “last node”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5509897" cy="63944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the heap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 err="1" smtClean="0"/>
              <a:t>RemoveMax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O(N log N)</a:t>
            </a:r>
          </a:p>
          <a:p>
            <a:pPr lvl="2"/>
            <a:endParaRPr lang="en-US" dirty="0"/>
          </a:p>
          <a:p>
            <a:r>
              <a:rPr lang="en-US" dirty="0" smtClean="0"/>
              <a:t>Overall is O(N log 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In-place Sorting </a:t>
            </a:r>
            <a:r>
              <a:rPr lang="en-US" dirty="0"/>
              <a:t>A</a:t>
            </a:r>
            <a:r>
              <a:rPr lang="en-US" dirty="0" smtClean="0"/>
              <a:t>lgorithms (so far)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003952"/>
              </p:ext>
            </p:extLst>
          </p:nvPr>
        </p:nvGraphicFramePr>
        <p:xfrm>
          <a:off x="1447800" y="2057400"/>
          <a:ext cx="6553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O(N</a:t>
                      </a:r>
                      <a:r>
                        <a:rPr lang="en-US" baseline="30000" smtClean="0"/>
                        <a:t>2</a:t>
                      </a:r>
                      <a:r>
                        <a:rPr lang="en-US" baseline="0" smtClean="0"/>
                        <a:t>)</a:t>
                      </a:r>
                      <a:endParaRPr lang="en-US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</a:t>
            </a:r>
            <a:r>
              <a:rPr lang="en-US" altLang="en-US" dirty="0" smtClean="0"/>
              <a:t>Sort</a:t>
            </a:r>
            <a:endParaRPr lang="en-US" alt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648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b="1" dirty="0"/>
              <a:t>To sort an array on integers in ascending order: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dirty="0"/>
              <a:t>Find the smallest number and record its index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dirty="0"/>
              <a:t>swap (interchange) the smallest number with the first element of the array</a:t>
            </a:r>
          </a:p>
          <a:p>
            <a:pPr marL="990600" lvl="1" indent="-533400"/>
            <a:r>
              <a:rPr lang="en-US" altLang="en-US" sz="2000" dirty="0"/>
              <a:t>the sorted part of the array is now the first element</a:t>
            </a:r>
          </a:p>
          <a:p>
            <a:pPr marL="990600" lvl="1" indent="-533400"/>
            <a:r>
              <a:rPr lang="en-US" altLang="en-US" sz="2000" dirty="0"/>
              <a:t>the unsorted part of the array is the remaining elements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dirty="0"/>
              <a:t>repeat Steps 2 and 3 until all elements have been placed</a:t>
            </a:r>
          </a:p>
          <a:p>
            <a:pPr marL="990600" lvl="1" indent="-533400"/>
            <a:r>
              <a:rPr lang="en-US" altLang="en-US" sz="2000" dirty="0"/>
              <a:t>each iteration increases the length of the sorted part by one</a:t>
            </a:r>
          </a:p>
        </p:txBody>
      </p:sp>
    </p:spTree>
    <p:extLst>
      <p:ext uri="{BB962C8B-B14F-4D97-AF65-F5344CB8AC3E}">
        <p14:creationId xmlns:p14="http://schemas.microsoft.com/office/powerpoint/2010/main" val="3871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Selection-Sort with PQ [skip]</a:t>
            </a:r>
            <a:endParaRPr lang="en-US" dirty="0">
              <a:latin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Selection-sort is the variation of PQ-sort where the priority queue is implemented with an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unsorted</a:t>
            </a:r>
            <a:r>
              <a:rPr lang="en-US" sz="2400" dirty="0">
                <a:latin typeface="Tahoma" charset="0"/>
              </a:rPr>
              <a:t> sequence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Removing the elements in sorted order from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time proportional to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		 	</a:t>
            </a: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Selection-sort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3277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Selection-Sort </a:t>
            </a:r>
            <a:r>
              <a:rPr lang="en-US" dirty="0" smtClean="0">
                <a:latin typeface="Tahoma" charset="0"/>
              </a:rPr>
              <a:t>Example [skip]</a:t>
            </a:r>
            <a:endParaRPr lang="en-US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3956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Insertion-Sort with PQ [skip]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sorted</a:t>
            </a:r>
            <a:r>
              <a:rPr lang="en-US" sz="2400" dirty="0">
                <a:latin typeface="Tahoma" charset="0"/>
              </a:rPr>
              <a:t>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062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Insertion-Sort </a:t>
            </a:r>
            <a:r>
              <a:rPr lang="en-US" dirty="0" smtClean="0">
                <a:latin typeface="Tahoma" charset="0"/>
              </a:rPr>
              <a:t>Example </a:t>
            </a:r>
            <a:r>
              <a:rPr lang="en-US" smtClean="0">
                <a:latin typeface="Tahoma" charset="0"/>
              </a:rPr>
              <a:t>[skip]</a:t>
            </a:r>
            <a:endParaRPr lang="en-US">
              <a:latin typeface="Tahoma" charset="0"/>
            </a:endParaRP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486400" cy="990600"/>
          </a:xfrm>
        </p:spPr>
        <p:txBody>
          <a:bodyPr/>
          <a:lstStyle/>
          <a:p>
            <a:r>
              <a:rPr lang="en-US" altLang="en-US" sz="3600"/>
              <a:t>Selection Sort Example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1143000" y="1981200"/>
          <a:ext cx="60690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" name="Document" r:id="rId4" imgW="6071400" imgH="669960" progId="Word.Document.8">
                  <p:embed/>
                </p:oleObj>
              </mc:Choice>
              <mc:Fallback>
                <p:oleObj name="Document" r:id="rId4" imgW="6071400" imgH="669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0690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25463" y="1524000"/>
            <a:ext cx="7627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latin typeface="Arial" charset="0"/>
              </a:rPr>
              <a:t>Problem: sort this 10-element array of integers in ascending order: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748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u="sng">
                <a:latin typeface="Arial" charset="0"/>
              </a:rPr>
              <a:t>1st iteration</a:t>
            </a:r>
            <a:r>
              <a:rPr lang="en-US" altLang="en-US" sz="2000">
                <a:latin typeface="Arial" charset="0"/>
              </a:rPr>
              <a:t>: smallest value is 3, its index is 4, swap a[0] with a[4]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447800" y="3200400"/>
          <a:ext cx="60213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2" name="Document" r:id="rId6" imgW="6021720" imgH="436320" progId="Word.Document.8">
                  <p:embed/>
                </p:oleObj>
              </mc:Choice>
              <mc:Fallback>
                <p:oleObj name="Document" r:id="rId6" imgW="6021720" imgH="436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0213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687" name="Group 7"/>
          <p:cNvGrpSpPr>
            <a:grpSpLocks/>
          </p:cNvGrpSpPr>
          <p:nvPr/>
        </p:nvGrpSpPr>
        <p:grpSpPr bwMode="auto">
          <a:xfrm>
            <a:off x="1828800" y="3429000"/>
            <a:ext cx="2286000" cy="228600"/>
            <a:chOff x="1152" y="2544"/>
            <a:chExt cx="1440" cy="144"/>
          </a:xfrm>
        </p:grpSpPr>
        <p:sp>
          <p:nvSpPr>
            <p:cNvPr id="199688" name="Line 8"/>
            <p:cNvSpPr>
              <a:spLocks noChangeShapeType="1"/>
            </p:cNvSpPr>
            <p:nvPr/>
          </p:nvSpPr>
          <p:spPr bwMode="auto">
            <a:xfrm>
              <a:off x="1152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89" name="Line 9"/>
            <p:cNvSpPr>
              <a:spLocks noChangeShapeType="1"/>
            </p:cNvSpPr>
            <p:nvPr/>
          </p:nvSpPr>
          <p:spPr bwMode="auto">
            <a:xfrm>
              <a:off x="1152" y="268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0" name="Line 10"/>
            <p:cNvSpPr>
              <a:spLocks noChangeShapeType="1"/>
            </p:cNvSpPr>
            <p:nvPr/>
          </p:nvSpPr>
          <p:spPr bwMode="auto">
            <a:xfrm flipV="1">
              <a:off x="2592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9691" name="Group 11"/>
          <p:cNvGrpSpPr>
            <a:grpSpLocks/>
          </p:cNvGrpSpPr>
          <p:nvPr/>
        </p:nvGrpSpPr>
        <p:grpSpPr bwMode="auto">
          <a:xfrm>
            <a:off x="1828800" y="3048000"/>
            <a:ext cx="2286000" cy="152400"/>
            <a:chOff x="1152" y="2112"/>
            <a:chExt cx="1440" cy="96"/>
          </a:xfrm>
        </p:grpSpPr>
        <p:sp>
          <p:nvSpPr>
            <p:cNvPr id="199692" name="Line 12"/>
            <p:cNvSpPr>
              <a:spLocks noChangeShapeType="1"/>
            </p:cNvSpPr>
            <p:nvPr/>
          </p:nvSpPr>
          <p:spPr bwMode="auto">
            <a:xfrm flipV="1">
              <a:off x="25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3" name="Line 13"/>
            <p:cNvSpPr>
              <a:spLocks noChangeShapeType="1"/>
            </p:cNvSpPr>
            <p:nvPr/>
          </p:nvSpPr>
          <p:spPr bwMode="auto">
            <a:xfrm flipH="1">
              <a:off x="1152" y="211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4" name="Line 14"/>
            <p:cNvSpPr>
              <a:spLocks noChangeShapeType="1"/>
            </p:cNvSpPr>
            <p:nvPr/>
          </p:nvSpPr>
          <p:spPr bwMode="auto">
            <a:xfrm>
              <a:off x="11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09600" y="31242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 sz="1800">
                <a:latin typeface="Arial" charset="0"/>
              </a:rPr>
              <a:t>before:</a:t>
            </a:r>
          </a:p>
        </p:txBody>
      </p:sp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1447800" y="3810000"/>
          <a:ext cx="6069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3" name="Document" r:id="rId8" imgW="6070680" imgH="436320" progId="Word.Document.8">
                  <p:embed/>
                </p:oleObj>
              </mc:Choice>
              <mc:Fallback>
                <p:oleObj name="Document" r:id="rId8" imgW="6070680" imgH="436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60690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62000" y="3733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 sz="1800">
                <a:latin typeface="Arial" charset="0"/>
              </a:rPr>
              <a:t>after: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457200" y="4191000"/>
            <a:ext cx="848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u="sng">
                <a:latin typeface="Arial" charset="0"/>
              </a:rPr>
              <a:t>2nd iteration</a:t>
            </a:r>
            <a:r>
              <a:rPr lang="en-US" altLang="en-US" sz="1800">
                <a:latin typeface="Arial" charset="0"/>
              </a:rPr>
              <a:t>: smallest value in remaining list is 5, its index is 6, swap a[1] with a[6]</a:t>
            </a:r>
          </a:p>
        </p:txBody>
      </p:sp>
      <p:graphicFrame>
        <p:nvGraphicFramePr>
          <p:cNvPr id="199699" name="Object 19"/>
          <p:cNvGraphicFramePr>
            <a:graphicFrameLocks noChangeAspect="1"/>
          </p:cNvGraphicFramePr>
          <p:nvPr/>
        </p:nvGraphicFramePr>
        <p:xfrm>
          <a:off x="1447800" y="4724400"/>
          <a:ext cx="6069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" name="Document" r:id="rId10" imgW="6070680" imgH="436320" progId="Word.Document.8">
                  <p:embed/>
                </p:oleObj>
              </mc:Choice>
              <mc:Fallback>
                <p:oleObj name="Document" r:id="rId10" imgW="6070680" imgH="436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60690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700" name="Group 20"/>
          <p:cNvGrpSpPr>
            <a:grpSpLocks/>
          </p:cNvGrpSpPr>
          <p:nvPr/>
        </p:nvGrpSpPr>
        <p:grpSpPr bwMode="auto">
          <a:xfrm>
            <a:off x="2438400" y="4572000"/>
            <a:ext cx="2895600" cy="152400"/>
            <a:chOff x="1536" y="3168"/>
            <a:chExt cx="1824" cy="96"/>
          </a:xfrm>
        </p:grpSpPr>
        <p:sp>
          <p:nvSpPr>
            <p:cNvPr id="199701" name="Line 21"/>
            <p:cNvSpPr>
              <a:spLocks noChangeShapeType="1"/>
            </p:cNvSpPr>
            <p:nvPr/>
          </p:nvSpPr>
          <p:spPr bwMode="auto">
            <a:xfrm flipV="1">
              <a:off x="3360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02" name="Line 22"/>
            <p:cNvSpPr>
              <a:spLocks noChangeShapeType="1"/>
            </p:cNvSpPr>
            <p:nvPr/>
          </p:nvSpPr>
          <p:spPr bwMode="auto">
            <a:xfrm flipH="1">
              <a:off x="1536" y="316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03" name="Line 23"/>
            <p:cNvSpPr>
              <a:spLocks noChangeShapeType="1"/>
            </p:cNvSpPr>
            <p:nvPr/>
          </p:nvSpPr>
          <p:spPr bwMode="auto">
            <a:xfrm>
              <a:off x="153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9704" name="Group 24"/>
          <p:cNvGrpSpPr>
            <a:grpSpLocks/>
          </p:cNvGrpSpPr>
          <p:nvPr/>
        </p:nvGrpSpPr>
        <p:grpSpPr bwMode="auto">
          <a:xfrm>
            <a:off x="2438400" y="4953000"/>
            <a:ext cx="2895600" cy="152400"/>
            <a:chOff x="1536" y="3408"/>
            <a:chExt cx="1824" cy="96"/>
          </a:xfrm>
        </p:grpSpPr>
        <p:sp>
          <p:nvSpPr>
            <p:cNvPr id="199705" name="Line 25"/>
            <p:cNvSpPr>
              <a:spLocks noChangeShapeType="1"/>
            </p:cNvSpPr>
            <p:nvPr/>
          </p:nvSpPr>
          <p:spPr bwMode="auto">
            <a:xfrm flipV="1">
              <a:off x="1536" y="340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06" name="Line 26"/>
            <p:cNvSpPr>
              <a:spLocks noChangeShapeType="1"/>
            </p:cNvSpPr>
            <p:nvPr/>
          </p:nvSpPr>
          <p:spPr bwMode="auto">
            <a:xfrm flipH="1">
              <a:off x="1536" y="350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07" name="Line 27"/>
            <p:cNvSpPr>
              <a:spLocks noChangeShapeType="1"/>
            </p:cNvSpPr>
            <p:nvPr/>
          </p:nvSpPr>
          <p:spPr bwMode="auto">
            <a:xfrm flipV="1">
              <a:off x="3360" y="340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9708" name="Object 28"/>
          <p:cNvGraphicFramePr>
            <a:graphicFrameLocks noChangeAspect="1"/>
          </p:cNvGraphicFramePr>
          <p:nvPr/>
        </p:nvGraphicFramePr>
        <p:xfrm>
          <a:off x="1447800" y="5257800"/>
          <a:ext cx="6062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5" name="Document" r:id="rId12" imgW="6076301" imgH="437828" progId="Word.Document.8">
                  <p:embed/>
                </p:oleObj>
              </mc:Choice>
              <mc:Fallback>
                <p:oleObj name="Document" r:id="rId12" imgW="6076301" imgH="437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60626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9" name="Text Box 29"/>
          <p:cNvSpPr txBox="1">
            <a:spLocks noChangeArrowheads="1"/>
          </p:cNvSpPr>
          <p:nvPr/>
        </p:nvSpPr>
        <p:spPr bwMode="auto">
          <a:xfrm>
            <a:off x="533400" y="5715000"/>
            <a:ext cx="768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latin typeface="Arial" charset="0"/>
              </a:rPr>
              <a:t>How many iterations are needed?</a:t>
            </a: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5867400" y="381000"/>
            <a:ext cx="295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>
                <a:latin typeface="Arial" charset="0"/>
              </a:rPr>
              <a:t>Key:</a:t>
            </a:r>
          </a:p>
          <a:p>
            <a:r>
              <a:rPr lang="en-US" altLang="en-US" sz="1800">
                <a:latin typeface="Arial" charset="0"/>
              </a:rPr>
              <a:t>    smallest remaining value</a:t>
            </a:r>
          </a:p>
          <a:p>
            <a:r>
              <a:rPr lang="en-US" altLang="en-US" sz="1800">
                <a:latin typeface="Arial" charset="0"/>
              </a:rPr>
              <a:t>    sorted elements</a:t>
            </a:r>
          </a:p>
        </p:txBody>
      </p:sp>
      <p:sp>
        <p:nvSpPr>
          <p:cNvPr id="199711" name="Rectangle 31"/>
          <p:cNvSpPr>
            <a:spLocks noChangeArrowheads="1"/>
          </p:cNvSpPr>
          <p:nvPr/>
        </p:nvSpPr>
        <p:spPr bwMode="auto">
          <a:xfrm>
            <a:off x="5943600" y="1066800"/>
            <a:ext cx="1524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5943600" y="762000"/>
            <a:ext cx="152400" cy="152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92075" y="6515100"/>
            <a:ext cx="8048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charset="0"/>
              </a:rPr>
              <a:t>Chapter 10</a:t>
            </a:r>
          </a:p>
        </p:txBody>
      </p:sp>
      <p:sp>
        <p:nvSpPr>
          <p:cNvPr id="199714" name="Rectangle 34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charset="0"/>
              </a:rPr>
              <a:t>Java: an Introduction to Computer Science &amp; Programming - Walter Savitch</a:t>
            </a:r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BFFE4DA-06C5-4667-83A0-47B17E3E0D52}" type="slidenum">
              <a:rPr lang="en-US" altLang="en-US" sz="1400">
                <a:latin typeface="Arial" charset="0"/>
              </a:rPr>
              <a:pPr algn="r"/>
              <a:t>5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z="2000"/>
              <a:t>Basic Idea: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/>
              <a:t>Keeping expanding the sorted portion by one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/>
              <a:t>Insert the next element into the right position in the sorted portion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sz="2000"/>
              <a:t>Algorithm: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Start with one element [is it sorted?] – sorted portion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While the sorted portion is not the entire array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Find the right position in the sorted portion for the next element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Insert the element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If necessary, move the other elements down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Expand the sorted portion by one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endParaRPr lang="en-US" altLang="en-US" sz="2000"/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endParaRPr lang="en-US" altLang="en-US"/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0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Sort: An example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First iteration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Before: </a:t>
            </a:r>
            <a:r>
              <a:rPr lang="en-US" altLang="en-US" sz="2000" b="1"/>
              <a:t>[5]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/>
              <a:t>, 4, 9, 2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After:    </a:t>
            </a:r>
            <a:r>
              <a:rPr lang="en-US" altLang="en-US" sz="2000" b="1"/>
              <a:t>[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/>
              <a:t>, </a:t>
            </a:r>
            <a:r>
              <a:rPr lang="en-US" altLang="en-US" sz="2000" b="1"/>
              <a:t>5]</a:t>
            </a:r>
            <a:r>
              <a:rPr lang="en-US" altLang="en-US" sz="2000"/>
              <a:t>, 4, 9, 2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Second iteration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Before: </a:t>
            </a:r>
            <a:r>
              <a:rPr lang="en-US" altLang="en-US" sz="2000" b="1"/>
              <a:t>[3, 5]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4</a:t>
            </a:r>
            <a:r>
              <a:rPr lang="en-US" altLang="en-US" sz="2000"/>
              <a:t>, 9, 2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After:    </a:t>
            </a:r>
            <a:r>
              <a:rPr lang="en-US" altLang="en-US" sz="2000" b="1"/>
              <a:t>[3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4</a:t>
            </a:r>
            <a:r>
              <a:rPr lang="en-US" altLang="en-US" sz="2000"/>
              <a:t>, </a:t>
            </a:r>
            <a:r>
              <a:rPr lang="en-US" altLang="en-US" sz="2000" b="1"/>
              <a:t>5]</a:t>
            </a:r>
            <a:r>
              <a:rPr lang="en-US" altLang="en-US" sz="2000"/>
              <a:t>, 9, 2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Third iteration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Before: </a:t>
            </a:r>
            <a:r>
              <a:rPr lang="en-US" altLang="en-US" sz="2000" b="1"/>
              <a:t>[3, 4, 5]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9</a:t>
            </a:r>
            <a:r>
              <a:rPr lang="en-US" altLang="en-US" sz="2000"/>
              <a:t>, 2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After:    </a:t>
            </a:r>
            <a:r>
              <a:rPr lang="en-US" altLang="en-US" sz="2000" b="1"/>
              <a:t>[3, 4, 5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9</a:t>
            </a:r>
            <a:r>
              <a:rPr lang="en-US" altLang="en-US" sz="2000" b="1"/>
              <a:t>]</a:t>
            </a:r>
            <a:r>
              <a:rPr lang="en-US" altLang="en-US" sz="2000"/>
              <a:t>, 2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Fourth iteration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Before: </a:t>
            </a:r>
            <a:r>
              <a:rPr lang="en-US" altLang="en-US" sz="2000" b="1"/>
              <a:t>[3, 4, 5, 9]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After:    </a:t>
            </a:r>
            <a:r>
              <a:rPr lang="en-US" altLang="en-US" sz="2000" b="1"/>
              <a:t>[</a:t>
            </a:r>
            <a:r>
              <a:rPr lang="en-US" altLang="en-US" sz="2000">
                <a:solidFill>
                  <a:srgbClr val="FF0000"/>
                </a:solidFill>
              </a:rPr>
              <a:t>2</a:t>
            </a:r>
            <a:r>
              <a:rPr lang="en-US" altLang="en-US" sz="2000"/>
              <a:t>, </a:t>
            </a:r>
            <a:r>
              <a:rPr lang="en-US" altLang="en-US" sz="2000" b="1"/>
              <a:t>3, 4, 5, 9]</a:t>
            </a:r>
            <a:endParaRPr lang="en-US" altLang="en-US" sz="20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166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Basic Idea:</a:t>
            </a:r>
          </a:p>
          <a:p>
            <a:pPr lvl="1"/>
            <a:r>
              <a:rPr lang="en-US" altLang="en-US" sz="2000"/>
              <a:t>Expand the sorted portion one by one</a:t>
            </a:r>
          </a:p>
          <a:p>
            <a:pPr lvl="1"/>
            <a:r>
              <a:rPr lang="en-US" altLang="en-US" sz="2000"/>
              <a:t>“Sink” the largest element to the bottom after comparing adjacent elements</a:t>
            </a:r>
          </a:p>
          <a:p>
            <a:pPr lvl="1"/>
            <a:r>
              <a:rPr lang="en-US" altLang="en-US" sz="2000"/>
              <a:t>The smaller items “bubble” up</a:t>
            </a:r>
          </a:p>
          <a:p>
            <a:r>
              <a:rPr lang="en-US" altLang="en-US" sz="2000"/>
              <a:t>Algorithm:</a:t>
            </a:r>
          </a:p>
          <a:p>
            <a:pPr lvl="1"/>
            <a:r>
              <a:rPr lang="en-US" altLang="en-US" sz="2000"/>
              <a:t>While the unsorted portion has more than one element</a:t>
            </a:r>
          </a:p>
          <a:p>
            <a:pPr lvl="2"/>
            <a:r>
              <a:rPr lang="en-US" altLang="en-US" sz="2000"/>
              <a:t>Compare adjacent elements</a:t>
            </a:r>
          </a:p>
          <a:p>
            <a:pPr lvl="2"/>
            <a:r>
              <a:rPr lang="en-US" altLang="en-US" sz="2000"/>
              <a:t>Swap elements if out of order</a:t>
            </a:r>
          </a:p>
          <a:p>
            <a:pPr lvl="2"/>
            <a:r>
              <a:rPr lang="en-US" altLang="en-US" sz="2000"/>
              <a:t>Largest element at the bottom, reduce the unsorted portion by one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8429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Sort: An example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First Iteration: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[</a:t>
            </a:r>
            <a:r>
              <a:rPr lang="en-US" altLang="en-US" sz="2000">
                <a:solidFill>
                  <a:srgbClr val="FF0000"/>
                </a:solidFill>
              </a:rPr>
              <a:t>5, 3</a:t>
            </a:r>
            <a:r>
              <a:rPr lang="en-US" altLang="en-US" sz="2000"/>
              <a:t>], 4, 9, 2 </a:t>
            </a:r>
            <a:r>
              <a:rPr lang="en-US" altLang="en-US" sz="2000">
                <a:sym typeface="Wingdings" pitchFamily="2" charset="2"/>
              </a:rPr>
              <a:t> 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3, 5</a:t>
            </a:r>
            <a:r>
              <a:rPr lang="en-US" altLang="en-US" sz="2000">
                <a:sym typeface="Wingdings" pitchFamily="2" charset="2"/>
              </a:rPr>
              <a:t>], 4, 9, 2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3, [</a:t>
            </a:r>
            <a:r>
              <a:rPr lang="en-US" altLang="en-US" sz="2000">
                <a:solidFill>
                  <a:srgbClr val="FF0000"/>
                </a:solidFill>
              </a:rPr>
              <a:t>5, 4</a:t>
            </a:r>
            <a:r>
              <a:rPr lang="en-US" altLang="en-US" sz="2000"/>
              <a:t>], 9, 2 </a:t>
            </a:r>
            <a:r>
              <a:rPr lang="en-US" altLang="en-US" sz="2000">
                <a:sym typeface="Wingdings" pitchFamily="2" charset="2"/>
              </a:rPr>
              <a:t>  3,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4, 5</a:t>
            </a:r>
            <a:r>
              <a:rPr lang="en-US" altLang="en-US" sz="2000">
                <a:sym typeface="Wingdings" pitchFamily="2" charset="2"/>
              </a:rPr>
              <a:t>], 9, 2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3, 4, [</a:t>
            </a:r>
            <a:r>
              <a:rPr lang="en-US" altLang="en-US" sz="2000">
                <a:solidFill>
                  <a:srgbClr val="FF0000"/>
                </a:solidFill>
              </a:rPr>
              <a:t>5, 9</a:t>
            </a:r>
            <a:r>
              <a:rPr lang="en-US" altLang="en-US" sz="2000"/>
              <a:t>], 2 </a:t>
            </a:r>
            <a:r>
              <a:rPr lang="en-US" altLang="en-US" sz="2000">
                <a:sym typeface="Wingdings" pitchFamily="2" charset="2"/>
              </a:rPr>
              <a:t>  3, 4,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5, 9</a:t>
            </a:r>
            <a:r>
              <a:rPr lang="en-US" altLang="en-US" sz="2000">
                <a:sym typeface="Wingdings" pitchFamily="2" charset="2"/>
              </a:rPr>
              <a:t>], 2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Wingdings" pitchFamily="2" charset="2"/>
              </a:rPr>
              <a:t>3, 4, 5,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9, 2</a:t>
            </a:r>
            <a:r>
              <a:rPr lang="en-US" altLang="en-US" sz="2000">
                <a:sym typeface="Wingdings" pitchFamily="2" charset="2"/>
              </a:rPr>
              <a:t>]   3, 4, 5,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2, 9</a:t>
            </a:r>
            <a:r>
              <a:rPr lang="en-US" altLang="en-US" sz="2000"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Second Iteration: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[</a:t>
            </a:r>
            <a:r>
              <a:rPr lang="en-US" altLang="en-US" sz="2000">
                <a:solidFill>
                  <a:srgbClr val="FF0000"/>
                </a:solidFill>
              </a:rPr>
              <a:t>3, 4</a:t>
            </a:r>
            <a:r>
              <a:rPr lang="en-US" altLang="en-US" sz="2000"/>
              <a:t>], 5, 2, </a:t>
            </a:r>
            <a:r>
              <a:rPr lang="en-US" altLang="en-US" sz="2000" b="1"/>
              <a:t>9</a:t>
            </a:r>
            <a:r>
              <a:rPr lang="en-US" altLang="en-US" sz="2000"/>
              <a:t>  </a:t>
            </a:r>
            <a:r>
              <a:rPr lang="en-US" altLang="en-US" sz="2000">
                <a:sym typeface="Wingdings" pitchFamily="2" charset="2"/>
              </a:rPr>
              <a:t> 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3, 4</a:t>
            </a:r>
            <a:r>
              <a:rPr lang="en-US" altLang="en-US" sz="2000">
                <a:sym typeface="Wingdings" pitchFamily="2" charset="2"/>
              </a:rPr>
              <a:t>], 5, 2, </a:t>
            </a:r>
            <a:r>
              <a:rPr lang="en-US" altLang="en-US" sz="2000" b="1">
                <a:sym typeface="Wingdings" pitchFamily="2" charset="2"/>
              </a:rPr>
              <a:t>9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Wingdings" pitchFamily="2" charset="2"/>
              </a:rPr>
              <a:t>3,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4, 5</a:t>
            </a:r>
            <a:r>
              <a:rPr lang="en-US" altLang="en-US" sz="2000">
                <a:sym typeface="Wingdings" pitchFamily="2" charset="2"/>
              </a:rPr>
              <a:t>], 2, </a:t>
            </a:r>
            <a:r>
              <a:rPr lang="en-US" altLang="en-US" sz="2000" b="1">
                <a:sym typeface="Wingdings" pitchFamily="2" charset="2"/>
              </a:rPr>
              <a:t>9</a:t>
            </a:r>
            <a:r>
              <a:rPr lang="en-US" altLang="en-US" sz="2000">
                <a:sym typeface="Wingdings" pitchFamily="2" charset="2"/>
              </a:rPr>
              <a:t>    3,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4, 5</a:t>
            </a:r>
            <a:r>
              <a:rPr lang="en-US" altLang="en-US" sz="2000">
                <a:sym typeface="Wingdings" pitchFamily="2" charset="2"/>
              </a:rPr>
              <a:t>], 2, </a:t>
            </a:r>
            <a:r>
              <a:rPr lang="en-US" altLang="en-US" sz="2000" b="1">
                <a:sym typeface="Wingdings" pitchFamily="2" charset="2"/>
              </a:rPr>
              <a:t>9</a:t>
            </a:r>
            <a:r>
              <a:rPr lang="en-US" altLang="en-US" sz="2000">
                <a:sym typeface="Wingdings" pitchFamily="2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Wingdings" pitchFamily="2" charset="2"/>
              </a:rPr>
              <a:t>3, 4,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5, 2</a:t>
            </a:r>
            <a:r>
              <a:rPr lang="en-US" altLang="en-US" sz="2000">
                <a:sym typeface="Wingdings" pitchFamily="2" charset="2"/>
              </a:rPr>
              <a:t>], </a:t>
            </a:r>
            <a:r>
              <a:rPr lang="en-US" altLang="en-US" sz="2000" b="1">
                <a:sym typeface="Wingdings" pitchFamily="2" charset="2"/>
              </a:rPr>
              <a:t>9</a:t>
            </a:r>
            <a:r>
              <a:rPr lang="en-US" altLang="en-US" sz="2000">
                <a:sym typeface="Wingdings" pitchFamily="2" charset="2"/>
              </a:rPr>
              <a:t>    3, 4,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2, 5</a:t>
            </a:r>
            <a:r>
              <a:rPr lang="en-US" altLang="en-US" sz="2000">
                <a:sym typeface="Wingdings" pitchFamily="2" charset="2"/>
              </a:rPr>
              <a:t>], </a:t>
            </a:r>
            <a:r>
              <a:rPr lang="en-US" altLang="en-US" sz="2000" b="1">
                <a:sym typeface="Wingdings" pitchFamily="2" charset="2"/>
              </a:rPr>
              <a:t>9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Third Iteration: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[</a:t>
            </a:r>
            <a:r>
              <a:rPr lang="en-US" altLang="en-US" sz="2000">
                <a:solidFill>
                  <a:srgbClr val="FF0000"/>
                </a:solidFill>
              </a:rPr>
              <a:t>3, 4</a:t>
            </a:r>
            <a:r>
              <a:rPr lang="en-US" altLang="en-US" sz="2000"/>
              <a:t>], 2, </a:t>
            </a:r>
            <a:r>
              <a:rPr lang="en-US" altLang="en-US" sz="2000" b="1"/>
              <a:t>5, 9</a:t>
            </a:r>
            <a:r>
              <a:rPr lang="en-US" altLang="en-US" sz="2000"/>
              <a:t>  </a:t>
            </a:r>
            <a:r>
              <a:rPr lang="en-US" altLang="en-US" sz="2000">
                <a:sym typeface="Wingdings" pitchFamily="2" charset="2"/>
              </a:rPr>
              <a:t> 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3, 4</a:t>
            </a:r>
            <a:r>
              <a:rPr lang="en-US" altLang="en-US" sz="2000">
                <a:sym typeface="Wingdings" pitchFamily="2" charset="2"/>
              </a:rPr>
              <a:t>], 2, </a:t>
            </a:r>
            <a:r>
              <a:rPr lang="en-US" altLang="en-US" sz="2000" b="1">
                <a:sym typeface="Wingdings" pitchFamily="2" charset="2"/>
              </a:rPr>
              <a:t>5, 9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Wingdings" pitchFamily="2" charset="2"/>
              </a:rPr>
              <a:t>3,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4, 2</a:t>
            </a:r>
            <a:r>
              <a:rPr lang="en-US" altLang="en-US" sz="2000">
                <a:sym typeface="Wingdings" pitchFamily="2" charset="2"/>
              </a:rPr>
              <a:t>], </a:t>
            </a:r>
            <a:r>
              <a:rPr lang="en-US" altLang="en-US" sz="2000" b="1">
                <a:sym typeface="Wingdings" pitchFamily="2" charset="2"/>
              </a:rPr>
              <a:t>5, 9</a:t>
            </a:r>
            <a:r>
              <a:rPr lang="en-US" altLang="en-US" sz="2000">
                <a:sym typeface="Wingdings" pitchFamily="2" charset="2"/>
              </a:rPr>
              <a:t>    3,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2, 4</a:t>
            </a:r>
            <a:r>
              <a:rPr lang="en-US" altLang="en-US" sz="2000">
                <a:sym typeface="Wingdings" pitchFamily="2" charset="2"/>
              </a:rPr>
              <a:t>], </a:t>
            </a:r>
            <a:r>
              <a:rPr lang="en-US" altLang="en-US" sz="2000" b="1">
                <a:sym typeface="Wingdings" pitchFamily="2" charset="2"/>
              </a:rPr>
              <a:t>5, 9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Fourth Iteration: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[</a:t>
            </a:r>
            <a:r>
              <a:rPr lang="en-US" altLang="en-US" sz="2000">
                <a:solidFill>
                  <a:srgbClr val="FF0000"/>
                </a:solidFill>
              </a:rPr>
              <a:t>3, 2</a:t>
            </a:r>
            <a:r>
              <a:rPr lang="en-US" altLang="en-US" sz="2000"/>
              <a:t>], </a:t>
            </a:r>
            <a:r>
              <a:rPr lang="en-US" altLang="en-US" sz="2000" b="1"/>
              <a:t>4, 5, 9</a:t>
            </a:r>
            <a:r>
              <a:rPr lang="en-US" altLang="en-US" sz="2000"/>
              <a:t>  </a:t>
            </a:r>
            <a:r>
              <a:rPr lang="en-US" altLang="en-US" sz="2000">
                <a:sym typeface="Wingdings" pitchFamily="2" charset="2"/>
              </a:rPr>
              <a:t>  [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2, 3</a:t>
            </a:r>
            <a:r>
              <a:rPr lang="en-US" altLang="en-US" sz="2000">
                <a:sym typeface="Wingdings" pitchFamily="2" charset="2"/>
              </a:rPr>
              <a:t>], </a:t>
            </a:r>
            <a:r>
              <a:rPr lang="en-US" altLang="en-US" sz="2000" b="1">
                <a:sym typeface="Wingdings" pitchFamily="2" charset="2"/>
              </a:rPr>
              <a:t>4, 5, 9</a:t>
            </a:r>
            <a:endParaRPr lang="en-US" altLang="en-US" sz="2000" b="1"/>
          </a:p>
          <a:p>
            <a:pPr lvl="1">
              <a:lnSpc>
                <a:spcPct val="80000"/>
              </a:lnSpc>
            </a:pP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93301442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5540</TotalTime>
  <Words>2511</Words>
  <Application>Microsoft Office PowerPoint</Application>
  <PresentationFormat>On-screen Show (4:3)</PresentationFormat>
  <Paragraphs>579</Paragraphs>
  <Slides>43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Blueprint</vt:lpstr>
      <vt:lpstr>Document</vt:lpstr>
      <vt:lpstr>Clip</vt:lpstr>
      <vt:lpstr>Sorting</vt:lpstr>
      <vt:lpstr>Priority Queue Sorting</vt:lpstr>
      <vt:lpstr>(In-Place) Sorting</vt:lpstr>
      <vt:lpstr>Selection Sort</vt:lpstr>
      <vt:lpstr>Selection Sort Example</vt:lpstr>
      <vt:lpstr>Insertion Sort</vt:lpstr>
      <vt:lpstr>Insertion Sort: An example</vt:lpstr>
      <vt:lpstr>Bubble Sort</vt:lpstr>
      <vt:lpstr>Bubble Sort: An example</vt:lpstr>
      <vt:lpstr>Summary of Worst-case Analysis</vt:lpstr>
      <vt:lpstr>Summary of Worst-case Analysis</vt:lpstr>
      <vt:lpstr>Selection Sort</vt:lpstr>
      <vt:lpstr>Insertion Sort</vt:lpstr>
      <vt:lpstr>Bubble Sort</vt:lpstr>
      <vt:lpstr>Summary of Worst-case Analysis</vt:lpstr>
      <vt:lpstr>Recall PQ Sorting</vt:lpstr>
      <vt:lpstr>Sorting with a heap</vt:lpstr>
      <vt:lpstr>Time Complexity</vt:lpstr>
      <vt:lpstr>Time Complexity</vt:lpstr>
      <vt:lpstr>Building the heap—first phase</vt:lpstr>
      <vt:lpstr>Merging Two Heaps</vt:lpstr>
      <vt:lpstr>Bottom-up Heap Construction (Heapifying a complete tree)</vt:lpstr>
      <vt:lpstr>Example</vt:lpstr>
      <vt:lpstr>Example (contd.)</vt:lpstr>
      <vt:lpstr>Example (contd.)</vt:lpstr>
      <vt:lpstr>Example (end)</vt:lpstr>
      <vt:lpstr>Worst-case Analysis</vt:lpstr>
      <vt:lpstr>Worst-case Analysis</vt:lpstr>
      <vt:lpstr>Worst-case Analysis</vt:lpstr>
      <vt:lpstr>Worst-case Analysis</vt:lpstr>
      <vt:lpstr>Worst-case Analysis</vt:lpstr>
      <vt:lpstr>Worst-case Analysis</vt:lpstr>
      <vt:lpstr>Worst-case Analysis</vt:lpstr>
      <vt:lpstr>Time Complexity of Sorting with a Heap</vt:lpstr>
      <vt:lpstr>Heap Sort</vt:lpstr>
      <vt:lpstr>Heap Sort</vt:lpstr>
      <vt:lpstr>PowerPoint Presentation</vt:lpstr>
      <vt:lpstr>Time Complexity of Heap Sort</vt:lpstr>
      <vt:lpstr>Summary of In-place Sorting Algorithms (so far)</vt:lpstr>
      <vt:lpstr>Selection-Sort with PQ [skip]</vt:lpstr>
      <vt:lpstr>Selection-Sort Example [skip]</vt:lpstr>
      <vt:lpstr>Insertion-Sort with PQ [skip]</vt:lpstr>
      <vt:lpstr>Insertion-Sort Example [skip]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Michael Goodrich and Roberto Tamassia</dc:creator>
  <cp:lastModifiedBy>Philip  Chan</cp:lastModifiedBy>
  <cp:revision>915</cp:revision>
  <cp:lastPrinted>2014-03-20T01:14:04Z</cp:lastPrinted>
  <dcterms:created xsi:type="dcterms:W3CDTF">2002-01-21T02:22:10Z</dcterms:created>
  <dcterms:modified xsi:type="dcterms:W3CDTF">2018-09-29T20:54:26Z</dcterms:modified>
</cp:coreProperties>
</file>