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56" r:id="rId2"/>
    <p:sldId id="371" r:id="rId3"/>
    <p:sldId id="403" r:id="rId4"/>
    <p:sldId id="404" r:id="rId5"/>
    <p:sldId id="372" r:id="rId6"/>
    <p:sldId id="407" r:id="rId7"/>
    <p:sldId id="408" r:id="rId8"/>
    <p:sldId id="411" r:id="rId9"/>
    <p:sldId id="412" r:id="rId10"/>
    <p:sldId id="413" r:id="rId11"/>
    <p:sldId id="410" r:id="rId12"/>
    <p:sldId id="386" r:id="rId13"/>
    <p:sldId id="406" r:id="rId14"/>
    <p:sldId id="388" r:id="rId15"/>
    <p:sldId id="414" r:id="rId16"/>
    <p:sldId id="415" r:id="rId17"/>
    <p:sldId id="416" r:id="rId18"/>
    <p:sldId id="419" r:id="rId19"/>
    <p:sldId id="417" r:id="rId20"/>
    <p:sldId id="418" r:id="rId21"/>
    <p:sldId id="387" r:id="rId22"/>
    <p:sldId id="402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1" r:id="rId36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978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Divide-and-Conquer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06F57F30-690F-C44A-B45D-9A5633CFEDA7}" type="datetime8">
              <a:rPr lang="en-US" smtClean="0"/>
              <a:t>12/5/2018 4:32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0BD3AEDD-6045-524E-BF99-10D9E9B863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13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Divide-and-Conquer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DAC146FF-EA41-6F4A-9E51-1E5DC9D8BD00}" type="datetime8">
              <a:rPr lang="en-US" smtClean="0"/>
              <a:t>12/5/2018 4:32 PM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smtClean="0">
                <a:cs typeface="+mn-cs"/>
              </a:defRPr>
            </a:lvl1pPr>
          </a:lstStyle>
          <a:p>
            <a:pPr>
              <a:defRPr/>
            </a:pPr>
            <a:fld id="{D35BA05D-85AD-1F4A-B470-29B455B4A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398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Divide-and-Conquer</a:t>
            </a:r>
            <a:endParaRPr lang="en-US" sz="140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D393750-B9FE-4E4E-BBEE-17FF24FAFA75}" type="datetime8">
              <a:rPr lang="en-US" sz="1400" smtClean="0"/>
              <a:t>12/5/2018 4:32 PM</a:t>
            </a:fld>
            <a:endParaRPr lang="en-US" sz="140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5BC665-708C-624E-84D7-FE69708EA46D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C4D2A8-8A7E-3D49-B478-4860C6716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8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2107EB-82A9-4F4E-BADB-3008854E8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3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362AA1-2A11-6548-9A03-6D025838D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7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E32F43-0D38-5748-899D-56115499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4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5166D2-E4CB-7E44-83F8-8F1A59982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2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162C31-2B6A-ED4E-A2B7-B53EF0916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7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195134-82B8-8946-BC8A-5980FB798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9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7F9F7A-3CE3-104A-939C-1E9329C1D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6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E67C7B-5C2C-964C-8F4F-6059164AF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9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0843F-EA78-AE4D-A3C9-3AD9B0831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4A6E58-73BF-D04F-A87E-67C32D4B6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2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Divide-and-Conquer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BA6BB61A-E81B-5446-9D6F-CCCBA571A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/>
        </p:nvSpPr>
        <p:spPr bwMode="auto">
          <a:xfrm>
            <a:off x="103188" y="6400800"/>
            <a:ext cx="3402012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2014 Goodrich, </a:t>
            </a:r>
            <a:r>
              <a:rPr lang="en-US" sz="1400" dirty="0" err="1" smtClean="0">
                <a:cs typeface="+mn-cs"/>
              </a:rPr>
              <a:t>Tamassia</a:t>
            </a:r>
            <a:r>
              <a:rPr lang="en-US" sz="1400" dirty="0" smtClean="0">
                <a:cs typeface="+mn-cs"/>
              </a:rPr>
              <a:t>, </a:t>
            </a:r>
            <a:r>
              <a:rPr lang="en-US" sz="1400" dirty="0" err="1" smtClean="0">
                <a:cs typeface="+mn-cs"/>
              </a:rPr>
              <a:t>Goldwasser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.wmf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wmf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6.wmf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wmf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0.wmf"/><Relationship Id="rId4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21.bin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image" Target="../media/image2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4.bin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7.bin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30.bin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image" Target="../media/image2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3.bin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image" Target="../media/image2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6.bin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image" Target="../media/image2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7.wmf"/><Relationship Id="rId4" Type="http://schemas.openxmlformats.org/officeDocument/2006/relationships/image" Target="../media/image2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4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4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15362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BCD529D-54C1-5547-8734-7F3B9BA20379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Divide-and-Conquer</a:t>
            </a:r>
          </a:p>
        </p:txBody>
      </p:sp>
      <p:grpSp>
        <p:nvGrpSpPr>
          <p:cNvPr id="15364" name="Group 396"/>
          <p:cNvGrpSpPr>
            <a:grpSpLocks/>
          </p:cNvGrpSpPr>
          <p:nvPr/>
        </p:nvGrpSpPr>
        <p:grpSpPr bwMode="auto">
          <a:xfrm>
            <a:off x="3352800" y="3322638"/>
            <a:ext cx="4486275" cy="2011362"/>
            <a:chOff x="1608" y="1824"/>
            <a:chExt cx="3426" cy="1536"/>
          </a:xfrm>
        </p:grpSpPr>
        <p:sp>
          <p:nvSpPr>
            <p:cNvPr id="15365" name="AutoShape 383"/>
            <p:cNvSpPr>
              <a:spLocks noChangeArrowheads="1"/>
            </p:cNvSpPr>
            <p:nvPr/>
          </p:nvSpPr>
          <p:spPr bwMode="auto">
            <a:xfrm>
              <a:off x="2160" y="1824"/>
              <a:ext cx="230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7  2 </a:t>
              </a:r>
              <a:r>
                <a:rPr lang="en-US" sz="1800" b="1">
                  <a:solidFill>
                    <a:schemeClr val="tx2"/>
                  </a:solidFill>
                  <a:latin typeface="Symbol" charset="0"/>
                  <a:sym typeface="Symbol" charset="0"/>
                </a:rPr>
                <a:t></a:t>
              </a:r>
              <a:r>
                <a:rPr lang="en-US" sz="1800"/>
                <a:t> 9  4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2  4  7  9</a:t>
              </a:r>
            </a:p>
          </p:txBody>
        </p:sp>
        <p:sp>
          <p:nvSpPr>
            <p:cNvPr id="15366" name="AutoShape 384"/>
            <p:cNvSpPr>
              <a:spLocks noChangeArrowheads="1"/>
            </p:cNvSpPr>
            <p:nvPr/>
          </p:nvSpPr>
          <p:spPr bwMode="auto">
            <a:xfrm>
              <a:off x="168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chemeClr val="tx2"/>
                  </a:solidFill>
                  <a:latin typeface="Symbol" charset="0"/>
                  <a:sym typeface="Symbol" charset="0"/>
                </a:rPr>
                <a:t></a:t>
              </a:r>
              <a:r>
                <a:rPr lang="en-US" sz="1800"/>
                <a:t> 2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2  7</a:t>
              </a:r>
            </a:p>
          </p:txBody>
        </p:sp>
        <p:sp>
          <p:nvSpPr>
            <p:cNvPr id="15367" name="AutoShape 385"/>
            <p:cNvSpPr>
              <a:spLocks noChangeArrowheads="1"/>
            </p:cNvSpPr>
            <p:nvPr/>
          </p:nvSpPr>
          <p:spPr bwMode="auto">
            <a:xfrm>
              <a:off x="3600" y="2400"/>
              <a:ext cx="134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9 </a:t>
              </a:r>
              <a:r>
                <a:rPr lang="en-US" sz="1800" b="1">
                  <a:solidFill>
                    <a:schemeClr val="tx2"/>
                  </a:solidFill>
                  <a:latin typeface="Symbol" charset="0"/>
                  <a:sym typeface="Symbol" charset="0"/>
                </a:rPr>
                <a:t></a:t>
              </a:r>
              <a:r>
                <a:rPr lang="en-US" sz="1800"/>
                <a:t> 4 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 </a:t>
              </a:r>
              <a:r>
                <a:rPr lang="en-US" sz="1800">
                  <a:solidFill>
                    <a:schemeClr val="tx2"/>
                  </a:solidFill>
                </a:rPr>
                <a:t>4  9</a:t>
              </a:r>
            </a:p>
          </p:txBody>
        </p:sp>
        <p:sp>
          <p:nvSpPr>
            <p:cNvPr id="15368" name="AutoShape 386"/>
            <p:cNvSpPr>
              <a:spLocks noChangeArrowheads="1"/>
            </p:cNvSpPr>
            <p:nvPr/>
          </p:nvSpPr>
          <p:spPr bwMode="auto">
            <a:xfrm>
              <a:off x="1608" y="2976"/>
              <a:ext cx="64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7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15369" name="AutoShape 387"/>
            <p:cNvSpPr>
              <a:spLocks noChangeArrowheads="1"/>
            </p:cNvSpPr>
            <p:nvPr/>
          </p:nvSpPr>
          <p:spPr bwMode="auto">
            <a:xfrm>
              <a:off x="2496" y="2976"/>
              <a:ext cx="624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2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5370" name="AutoShape 388"/>
            <p:cNvSpPr>
              <a:spLocks noChangeArrowheads="1"/>
            </p:cNvSpPr>
            <p:nvPr/>
          </p:nvSpPr>
          <p:spPr bwMode="auto">
            <a:xfrm>
              <a:off x="3522" y="2976"/>
              <a:ext cx="636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9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15371" name="AutoShape 389"/>
            <p:cNvSpPr>
              <a:spLocks noChangeArrowheads="1"/>
            </p:cNvSpPr>
            <p:nvPr/>
          </p:nvSpPr>
          <p:spPr bwMode="auto">
            <a:xfrm>
              <a:off x="4416" y="2976"/>
              <a:ext cx="61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4 </a:t>
              </a:r>
              <a:r>
                <a:rPr lang="en-US" sz="1800" b="1">
                  <a:solidFill>
                    <a:srgbClr val="000000"/>
                  </a:solidFill>
                  <a:sym typeface="Symbol" charset="0"/>
                </a:rPr>
                <a:t></a:t>
              </a:r>
              <a:r>
                <a:rPr lang="en-US" sz="1800"/>
                <a:t> </a:t>
              </a:r>
              <a:r>
                <a:rPr lang="en-US" sz="1800">
                  <a:solidFill>
                    <a:schemeClr val="tx2"/>
                  </a:solidFill>
                </a:rPr>
                <a:t>4</a:t>
              </a:r>
            </a:p>
          </p:txBody>
        </p:sp>
        <p:cxnSp>
          <p:nvCxnSpPr>
            <p:cNvPr id="15372" name="AutoShape 390"/>
            <p:cNvCxnSpPr>
              <a:cxnSpLocks noChangeShapeType="1"/>
              <a:stCxn id="15366" idx="0"/>
              <a:endCxn id="15365" idx="2"/>
            </p:cNvCxnSpPr>
            <p:nvPr/>
          </p:nvCxnSpPr>
          <p:spPr bwMode="auto">
            <a:xfrm flipV="1">
              <a:off x="235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391"/>
            <p:cNvCxnSpPr>
              <a:cxnSpLocks noChangeShapeType="1"/>
              <a:stCxn id="15367" idx="0"/>
              <a:endCxn id="15365" idx="2"/>
            </p:cNvCxnSpPr>
            <p:nvPr/>
          </p:nvCxnSpPr>
          <p:spPr bwMode="auto">
            <a:xfrm flipH="1" flipV="1">
              <a:off x="3312" y="2214"/>
              <a:ext cx="96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4" name="AutoShape 392"/>
            <p:cNvCxnSpPr>
              <a:cxnSpLocks noChangeShapeType="1"/>
              <a:stCxn id="15368" idx="0"/>
              <a:endCxn id="15366" idx="2"/>
            </p:cNvCxnSpPr>
            <p:nvPr/>
          </p:nvCxnSpPr>
          <p:spPr bwMode="auto">
            <a:xfrm flipV="1">
              <a:off x="1932" y="2790"/>
              <a:ext cx="42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5" name="AutoShape 393"/>
            <p:cNvCxnSpPr>
              <a:cxnSpLocks noChangeShapeType="1"/>
              <a:stCxn id="15370" idx="0"/>
              <a:endCxn id="15367" idx="2"/>
            </p:cNvCxnSpPr>
            <p:nvPr/>
          </p:nvCxnSpPr>
          <p:spPr bwMode="auto">
            <a:xfrm flipV="1">
              <a:off x="3840" y="2790"/>
              <a:ext cx="43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6" name="AutoShape 394"/>
            <p:cNvCxnSpPr>
              <a:cxnSpLocks noChangeShapeType="1"/>
              <a:stCxn id="15366" idx="2"/>
              <a:endCxn id="15369" idx="0"/>
            </p:cNvCxnSpPr>
            <p:nvPr/>
          </p:nvCxnSpPr>
          <p:spPr bwMode="auto">
            <a:xfrm>
              <a:off x="2352" y="2790"/>
              <a:ext cx="456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7" name="AutoShape 395"/>
            <p:cNvCxnSpPr>
              <a:cxnSpLocks noChangeShapeType="1"/>
              <a:stCxn id="15367" idx="2"/>
              <a:endCxn id="15371" idx="0"/>
            </p:cNvCxnSpPr>
            <p:nvPr/>
          </p:nvCxnSpPr>
          <p:spPr bwMode="auto">
            <a:xfrm>
              <a:off x="4272" y="2790"/>
              <a:ext cx="453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2 sorted sequences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276805"/>
              </p:ext>
            </p:extLst>
          </p:nvPr>
        </p:nvGraphicFramePr>
        <p:xfrm>
          <a:off x="1219200" y="2286000"/>
          <a:ext cx="2667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Divide-and-Conquer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32F43-0D38-5748-899D-561154996E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564721"/>
              </p:ext>
            </p:extLst>
          </p:nvPr>
        </p:nvGraphicFramePr>
        <p:xfrm>
          <a:off x="4876800" y="2286000"/>
          <a:ext cx="2667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115100"/>
              </p:ext>
            </p:extLst>
          </p:nvPr>
        </p:nvGraphicFramePr>
        <p:xfrm>
          <a:off x="1447800" y="3352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73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Merging—Analysis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047077"/>
              </p:ext>
            </p:extLst>
          </p:nvPr>
        </p:nvGraphicFramePr>
        <p:xfrm>
          <a:off x="1219200" y="22860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Divide-and-Conquer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32F43-0D38-5748-899D-561154996E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97548"/>
              </p:ext>
            </p:extLst>
          </p:nvPr>
        </p:nvGraphicFramePr>
        <p:xfrm>
          <a:off x="4876800" y="22860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82965"/>
              </p:ext>
            </p:extLst>
          </p:nvPr>
        </p:nvGraphicFramePr>
        <p:xfrm>
          <a:off x="1447800" y="3352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41148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Comparison and copying are the main operations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Copying—always n operations (n items after merging)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Comparison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when does the worst case occur?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hen does the best case occur?</a:t>
            </a:r>
          </a:p>
        </p:txBody>
      </p:sp>
    </p:spTree>
    <p:extLst>
      <p:ext uri="{BB962C8B-B14F-4D97-AF65-F5344CB8AC3E}">
        <p14:creationId xmlns:p14="http://schemas.microsoft.com/office/powerpoint/2010/main" val="184766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3CF7BD0-7AD3-414F-B19B-2ADD6A7899FF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Time Complexity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</a:t>
            </a:r>
            <a:r>
              <a:rPr lang="en-US" sz="2400" dirty="0" smtClean="0">
                <a:latin typeface="Tahoma" charset="0"/>
              </a:rPr>
              <a:t>erging </a:t>
            </a:r>
            <a:r>
              <a:rPr lang="en-US" sz="2400" dirty="0">
                <a:latin typeface="Tahoma" charset="0"/>
              </a:rPr>
              <a:t>two sorted sequences, each with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Symbol" charset="0"/>
              </a:rPr>
              <a:t>/</a:t>
            </a:r>
            <a:r>
              <a:rPr lang="en-US" sz="2400" dirty="0">
                <a:latin typeface="Times New Roman" charset="0"/>
              </a:rPr>
              <a:t>2</a:t>
            </a:r>
            <a:r>
              <a:rPr lang="en-US" sz="2400" dirty="0">
                <a:latin typeface="Tahoma" charset="0"/>
              </a:rPr>
              <a:t> elements </a:t>
            </a:r>
            <a:endParaRPr lang="en-US" sz="2400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Tahoma" charset="0"/>
              </a:rPr>
              <a:t>takes </a:t>
            </a:r>
            <a:r>
              <a:rPr lang="en-US" sz="1800" dirty="0">
                <a:latin typeface="Tahoma" charset="0"/>
              </a:rPr>
              <a:t>at most </a:t>
            </a:r>
            <a:r>
              <a:rPr lang="en-US" sz="1800" b="1" i="1" dirty="0" err="1">
                <a:latin typeface="Times New Roman" charset="0"/>
              </a:rPr>
              <a:t>bn</a:t>
            </a:r>
            <a:r>
              <a:rPr lang="en-US" sz="1800" dirty="0">
                <a:latin typeface="Tahoma" charset="0"/>
              </a:rPr>
              <a:t> steps, for some constant </a:t>
            </a:r>
            <a:r>
              <a:rPr lang="en-US" sz="1800" b="1" i="1" dirty="0">
                <a:latin typeface="Times New Roman" charset="0"/>
              </a:rPr>
              <a:t>b</a:t>
            </a:r>
            <a:r>
              <a:rPr lang="en-US" sz="1800" dirty="0">
                <a:latin typeface="Tahoma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base case </a:t>
            </a:r>
            <a:r>
              <a:rPr lang="en-US" sz="2400" dirty="0">
                <a:latin typeface="Tahoma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i="1" dirty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&lt; 2) </a:t>
            </a:r>
            <a:r>
              <a:rPr lang="en-US" sz="2400" dirty="0" smtClean="0">
                <a:latin typeface="Times New Roman" charset="0"/>
              </a:rPr>
              <a:t>[or n = 1] </a:t>
            </a:r>
            <a:r>
              <a:rPr lang="en-US" sz="2400" dirty="0" smtClean="0">
                <a:latin typeface="Tahoma" charset="0"/>
              </a:rPr>
              <a:t>takes </a:t>
            </a:r>
            <a:r>
              <a:rPr lang="en-US" sz="2400" dirty="0">
                <a:latin typeface="Tahoma" charset="0"/>
              </a:rPr>
              <a:t>at most </a:t>
            </a:r>
            <a:r>
              <a:rPr lang="en-US" sz="2400" b="1" i="1" dirty="0" smtClean="0">
                <a:latin typeface="Times New Roman" charset="0"/>
              </a:rPr>
              <a:t>b</a:t>
            </a:r>
            <a:r>
              <a:rPr lang="en-US" sz="2400" dirty="0" smtClean="0">
                <a:latin typeface="Tahoma" charset="0"/>
              </a:rPr>
              <a:t> steps</a:t>
            </a:r>
            <a:r>
              <a:rPr lang="en-US" sz="2400" dirty="0">
                <a:latin typeface="Tahoma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let </a:t>
            </a:r>
            <a:r>
              <a:rPr lang="en-US" sz="2400" b="1" i="1" dirty="0">
                <a:latin typeface="Times New Roman" charset="0"/>
              </a:rPr>
              <a:t>T</a:t>
            </a:r>
            <a:r>
              <a:rPr lang="en-US" sz="2400" b="1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b="1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denote the </a:t>
            </a:r>
            <a:r>
              <a:rPr lang="en-US" sz="2400" dirty="0" smtClean="0">
                <a:latin typeface="Tahoma" charset="0"/>
              </a:rPr>
              <a:t>running time: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  <a:latin typeface="Tahoma" charset="0"/>
              </a:rPr>
              <a:t>closed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form solution</a:t>
            </a:r>
            <a:r>
              <a:rPr lang="en-US" sz="2400" dirty="0">
                <a:latin typeface="Tahoma" charset="0"/>
              </a:rPr>
              <a:t> to the above equation.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That is, a solution that has </a:t>
            </a:r>
            <a:r>
              <a:rPr lang="en-US" sz="2400" b="1" i="1" dirty="0">
                <a:latin typeface="Times New Roman" charset="0"/>
              </a:rPr>
              <a:t>T</a:t>
            </a:r>
            <a:r>
              <a:rPr lang="en-US" sz="2400" b="1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b="1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only on the left-hand side.</a:t>
            </a:r>
            <a:endParaRPr lang="en-US" sz="2400" b="1" dirty="0">
              <a:latin typeface="Times New Roman" charset="0"/>
            </a:endParaRP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905000" y="3429000"/>
          <a:ext cx="51816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Equation" r:id="rId3" imgW="2032000" imgH="457200" progId="Equation.3">
                  <p:embed/>
                </p:oleObj>
              </mc:Choice>
              <mc:Fallback>
                <p:oleObj name="Equation" r:id="rId3" imgW="2032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51816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2" name="Picture 7" descr="C:\Documents and Settings\Administrator\Application Data\Microsoft\Media Catalog\Downloaded Clips\cl6c\j0271416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152400"/>
            <a:ext cx="136048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3CF7BD0-7AD3-414F-B19B-2ADD6A7899FF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Time Complexity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</a:t>
            </a:r>
            <a:r>
              <a:rPr lang="en-US" sz="2400" dirty="0" smtClean="0">
                <a:latin typeface="Tahoma" charset="0"/>
              </a:rPr>
              <a:t>erging </a:t>
            </a:r>
            <a:r>
              <a:rPr lang="en-US" sz="2400" dirty="0">
                <a:latin typeface="Tahoma" charset="0"/>
              </a:rPr>
              <a:t>two sorted sequences, each with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Symbol" charset="0"/>
              </a:rPr>
              <a:t>/</a:t>
            </a:r>
            <a:r>
              <a:rPr lang="en-US" sz="2400" dirty="0">
                <a:latin typeface="Times New Roman" charset="0"/>
              </a:rPr>
              <a:t>2</a:t>
            </a:r>
            <a:r>
              <a:rPr lang="en-US" sz="2400" dirty="0">
                <a:latin typeface="Tahoma" charset="0"/>
              </a:rPr>
              <a:t> elements </a:t>
            </a:r>
            <a:endParaRPr lang="en-US" sz="2400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Tahoma" charset="0"/>
              </a:rPr>
              <a:t>takes </a:t>
            </a:r>
            <a:r>
              <a:rPr lang="en-US" sz="1800" dirty="0">
                <a:latin typeface="Tahoma" charset="0"/>
              </a:rPr>
              <a:t>at most </a:t>
            </a:r>
            <a:r>
              <a:rPr lang="en-US" sz="1800" b="1" i="1" dirty="0" err="1">
                <a:latin typeface="Times New Roman" charset="0"/>
              </a:rPr>
              <a:t>bn</a:t>
            </a:r>
            <a:r>
              <a:rPr lang="en-US" sz="1800" dirty="0">
                <a:latin typeface="Tahoma" charset="0"/>
              </a:rPr>
              <a:t> steps, for some constant </a:t>
            </a:r>
            <a:r>
              <a:rPr lang="en-US" sz="1800" b="1" i="1" dirty="0">
                <a:latin typeface="Times New Roman" charset="0"/>
              </a:rPr>
              <a:t>b</a:t>
            </a:r>
            <a:r>
              <a:rPr lang="en-US" sz="1800" dirty="0">
                <a:latin typeface="Tahoma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base case </a:t>
            </a:r>
            <a:r>
              <a:rPr lang="en-US" sz="2400" dirty="0">
                <a:latin typeface="Tahoma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i="1" dirty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&lt; 2) </a:t>
            </a:r>
            <a:r>
              <a:rPr lang="en-US" sz="2400" dirty="0" smtClean="0">
                <a:latin typeface="Times New Roman" charset="0"/>
              </a:rPr>
              <a:t>[or n = 1] </a:t>
            </a:r>
            <a:r>
              <a:rPr lang="en-US" sz="2400" dirty="0" smtClean="0">
                <a:latin typeface="Tahoma" charset="0"/>
              </a:rPr>
              <a:t>takes </a:t>
            </a:r>
            <a:r>
              <a:rPr lang="en-US" sz="2400" dirty="0">
                <a:latin typeface="Tahoma" charset="0"/>
              </a:rPr>
              <a:t>at most </a:t>
            </a:r>
            <a:r>
              <a:rPr lang="en-US" sz="2400" b="1" i="1" dirty="0" smtClean="0">
                <a:latin typeface="Times New Roman" charset="0"/>
              </a:rPr>
              <a:t>b</a:t>
            </a:r>
            <a:r>
              <a:rPr lang="en-US" sz="2400" dirty="0" smtClean="0">
                <a:latin typeface="Tahoma" charset="0"/>
              </a:rPr>
              <a:t> steps</a:t>
            </a:r>
            <a:r>
              <a:rPr lang="en-US" sz="2400" dirty="0">
                <a:latin typeface="Tahoma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let </a:t>
            </a:r>
            <a:r>
              <a:rPr lang="en-US" sz="2400" b="1" i="1" dirty="0">
                <a:latin typeface="Times New Roman" charset="0"/>
              </a:rPr>
              <a:t>T</a:t>
            </a:r>
            <a:r>
              <a:rPr lang="en-US" sz="2400" b="1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b="1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denote the </a:t>
            </a:r>
            <a:r>
              <a:rPr lang="en-US" sz="2400" dirty="0" smtClean="0">
                <a:latin typeface="Tahoma" charset="0"/>
              </a:rPr>
              <a:t>running time: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  <a:latin typeface="Tahoma" charset="0"/>
              </a:rPr>
              <a:t>closed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form solution</a:t>
            </a:r>
            <a:r>
              <a:rPr lang="en-US" sz="2400" dirty="0">
                <a:latin typeface="Tahoma" charset="0"/>
              </a:rPr>
              <a:t> to the above equation.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That is, a solution that has </a:t>
            </a:r>
            <a:r>
              <a:rPr lang="en-US" sz="2400" b="1" i="1" dirty="0">
                <a:latin typeface="Times New Roman" charset="0"/>
              </a:rPr>
              <a:t>T</a:t>
            </a:r>
            <a:r>
              <a:rPr lang="en-US" sz="2400" b="1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b="1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only on the left-hand side.</a:t>
            </a:r>
            <a:endParaRPr lang="en-US" sz="2400" b="1" dirty="0">
              <a:latin typeface="Times New Roman" charset="0"/>
            </a:endParaRP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905000" y="3429000"/>
          <a:ext cx="51816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Equation" r:id="rId3" imgW="2032000" imgH="457200" progId="Equation.3">
                  <p:embed/>
                </p:oleObj>
              </mc:Choice>
              <mc:Fallback>
                <p:oleObj name="Equation" r:id="rId3" imgW="2032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51816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2" name="Picture 7" descr="C:\Documents and Settings\Administrator\Application Data\Microsoft\Media Catalog\Downloaded Clips\cl6c\j0271416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152400"/>
            <a:ext cx="136048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17775" y="3429000"/>
            <a:ext cx="172996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r T(1) = 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03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2D4168-9040-DF45-AE5B-94B232E78934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Iterative Substitution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In the iterative substitution, or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altLang="ja-JP" sz="2000" dirty="0">
                <a:latin typeface="Tahoma" charset="0"/>
              </a:rPr>
              <a:t>plug-and-chug,</a:t>
            </a:r>
            <a:r>
              <a:rPr lang="ja-JP" altLang="en-US" sz="2000" dirty="0">
                <a:latin typeface="Tahoma" charset="0"/>
              </a:rPr>
              <a:t>”</a:t>
            </a:r>
            <a:r>
              <a:rPr lang="en-US" altLang="ja-JP" sz="2000" dirty="0">
                <a:latin typeface="Tahoma" charset="0"/>
              </a:rPr>
              <a:t> technique, we iteratively apply the recurrence equation to itself and see if we can find a pattern: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883575"/>
              </p:ext>
            </p:extLst>
          </p:nvPr>
        </p:nvGraphicFramePr>
        <p:xfrm>
          <a:off x="3200400" y="2237509"/>
          <a:ext cx="38052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4" name="Equation" r:id="rId3" imgW="2158920" imgH="457200" progId="Equation.3">
                  <p:embed/>
                </p:oleObj>
              </mc:Choice>
              <mc:Fallback>
                <p:oleObj name="Equation" r:id="rId3" imgW="21589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37509"/>
                        <a:ext cx="380523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7" descr="C:\Documents and Settings\Administrator\Application Data\Microsoft\Media Catalog\Downloaded Clips\cl77\j0299215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152400"/>
            <a:ext cx="1604962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4191000" y="2667000"/>
            <a:ext cx="21336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109602" y="2237509"/>
            <a:ext cx="869373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2D4168-9040-DF45-AE5B-94B232E78934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Iterative Substitution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In the iterative substitution, or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altLang="ja-JP" sz="2000" dirty="0">
                <a:latin typeface="Tahoma" charset="0"/>
              </a:rPr>
              <a:t>plug-and-chug,</a:t>
            </a:r>
            <a:r>
              <a:rPr lang="ja-JP" altLang="en-US" sz="2000" dirty="0">
                <a:latin typeface="Tahoma" charset="0"/>
              </a:rPr>
              <a:t>”</a:t>
            </a:r>
            <a:r>
              <a:rPr lang="en-US" altLang="ja-JP" sz="2000" dirty="0">
                <a:latin typeface="Tahoma" charset="0"/>
              </a:rPr>
              <a:t> technique, we iteratively apply the recurrence equation to itself and see if we can find a pattern: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charset="0"/>
            </a:endParaRP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541956"/>
              </p:ext>
            </p:extLst>
          </p:nvPr>
        </p:nvGraphicFramePr>
        <p:xfrm>
          <a:off x="3200400" y="2237509"/>
          <a:ext cx="38052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3" imgW="2158920" imgH="698400" progId="Equation.3">
                  <p:embed/>
                </p:oleObj>
              </mc:Choice>
              <mc:Fallback>
                <p:oleObj name="Equation" r:id="rId3" imgW="215892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37509"/>
                        <a:ext cx="38052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7" descr="C:\Documents and Settings\Administrator\Application Data\Microsoft\Media Catalog\Downloaded Clips\cl77\j0299215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152400"/>
            <a:ext cx="1604962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4191000" y="2667000"/>
            <a:ext cx="21336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109602" y="2237509"/>
            <a:ext cx="869373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6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2D4168-9040-DF45-AE5B-94B232E78934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Iterative Substitution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In the iterative substitution, or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altLang="ja-JP" sz="2000" dirty="0">
                <a:latin typeface="Tahoma" charset="0"/>
              </a:rPr>
              <a:t>plug-and-chug,</a:t>
            </a:r>
            <a:r>
              <a:rPr lang="ja-JP" altLang="en-US" sz="2000" dirty="0">
                <a:latin typeface="Tahoma" charset="0"/>
              </a:rPr>
              <a:t>”</a:t>
            </a:r>
            <a:r>
              <a:rPr lang="en-US" altLang="ja-JP" sz="2000" dirty="0">
                <a:latin typeface="Tahoma" charset="0"/>
              </a:rPr>
              <a:t> technique, we iteratively apply the recurrence equation to itself and see if we can find a pattern: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charset="0"/>
            </a:endParaRP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952892"/>
              </p:ext>
            </p:extLst>
          </p:nvPr>
        </p:nvGraphicFramePr>
        <p:xfrm>
          <a:off x="3200400" y="2237509"/>
          <a:ext cx="3805237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3" imgW="2158920" imgH="939600" progId="Equation.3">
                  <p:embed/>
                </p:oleObj>
              </mc:Choice>
              <mc:Fallback>
                <p:oleObj name="Equation" r:id="rId3" imgW="21589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37509"/>
                        <a:ext cx="3805237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7" descr="C:\Documents and Settings\Administrator\Application Data\Microsoft\Media Catalog\Downloaded Clips\cl77\j0299215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152400"/>
            <a:ext cx="1604962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4191000" y="2667000"/>
            <a:ext cx="21336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109602" y="2237509"/>
            <a:ext cx="869373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2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2D4168-9040-DF45-AE5B-94B232E78934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Iterative Substitution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In the iterative substitution, or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altLang="ja-JP" sz="2000" dirty="0">
                <a:latin typeface="Tahoma" charset="0"/>
              </a:rPr>
              <a:t>plug-and-chug,</a:t>
            </a:r>
            <a:r>
              <a:rPr lang="ja-JP" altLang="en-US" sz="2000" dirty="0">
                <a:latin typeface="Tahoma" charset="0"/>
              </a:rPr>
              <a:t>”</a:t>
            </a:r>
            <a:r>
              <a:rPr lang="en-US" altLang="ja-JP" sz="2000" dirty="0">
                <a:latin typeface="Tahoma" charset="0"/>
              </a:rPr>
              <a:t> technique, we iteratively apply the recurrence equation to itself and see if we can find a pattern: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51493"/>
              </p:ext>
            </p:extLst>
          </p:nvPr>
        </p:nvGraphicFramePr>
        <p:xfrm>
          <a:off x="3200400" y="2237509"/>
          <a:ext cx="3805237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3" imgW="2158920" imgH="1396800" progId="Equation.3">
                  <p:embed/>
                </p:oleObj>
              </mc:Choice>
              <mc:Fallback>
                <p:oleObj name="Equation" r:id="rId3" imgW="215892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37509"/>
                        <a:ext cx="3805237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7" descr="C:\Documents and Settings\Administrator\Application Data\Microsoft\Media Catalog\Downloaded Clips\cl77\j0299215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152400"/>
            <a:ext cx="1604962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4191000" y="2667000"/>
            <a:ext cx="21336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109602" y="2237509"/>
            <a:ext cx="869373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448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2D4168-9040-DF45-AE5B-94B232E78934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Iterative Substitution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In the iterative substitution, or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altLang="ja-JP" sz="2000" dirty="0">
                <a:latin typeface="Tahoma" charset="0"/>
              </a:rPr>
              <a:t>plug-and-chug,</a:t>
            </a:r>
            <a:r>
              <a:rPr lang="ja-JP" altLang="en-US" sz="2000" dirty="0">
                <a:latin typeface="Tahoma" charset="0"/>
              </a:rPr>
              <a:t>”</a:t>
            </a:r>
            <a:r>
              <a:rPr lang="en-US" altLang="ja-JP" sz="2000" dirty="0">
                <a:latin typeface="Tahoma" charset="0"/>
              </a:rPr>
              <a:t> technique, we iteratively apply the recurrence equation to itself and see if we can find a pattern: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373314"/>
              </p:ext>
            </p:extLst>
          </p:nvPr>
        </p:nvGraphicFramePr>
        <p:xfrm>
          <a:off x="3182938" y="2198688"/>
          <a:ext cx="3805237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3" imgW="2158920" imgH="1676160" progId="Equation.3">
                  <p:embed/>
                </p:oleObj>
              </mc:Choice>
              <mc:Fallback>
                <p:oleObj name="Equation" r:id="rId3" imgW="2158920" imgH="1676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2198688"/>
                        <a:ext cx="3805237" cy="295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7" descr="C:\Documents and Settings\Administrator\Application Data\Microsoft\Media Catalog\Downloaded Clips\cl77\j0299215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152400"/>
            <a:ext cx="1604962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4191000" y="2667000"/>
            <a:ext cx="21336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109602" y="2237509"/>
            <a:ext cx="869373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14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2D4168-9040-DF45-AE5B-94B232E78934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Iterative Substitution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In the iterative substitution, or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altLang="ja-JP" sz="2000" dirty="0">
                <a:latin typeface="Tahoma" charset="0"/>
              </a:rPr>
              <a:t>plug-and-chug,</a:t>
            </a:r>
            <a:r>
              <a:rPr lang="ja-JP" altLang="en-US" sz="2000" dirty="0">
                <a:latin typeface="Tahoma" charset="0"/>
              </a:rPr>
              <a:t>”</a:t>
            </a:r>
            <a:r>
              <a:rPr lang="en-US" altLang="ja-JP" sz="2000" dirty="0">
                <a:latin typeface="Tahoma" charset="0"/>
              </a:rPr>
              <a:t> technique, we iteratively apply the recurrence equation to itself and see if we can find a pattern: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Base case, T(1)=</a:t>
            </a:r>
            <a:r>
              <a:rPr lang="en-US" sz="2000" dirty="0">
                <a:latin typeface="Tahoma" charset="0"/>
              </a:rPr>
              <a:t>b</a:t>
            </a:r>
            <a:r>
              <a:rPr lang="en-US" sz="2000" dirty="0" smtClean="0">
                <a:latin typeface="Tahoma" charset="0"/>
              </a:rPr>
              <a:t>, </a:t>
            </a:r>
            <a:r>
              <a:rPr lang="en-US" sz="2000" dirty="0">
                <a:latin typeface="Tahoma" charset="0"/>
              </a:rPr>
              <a:t>occurs when 2</a:t>
            </a:r>
            <a:r>
              <a:rPr lang="en-US" sz="2000" baseline="30000" dirty="0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=n. That is, </a:t>
            </a:r>
            <a:r>
              <a:rPr lang="en-US" sz="2000" dirty="0" err="1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 = log n. </a:t>
            </a: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457824"/>
              </p:ext>
            </p:extLst>
          </p:nvPr>
        </p:nvGraphicFramePr>
        <p:xfrm>
          <a:off x="3182938" y="2198688"/>
          <a:ext cx="3805237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3" imgW="2158920" imgH="1676160" progId="Equation.3">
                  <p:embed/>
                </p:oleObj>
              </mc:Choice>
              <mc:Fallback>
                <p:oleObj name="Equation" r:id="rId3" imgW="2158920" imgH="1676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2198688"/>
                        <a:ext cx="3805237" cy="295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7" descr="C:\Documents and Settings\Administrator\Application Data\Microsoft\Media Catalog\Downloaded Clips\cl77\j0299215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152400"/>
            <a:ext cx="1604962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4191000" y="2667000"/>
            <a:ext cx="21336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109602" y="2237509"/>
            <a:ext cx="869373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17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7BE06A-5AC1-D342-96DA-304C314C3101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Divide-and-Conquer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4724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latin typeface="Tahoma" charset="0"/>
              </a:rPr>
              <a:t>Divide-and conquer</a:t>
            </a:r>
            <a:r>
              <a:rPr lang="en-US" sz="2400" dirty="0">
                <a:latin typeface="Tahoma" charset="0"/>
              </a:rPr>
              <a:t> is a general algorithm design paradigm: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2000" dirty="0">
                <a:latin typeface="Tahoma" charset="0"/>
              </a:rPr>
              <a:t>: divide the input data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dirty="0">
                <a:latin typeface="Tahoma" charset="0"/>
              </a:rPr>
              <a:t> in two or more disjoint subsets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, S</a:t>
            </a:r>
            <a:r>
              <a:rPr lang="en-US" sz="2000" baseline="-25000" dirty="0"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, …</a:t>
            </a:r>
            <a:endParaRPr lang="en-US" sz="20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2000" dirty="0" smtClean="0">
                <a:latin typeface="Tahoma" charset="0"/>
              </a:rPr>
              <a:t>: </a:t>
            </a:r>
            <a:r>
              <a:rPr lang="en-US" sz="2000" dirty="0">
                <a:latin typeface="Tahoma" charset="0"/>
              </a:rPr>
              <a:t>solve the </a:t>
            </a:r>
            <a:r>
              <a:rPr lang="en-US" sz="2000" dirty="0" err="1">
                <a:latin typeface="Tahoma" charset="0"/>
              </a:rPr>
              <a:t>subproblems</a:t>
            </a:r>
            <a:r>
              <a:rPr lang="en-US" sz="2000" dirty="0">
                <a:latin typeface="Tahoma" charset="0"/>
              </a:rPr>
              <a:t> recursively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Combine</a:t>
            </a:r>
            <a:r>
              <a:rPr lang="en-US" sz="2000" dirty="0" smtClean="0">
                <a:latin typeface="Tahoma" charset="0"/>
              </a:rPr>
              <a:t>: </a:t>
            </a:r>
            <a:r>
              <a:rPr lang="en-US" sz="2000" dirty="0">
                <a:latin typeface="Tahoma" charset="0"/>
              </a:rPr>
              <a:t>combine the solutions for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,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2</a:t>
            </a:r>
            <a:r>
              <a:rPr lang="en-US" sz="2000" dirty="0">
                <a:latin typeface="Tahoma" charset="0"/>
              </a:rPr>
              <a:t>, …, into a solution for </a:t>
            </a:r>
            <a:r>
              <a:rPr lang="en-US" sz="2000" b="1" i="1" dirty="0">
                <a:latin typeface="Times New Roman" charset="0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base case for the recursion are </a:t>
            </a:r>
            <a:r>
              <a:rPr lang="en-US" sz="2400" dirty="0" err="1">
                <a:latin typeface="Tahoma" charset="0"/>
              </a:rPr>
              <a:t>subproblems</a:t>
            </a:r>
            <a:r>
              <a:rPr lang="en-US" sz="2400" dirty="0">
                <a:latin typeface="Tahoma" charset="0"/>
              </a:rPr>
              <a:t> of constant size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Analysis can be done using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recurrence equations</a:t>
            </a:r>
          </a:p>
        </p:txBody>
      </p:sp>
      <p:grpSp>
        <p:nvGrpSpPr>
          <p:cNvPr id="17413" name="Group 54"/>
          <p:cNvGrpSpPr>
            <a:grpSpLocks/>
          </p:cNvGrpSpPr>
          <p:nvPr/>
        </p:nvGrpSpPr>
        <p:grpSpPr bwMode="auto">
          <a:xfrm>
            <a:off x="5334000" y="2286000"/>
            <a:ext cx="3429000" cy="1676400"/>
            <a:chOff x="3342" y="1584"/>
            <a:chExt cx="1698" cy="816"/>
          </a:xfrm>
        </p:grpSpPr>
        <p:sp>
          <p:nvSpPr>
            <p:cNvPr id="17414" name="Oval 9"/>
            <p:cNvSpPr>
              <a:spLocks noChangeArrowheads="1"/>
            </p:cNvSpPr>
            <p:nvPr/>
          </p:nvSpPr>
          <p:spPr bwMode="auto">
            <a:xfrm>
              <a:off x="4098" y="1584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cxnSp>
          <p:nvCxnSpPr>
            <p:cNvPr id="17415" name="AutoShape 16"/>
            <p:cNvCxnSpPr>
              <a:cxnSpLocks noChangeShapeType="1"/>
              <a:stCxn id="17419" idx="7"/>
              <a:endCxn id="17414" idx="3"/>
            </p:cNvCxnSpPr>
            <p:nvPr/>
          </p:nvCxnSpPr>
          <p:spPr bwMode="auto">
            <a:xfrm flipV="1">
              <a:off x="3688" y="1772"/>
              <a:ext cx="441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6" name="AutoShape 17"/>
            <p:cNvCxnSpPr>
              <a:cxnSpLocks noChangeShapeType="1"/>
              <a:stCxn id="17426" idx="0"/>
              <a:endCxn id="17414" idx="4"/>
            </p:cNvCxnSpPr>
            <p:nvPr/>
          </p:nvCxnSpPr>
          <p:spPr bwMode="auto">
            <a:xfrm flipV="1">
              <a:off x="4198" y="1803"/>
              <a:ext cx="7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7" name="AutoShape 18"/>
            <p:cNvCxnSpPr>
              <a:cxnSpLocks noChangeShapeType="1"/>
              <a:stCxn id="17420" idx="0"/>
              <a:endCxn id="17419" idx="4"/>
            </p:cNvCxnSpPr>
            <p:nvPr/>
          </p:nvCxnSpPr>
          <p:spPr bwMode="auto">
            <a:xfrm flipV="1">
              <a:off x="3611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8" name="AutoShape 19"/>
            <p:cNvCxnSpPr>
              <a:cxnSpLocks noChangeShapeType="1"/>
              <a:stCxn id="17421" idx="0"/>
              <a:endCxn id="17419" idx="3"/>
            </p:cNvCxnSpPr>
            <p:nvPr/>
          </p:nvCxnSpPr>
          <p:spPr bwMode="auto">
            <a:xfrm flipV="1">
              <a:off x="3419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9" name="Oval 24"/>
            <p:cNvSpPr>
              <a:spLocks noChangeArrowheads="1"/>
            </p:cNvSpPr>
            <p:nvPr/>
          </p:nvSpPr>
          <p:spPr bwMode="auto">
            <a:xfrm>
              <a:off x="3506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17420" name="Rectangle 31"/>
            <p:cNvSpPr>
              <a:spLocks noChangeAspect="1" noChangeArrowheads="1"/>
            </p:cNvSpPr>
            <p:nvPr/>
          </p:nvSpPr>
          <p:spPr bwMode="auto">
            <a:xfrm>
              <a:off x="3534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Rectangle 36"/>
            <p:cNvSpPr>
              <a:spLocks noChangeAspect="1" noChangeArrowheads="1"/>
            </p:cNvSpPr>
            <p:nvPr/>
          </p:nvSpPr>
          <p:spPr bwMode="auto">
            <a:xfrm>
              <a:off x="3342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Rectangle 37"/>
            <p:cNvSpPr>
              <a:spLocks noChangeAspect="1" noChangeArrowheads="1"/>
            </p:cNvSpPr>
            <p:nvPr/>
          </p:nvSpPr>
          <p:spPr bwMode="auto">
            <a:xfrm>
              <a:off x="3726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3" name="AutoShape 38"/>
            <p:cNvCxnSpPr>
              <a:cxnSpLocks noChangeShapeType="1"/>
              <a:stCxn id="17422" idx="0"/>
              <a:endCxn id="17419" idx="5"/>
            </p:cNvCxnSpPr>
            <p:nvPr/>
          </p:nvCxnSpPr>
          <p:spPr bwMode="auto">
            <a:xfrm flipH="1" flipV="1">
              <a:off x="3688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4" name="AutoShape 39"/>
            <p:cNvCxnSpPr>
              <a:cxnSpLocks noChangeShapeType="1"/>
              <a:stCxn id="17427" idx="0"/>
              <a:endCxn id="17426" idx="4"/>
            </p:cNvCxnSpPr>
            <p:nvPr/>
          </p:nvCxnSpPr>
          <p:spPr bwMode="auto">
            <a:xfrm flipV="1">
              <a:off x="4196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5" name="AutoShape 40"/>
            <p:cNvCxnSpPr>
              <a:cxnSpLocks noChangeShapeType="1"/>
              <a:stCxn id="17428" idx="0"/>
              <a:endCxn id="17426" idx="3"/>
            </p:cNvCxnSpPr>
            <p:nvPr/>
          </p:nvCxnSpPr>
          <p:spPr bwMode="auto">
            <a:xfrm flipV="1">
              <a:off x="4004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6" name="Oval 41"/>
            <p:cNvSpPr>
              <a:spLocks noChangeArrowheads="1"/>
            </p:cNvSpPr>
            <p:nvPr/>
          </p:nvSpPr>
          <p:spPr bwMode="auto">
            <a:xfrm>
              <a:off x="4091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17427" name="Rectangle 42"/>
            <p:cNvSpPr>
              <a:spLocks noChangeAspect="1" noChangeArrowheads="1"/>
            </p:cNvSpPr>
            <p:nvPr/>
          </p:nvSpPr>
          <p:spPr bwMode="auto">
            <a:xfrm>
              <a:off x="4119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Rectangle 43"/>
            <p:cNvSpPr>
              <a:spLocks noChangeAspect="1" noChangeArrowheads="1"/>
            </p:cNvSpPr>
            <p:nvPr/>
          </p:nvSpPr>
          <p:spPr bwMode="auto">
            <a:xfrm>
              <a:off x="392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Rectangle 44"/>
            <p:cNvSpPr>
              <a:spLocks noChangeAspect="1" noChangeArrowheads="1"/>
            </p:cNvSpPr>
            <p:nvPr/>
          </p:nvSpPr>
          <p:spPr bwMode="auto">
            <a:xfrm>
              <a:off x="4311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30" name="AutoShape 45"/>
            <p:cNvCxnSpPr>
              <a:cxnSpLocks noChangeShapeType="1"/>
              <a:stCxn id="17429" idx="0"/>
              <a:endCxn id="17426" idx="5"/>
            </p:cNvCxnSpPr>
            <p:nvPr/>
          </p:nvCxnSpPr>
          <p:spPr bwMode="auto">
            <a:xfrm flipH="1" flipV="1">
              <a:off x="4273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1" name="AutoShape 46"/>
            <p:cNvCxnSpPr>
              <a:cxnSpLocks noChangeShapeType="1"/>
              <a:stCxn id="17434" idx="0"/>
              <a:endCxn id="17433" idx="4"/>
            </p:cNvCxnSpPr>
            <p:nvPr/>
          </p:nvCxnSpPr>
          <p:spPr bwMode="auto">
            <a:xfrm flipV="1">
              <a:off x="4772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2" name="AutoShape 47"/>
            <p:cNvCxnSpPr>
              <a:cxnSpLocks noChangeShapeType="1"/>
              <a:stCxn id="17435" idx="0"/>
              <a:endCxn id="17433" idx="3"/>
            </p:cNvCxnSpPr>
            <p:nvPr/>
          </p:nvCxnSpPr>
          <p:spPr bwMode="auto">
            <a:xfrm flipV="1">
              <a:off x="4580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3" name="Oval 48"/>
            <p:cNvSpPr>
              <a:spLocks noChangeArrowheads="1"/>
            </p:cNvSpPr>
            <p:nvPr/>
          </p:nvSpPr>
          <p:spPr bwMode="auto">
            <a:xfrm>
              <a:off x="4667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charset="0"/>
                <a:sym typeface="Symbol" charset="0"/>
              </a:endParaRPr>
            </a:p>
          </p:txBody>
        </p:sp>
        <p:sp>
          <p:nvSpPr>
            <p:cNvPr id="17434" name="Rectangle 49"/>
            <p:cNvSpPr>
              <a:spLocks noChangeAspect="1" noChangeArrowheads="1"/>
            </p:cNvSpPr>
            <p:nvPr/>
          </p:nvSpPr>
          <p:spPr bwMode="auto">
            <a:xfrm>
              <a:off x="4695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Rectangle 50"/>
            <p:cNvSpPr>
              <a:spLocks noChangeAspect="1" noChangeArrowheads="1"/>
            </p:cNvSpPr>
            <p:nvPr/>
          </p:nvSpPr>
          <p:spPr bwMode="auto">
            <a:xfrm>
              <a:off x="4503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Rectangle 51"/>
            <p:cNvSpPr>
              <a:spLocks noChangeAspect="1" noChangeArrowheads="1"/>
            </p:cNvSpPr>
            <p:nvPr/>
          </p:nvSpPr>
          <p:spPr bwMode="auto">
            <a:xfrm>
              <a:off x="488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37" name="AutoShape 52"/>
            <p:cNvCxnSpPr>
              <a:cxnSpLocks noChangeShapeType="1"/>
              <a:stCxn id="17436" idx="0"/>
              <a:endCxn id="17433" idx="5"/>
            </p:cNvCxnSpPr>
            <p:nvPr/>
          </p:nvCxnSpPr>
          <p:spPr bwMode="auto">
            <a:xfrm flipH="1" flipV="1">
              <a:off x="4849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8" name="AutoShape 53"/>
            <p:cNvCxnSpPr>
              <a:cxnSpLocks noChangeShapeType="1"/>
              <a:stCxn id="17414" idx="5"/>
              <a:endCxn id="17433" idx="1"/>
            </p:cNvCxnSpPr>
            <p:nvPr/>
          </p:nvCxnSpPr>
          <p:spPr bwMode="auto">
            <a:xfrm>
              <a:off x="4280" y="1772"/>
              <a:ext cx="418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2D4168-9040-DF45-AE5B-94B232E78934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Iterative Substitution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In the iterative substitution, or </a:t>
            </a:r>
            <a:r>
              <a:rPr lang="ja-JP" altLang="en-US" sz="2000" dirty="0">
                <a:latin typeface="Tahoma" charset="0"/>
              </a:rPr>
              <a:t>“</a:t>
            </a:r>
            <a:r>
              <a:rPr lang="en-US" altLang="ja-JP" sz="2000" dirty="0">
                <a:latin typeface="Tahoma" charset="0"/>
              </a:rPr>
              <a:t>plug-and-chug,</a:t>
            </a:r>
            <a:r>
              <a:rPr lang="ja-JP" altLang="en-US" sz="2000" dirty="0">
                <a:latin typeface="Tahoma" charset="0"/>
              </a:rPr>
              <a:t>”</a:t>
            </a:r>
            <a:r>
              <a:rPr lang="en-US" altLang="ja-JP" sz="2000" dirty="0">
                <a:latin typeface="Tahoma" charset="0"/>
              </a:rPr>
              <a:t> technique, we iteratively apply the recurrence equation to itself and see if we can find a pattern: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Base case, T(1)=</a:t>
            </a:r>
            <a:r>
              <a:rPr lang="en-US" sz="2000" dirty="0">
                <a:latin typeface="Tahoma" charset="0"/>
              </a:rPr>
              <a:t>b</a:t>
            </a:r>
            <a:r>
              <a:rPr lang="en-US" sz="2000" dirty="0" smtClean="0">
                <a:latin typeface="Tahoma" charset="0"/>
              </a:rPr>
              <a:t>, </a:t>
            </a:r>
            <a:r>
              <a:rPr lang="en-US" sz="2000" dirty="0">
                <a:latin typeface="Tahoma" charset="0"/>
              </a:rPr>
              <a:t>occurs when 2</a:t>
            </a:r>
            <a:r>
              <a:rPr lang="en-US" sz="2000" baseline="30000" dirty="0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=n. That is, </a:t>
            </a:r>
            <a:r>
              <a:rPr lang="en-US" sz="2000" dirty="0" err="1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 = log n.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So,</a:t>
            </a:r>
          </a:p>
          <a:p>
            <a:pPr eaLnBrk="1" hangingPunct="1">
              <a:lnSpc>
                <a:spcPct val="90000"/>
              </a:lnSpc>
            </a:pPr>
            <a:endParaRPr lang="en-US" sz="16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Thus, T(n) is O(n log n).</a:t>
            </a:r>
            <a:endParaRPr lang="en-US" sz="2000" b="1" dirty="0">
              <a:latin typeface="Times New Roman" charset="0"/>
            </a:endParaRP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681386"/>
              </p:ext>
            </p:extLst>
          </p:nvPr>
        </p:nvGraphicFramePr>
        <p:xfrm>
          <a:off x="3182938" y="2198688"/>
          <a:ext cx="3805237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3" imgW="2158920" imgH="1676160" progId="Equation.3">
                  <p:embed/>
                </p:oleObj>
              </mc:Choice>
              <mc:Fallback>
                <p:oleObj name="Equation" r:id="rId3" imgW="2158920" imgH="1676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2198688"/>
                        <a:ext cx="3805237" cy="295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2590800" y="5638800"/>
          <a:ext cx="22161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5" imgW="1256755" imgH="203112" progId="Equation.3">
                  <p:embed/>
                </p:oleObj>
              </mc:Choice>
              <mc:Fallback>
                <p:oleObj name="Equation" r:id="rId5" imgW="125675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638800"/>
                        <a:ext cx="22161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7" descr="C:\Documents and Settings\Administrator\Application Data\Microsoft\Media Catalog\Downloaded Clips\cl77\j0299215.wmf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152400"/>
            <a:ext cx="1604962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4191000" y="2667000"/>
            <a:ext cx="21336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109602" y="2237509"/>
            <a:ext cx="869373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40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A5C2537-2385-7343-AA70-229415F8EBCE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53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 Recursion Tree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2209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Draw the recursion tree for the recurrence relation and look for a pattern: </a:t>
            </a:r>
          </a:p>
        </p:txBody>
      </p:sp>
      <p:grpSp>
        <p:nvGrpSpPr>
          <p:cNvPr id="21509" name="Group 36"/>
          <p:cNvGrpSpPr>
            <a:grpSpLocks/>
          </p:cNvGrpSpPr>
          <p:nvPr/>
        </p:nvGrpSpPr>
        <p:grpSpPr bwMode="auto">
          <a:xfrm>
            <a:off x="3124200" y="3629025"/>
            <a:ext cx="4191000" cy="1785938"/>
            <a:chOff x="384" y="1632"/>
            <a:chExt cx="5184" cy="2208"/>
          </a:xfrm>
        </p:grpSpPr>
        <p:cxnSp>
          <p:nvCxnSpPr>
            <p:cNvPr id="21536" name="AutoShape 4"/>
            <p:cNvCxnSpPr>
              <a:cxnSpLocks noChangeShapeType="1"/>
              <a:stCxn id="21563" idx="0"/>
              <a:endCxn id="21542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7" name="AutoShape 5"/>
            <p:cNvCxnSpPr>
              <a:cxnSpLocks noChangeShapeType="1"/>
              <a:stCxn id="21564" idx="0"/>
              <a:endCxn id="21542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8" name="AutoShape 6"/>
            <p:cNvCxnSpPr>
              <a:cxnSpLocks noChangeShapeType="1"/>
              <a:stCxn id="21555" idx="0"/>
              <a:endCxn id="21563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9" name="AutoShape 7"/>
            <p:cNvCxnSpPr>
              <a:cxnSpLocks noChangeShapeType="1"/>
              <a:stCxn id="21557" idx="0"/>
              <a:endCxn id="21564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0" name="AutoShape 8"/>
            <p:cNvCxnSpPr>
              <a:cxnSpLocks noChangeShapeType="1"/>
              <a:stCxn id="21563" idx="2"/>
              <a:endCxn id="21556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1" name="AutoShape 9"/>
            <p:cNvCxnSpPr>
              <a:cxnSpLocks noChangeShapeType="1"/>
              <a:stCxn id="21564" idx="2"/>
              <a:endCxn id="21558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2" name="AutoShape 10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543" name="AutoShape 11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grpSp>
          <p:nvGrpSpPr>
            <p:cNvPr id="21544" name="Group 12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21563" name="AutoShape 13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564" name="AutoShape 14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565" name="AutoShape 15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566" name="AutoShape 16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1545" name="Group 17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21555" name="AutoShape 18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56" name="AutoShape 19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57" name="AutoShape 20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58" name="AutoShape 21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59" name="AutoShape 22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60" name="AutoShape 23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61" name="AutoShape 24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62" name="AutoShape 25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</p:grpSp>
        <p:cxnSp>
          <p:nvCxnSpPr>
            <p:cNvPr id="21546" name="AutoShape 26"/>
            <p:cNvCxnSpPr>
              <a:cxnSpLocks noChangeShapeType="1"/>
              <a:stCxn id="21565" idx="0"/>
              <a:endCxn id="21543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7" name="AutoShape 27"/>
            <p:cNvCxnSpPr>
              <a:cxnSpLocks noChangeShapeType="1"/>
              <a:stCxn id="21566" idx="0"/>
              <a:endCxn id="21543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8" name="AutoShape 28"/>
            <p:cNvCxnSpPr>
              <a:cxnSpLocks noChangeShapeType="1"/>
              <a:stCxn id="21559" idx="0"/>
              <a:endCxn id="21565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49" name="AutoShape 29"/>
            <p:cNvCxnSpPr>
              <a:cxnSpLocks noChangeShapeType="1"/>
              <a:stCxn id="21561" idx="0"/>
              <a:endCxn id="21566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0" name="AutoShape 30"/>
            <p:cNvCxnSpPr>
              <a:cxnSpLocks noChangeShapeType="1"/>
              <a:stCxn id="21565" idx="2"/>
              <a:endCxn id="21560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1" name="AutoShape 31"/>
            <p:cNvCxnSpPr>
              <a:cxnSpLocks noChangeShapeType="1"/>
              <a:stCxn id="21566" idx="2"/>
              <a:endCxn id="21562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52" name="AutoShape 32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cxnSp>
          <p:nvCxnSpPr>
            <p:cNvPr id="21553" name="AutoShape 33"/>
            <p:cNvCxnSpPr>
              <a:cxnSpLocks noChangeShapeType="1"/>
              <a:stCxn id="21542" idx="0"/>
              <a:endCxn id="21552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54" name="AutoShape 34"/>
            <p:cNvCxnSpPr>
              <a:cxnSpLocks noChangeShapeType="1"/>
              <a:stCxn id="21543" idx="0"/>
              <a:endCxn id="21552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61957" name="Group 165"/>
          <p:cNvGraphicFramePr>
            <a:graphicFrameLocks noGrp="1"/>
          </p:cNvGraphicFramePr>
          <p:nvPr/>
        </p:nvGraphicFramePr>
        <p:xfrm>
          <a:off x="914400" y="3181350"/>
          <a:ext cx="2057400" cy="2381251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’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endParaRPr kumimoji="0" lang="en-US" sz="18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  <a:endParaRPr kumimoji="0" lang="en-US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ＭＳ Ｐゴシック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526" name="Object 167"/>
          <p:cNvGraphicFramePr>
            <a:graphicFrameLocks noChangeAspect="1"/>
          </p:cNvGraphicFramePr>
          <p:nvPr/>
        </p:nvGraphicFramePr>
        <p:xfrm>
          <a:off x="2895600" y="2209800"/>
          <a:ext cx="32004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6" name="Equation" r:id="rId3" imgW="2032000" imgH="457200" progId="Equation.3">
                  <p:embed/>
                </p:oleObj>
              </mc:Choice>
              <mc:Fallback>
                <p:oleObj name="Equation" r:id="rId3" imgW="2032000" imgH="457200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09800"/>
                        <a:ext cx="32004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993" name="Group 201"/>
          <p:cNvGraphicFramePr>
            <a:graphicFrameLocks noGrp="1"/>
          </p:cNvGraphicFramePr>
          <p:nvPr/>
        </p:nvGraphicFramePr>
        <p:xfrm>
          <a:off x="7772400" y="3048000"/>
          <a:ext cx="685800" cy="2438401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3" name="Text Box 202"/>
          <p:cNvSpPr txBox="1">
            <a:spLocks noChangeArrowheads="1"/>
          </p:cNvSpPr>
          <p:nvPr/>
        </p:nvSpPr>
        <p:spPr bwMode="auto">
          <a:xfrm>
            <a:off x="5181600" y="5486400"/>
            <a:ext cx="363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Total time = </a:t>
            </a:r>
            <a:r>
              <a:rPr lang="en-US" b="1" i="1">
                <a:latin typeface="Times New Roman" charset="0"/>
              </a:rPr>
              <a:t>bn</a:t>
            </a:r>
            <a:r>
              <a:rPr lang="en-US">
                <a:latin typeface="Times New Roman" charset="0"/>
              </a:rPr>
              <a:t> + </a:t>
            </a:r>
            <a:r>
              <a:rPr lang="en-US" b="1" i="1">
                <a:latin typeface="Times New Roman" charset="0"/>
              </a:rPr>
              <a:t>bn</a:t>
            </a:r>
            <a:r>
              <a:rPr lang="en-US">
                <a:latin typeface="Times New Roman" charset="0"/>
              </a:rPr>
              <a:t> log </a:t>
            </a:r>
            <a:r>
              <a:rPr lang="en-US" b="1" i="1">
                <a:latin typeface="Times New Roman" charset="0"/>
              </a:rPr>
              <a:t>n</a:t>
            </a:r>
          </a:p>
        </p:txBody>
      </p:sp>
      <p:sp>
        <p:nvSpPr>
          <p:cNvPr id="21534" name="Text Box 203"/>
          <p:cNvSpPr txBox="1">
            <a:spLocks noChangeArrowheads="1"/>
          </p:cNvSpPr>
          <p:nvPr/>
        </p:nvSpPr>
        <p:spPr bwMode="auto">
          <a:xfrm>
            <a:off x="5257800" y="5943600"/>
            <a:ext cx="3571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(last level plus all previous levels)</a:t>
            </a:r>
          </a:p>
        </p:txBody>
      </p:sp>
      <p:pic>
        <p:nvPicPr>
          <p:cNvPr id="21535" name="Picture 204" descr="C:\Program Files\Common Files\Microsoft Shared\Clipart\cagcat50\BD05515_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195263"/>
            <a:ext cx="1306512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the rest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Divide-and-Conquer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32F43-0D38-5748-899D-561154996E2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95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9FFF49C-73BB-FC43-8AC7-F095067826C6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Guess-and-Test Method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the guess-and-test method, we guess a closed form solution and then try to prove it is true by induction: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Guess: T(n) &lt; cn log n.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Wrong: we cannot make this last line be less than cn log n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2514600" y="3352800"/>
          <a:ext cx="398462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1" name="Equation" r:id="rId3" imgW="2260600" imgH="889000" progId="Equation.3">
                  <p:embed/>
                </p:oleObj>
              </mc:Choice>
              <mc:Fallback>
                <p:oleObj name="Equation" r:id="rId3" imgW="22606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398462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4" name="Picture 5" descr="C:\Documents and Settings\Administrator\Application Data\Microsoft\Media Catalog\Downloaded Clips\cl2\BD07494_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228600"/>
            <a:ext cx="11985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646363" y="2209800"/>
          <a:ext cx="37004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2" name="Equation" r:id="rId6" imgW="2349500" imgH="457200" progId="Equation.3">
                  <p:embed/>
                </p:oleObj>
              </mc:Choice>
              <mc:Fallback>
                <p:oleObj name="Equation" r:id="rId6" imgW="23495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2209800"/>
                        <a:ext cx="37004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980555-A089-0743-B0F8-998FE845037B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Tahoma" charset="0"/>
              </a:rPr>
              <a:t>Guess-and-Test Method, (cont.)</a:t>
            </a:r>
          </a:p>
        </p:txBody>
      </p:sp>
      <p:sp>
        <p:nvSpPr>
          <p:cNvPr id="23556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Recall the recurrence equation: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Guess #2: T(n) &lt; cn log</a:t>
            </a:r>
            <a:r>
              <a:rPr lang="en-US" sz="2000" baseline="30000">
                <a:latin typeface="Tahoma" charset="0"/>
              </a:rPr>
              <a:t>2</a:t>
            </a:r>
            <a:r>
              <a:rPr lang="en-US" sz="2000">
                <a:latin typeface="Tahoma" charset="0"/>
              </a:rPr>
              <a:t> n.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if c &gt; b.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So, T(n) is O(n log</a:t>
            </a:r>
            <a:r>
              <a:rPr lang="en-US" sz="2000" baseline="30000">
                <a:latin typeface="Tahoma" charset="0"/>
              </a:rPr>
              <a:t>2</a:t>
            </a:r>
            <a:r>
              <a:rPr lang="en-US" sz="2000">
                <a:latin typeface="Tahoma" charset="0"/>
              </a:rPr>
              <a:t> n).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 general, to use this method, you need to have a good guess and you need to be good at induction proofs.</a:t>
            </a:r>
          </a:p>
        </p:txBody>
      </p:sp>
      <p:graphicFrame>
        <p:nvGraphicFramePr>
          <p:cNvPr id="23557" name="Object 1028"/>
          <p:cNvGraphicFramePr>
            <a:graphicFrameLocks noChangeAspect="1"/>
          </p:cNvGraphicFramePr>
          <p:nvPr/>
        </p:nvGraphicFramePr>
        <p:xfrm>
          <a:off x="2057400" y="2971800"/>
          <a:ext cx="4478338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5" name="Equation" r:id="rId3" imgW="2540000" imgH="1193800" progId="Equation.3">
                  <p:embed/>
                </p:oleObj>
              </mc:Choice>
              <mc:Fallback>
                <p:oleObj name="Equation" r:id="rId3" imgW="2540000" imgH="1193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971800"/>
                        <a:ext cx="4478338" cy="210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8" name="Picture 1029" descr="C:\Documents and Settings\Administrator\Application Data\Microsoft\Media Catalog\Downloaded Clips\cl2\BD07494_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228600"/>
            <a:ext cx="11985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9" name="Object 1030"/>
          <p:cNvGraphicFramePr>
            <a:graphicFrameLocks noChangeAspect="1"/>
          </p:cNvGraphicFramePr>
          <p:nvPr/>
        </p:nvGraphicFramePr>
        <p:xfrm>
          <a:off x="2514600" y="1905000"/>
          <a:ext cx="37004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6" name="Equation" r:id="rId6" imgW="2349500" imgH="457200" progId="Equation.3">
                  <p:embed/>
                </p:oleObj>
              </mc:Choice>
              <mc:Fallback>
                <p:oleObj name="Equation" r:id="rId6" imgW="2349500" imgH="4572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05000"/>
                        <a:ext cx="37004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F43EE15-5DC2-614B-9D0F-D205948EDD6B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 (Appendix)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Many divide-and-conquer recurrence equations have 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4581" name="Object 6"/>
          <p:cNvGraphicFramePr>
            <a:graphicFrameLocks noChangeAspect="1"/>
          </p:cNvGraphicFramePr>
          <p:nvPr/>
        </p:nvGraphicFramePr>
        <p:xfrm>
          <a:off x="2176463" y="2209800"/>
          <a:ext cx="513873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9" name="Equation" r:id="rId3" imgW="2197100" imgH="457200" progId="Equation.3">
                  <p:embed/>
                </p:oleObj>
              </mc:Choice>
              <mc:Fallback>
                <p:oleObj name="Equation" r:id="rId3" imgW="21971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2209800"/>
                        <a:ext cx="513873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2" name="Picture 7" descr="BD09997_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83" name="Object 8"/>
          <p:cNvGraphicFramePr>
            <a:graphicFrameLocks noChangeAspect="1"/>
          </p:cNvGraphicFramePr>
          <p:nvPr/>
        </p:nvGraphicFramePr>
        <p:xfrm>
          <a:off x="1087438" y="3911600"/>
          <a:ext cx="773112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0" name="Equation" r:id="rId6" imgW="3568700" imgH="965200" progId="Equation.3">
                  <p:embed/>
                </p:oleObj>
              </mc:Choice>
              <mc:Fallback>
                <p:oleObj name="Equation" r:id="rId6" imgW="3568700" imgH="965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3911600"/>
                        <a:ext cx="7731125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D05E5C7-9A43-AA47-8046-B403B500B92A}" type="slidenum">
              <a:rPr lang="en-US" sz="1400"/>
              <a:pPr eaLnBrk="1" hangingPunct="1"/>
              <a:t>26</a:t>
            </a:fld>
            <a:endParaRPr 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Method, Example 1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2709863" y="1524000"/>
          <a:ext cx="3919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1" name="Equation" r:id="rId3" imgW="2197100" imgH="457200" progId="Equation.3">
                  <p:embed/>
                </p:oleObj>
              </mc:Choice>
              <mc:Fallback>
                <p:oleObj name="Equation" r:id="rId3" imgW="219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524000"/>
                        <a:ext cx="3919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7" name="Object 6"/>
          <p:cNvGraphicFramePr>
            <a:graphicFrameLocks noChangeAspect="1"/>
          </p:cNvGraphicFramePr>
          <p:nvPr/>
        </p:nvGraphicFramePr>
        <p:xfrm>
          <a:off x="1524000" y="2792413"/>
          <a:ext cx="60198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2" name="Equation" r:id="rId6" imgW="3568700" imgH="965200" progId="Equation.3">
                  <p:embed/>
                </p:oleObj>
              </mc:Choice>
              <mc:Fallback>
                <p:oleObj name="Equation" r:id="rId6" imgW="35687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92413"/>
                        <a:ext cx="60198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2514600" y="4648200"/>
          <a:ext cx="3429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3" name="Equation" r:id="rId8" imgW="1218671" imgH="203112" progId="Equation.3">
                  <p:embed/>
                </p:oleObj>
              </mc:Choice>
              <mc:Fallback>
                <p:oleObj name="Equation" r:id="rId8" imgW="1218671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48200"/>
                        <a:ext cx="3429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1143000" y="5410200"/>
            <a:ext cx="6557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Solution: log</a:t>
            </a:r>
            <a:r>
              <a:rPr lang="en-US" baseline="-25000"/>
              <a:t>b</a:t>
            </a:r>
            <a:r>
              <a:rPr lang="en-US"/>
              <a:t>a=2, so case 1 says T(n) is O(n</a:t>
            </a:r>
            <a:r>
              <a:rPr lang="en-US" baseline="30000"/>
              <a:t>2</a:t>
            </a:r>
            <a:r>
              <a:rPr lang="en-US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44691B4-6880-9847-A704-D44F58A70602}" type="slidenum">
              <a:rPr lang="en-US" sz="1400"/>
              <a:pPr eaLnBrk="1" hangingPunct="1"/>
              <a:t>27</a:t>
            </a:fld>
            <a:endParaRPr 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Method, Example 2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2709863" y="1524000"/>
          <a:ext cx="3919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5" name="Equation" r:id="rId3" imgW="2197100" imgH="457200" progId="Equation.3">
                  <p:embed/>
                </p:oleObj>
              </mc:Choice>
              <mc:Fallback>
                <p:oleObj name="Equation" r:id="rId3" imgW="219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524000"/>
                        <a:ext cx="3919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31" name="Object 6"/>
          <p:cNvGraphicFramePr>
            <a:graphicFrameLocks noChangeAspect="1"/>
          </p:cNvGraphicFramePr>
          <p:nvPr/>
        </p:nvGraphicFramePr>
        <p:xfrm>
          <a:off x="1524000" y="2792413"/>
          <a:ext cx="60198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6" name="Equation" r:id="rId6" imgW="3568700" imgH="965200" progId="Equation.3">
                  <p:embed/>
                </p:oleObj>
              </mc:Choice>
              <mc:Fallback>
                <p:oleObj name="Equation" r:id="rId6" imgW="35687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92413"/>
                        <a:ext cx="60198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7"/>
          <p:cNvGraphicFramePr>
            <a:graphicFrameLocks noChangeAspect="1"/>
          </p:cNvGraphicFramePr>
          <p:nvPr/>
        </p:nvGraphicFramePr>
        <p:xfrm>
          <a:off x="2068513" y="4762500"/>
          <a:ext cx="43227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7" name="Equation" r:id="rId8" imgW="1536033" imgH="203112" progId="Equation.3">
                  <p:embed/>
                </p:oleObj>
              </mc:Choice>
              <mc:Fallback>
                <p:oleObj name="Equation" r:id="rId8" imgW="1536033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4762500"/>
                        <a:ext cx="43227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777875" y="5410200"/>
            <a:ext cx="728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Solution: log</a:t>
            </a:r>
            <a:r>
              <a:rPr lang="en-US" baseline="-25000"/>
              <a:t>b</a:t>
            </a:r>
            <a:r>
              <a:rPr lang="en-US"/>
              <a:t>a=1, so case 2 says T(n) is O(n log</a:t>
            </a:r>
            <a:r>
              <a:rPr lang="en-US" baseline="30000"/>
              <a:t>2 </a:t>
            </a:r>
            <a:r>
              <a:rPr lang="en-US"/>
              <a:t>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4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AA96585-BA41-B841-A302-4D4088170B49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Method, Example 3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2709863" y="1524000"/>
          <a:ext cx="3919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9" name="Equation" r:id="rId3" imgW="2197100" imgH="457200" progId="Equation.3">
                  <p:embed/>
                </p:oleObj>
              </mc:Choice>
              <mc:Fallback>
                <p:oleObj name="Equation" r:id="rId3" imgW="219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524000"/>
                        <a:ext cx="3919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4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5" name="Object 6"/>
          <p:cNvGraphicFramePr>
            <a:graphicFrameLocks noChangeAspect="1"/>
          </p:cNvGraphicFramePr>
          <p:nvPr/>
        </p:nvGraphicFramePr>
        <p:xfrm>
          <a:off x="1524000" y="2792413"/>
          <a:ext cx="60198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0" name="Equation" r:id="rId6" imgW="3568700" imgH="965200" progId="Equation.3">
                  <p:embed/>
                </p:oleObj>
              </mc:Choice>
              <mc:Fallback>
                <p:oleObj name="Equation" r:id="rId6" imgW="35687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92413"/>
                        <a:ext cx="60198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7"/>
          <p:cNvGraphicFramePr>
            <a:graphicFrameLocks noChangeAspect="1"/>
          </p:cNvGraphicFramePr>
          <p:nvPr/>
        </p:nvGraphicFramePr>
        <p:xfrm>
          <a:off x="2193925" y="4762500"/>
          <a:ext cx="40719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1" name="Equation" r:id="rId8" imgW="1447172" imgH="203112" progId="Equation.3">
                  <p:embed/>
                </p:oleObj>
              </mc:Choice>
              <mc:Fallback>
                <p:oleObj name="Equation" r:id="rId8" imgW="1447172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4762500"/>
                        <a:ext cx="40719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833438" y="5410200"/>
            <a:ext cx="717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Solution: log</a:t>
            </a:r>
            <a:r>
              <a:rPr lang="en-US" baseline="-25000"/>
              <a:t>b</a:t>
            </a:r>
            <a:r>
              <a:rPr lang="en-US"/>
              <a:t>a=0, so case 3 says T(n) is O(n log</a:t>
            </a:r>
            <a:r>
              <a:rPr lang="en-US" baseline="30000"/>
              <a:t> </a:t>
            </a:r>
            <a:r>
              <a:rPr lang="en-US"/>
              <a:t>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528DFC-D9FC-1746-90E2-B852591CC0B7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Method, Example 4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2709863" y="1524000"/>
          <a:ext cx="3919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3" name="Equation" r:id="rId3" imgW="2197100" imgH="457200" progId="Equation.3">
                  <p:embed/>
                </p:oleObj>
              </mc:Choice>
              <mc:Fallback>
                <p:oleObj name="Equation" r:id="rId3" imgW="219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524000"/>
                        <a:ext cx="3919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8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9" name="Object 6"/>
          <p:cNvGraphicFramePr>
            <a:graphicFrameLocks noChangeAspect="1"/>
          </p:cNvGraphicFramePr>
          <p:nvPr/>
        </p:nvGraphicFramePr>
        <p:xfrm>
          <a:off x="1524000" y="2792413"/>
          <a:ext cx="60198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4" name="Equation" r:id="rId6" imgW="3568700" imgH="965200" progId="Equation.3">
                  <p:embed/>
                </p:oleObj>
              </mc:Choice>
              <mc:Fallback>
                <p:oleObj name="Equation" r:id="rId6" imgW="35687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92413"/>
                        <a:ext cx="60198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7"/>
          <p:cNvGraphicFramePr>
            <a:graphicFrameLocks noChangeAspect="1"/>
          </p:cNvGraphicFramePr>
          <p:nvPr/>
        </p:nvGraphicFramePr>
        <p:xfrm>
          <a:off x="2443163" y="4727575"/>
          <a:ext cx="35718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5" name="Equation" r:id="rId8" imgW="1270000" imgH="228600" progId="Equation.3">
                  <p:embed/>
                </p:oleObj>
              </mc:Choice>
              <mc:Fallback>
                <p:oleObj name="Equation" r:id="rId8" imgW="1270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4727575"/>
                        <a:ext cx="357187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2" name="Text Box 8"/>
          <p:cNvSpPr txBox="1">
            <a:spLocks noChangeArrowheads="1"/>
          </p:cNvSpPr>
          <p:nvPr/>
        </p:nvSpPr>
        <p:spPr bwMode="auto">
          <a:xfrm>
            <a:off x="1143000" y="5410200"/>
            <a:ext cx="6557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Solution: log</a:t>
            </a:r>
            <a:r>
              <a:rPr lang="en-US" baseline="-25000"/>
              <a:t>b</a:t>
            </a:r>
            <a:r>
              <a:rPr lang="en-US"/>
              <a:t>a=3, so case 1 says T(n) is O(n</a:t>
            </a:r>
            <a:r>
              <a:rPr lang="en-US" baseline="30000"/>
              <a:t>3</a:t>
            </a:r>
            <a:r>
              <a:rPr lang="en-US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Divide the problem and Conquer the </a:t>
            </a:r>
            <a:r>
              <a:rPr lang="en-US" sz="3600" dirty="0" err="1" smtClean="0"/>
              <a:t>subproblems</a:t>
            </a:r>
            <a:r>
              <a:rPr lang="en-US" sz="3600" dirty="0" smtClean="0"/>
              <a:t> (“</a:t>
            </a:r>
            <a:r>
              <a:rPr lang="en-US" sz="3600" dirty="0" smtClean="0">
                <a:solidFill>
                  <a:srgbClr val="00B050"/>
                </a:solidFill>
              </a:rPr>
              <a:t>decomposition</a:t>
            </a:r>
            <a:r>
              <a:rPr lang="en-US" sz="3600" dirty="0" smtClean="0"/>
              <a:t>”)</a:t>
            </a:r>
            <a:endParaRPr lang="en-US" sz="36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400"/>
            <a:ext cx="6900970" cy="41910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Divide-and-Conquer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62C31-2B6A-ED4E-A2B7-B53EF091658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31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69D4892-CAD9-DD4D-BAE4-D1F5BE44331F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Method, Example 5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2709863" y="1524000"/>
          <a:ext cx="3919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7" name="Equation" r:id="rId3" imgW="2197100" imgH="457200" progId="Equation.3">
                  <p:embed/>
                </p:oleObj>
              </mc:Choice>
              <mc:Fallback>
                <p:oleObj name="Equation" r:id="rId3" imgW="219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524000"/>
                        <a:ext cx="3919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2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703" name="Object 6"/>
          <p:cNvGraphicFramePr>
            <a:graphicFrameLocks noChangeAspect="1"/>
          </p:cNvGraphicFramePr>
          <p:nvPr/>
        </p:nvGraphicFramePr>
        <p:xfrm>
          <a:off x="1524000" y="2792413"/>
          <a:ext cx="60198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8" name="Equation" r:id="rId6" imgW="3568700" imgH="965200" progId="Equation.3">
                  <p:embed/>
                </p:oleObj>
              </mc:Choice>
              <mc:Fallback>
                <p:oleObj name="Equation" r:id="rId6" imgW="35687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92413"/>
                        <a:ext cx="60198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7"/>
          <p:cNvGraphicFramePr>
            <a:graphicFrameLocks noChangeAspect="1"/>
          </p:cNvGraphicFramePr>
          <p:nvPr/>
        </p:nvGraphicFramePr>
        <p:xfrm>
          <a:off x="2460625" y="4727575"/>
          <a:ext cx="35369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9" name="Equation" r:id="rId8" imgW="1257300" imgH="228600" progId="Equation.3">
                  <p:embed/>
                </p:oleObj>
              </mc:Choice>
              <mc:Fallback>
                <p:oleObj name="Equation" r:id="rId8" imgW="1257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4727575"/>
                        <a:ext cx="35369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1143000" y="5410200"/>
            <a:ext cx="6557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Solution: log</a:t>
            </a:r>
            <a:r>
              <a:rPr lang="en-US" baseline="-25000"/>
              <a:t>b</a:t>
            </a:r>
            <a:r>
              <a:rPr lang="en-US"/>
              <a:t>a=2, so case 3 says T(n) is O(n</a:t>
            </a:r>
            <a:r>
              <a:rPr lang="en-US" baseline="30000"/>
              <a:t>3</a:t>
            </a:r>
            <a:r>
              <a:rPr lang="en-US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6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024C9B0-949B-FB46-A4AF-30E3E4B611AF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Method, Example 6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2709863" y="1524000"/>
          <a:ext cx="3919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2" name="Equation" r:id="rId3" imgW="2197100" imgH="457200" progId="Equation.3">
                  <p:embed/>
                </p:oleObj>
              </mc:Choice>
              <mc:Fallback>
                <p:oleObj name="Equation" r:id="rId3" imgW="219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524000"/>
                        <a:ext cx="3919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6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7" name="Object 6"/>
          <p:cNvGraphicFramePr>
            <a:graphicFrameLocks noChangeAspect="1"/>
          </p:cNvGraphicFramePr>
          <p:nvPr/>
        </p:nvGraphicFramePr>
        <p:xfrm>
          <a:off x="1524000" y="2792413"/>
          <a:ext cx="60198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3" name="Equation" r:id="rId6" imgW="3568700" imgH="965200" progId="Equation.3">
                  <p:embed/>
                </p:oleObj>
              </mc:Choice>
              <mc:Fallback>
                <p:oleObj name="Equation" r:id="rId6" imgW="35687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92413"/>
                        <a:ext cx="60198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7"/>
          <p:cNvGraphicFramePr>
            <a:graphicFrameLocks noChangeAspect="1"/>
          </p:cNvGraphicFramePr>
          <p:nvPr/>
        </p:nvGraphicFramePr>
        <p:xfrm>
          <a:off x="2657475" y="4762500"/>
          <a:ext cx="3143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4" name="Equation" r:id="rId8" imgW="1117115" imgH="203112" progId="Equation.3">
                  <p:embed/>
                </p:oleObj>
              </mc:Choice>
              <mc:Fallback>
                <p:oleObj name="Equation" r:id="rId8" imgW="1117115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4762500"/>
                        <a:ext cx="3143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949325" y="5410200"/>
            <a:ext cx="6945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Solution: log</a:t>
            </a:r>
            <a:r>
              <a:rPr lang="en-US" baseline="-25000"/>
              <a:t>b</a:t>
            </a:r>
            <a:r>
              <a:rPr lang="en-US"/>
              <a:t>a=0, so case 2 says T(n) is O(log n).</a:t>
            </a:r>
          </a:p>
        </p:txBody>
      </p:sp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6019800" y="4800600"/>
            <a:ext cx="222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(binary search)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0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55F99D7-FAA9-9E4A-8B24-E70B4C5EB630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Master Method, Example 7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form: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The Master Theorem: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Example: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2709863" y="1524000"/>
          <a:ext cx="39195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6" name="Equation" r:id="rId3" imgW="2197100" imgH="457200" progId="Equation.3">
                  <p:embed/>
                </p:oleObj>
              </mc:Choice>
              <mc:Fallback>
                <p:oleObj name="Equation" r:id="rId3" imgW="219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524000"/>
                        <a:ext cx="39195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0" name="Picture 5" descr="C:\Documents and Settings\Administrator\Application Data\Microsoft\Media Catalog\Downloaded Clips\cl3\BD09997_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3573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1524000" y="2792413"/>
          <a:ext cx="60198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7" name="Equation" r:id="rId6" imgW="3568700" imgH="965200" progId="Equation.3">
                  <p:embed/>
                </p:oleObj>
              </mc:Choice>
              <mc:Fallback>
                <p:oleObj name="Equation" r:id="rId6" imgW="35687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92413"/>
                        <a:ext cx="60198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7"/>
          <p:cNvGraphicFramePr>
            <a:graphicFrameLocks noChangeAspect="1"/>
          </p:cNvGraphicFramePr>
          <p:nvPr/>
        </p:nvGraphicFramePr>
        <p:xfrm>
          <a:off x="1828800" y="4838700"/>
          <a:ext cx="4035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8" name="Equation" r:id="rId8" imgW="1435100" imgH="203200" progId="Equation.3">
                  <p:embed/>
                </p:oleObj>
              </mc:Choice>
              <mc:Fallback>
                <p:oleObj name="Equation" r:id="rId8" imgW="14351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38700"/>
                        <a:ext cx="40354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1198563" y="5410200"/>
            <a:ext cx="644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Solution: log</a:t>
            </a:r>
            <a:r>
              <a:rPr lang="en-US" baseline="-25000"/>
              <a:t>b</a:t>
            </a:r>
            <a:r>
              <a:rPr lang="en-US"/>
              <a:t>a=1, so case 1 says T(n) is O(n).</a:t>
            </a: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6096000" y="4876800"/>
            <a:ext cx="281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(heap construction)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4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194AF67-F1B5-A545-979B-038016A20401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58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>
                <a:latin typeface="Tahoma" charset="0"/>
                <a:cs typeface="+mj-cs"/>
              </a:rPr>
              <a:t>Iterative </a:t>
            </a:r>
            <a:r>
              <a:rPr lang="ja-JP" altLang="en-US" sz="4000">
                <a:latin typeface="Tahoma" charset="0"/>
                <a:cs typeface="+mj-cs"/>
              </a:rPr>
              <a:t>“</a:t>
            </a:r>
            <a:r>
              <a:rPr lang="en-US" sz="4000">
                <a:latin typeface="Tahoma" charset="0"/>
                <a:cs typeface="+mj-cs"/>
              </a:rPr>
              <a:t>Proof</a:t>
            </a:r>
            <a:r>
              <a:rPr lang="ja-JP" altLang="en-US" sz="4000">
                <a:latin typeface="Tahoma" charset="0"/>
                <a:cs typeface="+mj-cs"/>
              </a:rPr>
              <a:t>”</a:t>
            </a:r>
            <a:r>
              <a:rPr lang="en-US" sz="4000">
                <a:latin typeface="Tahoma" charset="0"/>
                <a:cs typeface="+mj-cs"/>
              </a:rPr>
              <a:t> of the Master Theorem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Using iterative substitution, let us see if we can find a pattern:</a:t>
            </a: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ahoma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160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We then distinguish the three cases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first term is dominant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Each part of the summation is equally dominant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The summation is a geometric series</a:t>
            </a:r>
            <a:endParaRPr lang="en-US" sz="1800" b="1">
              <a:latin typeface="Times New Roman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2454275" y="1905000"/>
          <a:ext cx="463232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4" name="Equation" r:id="rId3" imgW="2984500" imgH="2095500" progId="Equation.3">
                  <p:embed/>
                </p:oleObj>
              </mc:Choice>
              <mc:Fallback>
                <p:oleObj name="Equation" r:id="rId3" imgW="2984500" imgH="2095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1905000"/>
                        <a:ext cx="4632325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4" name="Picture 7" descr="C:\Documents and Settings\Administrator\Application Data\Microsoft\Media Catalog\Downloaded Clips\cl77\j0299215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2400"/>
            <a:ext cx="1604963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9D2A00F-0FAF-874D-A846-B647D6935303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Integer Multiplication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45720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Algorithm: Multiply two n-bit integers I and J.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Divide step: Split I and J into high-order and low-order bits</a:t>
            </a: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We can then define I*J by multiplying the parts and adding:</a:t>
            </a: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So, T(n) = 4T(n/2) + n, which implies T(n) is O(n</a:t>
            </a:r>
            <a:r>
              <a:rPr lang="en-US" sz="2000" baseline="30000">
                <a:latin typeface="Tahoma" charset="0"/>
              </a:rPr>
              <a:t>2</a:t>
            </a:r>
            <a:r>
              <a:rPr lang="en-US" sz="2000">
                <a:latin typeface="Tahoma" charset="0"/>
              </a:rPr>
              <a:t>).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But that is no better than the algorithm we learned in grade school.</a:t>
            </a:r>
          </a:p>
        </p:txBody>
      </p:sp>
      <p:pic>
        <p:nvPicPr>
          <p:cNvPr id="33797" name="Picture 4" descr="C:\Documents and Settings\Administrator\Application Data\Microsoft\Media Catalog\Downloaded Clips\cl66\j0255933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2144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798" name="Object 5"/>
          <p:cNvGraphicFramePr>
            <a:graphicFrameLocks noChangeAspect="1"/>
          </p:cNvGraphicFramePr>
          <p:nvPr/>
        </p:nvGraphicFramePr>
        <p:xfrm>
          <a:off x="3048000" y="2514600"/>
          <a:ext cx="20701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5" name="Equation" r:id="rId4" imgW="939392" imgH="482391" progId="Equation.3">
                  <p:embed/>
                </p:oleObj>
              </mc:Choice>
              <mc:Fallback>
                <p:oleObj name="Equation" r:id="rId4" imgW="939392" imgH="4823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14600"/>
                        <a:ext cx="20701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6"/>
          <p:cNvGraphicFramePr>
            <a:graphicFrameLocks noChangeAspect="1"/>
          </p:cNvGraphicFramePr>
          <p:nvPr/>
        </p:nvGraphicFramePr>
        <p:xfrm>
          <a:off x="2057400" y="4038600"/>
          <a:ext cx="48768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6" name="Equation" r:id="rId6" imgW="2514600" imgH="482600" progId="Equation.3">
                  <p:embed/>
                </p:oleObj>
              </mc:Choice>
              <mc:Fallback>
                <p:oleObj name="Equation" r:id="rId6" imgW="25146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8768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36049B5-748E-4449-8B61-70C5CDE3DB7F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An Improved Integer Multiplication Algorithm</a:t>
            </a: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848600" cy="45720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Algorithm: Multiply two n-bit integers I and J.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Divide step: Split I and J into high-order and low-order bits</a:t>
            </a: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Observe that there is a different way to multiply parts:</a:t>
            </a: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2000">
              <a:latin typeface="Tahoma" charset="0"/>
            </a:endParaRPr>
          </a:p>
          <a:p>
            <a:pPr lvl="1" eaLnBrk="1" hangingPunct="1"/>
            <a:endParaRPr lang="en-US" sz="14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So, T(n) = 3T(n/2) + n, which implies T(n) is O(n</a:t>
            </a:r>
            <a:r>
              <a:rPr lang="en-US" sz="2000" baseline="30000">
                <a:latin typeface="Tahoma" charset="0"/>
              </a:rPr>
              <a:t>log</a:t>
            </a:r>
            <a:r>
              <a:rPr lang="en-US" sz="2000" baseline="-25000">
                <a:latin typeface="Tahoma" charset="0"/>
              </a:rPr>
              <a:t>2</a:t>
            </a:r>
            <a:r>
              <a:rPr lang="en-US" sz="2000" baseline="30000">
                <a:latin typeface="Tahoma" charset="0"/>
              </a:rPr>
              <a:t>3</a:t>
            </a:r>
            <a:r>
              <a:rPr lang="en-US" sz="2000">
                <a:latin typeface="Tahoma" charset="0"/>
              </a:rPr>
              <a:t>), by the Master Theorem.</a:t>
            </a:r>
          </a:p>
          <a:p>
            <a:pPr lvl="1" eaLnBrk="1" hangingPunct="1"/>
            <a:r>
              <a:rPr lang="en-US" sz="2000">
                <a:latin typeface="Tahoma" charset="0"/>
              </a:rPr>
              <a:t>Thus, T(n) is O(n</a:t>
            </a:r>
            <a:r>
              <a:rPr lang="en-US" sz="2000" baseline="30000">
                <a:latin typeface="Tahoma" charset="0"/>
              </a:rPr>
              <a:t>1.585</a:t>
            </a:r>
            <a:r>
              <a:rPr lang="en-US" sz="2000">
                <a:latin typeface="Tahoma" charset="0"/>
              </a:rPr>
              <a:t>).</a:t>
            </a:r>
          </a:p>
        </p:txBody>
      </p:sp>
      <p:pic>
        <p:nvPicPr>
          <p:cNvPr id="34821" name="Picture 4" descr="C:\Documents and Settings\Administrator\Application Data\Microsoft\Media Catalog\Downloaded Clips\cl66\j0255933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2144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2" name="Object 5"/>
          <p:cNvGraphicFramePr>
            <a:graphicFrameLocks noChangeAspect="1"/>
          </p:cNvGraphicFramePr>
          <p:nvPr/>
        </p:nvGraphicFramePr>
        <p:xfrm>
          <a:off x="3581400" y="2438400"/>
          <a:ext cx="1828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9" name="Equation" r:id="rId4" imgW="939392" imgH="482391" progId="Equation.3">
                  <p:embed/>
                </p:oleObj>
              </mc:Choice>
              <mc:Fallback>
                <p:oleObj name="Equation" r:id="rId4" imgW="939392" imgH="4823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438400"/>
                        <a:ext cx="1828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6"/>
          <p:cNvGraphicFramePr>
            <a:graphicFrameLocks noChangeAspect="1"/>
          </p:cNvGraphicFramePr>
          <p:nvPr/>
        </p:nvGraphicFramePr>
        <p:xfrm>
          <a:off x="673100" y="3660775"/>
          <a:ext cx="831850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0" name="Equation" r:id="rId6" imgW="4025900" imgH="736600" progId="Equation.3">
                  <p:embed/>
                </p:oleObj>
              </mc:Choice>
              <mc:Fallback>
                <p:oleObj name="Equation" r:id="rId6" imgW="4025900" imgH="736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3660775"/>
                        <a:ext cx="8318500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the solutions (“</a:t>
            </a:r>
            <a:r>
              <a:rPr lang="en-US" dirty="0" smtClean="0">
                <a:solidFill>
                  <a:srgbClr val="00B050"/>
                </a:solidFill>
              </a:rPr>
              <a:t>composition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Divide-and-Conquer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62C31-2B6A-ED4E-A2B7-B53EF091658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7108372" cy="43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7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Divide-and-Conquer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56B1AD3-B758-1846-8B3C-FD417EC679F0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Merge-Sort</a:t>
            </a:r>
            <a:endParaRPr lang="en-US" dirty="0">
              <a:latin typeface="Tahoma" charset="0"/>
            </a:endParaRP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810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Merge-sort on an input sequence </a:t>
            </a:r>
            <a:r>
              <a:rPr lang="en-US" sz="2400" b="1" i="1" dirty="0">
                <a:latin typeface="Times New Roman" charset="0"/>
              </a:rPr>
              <a:t>S</a:t>
            </a:r>
            <a:r>
              <a:rPr lang="en-US" sz="2400" dirty="0">
                <a:latin typeface="Tahoma" charset="0"/>
              </a:rPr>
              <a:t> with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elements consists of three steps: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Divide</a:t>
            </a:r>
            <a:r>
              <a:rPr lang="en-US" sz="2000" dirty="0">
                <a:latin typeface="Tahoma" charset="0"/>
              </a:rPr>
              <a:t>: partition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dirty="0">
                <a:latin typeface="Tahoma" charset="0"/>
              </a:rPr>
              <a:t> into two sequences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2</a:t>
            </a:r>
            <a:r>
              <a:rPr lang="en-US" sz="2000" dirty="0">
                <a:latin typeface="Tahoma" charset="0"/>
              </a:rPr>
              <a:t> of about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Symbol" charset="0"/>
              </a:rPr>
              <a:t>/</a:t>
            </a:r>
            <a:r>
              <a:rPr lang="en-US" sz="2000" dirty="0">
                <a:latin typeface="Times New Roman" charset="0"/>
              </a:rPr>
              <a:t>2</a:t>
            </a:r>
            <a:r>
              <a:rPr lang="en-US" sz="2000" dirty="0">
                <a:latin typeface="Tahoma" charset="0"/>
              </a:rPr>
              <a:t> elements 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Conquer</a:t>
            </a:r>
            <a:r>
              <a:rPr lang="en-US" sz="2000" dirty="0" smtClean="0">
                <a:latin typeface="Tahoma" charset="0"/>
              </a:rPr>
              <a:t>: </a:t>
            </a:r>
            <a:r>
              <a:rPr lang="en-US" sz="2000" dirty="0">
                <a:latin typeface="Tahoma" charset="0"/>
              </a:rPr>
              <a:t>recursively sort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  <a:latin typeface="Tahoma" charset="0"/>
              </a:rPr>
              <a:t>Combine</a:t>
            </a:r>
            <a:r>
              <a:rPr lang="en-US" sz="2000" dirty="0" smtClean="0">
                <a:latin typeface="Tahoma" charset="0"/>
              </a:rPr>
              <a:t>: </a:t>
            </a:r>
            <a:r>
              <a:rPr lang="en-US" sz="2000" dirty="0">
                <a:latin typeface="Tahoma" charset="0"/>
              </a:rPr>
              <a:t>merge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1</a:t>
            </a:r>
            <a:r>
              <a:rPr lang="en-US" sz="2000" b="1" i="1" dirty="0">
                <a:latin typeface="Times New Roman" charset="0"/>
              </a:rPr>
              <a:t>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</a:rPr>
              <a:t>S</a:t>
            </a:r>
            <a:r>
              <a:rPr lang="en-US" sz="2000" baseline="-25000" dirty="0">
                <a:latin typeface="Times New Roman" charset="0"/>
              </a:rPr>
              <a:t>2 </a:t>
            </a:r>
            <a:r>
              <a:rPr lang="en-US" sz="2000" dirty="0">
                <a:latin typeface="Tahoma" charset="0"/>
              </a:rPr>
              <a:t>into a unique sorted sequence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4724400" y="2133600"/>
            <a:ext cx="4038600" cy="3328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429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with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					elements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sequence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 sorted</a:t>
            </a:r>
          </a:p>
          <a:p>
            <a:pPr lvl="1" algn="l" eaLnBrk="1" hangingPunct="1"/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according to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sz="200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S.size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sz="2000" b="1">
                <a:solidFill>
                  <a:schemeClr val="accent2"/>
                </a:solidFill>
                <a:latin typeface="Times New Roman" charset="0"/>
                <a:sym typeface="Symbol" charset="0"/>
              </a:rPr>
              <a:t>&gt; 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partition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n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/2)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mergeSort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merge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1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</a:rPr>
              <a:t> S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sz="2000" b="1" i="1">
              <a:solidFill>
                <a:schemeClr val="accent2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2 sorted sequences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132809"/>
              </p:ext>
            </p:extLst>
          </p:nvPr>
        </p:nvGraphicFramePr>
        <p:xfrm>
          <a:off x="1219200" y="22860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Divide-and-Conquer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32F43-0D38-5748-899D-561154996E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88886"/>
              </p:ext>
            </p:extLst>
          </p:nvPr>
        </p:nvGraphicFramePr>
        <p:xfrm>
          <a:off x="4876800" y="2286000"/>
          <a:ext cx="2667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03981"/>
              </p:ext>
            </p:extLst>
          </p:nvPr>
        </p:nvGraphicFramePr>
        <p:xfrm>
          <a:off x="1447800" y="3352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33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2 sorted sequences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539818"/>
              </p:ext>
            </p:extLst>
          </p:nvPr>
        </p:nvGraphicFramePr>
        <p:xfrm>
          <a:off x="1219200" y="2286000"/>
          <a:ext cx="2667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Divide-and-Conquer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32F43-0D38-5748-899D-561154996E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85422"/>
              </p:ext>
            </p:extLst>
          </p:nvPr>
        </p:nvGraphicFramePr>
        <p:xfrm>
          <a:off x="4876800" y="2286000"/>
          <a:ext cx="2667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55481"/>
              </p:ext>
            </p:extLst>
          </p:nvPr>
        </p:nvGraphicFramePr>
        <p:xfrm>
          <a:off x="1447800" y="3352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76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2 sorted sequences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199559"/>
              </p:ext>
            </p:extLst>
          </p:nvPr>
        </p:nvGraphicFramePr>
        <p:xfrm>
          <a:off x="1219200" y="2286000"/>
          <a:ext cx="2667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Divide-and-Conquer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32F43-0D38-5748-899D-561154996E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606169"/>
              </p:ext>
            </p:extLst>
          </p:nvPr>
        </p:nvGraphicFramePr>
        <p:xfrm>
          <a:off x="4876800" y="2286000"/>
          <a:ext cx="2667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2567"/>
              </p:ext>
            </p:extLst>
          </p:nvPr>
        </p:nvGraphicFramePr>
        <p:xfrm>
          <a:off x="1447800" y="3352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73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2 sorted sequences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410503"/>
              </p:ext>
            </p:extLst>
          </p:nvPr>
        </p:nvGraphicFramePr>
        <p:xfrm>
          <a:off x="1219200" y="2286000"/>
          <a:ext cx="2667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Divide-and-Conquer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32F43-0D38-5748-899D-561154996E2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669234"/>
              </p:ext>
            </p:extLst>
          </p:nvPr>
        </p:nvGraphicFramePr>
        <p:xfrm>
          <a:off x="4876800" y="2286000"/>
          <a:ext cx="2667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56307"/>
              </p:ext>
            </p:extLst>
          </p:nvPr>
        </p:nvGraphicFramePr>
        <p:xfrm>
          <a:off x="1447800" y="3352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065667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8104</TotalTime>
  <Words>1351</Words>
  <Application>Microsoft Office PowerPoint</Application>
  <PresentationFormat>On-screen Show (4:3)</PresentationFormat>
  <Paragraphs>468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Blueprint</vt:lpstr>
      <vt:lpstr>Equation</vt:lpstr>
      <vt:lpstr>Divide-and-Conquer</vt:lpstr>
      <vt:lpstr>Divide-and-Conquer</vt:lpstr>
      <vt:lpstr>Divide the problem and Conquer the subproblems (“decomposition”)</vt:lpstr>
      <vt:lpstr>Combine the solutions (“composition”)</vt:lpstr>
      <vt:lpstr>Merge-Sort</vt:lpstr>
      <vt:lpstr>Merging 2 sorted sequences</vt:lpstr>
      <vt:lpstr>Merging 2 sorted sequences</vt:lpstr>
      <vt:lpstr>Merging 2 sorted sequences</vt:lpstr>
      <vt:lpstr>Merging 2 sorted sequences</vt:lpstr>
      <vt:lpstr>Merging 2 sorted sequences</vt:lpstr>
      <vt:lpstr>Merging—Analysis</vt:lpstr>
      <vt:lpstr>Time Complexity</vt:lpstr>
      <vt:lpstr>Time Complexity</vt:lpstr>
      <vt:lpstr>Iterative Substitution</vt:lpstr>
      <vt:lpstr>Iterative Substitution</vt:lpstr>
      <vt:lpstr>Iterative Substitution</vt:lpstr>
      <vt:lpstr>Iterative Substitution</vt:lpstr>
      <vt:lpstr>Iterative Substitution</vt:lpstr>
      <vt:lpstr>Iterative Substitution</vt:lpstr>
      <vt:lpstr>Iterative Substitution</vt:lpstr>
      <vt:lpstr>The Recursion Tree</vt:lpstr>
      <vt:lpstr>Skipping the rest</vt:lpstr>
      <vt:lpstr>Guess-and-Test Method</vt:lpstr>
      <vt:lpstr>Guess-and-Test Method, (cont.)</vt:lpstr>
      <vt:lpstr>Master Method (Appendix)</vt:lpstr>
      <vt:lpstr>Master Method, Example 1</vt:lpstr>
      <vt:lpstr>Master Method, Example 2</vt:lpstr>
      <vt:lpstr>Master Method, Example 3</vt:lpstr>
      <vt:lpstr>Master Method, Example 4</vt:lpstr>
      <vt:lpstr>Master Method, Example 5</vt:lpstr>
      <vt:lpstr>Master Method, Example 6</vt:lpstr>
      <vt:lpstr>Master Method, Example 7</vt:lpstr>
      <vt:lpstr>Iterative “Proof” of the Master Theorem</vt:lpstr>
      <vt:lpstr>Integer Multiplication</vt:lpstr>
      <vt:lpstr>An Improved Integer Multiplication Algorithm</vt:lpstr>
    </vt:vector>
  </TitlesOfParts>
  <Company>University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Divide-and-Conquer</dc:title>
  <dc:creator>Michael Goodrich</dc:creator>
  <cp:lastModifiedBy>Philip  Chan</cp:lastModifiedBy>
  <cp:revision>1048</cp:revision>
  <cp:lastPrinted>2014-03-30T01:29:21Z</cp:lastPrinted>
  <dcterms:created xsi:type="dcterms:W3CDTF">2002-01-21T02:22:10Z</dcterms:created>
  <dcterms:modified xsi:type="dcterms:W3CDTF">2018-12-05T21:32:17Z</dcterms:modified>
</cp:coreProperties>
</file>