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4"/>
  </p:notesMasterIdLst>
  <p:handoutMasterIdLst>
    <p:handoutMasterId r:id="rId65"/>
  </p:handoutMasterIdLst>
  <p:sldIdLst>
    <p:sldId id="256" r:id="rId2"/>
    <p:sldId id="401" r:id="rId3"/>
    <p:sldId id="371" r:id="rId4"/>
    <p:sldId id="390" r:id="rId5"/>
    <p:sldId id="402" r:id="rId6"/>
    <p:sldId id="419" r:id="rId7"/>
    <p:sldId id="404" r:id="rId8"/>
    <p:sldId id="403" r:id="rId9"/>
    <p:sldId id="444" r:id="rId10"/>
    <p:sldId id="442" r:id="rId11"/>
    <p:sldId id="445" r:id="rId12"/>
    <p:sldId id="443" r:id="rId13"/>
    <p:sldId id="440" r:id="rId14"/>
    <p:sldId id="441" r:id="rId15"/>
    <p:sldId id="405" r:id="rId16"/>
    <p:sldId id="391" r:id="rId17"/>
    <p:sldId id="408" r:id="rId18"/>
    <p:sldId id="410" r:id="rId19"/>
    <p:sldId id="414" r:id="rId20"/>
    <p:sldId id="411" r:id="rId21"/>
    <p:sldId id="415" r:id="rId22"/>
    <p:sldId id="412" r:id="rId23"/>
    <p:sldId id="416" r:id="rId24"/>
    <p:sldId id="413" r:id="rId25"/>
    <p:sldId id="417" r:id="rId26"/>
    <p:sldId id="418" r:id="rId27"/>
    <p:sldId id="423" r:id="rId28"/>
    <p:sldId id="429" r:id="rId29"/>
    <p:sldId id="392" r:id="rId30"/>
    <p:sldId id="422" r:id="rId31"/>
    <p:sldId id="430" r:id="rId32"/>
    <p:sldId id="439" r:id="rId33"/>
    <p:sldId id="438" r:id="rId34"/>
    <p:sldId id="434" r:id="rId35"/>
    <p:sldId id="433" r:id="rId36"/>
    <p:sldId id="436" r:id="rId37"/>
    <p:sldId id="437" r:id="rId38"/>
    <p:sldId id="394" r:id="rId39"/>
    <p:sldId id="426" r:id="rId40"/>
    <p:sldId id="427" r:id="rId41"/>
    <p:sldId id="428" r:id="rId42"/>
    <p:sldId id="446" r:id="rId43"/>
    <p:sldId id="447" r:id="rId44"/>
    <p:sldId id="393" r:id="rId45"/>
    <p:sldId id="448" r:id="rId46"/>
    <p:sldId id="450" r:id="rId47"/>
    <p:sldId id="451" r:id="rId48"/>
    <p:sldId id="449" r:id="rId49"/>
    <p:sldId id="457" r:id="rId50"/>
    <p:sldId id="453" r:id="rId51"/>
    <p:sldId id="452" r:id="rId52"/>
    <p:sldId id="454" r:id="rId53"/>
    <p:sldId id="395" r:id="rId54"/>
    <p:sldId id="458" r:id="rId55"/>
    <p:sldId id="459" r:id="rId56"/>
    <p:sldId id="455" r:id="rId57"/>
    <p:sldId id="409" r:id="rId58"/>
    <p:sldId id="396" r:id="rId59"/>
    <p:sldId id="399" r:id="rId60"/>
    <p:sldId id="397" r:id="rId61"/>
    <p:sldId id="400" r:id="rId62"/>
    <p:sldId id="398" r:id="rId63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674F6"/>
    <a:srgbClr val="6289F8"/>
    <a:srgbClr val="8097F8"/>
    <a:srgbClr val="2C61F6"/>
    <a:srgbClr val="F8F0D0"/>
    <a:srgbClr val="F2E4AA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2" autoAdjust="0"/>
    <p:restoredTop sz="94660"/>
  </p:normalViewPr>
  <p:slideViewPr>
    <p:cSldViewPr>
      <p:cViewPr>
        <p:scale>
          <a:sx n="100" d="100"/>
          <a:sy n="100" d="100"/>
        </p:scale>
        <p:origin x="-312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7.xml"/><Relationship Id="rId13" Type="http://schemas.openxmlformats.org/officeDocument/2006/relationships/slide" Target="slides/slide22.xml"/><Relationship Id="rId18" Type="http://schemas.openxmlformats.org/officeDocument/2006/relationships/slide" Target="slides/slide29.xml"/><Relationship Id="rId3" Type="http://schemas.openxmlformats.org/officeDocument/2006/relationships/slide" Target="slides/slide4.xml"/><Relationship Id="rId21" Type="http://schemas.openxmlformats.org/officeDocument/2006/relationships/slide" Target="slides/slide58.xml"/><Relationship Id="rId7" Type="http://schemas.openxmlformats.org/officeDocument/2006/relationships/slide" Target="slides/slide16.xml"/><Relationship Id="rId12" Type="http://schemas.openxmlformats.org/officeDocument/2006/relationships/slide" Target="slides/slide21.xml"/><Relationship Id="rId17" Type="http://schemas.openxmlformats.org/officeDocument/2006/relationships/slide" Target="slides/slide26.xml"/><Relationship Id="rId2" Type="http://schemas.openxmlformats.org/officeDocument/2006/relationships/slide" Target="slides/slide3.xml"/><Relationship Id="rId16" Type="http://schemas.openxmlformats.org/officeDocument/2006/relationships/slide" Target="slides/slide25.xml"/><Relationship Id="rId20" Type="http://schemas.openxmlformats.org/officeDocument/2006/relationships/slide" Target="slides/slide53.xml"/><Relationship Id="rId1" Type="http://schemas.openxmlformats.org/officeDocument/2006/relationships/slide" Target="slides/slide2.xml"/><Relationship Id="rId6" Type="http://schemas.openxmlformats.org/officeDocument/2006/relationships/slide" Target="slides/slide15.xml"/><Relationship Id="rId11" Type="http://schemas.openxmlformats.org/officeDocument/2006/relationships/slide" Target="slides/slide20.xml"/><Relationship Id="rId24" Type="http://schemas.openxmlformats.org/officeDocument/2006/relationships/slide" Target="slides/slide61.xml"/><Relationship Id="rId5" Type="http://schemas.openxmlformats.org/officeDocument/2006/relationships/slide" Target="slides/slide6.xml"/><Relationship Id="rId15" Type="http://schemas.openxmlformats.org/officeDocument/2006/relationships/slide" Target="slides/slide24.xml"/><Relationship Id="rId23" Type="http://schemas.openxmlformats.org/officeDocument/2006/relationships/slide" Target="slides/slide60.xml"/><Relationship Id="rId10" Type="http://schemas.openxmlformats.org/officeDocument/2006/relationships/slide" Target="slides/slide19.xml"/><Relationship Id="rId19" Type="http://schemas.openxmlformats.org/officeDocument/2006/relationships/slide" Target="slides/slide52.xml"/><Relationship Id="rId4" Type="http://schemas.openxmlformats.org/officeDocument/2006/relationships/slide" Target="slides/slide5.xml"/><Relationship Id="rId9" Type="http://schemas.openxmlformats.org/officeDocument/2006/relationships/slide" Target="slides/slide18.xml"/><Relationship Id="rId14" Type="http://schemas.openxmlformats.org/officeDocument/2006/relationships/slide" Target="slides/slide23.xml"/><Relationship Id="rId22" Type="http://schemas.openxmlformats.org/officeDocument/2006/relationships/slide" Target="slides/slide5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Pattern Matching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>
                <a:cs typeface="+mn-cs"/>
              </a:defRPr>
            </a:lvl1pPr>
          </a:lstStyle>
          <a:p>
            <a:pPr>
              <a:defRPr/>
            </a:pPr>
            <a:fld id="{E71D1E93-3D94-B74A-A8EB-35EA49895185}" type="datetime8">
              <a:rPr lang="en-US"/>
              <a:pPr>
                <a:defRPr/>
              </a:pPr>
              <a:t>4/26/2019 10:57 AM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>
                <a:cs typeface="+mn-cs"/>
              </a:defRPr>
            </a:lvl1pPr>
          </a:lstStyle>
          <a:p>
            <a:pPr>
              <a:defRPr/>
            </a:pPr>
            <a:fld id="{49950A32-1F18-564C-BBC4-97B5B12D0D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06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Pattern Matching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>
                <a:cs typeface="+mn-cs"/>
              </a:defRPr>
            </a:lvl1pPr>
          </a:lstStyle>
          <a:p>
            <a:pPr>
              <a:defRPr/>
            </a:pPr>
            <a:fld id="{14276BD6-8A94-9E4A-A6E3-6223A27ABE8D}" type="datetime8">
              <a:rPr lang="en-US"/>
              <a:pPr>
                <a:defRPr/>
              </a:pPr>
              <a:t>4/26/2019 10:56 AM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>
                <a:cs typeface="+mn-cs"/>
              </a:defRPr>
            </a:lvl1pPr>
          </a:lstStyle>
          <a:p>
            <a:pPr>
              <a:defRPr/>
            </a:pPr>
            <a:fld id="{DE85C6D3-039F-4C42-A8E3-277B514F4B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81492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Pattern Matching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0197F27-FEBD-2B47-A2D8-6ED961C780F3}" type="datetime8">
              <a:rPr lang="en-US" sz="1400"/>
              <a:pPr eaLnBrk="1" hangingPunct="1"/>
              <a:t>4/26/2019 10:56 AM</a:t>
            </a:fld>
            <a:endParaRPr lang="en-US" sz="14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105468D-C0BF-1449-B780-BA871DC3BD00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68"/>
          <p:cNvSpPr txBox="1">
            <a:spLocks noChangeArrowheads="1"/>
          </p:cNvSpPr>
          <p:nvPr userDrawn="1"/>
        </p:nvSpPr>
        <p:spPr bwMode="auto">
          <a:xfrm>
            <a:off x="1031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2014 Goodrich, </a:t>
            </a:r>
            <a:r>
              <a:rPr lang="en-US" sz="1400" dirty="0" err="1" smtClean="0">
                <a:cs typeface="+mn-cs"/>
              </a:rPr>
              <a:t>Tamassia</a:t>
            </a:r>
            <a:r>
              <a:rPr lang="en-US" sz="1400" dirty="0" smtClean="0">
                <a:cs typeface="+mn-cs"/>
              </a:rPr>
              <a:t>, </a:t>
            </a:r>
            <a:r>
              <a:rPr lang="en-US" sz="1400" dirty="0" err="1" smtClean="0">
                <a:cs typeface="+mn-cs"/>
              </a:rPr>
              <a:t>Goldwasser</a:t>
            </a:r>
            <a:endParaRPr lang="en-US" sz="1400" dirty="0" smtClean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Pattern Matching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EE6BB-47F1-1B4E-AAF2-EC65C3A88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8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20677BA0-C1FA-3242-9032-9F9610062F66}" type="datetime8">
              <a:rPr lang="en-US"/>
              <a:pPr>
                <a:defRPr/>
              </a:pPr>
              <a:t>4/26/2019 10:56 AM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Pattern Matching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C90DE-D35D-604B-A3B0-7FC3D090F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2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F88F2E1-B362-B14D-82C6-DBB6445E5C6E}" type="datetime8">
              <a:rPr lang="en-US"/>
              <a:pPr>
                <a:defRPr/>
              </a:pPr>
              <a:t>4/26/2019 10:56 AM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Pattern Matching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8F2A7-FE69-8A4E-A719-0E9D1B8B61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8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05997BB-D449-224B-B335-DBFF6008144F}" type="datetime8">
              <a:rPr lang="en-US"/>
              <a:pPr>
                <a:defRPr/>
              </a:pPr>
              <a:t>4/26/2019 10:56 AM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Pattern Matching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628D7-EB5A-974B-8620-E57D7CE548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7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33E662ED-E544-6C4E-B9E0-98D90870D053}" type="datetime8">
              <a:rPr lang="en-US"/>
              <a:pPr>
                <a:defRPr/>
              </a:pPr>
              <a:t>4/26/2019 10:56 AM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Pattern Matching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7DEB7-D38B-794C-8013-24670BA02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4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43410BF9-AF0C-074B-8E71-CBC7BD96C6D8}" type="datetime8">
              <a:rPr lang="en-US"/>
              <a:pPr>
                <a:defRPr/>
              </a:pPr>
              <a:t>4/26/2019 10:56 AM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Pattern Matching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F6D4A-A064-9A44-8E3F-F538C4BBB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A9F101C1-237A-584B-89BD-630A998B4AE6}" type="datetime8">
              <a:rPr lang="en-US"/>
              <a:pPr>
                <a:defRPr/>
              </a:pPr>
              <a:t>4/26/2019 10:56 AM</a:t>
            </a:fld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Pattern Matching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4ABA4-FF67-904B-BCC4-6BE2562D2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1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F90F7E76-B13F-C546-8A00-E01AF8A8C6BD}" type="datetime8">
              <a:rPr lang="en-US"/>
              <a:pPr>
                <a:defRPr/>
              </a:pPr>
              <a:t>4/26/2019 10:56 AM</a:t>
            </a:fld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Pattern Matching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22B7D-A7E2-5045-B4FB-EB395C3D83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9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B0ED91F6-338D-C04A-9EA7-3943DFD067D6}" type="datetime8">
              <a:rPr lang="en-US"/>
              <a:pPr>
                <a:defRPr/>
              </a:pPr>
              <a:t>4/26/2019 10:56 AM</a:t>
            </a:fld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Pattern Matching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C77F4-8DF3-684E-8C09-49C848312A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6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E092FF28-6EC0-F444-B707-5E65FC57FBC9}" type="datetime8">
              <a:rPr lang="en-US"/>
              <a:pPr>
                <a:defRPr/>
              </a:pPr>
              <a:t>4/26/2019 10:56 AM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Pattern Matching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13C6A-A693-9A46-820B-CA8962D97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3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39EC7864-18FF-2342-A221-67D51E687B73}" type="datetime8">
              <a:rPr lang="en-US"/>
              <a:pPr>
                <a:defRPr/>
              </a:pPr>
              <a:t>4/26/2019 10:56 AM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Pattern Matching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90392-37C6-B34B-9A0B-D2C1AB6FBD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4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 w 43195"/>
                  <a:gd name="T1" fmla="*/ 0 h 43200"/>
                  <a:gd name="T2" fmla="*/ 0 w 43195"/>
                  <a:gd name="T3" fmla="*/ 1 h 43200"/>
                  <a:gd name="T4" fmla="*/ 1 w 43195"/>
                  <a:gd name="T5" fmla="*/ 1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Pattern Matching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AAA26CE5-EC40-5244-B026-44E1715860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1031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2014 Goodrich, </a:t>
            </a:r>
            <a:r>
              <a:rPr lang="en-US" sz="1400" dirty="0" err="1" smtClean="0">
                <a:cs typeface="+mn-cs"/>
              </a:rPr>
              <a:t>Tamassia</a:t>
            </a:r>
            <a:r>
              <a:rPr lang="en-US" sz="1400" dirty="0" smtClean="0">
                <a:cs typeface="+mn-cs"/>
              </a:rPr>
              <a:t>, </a:t>
            </a:r>
            <a:r>
              <a:rPr lang="en-US" sz="1400" dirty="0" err="1" smtClean="0">
                <a:cs typeface="+mn-cs"/>
              </a:rPr>
              <a:t>Goldwasser</a:t>
            </a:r>
            <a:endParaRPr lang="en-US" sz="1400" dirty="0" smtClean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3"/>
        </a:buBlip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7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9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9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9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9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10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11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0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10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0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12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Pattern Matching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F9FDADF-EF66-1146-B991-D26914947FCE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Pattern Matching</a:t>
            </a:r>
          </a:p>
        </p:txBody>
      </p:sp>
      <p:graphicFrame>
        <p:nvGraphicFramePr>
          <p:cNvPr id="15364" name="Object 397"/>
          <p:cNvGraphicFramePr>
            <a:graphicFrameLocks noChangeAspect="1"/>
          </p:cNvGraphicFramePr>
          <p:nvPr/>
        </p:nvGraphicFramePr>
        <p:xfrm>
          <a:off x="4664075" y="3200400"/>
          <a:ext cx="3794125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9" name="VISIO" r:id="rId4" imgW="1955800" imgH="1384300" progId="Visio.Drawing.6">
                  <p:embed/>
                </p:oleObj>
              </mc:Choice>
              <mc:Fallback>
                <p:oleObj name="VISIO" r:id="rId4" imgW="1955800" imgH="1384300" progId="Visio.Drawing.6">
                  <p:embed/>
                  <p:pic>
                    <p:nvPicPr>
                      <p:cNvPr id="0" name="Object 3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4075" y="3200400"/>
                        <a:ext cx="3794125" cy="233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Glass—reversing checking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658144"/>
              </p:ext>
            </p:extLst>
          </p:nvPr>
        </p:nvGraphicFramePr>
        <p:xfrm>
          <a:off x="838200" y="1905000"/>
          <a:ext cx="777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Matching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B628D7-EB5A-974B-8620-E57D7CE5486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836956"/>
              </p:ext>
            </p:extLst>
          </p:nvPr>
        </p:nvGraphicFramePr>
        <p:xfrm>
          <a:off x="1600200" y="2514600"/>
          <a:ext cx="3886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/>
                <a:gridCol w="777240"/>
                <a:gridCol w="777240"/>
                <a:gridCol w="777240"/>
                <a:gridCol w="77724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g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 bwMode="auto">
          <a:xfrm flipH="1">
            <a:off x="2971800" y="3200400"/>
            <a:ext cx="152400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25587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Mismatch, found in pattern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169613"/>
              </p:ext>
            </p:extLst>
          </p:nvPr>
        </p:nvGraphicFramePr>
        <p:xfrm>
          <a:off x="838200" y="1905000"/>
          <a:ext cx="777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Matching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B628D7-EB5A-974B-8620-E57D7CE5486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081883"/>
              </p:ext>
            </p:extLst>
          </p:nvPr>
        </p:nvGraphicFramePr>
        <p:xfrm>
          <a:off x="1600200" y="2514600"/>
          <a:ext cx="3886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/>
                <a:gridCol w="777240"/>
                <a:gridCol w="777240"/>
                <a:gridCol w="777240"/>
                <a:gridCol w="77724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g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36410" y="3810000"/>
            <a:ext cx="5865838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 is found in pattern, what would you do?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718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Mismatch, found in pattern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297508"/>
              </p:ext>
            </p:extLst>
          </p:nvPr>
        </p:nvGraphicFramePr>
        <p:xfrm>
          <a:off x="838200" y="1905000"/>
          <a:ext cx="777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Matching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B628D7-EB5A-974B-8620-E57D7CE5486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89034"/>
              </p:ext>
            </p:extLst>
          </p:nvPr>
        </p:nvGraphicFramePr>
        <p:xfrm>
          <a:off x="1600200" y="2514600"/>
          <a:ext cx="3886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/>
                <a:gridCol w="777240"/>
                <a:gridCol w="777240"/>
                <a:gridCol w="777240"/>
                <a:gridCol w="77724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g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83489" y="3810000"/>
            <a:ext cx="2171684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Shift to align b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“small jump”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471033"/>
              </p:ext>
            </p:extLst>
          </p:nvPr>
        </p:nvGraphicFramePr>
        <p:xfrm>
          <a:off x="3200400" y="3276600"/>
          <a:ext cx="3886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/>
                <a:gridCol w="777240"/>
                <a:gridCol w="777240"/>
                <a:gridCol w="777240"/>
                <a:gridCol w="77724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g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8371" name="Picture 3" descr="C:\Users\pkc\AppData\Local\Microsoft\Windows\Temporary Internet Files\Content.IE5\JVAJ1GFI\4428002492_7a283518c5[1]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038600"/>
            <a:ext cx="2509313" cy="167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918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Mismatch, not found in pattern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853813"/>
              </p:ext>
            </p:extLst>
          </p:nvPr>
        </p:nvGraphicFramePr>
        <p:xfrm>
          <a:off x="838200" y="1905000"/>
          <a:ext cx="777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Matching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B628D7-EB5A-974B-8620-E57D7CE5486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511794"/>
              </p:ext>
            </p:extLst>
          </p:nvPr>
        </p:nvGraphicFramePr>
        <p:xfrm>
          <a:off x="1600200" y="2514600"/>
          <a:ext cx="3886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/>
                <a:gridCol w="777240"/>
                <a:gridCol w="777240"/>
                <a:gridCol w="777240"/>
                <a:gridCol w="77724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g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67908" y="3810000"/>
            <a:ext cx="6402843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 is not found in pattern, what would you do?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874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Mismatch, not found in pattern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632214"/>
              </p:ext>
            </p:extLst>
          </p:nvPr>
        </p:nvGraphicFramePr>
        <p:xfrm>
          <a:off x="838200" y="1905000"/>
          <a:ext cx="777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Matching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B628D7-EB5A-974B-8620-E57D7CE5486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23998"/>
              </p:ext>
            </p:extLst>
          </p:nvPr>
        </p:nvGraphicFramePr>
        <p:xfrm>
          <a:off x="1600200" y="2514600"/>
          <a:ext cx="3886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/>
                <a:gridCol w="777240"/>
                <a:gridCol w="777240"/>
                <a:gridCol w="777240"/>
                <a:gridCol w="77724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g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47109" y="3810000"/>
            <a:ext cx="2444452" cy="830997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Shift m positions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“large jump”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801872"/>
              </p:ext>
            </p:extLst>
          </p:nvPr>
        </p:nvGraphicFramePr>
        <p:xfrm>
          <a:off x="5486400" y="3124200"/>
          <a:ext cx="3886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/>
                <a:gridCol w="777240"/>
                <a:gridCol w="777240"/>
                <a:gridCol w="777240"/>
                <a:gridCol w="77724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g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9394" name="Picture 2" descr="C:\Users\pkc\AppData\Local\Microsoft\Windows\Temporary Internet Files\Content.IE5\28RTKZE4\thCAFOKQZ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810000"/>
            <a:ext cx="285750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719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Pattern Matching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26223C2-E1B3-BD49-AF02-6FCE9FBACB6D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Boyer-Moore </a:t>
            </a:r>
            <a:r>
              <a:rPr lang="en-US" sz="4000" dirty="0" smtClean="0">
                <a:latin typeface="Tahoma" charset="0"/>
              </a:rPr>
              <a:t>Algorithm</a:t>
            </a:r>
            <a:endParaRPr lang="en-US" sz="4000" dirty="0">
              <a:latin typeface="Tahoma" charset="0"/>
            </a:endParaRP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2590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sz="2000" dirty="0" smtClean="0">
                <a:latin typeface="Tahoma" charset="0"/>
              </a:rPr>
              <a:t>two </a:t>
            </a:r>
            <a:r>
              <a:rPr lang="en-US" altLang="ja-JP" sz="2000" dirty="0">
                <a:latin typeface="Tahoma" charset="0"/>
              </a:rPr>
              <a:t>heuristics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	Looking-glass heuristic:</a:t>
            </a:r>
            <a:r>
              <a:rPr lang="en-US" sz="2000" dirty="0">
                <a:latin typeface="Tahoma" charset="0"/>
              </a:rPr>
              <a:t> Compare </a:t>
            </a:r>
            <a:r>
              <a:rPr lang="en-US" sz="2000" b="1" i="1" dirty="0">
                <a:latin typeface="Times New Roman" charset="0"/>
              </a:rPr>
              <a:t>P</a:t>
            </a:r>
            <a:r>
              <a:rPr lang="en-US" sz="2000" dirty="0">
                <a:latin typeface="Tahoma" charset="0"/>
              </a:rPr>
              <a:t> with a subsequence of </a:t>
            </a:r>
            <a:r>
              <a:rPr lang="en-US" sz="2000" b="1" i="1" dirty="0">
                <a:latin typeface="Times New Roman" charset="0"/>
              </a:rPr>
              <a:t>T</a:t>
            </a:r>
            <a:r>
              <a:rPr lang="en-US" sz="2000" dirty="0">
                <a:latin typeface="Tahoma" charset="0"/>
              </a:rPr>
              <a:t> starting from the end of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	</a:t>
            </a:r>
            <a:endParaRPr lang="en-US" sz="2000" dirty="0">
              <a:latin typeface="Tahoma" charset="0"/>
            </a:endParaRPr>
          </a:p>
        </p:txBody>
      </p:sp>
      <p:graphicFrame>
        <p:nvGraphicFramePr>
          <p:cNvPr id="1946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034794"/>
              </p:ext>
            </p:extLst>
          </p:nvPr>
        </p:nvGraphicFramePr>
        <p:xfrm>
          <a:off x="838200" y="4191000"/>
          <a:ext cx="802957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7" name="VISIO" r:id="rId3" imgW="6451600" imgH="1841500" progId="Visio.Drawing.6">
                  <p:embed/>
                </p:oleObj>
              </mc:Choice>
              <mc:Fallback>
                <p:oleObj name="VISIO" r:id="rId3" imgW="6451600" imgH="18415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91000"/>
                        <a:ext cx="8029575" cy="220980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590800" y="4876800"/>
            <a:ext cx="6400800" cy="15240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295400" y="5486400"/>
            <a:ext cx="1447800" cy="8382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758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Pattern Matching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26223C2-E1B3-BD49-AF02-6FCE9FBACB6D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Boyer-Moore </a:t>
            </a:r>
            <a:r>
              <a:rPr lang="en-US" sz="4000" dirty="0" smtClean="0">
                <a:latin typeface="Tahoma" charset="0"/>
              </a:rPr>
              <a:t>Algorithm</a:t>
            </a:r>
            <a:endParaRPr lang="en-US" sz="4000" dirty="0">
              <a:latin typeface="Tahoma" charset="0"/>
            </a:endParaRP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2590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sz="2000" dirty="0" smtClean="0">
                <a:latin typeface="Tahoma" charset="0"/>
              </a:rPr>
              <a:t>two </a:t>
            </a:r>
            <a:r>
              <a:rPr lang="en-US" altLang="ja-JP" sz="2000" dirty="0">
                <a:latin typeface="Tahoma" charset="0"/>
              </a:rPr>
              <a:t>heuristics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	Looking-glass heuristic:</a:t>
            </a:r>
            <a:r>
              <a:rPr lang="en-US" sz="2000" dirty="0">
                <a:latin typeface="Tahoma" charset="0"/>
              </a:rPr>
              <a:t> Compare </a:t>
            </a:r>
            <a:r>
              <a:rPr lang="en-US" sz="2000" b="1" i="1" dirty="0">
                <a:latin typeface="Times New Roman" charset="0"/>
              </a:rPr>
              <a:t>P</a:t>
            </a:r>
            <a:r>
              <a:rPr lang="en-US" sz="2000" dirty="0">
                <a:latin typeface="Tahoma" charset="0"/>
              </a:rPr>
              <a:t> with a subsequence of </a:t>
            </a:r>
            <a:r>
              <a:rPr lang="en-US" sz="2000" b="1" i="1" dirty="0">
                <a:latin typeface="Times New Roman" charset="0"/>
              </a:rPr>
              <a:t>T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starting from the end of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	Character-jump heuristic: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When </a:t>
            </a:r>
            <a:r>
              <a:rPr lang="en-US" sz="2000" dirty="0">
                <a:latin typeface="Tahoma" charset="0"/>
              </a:rPr>
              <a:t>a mismatch occurs at </a:t>
            </a:r>
            <a:r>
              <a:rPr lang="en-US" sz="2000" b="1" i="1" dirty="0">
                <a:latin typeface="Times New Roman" charset="0"/>
              </a:rPr>
              <a:t>T</a:t>
            </a:r>
            <a:r>
              <a:rPr lang="en-US" sz="2000" dirty="0">
                <a:latin typeface="Times New Roman" charset="0"/>
              </a:rPr>
              <a:t>[</a:t>
            </a:r>
            <a:r>
              <a:rPr lang="en-US" sz="2000" b="1" i="1" dirty="0" err="1">
                <a:latin typeface="Times New Roman" charset="0"/>
              </a:rPr>
              <a:t>i</a:t>
            </a:r>
            <a:r>
              <a:rPr lang="en-US" sz="2000" dirty="0">
                <a:latin typeface="Times New Roman" charset="0"/>
              </a:rPr>
              <a:t>] </a:t>
            </a:r>
            <a:r>
              <a:rPr lang="en-US" sz="2000" dirty="0">
                <a:latin typeface="Symbol" charset="0"/>
              </a:rPr>
              <a:t>=</a:t>
            </a:r>
            <a:r>
              <a:rPr lang="en-US" sz="2000" b="1" i="1" dirty="0">
                <a:latin typeface="Times New Roman" charset="0"/>
              </a:rPr>
              <a:t> c</a:t>
            </a:r>
            <a:r>
              <a:rPr lang="en-US" sz="2000" dirty="0">
                <a:latin typeface="Tahoma" charset="0"/>
              </a:rPr>
              <a:t> </a:t>
            </a:r>
            <a:endParaRPr lang="en-US" sz="2000" b="1" i="1" dirty="0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If </a:t>
            </a:r>
            <a:r>
              <a:rPr lang="en-US" sz="1800" b="1" i="1" dirty="0">
                <a:latin typeface="Times New Roman" charset="0"/>
              </a:rPr>
              <a:t>P </a:t>
            </a:r>
            <a:r>
              <a:rPr lang="en-US" sz="1800" dirty="0">
                <a:latin typeface="Tahoma" charset="0"/>
              </a:rPr>
              <a:t>contains </a:t>
            </a:r>
            <a:r>
              <a:rPr lang="en-US" sz="1800" b="1" i="1" dirty="0">
                <a:latin typeface="Times New Roman" charset="0"/>
              </a:rPr>
              <a:t>c</a:t>
            </a:r>
            <a:r>
              <a:rPr lang="en-US" sz="1800" dirty="0">
                <a:latin typeface="Tahoma" charset="0"/>
              </a:rPr>
              <a:t>, shift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ahoma" charset="0"/>
              </a:rPr>
              <a:t> to align the last occurrence of </a:t>
            </a:r>
            <a:r>
              <a:rPr lang="en-US" sz="1800" b="1" i="1" dirty="0">
                <a:latin typeface="Times New Roman" charset="0"/>
              </a:rPr>
              <a:t>c </a:t>
            </a:r>
            <a:r>
              <a:rPr lang="en-US" sz="1800" dirty="0">
                <a:latin typeface="Tahoma" charset="0"/>
              </a:rPr>
              <a:t>in </a:t>
            </a:r>
            <a:r>
              <a:rPr lang="en-US" sz="1800" b="1" i="1" dirty="0">
                <a:latin typeface="Times New Roman" charset="0"/>
              </a:rPr>
              <a:t>P </a:t>
            </a:r>
            <a:r>
              <a:rPr lang="en-US" sz="1800" dirty="0">
                <a:latin typeface="Tahoma" charset="0"/>
              </a:rPr>
              <a:t>with </a:t>
            </a:r>
            <a:r>
              <a:rPr lang="en-US" sz="1800" b="1" i="1" dirty="0">
                <a:latin typeface="Times New Roman" charset="0"/>
              </a:rPr>
              <a:t>T</a:t>
            </a:r>
            <a:r>
              <a:rPr lang="en-US" sz="1800" dirty="0">
                <a:latin typeface="Times New Roman" charset="0"/>
              </a:rPr>
              <a:t>[</a:t>
            </a:r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dirty="0">
                <a:latin typeface="Times New Roman" charset="0"/>
              </a:rPr>
              <a:t>] </a:t>
            </a:r>
            <a:endParaRPr lang="en-US" sz="1800" b="1" i="1" dirty="0" smtClean="0">
              <a:solidFill>
                <a:srgbClr val="00B050"/>
              </a:solidFill>
              <a:latin typeface="Times New Roman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1800" b="1" i="1" dirty="0">
                <a:solidFill>
                  <a:srgbClr val="00B050"/>
                </a:solidFill>
                <a:latin typeface="Times New Roman" charset="0"/>
              </a:rPr>
              <a:t>c</a:t>
            </a:r>
            <a:r>
              <a:rPr lang="en-US" sz="1800" b="1" i="1" dirty="0" smtClean="0">
                <a:solidFill>
                  <a:srgbClr val="00B050"/>
                </a:solidFill>
                <a:latin typeface="Times New Roman" charset="0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Times New Roman" charset="0"/>
              </a:rPr>
              <a:t>is</a:t>
            </a:r>
            <a:r>
              <a:rPr lang="en-US" sz="1800" b="1" i="1" dirty="0" smtClean="0">
                <a:solidFill>
                  <a:srgbClr val="00B050"/>
                </a:solidFill>
                <a:latin typeface="Times New Roman" charset="0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Times New Roman" charset="0"/>
              </a:rPr>
              <a:t>“t”, compare “t” in text with “m” in pattern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>
                <a:solidFill>
                  <a:srgbClr val="00B050"/>
                </a:solidFill>
                <a:latin typeface="Times New Roman" charset="0"/>
              </a:rPr>
              <a:t>“t” is in pattern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solidFill>
                  <a:srgbClr val="00B050"/>
                </a:solidFill>
                <a:latin typeface="Times New Roman" charset="0"/>
              </a:rPr>
              <a:t>s</a:t>
            </a:r>
            <a:r>
              <a:rPr lang="en-US" sz="1800" dirty="0" smtClean="0">
                <a:solidFill>
                  <a:srgbClr val="00B050"/>
                </a:solidFill>
                <a:latin typeface="Times New Roman" charset="0"/>
              </a:rPr>
              <a:t>hift pattern to align “t” in text</a:t>
            </a:r>
          </a:p>
          <a:p>
            <a:pPr lvl="2" eaLnBrk="1" hangingPunct="1">
              <a:lnSpc>
                <a:spcPct val="90000"/>
              </a:lnSpc>
            </a:pPr>
            <a:endParaRPr lang="en-US" sz="1400" b="1" i="1" dirty="0">
              <a:latin typeface="Times New Roman" charset="0"/>
            </a:endParaRPr>
          </a:p>
        </p:txBody>
      </p:sp>
      <p:graphicFrame>
        <p:nvGraphicFramePr>
          <p:cNvPr id="19461" name="Object 4"/>
          <p:cNvGraphicFramePr>
            <a:graphicFrameLocks noChangeAspect="1"/>
          </p:cNvGraphicFramePr>
          <p:nvPr/>
        </p:nvGraphicFramePr>
        <p:xfrm>
          <a:off x="838200" y="4191000"/>
          <a:ext cx="802957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6" name="VISIO" r:id="rId3" imgW="6451600" imgH="1841500" progId="Visio.Drawing.6">
                  <p:embed/>
                </p:oleObj>
              </mc:Choice>
              <mc:Fallback>
                <p:oleObj name="VISIO" r:id="rId3" imgW="6451600" imgH="18415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91000"/>
                        <a:ext cx="8029575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 bwMode="auto">
          <a:xfrm>
            <a:off x="2886075" y="4876800"/>
            <a:ext cx="6096000" cy="16002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Pattern Matching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26223C2-E1B3-BD49-AF02-6FCE9FBACB6D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Boyer-Moore </a:t>
            </a:r>
            <a:r>
              <a:rPr lang="en-US" sz="4000" dirty="0" smtClean="0">
                <a:latin typeface="Tahoma" charset="0"/>
              </a:rPr>
              <a:t>Algorithm</a:t>
            </a:r>
            <a:endParaRPr lang="en-US" sz="4000" dirty="0">
              <a:latin typeface="Tahoma" charset="0"/>
            </a:endParaRP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2590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sz="2000" dirty="0" smtClean="0">
                <a:latin typeface="Tahoma" charset="0"/>
              </a:rPr>
              <a:t>two </a:t>
            </a:r>
            <a:r>
              <a:rPr lang="en-US" altLang="ja-JP" sz="2000" dirty="0">
                <a:latin typeface="Tahoma" charset="0"/>
              </a:rPr>
              <a:t>heuristics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	Looking-glass heuristic:</a:t>
            </a:r>
            <a:r>
              <a:rPr lang="en-US" sz="2000" dirty="0">
                <a:latin typeface="Tahoma" charset="0"/>
              </a:rPr>
              <a:t> Compare </a:t>
            </a:r>
            <a:r>
              <a:rPr lang="en-US" sz="2000" b="1" i="1" dirty="0">
                <a:latin typeface="Times New Roman" charset="0"/>
              </a:rPr>
              <a:t>P</a:t>
            </a:r>
            <a:r>
              <a:rPr lang="en-US" sz="2000" dirty="0">
                <a:latin typeface="Tahoma" charset="0"/>
              </a:rPr>
              <a:t> with a subsequence of </a:t>
            </a:r>
            <a:r>
              <a:rPr lang="en-US" sz="2000" b="1" i="1" dirty="0">
                <a:latin typeface="Times New Roman" charset="0"/>
              </a:rPr>
              <a:t>T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starting from the end of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	Character-jump heuristic: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When </a:t>
            </a:r>
            <a:r>
              <a:rPr lang="en-US" sz="2000" dirty="0">
                <a:latin typeface="Tahoma" charset="0"/>
              </a:rPr>
              <a:t>a mismatch occurs at </a:t>
            </a:r>
            <a:r>
              <a:rPr lang="en-US" sz="2000" b="1" i="1" dirty="0">
                <a:latin typeface="Times New Roman" charset="0"/>
              </a:rPr>
              <a:t>T</a:t>
            </a:r>
            <a:r>
              <a:rPr lang="en-US" sz="2000" dirty="0">
                <a:latin typeface="Times New Roman" charset="0"/>
              </a:rPr>
              <a:t>[</a:t>
            </a:r>
            <a:r>
              <a:rPr lang="en-US" sz="2000" b="1" i="1" dirty="0" err="1">
                <a:latin typeface="Times New Roman" charset="0"/>
              </a:rPr>
              <a:t>i</a:t>
            </a:r>
            <a:r>
              <a:rPr lang="en-US" sz="2000" dirty="0">
                <a:latin typeface="Times New Roman" charset="0"/>
              </a:rPr>
              <a:t>] </a:t>
            </a:r>
            <a:r>
              <a:rPr lang="en-US" sz="2000" dirty="0">
                <a:latin typeface="Symbol" charset="0"/>
              </a:rPr>
              <a:t>=</a:t>
            </a:r>
            <a:r>
              <a:rPr lang="en-US" sz="2000" b="1" i="1" dirty="0">
                <a:latin typeface="Times New Roman" charset="0"/>
              </a:rPr>
              <a:t> c</a:t>
            </a:r>
            <a:r>
              <a:rPr lang="en-US" sz="2000" dirty="0">
                <a:latin typeface="Tahoma" charset="0"/>
              </a:rPr>
              <a:t> </a:t>
            </a:r>
            <a:endParaRPr lang="en-US" sz="2000" b="1" i="1" dirty="0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If </a:t>
            </a:r>
            <a:r>
              <a:rPr lang="en-US" sz="1800" b="1" i="1" dirty="0">
                <a:latin typeface="Times New Roman" charset="0"/>
              </a:rPr>
              <a:t>P </a:t>
            </a:r>
            <a:r>
              <a:rPr lang="en-US" sz="1800" dirty="0">
                <a:latin typeface="Tahoma" charset="0"/>
              </a:rPr>
              <a:t>contains </a:t>
            </a:r>
            <a:r>
              <a:rPr lang="en-US" sz="1800" b="1" i="1" dirty="0">
                <a:latin typeface="Times New Roman" charset="0"/>
              </a:rPr>
              <a:t>c</a:t>
            </a:r>
            <a:r>
              <a:rPr lang="en-US" sz="1800" dirty="0">
                <a:latin typeface="Tahoma" charset="0"/>
              </a:rPr>
              <a:t>, shift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ahoma" charset="0"/>
              </a:rPr>
              <a:t> to align the last occurrence of </a:t>
            </a:r>
            <a:r>
              <a:rPr lang="en-US" sz="1800" b="1" i="1" dirty="0">
                <a:latin typeface="Times New Roman" charset="0"/>
              </a:rPr>
              <a:t>c </a:t>
            </a:r>
            <a:r>
              <a:rPr lang="en-US" sz="1800" dirty="0">
                <a:latin typeface="Tahoma" charset="0"/>
              </a:rPr>
              <a:t>in </a:t>
            </a:r>
            <a:r>
              <a:rPr lang="en-US" sz="1800" b="1" i="1" dirty="0">
                <a:latin typeface="Times New Roman" charset="0"/>
              </a:rPr>
              <a:t>P </a:t>
            </a:r>
            <a:r>
              <a:rPr lang="en-US" sz="1800" dirty="0">
                <a:latin typeface="Tahoma" charset="0"/>
              </a:rPr>
              <a:t>with </a:t>
            </a:r>
            <a:r>
              <a:rPr lang="en-US" sz="1800" b="1" i="1" dirty="0">
                <a:latin typeface="Times New Roman" charset="0"/>
              </a:rPr>
              <a:t>T</a:t>
            </a:r>
            <a:r>
              <a:rPr lang="en-US" sz="1800" dirty="0">
                <a:latin typeface="Times New Roman" charset="0"/>
              </a:rPr>
              <a:t>[</a:t>
            </a:r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dirty="0">
                <a:latin typeface="Times New Roman" charset="0"/>
              </a:rPr>
              <a:t>] </a:t>
            </a:r>
            <a:endParaRPr lang="en-US" sz="1800" b="1" i="1" dirty="0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Else, shift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ahoma" charset="0"/>
              </a:rPr>
              <a:t> to align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imes New Roman" charset="0"/>
              </a:rPr>
              <a:t>[0]</a:t>
            </a:r>
            <a:r>
              <a:rPr lang="en-US" sz="1800" dirty="0">
                <a:latin typeface="Tahoma" charset="0"/>
              </a:rPr>
              <a:t> with </a:t>
            </a:r>
            <a:r>
              <a:rPr lang="en-US" sz="1800" b="1" i="1" dirty="0">
                <a:latin typeface="Times New Roman" charset="0"/>
              </a:rPr>
              <a:t>T</a:t>
            </a:r>
            <a:r>
              <a:rPr lang="en-US" sz="1800" dirty="0">
                <a:latin typeface="Times New Roman" charset="0"/>
              </a:rPr>
              <a:t>[</a:t>
            </a:r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dirty="0">
                <a:latin typeface="Symbol" charset="0"/>
              </a:rPr>
              <a:t>+</a:t>
            </a:r>
            <a:r>
              <a:rPr lang="en-US" sz="1800" dirty="0">
                <a:latin typeface="Times New Roman" charset="0"/>
              </a:rPr>
              <a:t> 1</a:t>
            </a:r>
            <a:r>
              <a:rPr lang="en-US" sz="1800" dirty="0" smtClean="0">
                <a:latin typeface="Times New Roman" charset="0"/>
              </a:rPr>
              <a:t>]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>
                <a:solidFill>
                  <a:srgbClr val="00B050"/>
                </a:solidFill>
                <a:latin typeface="Times New Roman" charset="0"/>
              </a:rPr>
              <a:t>Compare “e”  in text with “m” in pattern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>
                <a:solidFill>
                  <a:srgbClr val="00B050"/>
                </a:solidFill>
                <a:latin typeface="Times New Roman" charset="0"/>
              </a:rPr>
              <a:t>No match and “e” is not in pattern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>
                <a:solidFill>
                  <a:srgbClr val="00B050"/>
                </a:solidFill>
                <a:latin typeface="Times New Roman" charset="0"/>
              </a:rPr>
              <a:t>Shift pattern m positions (“large jump”)</a:t>
            </a:r>
            <a:endParaRPr lang="en-US" sz="1800" dirty="0">
              <a:solidFill>
                <a:srgbClr val="00B050"/>
              </a:solidFill>
              <a:latin typeface="Times New Roman" charset="0"/>
            </a:endParaRPr>
          </a:p>
        </p:txBody>
      </p:sp>
      <p:graphicFrame>
        <p:nvGraphicFramePr>
          <p:cNvPr id="19461" name="Object 4"/>
          <p:cNvGraphicFramePr>
            <a:graphicFrameLocks noChangeAspect="1"/>
          </p:cNvGraphicFramePr>
          <p:nvPr/>
        </p:nvGraphicFramePr>
        <p:xfrm>
          <a:off x="838200" y="4191000"/>
          <a:ext cx="802957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6" name="VISIO" r:id="rId3" imgW="6451600" imgH="1841500" progId="Visio.Drawing.6">
                  <p:embed/>
                </p:oleObj>
              </mc:Choice>
              <mc:Fallback>
                <p:oleObj name="VISIO" r:id="rId3" imgW="6451600" imgH="18415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91000"/>
                        <a:ext cx="8029575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4314825" y="4962525"/>
            <a:ext cx="4648200" cy="13716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578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Pattern Matching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26223C2-E1B3-BD49-AF02-6FCE9FBACB6D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Boyer-Moore </a:t>
            </a:r>
            <a:r>
              <a:rPr lang="en-US" sz="4000" dirty="0" smtClean="0">
                <a:latin typeface="Tahoma" charset="0"/>
              </a:rPr>
              <a:t>Algorithm</a:t>
            </a:r>
            <a:endParaRPr lang="en-US" sz="4000" dirty="0">
              <a:latin typeface="Tahoma" charset="0"/>
            </a:endParaRP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2590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sz="2000" dirty="0" smtClean="0">
                <a:latin typeface="Tahoma" charset="0"/>
              </a:rPr>
              <a:t>two </a:t>
            </a:r>
            <a:r>
              <a:rPr lang="en-US" altLang="ja-JP" sz="2000" dirty="0">
                <a:latin typeface="Tahoma" charset="0"/>
              </a:rPr>
              <a:t>heuristics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	Looking-glass heuristic:</a:t>
            </a:r>
            <a:r>
              <a:rPr lang="en-US" sz="2000" dirty="0">
                <a:latin typeface="Tahoma" charset="0"/>
              </a:rPr>
              <a:t> Compare </a:t>
            </a:r>
            <a:r>
              <a:rPr lang="en-US" sz="2000" b="1" i="1" dirty="0">
                <a:latin typeface="Times New Roman" charset="0"/>
              </a:rPr>
              <a:t>P</a:t>
            </a:r>
            <a:r>
              <a:rPr lang="en-US" sz="2000" dirty="0">
                <a:latin typeface="Tahoma" charset="0"/>
              </a:rPr>
              <a:t> with a subsequence of </a:t>
            </a:r>
            <a:r>
              <a:rPr lang="en-US" sz="2000" b="1" i="1" dirty="0">
                <a:latin typeface="Times New Roman" charset="0"/>
              </a:rPr>
              <a:t>T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starting from the end of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	Character-jump heuristic: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When </a:t>
            </a:r>
            <a:r>
              <a:rPr lang="en-US" sz="2000" dirty="0">
                <a:latin typeface="Tahoma" charset="0"/>
              </a:rPr>
              <a:t>a mismatch occurs at </a:t>
            </a:r>
            <a:r>
              <a:rPr lang="en-US" sz="2000" b="1" i="1" dirty="0">
                <a:latin typeface="Times New Roman" charset="0"/>
              </a:rPr>
              <a:t>T</a:t>
            </a:r>
            <a:r>
              <a:rPr lang="en-US" sz="2000" dirty="0">
                <a:latin typeface="Times New Roman" charset="0"/>
              </a:rPr>
              <a:t>[</a:t>
            </a:r>
            <a:r>
              <a:rPr lang="en-US" sz="2000" b="1" i="1" dirty="0" err="1">
                <a:latin typeface="Times New Roman" charset="0"/>
              </a:rPr>
              <a:t>i</a:t>
            </a:r>
            <a:r>
              <a:rPr lang="en-US" sz="2000" dirty="0">
                <a:latin typeface="Times New Roman" charset="0"/>
              </a:rPr>
              <a:t>] </a:t>
            </a:r>
            <a:r>
              <a:rPr lang="en-US" sz="2000" dirty="0">
                <a:latin typeface="Symbol" charset="0"/>
              </a:rPr>
              <a:t>=</a:t>
            </a:r>
            <a:r>
              <a:rPr lang="en-US" sz="2000" b="1" i="1" dirty="0">
                <a:latin typeface="Times New Roman" charset="0"/>
              </a:rPr>
              <a:t> c</a:t>
            </a:r>
            <a:r>
              <a:rPr lang="en-US" sz="2000" dirty="0">
                <a:latin typeface="Tahoma" charset="0"/>
              </a:rPr>
              <a:t> </a:t>
            </a:r>
            <a:endParaRPr lang="en-US" sz="2000" b="1" i="1" dirty="0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If </a:t>
            </a:r>
            <a:r>
              <a:rPr lang="en-US" sz="1800" b="1" i="1" dirty="0">
                <a:latin typeface="Times New Roman" charset="0"/>
              </a:rPr>
              <a:t>P </a:t>
            </a:r>
            <a:r>
              <a:rPr lang="en-US" sz="1800" dirty="0">
                <a:latin typeface="Tahoma" charset="0"/>
              </a:rPr>
              <a:t>contains </a:t>
            </a:r>
            <a:r>
              <a:rPr lang="en-US" sz="1800" b="1" i="1" dirty="0">
                <a:latin typeface="Times New Roman" charset="0"/>
              </a:rPr>
              <a:t>c</a:t>
            </a:r>
            <a:r>
              <a:rPr lang="en-US" sz="1800" dirty="0">
                <a:latin typeface="Tahoma" charset="0"/>
              </a:rPr>
              <a:t>, shift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ahoma" charset="0"/>
              </a:rPr>
              <a:t> to align the last occurrence of </a:t>
            </a:r>
            <a:r>
              <a:rPr lang="en-US" sz="1800" b="1" i="1" dirty="0">
                <a:latin typeface="Times New Roman" charset="0"/>
              </a:rPr>
              <a:t>c </a:t>
            </a:r>
            <a:r>
              <a:rPr lang="en-US" sz="1800" dirty="0">
                <a:latin typeface="Tahoma" charset="0"/>
              </a:rPr>
              <a:t>in </a:t>
            </a:r>
            <a:r>
              <a:rPr lang="en-US" sz="1800" b="1" i="1" dirty="0">
                <a:latin typeface="Times New Roman" charset="0"/>
              </a:rPr>
              <a:t>P </a:t>
            </a:r>
            <a:r>
              <a:rPr lang="en-US" sz="1800" dirty="0">
                <a:latin typeface="Tahoma" charset="0"/>
              </a:rPr>
              <a:t>with </a:t>
            </a:r>
            <a:r>
              <a:rPr lang="en-US" sz="1800" b="1" i="1" dirty="0">
                <a:latin typeface="Times New Roman" charset="0"/>
              </a:rPr>
              <a:t>T</a:t>
            </a:r>
            <a:r>
              <a:rPr lang="en-US" sz="1800" dirty="0">
                <a:latin typeface="Times New Roman" charset="0"/>
              </a:rPr>
              <a:t>[</a:t>
            </a:r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dirty="0">
                <a:latin typeface="Times New Roman" charset="0"/>
              </a:rPr>
              <a:t>] </a:t>
            </a:r>
            <a:endParaRPr lang="en-US" sz="1800" b="1" i="1" dirty="0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Else, shift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ahoma" charset="0"/>
              </a:rPr>
              <a:t> to align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imes New Roman" charset="0"/>
              </a:rPr>
              <a:t>[0]</a:t>
            </a:r>
            <a:r>
              <a:rPr lang="en-US" sz="1800" dirty="0">
                <a:latin typeface="Tahoma" charset="0"/>
              </a:rPr>
              <a:t> with </a:t>
            </a:r>
            <a:r>
              <a:rPr lang="en-US" sz="1800" b="1" i="1" dirty="0">
                <a:latin typeface="Times New Roman" charset="0"/>
              </a:rPr>
              <a:t>T</a:t>
            </a:r>
            <a:r>
              <a:rPr lang="en-US" sz="1800" dirty="0">
                <a:latin typeface="Times New Roman" charset="0"/>
              </a:rPr>
              <a:t>[</a:t>
            </a:r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dirty="0">
                <a:latin typeface="Symbol" charset="0"/>
              </a:rPr>
              <a:t>+</a:t>
            </a:r>
            <a:r>
              <a:rPr lang="en-US" sz="1800" dirty="0">
                <a:latin typeface="Times New Roman" charset="0"/>
              </a:rPr>
              <a:t> 1</a:t>
            </a:r>
            <a:r>
              <a:rPr lang="en-US" sz="1800" dirty="0" smtClean="0">
                <a:latin typeface="Times New Roman" charset="0"/>
              </a:rPr>
              <a:t>]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>
                <a:solidFill>
                  <a:srgbClr val="00B050"/>
                </a:solidFill>
                <a:latin typeface="Times New Roman" charset="0"/>
              </a:rPr>
              <a:t>Compare “a” in text with “m” in pattern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>
                <a:solidFill>
                  <a:srgbClr val="00B050"/>
                </a:solidFill>
                <a:latin typeface="Times New Roman" charset="0"/>
              </a:rPr>
              <a:t>No match and “a” is not in pattern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>
                <a:solidFill>
                  <a:srgbClr val="00B050"/>
                </a:solidFill>
                <a:latin typeface="Times New Roman" charset="0"/>
              </a:rPr>
              <a:t>Shift pattern m positions</a:t>
            </a:r>
          </a:p>
        </p:txBody>
      </p:sp>
      <p:graphicFrame>
        <p:nvGraphicFramePr>
          <p:cNvPr id="19461" name="Object 4"/>
          <p:cNvGraphicFramePr>
            <a:graphicFrameLocks noChangeAspect="1"/>
          </p:cNvGraphicFramePr>
          <p:nvPr/>
        </p:nvGraphicFramePr>
        <p:xfrm>
          <a:off x="838200" y="4191000"/>
          <a:ext cx="802957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2" name="VISIO" r:id="rId3" imgW="6451600" imgH="1841500" progId="Visio.Drawing.6">
                  <p:embed/>
                </p:oleObj>
              </mc:Choice>
              <mc:Fallback>
                <p:oleObj name="VISIO" r:id="rId3" imgW="6451600" imgH="18415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91000"/>
                        <a:ext cx="8029575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5715000" y="4886325"/>
            <a:ext cx="3200400" cy="1524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130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Pattern Matching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26223C2-E1B3-BD49-AF02-6FCE9FBACB6D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Boyer-Moore </a:t>
            </a:r>
            <a:r>
              <a:rPr lang="en-US" sz="4000" dirty="0" smtClean="0">
                <a:latin typeface="Tahoma" charset="0"/>
              </a:rPr>
              <a:t>Algorithm</a:t>
            </a:r>
            <a:endParaRPr lang="en-US" sz="4000" dirty="0">
              <a:latin typeface="Tahoma" charset="0"/>
            </a:endParaRP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2590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sz="2000" dirty="0" smtClean="0">
                <a:latin typeface="Tahoma" charset="0"/>
              </a:rPr>
              <a:t>two </a:t>
            </a:r>
            <a:r>
              <a:rPr lang="en-US" altLang="ja-JP" sz="2000" dirty="0">
                <a:latin typeface="Tahoma" charset="0"/>
              </a:rPr>
              <a:t>heuristics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	Looking-glass heuristic:</a:t>
            </a:r>
            <a:r>
              <a:rPr lang="en-US" sz="2000" dirty="0">
                <a:latin typeface="Tahoma" charset="0"/>
              </a:rPr>
              <a:t> Compare </a:t>
            </a:r>
            <a:r>
              <a:rPr lang="en-US" sz="2000" b="1" i="1" dirty="0">
                <a:latin typeface="Times New Roman" charset="0"/>
              </a:rPr>
              <a:t>P</a:t>
            </a:r>
            <a:r>
              <a:rPr lang="en-US" sz="2000" dirty="0">
                <a:latin typeface="Tahoma" charset="0"/>
              </a:rPr>
              <a:t> with a subsequence of </a:t>
            </a:r>
            <a:r>
              <a:rPr lang="en-US" sz="2000" b="1" i="1" dirty="0">
                <a:latin typeface="Times New Roman" charset="0"/>
              </a:rPr>
              <a:t>T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starting from the end of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	Character-jump heuristic: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When </a:t>
            </a:r>
            <a:r>
              <a:rPr lang="en-US" sz="2000" dirty="0">
                <a:latin typeface="Tahoma" charset="0"/>
              </a:rPr>
              <a:t>a mismatch occurs at </a:t>
            </a:r>
            <a:r>
              <a:rPr lang="en-US" sz="2000" b="1" i="1" dirty="0">
                <a:latin typeface="Times New Roman" charset="0"/>
              </a:rPr>
              <a:t>T</a:t>
            </a:r>
            <a:r>
              <a:rPr lang="en-US" sz="2000" dirty="0">
                <a:latin typeface="Times New Roman" charset="0"/>
              </a:rPr>
              <a:t>[</a:t>
            </a:r>
            <a:r>
              <a:rPr lang="en-US" sz="2000" b="1" i="1" dirty="0" err="1">
                <a:latin typeface="Times New Roman" charset="0"/>
              </a:rPr>
              <a:t>i</a:t>
            </a:r>
            <a:r>
              <a:rPr lang="en-US" sz="2000" dirty="0">
                <a:latin typeface="Times New Roman" charset="0"/>
              </a:rPr>
              <a:t>] </a:t>
            </a:r>
            <a:r>
              <a:rPr lang="en-US" sz="2000" dirty="0">
                <a:latin typeface="Symbol" charset="0"/>
              </a:rPr>
              <a:t>=</a:t>
            </a:r>
            <a:r>
              <a:rPr lang="en-US" sz="2000" b="1" i="1" dirty="0">
                <a:latin typeface="Times New Roman" charset="0"/>
              </a:rPr>
              <a:t> c</a:t>
            </a:r>
            <a:r>
              <a:rPr lang="en-US" sz="2000" dirty="0">
                <a:latin typeface="Tahoma" charset="0"/>
              </a:rPr>
              <a:t> </a:t>
            </a:r>
            <a:endParaRPr lang="en-US" sz="2000" b="1" i="1" dirty="0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If </a:t>
            </a:r>
            <a:r>
              <a:rPr lang="en-US" sz="1800" b="1" i="1" dirty="0">
                <a:latin typeface="Times New Roman" charset="0"/>
              </a:rPr>
              <a:t>P </a:t>
            </a:r>
            <a:r>
              <a:rPr lang="en-US" sz="1800" dirty="0">
                <a:latin typeface="Tahoma" charset="0"/>
              </a:rPr>
              <a:t>contains </a:t>
            </a:r>
            <a:r>
              <a:rPr lang="en-US" sz="1800" b="1" i="1" dirty="0">
                <a:latin typeface="Times New Roman" charset="0"/>
              </a:rPr>
              <a:t>c</a:t>
            </a:r>
            <a:r>
              <a:rPr lang="en-US" sz="1800" dirty="0">
                <a:latin typeface="Tahoma" charset="0"/>
              </a:rPr>
              <a:t>, shift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ahoma" charset="0"/>
              </a:rPr>
              <a:t> to align the last occurrence of </a:t>
            </a:r>
            <a:r>
              <a:rPr lang="en-US" sz="1800" b="1" i="1" dirty="0">
                <a:latin typeface="Times New Roman" charset="0"/>
              </a:rPr>
              <a:t>c </a:t>
            </a:r>
            <a:r>
              <a:rPr lang="en-US" sz="1800" dirty="0">
                <a:latin typeface="Tahoma" charset="0"/>
              </a:rPr>
              <a:t>in </a:t>
            </a:r>
            <a:r>
              <a:rPr lang="en-US" sz="1800" b="1" i="1" dirty="0">
                <a:latin typeface="Times New Roman" charset="0"/>
              </a:rPr>
              <a:t>P </a:t>
            </a:r>
            <a:r>
              <a:rPr lang="en-US" sz="1800" dirty="0">
                <a:latin typeface="Tahoma" charset="0"/>
              </a:rPr>
              <a:t>with </a:t>
            </a:r>
            <a:r>
              <a:rPr lang="en-US" sz="1800" b="1" i="1" dirty="0">
                <a:latin typeface="Times New Roman" charset="0"/>
              </a:rPr>
              <a:t>T</a:t>
            </a:r>
            <a:r>
              <a:rPr lang="en-US" sz="1800" dirty="0">
                <a:latin typeface="Times New Roman" charset="0"/>
              </a:rPr>
              <a:t>[</a:t>
            </a:r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dirty="0">
                <a:latin typeface="Times New Roman" charset="0"/>
              </a:rPr>
              <a:t>] </a:t>
            </a:r>
            <a:endParaRPr lang="en-US" sz="1800" b="1" i="1" dirty="0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Else, shift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ahoma" charset="0"/>
              </a:rPr>
              <a:t> to align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imes New Roman" charset="0"/>
              </a:rPr>
              <a:t>[0]</a:t>
            </a:r>
            <a:r>
              <a:rPr lang="en-US" sz="1800" dirty="0">
                <a:latin typeface="Tahoma" charset="0"/>
              </a:rPr>
              <a:t> with </a:t>
            </a:r>
            <a:r>
              <a:rPr lang="en-US" sz="1800" b="1" i="1" dirty="0">
                <a:latin typeface="Times New Roman" charset="0"/>
              </a:rPr>
              <a:t>T</a:t>
            </a:r>
            <a:r>
              <a:rPr lang="en-US" sz="1800" dirty="0">
                <a:latin typeface="Times New Roman" charset="0"/>
              </a:rPr>
              <a:t>[</a:t>
            </a:r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dirty="0">
                <a:latin typeface="Symbol" charset="0"/>
              </a:rPr>
              <a:t>+</a:t>
            </a:r>
            <a:r>
              <a:rPr lang="en-US" sz="1800" dirty="0">
                <a:latin typeface="Times New Roman" charset="0"/>
              </a:rPr>
              <a:t> 1</a:t>
            </a:r>
            <a:r>
              <a:rPr lang="en-US" sz="1800" dirty="0" smtClean="0">
                <a:latin typeface="Times New Roman" charset="0"/>
              </a:rPr>
              <a:t>]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>
                <a:solidFill>
                  <a:srgbClr val="00B050"/>
                </a:solidFill>
                <a:latin typeface="Times New Roman" charset="0"/>
              </a:rPr>
              <a:t>What is next?</a:t>
            </a:r>
          </a:p>
        </p:txBody>
      </p:sp>
      <p:graphicFrame>
        <p:nvGraphicFramePr>
          <p:cNvPr id="19461" name="Object 4"/>
          <p:cNvGraphicFramePr>
            <a:graphicFrameLocks noChangeAspect="1"/>
          </p:cNvGraphicFramePr>
          <p:nvPr/>
        </p:nvGraphicFramePr>
        <p:xfrm>
          <a:off x="838200" y="4191000"/>
          <a:ext cx="802957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1" name="VISIO" r:id="rId3" imgW="6451600" imgH="1841500" progId="Visio.Drawing.6">
                  <p:embed/>
                </p:oleObj>
              </mc:Choice>
              <mc:Fallback>
                <p:oleObj name="VISIO" r:id="rId3" imgW="6451600" imgH="18415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91000"/>
                        <a:ext cx="8029575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5715000" y="4886325"/>
            <a:ext cx="3200400" cy="1524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12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Pattern Matching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B93B71C-DB21-134C-B6AD-BBA84AEF5EC9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Strings</a:t>
            </a: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90674"/>
            <a:ext cx="7620000" cy="4733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 string is a sequence of characters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Examples of strings: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Python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HTML document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DNA sequence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Digitized image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An alphabet </a:t>
            </a:r>
            <a:r>
              <a:rPr lang="en-US" sz="2400" b="1" i="1" dirty="0">
                <a:latin typeface="Symbol" charset="0"/>
              </a:rPr>
              <a:t>S</a:t>
            </a:r>
            <a:r>
              <a:rPr lang="en-US" sz="2000" dirty="0">
                <a:latin typeface="Tahoma" charset="0"/>
              </a:rPr>
              <a:t> is the set of possible characters for a family of strings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Example of alphabets: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ASCII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Unicode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{0, 1}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{A, C, G, T}</a:t>
            </a:r>
          </a:p>
        </p:txBody>
      </p:sp>
      <p:pic>
        <p:nvPicPr>
          <p:cNvPr id="17414" name="Picture 5" descr="j030961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28600"/>
            <a:ext cx="19050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1564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Pattern Matching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26223C2-E1B3-BD49-AF02-6FCE9FBACB6D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Boyer-Moore </a:t>
            </a:r>
            <a:r>
              <a:rPr lang="en-US" sz="4000" dirty="0" smtClean="0">
                <a:latin typeface="Tahoma" charset="0"/>
              </a:rPr>
              <a:t>Algorithm</a:t>
            </a:r>
            <a:endParaRPr lang="en-US" sz="4000" dirty="0">
              <a:latin typeface="Tahoma" charset="0"/>
            </a:endParaRP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2590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sz="2000" dirty="0" smtClean="0">
                <a:latin typeface="Tahoma" charset="0"/>
              </a:rPr>
              <a:t>two </a:t>
            </a:r>
            <a:r>
              <a:rPr lang="en-US" altLang="ja-JP" sz="2000" dirty="0">
                <a:latin typeface="Tahoma" charset="0"/>
              </a:rPr>
              <a:t>heuristics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	Looking-glass heuristic:</a:t>
            </a:r>
            <a:r>
              <a:rPr lang="en-US" sz="2000" dirty="0">
                <a:latin typeface="Tahoma" charset="0"/>
              </a:rPr>
              <a:t> Compare </a:t>
            </a:r>
            <a:r>
              <a:rPr lang="en-US" sz="2000" b="1" i="1" dirty="0">
                <a:latin typeface="Times New Roman" charset="0"/>
              </a:rPr>
              <a:t>P</a:t>
            </a:r>
            <a:r>
              <a:rPr lang="en-US" sz="2000" dirty="0">
                <a:latin typeface="Tahoma" charset="0"/>
              </a:rPr>
              <a:t> with a subsequence of </a:t>
            </a:r>
            <a:r>
              <a:rPr lang="en-US" sz="2000" b="1" i="1" dirty="0">
                <a:latin typeface="Times New Roman" charset="0"/>
              </a:rPr>
              <a:t>T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starting from the end of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	Character-jump heuristic: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When </a:t>
            </a:r>
            <a:r>
              <a:rPr lang="en-US" sz="2000" dirty="0">
                <a:latin typeface="Tahoma" charset="0"/>
              </a:rPr>
              <a:t>a mismatch occurs at </a:t>
            </a:r>
            <a:r>
              <a:rPr lang="en-US" sz="2000" b="1" i="1" dirty="0">
                <a:latin typeface="Times New Roman" charset="0"/>
              </a:rPr>
              <a:t>T</a:t>
            </a:r>
            <a:r>
              <a:rPr lang="en-US" sz="2000" dirty="0">
                <a:latin typeface="Times New Roman" charset="0"/>
              </a:rPr>
              <a:t>[</a:t>
            </a:r>
            <a:r>
              <a:rPr lang="en-US" sz="2000" b="1" i="1" dirty="0" err="1">
                <a:latin typeface="Times New Roman" charset="0"/>
              </a:rPr>
              <a:t>i</a:t>
            </a:r>
            <a:r>
              <a:rPr lang="en-US" sz="2000" dirty="0">
                <a:latin typeface="Times New Roman" charset="0"/>
              </a:rPr>
              <a:t>] </a:t>
            </a:r>
            <a:r>
              <a:rPr lang="en-US" sz="2000" dirty="0">
                <a:latin typeface="Symbol" charset="0"/>
              </a:rPr>
              <a:t>=</a:t>
            </a:r>
            <a:r>
              <a:rPr lang="en-US" sz="2000" b="1" i="1" dirty="0">
                <a:latin typeface="Times New Roman" charset="0"/>
              </a:rPr>
              <a:t> c</a:t>
            </a:r>
            <a:r>
              <a:rPr lang="en-US" sz="2000" dirty="0">
                <a:latin typeface="Tahoma" charset="0"/>
              </a:rPr>
              <a:t> </a:t>
            </a:r>
            <a:endParaRPr lang="en-US" sz="2000" b="1" i="1" dirty="0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If </a:t>
            </a:r>
            <a:r>
              <a:rPr lang="en-US" sz="1800" b="1" i="1" dirty="0">
                <a:latin typeface="Times New Roman" charset="0"/>
              </a:rPr>
              <a:t>P </a:t>
            </a:r>
            <a:r>
              <a:rPr lang="en-US" sz="1800" dirty="0">
                <a:latin typeface="Tahoma" charset="0"/>
              </a:rPr>
              <a:t>contains </a:t>
            </a:r>
            <a:r>
              <a:rPr lang="en-US" sz="1800" b="1" i="1" dirty="0">
                <a:latin typeface="Times New Roman" charset="0"/>
              </a:rPr>
              <a:t>c</a:t>
            </a:r>
            <a:r>
              <a:rPr lang="en-US" sz="1800" dirty="0">
                <a:latin typeface="Tahoma" charset="0"/>
              </a:rPr>
              <a:t>, shift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ahoma" charset="0"/>
              </a:rPr>
              <a:t> to align the last occurrence of </a:t>
            </a:r>
            <a:r>
              <a:rPr lang="en-US" sz="1800" b="1" i="1" dirty="0">
                <a:latin typeface="Times New Roman" charset="0"/>
              </a:rPr>
              <a:t>c </a:t>
            </a:r>
            <a:r>
              <a:rPr lang="en-US" sz="1800" dirty="0">
                <a:latin typeface="Tahoma" charset="0"/>
              </a:rPr>
              <a:t>in </a:t>
            </a:r>
            <a:r>
              <a:rPr lang="en-US" sz="1800" b="1" i="1" dirty="0">
                <a:latin typeface="Times New Roman" charset="0"/>
              </a:rPr>
              <a:t>P </a:t>
            </a:r>
            <a:r>
              <a:rPr lang="en-US" sz="1800" dirty="0">
                <a:latin typeface="Tahoma" charset="0"/>
              </a:rPr>
              <a:t>with </a:t>
            </a:r>
            <a:r>
              <a:rPr lang="en-US" sz="1800" b="1" i="1" dirty="0">
                <a:latin typeface="Times New Roman" charset="0"/>
              </a:rPr>
              <a:t>T</a:t>
            </a:r>
            <a:r>
              <a:rPr lang="en-US" sz="1800" dirty="0">
                <a:latin typeface="Times New Roman" charset="0"/>
              </a:rPr>
              <a:t>[</a:t>
            </a:r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dirty="0">
                <a:latin typeface="Times New Roman" charset="0"/>
              </a:rPr>
              <a:t>] </a:t>
            </a:r>
            <a:endParaRPr lang="en-US" sz="1800" b="1" i="1" dirty="0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Else, shift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ahoma" charset="0"/>
              </a:rPr>
              <a:t> to align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imes New Roman" charset="0"/>
              </a:rPr>
              <a:t>[0]</a:t>
            </a:r>
            <a:r>
              <a:rPr lang="en-US" sz="1800" dirty="0">
                <a:latin typeface="Tahoma" charset="0"/>
              </a:rPr>
              <a:t> with </a:t>
            </a:r>
            <a:r>
              <a:rPr lang="en-US" sz="1800" b="1" i="1" dirty="0">
                <a:latin typeface="Times New Roman" charset="0"/>
              </a:rPr>
              <a:t>T</a:t>
            </a:r>
            <a:r>
              <a:rPr lang="en-US" sz="1800" dirty="0">
                <a:latin typeface="Times New Roman" charset="0"/>
              </a:rPr>
              <a:t>[</a:t>
            </a:r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dirty="0">
                <a:latin typeface="Symbol" charset="0"/>
              </a:rPr>
              <a:t>+</a:t>
            </a:r>
            <a:r>
              <a:rPr lang="en-US" sz="1800" dirty="0">
                <a:latin typeface="Times New Roman" charset="0"/>
              </a:rPr>
              <a:t> 1</a:t>
            </a:r>
            <a:r>
              <a:rPr lang="en-US" sz="1800" dirty="0" smtClean="0">
                <a:latin typeface="Times New Roman" charset="0"/>
              </a:rPr>
              <a:t>]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>
                <a:solidFill>
                  <a:srgbClr val="00B050"/>
                </a:solidFill>
                <a:latin typeface="Times New Roman" charset="0"/>
              </a:rPr>
              <a:t>Compare “n” in text with “m” in pattern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>
                <a:solidFill>
                  <a:srgbClr val="00B050"/>
                </a:solidFill>
                <a:latin typeface="Times New Roman" charset="0"/>
              </a:rPr>
              <a:t>No match, and “n” is not in pattern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>
                <a:solidFill>
                  <a:srgbClr val="00B050"/>
                </a:solidFill>
                <a:latin typeface="Times New Roman" charset="0"/>
              </a:rPr>
              <a:t>Shift m positions</a:t>
            </a:r>
          </a:p>
          <a:p>
            <a:pPr lvl="2" eaLnBrk="1" hangingPunct="1">
              <a:lnSpc>
                <a:spcPct val="90000"/>
              </a:lnSpc>
            </a:pPr>
            <a:endParaRPr lang="en-US" sz="1400" dirty="0">
              <a:solidFill>
                <a:srgbClr val="00B050"/>
              </a:solidFill>
              <a:latin typeface="Times New Roman" charset="0"/>
            </a:endParaRPr>
          </a:p>
        </p:txBody>
      </p:sp>
      <p:graphicFrame>
        <p:nvGraphicFramePr>
          <p:cNvPr id="1946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041453"/>
              </p:ext>
            </p:extLst>
          </p:nvPr>
        </p:nvGraphicFramePr>
        <p:xfrm>
          <a:off x="838200" y="4191000"/>
          <a:ext cx="802957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6" name="VISIO" r:id="rId3" imgW="6451600" imgH="1841500" progId="Visio.Drawing.6">
                  <p:embed/>
                </p:oleObj>
              </mc:Choice>
              <mc:Fallback>
                <p:oleObj name="VISIO" r:id="rId3" imgW="6451600" imgH="18415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91000"/>
                        <a:ext cx="8029575" cy="220980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7115175" y="4876800"/>
            <a:ext cx="1828800" cy="1524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130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Pattern Matching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26223C2-E1B3-BD49-AF02-6FCE9FBACB6D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Boyer-Moore </a:t>
            </a:r>
            <a:r>
              <a:rPr lang="en-US" sz="4000" dirty="0" smtClean="0">
                <a:latin typeface="Tahoma" charset="0"/>
              </a:rPr>
              <a:t>Algorithm</a:t>
            </a:r>
            <a:endParaRPr lang="en-US" sz="4000" dirty="0">
              <a:latin typeface="Tahoma" charset="0"/>
            </a:endParaRP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2590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sz="2000" dirty="0" smtClean="0">
                <a:latin typeface="Tahoma" charset="0"/>
              </a:rPr>
              <a:t>two </a:t>
            </a:r>
            <a:r>
              <a:rPr lang="en-US" altLang="ja-JP" sz="2000" dirty="0">
                <a:latin typeface="Tahoma" charset="0"/>
              </a:rPr>
              <a:t>heuristics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	Looking-glass heuristic:</a:t>
            </a:r>
            <a:r>
              <a:rPr lang="en-US" sz="2000" dirty="0">
                <a:latin typeface="Tahoma" charset="0"/>
              </a:rPr>
              <a:t> Compare </a:t>
            </a:r>
            <a:r>
              <a:rPr lang="en-US" sz="2000" b="1" i="1" dirty="0">
                <a:latin typeface="Times New Roman" charset="0"/>
              </a:rPr>
              <a:t>P</a:t>
            </a:r>
            <a:r>
              <a:rPr lang="en-US" sz="2000" dirty="0">
                <a:latin typeface="Tahoma" charset="0"/>
              </a:rPr>
              <a:t> with a subsequence of </a:t>
            </a:r>
            <a:r>
              <a:rPr lang="en-US" sz="2000" b="1" i="1" dirty="0">
                <a:latin typeface="Times New Roman" charset="0"/>
              </a:rPr>
              <a:t>T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starting from the end of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	Character-jump heuristic: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When </a:t>
            </a:r>
            <a:r>
              <a:rPr lang="en-US" sz="2000" dirty="0">
                <a:latin typeface="Tahoma" charset="0"/>
              </a:rPr>
              <a:t>a mismatch occurs at </a:t>
            </a:r>
            <a:r>
              <a:rPr lang="en-US" sz="2000" b="1" i="1" dirty="0">
                <a:latin typeface="Times New Roman" charset="0"/>
              </a:rPr>
              <a:t>T</a:t>
            </a:r>
            <a:r>
              <a:rPr lang="en-US" sz="2000" dirty="0">
                <a:latin typeface="Times New Roman" charset="0"/>
              </a:rPr>
              <a:t>[</a:t>
            </a:r>
            <a:r>
              <a:rPr lang="en-US" sz="2000" b="1" i="1" dirty="0" err="1">
                <a:latin typeface="Times New Roman" charset="0"/>
              </a:rPr>
              <a:t>i</a:t>
            </a:r>
            <a:r>
              <a:rPr lang="en-US" sz="2000" dirty="0">
                <a:latin typeface="Times New Roman" charset="0"/>
              </a:rPr>
              <a:t>] </a:t>
            </a:r>
            <a:r>
              <a:rPr lang="en-US" sz="2000" dirty="0">
                <a:latin typeface="Symbol" charset="0"/>
              </a:rPr>
              <a:t>=</a:t>
            </a:r>
            <a:r>
              <a:rPr lang="en-US" sz="2000" b="1" i="1" dirty="0">
                <a:latin typeface="Times New Roman" charset="0"/>
              </a:rPr>
              <a:t> c</a:t>
            </a:r>
            <a:r>
              <a:rPr lang="en-US" sz="2000" dirty="0">
                <a:latin typeface="Tahoma" charset="0"/>
              </a:rPr>
              <a:t> </a:t>
            </a:r>
            <a:endParaRPr lang="en-US" sz="2000" b="1" i="1" dirty="0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If </a:t>
            </a:r>
            <a:r>
              <a:rPr lang="en-US" sz="1800" b="1" i="1" dirty="0">
                <a:latin typeface="Times New Roman" charset="0"/>
              </a:rPr>
              <a:t>P </a:t>
            </a:r>
            <a:r>
              <a:rPr lang="en-US" sz="1800" dirty="0">
                <a:latin typeface="Tahoma" charset="0"/>
              </a:rPr>
              <a:t>contains </a:t>
            </a:r>
            <a:r>
              <a:rPr lang="en-US" sz="1800" b="1" i="1" dirty="0">
                <a:latin typeface="Times New Roman" charset="0"/>
              </a:rPr>
              <a:t>c</a:t>
            </a:r>
            <a:r>
              <a:rPr lang="en-US" sz="1800" dirty="0">
                <a:latin typeface="Tahoma" charset="0"/>
              </a:rPr>
              <a:t>, shift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ahoma" charset="0"/>
              </a:rPr>
              <a:t> to align the last occurrence of </a:t>
            </a:r>
            <a:r>
              <a:rPr lang="en-US" sz="1800" b="1" i="1" dirty="0">
                <a:latin typeface="Times New Roman" charset="0"/>
              </a:rPr>
              <a:t>c </a:t>
            </a:r>
            <a:r>
              <a:rPr lang="en-US" sz="1800" dirty="0">
                <a:latin typeface="Tahoma" charset="0"/>
              </a:rPr>
              <a:t>in </a:t>
            </a:r>
            <a:r>
              <a:rPr lang="en-US" sz="1800" b="1" i="1" dirty="0">
                <a:latin typeface="Times New Roman" charset="0"/>
              </a:rPr>
              <a:t>P </a:t>
            </a:r>
            <a:r>
              <a:rPr lang="en-US" sz="1800" dirty="0">
                <a:latin typeface="Tahoma" charset="0"/>
              </a:rPr>
              <a:t>with </a:t>
            </a:r>
            <a:r>
              <a:rPr lang="en-US" sz="1800" b="1" i="1" dirty="0">
                <a:latin typeface="Times New Roman" charset="0"/>
              </a:rPr>
              <a:t>T</a:t>
            </a:r>
            <a:r>
              <a:rPr lang="en-US" sz="1800" dirty="0">
                <a:latin typeface="Times New Roman" charset="0"/>
              </a:rPr>
              <a:t>[</a:t>
            </a:r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dirty="0">
                <a:latin typeface="Times New Roman" charset="0"/>
              </a:rPr>
              <a:t>] </a:t>
            </a:r>
            <a:endParaRPr lang="en-US" sz="1800" b="1" i="1" dirty="0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Else, shift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ahoma" charset="0"/>
              </a:rPr>
              <a:t> to align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imes New Roman" charset="0"/>
              </a:rPr>
              <a:t>[0]</a:t>
            </a:r>
            <a:r>
              <a:rPr lang="en-US" sz="1800" dirty="0">
                <a:latin typeface="Tahoma" charset="0"/>
              </a:rPr>
              <a:t> with </a:t>
            </a:r>
            <a:r>
              <a:rPr lang="en-US" sz="1800" b="1" i="1" dirty="0">
                <a:latin typeface="Times New Roman" charset="0"/>
              </a:rPr>
              <a:t>T</a:t>
            </a:r>
            <a:r>
              <a:rPr lang="en-US" sz="1800" dirty="0">
                <a:latin typeface="Times New Roman" charset="0"/>
              </a:rPr>
              <a:t>[</a:t>
            </a:r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dirty="0">
                <a:latin typeface="Symbol" charset="0"/>
              </a:rPr>
              <a:t>+</a:t>
            </a:r>
            <a:r>
              <a:rPr lang="en-US" sz="1800" dirty="0">
                <a:latin typeface="Times New Roman" charset="0"/>
              </a:rPr>
              <a:t> 1</a:t>
            </a:r>
            <a:r>
              <a:rPr lang="en-US" sz="1800" dirty="0" smtClean="0">
                <a:latin typeface="Times New Roman" charset="0"/>
              </a:rPr>
              <a:t>]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>
                <a:solidFill>
                  <a:srgbClr val="00B050"/>
                </a:solidFill>
                <a:latin typeface="Times New Roman" charset="0"/>
              </a:rPr>
              <a:t>What is next?</a:t>
            </a:r>
          </a:p>
          <a:p>
            <a:pPr lvl="2" eaLnBrk="1" hangingPunct="1">
              <a:lnSpc>
                <a:spcPct val="90000"/>
              </a:lnSpc>
            </a:pPr>
            <a:endParaRPr lang="en-US" sz="1400" dirty="0">
              <a:solidFill>
                <a:srgbClr val="00B050"/>
              </a:solidFill>
              <a:latin typeface="Times New Roman" charset="0"/>
            </a:endParaRPr>
          </a:p>
        </p:txBody>
      </p:sp>
      <p:graphicFrame>
        <p:nvGraphicFramePr>
          <p:cNvPr id="1946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90097"/>
              </p:ext>
            </p:extLst>
          </p:nvPr>
        </p:nvGraphicFramePr>
        <p:xfrm>
          <a:off x="838200" y="4191000"/>
          <a:ext cx="802957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1" name="VISIO" r:id="rId3" imgW="6451600" imgH="1841500" progId="Visio.Drawing.6">
                  <p:embed/>
                </p:oleObj>
              </mc:Choice>
              <mc:Fallback>
                <p:oleObj name="VISIO" r:id="rId3" imgW="6451600" imgH="18415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91000"/>
                        <a:ext cx="8029575" cy="220980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7115175" y="4876800"/>
            <a:ext cx="1828800" cy="1524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60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Pattern Matching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26223C2-E1B3-BD49-AF02-6FCE9FBACB6D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Boyer-Moore </a:t>
            </a:r>
            <a:r>
              <a:rPr lang="en-US" sz="4000" dirty="0" smtClean="0">
                <a:latin typeface="Tahoma" charset="0"/>
              </a:rPr>
              <a:t>Algorithm</a:t>
            </a:r>
            <a:endParaRPr lang="en-US" sz="4000" dirty="0">
              <a:latin typeface="Tahoma" charset="0"/>
            </a:endParaRP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2590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sz="2000" dirty="0" smtClean="0">
                <a:latin typeface="Tahoma" charset="0"/>
              </a:rPr>
              <a:t>two </a:t>
            </a:r>
            <a:r>
              <a:rPr lang="en-US" altLang="ja-JP" sz="2000" dirty="0">
                <a:latin typeface="Tahoma" charset="0"/>
              </a:rPr>
              <a:t>heuristics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	Looking-glass heuristic:</a:t>
            </a:r>
            <a:r>
              <a:rPr lang="en-US" sz="2000" dirty="0">
                <a:latin typeface="Tahoma" charset="0"/>
              </a:rPr>
              <a:t> Compare </a:t>
            </a:r>
            <a:r>
              <a:rPr lang="en-US" sz="2000" b="1" i="1" dirty="0">
                <a:latin typeface="Times New Roman" charset="0"/>
              </a:rPr>
              <a:t>P</a:t>
            </a:r>
            <a:r>
              <a:rPr lang="en-US" sz="2000" dirty="0">
                <a:latin typeface="Tahoma" charset="0"/>
              </a:rPr>
              <a:t> with a subsequence of </a:t>
            </a:r>
            <a:r>
              <a:rPr lang="en-US" sz="2000" b="1" i="1" dirty="0">
                <a:latin typeface="Times New Roman" charset="0"/>
              </a:rPr>
              <a:t>T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starting from the end of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	Character-jump heuristic: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When </a:t>
            </a:r>
            <a:r>
              <a:rPr lang="en-US" sz="2000" dirty="0">
                <a:latin typeface="Tahoma" charset="0"/>
              </a:rPr>
              <a:t>a mismatch occurs at </a:t>
            </a:r>
            <a:r>
              <a:rPr lang="en-US" sz="2000" b="1" i="1" dirty="0">
                <a:latin typeface="Times New Roman" charset="0"/>
              </a:rPr>
              <a:t>T</a:t>
            </a:r>
            <a:r>
              <a:rPr lang="en-US" sz="2000" dirty="0">
                <a:latin typeface="Times New Roman" charset="0"/>
              </a:rPr>
              <a:t>[</a:t>
            </a:r>
            <a:r>
              <a:rPr lang="en-US" sz="2000" b="1" i="1" dirty="0" err="1">
                <a:latin typeface="Times New Roman" charset="0"/>
              </a:rPr>
              <a:t>i</a:t>
            </a:r>
            <a:r>
              <a:rPr lang="en-US" sz="2000" dirty="0">
                <a:latin typeface="Times New Roman" charset="0"/>
              </a:rPr>
              <a:t>] </a:t>
            </a:r>
            <a:r>
              <a:rPr lang="en-US" sz="2000" dirty="0">
                <a:latin typeface="Symbol" charset="0"/>
              </a:rPr>
              <a:t>=</a:t>
            </a:r>
            <a:r>
              <a:rPr lang="en-US" sz="2000" b="1" i="1" dirty="0">
                <a:latin typeface="Times New Roman" charset="0"/>
              </a:rPr>
              <a:t> c</a:t>
            </a:r>
            <a:r>
              <a:rPr lang="en-US" sz="2000" dirty="0">
                <a:latin typeface="Tahoma" charset="0"/>
              </a:rPr>
              <a:t> </a:t>
            </a:r>
            <a:endParaRPr lang="en-US" sz="2000" b="1" i="1" dirty="0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If </a:t>
            </a:r>
            <a:r>
              <a:rPr lang="en-US" sz="1800" b="1" i="1" dirty="0">
                <a:latin typeface="Times New Roman" charset="0"/>
              </a:rPr>
              <a:t>P </a:t>
            </a:r>
            <a:r>
              <a:rPr lang="en-US" sz="1800" dirty="0">
                <a:latin typeface="Tahoma" charset="0"/>
              </a:rPr>
              <a:t>contains </a:t>
            </a:r>
            <a:r>
              <a:rPr lang="en-US" sz="1800" b="1" i="1" dirty="0">
                <a:latin typeface="Times New Roman" charset="0"/>
              </a:rPr>
              <a:t>c</a:t>
            </a:r>
            <a:r>
              <a:rPr lang="en-US" sz="1800" dirty="0">
                <a:latin typeface="Tahoma" charset="0"/>
              </a:rPr>
              <a:t>, shift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ahoma" charset="0"/>
              </a:rPr>
              <a:t> to align the last occurrence of </a:t>
            </a:r>
            <a:r>
              <a:rPr lang="en-US" sz="1800" b="1" i="1" dirty="0">
                <a:latin typeface="Times New Roman" charset="0"/>
              </a:rPr>
              <a:t>c </a:t>
            </a:r>
            <a:r>
              <a:rPr lang="en-US" sz="1800" dirty="0">
                <a:latin typeface="Tahoma" charset="0"/>
              </a:rPr>
              <a:t>in </a:t>
            </a:r>
            <a:r>
              <a:rPr lang="en-US" sz="1800" b="1" i="1" dirty="0">
                <a:latin typeface="Times New Roman" charset="0"/>
              </a:rPr>
              <a:t>P </a:t>
            </a:r>
            <a:r>
              <a:rPr lang="en-US" sz="1800" dirty="0">
                <a:latin typeface="Tahoma" charset="0"/>
              </a:rPr>
              <a:t>with </a:t>
            </a:r>
            <a:r>
              <a:rPr lang="en-US" sz="1800" b="1" i="1" dirty="0">
                <a:latin typeface="Times New Roman" charset="0"/>
              </a:rPr>
              <a:t>T</a:t>
            </a:r>
            <a:r>
              <a:rPr lang="en-US" sz="1800" dirty="0">
                <a:latin typeface="Times New Roman" charset="0"/>
              </a:rPr>
              <a:t>[</a:t>
            </a:r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dirty="0">
                <a:latin typeface="Times New Roman" charset="0"/>
              </a:rPr>
              <a:t>] </a:t>
            </a:r>
            <a:endParaRPr lang="en-US" sz="1800" b="1" i="1" dirty="0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Else, shift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ahoma" charset="0"/>
              </a:rPr>
              <a:t> to align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imes New Roman" charset="0"/>
              </a:rPr>
              <a:t>[0]</a:t>
            </a:r>
            <a:r>
              <a:rPr lang="en-US" sz="1800" dirty="0">
                <a:latin typeface="Tahoma" charset="0"/>
              </a:rPr>
              <a:t> with </a:t>
            </a:r>
            <a:r>
              <a:rPr lang="en-US" sz="1800" b="1" i="1" dirty="0">
                <a:latin typeface="Times New Roman" charset="0"/>
              </a:rPr>
              <a:t>T</a:t>
            </a:r>
            <a:r>
              <a:rPr lang="en-US" sz="1800" dirty="0">
                <a:latin typeface="Times New Roman" charset="0"/>
              </a:rPr>
              <a:t>[</a:t>
            </a:r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dirty="0">
                <a:latin typeface="Symbol" charset="0"/>
              </a:rPr>
              <a:t>+</a:t>
            </a:r>
            <a:r>
              <a:rPr lang="en-US" sz="1800" dirty="0">
                <a:latin typeface="Times New Roman" charset="0"/>
              </a:rPr>
              <a:t> 1</a:t>
            </a:r>
            <a:r>
              <a:rPr lang="en-US" sz="1800" dirty="0" smtClean="0">
                <a:latin typeface="Times New Roman" charset="0"/>
              </a:rPr>
              <a:t>]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>
                <a:solidFill>
                  <a:srgbClr val="00B050"/>
                </a:solidFill>
                <a:latin typeface="Times New Roman" charset="0"/>
              </a:rPr>
              <a:t>Compare “g” in text, and “m” in pattern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>
                <a:solidFill>
                  <a:srgbClr val="00B050"/>
                </a:solidFill>
                <a:latin typeface="Times New Roman" charset="0"/>
              </a:rPr>
              <a:t>No match and “g” is not in pattern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>
                <a:solidFill>
                  <a:srgbClr val="00B050"/>
                </a:solidFill>
                <a:latin typeface="Times New Roman" charset="0"/>
              </a:rPr>
              <a:t>Shift m positions</a:t>
            </a:r>
            <a:endParaRPr lang="en-US" sz="1400" dirty="0">
              <a:solidFill>
                <a:srgbClr val="00B050"/>
              </a:solidFill>
              <a:latin typeface="Times New Roman" charset="0"/>
            </a:endParaRPr>
          </a:p>
        </p:txBody>
      </p:sp>
      <p:graphicFrame>
        <p:nvGraphicFramePr>
          <p:cNvPr id="19461" name="Object 4"/>
          <p:cNvGraphicFramePr>
            <a:graphicFrameLocks noChangeAspect="1"/>
          </p:cNvGraphicFramePr>
          <p:nvPr/>
        </p:nvGraphicFramePr>
        <p:xfrm>
          <a:off x="838200" y="4191000"/>
          <a:ext cx="802957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0" name="VISIO" r:id="rId3" imgW="6451600" imgH="1841500" progId="Visio.Drawing.6">
                  <p:embed/>
                </p:oleObj>
              </mc:Choice>
              <mc:Fallback>
                <p:oleObj name="VISIO" r:id="rId3" imgW="6451600" imgH="18415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91000"/>
                        <a:ext cx="8029575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7334250" y="4876800"/>
            <a:ext cx="1676400" cy="9144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130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Pattern Matching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26223C2-E1B3-BD49-AF02-6FCE9FBACB6D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Boyer-Moore </a:t>
            </a:r>
            <a:r>
              <a:rPr lang="en-US" sz="4000" dirty="0" smtClean="0">
                <a:latin typeface="Tahoma" charset="0"/>
              </a:rPr>
              <a:t>Algorithm</a:t>
            </a:r>
            <a:endParaRPr lang="en-US" sz="4000" dirty="0">
              <a:latin typeface="Tahoma" charset="0"/>
            </a:endParaRP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2590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sz="2000" dirty="0" smtClean="0">
                <a:latin typeface="Tahoma" charset="0"/>
              </a:rPr>
              <a:t>two </a:t>
            </a:r>
            <a:r>
              <a:rPr lang="en-US" altLang="ja-JP" sz="2000" dirty="0">
                <a:latin typeface="Tahoma" charset="0"/>
              </a:rPr>
              <a:t>heuristics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	Looking-glass heuristic:</a:t>
            </a:r>
            <a:r>
              <a:rPr lang="en-US" sz="2000" dirty="0">
                <a:latin typeface="Tahoma" charset="0"/>
              </a:rPr>
              <a:t> Compare </a:t>
            </a:r>
            <a:r>
              <a:rPr lang="en-US" sz="2000" b="1" i="1" dirty="0">
                <a:latin typeface="Times New Roman" charset="0"/>
              </a:rPr>
              <a:t>P</a:t>
            </a:r>
            <a:r>
              <a:rPr lang="en-US" sz="2000" dirty="0">
                <a:latin typeface="Tahoma" charset="0"/>
              </a:rPr>
              <a:t> with a subsequence of </a:t>
            </a:r>
            <a:r>
              <a:rPr lang="en-US" sz="2000" b="1" i="1" dirty="0">
                <a:latin typeface="Times New Roman" charset="0"/>
              </a:rPr>
              <a:t>T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starting from the end of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	Character-jump heuristic: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When </a:t>
            </a:r>
            <a:r>
              <a:rPr lang="en-US" sz="2000" dirty="0">
                <a:latin typeface="Tahoma" charset="0"/>
              </a:rPr>
              <a:t>a mismatch occurs at </a:t>
            </a:r>
            <a:r>
              <a:rPr lang="en-US" sz="2000" b="1" i="1" dirty="0">
                <a:latin typeface="Times New Roman" charset="0"/>
              </a:rPr>
              <a:t>T</a:t>
            </a:r>
            <a:r>
              <a:rPr lang="en-US" sz="2000" dirty="0">
                <a:latin typeface="Times New Roman" charset="0"/>
              </a:rPr>
              <a:t>[</a:t>
            </a:r>
            <a:r>
              <a:rPr lang="en-US" sz="2000" b="1" i="1" dirty="0" err="1">
                <a:latin typeface="Times New Roman" charset="0"/>
              </a:rPr>
              <a:t>i</a:t>
            </a:r>
            <a:r>
              <a:rPr lang="en-US" sz="2000" dirty="0">
                <a:latin typeface="Times New Roman" charset="0"/>
              </a:rPr>
              <a:t>] </a:t>
            </a:r>
            <a:r>
              <a:rPr lang="en-US" sz="2000" dirty="0">
                <a:latin typeface="Symbol" charset="0"/>
              </a:rPr>
              <a:t>=</a:t>
            </a:r>
            <a:r>
              <a:rPr lang="en-US" sz="2000" b="1" i="1" dirty="0">
                <a:latin typeface="Times New Roman" charset="0"/>
              </a:rPr>
              <a:t> c</a:t>
            </a:r>
            <a:r>
              <a:rPr lang="en-US" sz="2000" dirty="0">
                <a:latin typeface="Tahoma" charset="0"/>
              </a:rPr>
              <a:t> </a:t>
            </a:r>
            <a:endParaRPr lang="en-US" sz="2000" b="1" i="1" dirty="0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If </a:t>
            </a:r>
            <a:r>
              <a:rPr lang="en-US" sz="1800" b="1" i="1" dirty="0">
                <a:latin typeface="Times New Roman" charset="0"/>
              </a:rPr>
              <a:t>P </a:t>
            </a:r>
            <a:r>
              <a:rPr lang="en-US" sz="1800" dirty="0">
                <a:latin typeface="Tahoma" charset="0"/>
              </a:rPr>
              <a:t>contains </a:t>
            </a:r>
            <a:r>
              <a:rPr lang="en-US" sz="1800" b="1" i="1" dirty="0">
                <a:latin typeface="Times New Roman" charset="0"/>
              </a:rPr>
              <a:t>c</a:t>
            </a:r>
            <a:r>
              <a:rPr lang="en-US" sz="1800" dirty="0">
                <a:latin typeface="Tahoma" charset="0"/>
              </a:rPr>
              <a:t>, shift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ahoma" charset="0"/>
              </a:rPr>
              <a:t> to align the last occurrence of </a:t>
            </a:r>
            <a:r>
              <a:rPr lang="en-US" sz="1800" b="1" i="1" dirty="0">
                <a:latin typeface="Times New Roman" charset="0"/>
              </a:rPr>
              <a:t>c </a:t>
            </a:r>
            <a:r>
              <a:rPr lang="en-US" sz="1800" dirty="0">
                <a:latin typeface="Tahoma" charset="0"/>
              </a:rPr>
              <a:t>in </a:t>
            </a:r>
            <a:r>
              <a:rPr lang="en-US" sz="1800" b="1" i="1" dirty="0">
                <a:latin typeface="Times New Roman" charset="0"/>
              </a:rPr>
              <a:t>P </a:t>
            </a:r>
            <a:r>
              <a:rPr lang="en-US" sz="1800" dirty="0">
                <a:latin typeface="Tahoma" charset="0"/>
              </a:rPr>
              <a:t>with </a:t>
            </a:r>
            <a:r>
              <a:rPr lang="en-US" sz="1800" b="1" i="1" dirty="0">
                <a:latin typeface="Times New Roman" charset="0"/>
              </a:rPr>
              <a:t>T</a:t>
            </a:r>
            <a:r>
              <a:rPr lang="en-US" sz="1800" dirty="0">
                <a:latin typeface="Times New Roman" charset="0"/>
              </a:rPr>
              <a:t>[</a:t>
            </a:r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dirty="0">
                <a:latin typeface="Times New Roman" charset="0"/>
              </a:rPr>
              <a:t>] </a:t>
            </a:r>
            <a:endParaRPr lang="en-US" sz="1800" b="1" i="1" dirty="0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Else, shift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ahoma" charset="0"/>
              </a:rPr>
              <a:t> to align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imes New Roman" charset="0"/>
              </a:rPr>
              <a:t>[0]</a:t>
            </a:r>
            <a:r>
              <a:rPr lang="en-US" sz="1800" dirty="0">
                <a:latin typeface="Tahoma" charset="0"/>
              </a:rPr>
              <a:t> with </a:t>
            </a:r>
            <a:r>
              <a:rPr lang="en-US" sz="1800" b="1" i="1" dirty="0">
                <a:latin typeface="Times New Roman" charset="0"/>
              </a:rPr>
              <a:t>T</a:t>
            </a:r>
            <a:r>
              <a:rPr lang="en-US" sz="1800" dirty="0">
                <a:latin typeface="Times New Roman" charset="0"/>
              </a:rPr>
              <a:t>[</a:t>
            </a:r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dirty="0">
                <a:latin typeface="Symbol" charset="0"/>
              </a:rPr>
              <a:t>+</a:t>
            </a:r>
            <a:r>
              <a:rPr lang="en-US" sz="1800" dirty="0">
                <a:latin typeface="Times New Roman" charset="0"/>
              </a:rPr>
              <a:t> 1</a:t>
            </a:r>
            <a:r>
              <a:rPr lang="en-US" sz="1800" dirty="0" smtClean="0">
                <a:latin typeface="Times New Roman" charset="0"/>
              </a:rPr>
              <a:t>]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>
                <a:solidFill>
                  <a:srgbClr val="00B050"/>
                </a:solidFill>
                <a:latin typeface="Times New Roman" charset="0"/>
              </a:rPr>
              <a:t>What is next?</a:t>
            </a:r>
            <a:endParaRPr lang="en-US" sz="1400" dirty="0">
              <a:solidFill>
                <a:srgbClr val="00B050"/>
              </a:solidFill>
              <a:latin typeface="Times New Roman" charset="0"/>
            </a:endParaRPr>
          </a:p>
        </p:txBody>
      </p:sp>
      <p:graphicFrame>
        <p:nvGraphicFramePr>
          <p:cNvPr id="19461" name="Object 4"/>
          <p:cNvGraphicFramePr>
            <a:graphicFrameLocks noChangeAspect="1"/>
          </p:cNvGraphicFramePr>
          <p:nvPr/>
        </p:nvGraphicFramePr>
        <p:xfrm>
          <a:off x="838200" y="4191000"/>
          <a:ext cx="802957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10" name="VISIO" r:id="rId3" imgW="6451600" imgH="1841500" progId="Visio.Drawing.6">
                  <p:embed/>
                </p:oleObj>
              </mc:Choice>
              <mc:Fallback>
                <p:oleObj name="VISIO" r:id="rId3" imgW="6451600" imgH="18415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91000"/>
                        <a:ext cx="8029575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7334250" y="4876800"/>
            <a:ext cx="1676400" cy="9144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56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Pattern Matching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26223C2-E1B3-BD49-AF02-6FCE9FBACB6D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Boyer-Moore </a:t>
            </a:r>
            <a:r>
              <a:rPr lang="en-US" sz="4000" dirty="0" smtClean="0">
                <a:latin typeface="Tahoma" charset="0"/>
              </a:rPr>
              <a:t>Algorithm</a:t>
            </a:r>
            <a:endParaRPr lang="en-US" sz="4000" dirty="0">
              <a:latin typeface="Tahoma" charset="0"/>
            </a:endParaRP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2590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sz="2000" dirty="0" smtClean="0">
                <a:latin typeface="Tahoma" charset="0"/>
              </a:rPr>
              <a:t>two </a:t>
            </a:r>
            <a:r>
              <a:rPr lang="en-US" altLang="ja-JP" sz="2000" dirty="0">
                <a:latin typeface="Tahoma" charset="0"/>
              </a:rPr>
              <a:t>heuristics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	Looking-glass heuristic:</a:t>
            </a:r>
            <a:r>
              <a:rPr lang="en-US" sz="2000" dirty="0">
                <a:latin typeface="Tahoma" charset="0"/>
              </a:rPr>
              <a:t> Compare </a:t>
            </a:r>
            <a:r>
              <a:rPr lang="en-US" sz="2000" b="1" i="1" dirty="0">
                <a:latin typeface="Times New Roman" charset="0"/>
              </a:rPr>
              <a:t>P</a:t>
            </a:r>
            <a:r>
              <a:rPr lang="en-US" sz="2000" dirty="0">
                <a:latin typeface="Tahoma" charset="0"/>
              </a:rPr>
              <a:t> with a subsequence of </a:t>
            </a:r>
            <a:r>
              <a:rPr lang="en-US" sz="2000" b="1" i="1" dirty="0">
                <a:latin typeface="Times New Roman" charset="0"/>
              </a:rPr>
              <a:t>T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starting from the end of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	Character-jump heuristic: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When </a:t>
            </a:r>
            <a:r>
              <a:rPr lang="en-US" sz="2000" dirty="0">
                <a:latin typeface="Tahoma" charset="0"/>
              </a:rPr>
              <a:t>a mismatch occurs at </a:t>
            </a:r>
            <a:r>
              <a:rPr lang="en-US" sz="2000" b="1" i="1" dirty="0">
                <a:latin typeface="Times New Roman" charset="0"/>
              </a:rPr>
              <a:t>T</a:t>
            </a:r>
            <a:r>
              <a:rPr lang="en-US" sz="2000" dirty="0">
                <a:latin typeface="Times New Roman" charset="0"/>
              </a:rPr>
              <a:t>[</a:t>
            </a:r>
            <a:r>
              <a:rPr lang="en-US" sz="2000" b="1" i="1" dirty="0" err="1">
                <a:latin typeface="Times New Roman" charset="0"/>
              </a:rPr>
              <a:t>i</a:t>
            </a:r>
            <a:r>
              <a:rPr lang="en-US" sz="2000" dirty="0">
                <a:latin typeface="Times New Roman" charset="0"/>
              </a:rPr>
              <a:t>] </a:t>
            </a:r>
            <a:r>
              <a:rPr lang="en-US" sz="2000" dirty="0">
                <a:latin typeface="Symbol" charset="0"/>
              </a:rPr>
              <a:t>=</a:t>
            </a:r>
            <a:r>
              <a:rPr lang="en-US" sz="2000" b="1" i="1" dirty="0">
                <a:latin typeface="Times New Roman" charset="0"/>
              </a:rPr>
              <a:t> c</a:t>
            </a:r>
            <a:r>
              <a:rPr lang="en-US" sz="2000" dirty="0">
                <a:latin typeface="Tahoma" charset="0"/>
              </a:rPr>
              <a:t> </a:t>
            </a:r>
            <a:endParaRPr lang="en-US" sz="2000" b="1" i="1" dirty="0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If </a:t>
            </a:r>
            <a:r>
              <a:rPr lang="en-US" sz="1800" b="1" i="1" dirty="0">
                <a:latin typeface="Times New Roman" charset="0"/>
              </a:rPr>
              <a:t>P </a:t>
            </a:r>
            <a:r>
              <a:rPr lang="en-US" sz="1800" dirty="0">
                <a:latin typeface="Tahoma" charset="0"/>
              </a:rPr>
              <a:t>contains </a:t>
            </a:r>
            <a:r>
              <a:rPr lang="en-US" sz="1800" b="1" i="1" dirty="0">
                <a:latin typeface="Times New Roman" charset="0"/>
              </a:rPr>
              <a:t>c</a:t>
            </a:r>
            <a:r>
              <a:rPr lang="en-US" sz="1800" dirty="0">
                <a:latin typeface="Tahoma" charset="0"/>
              </a:rPr>
              <a:t>, shift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ahoma" charset="0"/>
              </a:rPr>
              <a:t> to align the last occurrence of </a:t>
            </a:r>
            <a:r>
              <a:rPr lang="en-US" sz="1800" b="1" i="1" dirty="0">
                <a:latin typeface="Times New Roman" charset="0"/>
              </a:rPr>
              <a:t>c </a:t>
            </a:r>
            <a:r>
              <a:rPr lang="en-US" sz="1800" dirty="0">
                <a:latin typeface="Tahoma" charset="0"/>
              </a:rPr>
              <a:t>in </a:t>
            </a:r>
            <a:r>
              <a:rPr lang="en-US" sz="1800" b="1" i="1" dirty="0">
                <a:latin typeface="Times New Roman" charset="0"/>
              </a:rPr>
              <a:t>P </a:t>
            </a:r>
            <a:r>
              <a:rPr lang="en-US" sz="1800" dirty="0">
                <a:latin typeface="Tahoma" charset="0"/>
              </a:rPr>
              <a:t>with </a:t>
            </a:r>
            <a:r>
              <a:rPr lang="en-US" sz="1800" b="1" i="1" dirty="0">
                <a:latin typeface="Times New Roman" charset="0"/>
              </a:rPr>
              <a:t>T</a:t>
            </a:r>
            <a:r>
              <a:rPr lang="en-US" sz="1800" dirty="0">
                <a:latin typeface="Times New Roman" charset="0"/>
              </a:rPr>
              <a:t>[</a:t>
            </a:r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dirty="0">
                <a:latin typeface="Times New Roman" charset="0"/>
              </a:rPr>
              <a:t>] </a:t>
            </a:r>
            <a:endParaRPr lang="en-US" sz="1800" b="1" i="1" dirty="0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Else, shift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ahoma" charset="0"/>
              </a:rPr>
              <a:t> to align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imes New Roman" charset="0"/>
              </a:rPr>
              <a:t>[0]</a:t>
            </a:r>
            <a:r>
              <a:rPr lang="en-US" sz="1800" dirty="0">
                <a:latin typeface="Tahoma" charset="0"/>
              </a:rPr>
              <a:t> with </a:t>
            </a:r>
            <a:r>
              <a:rPr lang="en-US" sz="1800" b="1" i="1" dirty="0">
                <a:latin typeface="Times New Roman" charset="0"/>
              </a:rPr>
              <a:t>T</a:t>
            </a:r>
            <a:r>
              <a:rPr lang="en-US" sz="1800" dirty="0">
                <a:latin typeface="Times New Roman" charset="0"/>
              </a:rPr>
              <a:t>[</a:t>
            </a:r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dirty="0">
                <a:latin typeface="Symbol" charset="0"/>
              </a:rPr>
              <a:t>+</a:t>
            </a:r>
            <a:r>
              <a:rPr lang="en-US" sz="1800" dirty="0">
                <a:latin typeface="Times New Roman" charset="0"/>
              </a:rPr>
              <a:t> 1</a:t>
            </a:r>
            <a:r>
              <a:rPr lang="en-US" sz="1800" dirty="0" smtClean="0">
                <a:latin typeface="Times New Roman" charset="0"/>
              </a:rPr>
              <a:t>]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>
                <a:solidFill>
                  <a:srgbClr val="00B050"/>
                </a:solidFill>
                <a:latin typeface="Times New Roman" charset="0"/>
              </a:rPr>
              <a:t>Compare “h” in text and “m” in pattern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>
                <a:solidFill>
                  <a:srgbClr val="00B050"/>
                </a:solidFill>
                <a:latin typeface="Times New Roman" charset="0"/>
              </a:rPr>
              <a:t>No match, and “h” is in pattern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>
                <a:solidFill>
                  <a:srgbClr val="00B050"/>
                </a:solidFill>
                <a:latin typeface="Times New Roman" charset="0"/>
              </a:rPr>
              <a:t>Shift pattern to align “h”</a:t>
            </a:r>
            <a:endParaRPr lang="en-US" sz="1400" dirty="0">
              <a:solidFill>
                <a:srgbClr val="00B050"/>
              </a:solidFill>
              <a:latin typeface="Times New Roman" charset="0"/>
            </a:endParaRPr>
          </a:p>
        </p:txBody>
      </p:sp>
      <p:graphicFrame>
        <p:nvGraphicFramePr>
          <p:cNvPr id="19461" name="Object 4"/>
          <p:cNvGraphicFramePr>
            <a:graphicFrameLocks noChangeAspect="1"/>
          </p:cNvGraphicFramePr>
          <p:nvPr/>
        </p:nvGraphicFramePr>
        <p:xfrm>
          <a:off x="838200" y="4191000"/>
          <a:ext cx="802957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64" name="VISIO" r:id="rId3" imgW="6451600" imgH="1841500" progId="Visio.Drawing.6">
                  <p:embed/>
                </p:oleObj>
              </mc:Choice>
              <mc:Fallback>
                <p:oleObj name="VISIO" r:id="rId3" imgW="6451600" imgH="18415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91000"/>
                        <a:ext cx="8029575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5130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Pattern Matching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26223C2-E1B3-BD49-AF02-6FCE9FBACB6D}" type="slidenum">
              <a:rPr lang="en-US" sz="1400"/>
              <a:pPr eaLnBrk="1" hangingPunct="1"/>
              <a:t>25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Boyer-Moore </a:t>
            </a:r>
            <a:r>
              <a:rPr lang="en-US" sz="4000" dirty="0" smtClean="0">
                <a:latin typeface="Tahoma" charset="0"/>
              </a:rPr>
              <a:t>Algorithm</a:t>
            </a:r>
            <a:endParaRPr lang="en-US" sz="4000" dirty="0">
              <a:latin typeface="Tahoma" charset="0"/>
            </a:endParaRP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2590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sz="2000" dirty="0" smtClean="0">
                <a:latin typeface="Tahoma" charset="0"/>
              </a:rPr>
              <a:t>two </a:t>
            </a:r>
            <a:r>
              <a:rPr lang="en-US" altLang="ja-JP" sz="2000" dirty="0">
                <a:latin typeface="Tahoma" charset="0"/>
              </a:rPr>
              <a:t>heuristics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	Looking-glass heuristic:</a:t>
            </a:r>
            <a:r>
              <a:rPr lang="en-US" sz="2000" dirty="0">
                <a:latin typeface="Tahoma" charset="0"/>
              </a:rPr>
              <a:t> Compare </a:t>
            </a:r>
            <a:r>
              <a:rPr lang="en-US" sz="2000" b="1" i="1" dirty="0">
                <a:latin typeface="Times New Roman" charset="0"/>
              </a:rPr>
              <a:t>P</a:t>
            </a:r>
            <a:r>
              <a:rPr lang="en-US" sz="2000" dirty="0">
                <a:latin typeface="Tahoma" charset="0"/>
              </a:rPr>
              <a:t> with a subsequence of </a:t>
            </a:r>
            <a:r>
              <a:rPr lang="en-US" sz="2000" b="1" i="1" dirty="0">
                <a:latin typeface="Times New Roman" charset="0"/>
              </a:rPr>
              <a:t>T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starting from the end of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	Character-jump heuristic: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When </a:t>
            </a:r>
            <a:r>
              <a:rPr lang="en-US" sz="2000" dirty="0">
                <a:latin typeface="Tahoma" charset="0"/>
              </a:rPr>
              <a:t>a mismatch occurs at </a:t>
            </a:r>
            <a:r>
              <a:rPr lang="en-US" sz="2000" b="1" i="1" dirty="0">
                <a:latin typeface="Times New Roman" charset="0"/>
              </a:rPr>
              <a:t>T</a:t>
            </a:r>
            <a:r>
              <a:rPr lang="en-US" sz="2000" dirty="0">
                <a:latin typeface="Times New Roman" charset="0"/>
              </a:rPr>
              <a:t>[</a:t>
            </a:r>
            <a:r>
              <a:rPr lang="en-US" sz="2000" b="1" i="1" dirty="0" err="1">
                <a:latin typeface="Times New Roman" charset="0"/>
              </a:rPr>
              <a:t>i</a:t>
            </a:r>
            <a:r>
              <a:rPr lang="en-US" sz="2000" dirty="0">
                <a:latin typeface="Times New Roman" charset="0"/>
              </a:rPr>
              <a:t>] </a:t>
            </a:r>
            <a:r>
              <a:rPr lang="en-US" sz="2000" dirty="0">
                <a:latin typeface="Symbol" charset="0"/>
              </a:rPr>
              <a:t>=</a:t>
            </a:r>
            <a:r>
              <a:rPr lang="en-US" sz="2000" b="1" i="1" dirty="0">
                <a:latin typeface="Times New Roman" charset="0"/>
              </a:rPr>
              <a:t> c</a:t>
            </a:r>
            <a:r>
              <a:rPr lang="en-US" sz="2000" dirty="0">
                <a:latin typeface="Tahoma" charset="0"/>
              </a:rPr>
              <a:t> </a:t>
            </a:r>
            <a:endParaRPr lang="en-US" sz="2000" b="1" i="1" dirty="0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If </a:t>
            </a:r>
            <a:r>
              <a:rPr lang="en-US" sz="1800" b="1" i="1" dirty="0">
                <a:latin typeface="Times New Roman" charset="0"/>
              </a:rPr>
              <a:t>P </a:t>
            </a:r>
            <a:r>
              <a:rPr lang="en-US" sz="1800" dirty="0">
                <a:latin typeface="Tahoma" charset="0"/>
              </a:rPr>
              <a:t>contains </a:t>
            </a:r>
            <a:r>
              <a:rPr lang="en-US" sz="1800" b="1" i="1" dirty="0">
                <a:latin typeface="Times New Roman" charset="0"/>
              </a:rPr>
              <a:t>c</a:t>
            </a:r>
            <a:r>
              <a:rPr lang="en-US" sz="1800" dirty="0">
                <a:latin typeface="Tahoma" charset="0"/>
              </a:rPr>
              <a:t>, shift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ahoma" charset="0"/>
              </a:rPr>
              <a:t> to align the last occurrence of </a:t>
            </a:r>
            <a:r>
              <a:rPr lang="en-US" sz="1800" b="1" i="1" dirty="0">
                <a:latin typeface="Times New Roman" charset="0"/>
              </a:rPr>
              <a:t>c </a:t>
            </a:r>
            <a:r>
              <a:rPr lang="en-US" sz="1800" dirty="0">
                <a:latin typeface="Tahoma" charset="0"/>
              </a:rPr>
              <a:t>in </a:t>
            </a:r>
            <a:r>
              <a:rPr lang="en-US" sz="1800" b="1" i="1" dirty="0">
                <a:latin typeface="Times New Roman" charset="0"/>
              </a:rPr>
              <a:t>P </a:t>
            </a:r>
            <a:r>
              <a:rPr lang="en-US" sz="1800" dirty="0">
                <a:latin typeface="Tahoma" charset="0"/>
              </a:rPr>
              <a:t>with </a:t>
            </a:r>
            <a:r>
              <a:rPr lang="en-US" sz="1800" b="1" i="1" dirty="0">
                <a:latin typeface="Times New Roman" charset="0"/>
              </a:rPr>
              <a:t>T</a:t>
            </a:r>
            <a:r>
              <a:rPr lang="en-US" sz="1800" dirty="0">
                <a:latin typeface="Times New Roman" charset="0"/>
              </a:rPr>
              <a:t>[</a:t>
            </a:r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dirty="0">
                <a:latin typeface="Times New Roman" charset="0"/>
              </a:rPr>
              <a:t>] </a:t>
            </a:r>
            <a:endParaRPr lang="en-US" sz="1800" b="1" i="1" dirty="0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Else, shift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ahoma" charset="0"/>
              </a:rPr>
              <a:t> to align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imes New Roman" charset="0"/>
              </a:rPr>
              <a:t>[0]</a:t>
            </a:r>
            <a:r>
              <a:rPr lang="en-US" sz="1800" dirty="0">
                <a:latin typeface="Tahoma" charset="0"/>
              </a:rPr>
              <a:t> with </a:t>
            </a:r>
            <a:r>
              <a:rPr lang="en-US" sz="1800" b="1" i="1" dirty="0">
                <a:latin typeface="Times New Roman" charset="0"/>
              </a:rPr>
              <a:t>T</a:t>
            </a:r>
            <a:r>
              <a:rPr lang="en-US" sz="1800" dirty="0">
                <a:latin typeface="Times New Roman" charset="0"/>
              </a:rPr>
              <a:t>[</a:t>
            </a:r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dirty="0">
                <a:latin typeface="Symbol" charset="0"/>
              </a:rPr>
              <a:t>+</a:t>
            </a:r>
            <a:r>
              <a:rPr lang="en-US" sz="1800" dirty="0">
                <a:latin typeface="Times New Roman" charset="0"/>
              </a:rPr>
              <a:t> 1</a:t>
            </a:r>
            <a:r>
              <a:rPr lang="en-US" sz="1800" dirty="0" smtClean="0">
                <a:latin typeface="Times New Roman" charset="0"/>
              </a:rPr>
              <a:t>]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00B050"/>
                </a:solidFill>
                <a:latin typeface="Times New Roman" charset="0"/>
              </a:rPr>
              <a:t>Check m, h, t, </a:t>
            </a:r>
            <a:r>
              <a:rPr lang="en-US" sz="2000" dirty="0" err="1" smtClean="0">
                <a:solidFill>
                  <a:srgbClr val="00B050"/>
                </a:solidFill>
                <a:latin typeface="Times New Roman" charset="0"/>
              </a:rPr>
              <a:t>i</a:t>
            </a:r>
            <a:r>
              <a:rPr lang="en-US" sz="2000" dirty="0" smtClean="0">
                <a:solidFill>
                  <a:srgbClr val="00B050"/>
                </a:solidFill>
                <a:latin typeface="Times New Roman" charset="0"/>
              </a:rPr>
              <a:t>, r</a:t>
            </a:r>
            <a:endParaRPr lang="en-US" sz="2000" dirty="0">
              <a:solidFill>
                <a:srgbClr val="00B050"/>
              </a:solidFill>
              <a:latin typeface="Times New Roman" charset="0"/>
            </a:endParaRPr>
          </a:p>
        </p:txBody>
      </p:sp>
      <p:graphicFrame>
        <p:nvGraphicFramePr>
          <p:cNvPr id="19461" name="Object 4"/>
          <p:cNvGraphicFramePr>
            <a:graphicFrameLocks noChangeAspect="1"/>
          </p:cNvGraphicFramePr>
          <p:nvPr/>
        </p:nvGraphicFramePr>
        <p:xfrm>
          <a:off x="838200" y="4191000"/>
          <a:ext cx="802957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33" name="VISIO" r:id="rId3" imgW="6451600" imgH="1841500" progId="Visio.Drawing.6">
                  <p:embed/>
                </p:oleObj>
              </mc:Choice>
              <mc:Fallback>
                <p:oleObj name="VISIO" r:id="rId3" imgW="6451600" imgH="18415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91000"/>
                        <a:ext cx="8029575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4469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Pattern Matching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26223C2-E1B3-BD49-AF02-6FCE9FBACB6D}" type="slidenum">
              <a:rPr lang="en-US" sz="1400"/>
              <a:pPr eaLnBrk="1" hangingPunct="1"/>
              <a:t>26</a:t>
            </a:fld>
            <a:endParaRPr 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Boyer-Moore </a:t>
            </a:r>
            <a:r>
              <a:rPr lang="en-US" sz="4000" dirty="0" smtClean="0">
                <a:latin typeface="Tahoma" charset="0"/>
              </a:rPr>
              <a:t>Algorithm</a:t>
            </a:r>
            <a:endParaRPr lang="en-US" sz="4000" dirty="0">
              <a:latin typeface="Tahoma" charset="0"/>
            </a:endParaRP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2590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sz="2000" dirty="0" smtClean="0">
                <a:latin typeface="Tahoma" charset="0"/>
              </a:rPr>
              <a:t>two </a:t>
            </a:r>
            <a:r>
              <a:rPr lang="en-US" altLang="ja-JP" sz="2000" dirty="0">
                <a:latin typeface="Tahoma" charset="0"/>
              </a:rPr>
              <a:t>heuristics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	Looking-glass heuristic:</a:t>
            </a:r>
            <a:r>
              <a:rPr lang="en-US" sz="2000" dirty="0">
                <a:latin typeface="Tahoma" charset="0"/>
              </a:rPr>
              <a:t> Compare </a:t>
            </a:r>
            <a:r>
              <a:rPr lang="en-US" sz="2000" b="1" i="1" dirty="0">
                <a:latin typeface="Times New Roman" charset="0"/>
              </a:rPr>
              <a:t>P</a:t>
            </a:r>
            <a:r>
              <a:rPr lang="en-US" sz="2000" dirty="0">
                <a:latin typeface="Tahoma" charset="0"/>
              </a:rPr>
              <a:t> with a subsequence of </a:t>
            </a:r>
            <a:r>
              <a:rPr lang="en-US" sz="2000" b="1" i="1" dirty="0">
                <a:latin typeface="Times New Roman" charset="0"/>
              </a:rPr>
              <a:t>T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starting from the end of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	Character-jump heuristic: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smtClean="0">
                <a:latin typeface="Tahoma" charset="0"/>
              </a:rPr>
              <a:t>When </a:t>
            </a:r>
            <a:r>
              <a:rPr lang="en-US" sz="2000" dirty="0">
                <a:latin typeface="Tahoma" charset="0"/>
              </a:rPr>
              <a:t>a mismatch occurs at </a:t>
            </a:r>
            <a:r>
              <a:rPr lang="en-US" sz="2000" b="1" i="1" dirty="0">
                <a:latin typeface="Times New Roman" charset="0"/>
              </a:rPr>
              <a:t>T</a:t>
            </a:r>
            <a:r>
              <a:rPr lang="en-US" sz="2000" dirty="0">
                <a:latin typeface="Times New Roman" charset="0"/>
              </a:rPr>
              <a:t>[</a:t>
            </a:r>
            <a:r>
              <a:rPr lang="en-US" sz="2000" b="1" i="1" dirty="0" err="1">
                <a:latin typeface="Times New Roman" charset="0"/>
              </a:rPr>
              <a:t>i</a:t>
            </a:r>
            <a:r>
              <a:rPr lang="en-US" sz="2000" dirty="0">
                <a:latin typeface="Times New Roman" charset="0"/>
              </a:rPr>
              <a:t>] </a:t>
            </a:r>
            <a:r>
              <a:rPr lang="en-US" sz="2000" dirty="0">
                <a:latin typeface="Symbol" charset="0"/>
              </a:rPr>
              <a:t>=</a:t>
            </a:r>
            <a:r>
              <a:rPr lang="en-US" sz="2000" b="1" i="1" dirty="0">
                <a:latin typeface="Times New Roman" charset="0"/>
              </a:rPr>
              <a:t> c</a:t>
            </a:r>
            <a:r>
              <a:rPr lang="en-US" sz="2000" dirty="0">
                <a:latin typeface="Tahoma" charset="0"/>
              </a:rPr>
              <a:t> </a:t>
            </a:r>
            <a:endParaRPr lang="en-US" sz="2000" b="1" i="1" dirty="0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If </a:t>
            </a:r>
            <a:r>
              <a:rPr lang="en-US" sz="1800" b="1" i="1" dirty="0">
                <a:latin typeface="Times New Roman" charset="0"/>
              </a:rPr>
              <a:t>P </a:t>
            </a:r>
            <a:r>
              <a:rPr lang="en-US" sz="1800" dirty="0">
                <a:latin typeface="Tahoma" charset="0"/>
              </a:rPr>
              <a:t>contains </a:t>
            </a:r>
            <a:r>
              <a:rPr lang="en-US" sz="1800" b="1" i="1" dirty="0">
                <a:latin typeface="Times New Roman" charset="0"/>
              </a:rPr>
              <a:t>c</a:t>
            </a:r>
            <a:r>
              <a:rPr lang="en-US" sz="1800" dirty="0">
                <a:latin typeface="Tahoma" charset="0"/>
              </a:rPr>
              <a:t>, shift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ahoma" charset="0"/>
              </a:rPr>
              <a:t> to align the last occurrence of </a:t>
            </a:r>
            <a:r>
              <a:rPr lang="en-US" sz="1800" b="1" i="1" dirty="0">
                <a:latin typeface="Times New Roman" charset="0"/>
              </a:rPr>
              <a:t>c </a:t>
            </a:r>
            <a:r>
              <a:rPr lang="en-US" sz="1800" dirty="0">
                <a:latin typeface="Tahoma" charset="0"/>
              </a:rPr>
              <a:t>in </a:t>
            </a:r>
            <a:r>
              <a:rPr lang="en-US" sz="1800" b="1" i="1" dirty="0">
                <a:latin typeface="Times New Roman" charset="0"/>
              </a:rPr>
              <a:t>P </a:t>
            </a:r>
            <a:r>
              <a:rPr lang="en-US" sz="1800" dirty="0">
                <a:latin typeface="Tahoma" charset="0"/>
              </a:rPr>
              <a:t>with </a:t>
            </a:r>
            <a:r>
              <a:rPr lang="en-US" sz="1800" b="1" i="1" dirty="0">
                <a:latin typeface="Times New Roman" charset="0"/>
              </a:rPr>
              <a:t>T</a:t>
            </a:r>
            <a:r>
              <a:rPr lang="en-US" sz="1800" dirty="0">
                <a:latin typeface="Times New Roman" charset="0"/>
              </a:rPr>
              <a:t>[</a:t>
            </a:r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dirty="0">
                <a:latin typeface="Times New Roman" charset="0"/>
              </a:rPr>
              <a:t>] </a:t>
            </a:r>
            <a:endParaRPr lang="en-US" sz="1800" b="1" i="1" dirty="0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Else, shift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ahoma" charset="0"/>
              </a:rPr>
              <a:t> to align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imes New Roman" charset="0"/>
              </a:rPr>
              <a:t>[0]</a:t>
            </a:r>
            <a:r>
              <a:rPr lang="en-US" sz="1800" dirty="0">
                <a:latin typeface="Tahoma" charset="0"/>
              </a:rPr>
              <a:t> with </a:t>
            </a:r>
            <a:r>
              <a:rPr lang="en-US" sz="1800" b="1" i="1" dirty="0">
                <a:latin typeface="Times New Roman" charset="0"/>
              </a:rPr>
              <a:t>T</a:t>
            </a:r>
            <a:r>
              <a:rPr lang="en-US" sz="1800" dirty="0">
                <a:latin typeface="Times New Roman" charset="0"/>
              </a:rPr>
              <a:t>[</a:t>
            </a:r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dirty="0">
                <a:latin typeface="Symbol" charset="0"/>
              </a:rPr>
              <a:t>+</a:t>
            </a:r>
            <a:r>
              <a:rPr lang="en-US" sz="1800" dirty="0">
                <a:latin typeface="Times New Roman" charset="0"/>
              </a:rPr>
              <a:t> 1</a:t>
            </a:r>
            <a:r>
              <a:rPr lang="en-US" sz="1800" dirty="0" smtClean="0">
                <a:latin typeface="Times New Roman" charset="0"/>
              </a:rPr>
              <a:t>]</a:t>
            </a:r>
            <a:endParaRPr lang="en-US" sz="1800" dirty="0">
              <a:latin typeface="Times New Roman" charset="0"/>
            </a:endParaRPr>
          </a:p>
        </p:txBody>
      </p:sp>
      <p:graphicFrame>
        <p:nvGraphicFramePr>
          <p:cNvPr id="19461" name="Object 4"/>
          <p:cNvGraphicFramePr>
            <a:graphicFrameLocks noChangeAspect="1"/>
          </p:cNvGraphicFramePr>
          <p:nvPr/>
        </p:nvGraphicFramePr>
        <p:xfrm>
          <a:off x="838200" y="4191000"/>
          <a:ext cx="802957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7" name="VISIO" r:id="rId3" imgW="6451600" imgH="1841500" progId="Visio.Drawing.6">
                  <p:embed/>
                </p:oleObj>
              </mc:Choice>
              <mc:Fallback>
                <p:oleObj name="VISIO" r:id="rId3" imgW="6451600" imgH="18415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91000"/>
                        <a:ext cx="8029575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4469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the two 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7772400" cy="4114800"/>
          </a:xfrm>
        </p:spPr>
        <p:txBody>
          <a:bodyPr/>
          <a:lstStyle/>
          <a:p>
            <a:r>
              <a:rPr lang="en-US" sz="2400" dirty="0" smtClean="0"/>
              <a:t>Looking-glass</a:t>
            </a:r>
          </a:p>
          <a:p>
            <a:pPr lvl="1"/>
            <a:r>
              <a:rPr lang="en-US" sz="2400" dirty="0" smtClean="0"/>
              <a:t>Check from the end of pattern</a:t>
            </a:r>
          </a:p>
          <a:p>
            <a:r>
              <a:rPr lang="en-US" sz="2400" dirty="0" smtClean="0"/>
              <a:t>Character-jump</a:t>
            </a:r>
          </a:p>
          <a:p>
            <a:pPr lvl="1"/>
            <a:r>
              <a:rPr lang="en-US" sz="2400" dirty="0" smtClean="0"/>
              <a:t>If c in text does not match</a:t>
            </a:r>
          </a:p>
          <a:p>
            <a:pPr lvl="2"/>
            <a:r>
              <a:rPr lang="en-US" dirty="0" smtClean="0"/>
              <a:t>If c in text is elsewhere in pattern</a:t>
            </a:r>
          </a:p>
          <a:p>
            <a:pPr lvl="3"/>
            <a:r>
              <a:rPr lang="en-US" sz="2400" dirty="0" smtClean="0"/>
              <a:t>Shift pattern to align c</a:t>
            </a:r>
            <a:endParaRPr lang="en-US" sz="2400" dirty="0"/>
          </a:p>
          <a:p>
            <a:pPr lvl="4"/>
            <a:r>
              <a:rPr lang="en-US" sz="2400" dirty="0" smtClean="0"/>
              <a:t>“small jump”</a:t>
            </a:r>
          </a:p>
          <a:p>
            <a:pPr lvl="2"/>
            <a:r>
              <a:rPr lang="en-US" dirty="0" smtClean="0"/>
              <a:t>Else</a:t>
            </a:r>
          </a:p>
          <a:p>
            <a:pPr lvl="3"/>
            <a:r>
              <a:rPr lang="en-US" sz="2400" dirty="0" smtClean="0"/>
              <a:t>Shift pattern m positions</a:t>
            </a:r>
          </a:p>
          <a:p>
            <a:pPr lvl="4"/>
            <a:r>
              <a:rPr lang="en-US" sz="2400" dirty="0" smtClean="0"/>
              <a:t>“large jump”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Matching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B628D7-EB5A-974B-8620-E57D7CE5486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52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the two 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7772400" cy="4114800"/>
          </a:xfrm>
        </p:spPr>
        <p:txBody>
          <a:bodyPr/>
          <a:lstStyle/>
          <a:p>
            <a:r>
              <a:rPr lang="en-US" sz="2400" dirty="0" smtClean="0"/>
              <a:t>Looking-glass</a:t>
            </a:r>
          </a:p>
          <a:p>
            <a:pPr lvl="1"/>
            <a:r>
              <a:rPr lang="en-US" sz="2400" dirty="0" smtClean="0"/>
              <a:t>Check from the end of pattern</a:t>
            </a:r>
          </a:p>
          <a:p>
            <a:r>
              <a:rPr lang="en-US" sz="2400" dirty="0" smtClean="0"/>
              <a:t>Character-jump</a:t>
            </a:r>
          </a:p>
          <a:p>
            <a:pPr lvl="1"/>
            <a:r>
              <a:rPr lang="en-US" sz="2400" dirty="0" smtClean="0"/>
              <a:t>If c in text does not match</a:t>
            </a:r>
          </a:p>
          <a:p>
            <a:pPr lvl="2"/>
            <a:r>
              <a:rPr lang="en-US" dirty="0" smtClean="0"/>
              <a:t>If c in text is elsewhere in pattern</a:t>
            </a:r>
          </a:p>
          <a:p>
            <a:pPr lvl="3"/>
            <a:r>
              <a:rPr lang="en-US" sz="2400" dirty="0" smtClean="0"/>
              <a:t>Shift pattern to align c</a:t>
            </a:r>
            <a:endParaRPr lang="en-US" sz="2400" dirty="0"/>
          </a:p>
          <a:p>
            <a:pPr lvl="4"/>
            <a:r>
              <a:rPr lang="en-US" sz="2400" dirty="0" smtClean="0"/>
              <a:t>“small jump”</a:t>
            </a:r>
          </a:p>
          <a:p>
            <a:pPr lvl="2"/>
            <a:r>
              <a:rPr lang="en-US" dirty="0" smtClean="0"/>
              <a:t>Else</a:t>
            </a:r>
          </a:p>
          <a:p>
            <a:pPr lvl="3"/>
            <a:r>
              <a:rPr lang="en-US" sz="2400" dirty="0" smtClean="0"/>
              <a:t>Shift pattern m positions</a:t>
            </a:r>
          </a:p>
          <a:p>
            <a:pPr lvl="4"/>
            <a:r>
              <a:rPr lang="en-US" sz="2400" dirty="0" smtClean="0"/>
              <a:t>“large jump”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Matching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B628D7-EB5A-974B-8620-E57D7CE5486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45246" y="3962400"/>
            <a:ext cx="2467342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Nice to be O(1),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not O(m), ideas?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6705600" y="3657600"/>
            <a:ext cx="609600" cy="33337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78427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Pattern Matching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6C9C78A-0B7D-5F42-959B-C9E93B07355B}" type="slidenum">
              <a:rPr lang="en-US" sz="1400"/>
              <a:pPr eaLnBrk="1" hangingPunct="1"/>
              <a:t>29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Last-Occurrence Function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848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sz="2000" dirty="0" smtClean="0">
                <a:latin typeface="Tahoma" charset="0"/>
              </a:rPr>
              <a:t>To quickly find out where a character is in a pattern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000" b="1" i="1" dirty="0" smtClean="0">
                <a:latin typeface="Times New Roman" charset="0"/>
              </a:rPr>
              <a:t>L</a:t>
            </a:r>
            <a:r>
              <a:rPr lang="en-US" altLang="ja-JP" sz="2000" dirty="0" smtClean="0">
                <a:latin typeface="Times New Roman" charset="0"/>
              </a:rPr>
              <a:t>(</a:t>
            </a:r>
            <a:r>
              <a:rPr lang="en-US" altLang="ja-JP" sz="2000" b="1" i="1" dirty="0" smtClean="0">
                <a:latin typeface="Times New Roman" charset="0"/>
              </a:rPr>
              <a:t>c</a:t>
            </a:r>
            <a:r>
              <a:rPr lang="en-US" altLang="ja-JP" sz="2000" dirty="0">
                <a:latin typeface="Times New Roman" charset="0"/>
              </a:rPr>
              <a:t>)</a:t>
            </a:r>
            <a:r>
              <a:rPr lang="en-US" altLang="ja-JP" sz="2000" dirty="0">
                <a:latin typeface="Tahoma" charset="0"/>
              </a:rPr>
              <a:t> is defined as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the largest index </a:t>
            </a:r>
            <a:r>
              <a:rPr lang="en-US" sz="2000" b="1" i="1" dirty="0" err="1">
                <a:latin typeface="Times New Roman" charset="0"/>
              </a:rPr>
              <a:t>i</a:t>
            </a:r>
            <a:r>
              <a:rPr lang="en-US" sz="2000" dirty="0">
                <a:latin typeface="Tahoma" charset="0"/>
              </a:rPr>
              <a:t> such that </a:t>
            </a:r>
            <a:r>
              <a:rPr lang="en-US" sz="2000" b="1" i="1" dirty="0">
                <a:latin typeface="Times New Roman" charset="0"/>
              </a:rPr>
              <a:t>P</a:t>
            </a:r>
            <a:r>
              <a:rPr lang="en-US" sz="2000" dirty="0">
                <a:latin typeface="Times New Roman" charset="0"/>
              </a:rPr>
              <a:t>[</a:t>
            </a:r>
            <a:r>
              <a:rPr lang="en-US" sz="2000" b="1" i="1" dirty="0" err="1">
                <a:latin typeface="Times New Roman" charset="0"/>
              </a:rPr>
              <a:t>i</a:t>
            </a:r>
            <a:r>
              <a:rPr lang="en-US" sz="2000" dirty="0">
                <a:latin typeface="Times New Roman" charset="0"/>
              </a:rPr>
              <a:t>]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>
                <a:latin typeface="Symbol" charset="0"/>
              </a:rPr>
              <a:t>=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latin typeface="Times New Roman" charset="0"/>
              </a:rPr>
              <a:t>c </a:t>
            </a:r>
            <a:r>
              <a:rPr lang="en-US" sz="2000" dirty="0">
                <a:latin typeface="Tahoma" charset="0"/>
              </a:rPr>
              <a:t>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Symbol" charset="0"/>
              </a:rPr>
              <a:t>-</a:t>
            </a:r>
            <a:r>
              <a:rPr lang="en-US" sz="2000" dirty="0">
                <a:latin typeface="Times New Roman" charset="0"/>
              </a:rPr>
              <a:t>1</a:t>
            </a:r>
            <a:r>
              <a:rPr lang="en-US" sz="2000" dirty="0">
                <a:latin typeface="Tahoma" charset="0"/>
              </a:rPr>
              <a:t> if no such index exists </a:t>
            </a:r>
            <a:endParaRPr lang="en-US" sz="2000" b="1" i="1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i="1" dirty="0">
                <a:latin typeface="Symbol" charset="0"/>
              </a:rPr>
              <a:t>S </a:t>
            </a:r>
            <a:r>
              <a:rPr lang="en-US" sz="1800" dirty="0">
                <a:latin typeface="Symbol" charset="0"/>
              </a:rPr>
              <a:t>=</a:t>
            </a:r>
            <a:r>
              <a:rPr lang="en-US" sz="1800" dirty="0">
                <a:latin typeface="Times New Roman" charset="0"/>
              </a:rPr>
              <a:t> {</a:t>
            </a:r>
            <a:r>
              <a:rPr lang="en-US" sz="1800" b="1" i="1" dirty="0">
                <a:latin typeface="Times New Roman" charset="0"/>
              </a:rPr>
              <a:t>a, b, c, d</a:t>
            </a:r>
            <a:r>
              <a:rPr lang="en-US" sz="1800" dirty="0">
                <a:latin typeface="Times New Roman" charset="0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b="1" i="1" dirty="0">
                <a:latin typeface="Symbol" charset="0"/>
              </a:rPr>
              <a:t> </a:t>
            </a:r>
            <a:r>
              <a:rPr lang="en-US" sz="1800" dirty="0">
                <a:latin typeface="Symbol" charset="0"/>
              </a:rPr>
              <a:t>=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b="1" i="1" dirty="0" err="1">
                <a:latin typeface="Times New Roman" charset="0"/>
              </a:rPr>
              <a:t>abacab</a:t>
            </a:r>
            <a:endParaRPr lang="en-US" sz="1800" b="1" i="1" dirty="0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b="1" i="1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represented </a:t>
            </a:r>
            <a:r>
              <a:rPr lang="en-US" sz="2000" dirty="0">
                <a:latin typeface="Tahoma" charset="0"/>
              </a:rPr>
              <a:t>by an array indexed by the numeric codes of the characters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i="1" dirty="0" smtClean="0">
                <a:latin typeface="Times New Roman" charset="0"/>
              </a:rPr>
              <a:t>O</a:t>
            </a:r>
            <a:r>
              <a:rPr lang="en-US" sz="2000" dirty="0" smtClean="0">
                <a:latin typeface="Times New Roman" charset="0"/>
              </a:rPr>
              <a:t>(</a:t>
            </a:r>
            <a:r>
              <a:rPr lang="en-US" sz="2000" b="1" i="1" dirty="0" smtClean="0">
                <a:latin typeface="Times New Roman" charset="0"/>
              </a:rPr>
              <a:t>m </a:t>
            </a:r>
            <a:r>
              <a:rPr lang="en-US" sz="2000" dirty="0">
                <a:latin typeface="Symbol" charset="0"/>
              </a:rPr>
              <a:t>+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b="1" i="1" dirty="0" smtClean="0">
                <a:latin typeface="Times New Roman" charset="0"/>
              </a:rPr>
              <a:t>s</a:t>
            </a:r>
            <a:r>
              <a:rPr lang="en-US" sz="2000" dirty="0" smtClean="0">
                <a:latin typeface="Times New Roman" charset="0"/>
              </a:rPr>
              <a:t>)</a:t>
            </a:r>
            <a:endParaRPr lang="en-US" sz="20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>
                <a:latin typeface="Tahoma" charset="0"/>
              </a:rPr>
              <a:t>where </a:t>
            </a:r>
            <a:r>
              <a:rPr lang="en-US" sz="1600" b="1" i="1" dirty="0">
                <a:latin typeface="Times New Roman" charset="0"/>
              </a:rPr>
              <a:t>m</a:t>
            </a:r>
            <a:r>
              <a:rPr lang="en-US" sz="1600" dirty="0">
                <a:latin typeface="Tahoma" charset="0"/>
              </a:rPr>
              <a:t> is the size of </a:t>
            </a:r>
            <a:r>
              <a:rPr lang="en-US" sz="1600" b="1" i="1" dirty="0">
                <a:latin typeface="Times New Roman" charset="0"/>
              </a:rPr>
              <a:t>P</a:t>
            </a:r>
            <a:r>
              <a:rPr lang="en-US" sz="1600" dirty="0">
                <a:latin typeface="Tahoma" charset="0"/>
              </a:rPr>
              <a:t> and </a:t>
            </a:r>
            <a:r>
              <a:rPr lang="en-US" sz="1600" b="1" i="1" dirty="0">
                <a:latin typeface="Times New Roman" charset="0"/>
              </a:rPr>
              <a:t>s</a:t>
            </a:r>
            <a:r>
              <a:rPr lang="en-US" sz="1600" dirty="0">
                <a:latin typeface="Tahoma" charset="0"/>
              </a:rPr>
              <a:t> is the size of </a:t>
            </a:r>
            <a:r>
              <a:rPr lang="en-US" sz="1600" b="1" i="1" dirty="0">
                <a:latin typeface="Symbol" charset="0"/>
              </a:rPr>
              <a:t>S</a:t>
            </a:r>
          </a:p>
          <a:p>
            <a:pPr eaLnBrk="1" hangingPunct="1">
              <a:lnSpc>
                <a:spcPct val="90000"/>
              </a:lnSpc>
            </a:pPr>
            <a:endParaRPr lang="en-US" sz="2000" b="1" i="1" dirty="0">
              <a:latin typeface="Symbol" charset="0"/>
            </a:endParaRPr>
          </a:p>
        </p:txBody>
      </p:sp>
      <p:graphicFrame>
        <p:nvGraphicFramePr>
          <p:cNvPr id="169032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189157"/>
              </p:ext>
            </p:extLst>
          </p:nvPr>
        </p:nvGraphicFramePr>
        <p:xfrm>
          <a:off x="3581400" y="3505200"/>
          <a:ext cx="4648200" cy="762029"/>
        </p:xfrm>
        <a:graphic>
          <a:graphicData uri="http://schemas.openxmlformats.org/drawingml/2006/table">
            <a:tbl>
              <a:tblPr/>
              <a:tblGrid>
                <a:gridCol w="930275"/>
                <a:gridCol w="930275"/>
                <a:gridCol w="927100"/>
                <a:gridCol w="930275"/>
                <a:gridCol w="930275"/>
              </a:tblGrid>
              <a:tr h="3656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663" marB="456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663" marB="456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663" marB="456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663" marB="456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-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Pattern Matching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B93B71C-DB21-134C-B6AD-BBA84AEF5EC9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Strings</a:t>
            </a:r>
          </a:p>
        </p:txBody>
      </p:sp>
      <p:sp>
        <p:nvSpPr>
          <p:cNvPr id="1741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914400" y="1584324"/>
            <a:ext cx="7315200" cy="4892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Let </a:t>
            </a:r>
            <a:r>
              <a:rPr lang="en-US" sz="2000" b="1" i="1" dirty="0">
                <a:latin typeface="Times New Roman" charset="0"/>
              </a:rPr>
              <a:t>P</a:t>
            </a:r>
            <a:r>
              <a:rPr lang="en-US" sz="2000" dirty="0">
                <a:latin typeface="Tahoma" charset="0"/>
              </a:rPr>
              <a:t> be a string of size </a:t>
            </a:r>
            <a:r>
              <a:rPr lang="en-US" sz="2000" b="1" i="1" dirty="0">
                <a:latin typeface="Times New Roman" charset="0"/>
              </a:rPr>
              <a:t>m</a:t>
            </a:r>
            <a:r>
              <a:rPr lang="en-US" sz="2000" dirty="0">
                <a:latin typeface="Tahoma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A </a:t>
            </a:r>
            <a:r>
              <a:rPr lang="en-US" sz="1800" dirty="0">
                <a:solidFill>
                  <a:srgbClr val="FF0000"/>
                </a:solidFill>
                <a:latin typeface="Tahoma" charset="0"/>
              </a:rPr>
              <a:t>substring</a:t>
            </a:r>
            <a:r>
              <a:rPr lang="en-US" sz="1800" dirty="0">
                <a:latin typeface="Tahoma" charset="0"/>
              </a:rPr>
              <a:t>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imes New Roman" charset="0"/>
              </a:rPr>
              <a:t>[</a:t>
            </a:r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b="1" i="1" dirty="0">
                <a:latin typeface="Times New Roman" charset="0"/>
              </a:rPr>
              <a:t> .. j</a:t>
            </a:r>
            <a:r>
              <a:rPr lang="en-US" sz="1800" dirty="0">
                <a:latin typeface="Times New Roman" charset="0"/>
              </a:rPr>
              <a:t>]</a:t>
            </a:r>
            <a:r>
              <a:rPr lang="en-US" sz="1800" dirty="0">
                <a:latin typeface="Tahoma" charset="0"/>
              </a:rPr>
              <a:t> of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ahoma" charset="0"/>
              </a:rPr>
              <a:t> </a:t>
            </a:r>
            <a:endParaRPr lang="en-US" sz="1800" dirty="0" smtClean="0">
              <a:latin typeface="Tahoma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>
                <a:latin typeface="Tahoma" charset="0"/>
              </a:rPr>
              <a:t>subsequence </a:t>
            </a:r>
            <a:r>
              <a:rPr lang="en-US" sz="1400" dirty="0">
                <a:latin typeface="Tahoma" charset="0"/>
              </a:rPr>
              <a:t>of </a:t>
            </a:r>
            <a:r>
              <a:rPr lang="en-US" sz="1400" b="1" i="1" dirty="0">
                <a:latin typeface="Times New Roman" charset="0"/>
              </a:rPr>
              <a:t>P</a:t>
            </a:r>
            <a:r>
              <a:rPr lang="en-US" sz="1400" dirty="0">
                <a:latin typeface="Tahoma" charset="0"/>
              </a:rPr>
              <a:t> consisting of the characters with ranks between </a:t>
            </a:r>
            <a:r>
              <a:rPr lang="en-US" sz="1400" b="1" i="1" dirty="0" err="1">
                <a:latin typeface="Times New Roman" charset="0"/>
              </a:rPr>
              <a:t>i</a:t>
            </a:r>
            <a:r>
              <a:rPr lang="en-US" sz="1400" b="1" i="1" dirty="0">
                <a:latin typeface="Times New Roman" charset="0"/>
              </a:rPr>
              <a:t> </a:t>
            </a:r>
            <a:r>
              <a:rPr lang="en-US" sz="1400" dirty="0">
                <a:latin typeface="Tahoma" charset="0"/>
              </a:rPr>
              <a:t>and </a:t>
            </a:r>
            <a:r>
              <a:rPr lang="en-US" sz="1400" b="1" i="1" dirty="0">
                <a:latin typeface="Times New Roman" charset="0"/>
              </a:rPr>
              <a:t>j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A </a:t>
            </a:r>
            <a:r>
              <a:rPr lang="en-US" sz="1800" dirty="0">
                <a:solidFill>
                  <a:srgbClr val="FF0000"/>
                </a:solidFill>
                <a:latin typeface="Tahoma" charset="0"/>
              </a:rPr>
              <a:t>prefix</a:t>
            </a:r>
            <a:r>
              <a:rPr lang="en-US" sz="1800" dirty="0">
                <a:latin typeface="Tahoma" charset="0"/>
              </a:rPr>
              <a:t> of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ahoma" charset="0"/>
              </a:rPr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>
                <a:latin typeface="Tahoma" charset="0"/>
              </a:rPr>
              <a:t>substring  </a:t>
            </a:r>
            <a:r>
              <a:rPr lang="en-US" sz="1400" b="1" i="1" dirty="0">
                <a:latin typeface="Times New Roman" charset="0"/>
              </a:rPr>
              <a:t>P</a:t>
            </a:r>
            <a:r>
              <a:rPr lang="en-US" sz="1400" dirty="0">
                <a:latin typeface="Times New Roman" charset="0"/>
              </a:rPr>
              <a:t>[0 </a:t>
            </a:r>
            <a:r>
              <a:rPr lang="en-US" sz="1400" b="1" i="1" dirty="0">
                <a:latin typeface="Times New Roman" charset="0"/>
              </a:rPr>
              <a:t>.. </a:t>
            </a:r>
            <a:r>
              <a:rPr lang="en-US" sz="1400" b="1" i="1" dirty="0" err="1">
                <a:latin typeface="Times New Roman" charset="0"/>
              </a:rPr>
              <a:t>i</a:t>
            </a:r>
            <a:r>
              <a:rPr lang="en-US" sz="1400" dirty="0">
                <a:latin typeface="Times New Roman" charset="0"/>
              </a:rPr>
              <a:t>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A </a:t>
            </a:r>
            <a:r>
              <a:rPr lang="en-US" sz="1800" dirty="0">
                <a:solidFill>
                  <a:srgbClr val="FF0000"/>
                </a:solidFill>
                <a:latin typeface="Tahoma" charset="0"/>
              </a:rPr>
              <a:t>suffix</a:t>
            </a:r>
            <a:r>
              <a:rPr lang="en-US" sz="1800" dirty="0">
                <a:latin typeface="Tahoma" charset="0"/>
              </a:rPr>
              <a:t> of </a:t>
            </a:r>
            <a:r>
              <a:rPr lang="en-US" sz="1800" b="1" i="1" dirty="0">
                <a:latin typeface="Times New Roman" charset="0"/>
              </a:rPr>
              <a:t>P</a:t>
            </a:r>
            <a:r>
              <a:rPr lang="en-US" sz="1800" dirty="0">
                <a:latin typeface="Tahoma" charset="0"/>
              </a:rPr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>
                <a:latin typeface="Tahoma" charset="0"/>
              </a:rPr>
              <a:t>Substring  </a:t>
            </a:r>
            <a:r>
              <a:rPr lang="en-US" sz="1400" b="1" i="1" dirty="0">
                <a:latin typeface="Times New Roman" charset="0"/>
              </a:rPr>
              <a:t>P</a:t>
            </a:r>
            <a:r>
              <a:rPr lang="en-US" sz="1400" dirty="0">
                <a:latin typeface="Times New Roman" charset="0"/>
              </a:rPr>
              <a:t>[</a:t>
            </a:r>
            <a:r>
              <a:rPr lang="en-US" sz="1400" b="1" i="1" dirty="0" err="1">
                <a:latin typeface="Times New Roman" charset="0"/>
              </a:rPr>
              <a:t>i</a:t>
            </a:r>
            <a:r>
              <a:rPr lang="en-US" sz="1400" b="1" i="1" dirty="0">
                <a:latin typeface="Times New Roman" charset="0"/>
              </a:rPr>
              <a:t> ..m </a:t>
            </a:r>
            <a:r>
              <a:rPr lang="en-US" sz="1400" dirty="0">
                <a:latin typeface="Symbol" charset="0"/>
              </a:rPr>
              <a:t>-</a:t>
            </a:r>
            <a:r>
              <a:rPr lang="en-US" sz="1400" b="1" i="1" dirty="0">
                <a:latin typeface="Times New Roman" charset="0"/>
              </a:rPr>
              <a:t> </a:t>
            </a:r>
            <a:r>
              <a:rPr lang="en-US" sz="1400" dirty="0">
                <a:latin typeface="Times New Roman" charset="0"/>
              </a:rPr>
              <a:t>1] </a:t>
            </a:r>
            <a:endParaRPr lang="en-US" sz="1400" dirty="0" smtClean="0">
              <a:latin typeface="Times New Roman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Given strings </a:t>
            </a:r>
            <a:r>
              <a:rPr lang="en-US" sz="2000" b="1" i="1" dirty="0">
                <a:latin typeface="Times New Roman" charset="0"/>
              </a:rPr>
              <a:t>T</a:t>
            </a:r>
            <a:r>
              <a:rPr lang="en-US" sz="2000" dirty="0">
                <a:latin typeface="Tahoma" charset="0"/>
              </a:rPr>
              <a:t> (text) and </a:t>
            </a:r>
            <a:r>
              <a:rPr lang="en-US" sz="2000" b="1" i="1" dirty="0">
                <a:latin typeface="Times New Roman" charset="0"/>
              </a:rPr>
              <a:t>P</a:t>
            </a:r>
            <a:r>
              <a:rPr lang="en-US" sz="2000" dirty="0">
                <a:latin typeface="Tahoma" charset="0"/>
              </a:rPr>
              <a:t> (</a:t>
            </a:r>
            <a:r>
              <a:rPr lang="en-US" sz="2000" dirty="0" smtClean="0">
                <a:latin typeface="Tahoma" charset="0"/>
              </a:rPr>
              <a:t>pattern)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>
                <a:latin typeface="Tahoma" charset="0"/>
              </a:rPr>
              <a:t>the </a:t>
            </a:r>
            <a:r>
              <a:rPr lang="en-US" sz="1600" dirty="0">
                <a:latin typeface="Tahoma" charset="0"/>
              </a:rPr>
              <a:t>pattern matching problem consists of finding a substring of </a:t>
            </a:r>
            <a:r>
              <a:rPr lang="en-US" sz="1600" b="1" i="1" dirty="0">
                <a:latin typeface="Times New Roman" charset="0"/>
              </a:rPr>
              <a:t>T</a:t>
            </a:r>
            <a:r>
              <a:rPr lang="en-US" sz="1600" dirty="0">
                <a:latin typeface="Tahoma" charset="0"/>
              </a:rPr>
              <a:t> equal to </a:t>
            </a:r>
            <a:r>
              <a:rPr lang="en-US" sz="1600" b="1" i="1" dirty="0" smtClean="0">
                <a:latin typeface="Times New Roman" charset="0"/>
              </a:rPr>
              <a:t>P</a:t>
            </a:r>
          </a:p>
          <a:p>
            <a:pPr lvl="1" eaLnBrk="1" hangingPunct="1">
              <a:lnSpc>
                <a:spcPct val="90000"/>
              </a:lnSpc>
            </a:pPr>
            <a:endParaRPr lang="en-US" sz="1600" b="1" i="1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Applications: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Text editors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Search engines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Biological </a:t>
            </a:r>
            <a:r>
              <a:rPr lang="en-US" sz="1800" dirty="0" smtClean="0">
                <a:latin typeface="Tahoma" charset="0"/>
              </a:rPr>
              <a:t>research (DNA sequences are considered as strings)</a:t>
            </a:r>
            <a:endParaRPr lang="en-US" sz="1800" dirty="0">
              <a:latin typeface="Tahoma" charset="0"/>
            </a:endParaRPr>
          </a:p>
        </p:txBody>
      </p:sp>
      <p:pic>
        <p:nvPicPr>
          <p:cNvPr id="17414" name="Picture 5" descr="j030961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28600"/>
            <a:ext cx="19050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 at other 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r>
              <a:rPr lang="en-US" sz="2000" dirty="0" smtClean="0"/>
              <a:t>So far, only mismatch at the end of pattern</a:t>
            </a:r>
          </a:p>
          <a:p>
            <a:r>
              <a:rPr lang="en-US" sz="2000" dirty="0" smtClean="0"/>
              <a:t>If the end matches,</a:t>
            </a:r>
          </a:p>
          <a:p>
            <a:pPr lvl="1"/>
            <a:r>
              <a:rPr lang="en-US" sz="2000" dirty="0" smtClean="0"/>
              <a:t>Second last, …, position of pattern might not match</a:t>
            </a:r>
          </a:p>
          <a:p>
            <a:r>
              <a:rPr lang="en-US" sz="2000" dirty="0" smtClean="0"/>
              <a:t>If c in text doesn’t match</a:t>
            </a:r>
          </a:p>
          <a:p>
            <a:pPr lvl="1"/>
            <a:r>
              <a:rPr lang="en-US" sz="2000" dirty="0" smtClean="0"/>
              <a:t>if c is not in pattern</a:t>
            </a:r>
            <a:endParaRPr lang="en-US" sz="2000" dirty="0"/>
          </a:p>
          <a:p>
            <a:pPr lvl="2"/>
            <a:r>
              <a:rPr lang="en-US" sz="2000" dirty="0" smtClean="0"/>
              <a:t>Shift pattern after c (“large jump”) 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/>
            <a:r>
              <a:rPr lang="en-US" sz="2000" dirty="0" smtClean="0"/>
              <a:t>Else</a:t>
            </a:r>
          </a:p>
          <a:p>
            <a:pPr lvl="2"/>
            <a:r>
              <a:rPr lang="en-US" sz="2000" dirty="0" smtClean="0"/>
              <a:t>Two cases</a:t>
            </a:r>
          </a:p>
          <a:p>
            <a:pPr lvl="3"/>
            <a:r>
              <a:rPr lang="en-US" dirty="0" smtClean="0"/>
              <a:t>c is before the mismatch</a:t>
            </a:r>
            <a:endParaRPr lang="en-US" dirty="0" smtClean="0">
              <a:solidFill>
                <a:srgbClr val="FF0000"/>
              </a:solidFill>
            </a:endParaRPr>
          </a:p>
          <a:p>
            <a:pPr lvl="3"/>
            <a:r>
              <a:rPr lang="en-US" dirty="0" smtClean="0"/>
              <a:t>c is after the mismatch</a:t>
            </a:r>
            <a:endParaRPr lang="en-US" dirty="0" smtClean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Matching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B628D7-EB5A-974B-8620-E57D7CE5486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41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found in pattern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9416419"/>
              </p:ext>
            </p:extLst>
          </p:nvPr>
        </p:nvGraphicFramePr>
        <p:xfrm>
          <a:off x="838200" y="1905000"/>
          <a:ext cx="777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Matching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B628D7-EB5A-974B-8620-E57D7CE5486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32744"/>
              </p:ext>
            </p:extLst>
          </p:nvPr>
        </p:nvGraphicFramePr>
        <p:xfrm>
          <a:off x="1600200" y="2514600"/>
          <a:ext cx="3886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/>
                <a:gridCol w="777240"/>
                <a:gridCol w="777240"/>
                <a:gridCol w="777240"/>
                <a:gridCol w="77724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g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86000" y="3810000"/>
            <a:ext cx="2966646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would you do?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569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found in pattern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458323"/>
              </p:ext>
            </p:extLst>
          </p:nvPr>
        </p:nvGraphicFramePr>
        <p:xfrm>
          <a:off x="838200" y="1905000"/>
          <a:ext cx="777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Matching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B628D7-EB5A-974B-8620-E57D7CE5486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424710"/>
              </p:ext>
            </p:extLst>
          </p:nvPr>
        </p:nvGraphicFramePr>
        <p:xfrm>
          <a:off x="1600200" y="2514600"/>
          <a:ext cx="3886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/>
                <a:gridCol w="777240"/>
                <a:gridCol w="777240"/>
                <a:gridCol w="777240"/>
                <a:gridCol w="777240"/>
              </a:tblGrid>
              <a:tr h="3810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907486" y="3810000"/>
            <a:ext cx="1723678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Large jump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705387"/>
              </p:ext>
            </p:extLst>
          </p:nvPr>
        </p:nvGraphicFramePr>
        <p:xfrm>
          <a:off x="3962400" y="3200400"/>
          <a:ext cx="3886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/>
                <a:gridCol w="777240"/>
                <a:gridCol w="777240"/>
                <a:gridCol w="777240"/>
                <a:gridCol w="777240"/>
              </a:tblGrid>
              <a:tr h="3810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401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Found, before mismatch</a:t>
            </a:r>
            <a:endParaRPr lang="en-US" sz="32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0187536"/>
              </p:ext>
            </p:extLst>
          </p:nvPr>
        </p:nvGraphicFramePr>
        <p:xfrm>
          <a:off x="838200" y="1905000"/>
          <a:ext cx="777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Matching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B628D7-EB5A-974B-8620-E57D7CE5486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880098"/>
              </p:ext>
            </p:extLst>
          </p:nvPr>
        </p:nvGraphicFramePr>
        <p:xfrm>
          <a:off x="1600200" y="2514600"/>
          <a:ext cx="3886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/>
                <a:gridCol w="777240"/>
                <a:gridCol w="777240"/>
                <a:gridCol w="777240"/>
                <a:gridCol w="77724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86000" y="3810000"/>
            <a:ext cx="2966646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would you do?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794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Found, before mismatch</a:t>
            </a:r>
            <a:endParaRPr lang="en-US" sz="32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297179"/>
              </p:ext>
            </p:extLst>
          </p:nvPr>
        </p:nvGraphicFramePr>
        <p:xfrm>
          <a:off x="838200" y="1905000"/>
          <a:ext cx="777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Matching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B628D7-EB5A-974B-8620-E57D7CE5486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32400"/>
              </p:ext>
            </p:extLst>
          </p:nvPr>
        </p:nvGraphicFramePr>
        <p:xfrm>
          <a:off x="1600200" y="2514600"/>
          <a:ext cx="3886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/>
                <a:gridCol w="777240"/>
                <a:gridCol w="777240"/>
                <a:gridCol w="777240"/>
                <a:gridCol w="77724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09768" y="3810000"/>
            <a:ext cx="3838551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Shift to align b, small jump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341453"/>
              </p:ext>
            </p:extLst>
          </p:nvPr>
        </p:nvGraphicFramePr>
        <p:xfrm>
          <a:off x="3200400" y="3124200"/>
          <a:ext cx="3886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/>
                <a:gridCol w="777240"/>
                <a:gridCol w="777240"/>
                <a:gridCol w="777240"/>
                <a:gridCol w="77724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5250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Found, after mismatch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7045972"/>
              </p:ext>
            </p:extLst>
          </p:nvPr>
        </p:nvGraphicFramePr>
        <p:xfrm>
          <a:off x="838200" y="1905000"/>
          <a:ext cx="777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Matching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B628D7-EB5A-974B-8620-E57D7CE5486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140485"/>
              </p:ext>
            </p:extLst>
          </p:nvPr>
        </p:nvGraphicFramePr>
        <p:xfrm>
          <a:off x="1600200" y="2514600"/>
          <a:ext cx="3886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/>
                <a:gridCol w="777240"/>
                <a:gridCol w="777240"/>
                <a:gridCol w="777240"/>
                <a:gridCol w="777240"/>
              </a:tblGrid>
              <a:tr h="3810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38400" y="3800475"/>
            <a:ext cx="2966646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would you do?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365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Found, after mismatch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08103"/>
              </p:ext>
            </p:extLst>
          </p:nvPr>
        </p:nvGraphicFramePr>
        <p:xfrm>
          <a:off x="838200" y="1905000"/>
          <a:ext cx="777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Matching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B628D7-EB5A-974B-8620-E57D7CE5486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541282"/>
              </p:ext>
            </p:extLst>
          </p:nvPr>
        </p:nvGraphicFramePr>
        <p:xfrm>
          <a:off x="1600200" y="2514600"/>
          <a:ext cx="3886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/>
                <a:gridCol w="777240"/>
                <a:gridCol w="777240"/>
                <a:gridCol w="777240"/>
                <a:gridCol w="777240"/>
              </a:tblGrid>
              <a:tr h="3810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152268" y="3962400"/>
            <a:ext cx="4925644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Shift one position (“turtle walk”)--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similar to “brute force”, no “jumps”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423968"/>
              </p:ext>
            </p:extLst>
          </p:nvPr>
        </p:nvGraphicFramePr>
        <p:xfrm>
          <a:off x="2362200" y="3276600"/>
          <a:ext cx="3886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/>
                <a:gridCol w="777240"/>
                <a:gridCol w="777240"/>
                <a:gridCol w="777240"/>
                <a:gridCol w="777240"/>
              </a:tblGrid>
              <a:tr h="3810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0418" name="Picture 2" descr="C:\Users\pkc\AppData\Local\Microsoft\Windows\Temporary Internet Files\Content.IE5\F4UV7LJ1\turtle[1]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793397"/>
            <a:ext cx="2520278" cy="167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7577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r>
              <a:rPr lang="en-US" sz="2400" dirty="0" smtClean="0"/>
              <a:t>Mismatch at the </a:t>
            </a:r>
            <a:r>
              <a:rPr lang="en-US" sz="2400" dirty="0" smtClean="0">
                <a:solidFill>
                  <a:srgbClr val="FF0000"/>
                </a:solidFill>
              </a:rPr>
              <a:t>end of pattern or earlier</a:t>
            </a:r>
          </a:p>
          <a:p>
            <a:r>
              <a:rPr lang="en-US" sz="2400" dirty="0" smtClean="0"/>
              <a:t>If c in text doesn’t match</a:t>
            </a:r>
          </a:p>
          <a:p>
            <a:pPr lvl="1"/>
            <a:r>
              <a:rPr lang="en-US" sz="2400" dirty="0" smtClean="0"/>
              <a:t>if c is not in pattern</a:t>
            </a:r>
            <a:endParaRPr lang="en-US" sz="2400" dirty="0"/>
          </a:p>
          <a:p>
            <a:pPr lvl="2"/>
            <a:r>
              <a:rPr lang="en-US" dirty="0" smtClean="0"/>
              <a:t>Shift pattern to after c (“large jump”)</a:t>
            </a:r>
          </a:p>
          <a:p>
            <a:pPr lvl="1"/>
            <a:r>
              <a:rPr lang="en-US" sz="2400" dirty="0" smtClean="0"/>
              <a:t>Else</a:t>
            </a:r>
          </a:p>
          <a:p>
            <a:pPr lvl="2"/>
            <a:r>
              <a:rPr lang="en-US" dirty="0"/>
              <a:t>If c is </a:t>
            </a:r>
            <a:r>
              <a:rPr lang="en-US" dirty="0" smtClean="0"/>
              <a:t>before </a:t>
            </a:r>
            <a:r>
              <a:rPr lang="en-US" dirty="0"/>
              <a:t>the mismatch</a:t>
            </a:r>
          </a:p>
          <a:p>
            <a:pPr lvl="3"/>
            <a:r>
              <a:rPr lang="en-US" sz="2400" dirty="0" smtClean="0"/>
              <a:t>Shift pattern to align c (“small jump”)</a:t>
            </a:r>
          </a:p>
          <a:p>
            <a:pPr lvl="2"/>
            <a:r>
              <a:rPr lang="en-US" dirty="0" smtClean="0"/>
              <a:t>Else // c is after the mismatch</a:t>
            </a:r>
          </a:p>
          <a:p>
            <a:pPr lvl="3"/>
            <a:r>
              <a:rPr lang="en-US" sz="2400" dirty="0" smtClean="0"/>
              <a:t>Shift one position (“turtle walk?”)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Matching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B628D7-EB5A-974B-8620-E57D7CE5486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231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Pattern Matching</a:t>
            </a:r>
          </a:p>
        </p:txBody>
      </p:sp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2BEF6AC-6F30-0A4B-9243-FDA27D7C400A}" type="slidenum">
              <a:rPr lang="en-US" sz="1400"/>
              <a:pPr eaLnBrk="1" hangingPunct="1"/>
              <a:t>38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graphicFrame>
        <p:nvGraphicFramePr>
          <p:cNvPr id="22532" name="Object 3"/>
          <p:cNvGraphicFramePr>
            <a:graphicFrameLocks noChangeAspect="1"/>
          </p:cNvGraphicFramePr>
          <p:nvPr/>
        </p:nvGraphicFramePr>
        <p:xfrm>
          <a:off x="1066800" y="2092325"/>
          <a:ext cx="7848600" cy="369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37" name="VISIO" r:id="rId3" imgW="4800600" imgH="2273300" progId="Visio.Drawing.6">
                  <p:embed/>
                </p:oleObj>
              </mc:Choice>
              <mc:Fallback>
                <p:oleObj name="VISIO" r:id="rId3" imgW="4800600" imgH="22733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92325"/>
                        <a:ext cx="7848600" cy="369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524000" y="3505200"/>
            <a:ext cx="6705600" cy="2667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Pattern Matching</a:t>
            </a:r>
          </a:p>
        </p:txBody>
      </p:sp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2BEF6AC-6F30-0A4B-9243-FDA27D7C400A}" type="slidenum">
              <a:rPr lang="en-US" sz="1400"/>
              <a:pPr eaLnBrk="1" hangingPunct="1"/>
              <a:t>39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graphicFrame>
        <p:nvGraphicFramePr>
          <p:cNvPr id="22532" name="Object 3"/>
          <p:cNvGraphicFramePr>
            <a:graphicFrameLocks noChangeAspect="1"/>
          </p:cNvGraphicFramePr>
          <p:nvPr/>
        </p:nvGraphicFramePr>
        <p:xfrm>
          <a:off x="1066800" y="2092325"/>
          <a:ext cx="7848600" cy="369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23" name="VISIO" r:id="rId3" imgW="4800600" imgH="2273300" progId="Visio.Drawing.6">
                  <p:embed/>
                </p:oleObj>
              </mc:Choice>
              <mc:Fallback>
                <p:oleObj name="VISIO" r:id="rId3" imgW="4800600" imgH="22733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92325"/>
                        <a:ext cx="7848600" cy="369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 bwMode="auto">
          <a:xfrm>
            <a:off x="1524000" y="4191000"/>
            <a:ext cx="5867400" cy="16002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800600" y="3200400"/>
            <a:ext cx="2971800" cy="1524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32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Pattern Matching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683E2AA-C84D-BC49-A7D5-3AEBCD0D64AA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669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010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Brute-Force Pattern Matching</a:t>
            </a:r>
          </a:p>
        </p:txBody>
      </p:sp>
      <p:sp>
        <p:nvSpPr>
          <p:cNvPr id="18436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3152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For </a:t>
            </a:r>
            <a:r>
              <a:rPr lang="en-US" sz="2000" dirty="0">
                <a:latin typeface="Tahoma" charset="0"/>
              </a:rPr>
              <a:t>each possible shift of </a:t>
            </a:r>
            <a:r>
              <a:rPr lang="en-US" sz="2000" b="1" i="1" dirty="0">
                <a:latin typeface="Times New Roman" charset="0"/>
              </a:rPr>
              <a:t>P</a:t>
            </a:r>
            <a:r>
              <a:rPr lang="en-US" sz="2000" dirty="0">
                <a:latin typeface="Tahoma" charset="0"/>
              </a:rPr>
              <a:t> relative to </a:t>
            </a:r>
            <a:r>
              <a:rPr lang="en-US" sz="2000" b="1" i="1" dirty="0" smtClean="0">
                <a:latin typeface="Times New Roman" charset="0"/>
              </a:rPr>
              <a:t>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Compare </a:t>
            </a:r>
            <a:r>
              <a:rPr lang="en-US" sz="2000" dirty="0">
                <a:latin typeface="Tahoma" charset="0"/>
              </a:rPr>
              <a:t>the pattern </a:t>
            </a:r>
            <a:r>
              <a:rPr lang="en-US" sz="2000" b="1" i="1" dirty="0">
                <a:latin typeface="Times New Roman" charset="0"/>
              </a:rPr>
              <a:t>P</a:t>
            </a:r>
            <a:r>
              <a:rPr lang="en-US" sz="2000" dirty="0">
                <a:latin typeface="Tahoma" charset="0"/>
              </a:rPr>
              <a:t> with </a:t>
            </a:r>
            <a:r>
              <a:rPr lang="en-US" sz="2000" dirty="0" smtClean="0">
                <a:latin typeface="Tahoma" charset="0"/>
              </a:rPr>
              <a:t>the substring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Repeat until </a:t>
            </a:r>
            <a:r>
              <a:rPr lang="en-US" sz="2000" dirty="0">
                <a:latin typeface="Tahoma" charset="0"/>
              </a:rPr>
              <a:t>either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 match is found, 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all placements of the pattern have been </a:t>
            </a:r>
            <a:r>
              <a:rPr lang="en-US" sz="2000" dirty="0" smtClean="0">
                <a:latin typeface="Tahoma" charset="0"/>
              </a:rPr>
              <a:t>tried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T = </a:t>
            </a:r>
            <a:r>
              <a:rPr lang="en-US" sz="2400" dirty="0" err="1" smtClean="0">
                <a:latin typeface="Tahoma" charset="0"/>
              </a:rPr>
              <a:t>abcdefg</a:t>
            </a:r>
            <a:r>
              <a:rPr lang="en-US" sz="2400" dirty="0" smtClean="0">
                <a:latin typeface="Tahoma" charset="0"/>
              </a:rPr>
              <a:t>  ; P = </a:t>
            </a:r>
            <a:r>
              <a:rPr lang="en-US" sz="2400" dirty="0" err="1" smtClean="0">
                <a:latin typeface="Tahoma" charset="0"/>
              </a:rPr>
              <a:t>def</a:t>
            </a:r>
            <a:endParaRPr lang="en-US" sz="2400" dirty="0" smtClean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>
                <a:latin typeface="Tahoma" charset="0"/>
              </a:rPr>
              <a:t>abcdefg</a:t>
            </a:r>
            <a:endParaRPr lang="en-US" sz="2400" dirty="0" smtClean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>
                <a:latin typeface="Tahoma" charset="0"/>
              </a:rPr>
              <a:t>def</a:t>
            </a:r>
            <a:endParaRPr lang="en-US" sz="2400" dirty="0" smtClean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 </a:t>
            </a:r>
            <a:r>
              <a:rPr lang="en-US" sz="2400" dirty="0" smtClean="0">
                <a:latin typeface="Tahoma" charset="0"/>
              </a:rPr>
              <a:t> </a:t>
            </a:r>
            <a:r>
              <a:rPr lang="en-US" sz="2400" dirty="0" err="1" smtClean="0">
                <a:latin typeface="Tahoma" charset="0"/>
              </a:rPr>
              <a:t>def</a:t>
            </a:r>
            <a:endParaRPr lang="en-US" sz="2400" dirty="0" smtClean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 </a:t>
            </a:r>
            <a:r>
              <a:rPr lang="en-US" sz="2400" dirty="0" smtClean="0">
                <a:latin typeface="Tahoma" charset="0"/>
              </a:rPr>
              <a:t>   </a:t>
            </a:r>
            <a:r>
              <a:rPr lang="en-US" sz="2400" dirty="0" err="1" smtClean="0">
                <a:latin typeface="Tahoma" charset="0"/>
              </a:rPr>
              <a:t>def</a:t>
            </a:r>
            <a:r>
              <a:rPr lang="en-US" sz="2400" dirty="0" smtClean="0">
                <a:latin typeface="Tahoma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…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Tahoma" charset="0"/>
            </a:endParaRPr>
          </a:p>
        </p:txBody>
      </p:sp>
      <p:pic>
        <p:nvPicPr>
          <p:cNvPr id="18438" name="Picture 1029" descr="j028074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12725"/>
            <a:ext cx="12319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Pattern Matching</a:t>
            </a:r>
          </a:p>
        </p:txBody>
      </p:sp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2BEF6AC-6F30-0A4B-9243-FDA27D7C400A}" type="slidenum">
              <a:rPr lang="en-US" sz="1400"/>
              <a:pPr eaLnBrk="1" hangingPunct="1"/>
              <a:t>40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graphicFrame>
        <p:nvGraphicFramePr>
          <p:cNvPr id="2253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834475"/>
              </p:ext>
            </p:extLst>
          </p:nvPr>
        </p:nvGraphicFramePr>
        <p:xfrm>
          <a:off x="1066800" y="2092325"/>
          <a:ext cx="7848600" cy="369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47" name="VISIO" r:id="rId3" imgW="4800600" imgH="2273300" progId="Visio.Drawing.6">
                  <p:embed/>
                </p:oleObj>
              </mc:Choice>
              <mc:Fallback>
                <p:oleObj name="VISIO" r:id="rId3" imgW="4800600" imgH="22733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92325"/>
                        <a:ext cx="7848600" cy="3698875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L-Shape 1"/>
          <p:cNvSpPr/>
          <p:nvPr/>
        </p:nvSpPr>
        <p:spPr bwMode="auto">
          <a:xfrm>
            <a:off x="4419600" y="3352800"/>
            <a:ext cx="3581400" cy="2286000"/>
          </a:xfrm>
          <a:prstGeom prst="corner">
            <a:avLst>
              <a:gd name="adj1" fmla="val 50417"/>
              <a:gd name="adj2" fmla="val 156667"/>
            </a:avLst>
          </a:prstGeom>
          <a:solidFill>
            <a:schemeClr val="accent3"/>
          </a:solidFill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057400" y="4953000"/>
            <a:ext cx="3429000" cy="12192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3228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Pattern Matching</a:t>
            </a:r>
          </a:p>
        </p:txBody>
      </p:sp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2BEF6AC-6F30-0A4B-9243-FDA27D7C400A}" type="slidenum">
              <a:rPr lang="en-US" sz="1400"/>
              <a:pPr eaLnBrk="1" hangingPunct="1"/>
              <a:t>41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graphicFrame>
        <p:nvGraphicFramePr>
          <p:cNvPr id="22532" name="Object 3"/>
          <p:cNvGraphicFramePr>
            <a:graphicFrameLocks noChangeAspect="1"/>
          </p:cNvGraphicFramePr>
          <p:nvPr/>
        </p:nvGraphicFramePr>
        <p:xfrm>
          <a:off x="1066800" y="2092325"/>
          <a:ext cx="7848600" cy="369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71" name="VISIO" r:id="rId3" imgW="4800600" imgH="2273300" progId="Visio.Drawing.6">
                  <p:embed/>
                </p:oleObj>
              </mc:Choice>
              <mc:Fallback>
                <p:oleObj name="VISIO" r:id="rId3" imgW="4800600" imgH="22733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92325"/>
                        <a:ext cx="7848600" cy="369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4419600" y="3352800"/>
            <a:ext cx="3352800" cy="18288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3228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Pattern Matching</a:t>
            </a:r>
          </a:p>
        </p:txBody>
      </p:sp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2BEF6AC-6F30-0A4B-9243-FDA27D7C400A}" type="slidenum">
              <a:rPr lang="en-US" sz="1400"/>
              <a:pPr eaLnBrk="1" hangingPunct="1"/>
              <a:t>42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graphicFrame>
        <p:nvGraphicFramePr>
          <p:cNvPr id="2253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507888"/>
              </p:ext>
            </p:extLst>
          </p:nvPr>
        </p:nvGraphicFramePr>
        <p:xfrm>
          <a:off x="1066800" y="2092325"/>
          <a:ext cx="7848600" cy="369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6" name="VISIO" r:id="rId3" imgW="4800600" imgH="2273300" progId="Visio.Drawing.6">
                  <p:embed/>
                </p:oleObj>
              </mc:Choice>
              <mc:Fallback>
                <p:oleObj name="VISIO" r:id="rId3" imgW="4800600" imgH="22733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92325"/>
                        <a:ext cx="7848600" cy="369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 bwMode="auto">
          <a:xfrm>
            <a:off x="4876800" y="3276600"/>
            <a:ext cx="2819400" cy="1143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3087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Pattern Matching</a:t>
            </a:r>
          </a:p>
        </p:txBody>
      </p:sp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2BEF6AC-6F30-0A4B-9243-FDA27D7C400A}" type="slidenum">
              <a:rPr lang="en-US" sz="1400"/>
              <a:pPr eaLnBrk="1" hangingPunct="1"/>
              <a:t>43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graphicFrame>
        <p:nvGraphicFramePr>
          <p:cNvPr id="22532" name="Object 3"/>
          <p:cNvGraphicFramePr>
            <a:graphicFrameLocks noChangeAspect="1"/>
          </p:cNvGraphicFramePr>
          <p:nvPr/>
        </p:nvGraphicFramePr>
        <p:xfrm>
          <a:off x="1066800" y="2092325"/>
          <a:ext cx="7848600" cy="369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0" name="VISIO" r:id="rId3" imgW="4800600" imgH="2273300" progId="Visio.Drawing.6">
                  <p:embed/>
                </p:oleObj>
              </mc:Choice>
              <mc:Fallback>
                <p:oleObj name="VISIO" r:id="rId3" imgW="4800600" imgH="22733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92325"/>
                        <a:ext cx="7848600" cy="369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3087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Pattern Matching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3293245-27EE-674A-BAB8-CBBB12D30BF7}" type="slidenum">
              <a:rPr lang="en-US" sz="1400"/>
              <a:pPr eaLnBrk="1" hangingPunct="1"/>
              <a:t>44</a:t>
            </a:fld>
            <a:endParaRPr lang="en-US" sz="1400"/>
          </a:p>
        </p:txBody>
      </p:sp>
      <p:grpSp>
        <p:nvGrpSpPr>
          <p:cNvPr id="21507" name="Group 11"/>
          <p:cNvGrpSpPr>
            <a:grpSpLocks/>
          </p:cNvGrpSpPr>
          <p:nvPr/>
        </p:nvGrpSpPr>
        <p:grpSpPr bwMode="auto">
          <a:xfrm>
            <a:off x="4724400" y="1447800"/>
            <a:ext cx="4114800" cy="2557463"/>
            <a:chOff x="2976" y="2517"/>
            <a:chExt cx="2592" cy="1611"/>
          </a:xfrm>
        </p:grpSpPr>
        <p:graphicFrame>
          <p:nvGraphicFramePr>
            <p:cNvPr id="21513" name="Object 7"/>
            <p:cNvGraphicFramePr>
              <a:graphicFrameLocks noChangeAspect="1"/>
            </p:cNvGraphicFramePr>
            <p:nvPr/>
          </p:nvGraphicFramePr>
          <p:xfrm>
            <a:off x="3480" y="2757"/>
            <a:ext cx="2088" cy="1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29" name="VISIO" r:id="rId3" imgW="3111500" imgH="2044700" progId="Visio.Drawing.6">
                    <p:embed/>
                  </p:oleObj>
                </mc:Choice>
                <mc:Fallback>
                  <p:oleObj name="VISIO" r:id="rId3" imgW="3111500" imgH="2044700" progId="Visio.Drawing.6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0" y="2757"/>
                          <a:ext cx="2088" cy="1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4" name="Text Box 9"/>
            <p:cNvSpPr txBox="1">
              <a:spLocks noChangeArrowheads="1"/>
            </p:cNvSpPr>
            <p:nvPr/>
          </p:nvSpPr>
          <p:spPr bwMode="auto">
            <a:xfrm>
              <a:off x="2976" y="2517"/>
              <a:ext cx="132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/>
                <a:t>Case 1: </a:t>
              </a:r>
              <a:r>
                <a:rPr lang="en-US" sz="2000" b="1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sz="2000" b="1" i="1" dirty="0" smtClean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l &gt; j</a:t>
              </a:r>
              <a:endParaRPr lang="en-US" sz="2000" b="1" i="1" dirty="0">
                <a:solidFill>
                  <a:schemeClr val="tx2"/>
                </a:solidFill>
                <a:latin typeface="Times New Roman" charset="0"/>
                <a:sym typeface="Symbol" charset="0"/>
              </a:endParaRPr>
            </a:p>
          </p:txBody>
        </p:sp>
      </p:grp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Shifting pattern—turtle walk</a:t>
            </a:r>
            <a:endParaRPr lang="en-US" dirty="0">
              <a:latin typeface="Tahoma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5324" y="1655762"/>
            <a:ext cx="48672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index for text</a:t>
            </a:r>
          </a:p>
          <a:p>
            <a:pPr algn="l"/>
            <a:r>
              <a:rPr lang="en-US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index for pattern</a:t>
            </a:r>
          </a:p>
          <a:p>
            <a:pPr algn="l"/>
            <a:r>
              <a:rPr lang="en-US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location of c in pattern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= mismatch char in text</a:t>
            </a:r>
          </a:p>
          <a:p>
            <a:pPr algn="l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 pattern by one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updated by adding </a:t>
            </a:r>
            <a:r>
              <a:rPr lang="en-US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– j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Pattern Matching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3293245-27EE-674A-BAB8-CBBB12D30BF7}" type="slidenum">
              <a:rPr lang="en-US" sz="1400"/>
              <a:pPr eaLnBrk="1" hangingPunct="1"/>
              <a:t>45</a:t>
            </a:fld>
            <a:endParaRPr lang="en-US" sz="14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Shifting pattern--small jump</a:t>
            </a:r>
            <a:endParaRPr lang="en-US" dirty="0">
              <a:latin typeface="Tahoma" charset="0"/>
            </a:endParaRPr>
          </a:p>
        </p:txBody>
      </p:sp>
      <p:grpSp>
        <p:nvGrpSpPr>
          <p:cNvPr id="21510" name="Group 10"/>
          <p:cNvGrpSpPr>
            <a:grpSpLocks/>
          </p:cNvGrpSpPr>
          <p:nvPr/>
        </p:nvGrpSpPr>
        <p:grpSpPr bwMode="auto">
          <a:xfrm>
            <a:off x="4749801" y="1704519"/>
            <a:ext cx="4114800" cy="2573337"/>
            <a:chOff x="2976" y="1019"/>
            <a:chExt cx="2592" cy="1621"/>
          </a:xfrm>
        </p:grpSpPr>
        <p:graphicFrame>
          <p:nvGraphicFramePr>
            <p:cNvPr id="21511" name="Object 6"/>
            <p:cNvGraphicFramePr>
              <a:graphicFrameLocks noChangeAspect="1"/>
            </p:cNvGraphicFramePr>
            <p:nvPr/>
          </p:nvGraphicFramePr>
          <p:xfrm>
            <a:off x="3480" y="1269"/>
            <a:ext cx="2088" cy="1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05" name="VISIO" r:id="rId3" imgW="3111500" imgH="2044700" progId="Visio.Drawing.6">
                    <p:embed/>
                  </p:oleObj>
                </mc:Choice>
                <mc:Fallback>
                  <p:oleObj name="VISIO" r:id="rId3" imgW="3111500" imgH="204470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0" y="1269"/>
                          <a:ext cx="2088" cy="1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2976" y="1019"/>
              <a:ext cx="13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/>
                <a:t>Case 2: </a:t>
              </a:r>
              <a:r>
                <a:rPr lang="en-US" sz="2000" dirty="0" smtClean="0">
                  <a:solidFill>
                    <a:schemeClr val="tx2"/>
                  </a:solidFill>
                  <a:latin typeface="Symbol" charset="0"/>
                  <a:sym typeface="Symbol" charset="0"/>
                </a:rPr>
                <a:t> </a:t>
              </a:r>
              <a:r>
                <a:rPr lang="en-US" sz="2000" b="1" i="1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l</a:t>
              </a:r>
              <a:r>
                <a:rPr lang="en-US" sz="2000" b="1" dirty="0">
                  <a:solidFill>
                    <a:schemeClr val="tx2"/>
                  </a:solidFill>
                  <a:latin typeface="Symbol" charset="0"/>
                </a:rPr>
                <a:t> </a:t>
              </a:r>
              <a:r>
                <a:rPr lang="en-US" sz="2000" dirty="0" smtClean="0">
                  <a:solidFill>
                    <a:schemeClr val="tx2"/>
                  </a:solidFill>
                  <a:latin typeface="Symbol" charset="0"/>
                  <a:sym typeface="Symbol" charset="0"/>
                </a:rPr>
                <a:t>&lt; </a:t>
              </a:r>
              <a:r>
                <a:rPr lang="en-US" sz="2000" b="1" i="1" dirty="0">
                  <a:solidFill>
                    <a:schemeClr val="tx2"/>
                  </a:solidFill>
                  <a:latin typeface="Times New Roman" charset="0"/>
                </a:rPr>
                <a:t>j</a:t>
              </a:r>
              <a:endParaRPr lang="en-US" sz="2000" b="1" i="1" dirty="0">
                <a:solidFill>
                  <a:schemeClr val="tx2"/>
                </a:solidFill>
                <a:latin typeface="Times New Roman" charset="0"/>
                <a:sym typeface="Symbol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85800" y="1600200"/>
            <a:ext cx="5410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index for text</a:t>
            </a:r>
          </a:p>
          <a:p>
            <a:pPr algn="l"/>
            <a:r>
              <a:rPr lang="en-US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index for pattern</a:t>
            </a:r>
          </a:p>
          <a:p>
            <a:pPr algn="l"/>
            <a:r>
              <a:rPr lang="en-US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location of c in pattern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= mismatch char in text</a:t>
            </a:r>
          </a:p>
          <a:p>
            <a:pPr algn="l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 pattern to align the match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updated by adding </a:t>
            </a:r>
            <a:r>
              <a:rPr lang="en-US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– (1 + l)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1769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Pattern Matching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3293245-27EE-674A-BAB8-CBBB12D30BF7}" type="slidenum">
              <a:rPr lang="en-US" sz="1400"/>
              <a:pPr eaLnBrk="1" hangingPunct="1"/>
              <a:t>46</a:t>
            </a:fld>
            <a:endParaRPr lang="en-US" sz="14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Shifting pattern--large jump</a:t>
            </a:r>
            <a:endParaRPr lang="en-US" dirty="0">
              <a:latin typeface="Tahom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" y="1468904"/>
            <a:ext cx="5410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index for text</a:t>
            </a:r>
          </a:p>
          <a:p>
            <a:pPr algn="l"/>
            <a:r>
              <a:rPr lang="en-US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index for pattern</a:t>
            </a:r>
          </a:p>
          <a:p>
            <a:pPr algn="l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 pattern after </a:t>
            </a:r>
            <a:r>
              <a:rPr lang="en-US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updated by adding </a:t>
            </a:r>
            <a:r>
              <a:rPr lang="en-US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429043"/>
              </p:ext>
            </p:extLst>
          </p:nvPr>
        </p:nvGraphicFramePr>
        <p:xfrm>
          <a:off x="4800600" y="1933575"/>
          <a:ext cx="3657598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514"/>
                <a:gridCol w="522514"/>
                <a:gridCol w="522514"/>
                <a:gridCol w="522514"/>
                <a:gridCol w="522514"/>
                <a:gridCol w="522514"/>
                <a:gridCol w="522514"/>
              </a:tblGrid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580015"/>
              </p:ext>
            </p:extLst>
          </p:nvPr>
        </p:nvGraphicFramePr>
        <p:xfrm>
          <a:off x="5389668" y="2912953"/>
          <a:ext cx="1447800" cy="499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/>
                <a:gridCol w="482600"/>
                <a:gridCol w="482600"/>
              </a:tblGrid>
              <a:tr h="4994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157722"/>
              </p:ext>
            </p:extLst>
          </p:nvPr>
        </p:nvGraphicFramePr>
        <p:xfrm>
          <a:off x="6477000" y="3790355"/>
          <a:ext cx="1447800" cy="499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/>
                <a:gridCol w="482600"/>
                <a:gridCol w="482600"/>
              </a:tblGrid>
              <a:tr h="4994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61187" y="2362200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85709" y="3276600"/>
            <a:ext cx="420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3700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Shifting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updated by 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– j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[turtle walk, c after mismatch]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l + 1)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[small jump, c before mismatch]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[large jump, c not in pattern]</a:t>
            </a:r>
          </a:p>
          <a:p>
            <a:pPr marL="857250" lvl="2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from last(c)  // last occurrence function/table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ast(c) returns -1 if not in pattern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3 is also handled by Case 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Matching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B628D7-EB5A-974B-8620-E57D7CE54864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55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Pattern Matching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3293245-27EE-674A-BAB8-CBBB12D30BF7}" type="slidenum">
              <a:rPr lang="en-US" sz="1400"/>
              <a:pPr eaLnBrk="1" hangingPunct="1"/>
              <a:t>48</a:t>
            </a:fld>
            <a:endParaRPr lang="en-US" sz="1400"/>
          </a:p>
        </p:txBody>
      </p:sp>
      <p:grpSp>
        <p:nvGrpSpPr>
          <p:cNvPr id="21507" name="Group 11"/>
          <p:cNvGrpSpPr>
            <a:grpSpLocks/>
          </p:cNvGrpSpPr>
          <p:nvPr/>
        </p:nvGrpSpPr>
        <p:grpSpPr bwMode="auto">
          <a:xfrm>
            <a:off x="4724400" y="1447800"/>
            <a:ext cx="4114800" cy="2557463"/>
            <a:chOff x="2976" y="2517"/>
            <a:chExt cx="2592" cy="1611"/>
          </a:xfrm>
        </p:grpSpPr>
        <p:graphicFrame>
          <p:nvGraphicFramePr>
            <p:cNvPr id="21513" name="Object 7"/>
            <p:cNvGraphicFramePr>
              <a:graphicFrameLocks noChangeAspect="1"/>
            </p:cNvGraphicFramePr>
            <p:nvPr/>
          </p:nvGraphicFramePr>
          <p:xfrm>
            <a:off x="3480" y="2757"/>
            <a:ext cx="2088" cy="1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12" name="VISIO" r:id="rId3" imgW="3111500" imgH="2044700" progId="Visio.Drawing.6">
                    <p:embed/>
                  </p:oleObj>
                </mc:Choice>
                <mc:Fallback>
                  <p:oleObj name="VISIO" r:id="rId3" imgW="3111500" imgH="204470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0" y="2757"/>
                          <a:ext cx="2088" cy="1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4" name="Text Box 9"/>
            <p:cNvSpPr txBox="1">
              <a:spLocks noChangeArrowheads="1"/>
            </p:cNvSpPr>
            <p:nvPr/>
          </p:nvSpPr>
          <p:spPr bwMode="auto">
            <a:xfrm>
              <a:off x="2976" y="2517"/>
              <a:ext cx="132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/>
                <a:t>Case 1: </a:t>
              </a:r>
              <a:r>
                <a:rPr lang="en-US" sz="2000" dirty="0" smtClean="0">
                  <a:solidFill>
                    <a:schemeClr val="tx2"/>
                  </a:solidFill>
                  <a:latin typeface="Symbol" charset="0"/>
                  <a:sym typeface="Symbol" charset="0"/>
                </a:rPr>
                <a:t> </a:t>
              </a:r>
              <a:r>
                <a:rPr lang="en-US" sz="2000" b="1" i="1" dirty="0" smtClean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l &gt; j</a:t>
              </a:r>
              <a:endParaRPr lang="en-US" sz="2000" b="1" i="1" dirty="0">
                <a:solidFill>
                  <a:schemeClr val="tx2"/>
                </a:solidFill>
                <a:latin typeface="Times New Roman" charset="0"/>
                <a:sym typeface="Symbol" charset="0"/>
              </a:endParaRPr>
            </a:p>
          </p:txBody>
        </p:sp>
      </p:grp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Shifting Pattern</a:t>
            </a:r>
            <a:endParaRPr lang="en-US" dirty="0">
              <a:latin typeface="Tahoma" charset="0"/>
            </a:endParaRPr>
          </a:p>
        </p:txBody>
      </p:sp>
      <p:grpSp>
        <p:nvGrpSpPr>
          <p:cNvPr id="21510" name="Group 10"/>
          <p:cNvGrpSpPr>
            <a:grpSpLocks/>
          </p:cNvGrpSpPr>
          <p:nvPr/>
        </p:nvGrpSpPr>
        <p:grpSpPr bwMode="auto">
          <a:xfrm>
            <a:off x="4724400" y="3979863"/>
            <a:ext cx="4114800" cy="2573337"/>
            <a:chOff x="2976" y="1019"/>
            <a:chExt cx="2592" cy="1621"/>
          </a:xfrm>
        </p:grpSpPr>
        <p:graphicFrame>
          <p:nvGraphicFramePr>
            <p:cNvPr id="21511" name="Object 6"/>
            <p:cNvGraphicFramePr>
              <a:graphicFrameLocks noChangeAspect="1"/>
            </p:cNvGraphicFramePr>
            <p:nvPr/>
          </p:nvGraphicFramePr>
          <p:xfrm>
            <a:off x="3480" y="1269"/>
            <a:ext cx="2088" cy="1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13" name="VISIO" r:id="rId5" imgW="3111500" imgH="2044700" progId="Visio.Drawing.6">
                    <p:embed/>
                  </p:oleObj>
                </mc:Choice>
                <mc:Fallback>
                  <p:oleObj name="VISIO" r:id="rId5" imgW="3111500" imgH="204470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0" y="1269"/>
                          <a:ext cx="2088" cy="1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2976" y="1019"/>
              <a:ext cx="13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/>
                <a:t>Case 2: </a:t>
              </a:r>
              <a:r>
                <a:rPr lang="en-US" sz="2000" dirty="0" smtClean="0">
                  <a:solidFill>
                    <a:schemeClr val="tx2"/>
                  </a:solidFill>
                  <a:latin typeface="Symbol" charset="0"/>
                  <a:sym typeface="Symbol" charset="0"/>
                </a:rPr>
                <a:t> </a:t>
              </a:r>
              <a:r>
                <a:rPr lang="en-US" sz="2000" b="1" i="1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l</a:t>
              </a:r>
              <a:r>
                <a:rPr lang="en-US" sz="2000" b="1" dirty="0">
                  <a:solidFill>
                    <a:schemeClr val="tx2"/>
                  </a:solidFill>
                  <a:latin typeface="Symbol" charset="0"/>
                </a:rPr>
                <a:t> </a:t>
              </a:r>
              <a:r>
                <a:rPr lang="en-US" sz="2000" dirty="0">
                  <a:solidFill>
                    <a:schemeClr val="tx2"/>
                  </a:solidFill>
                  <a:latin typeface="Symbol" charset="0"/>
                  <a:sym typeface="Symbol" charset="0"/>
                </a:rPr>
                <a:t>&lt;</a:t>
              </a:r>
              <a:r>
                <a:rPr lang="en-US" sz="2000" dirty="0" smtClean="0">
                  <a:solidFill>
                    <a:schemeClr val="tx2"/>
                  </a:solidFill>
                  <a:latin typeface="Symbol" charset="0"/>
                  <a:sym typeface="Symbol" charset="0"/>
                </a:rPr>
                <a:t> </a:t>
              </a:r>
              <a:r>
                <a:rPr lang="en-US" sz="2000" b="1" i="1" dirty="0">
                  <a:solidFill>
                    <a:schemeClr val="tx2"/>
                  </a:solidFill>
                  <a:latin typeface="Times New Roman" charset="0"/>
                </a:rPr>
                <a:t>j</a:t>
              </a:r>
              <a:endParaRPr lang="en-US" sz="2000" b="1" i="1" dirty="0">
                <a:solidFill>
                  <a:schemeClr val="tx2"/>
                </a:solidFill>
                <a:latin typeface="Times New Roman" charset="0"/>
                <a:sym typeface="Symbol" charset="0"/>
              </a:endParaRPr>
            </a:p>
          </p:txBody>
        </p:sp>
      </p:grp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474787"/>
            <a:ext cx="4648200" cy="4373563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updated by adding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– j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[turtle walk]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l + 1)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[small jump]</a:t>
            </a:r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1: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&gt; j</a:t>
            </a:r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2: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&lt; j</a:t>
            </a:r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“if” to decide which case</a:t>
            </a:r>
          </a:p>
          <a:p>
            <a:pPr marL="514350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book uses a “trick” without using “if”</a:t>
            </a:r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Easier to read version next</a:t>
            </a:r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version afterwards</a:t>
            </a: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1769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Pattern Matching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3293245-27EE-674A-BAB8-CBBB12D30BF7}" type="slidenum">
              <a:rPr lang="en-US" sz="1400"/>
              <a:pPr eaLnBrk="1" hangingPunct="1"/>
              <a:t>49</a:t>
            </a:fld>
            <a:endParaRPr lang="en-US" sz="1400"/>
          </a:p>
        </p:txBody>
      </p:sp>
      <p:grpSp>
        <p:nvGrpSpPr>
          <p:cNvPr id="21507" name="Group 11"/>
          <p:cNvGrpSpPr>
            <a:grpSpLocks/>
          </p:cNvGrpSpPr>
          <p:nvPr/>
        </p:nvGrpSpPr>
        <p:grpSpPr bwMode="auto">
          <a:xfrm>
            <a:off x="4724400" y="1447800"/>
            <a:ext cx="4114800" cy="2557463"/>
            <a:chOff x="2976" y="2517"/>
            <a:chExt cx="2592" cy="1611"/>
          </a:xfrm>
        </p:grpSpPr>
        <p:graphicFrame>
          <p:nvGraphicFramePr>
            <p:cNvPr id="21513" name="Object 7"/>
            <p:cNvGraphicFramePr>
              <a:graphicFrameLocks noChangeAspect="1"/>
            </p:cNvGraphicFramePr>
            <p:nvPr/>
          </p:nvGraphicFramePr>
          <p:xfrm>
            <a:off x="3480" y="2757"/>
            <a:ext cx="2088" cy="1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06" name="VISIO" r:id="rId3" imgW="3111500" imgH="2044700" progId="Visio.Drawing.6">
                    <p:embed/>
                  </p:oleObj>
                </mc:Choice>
                <mc:Fallback>
                  <p:oleObj name="VISIO" r:id="rId3" imgW="3111500" imgH="204470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0" y="2757"/>
                          <a:ext cx="2088" cy="1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4" name="Text Box 9"/>
            <p:cNvSpPr txBox="1">
              <a:spLocks noChangeArrowheads="1"/>
            </p:cNvSpPr>
            <p:nvPr/>
          </p:nvSpPr>
          <p:spPr bwMode="auto">
            <a:xfrm>
              <a:off x="2976" y="2517"/>
              <a:ext cx="132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/>
                <a:t>Case 1: </a:t>
              </a:r>
              <a:r>
                <a:rPr lang="en-US" sz="2000" b="1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sz="2000" b="1" i="1" dirty="0" smtClean="0">
                  <a:solidFill>
                    <a:schemeClr val="tx2"/>
                  </a:solidFill>
                  <a:latin typeface="Times New Roman" charset="0"/>
                </a:rPr>
                <a:t>l &gt; j </a:t>
              </a:r>
              <a:endParaRPr lang="en-US" sz="2000" b="1" i="1" dirty="0">
                <a:solidFill>
                  <a:schemeClr val="tx2"/>
                </a:solidFill>
                <a:latin typeface="Times New Roman" charset="0"/>
                <a:sym typeface="Symbol" charset="0"/>
              </a:endParaRPr>
            </a:p>
          </p:txBody>
        </p:sp>
      </p:grp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Boyer-Moore Algorithm </a:t>
            </a:r>
            <a:br>
              <a:rPr lang="en-US" dirty="0" smtClean="0">
                <a:latin typeface="Tahoma" charset="0"/>
              </a:rPr>
            </a:br>
            <a:r>
              <a:rPr lang="en-US" dirty="0" smtClean="0">
                <a:latin typeface="Tahoma" charset="0"/>
              </a:rPr>
              <a:t>(easier to read)</a:t>
            </a:r>
            <a:endParaRPr lang="en-US" dirty="0">
              <a:latin typeface="Tahoma" charset="0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85800" y="1600200"/>
            <a:ext cx="3886200" cy="5133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ct val="20000"/>
              </a:spcAft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b="1" i="1" dirty="0" err="1">
                <a:solidFill>
                  <a:schemeClr val="tx2"/>
                </a:solidFill>
                <a:latin typeface="Times New Roman" charset="0"/>
              </a:rPr>
              <a:t>BoyerMooreMatch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T, P, </a:t>
            </a:r>
            <a:r>
              <a:rPr lang="en-US" sz="1800" b="1" i="1" dirty="0">
                <a:solidFill>
                  <a:schemeClr val="tx2"/>
                </a:solidFill>
                <a:latin typeface="Symbol" charset="0"/>
              </a:rPr>
              <a:t>S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L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lastOccurenceFunction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P, </a:t>
            </a:r>
            <a:r>
              <a:rPr lang="en-US" sz="1800" b="1" i="1" dirty="0">
                <a:solidFill>
                  <a:schemeClr val="accent2"/>
                </a:solidFill>
                <a:latin typeface="Symbol" charset="0"/>
              </a:rPr>
              <a:t>S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m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endParaRPr lang="en-US" sz="1800" b="1" i="1" dirty="0">
              <a:solidFill>
                <a:schemeClr val="tx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m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repeat </a:t>
            </a:r>
            <a:endParaRPr lang="en-US" sz="1800" b="1" i="1" dirty="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	if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u="sng" dirty="0">
                <a:solidFill>
                  <a:schemeClr val="accent2"/>
                </a:solidFill>
                <a:latin typeface="Times New Roman" charset="0"/>
              </a:rPr>
              <a:t>]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Symbol" charset="0"/>
              </a:rPr>
              <a:t>=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P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j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]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if 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 dirty="0">
                <a:solidFill>
                  <a:schemeClr val="accent2"/>
                </a:solidFill>
                <a:latin typeface="Symbol" charset="0"/>
              </a:rPr>
              <a:t>=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0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return 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 </a:t>
            </a:r>
            <a:r>
              <a:rPr lang="en-US" sz="1800" dirty="0">
                <a:latin typeface="Times New Roman" charset="0"/>
              </a:rPr>
              <a:t>{ match at </a:t>
            </a:r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dirty="0">
                <a:latin typeface="Times New Roman" charset="0"/>
              </a:rPr>
              <a:t> }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latin typeface="Times New Roman" charset="0"/>
              </a:rPr>
              <a:t>	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else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j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else</a:t>
            </a:r>
            <a:r>
              <a:rPr lang="en-US" sz="1800" dirty="0" smtClean="0">
                <a:latin typeface="Times New Roman" charset="0"/>
              </a:rPr>
              <a:t>{ </a:t>
            </a:r>
            <a:r>
              <a:rPr lang="en-US" sz="1800" dirty="0">
                <a:latin typeface="Times New Roman" charset="0"/>
              </a:rPr>
              <a:t>character-jump }</a:t>
            </a:r>
            <a:endParaRPr lang="en-US" sz="1800" b="1" dirty="0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l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L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u="sng" dirty="0" smtClean="0">
                <a:solidFill>
                  <a:schemeClr val="accent2"/>
                </a:solidFill>
                <a:latin typeface="Times New Roman" charset="0"/>
              </a:rPr>
              <a:t>]]</a:t>
            </a:r>
            <a:endParaRPr lang="en-US" sz="1800" b="1" i="1" dirty="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 smtClean="0">
                <a:solidFill>
                  <a:schemeClr val="tx2"/>
                </a:solidFill>
                <a:latin typeface="Times New Roman" charset="0"/>
              </a:rPr>
              <a:t>             if </a:t>
            </a:r>
            <a:r>
              <a:rPr lang="en-US" sz="1800" b="1" i="1" dirty="0" smtClean="0">
                <a:solidFill>
                  <a:schemeClr val="tx2"/>
                </a:solidFill>
                <a:latin typeface="Times New Roman" charset="0"/>
              </a:rPr>
              <a:t>l &gt; j   // turtle walk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</a:pP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 dirty="0" smtClean="0">
                <a:solidFill>
                  <a:schemeClr val="tx2"/>
                </a:solidFill>
                <a:latin typeface="Times New Roman" charset="0"/>
              </a:rPr>
              <a:t>                 </a:t>
            </a:r>
            <a:r>
              <a:rPr lang="en-US" sz="1800" b="1" i="1" dirty="0" err="1" smtClean="0">
                <a:solidFill>
                  <a:schemeClr val="tx2"/>
                </a:solidFill>
                <a:latin typeface="Times New Roman" charset="0"/>
              </a:rPr>
              <a:t>i</a:t>
            </a:r>
            <a:r>
              <a:rPr lang="en-US" sz="1800" b="1" i="1" dirty="0" smtClean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 dirty="0" err="1">
                <a:solidFill>
                  <a:schemeClr val="tx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Symbol" charset="0"/>
              </a:rPr>
              <a:t>+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 m 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– </a:t>
            </a:r>
            <a:r>
              <a:rPr lang="en-US" sz="1800" b="1" i="1" dirty="0" smtClean="0">
                <a:solidFill>
                  <a:schemeClr val="tx2"/>
                </a:solidFill>
                <a:latin typeface="Times New Roman" charset="0"/>
              </a:rPr>
              <a:t>j</a:t>
            </a:r>
            <a:endParaRPr lang="en-US" sz="1800" dirty="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 dirty="0" smtClean="0">
                <a:solidFill>
                  <a:schemeClr val="tx2"/>
                </a:solidFill>
                <a:latin typeface="Times New Roman" charset="0"/>
              </a:rPr>
              <a:t>             else // small or large jump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</a:pP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b="1" i="1" dirty="0" smtClean="0">
                <a:solidFill>
                  <a:schemeClr val="tx2"/>
                </a:solidFill>
                <a:latin typeface="Times New Roman" charset="0"/>
              </a:rPr>
              <a:t>                 </a:t>
            </a:r>
            <a:r>
              <a:rPr lang="en-US" sz="1800" b="1" i="1" dirty="0" err="1" smtClean="0">
                <a:solidFill>
                  <a:schemeClr val="tx2"/>
                </a:solidFill>
                <a:latin typeface="Times New Roman" charset="0"/>
              </a:rPr>
              <a:t>i</a:t>
            </a:r>
            <a:r>
              <a:rPr lang="en-US" sz="1800" b="1" i="1" dirty="0" smtClean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 dirty="0" err="1">
                <a:solidFill>
                  <a:schemeClr val="tx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Symbol" charset="0"/>
              </a:rPr>
              <a:t>+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 m 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– (</a:t>
            </a:r>
            <a:r>
              <a:rPr lang="en-US" sz="1800" dirty="0" smtClean="0">
                <a:solidFill>
                  <a:schemeClr val="tx2"/>
                </a:solidFill>
                <a:latin typeface="Times New Roman" charset="0"/>
              </a:rPr>
              <a:t>1</a:t>
            </a:r>
            <a:r>
              <a:rPr lang="en-US" sz="1800" dirty="0" smtClean="0">
                <a:solidFill>
                  <a:schemeClr val="tx2"/>
                </a:solidFill>
                <a:latin typeface="Symbol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Symbol" charset="0"/>
              </a:rPr>
              <a:t>+ 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) </a:t>
            </a:r>
            <a:endParaRPr lang="en-US" sz="1800" b="1" i="1" dirty="0" smtClean="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m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until 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Symbol" charset="0"/>
                <a:sym typeface="Symbol" charset="0"/>
              </a:rPr>
              <a:t>- 1</a:t>
            </a:r>
            <a:endParaRPr lang="en-US" sz="1800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return 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 </a:t>
            </a:r>
            <a:r>
              <a:rPr lang="en-US" sz="1800" dirty="0">
                <a:latin typeface="Times New Roman" charset="0"/>
              </a:rPr>
              <a:t>{ no match }</a:t>
            </a:r>
          </a:p>
        </p:txBody>
      </p:sp>
      <p:grpSp>
        <p:nvGrpSpPr>
          <p:cNvPr id="21510" name="Group 10"/>
          <p:cNvGrpSpPr>
            <a:grpSpLocks/>
          </p:cNvGrpSpPr>
          <p:nvPr/>
        </p:nvGrpSpPr>
        <p:grpSpPr bwMode="auto">
          <a:xfrm>
            <a:off x="4724400" y="3979863"/>
            <a:ext cx="4114800" cy="2573337"/>
            <a:chOff x="2976" y="1019"/>
            <a:chExt cx="2592" cy="1621"/>
          </a:xfrm>
        </p:grpSpPr>
        <p:graphicFrame>
          <p:nvGraphicFramePr>
            <p:cNvPr id="21511" name="Object 6"/>
            <p:cNvGraphicFramePr>
              <a:graphicFrameLocks noChangeAspect="1"/>
            </p:cNvGraphicFramePr>
            <p:nvPr/>
          </p:nvGraphicFramePr>
          <p:xfrm>
            <a:off x="3480" y="1269"/>
            <a:ext cx="2088" cy="1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07" name="VISIO" r:id="rId5" imgW="3111500" imgH="2044700" progId="Visio.Drawing.6">
                    <p:embed/>
                  </p:oleObj>
                </mc:Choice>
                <mc:Fallback>
                  <p:oleObj name="VISIO" r:id="rId5" imgW="3111500" imgH="204470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0" y="1269"/>
                          <a:ext cx="2088" cy="1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2976" y="1019"/>
              <a:ext cx="13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/>
                <a:t>Case 2: </a:t>
              </a:r>
              <a:r>
                <a:rPr lang="en-US" sz="2000" dirty="0" smtClean="0">
                  <a:solidFill>
                    <a:schemeClr val="tx2"/>
                  </a:solidFill>
                  <a:latin typeface="Symbol" charset="0"/>
                  <a:sym typeface="Symbol" charset="0"/>
                </a:rPr>
                <a:t> </a:t>
              </a:r>
              <a:r>
                <a:rPr lang="en-US" sz="2000" b="1" i="1" dirty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l</a:t>
              </a:r>
              <a:r>
                <a:rPr lang="en-US" sz="2000" b="1" dirty="0">
                  <a:solidFill>
                    <a:schemeClr val="tx2"/>
                  </a:solidFill>
                  <a:latin typeface="Symbol" charset="0"/>
                </a:rPr>
                <a:t> </a:t>
              </a:r>
              <a:r>
                <a:rPr lang="en-US" sz="2000" dirty="0">
                  <a:solidFill>
                    <a:schemeClr val="tx2"/>
                  </a:solidFill>
                  <a:latin typeface="Symbol" charset="0"/>
                  <a:sym typeface="Symbol" charset="0"/>
                </a:rPr>
                <a:t>&lt;</a:t>
              </a:r>
              <a:r>
                <a:rPr lang="en-US" sz="2000" dirty="0" smtClean="0">
                  <a:solidFill>
                    <a:schemeClr val="tx2"/>
                  </a:solidFill>
                  <a:latin typeface="Symbol" charset="0"/>
                  <a:sym typeface="Symbol" charset="0"/>
                </a:rPr>
                <a:t> </a:t>
              </a:r>
              <a:r>
                <a:rPr lang="en-US" sz="2000" b="1" i="1" dirty="0">
                  <a:solidFill>
                    <a:schemeClr val="tx2"/>
                  </a:solidFill>
                  <a:latin typeface="Times New Roman" charset="0"/>
                </a:rPr>
                <a:t>j</a:t>
              </a:r>
              <a:endParaRPr lang="en-US" sz="2000" b="1" i="1" dirty="0">
                <a:solidFill>
                  <a:schemeClr val="tx2"/>
                </a:solidFill>
                <a:latin typeface="Times New Roman" charset="0"/>
                <a:sym typeface="Symbo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33600" y="2057400"/>
            <a:ext cx="1854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/>
              <a:t>// index for text</a:t>
            </a:r>
          </a:p>
          <a:p>
            <a:pPr algn="l"/>
            <a:r>
              <a:rPr lang="en-US" sz="1600" dirty="0" smtClean="0"/>
              <a:t>//index for pattern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3246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Pattern Matching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683E2AA-C84D-BC49-A7D5-3AEBCD0D64AA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1669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010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Brute-Force Pattern Matching</a:t>
            </a:r>
          </a:p>
        </p:txBody>
      </p:sp>
      <p:sp>
        <p:nvSpPr>
          <p:cNvPr id="18437" name="Text Box 1028"/>
          <p:cNvSpPr txBox="1">
            <a:spLocks noChangeArrowheads="1"/>
          </p:cNvSpPr>
          <p:nvPr/>
        </p:nvSpPr>
        <p:spPr bwMode="auto">
          <a:xfrm>
            <a:off x="838200" y="1695448"/>
            <a:ext cx="4419600" cy="437042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Times New Roman" charset="0"/>
              </a:rPr>
              <a:t>BruteForceMatch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</a:rPr>
              <a:t>T, P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text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T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of size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and pattern </a:t>
            </a:r>
            <a:br>
              <a:rPr lang="en-US" sz="2000" dirty="0">
                <a:solidFill>
                  <a:schemeClr val="accent2"/>
                </a:solidFill>
                <a:latin typeface="Times New Roman" charset="0"/>
              </a:rPr>
            </a:b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P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of size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m</a:t>
            </a:r>
            <a:endParaRPr lang="en-US" sz="2000" dirty="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starting index of a </a:t>
            </a:r>
            <a:br>
              <a:rPr lang="en-US" sz="2000" dirty="0">
                <a:solidFill>
                  <a:schemeClr val="accent2"/>
                </a:solidFill>
                <a:latin typeface="Times New Roman" charset="0"/>
              </a:rPr>
            </a:b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		substring of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equal to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P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or </a:t>
            </a:r>
            <a:r>
              <a:rPr lang="en-US" sz="2000" dirty="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br>
              <a:rPr lang="en-US" sz="2000" dirty="0">
                <a:solidFill>
                  <a:schemeClr val="accent2"/>
                </a:solidFill>
                <a:latin typeface="Times New Roman" charset="0"/>
              </a:rPr>
            </a:b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		if no such substring exists </a:t>
            </a:r>
            <a:endParaRPr lang="en-US" sz="2000" dirty="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for 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0 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to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n </a:t>
            </a:r>
            <a:r>
              <a:rPr lang="en-US" sz="2000" dirty="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m</a:t>
            </a:r>
          </a:p>
          <a:p>
            <a:pPr lvl="1"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 dirty="0">
                <a:latin typeface="Times New Roman" charset="0"/>
              </a:rPr>
              <a:t>	</a:t>
            </a:r>
            <a:r>
              <a:rPr lang="en-US" sz="2000" dirty="0">
                <a:latin typeface="Times New Roman" charset="0"/>
              </a:rPr>
              <a:t>{ test shift </a:t>
            </a:r>
            <a:r>
              <a:rPr lang="en-US" sz="2000" b="1" i="1" dirty="0" err="1">
                <a:latin typeface="Times New Roman" charset="0"/>
              </a:rPr>
              <a:t>i</a:t>
            </a:r>
            <a:r>
              <a:rPr lang="en-US" sz="2000" dirty="0">
                <a:latin typeface="Times New Roman" charset="0"/>
              </a:rPr>
              <a:t> of the pattern }</a:t>
            </a:r>
          </a:p>
          <a:p>
            <a:pPr lvl="1"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latin typeface="Times New Roman" charset="0"/>
              </a:rPr>
              <a:t>	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0</a:t>
            </a:r>
            <a:endParaRPr lang="en-US" sz="2000" dirty="0">
              <a:latin typeface="Times New Roman" charset="0"/>
            </a:endParaRPr>
          </a:p>
          <a:p>
            <a:pPr lvl="1"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latin typeface="Times New Roman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while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2000" dirty="0">
                <a:solidFill>
                  <a:srgbClr val="000000"/>
                </a:solidFill>
                <a:latin typeface="Symbol" charset="0"/>
                <a:sym typeface="Symbol" charset="0"/>
              </a:rPr>
              <a:t>&lt;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m </a:t>
            </a:r>
            <a:r>
              <a:rPr lang="en-US" sz="2000" b="1" dirty="0">
                <a:solidFill>
                  <a:srgbClr val="000000"/>
                </a:solidFill>
                <a:latin typeface="Symbol" charset="0"/>
                <a:sym typeface="Symbol" charset="0"/>
              </a:rPr>
              <a:t>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T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</a:rPr>
              <a:t>+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j</a:t>
            </a:r>
            <a:r>
              <a:rPr lang="en-US" sz="2000" u="sng" dirty="0">
                <a:solidFill>
                  <a:schemeClr val="accent2"/>
                </a:solidFill>
                <a:latin typeface="Times New Roman" charset="0"/>
              </a:rPr>
              <a:t>]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</a:rPr>
              <a:t>=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P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j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]</a:t>
            </a:r>
            <a:endParaRPr lang="en-US" sz="2000" dirty="0">
              <a:latin typeface="Times New Roman" charset="0"/>
              <a:sym typeface="Symbol" charset="0"/>
            </a:endParaRPr>
          </a:p>
          <a:p>
            <a:pPr lvl="1"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	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2000" dirty="0">
                <a:solidFill>
                  <a:srgbClr val="000000"/>
                </a:solidFill>
                <a:latin typeface="Symbol" charset="0"/>
                <a:sym typeface="Symbol" charset="0"/>
              </a:rPr>
              <a:t>+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	if 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2000" dirty="0">
                <a:solidFill>
                  <a:schemeClr val="accent2"/>
                </a:solidFill>
                <a:latin typeface="Symbol" charset="0"/>
              </a:rPr>
              <a:t>=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m</a:t>
            </a:r>
          </a:p>
          <a:p>
            <a:pPr lvl="1"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 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latin typeface="Times New Roman" charset="0"/>
              </a:rPr>
              <a:t>{match at </a:t>
            </a:r>
            <a:r>
              <a:rPr lang="en-US" sz="2000" b="1" i="1" dirty="0" err="1">
                <a:latin typeface="Times New Roman" charset="0"/>
              </a:rPr>
              <a:t>i</a:t>
            </a:r>
            <a:r>
              <a:rPr lang="en-US" sz="2000" dirty="0">
                <a:latin typeface="Times New Roman" charset="0"/>
              </a:rPr>
              <a:t>}</a:t>
            </a:r>
            <a:endParaRPr lang="en-US" sz="2000" b="1" i="1" dirty="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Times New Roman" charset="0"/>
              </a:rPr>
              <a:t>return  </a:t>
            </a:r>
            <a:r>
              <a:rPr lang="en-US" sz="2000" b="1" dirty="0">
                <a:solidFill>
                  <a:schemeClr val="accent2"/>
                </a:solidFill>
                <a:latin typeface="Times New Roman" charset="0"/>
              </a:rPr>
              <a:t>-1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latin typeface="Times New Roman" charset="0"/>
              </a:rPr>
              <a:t>{no match anywhere}</a:t>
            </a:r>
          </a:p>
        </p:txBody>
      </p:sp>
      <p:pic>
        <p:nvPicPr>
          <p:cNvPr id="18438" name="Picture 1029" descr="j028074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12725"/>
            <a:ext cx="12319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87656" y="3505200"/>
            <a:ext cx="3275256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do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and j mean?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838112" y="3505200"/>
            <a:ext cx="7924800" cy="2667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49470" y="2059632"/>
            <a:ext cx="3150030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the pseudocode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1815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Pattern Matching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3293245-27EE-674A-BAB8-CBBB12D30BF7}" type="slidenum">
              <a:rPr lang="en-US" sz="1400"/>
              <a:pPr eaLnBrk="1" hangingPunct="1"/>
              <a:t>50</a:t>
            </a:fld>
            <a:endParaRPr lang="en-US" sz="1400"/>
          </a:p>
        </p:txBody>
      </p:sp>
      <p:grpSp>
        <p:nvGrpSpPr>
          <p:cNvPr id="21507" name="Group 11"/>
          <p:cNvGrpSpPr>
            <a:grpSpLocks/>
          </p:cNvGrpSpPr>
          <p:nvPr/>
        </p:nvGrpSpPr>
        <p:grpSpPr bwMode="auto">
          <a:xfrm>
            <a:off x="4724400" y="1447800"/>
            <a:ext cx="4114800" cy="2557463"/>
            <a:chOff x="2976" y="2517"/>
            <a:chExt cx="2592" cy="1611"/>
          </a:xfrm>
        </p:grpSpPr>
        <p:graphicFrame>
          <p:nvGraphicFramePr>
            <p:cNvPr id="21513" name="Object 7"/>
            <p:cNvGraphicFramePr>
              <a:graphicFrameLocks noChangeAspect="1"/>
            </p:cNvGraphicFramePr>
            <p:nvPr/>
          </p:nvGraphicFramePr>
          <p:xfrm>
            <a:off x="3480" y="2757"/>
            <a:ext cx="2088" cy="1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78" name="VISIO" r:id="rId3" imgW="3111500" imgH="2044700" progId="Visio.Drawing.6">
                    <p:embed/>
                  </p:oleObj>
                </mc:Choice>
                <mc:Fallback>
                  <p:oleObj name="VISIO" r:id="rId3" imgW="3111500" imgH="204470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0" y="2757"/>
                          <a:ext cx="2088" cy="1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4" name="Text Box 9"/>
            <p:cNvSpPr txBox="1">
              <a:spLocks noChangeArrowheads="1"/>
            </p:cNvSpPr>
            <p:nvPr/>
          </p:nvSpPr>
          <p:spPr bwMode="auto">
            <a:xfrm>
              <a:off x="2976" y="2517"/>
              <a:ext cx="132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/>
                <a:t>Case 1: </a:t>
              </a:r>
              <a:r>
                <a:rPr lang="en-US" sz="2000" b="1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sz="2000" dirty="0" smtClean="0">
                  <a:solidFill>
                    <a:schemeClr val="tx2"/>
                  </a:solidFill>
                  <a:latin typeface="Symbol" charset="0"/>
                  <a:sym typeface="Symbol" charset="0"/>
                </a:rPr>
                <a:t> </a:t>
              </a:r>
              <a:r>
                <a:rPr lang="en-US" sz="2000" b="1" i="1" dirty="0" smtClean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l &gt; j</a:t>
              </a:r>
              <a:endParaRPr lang="en-US" sz="2000" b="1" i="1" dirty="0">
                <a:solidFill>
                  <a:schemeClr val="tx2"/>
                </a:solidFill>
                <a:latin typeface="Times New Roman" charset="0"/>
                <a:sym typeface="Symbol" charset="0"/>
              </a:endParaRPr>
            </a:p>
          </p:txBody>
        </p:sp>
      </p:grp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Shifting Pattern (book)</a:t>
            </a:r>
            <a:endParaRPr lang="en-US" dirty="0">
              <a:latin typeface="Tahoma" charset="0"/>
            </a:endParaRPr>
          </a:p>
        </p:txBody>
      </p:sp>
      <p:grpSp>
        <p:nvGrpSpPr>
          <p:cNvPr id="21510" name="Group 10"/>
          <p:cNvGrpSpPr>
            <a:grpSpLocks/>
          </p:cNvGrpSpPr>
          <p:nvPr/>
        </p:nvGrpSpPr>
        <p:grpSpPr bwMode="auto">
          <a:xfrm>
            <a:off x="4724400" y="3979863"/>
            <a:ext cx="4114800" cy="2573337"/>
            <a:chOff x="2976" y="1019"/>
            <a:chExt cx="2592" cy="1621"/>
          </a:xfrm>
        </p:grpSpPr>
        <p:graphicFrame>
          <p:nvGraphicFramePr>
            <p:cNvPr id="21511" name="Object 6"/>
            <p:cNvGraphicFramePr>
              <a:graphicFrameLocks noChangeAspect="1"/>
            </p:cNvGraphicFramePr>
            <p:nvPr/>
          </p:nvGraphicFramePr>
          <p:xfrm>
            <a:off x="3480" y="1269"/>
            <a:ext cx="2088" cy="1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79" name="VISIO" r:id="rId5" imgW="3111500" imgH="2044700" progId="Visio.Drawing.6">
                    <p:embed/>
                  </p:oleObj>
                </mc:Choice>
                <mc:Fallback>
                  <p:oleObj name="VISIO" r:id="rId5" imgW="3111500" imgH="204470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0" y="1269"/>
                          <a:ext cx="2088" cy="1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2976" y="1019"/>
              <a:ext cx="13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/>
                <a:t>Case 2: </a:t>
              </a:r>
              <a:r>
                <a:rPr lang="en-US" sz="2000" b="1" i="1" dirty="0" smtClean="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l</a:t>
              </a:r>
              <a:r>
                <a:rPr lang="en-US" sz="2000" b="1" dirty="0" smtClean="0">
                  <a:solidFill>
                    <a:schemeClr val="tx2"/>
                  </a:solidFill>
                  <a:latin typeface="Symbol" charset="0"/>
                </a:rPr>
                <a:t> </a:t>
              </a:r>
              <a:r>
                <a:rPr lang="en-US" sz="2000" dirty="0">
                  <a:solidFill>
                    <a:schemeClr val="tx2"/>
                  </a:solidFill>
                  <a:latin typeface="Symbol" charset="0"/>
                  <a:sym typeface="Symbol" charset="0"/>
                </a:rPr>
                <a:t> </a:t>
              </a:r>
              <a:r>
                <a:rPr lang="en-US" sz="2000" dirty="0" smtClean="0">
                  <a:solidFill>
                    <a:schemeClr val="tx2"/>
                  </a:solidFill>
                  <a:latin typeface="Symbol" charset="0"/>
                  <a:sym typeface="Symbol" charset="0"/>
                </a:rPr>
                <a:t>&lt;  </a:t>
              </a:r>
              <a:r>
                <a:rPr lang="en-US" sz="2000" b="1" i="1" dirty="0">
                  <a:solidFill>
                    <a:schemeClr val="tx2"/>
                  </a:solidFill>
                  <a:latin typeface="Times New Roman" charset="0"/>
                </a:rPr>
                <a:t>j</a:t>
              </a:r>
              <a:endParaRPr lang="en-US" sz="2000" b="1" i="1" dirty="0">
                <a:solidFill>
                  <a:schemeClr val="tx2"/>
                </a:solidFill>
                <a:latin typeface="Times New Roman" charset="0"/>
                <a:sym typeface="Symbol" charset="0"/>
              </a:endParaRPr>
            </a:p>
          </p:txBody>
        </p:sp>
      </p:grp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457325"/>
            <a:ext cx="4648200" cy="4373563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updated by adding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– j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[turtle walk]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l + 1)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[small jump]</a:t>
            </a:r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1: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&gt; j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Naturally, l + 1 &gt; </a:t>
            </a:r>
            <a:r>
              <a:rPr lang="en-US" sz="1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&lt; j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+ 1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&lt;= j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m – min( 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j, l+1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 min() has an “if” inside and min() is a function call</a:t>
            </a:r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don’t suggest using min(), also harder to read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9763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Pattern Matching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3293245-27EE-674A-BAB8-CBBB12D30BF7}" type="slidenum">
              <a:rPr lang="en-US" sz="1400"/>
              <a:pPr eaLnBrk="1" hangingPunct="1"/>
              <a:t>51</a:t>
            </a:fld>
            <a:endParaRPr lang="en-US" sz="1400"/>
          </a:p>
        </p:txBody>
      </p:sp>
      <p:grpSp>
        <p:nvGrpSpPr>
          <p:cNvPr id="21507" name="Group 11"/>
          <p:cNvGrpSpPr>
            <a:grpSpLocks/>
          </p:cNvGrpSpPr>
          <p:nvPr/>
        </p:nvGrpSpPr>
        <p:grpSpPr bwMode="auto">
          <a:xfrm>
            <a:off x="4724400" y="1447800"/>
            <a:ext cx="4114800" cy="2557463"/>
            <a:chOff x="2976" y="2517"/>
            <a:chExt cx="2592" cy="1611"/>
          </a:xfrm>
        </p:grpSpPr>
        <p:graphicFrame>
          <p:nvGraphicFramePr>
            <p:cNvPr id="21513" name="Object 7"/>
            <p:cNvGraphicFramePr>
              <a:graphicFrameLocks noChangeAspect="1"/>
            </p:cNvGraphicFramePr>
            <p:nvPr/>
          </p:nvGraphicFramePr>
          <p:xfrm>
            <a:off x="3480" y="2757"/>
            <a:ext cx="2088" cy="1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78" name="VISIO" r:id="rId3" imgW="3111500" imgH="2044700" progId="Visio.Drawing.6">
                    <p:embed/>
                  </p:oleObj>
                </mc:Choice>
                <mc:Fallback>
                  <p:oleObj name="VISIO" r:id="rId3" imgW="3111500" imgH="204470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0" y="2757"/>
                          <a:ext cx="2088" cy="1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4" name="Text Box 9"/>
            <p:cNvSpPr txBox="1">
              <a:spLocks noChangeArrowheads="1"/>
            </p:cNvSpPr>
            <p:nvPr/>
          </p:nvSpPr>
          <p:spPr bwMode="auto">
            <a:xfrm>
              <a:off x="2976" y="2517"/>
              <a:ext cx="13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/>
                <a:t>Case 1: </a:t>
              </a:r>
              <a:r>
                <a:rPr lang="en-US" sz="2000" b="1">
                  <a:solidFill>
                    <a:srgbClr val="000000"/>
                  </a:solidFill>
                  <a:latin typeface="Times New Roman" charset="0"/>
                </a:rPr>
                <a:t> </a:t>
              </a:r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j </a:t>
              </a:r>
              <a:r>
                <a:rPr lang="en-US" sz="2000">
                  <a:solidFill>
                    <a:schemeClr val="tx2"/>
                  </a:solidFill>
                  <a:latin typeface="Symbol" charset="0"/>
                  <a:sym typeface="Symbol" charset="0"/>
                </a:rPr>
                <a:t></a:t>
              </a:r>
              <a:r>
                <a:rPr lang="en-US" sz="20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 1</a:t>
              </a:r>
              <a:r>
                <a:rPr lang="en-US" sz="2000">
                  <a:solidFill>
                    <a:schemeClr val="tx2"/>
                  </a:solidFill>
                  <a:latin typeface="Symbol" charset="0"/>
                  <a:sym typeface="Symbol" charset="0"/>
                </a:rPr>
                <a:t> </a:t>
              </a:r>
              <a:r>
                <a:rPr lang="en-US" sz="2000">
                  <a:solidFill>
                    <a:schemeClr val="tx2"/>
                  </a:solidFill>
                  <a:latin typeface="Symbol" charset="0"/>
                </a:rPr>
                <a:t>+</a:t>
              </a:r>
              <a:r>
                <a:rPr lang="en-US" sz="2000">
                  <a:solidFill>
                    <a:schemeClr val="tx2"/>
                  </a:solidFill>
                  <a:latin typeface="Symbol" charset="0"/>
                  <a:sym typeface="Symbol" charset="0"/>
                </a:rPr>
                <a:t> </a:t>
              </a:r>
              <a:r>
                <a:rPr lang="en-US" sz="2000" b="1" i="1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l</a:t>
              </a:r>
            </a:p>
          </p:txBody>
        </p:sp>
      </p:grp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Boyer-Moore Algorithm (book)</a:t>
            </a:r>
            <a:endParaRPr lang="en-US" dirty="0">
              <a:latin typeface="Tahoma" charset="0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85800" y="1600200"/>
            <a:ext cx="3886200" cy="43858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ct val="20000"/>
              </a:spcAft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b="1" i="1" dirty="0" err="1">
                <a:solidFill>
                  <a:schemeClr val="tx2"/>
                </a:solidFill>
                <a:latin typeface="Times New Roman" charset="0"/>
              </a:rPr>
              <a:t>BoyerMooreMatch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T, P, </a:t>
            </a:r>
            <a:r>
              <a:rPr lang="en-US" sz="1800" b="1" i="1" dirty="0">
                <a:solidFill>
                  <a:schemeClr val="tx2"/>
                </a:solidFill>
                <a:latin typeface="Symbol" charset="0"/>
              </a:rPr>
              <a:t>S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 sz="1800" dirty="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L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lastOccurenceFunction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P, </a:t>
            </a:r>
            <a:r>
              <a:rPr lang="en-US" sz="1800" b="1" i="1" dirty="0">
                <a:solidFill>
                  <a:schemeClr val="accent2"/>
                </a:solidFill>
                <a:latin typeface="Symbol" charset="0"/>
              </a:rPr>
              <a:t>S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m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endParaRPr lang="en-US" sz="1800" b="1" i="1" dirty="0">
              <a:solidFill>
                <a:schemeClr val="tx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m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repeat </a:t>
            </a:r>
            <a:endParaRPr lang="en-US" sz="1800" b="1" i="1" dirty="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	if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u="sng" dirty="0">
                <a:solidFill>
                  <a:schemeClr val="accent2"/>
                </a:solidFill>
                <a:latin typeface="Times New Roman" charset="0"/>
              </a:rPr>
              <a:t>]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Symbol" charset="0"/>
              </a:rPr>
              <a:t>=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P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j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]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if 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 dirty="0">
                <a:solidFill>
                  <a:schemeClr val="accent2"/>
                </a:solidFill>
                <a:latin typeface="Symbol" charset="0"/>
              </a:rPr>
              <a:t>=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0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return 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 </a:t>
            </a:r>
            <a:r>
              <a:rPr lang="en-US" sz="1800" dirty="0">
                <a:latin typeface="Times New Roman" charset="0"/>
              </a:rPr>
              <a:t>{ match at </a:t>
            </a:r>
            <a:r>
              <a:rPr lang="en-US" sz="1800" b="1" i="1" dirty="0" err="1">
                <a:latin typeface="Times New Roman" charset="0"/>
              </a:rPr>
              <a:t>i</a:t>
            </a:r>
            <a:r>
              <a:rPr lang="en-US" sz="1800" dirty="0">
                <a:latin typeface="Times New Roman" charset="0"/>
              </a:rPr>
              <a:t> }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latin typeface="Times New Roman" charset="0"/>
              </a:rPr>
              <a:t>		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else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j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 dirty="0" smtClean="0">
                <a:solidFill>
                  <a:srgbClr val="000000"/>
                </a:solidFill>
                <a:latin typeface="Times New Roman" charset="0"/>
              </a:rPr>
              <a:t>else</a:t>
            </a:r>
            <a:r>
              <a:rPr lang="en-US" sz="1800" dirty="0" smtClean="0">
                <a:latin typeface="Times New Roman" charset="0"/>
              </a:rPr>
              <a:t>{ </a:t>
            </a:r>
            <a:r>
              <a:rPr lang="en-US" sz="1800" dirty="0">
                <a:latin typeface="Times New Roman" charset="0"/>
              </a:rPr>
              <a:t>character-jump }</a:t>
            </a:r>
            <a:endParaRPr lang="en-US" sz="1800" b="1" dirty="0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l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L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u="sng" dirty="0" smtClean="0">
                <a:solidFill>
                  <a:schemeClr val="accent2"/>
                </a:solidFill>
                <a:latin typeface="Times New Roman" charset="0"/>
              </a:rPr>
              <a:t>]] </a:t>
            </a:r>
            <a:endParaRPr lang="en-US" sz="1800" b="1" i="1" dirty="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chemeClr val="tx2"/>
                </a:solidFill>
                <a:latin typeface="Times New Roman" charset="0"/>
              </a:rPr>
              <a:t>		</a:t>
            </a:r>
            <a:r>
              <a:rPr lang="en-US" sz="1800" b="1" i="1" dirty="0" err="1">
                <a:solidFill>
                  <a:schemeClr val="tx2"/>
                </a:solidFill>
                <a:latin typeface="Times New Roman" charset="0"/>
              </a:rPr>
              <a:t>i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 dirty="0" err="1">
                <a:solidFill>
                  <a:schemeClr val="tx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Symbol" charset="0"/>
              </a:rPr>
              <a:t>+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 m 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– 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min(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j</a:t>
            </a:r>
            <a:r>
              <a:rPr lang="en-US" sz="1800" dirty="0">
                <a:solidFill>
                  <a:schemeClr val="tx2"/>
                </a:solidFill>
                <a:latin typeface="Times New Roman" charset="0"/>
              </a:rPr>
              <a:t>, 1</a:t>
            </a:r>
            <a:r>
              <a:rPr lang="en-US" sz="1800" dirty="0">
                <a:solidFill>
                  <a:schemeClr val="tx2"/>
                </a:solidFill>
                <a:latin typeface="Symbol" charset="0"/>
              </a:rPr>
              <a:t> + 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</a:rPr>
              <a:t>l</a:t>
            </a:r>
            <a:r>
              <a:rPr lang="en-US" sz="1800" dirty="0" smtClean="0">
                <a:solidFill>
                  <a:schemeClr val="tx2"/>
                </a:solidFill>
                <a:latin typeface="Times New Roman" charset="0"/>
              </a:rPr>
              <a:t>) </a:t>
            </a: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m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until 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charset="0"/>
              </a:rPr>
              <a:t>return 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 </a:t>
            </a:r>
            <a:r>
              <a:rPr lang="en-US" sz="1800" dirty="0">
                <a:latin typeface="Times New Roman" charset="0"/>
              </a:rPr>
              <a:t>{ no match }</a:t>
            </a:r>
          </a:p>
        </p:txBody>
      </p:sp>
      <p:grpSp>
        <p:nvGrpSpPr>
          <p:cNvPr id="21510" name="Group 10"/>
          <p:cNvGrpSpPr>
            <a:grpSpLocks/>
          </p:cNvGrpSpPr>
          <p:nvPr/>
        </p:nvGrpSpPr>
        <p:grpSpPr bwMode="auto">
          <a:xfrm>
            <a:off x="4724400" y="3979863"/>
            <a:ext cx="4114800" cy="2573337"/>
            <a:chOff x="2976" y="1019"/>
            <a:chExt cx="2592" cy="1621"/>
          </a:xfrm>
        </p:grpSpPr>
        <p:graphicFrame>
          <p:nvGraphicFramePr>
            <p:cNvPr id="21511" name="Object 6"/>
            <p:cNvGraphicFramePr>
              <a:graphicFrameLocks noChangeAspect="1"/>
            </p:cNvGraphicFramePr>
            <p:nvPr/>
          </p:nvGraphicFramePr>
          <p:xfrm>
            <a:off x="3480" y="1269"/>
            <a:ext cx="2088" cy="1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79" name="VISIO" r:id="rId5" imgW="3111500" imgH="2044700" progId="Visio.Drawing.6">
                    <p:embed/>
                  </p:oleObj>
                </mc:Choice>
                <mc:Fallback>
                  <p:oleObj name="VISIO" r:id="rId5" imgW="3111500" imgH="204470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0" y="1269"/>
                          <a:ext cx="2088" cy="1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2976" y="1019"/>
              <a:ext cx="13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/>
                <a:t>Case 2: </a:t>
              </a:r>
              <a:r>
                <a:rPr lang="en-US" sz="20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1</a:t>
              </a:r>
              <a:r>
                <a:rPr lang="en-US" sz="2000">
                  <a:solidFill>
                    <a:schemeClr val="tx2"/>
                  </a:solidFill>
                  <a:latin typeface="Symbol" charset="0"/>
                  <a:sym typeface="Symbol" charset="0"/>
                </a:rPr>
                <a:t> </a:t>
              </a:r>
              <a:r>
                <a:rPr lang="en-US" sz="2000">
                  <a:solidFill>
                    <a:schemeClr val="tx2"/>
                  </a:solidFill>
                  <a:latin typeface="Symbol" charset="0"/>
                </a:rPr>
                <a:t>+</a:t>
              </a:r>
              <a:r>
                <a:rPr lang="en-US" sz="2000">
                  <a:solidFill>
                    <a:schemeClr val="tx2"/>
                  </a:solidFill>
                  <a:latin typeface="Symbol" charset="0"/>
                  <a:sym typeface="Symbol" charset="0"/>
                </a:rPr>
                <a:t> </a:t>
              </a:r>
              <a:r>
                <a:rPr lang="en-US" sz="2000" b="1" i="1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l</a:t>
              </a:r>
              <a:r>
                <a:rPr lang="en-US" sz="2000" b="1">
                  <a:solidFill>
                    <a:schemeClr val="tx2"/>
                  </a:solidFill>
                  <a:latin typeface="Symbol" charset="0"/>
                </a:rPr>
                <a:t> </a:t>
              </a:r>
              <a:r>
                <a:rPr lang="en-US" sz="2000">
                  <a:solidFill>
                    <a:schemeClr val="tx2"/>
                  </a:solidFill>
                  <a:latin typeface="Symbol" charset="0"/>
                  <a:sym typeface="Symbol" charset="0"/>
                </a:rPr>
                <a:t> </a:t>
              </a:r>
              <a:r>
                <a:rPr lang="en-US" sz="2000" b="1" i="1">
                  <a:solidFill>
                    <a:schemeClr val="tx2"/>
                  </a:solidFill>
                  <a:latin typeface="Times New Roman" charset="0"/>
                </a:rPr>
                <a:t>j</a:t>
              </a:r>
              <a:endParaRPr lang="en-US" sz="2000" b="1" i="1">
                <a:solidFill>
                  <a:schemeClr val="tx2"/>
                </a:solidFill>
                <a:latin typeface="Times New Roman" charset="0"/>
                <a:sym typeface="Symbo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33600" y="2131367"/>
            <a:ext cx="2065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// index for text</a:t>
            </a:r>
          </a:p>
          <a:p>
            <a:pPr algn="l"/>
            <a:r>
              <a:rPr lang="en-US" sz="1800" dirty="0" smtClean="0"/>
              <a:t>//index for pattern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432196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Pattern Matching</a:t>
            </a:r>
          </a:p>
        </p:txBody>
      </p:sp>
      <p:sp>
        <p:nvSpPr>
          <p:cNvPr id="235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2860579-D721-6C4C-B0E3-8446757436E2}" type="slidenum">
              <a:rPr lang="en-US" sz="1400"/>
              <a:pPr eaLnBrk="1" hangingPunct="1"/>
              <a:t>52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Worst Case</a:t>
            </a:r>
            <a:endParaRPr lang="en-US" dirty="0">
              <a:latin typeface="Tahoma" charset="0"/>
            </a:endParaRP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Tahoma" charset="0"/>
              </a:rPr>
              <a:t>Example </a:t>
            </a:r>
            <a:r>
              <a:rPr lang="en-US" sz="2000" dirty="0">
                <a:latin typeface="Tahoma" charset="0"/>
              </a:rPr>
              <a:t>of worst case:</a:t>
            </a:r>
          </a:p>
          <a:p>
            <a:pPr lvl="1" eaLnBrk="1" hangingPunct="1"/>
            <a:r>
              <a:rPr lang="en-US" sz="1800" b="1" i="1" dirty="0">
                <a:latin typeface="Times New Roman" charset="0"/>
              </a:rPr>
              <a:t>T </a:t>
            </a:r>
            <a:r>
              <a:rPr lang="en-US" sz="1800" dirty="0">
                <a:latin typeface="Symbol" charset="0"/>
              </a:rPr>
              <a:t>=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b="1" i="1" dirty="0" err="1">
                <a:latin typeface="Times New Roman" charset="0"/>
              </a:rPr>
              <a:t>aaa</a:t>
            </a:r>
            <a:r>
              <a:rPr lang="en-US" sz="1800" b="1" i="1" dirty="0">
                <a:latin typeface="Times New Roman" charset="0"/>
              </a:rPr>
              <a:t> … a</a:t>
            </a:r>
          </a:p>
          <a:p>
            <a:pPr lvl="1" eaLnBrk="1" hangingPunct="1"/>
            <a:r>
              <a:rPr lang="en-US" sz="1800" b="1" i="1" dirty="0">
                <a:latin typeface="Times New Roman" charset="0"/>
              </a:rPr>
              <a:t>P </a:t>
            </a:r>
            <a:r>
              <a:rPr lang="en-US" sz="1800" dirty="0">
                <a:latin typeface="Symbol" charset="0"/>
              </a:rPr>
              <a:t>=</a:t>
            </a:r>
            <a:r>
              <a:rPr lang="en-US" sz="1800" b="1" i="1" dirty="0">
                <a:latin typeface="Times New Roman" charset="0"/>
              </a:rPr>
              <a:t> </a:t>
            </a:r>
            <a:r>
              <a:rPr lang="en-US" sz="1800" b="1" i="1" dirty="0" err="1" smtClean="0">
                <a:latin typeface="Times New Roman" charset="0"/>
              </a:rPr>
              <a:t>baaa</a:t>
            </a:r>
            <a:endParaRPr lang="en-US" sz="1800" b="1" i="1" dirty="0" smtClean="0">
              <a:latin typeface="Times New Roman" charset="0"/>
            </a:endParaRPr>
          </a:p>
          <a:p>
            <a:pPr eaLnBrk="1" hangingPunct="1"/>
            <a:r>
              <a:rPr lang="en-US" sz="2200" b="1" i="1" dirty="0" smtClean="0">
                <a:latin typeface="Times New Roman" charset="0"/>
              </a:rPr>
              <a:t>“turtle walk” every time</a:t>
            </a:r>
          </a:p>
          <a:p>
            <a:pPr eaLnBrk="1" hangingPunct="1"/>
            <a:r>
              <a:rPr lang="en-US" sz="2200" b="1" dirty="0" smtClean="0">
                <a:latin typeface="Times New Roman" charset="0"/>
              </a:rPr>
              <a:t>Time complexity?</a:t>
            </a:r>
          </a:p>
        </p:txBody>
      </p:sp>
      <p:graphicFrame>
        <p:nvGraphicFramePr>
          <p:cNvPr id="23557" name="Object 7"/>
          <p:cNvGraphicFramePr>
            <a:graphicFrameLocks noChangeAspect="1"/>
          </p:cNvGraphicFramePr>
          <p:nvPr/>
        </p:nvGraphicFramePr>
        <p:xfrm>
          <a:off x="4572000" y="1828800"/>
          <a:ext cx="4103688" cy="394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6" name="VISIO" r:id="rId3" imgW="2349500" imgH="2273300" progId="Visio.Drawing.6">
                  <p:embed/>
                </p:oleObj>
              </mc:Choice>
              <mc:Fallback>
                <p:oleObj name="VISIO" r:id="rId3" imgW="2349500" imgH="22733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828800"/>
                        <a:ext cx="4103688" cy="394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88691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Pattern Matching</a:t>
            </a:r>
          </a:p>
        </p:txBody>
      </p:sp>
      <p:sp>
        <p:nvSpPr>
          <p:cNvPr id="235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2860579-D721-6C4C-B0E3-8446757436E2}" type="slidenum">
              <a:rPr lang="en-US" sz="1400"/>
              <a:pPr eaLnBrk="1" hangingPunct="1"/>
              <a:t>53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Worst Case Time Complexity</a:t>
            </a:r>
            <a:endParaRPr lang="en-US" dirty="0">
              <a:latin typeface="Tahoma" charset="0"/>
            </a:endParaRP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7391400" cy="4343400"/>
          </a:xfrm>
        </p:spPr>
        <p:txBody>
          <a:bodyPr/>
          <a:lstStyle/>
          <a:p>
            <a:pPr eaLnBrk="1" hangingPunct="1"/>
            <a:r>
              <a:rPr lang="en-US" altLang="ja-JP" sz="2400" dirty="0" smtClean="0">
                <a:latin typeface="Times New Roman" charset="0"/>
              </a:rPr>
              <a:t>Initializing </a:t>
            </a:r>
            <a:r>
              <a:rPr lang="en-US" altLang="ja-JP" sz="2400" dirty="0">
                <a:latin typeface="Times New Roman" charset="0"/>
              </a:rPr>
              <a:t>l</a:t>
            </a:r>
            <a:r>
              <a:rPr lang="en-US" altLang="ja-JP" sz="2400" dirty="0" smtClean="0">
                <a:latin typeface="Times New Roman" charset="0"/>
              </a:rPr>
              <a:t>ast()</a:t>
            </a:r>
          </a:p>
          <a:p>
            <a:pPr lvl="1" eaLnBrk="1" hangingPunct="1"/>
            <a:r>
              <a:rPr lang="en-US" altLang="ja-JP" dirty="0" smtClean="0">
                <a:latin typeface="Times New Roman" charset="0"/>
              </a:rPr>
              <a:t>O(m + s), s </a:t>
            </a:r>
            <a:r>
              <a:rPr lang="en-US" altLang="ja-JP" dirty="0">
                <a:latin typeface="Times New Roman" charset="0"/>
              </a:rPr>
              <a:t>is size of </a:t>
            </a:r>
            <a:r>
              <a:rPr lang="en-US" altLang="ja-JP" dirty="0" smtClean="0">
                <a:latin typeface="Times New Roman" charset="0"/>
              </a:rPr>
              <a:t>alphabet</a:t>
            </a:r>
          </a:p>
          <a:p>
            <a:pPr eaLnBrk="1" hangingPunct="1"/>
            <a:r>
              <a:rPr lang="en-US" altLang="ja-JP" sz="2400" dirty="0" smtClean="0">
                <a:latin typeface="Times New Roman" charset="0"/>
              </a:rPr>
              <a:t>Worst case matching</a:t>
            </a:r>
          </a:p>
          <a:p>
            <a:pPr lvl="1" eaLnBrk="1" hangingPunct="1"/>
            <a:r>
              <a:rPr lang="en-US" altLang="ja-JP" dirty="0" smtClean="0">
                <a:latin typeface="Times New Roman" charset="0"/>
              </a:rPr>
              <a:t>O(nm)</a:t>
            </a:r>
          </a:p>
          <a:p>
            <a:pPr eaLnBrk="1" hangingPunct="1"/>
            <a:r>
              <a:rPr lang="en-US" altLang="ja-JP" dirty="0" smtClean="0">
                <a:latin typeface="Times New Roman" charset="0"/>
              </a:rPr>
              <a:t>Total: O(nm </a:t>
            </a:r>
            <a:r>
              <a:rPr lang="en-US" altLang="ja-JP" smtClean="0">
                <a:latin typeface="Times New Roman" charset="0"/>
              </a:rPr>
              <a:t>+ m + s) </a:t>
            </a:r>
            <a:r>
              <a:rPr lang="en-US" altLang="ja-JP" dirty="0" smtClean="0">
                <a:latin typeface="Times New Roman" charset="0"/>
              </a:rPr>
              <a:t>or O(nm)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The worst case may occur in images and DNA sequences but is unlikely in English text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Boyer-Moore</a:t>
            </a:r>
            <a:r>
              <a:rPr lang="ja-JP" altLang="en-US" sz="2400" dirty="0">
                <a:latin typeface="Tahoma" charset="0"/>
              </a:rPr>
              <a:t>’</a:t>
            </a:r>
            <a:r>
              <a:rPr lang="en-US" altLang="ja-JP" sz="2400" dirty="0">
                <a:latin typeface="Tahoma" charset="0"/>
              </a:rPr>
              <a:t>s algorithm is significantly faster than the brute-force algorithm on English text</a:t>
            </a:r>
            <a:endParaRPr lang="en-US" sz="2400" dirty="0">
              <a:latin typeface="Tahoma" charset="0"/>
            </a:endParaRPr>
          </a:p>
          <a:p>
            <a:pPr lvl="1" eaLnBrk="1" hangingPunct="1"/>
            <a:endParaRPr lang="en-US" altLang="ja-JP" dirty="0">
              <a:latin typeface="Tahoma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“looking glass”?</a:t>
            </a:r>
            <a:br>
              <a:rPr lang="en-US" dirty="0" smtClean="0"/>
            </a:br>
            <a:r>
              <a:rPr lang="en-US" dirty="0" smtClean="0"/>
              <a:t>mismatch &amp; absent in pattern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4625232"/>
              </p:ext>
            </p:extLst>
          </p:nvPr>
        </p:nvGraphicFramePr>
        <p:xfrm>
          <a:off x="838200" y="1905000"/>
          <a:ext cx="777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Matching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B628D7-EB5A-974B-8620-E57D7CE54864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480900"/>
              </p:ext>
            </p:extLst>
          </p:nvPr>
        </p:nvGraphicFramePr>
        <p:xfrm>
          <a:off x="1600200" y="2514600"/>
          <a:ext cx="3886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/>
                <a:gridCol w="777240"/>
                <a:gridCol w="777240"/>
                <a:gridCol w="777240"/>
                <a:gridCol w="77724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480903"/>
              </p:ext>
            </p:extLst>
          </p:nvPr>
        </p:nvGraphicFramePr>
        <p:xfrm>
          <a:off x="5486400" y="3124200"/>
          <a:ext cx="3886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/>
                <a:gridCol w="777240"/>
                <a:gridCol w="777240"/>
                <a:gridCol w="777240"/>
                <a:gridCol w="77724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9542849"/>
              </p:ext>
            </p:extLst>
          </p:nvPr>
        </p:nvGraphicFramePr>
        <p:xfrm>
          <a:off x="744964" y="4419600"/>
          <a:ext cx="777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279252"/>
              </p:ext>
            </p:extLst>
          </p:nvPr>
        </p:nvGraphicFramePr>
        <p:xfrm>
          <a:off x="1524000" y="5181600"/>
          <a:ext cx="3886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/>
                <a:gridCol w="777240"/>
                <a:gridCol w="777240"/>
                <a:gridCol w="777240"/>
                <a:gridCol w="77724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w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u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v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z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426517" y="5781675"/>
            <a:ext cx="2966646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would you do?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2210" y="1409700"/>
            <a:ext cx="6972936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1. Start from the end of the pattern -- Large jump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2210" y="3850330"/>
            <a:ext cx="5841087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. Start from the beginning of the pattern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3074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“last occurrence”?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5447188"/>
              </p:ext>
            </p:extLst>
          </p:nvPr>
        </p:nvGraphicFramePr>
        <p:xfrm>
          <a:off x="838200" y="1905000"/>
          <a:ext cx="777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accent3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Matching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B628D7-EB5A-974B-8620-E57D7CE54864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692557"/>
              </p:ext>
            </p:extLst>
          </p:nvPr>
        </p:nvGraphicFramePr>
        <p:xfrm>
          <a:off x="1600200" y="2514600"/>
          <a:ext cx="3886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/>
                <a:gridCol w="777240"/>
                <a:gridCol w="777240"/>
                <a:gridCol w="777240"/>
                <a:gridCol w="77724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597069"/>
              </p:ext>
            </p:extLst>
          </p:nvPr>
        </p:nvGraphicFramePr>
        <p:xfrm>
          <a:off x="3200400" y="3276600"/>
          <a:ext cx="3886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/>
                <a:gridCol w="777240"/>
                <a:gridCol w="777240"/>
                <a:gridCol w="777240"/>
                <a:gridCol w="77724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506313" y="1409700"/>
            <a:ext cx="184730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067526"/>
              </p:ext>
            </p:extLst>
          </p:nvPr>
        </p:nvGraphicFramePr>
        <p:xfrm>
          <a:off x="4724400" y="4419600"/>
          <a:ext cx="3886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/>
                <a:gridCol w="777240"/>
                <a:gridCol w="777240"/>
                <a:gridCol w="777240"/>
                <a:gridCol w="77724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3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643067" y="3962400"/>
            <a:ext cx="2880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Might match sooner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253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0369815"/>
              </p:ext>
            </p:extLst>
          </p:nvPr>
        </p:nvGraphicFramePr>
        <p:xfrm>
          <a:off x="1143000" y="2286000"/>
          <a:ext cx="70866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2362200"/>
                <a:gridCol w="2362200"/>
              </a:tblGrid>
              <a:tr h="1016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Brute Force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Boyer-Moore</a:t>
                      </a:r>
                    </a:p>
                    <a:p>
                      <a:pPr algn="ctr"/>
                      <a:r>
                        <a:rPr lang="en-US" dirty="0" smtClean="0"/>
                        <a:t>(simplified</a:t>
                      </a:r>
                      <a:r>
                        <a:rPr lang="en-US" baseline="0" dirty="0" smtClean="0"/>
                        <a:t> version)</a:t>
                      </a:r>
                      <a:endParaRPr lang="en-US" dirty="0"/>
                    </a:p>
                  </a:txBody>
                  <a:tcPr/>
                </a:tc>
              </a:tr>
              <a:tr h="1016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Worst-Case</a:t>
                      </a:r>
                    </a:p>
                    <a:p>
                      <a:pPr algn="ctr"/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O(nm)</a:t>
                      </a:r>
                      <a:endParaRPr lang="en-US" dirty="0"/>
                    </a:p>
                  </a:txBody>
                  <a:tcPr/>
                </a:tc>
              </a:tr>
              <a:tr h="10160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Significantly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dirty="0" smtClean="0"/>
                        <a:t>faster in practice with English text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Matching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F6D4A-A064-9A44-8E3F-F538C4BBBA05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237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the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Matching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B628D7-EB5A-974B-8620-E57D7CE54864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717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Pattern Matching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FA27B47-0243-3D4C-9632-BC184934078B}" type="slidenum">
              <a:rPr lang="en-US" sz="1400"/>
              <a:pPr eaLnBrk="1" hangingPunct="1"/>
              <a:t>58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The KMP Algorithm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4038600" cy="46482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Knuth-Morris-Pratt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altLang="ja-JP" sz="2000">
                <a:latin typeface="Tahoma" charset="0"/>
              </a:rPr>
              <a:t>s algorithm compares the pattern to the text in </a:t>
            </a:r>
            <a:r>
              <a:rPr lang="en-US" altLang="ja-JP" sz="2000">
                <a:solidFill>
                  <a:schemeClr val="tx2"/>
                </a:solidFill>
                <a:latin typeface="Tahoma" charset="0"/>
              </a:rPr>
              <a:t>left-to-right</a:t>
            </a:r>
            <a:r>
              <a:rPr lang="en-US" altLang="ja-JP" sz="2000">
                <a:latin typeface="Tahoma" charset="0"/>
              </a:rPr>
              <a:t>, but shifts the pattern more intelligently than the brute-force algorithm. </a:t>
            </a:r>
          </a:p>
          <a:p>
            <a:pPr eaLnBrk="1" hangingPunct="1"/>
            <a:r>
              <a:rPr lang="en-US" sz="2000">
                <a:latin typeface="Tahoma" charset="0"/>
              </a:rPr>
              <a:t>When a mismatch occurs, what is the</a:t>
            </a:r>
            <a:r>
              <a:rPr lang="en-US" sz="2000" b="1">
                <a:latin typeface="Tahoma" charset="0"/>
              </a:rPr>
              <a:t> </a:t>
            </a:r>
            <a:r>
              <a:rPr lang="en-US" sz="2000" b="1">
                <a:solidFill>
                  <a:schemeClr val="tx2"/>
                </a:solidFill>
                <a:latin typeface="Tahoma" charset="0"/>
              </a:rPr>
              <a:t>most</a:t>
            </a:r>
            <a:r>
              <a:rPr lang="en-US" sz="2000">
                <a:latin typeface="Tahoma" charset="0"/>
              </a:rPr>
              <a:t> we can shift the pattern so as to avoid redundant comparisons?</a:t>
            </a:r>
          </a:p>
          <a:p>
            <a:pPr eaLnBrk="1" hangingPunct="1"/>
            <a:r>
              <a:rPr lang="en-US" sz="2000">
                <a:latin typeface="Tahoma" charset="0"/>
              </a:rPr>
              <a:t>Answer: the largest prefix of </a:t>
            </a:r>
            <a:r>
              <a:rPr lang="en-US" sz="2000" b="1" i="1">
                <a:latin typeface="Times New Roman" charset="0"/>
              </a:rPr>
              <a:t>P</a:t>
            </a:r>
            <a:r>
              <a:rPr lang="en-US" sz="2000">
                <a:latin typeface="Times New Roman" charset="0"/>
              </a:rPr>
              <a:t>[0..</a:t>
            </a:r>
            <a:r>
              <a:rPr lang="en-US" sz="2000" b="1" i="1">
                <a:latin typeface="Times New Roman" charset="0"/>
              </a:rPr>
              <a:t>j</a:t>
            </a:r>
            <a:r>
              <a:rPr lang="en-US" sz="2000">
                <a:latin typeface="Times New Roman" charset="0"/>
              </a:rPr>
              <a:t>]</a:t>
            </a:r>
            <a:r>
              <a:rPr lang="en-US" sz="2000" b="1" i="1">
                <a:latin typeface="Times New Roman" charset="0"/>
              </a:rPr>
              <a:t> </a:t>
            </a:r>
            <a:r>
              <a:rPr lang="en-US" sz="2000">
                <a:latin typeface="Tahoma" charset="0"/>
              </a:rPr>
              <a:t>that is a suffix of </a:t>
            </a:r>
            <a:r>
              <a:rPr lang="en-US" sz="2000" b="1" i="1">
                <a:latin typeface="Times New Roman" charset="0"/>
              </a:rPr>
              <a:t>P</a:t>
            </a:r>
            <a:r>
              <a:rPr lang="en-US" sz="2000">
                <a:latin typeface="Times New Roman" charset="0"/>
              </a:rPr>
              <a:t>[1..</a:t>
            </a:r>
            <a:r>
              <a:rPr lang="en-US" sz="2000" b="1" i="1">
                <a:latin typeface="Times New Roman" charset="0"/>
              </a:rPr>
              <a:t>j</a:t>
            </a:r>
            <a:r>
              <a:rPr lang="en-US" sz="2000">
                <a:latin typeface="Times New Roman" charset="0"/>
              </a:rPr>
              <a:t>]</a:t>
            </a:r>
          </a:p>
        </p:txBody>
      </p:sp>
      <p:sp>
        <p:nvSpPr>
          <p:cNvPr id="25605" name="Rectangle 62"/>
          <p:cNvSpPr>
            <a:spLocks noChangeArrowheads="1"/>
          </p:cNvSpPr>
          <p:nvPr/>
        </p:nvSpPr>
        <p:spPr bwMode="auto">
          <a:xfrm>
            <a:off x="6864350" y="2438400"/>
            <a:ext cx="341313" cy="341313"/>
          </a:xfrm>
          <a:prstGeom prst="rect">
            <a:avLst/>
          </a:prstGeom>
          <a:solidFill>
            <a:srgbClr val="CFD1FD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6" name="Rectangle 63"/>
          <p:cNvSpPr>
            <a:spLocks noChangeArrowheads="1"/>
          </p:cNvSpPr>
          <p:nvPr/>
        </p:nvSpPr>
        <p:spPr bwMode="auto">
          <a:xfrm>
            <a:off x="7024688" y="245110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40458C"/>
                </a:solidFill>
                <a:latin typeface="Times New Roman" charset="0"/>
              </a:rPr>
              <a:t>x</a:t>
            </a:r>
            <a:endParaRPr lang="en-US"/>
          </a:p>
        </p:txBody>
      </p:sp>
      <p:sp>
        <p:nvSpPr>
          <p:cNvPr id="25607" name="Rectangle 64"/>
          <p:cNvSpPr>
            <a:spLocks noChangeArrowheads="1"/>
          </p:cNvSpPr>
          <p:nvPr/>
        </p:nvSpPr>
        <p:spPr bwMode="auto">
          <a:xfrm>
            <a:off x="7023100" y="3854450"/>
            <a:ext cx="746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j</a:t>
            </a:r>
            <a:endParaRPr lang="en-US"/>
          </a:p>
        </p:txBody>
      </p:sp>
      <p:sp>
        <p:nvSpPr>
          <p:cNvPr id="25608" name="Line 65"/>
          <p:cNvSpPr>
            <a:spLocks noChangeShapeType="1"/>
          </p:cNvSpPr>
          <p:nvPr/>
        </p:nvSpPr>
        <p:spPr bwMode="auto">
          <a:xfrm>
            <a:off x="6864350" y="2779713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Line 66"/>
          <p:cNvSpPr>
            <a:spLocks noChangeShapeType="1"/>
          </p:cNvSpPr>
          <p:nvPr/>
        </p:nvSpPr>
        <p:spPr bwMode="auto">
          <a:xfrm>
            <a:off x="6864350" y="3073400"/>
            <a:ext cx="1588" cy="182563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67"/>
          <p:cNvSpPr>
            <a:spLocks noChangeShapeType="1"/>
          </p:cNvSpPr>
          <p:nvPr/>
        </p:nvSpPr>
        <p:spPr bwMode="auto">
          <a:xfrm>
            <a:off x="6864350" y="3368675"/>
            <a:ext cx="1588" cy="182563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Line 68"/>
          <p:cNvSpPr>
            <a:spLocks noChangeShapeType="1"/>
          </p:cNvSpPr>
          <p:nvPr/>
        </p:nvSpPr>
        <p:spPr bwMode="auto">
          <a:xfrm>
            <a:off x="6864350" y="3663950"/>
            <a:ext cx="1588" cy="182563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Line 69"/>
          <p:cNvSpPr>
            <a:spLocks noChangeShapeType="1"/>
          </p:cNvSpPr>
          <p:nvPr/>
        </p:nvSpPr>
        <p:spPr bwMode="auto">
          <a:xfrm>
            <a:off x="6864350" y="3959225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Line 70"/>
          <p:cNvSpPr>
            <a:spLocks noChangeShapeType="1"/>
          </p:cNvSpPr>
          <p:nvPr/>
        </p:nvSpPr>
        <p:spPr bwMode="auto">
          <a:xfrm>
            <a:off x="6864350" y="4254500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Line 71"/>
          <p:cNvSpPr>
            <a:spLocks noChangeShapeType="1"/>
          </p:cNvSpPr>
          <p:nvPr/>
        </p:nvSpPr>
        <p:spPr bwMode="auto">
          <a:xfrm>
            <a:off x="6864350" y="4549775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Line 72"/>
          <p:cNvSpPr>
            <a:spLocks noChangeShapeType="1"/>
          </p:cNvSpPr>
          <p:nvPr/>
        </p:nvSpPr>
        <p:spPr bwMode="auto">
          <a:xfrm>
            <a:off x="6864350" y="4845050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Line 73"/>
          <p:cNvSpPr>
            <a:spLocks noChangeShapeType="1"/>
          </p:cNvSpPr>
          <p:nvPr/>
        </p:nvSpPr>
        <p:spPr bwMode="auto">
          <a:xfrm>
            <a:off x="6864350" y="5140325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7" name="Line 74"/>
          <p:cNvSpPr>
            <a:spLocks noChangeShapeType="1"/>
          </p:cNvSpPr>
          <p:nvPr/>
        </p:nvSpPr>
        <p:spPr bwMode="auto">
          <a:xfrm>
            <a:off x="6864350" y="5434013"/>
            <a:ext cx="1588" cy="68262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8" name="Rectangle 75"/>
          <p:cNvSpPr>
            <a:spLocks noChangeArrowheads="1"/>
          </p:cNvSpPr>
          <p:nvPr/>
        </p:nvSpPr>
        <p:spPr bwMode="auto">
          <a:xfrm>
            <a:off x="4471988" y="2438400"/>
            <a:ext cx="341312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Rectangle 76"/>
          <p:cNvSpPr>
            <a:spLocks noChangeArrowheads="1"/>
          </p:cNvSpPr>
          <p:nvPr/>
        </p:nvSpPr>
        <p:spPr bwMode="auto">
          <a:xfrm>
            <a:off x="4659313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charset="0"/>
              </a:rPr>
              <a:t>.</a:t>
            </a:r>
            <a:endParaRPr lang="en-US"/>
          </a:p>
        </p:txBody>
      </p:sp>
      <p:sp>
        <p:nvSpPr>
          <p:cNvPr id="25620" name="Rectangle 77"/>
          <p:cNvSpPr>
            <a:spLocks noChangeArrowheads="1"/>
          </p:cNvSpPr>
          <p:nvPr/>
        </p:nvSpPr>
        <p:spPr bwMode="auto">
          <a:xfrm>
            <a:off x="4813300" y="2438400"/>
            <a:ext cx="341313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1" name="Rectangle 78"/>
          <p:cNvSpPr>
            <a:spLocks noChangeArrowheads="1"/>
          </p:cNvSpPr>
          <p:nvPr/>
        </p:nvSpPr>
        <p:spPr bwMode="auto">
          <a:xfrm>
            <a:off x="5000625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charset="0"/>
              </a:rPr>
              <a:t>.</a:t>
            </a:r>
            <a:endParaRPr lang="en-US"/>
          </a:p>
        </p:txBody>
      </p:sp>
      <p:sp>
        <p:nvSpPr>
          <p:cNvPr id="25622" name="Rectangle 79"/>
          <p:cNvSpPr>
            <a:spLocks noChangeArrowheads="1"/>
          </p:cNvSpPr>
          <p:nvPr/>
        </p:nvSpPr>
        <p:spPr bwMode="auto">
          <a:xfrm>
            <a:off x="5154613" y="2438400"/>
            <a:ext cx="342900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3" name="Rectangle 80"/>
          <p:cNvSpPr>
            <a:spLocks noChangeArrowheads="1"/>
          </p:cNvSpPr>
          <p:nvPr/>
        </p:nvSpPr>
        <p:spPr bwMode="auto">
          <a:xfrm>
            <a:off x="5314950" y="245110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24" name="Rectangle 81"/>
          <p:cNvSpPr>
            <a:spLocks noChangeArrowheads="1"/>
          </p:cNvSpPr>
          <p:nvPr/>
        </p:nvSpPr>
        <p:spPr bwMode="auto">
          <a:xfrm>
            <a:off x="5497513" y="2438400"/>
            <a:ext cx="341312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5" name="Rectangle 82"/>
          <p:cNvSpPr>
            <a:spLocks noChangeArrowheads="1"/>
          </p:cNvSpPr>
          <p:nvPr/>
        </p:nvSpPr>
        <p:spPr bwMode="auto">
          <a:xfrm>
            <a:off x="5657850" y="245110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b</a:t>
            </a:r>
            <a:endParaRPr lang="en-US"/>
          </a:p>
        </p:txBody>
      </p:sp>
      <p:sp>
        <p:nvSpPr>
          <p:cNvPr id="25626" name="Rectangle 83"/>
          <p:cNvSpPr>
            <a:spLocks noChangeArrowheads="1"/>
          </p:cNvSpPr>
          <p:nvPr/>
        </p:nvSpPr>
        <p:spPr bwMode="auto">
          <a:xfrm>
            <a:off x="5838825" y="2438400"/>
            <a:ext cx="341313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7" name="Rectangle 84"/>
          <p:cNvSpPr>
            <a:spLocks noChangeArrowheads="1"/>
          </p:cNvSpPr>
          <p:nvPr/>
        </p:nvSpPr>
        <p:spPr bwMode="auto">
          <a:xfrm>
            <a:off x="5999163" y="245110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28" name="Rectangle 85"/>
          <p:cNvSpPr>
            <a:spLocks noChangeArrowheads="1"/>
          </p:cNvSpPr>
          <p:nvPr/>
        </p:nvSpPr>
        <p:spPr bwMode="auto">
          <a:xfrm>
            <a:off x="6180138" y="2438400"/>
            <a:ext cx="341312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9" name="Rectangle 86"/>
          <p:cNvSpPr>
            <a:spLocks noChangeArrowheads="1"/>
          </p:cNvSpPr>
          <p:nvPr/>
        </p:nvSpPr>
        <p:spPr bwMode="auto">
          <a:xfrm>
            <a:off x="6340475" y="245110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30" name="Rectangle 87"/>
          <p:cNvSpPr>
            <a:spLocks noChangeArrowheads="1"/>
          </p:cNvSpPr>
          <p:nvPr/>
        </p:nvSpPr>
        <p:spPr bwMode="auto">
          <a:xfrm>
            <a:off x="6521450" y="2438400"/>
            <a:ext cx="342900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1" name="Rectangle 88"/>
          <p:cNvSpPr>
            <a:spLocks noChangeArrowheads="1"/>
          </p:cNvSpPr>
          <p:nvPr/>
        </p:nvSpPr>
        <p:spPr bwMode="auto">
          <a:xfrm>
            <a:off x="6681788" y="245110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b</a:t>
            </a:r>
            <a:endParaRPr lang="en-US"/>
          </a:p>
        </p:txBody>
      </p:sp>
      <p:sp>
        <p:nvSpPr>
          <p:cNvPr id="25632" name="Rectangle 89"/>
          <p:cNvSpPr>
            <a:spLocks noChangeArrowheads="1"/>
          </p:cNvSpPr>
          <p:nvPr/>
        </p:nvSpPr>
        <p:spPr bwMode="auto">
          <a:xfrm>
            <a:off x="7205663" y="2438400"/>
            <a:ext cx="341312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3" name="Rectangle 90"/>
          <p:cNvSpPr>
            <a:spLocks noChangeArrowheads="1"/>
          </p:cNvSpPr>
          <p:nvPr/>
        </p:nvSpPr>
        <p:spPr bwMode="auto">
          <a:xfrm>
            <a:off x="7392988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charset="0"/>
              </a:rPr>
              <a:t>.</a:t>
            </a:r>
            <a:endParaRPr lang="en-US"/>
          </a:p>
        </p:txBody>
      </p:sp>
      <p:sp>
        <p:nvSpPr>
          <p:cNvPr id="25634" name="Rectangle 91"/>
          <p:cNvSpPr>
            <a:spLocks noChangeArrowheads="1"/>
          </p:cNvSpPr>
          <p:nvPr/>
        </p:nvSpPr>
        <p:spPr bwMode="auto">
          <a:xfrm>
            <a:off x="7546975" y="2438400"/>
            <a:ext cx="342900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5" name="Rectangle 92"/>
          <p:cNvSpPr>
            <a:spLocks noChangeArrowheads="1"/>
          </p:cNvSpPr>
          <p:nvPr/>
        </p:nvSpPr>
        <p:spPr bwMode="auto">
          <a:xfrm>
            <a:off x="7734300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charset="0"/>
              </a:rPr>
              <a:t>.</a:t>
            </a:r>
            <a:endParaRPr lang="en-US"/>
          </a:p>
        </p:txBody>
      </p:sp>
      <p:sp>
        <p:nvSpPr>
          <p:cNvPr id="25636" name="Rectangle 93"/>
          <p:cNvSpPr>
            <a:spLocks noChangeArrowheads="1"/>
          </p:cNvSpPr>
          <p:nvPr/>
        </p:nvSpPr>
        <p:spPr bwMode="auto">
          <a:xfrm>
            <a:off x="7889875" y="2438400"/>
            <a:ext cx="341313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7" name="Rectangle 94"/>
          <p:cNvSpPr>
            <a:spLocks noChangeArrowheads="1"/>
          </p:cNvSpPr>
          <p:nvPr/>
        </p:nvSpPr>
        <p:spPr bwMode="auto">
          <a:xfrm>
            <a:off x="8077200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charset="0"/>
              </a:rPr>
              <a:t>.</a:t>
            </a:r>
            <a:endParaRPr lang="en-US"/>
          </a:p>
        </p:txBody>
      </p:sp>
      <p:sp>
        <p:nvSpPr>
          <p:cNvPr id="25638" name="Rectangle 95"/>
          <p:cNvSpPr>
            <a:spLocks noChangeArrowheads="1"/>
          </p:cNvSpPr>
          <p:nvPr/>
        </p:nvSpPr>
        <p:spPr bwMode="auto">
          <a:xfrm>
            <a:off x="8231188" y="2438400"/>
            <a:ext cx="341312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9" name="Rectangle 96"/>
          <p:cNvSpPr>
            <a:spLocks noChangeArrowheads="1"/>
          </p:cNvSpPr>
          <p:nvPr/>
        </p:nvSpPr>
        <p:spPr bwMode="auto">
          <a:xfrm>
            <a:off x="8418513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charset="0"/>
              </a:rPr>
              <a:t>.</a:t>
            </a:r>
            <a:endParaRPr lang="en-US"/>
          </a:p>
        </p:txBody>
      </p:sp>
      <p:sp>
        <p:nvSpPr>
          <p:cNvPr id="25640" name="Rectangle 97"/>
          <p:cNvSpPr>
            <a:spLocks noChangeArrowheads="1"/>
          </p:cNvSpPr>
          <p:nvPr/>
        </p:nvSpPr>
        <p:spPr bwMode="auto">
          <a:xfrm>
            <a:off x="8572500" y="2438400"/>
            <a:ext cx="342900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1" name="Rectangle 98"/>
          <p:cNvSpPr>
            <a:spLocks noChangeArrowheads="1"/>
          </p:cNvSpPr>
          <p:nvPr/>
        </p:nvSpPr>
        <p:spPr bwMode="auto">
          <a:xfrm>
            <a:off x="8759825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Times New Roman" charset="0"/>
              </a:rPr>
              <a:t>.</a:t>
            </a:r>
            <a:endParaRPr lang="en-US"/>
          </a:p>
        </p:txBody>
      </p:sp>
      <p:sp>
        <p:nvSpPr>
          <p:cNvPr id="25642" name="Rectangle 99"/>
          <p:cNvSpPr>
            <a:spLocks noChangeArrowheads="1"/>
          </p:cNvSpPr>
          <p:nvPr/>
        </p:nvSpPr>
        <p:spPr bwMode="auto">
          <a:xfrm>
            <a:off x="5154613" y="3459163"/>
            <a:ext cx="342900" cy="341312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3" name="Rectangle 100"/>
          <p:cNvSpPr>
            <a:spLocks noChangeArrowheads="1"/>
          </p:cNvSpPr>
          <p:nvPr/>
        </p:nvSpPr>
        <p:spPr bwMode="auto">
          <a:xfrm>
            <a:off x="5314950" y="347345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44" name="Rectangle 101"/>
          <p:cNvSpPr>
            <a:spLocks noChangeArrowheads="1"/>
          </p:cNvSpPr>
          <p:nvPr/>
        </p:nvSpPr>
        <p:spPr bwMode="auto">
          <a:xfrm>
            <a:off x="5497513" y="3459163"/>
            <a:ext cx="341312" cy="341312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5" name="Rectangle 102"/>
          <p:cNvSpPr>
            <a:spLocks noChangeArrowheads="1"/>
          </p:cNvSpPr>
          <p:nvPr/>
        </p:nvSpPr>
        <p:spPr bwMode="auto">
          <a:xfrm>
            <a:off x="5657850" y="347345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b</a:t>
            </a:r>
            <a:endParaRPr lang="en-US"/>
          </a:p>
        </p:txBody>
      </p:sp>
      <p:sp>
        <p:nvSpPr>
          <p:cNvPr id="25646" name="Rectangle 103"/>
          <p:cNvSpPr>
            <a:spLocks noChangeArrowheads="1"/>
          </p:cNvSpPr>
          <p:nvPr/>
        </p:nvSpPr>
        <p:spPr bwMode="auto">
          <a:xfrm>
            <a:off x="5838825" y="3459163"/>
            <a:ext cx="341313" cy="341312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7" name="Rectangle 104"/>
          <p:cNvSpPr>
            <a:spLocks noChangeArrowheads="1"/>
          </p:cNvSpPr>
          <p:nvPr/>
        </p:nvSpPr>
        <p:spPr bwMode="auto">
          <a:xfrm>
            <a:off x="5999163" y="347345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48" name="Rectangle 105"/>
          <p:cNvSpPr>
            <a:spLocks noChangeArrowheads="1"/>
          </p:cNvSpPr>
          <p:nvPr/>
        </p:nvSpPr>
        <p:spPr bwMode="auto">
          <a:xfrm>
            <a:off x="6180138" y="3459163"/>
            <a:ext cx="341312" cy="341312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49" name="Rectangle 106"/>
          <p:cNvSpPr>
            <a:spLocks noChangeArrowheads="1"/>
          </p:cNvSpPr>
          <p:nvPr/>
        </p:nvSpPr>
        <p:spPr bwMode="auto">
          <a:xfrm>
            <a:off x="6340475" y="347345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50" name="Rectangle 107"/>
          <p:cNvSpPr>
            <a:spLocks noChangeArrowheads="1"/>
          </p:cNvSpPr>
          <p:nvPr/>
        </p:nvSpPr>
        <p:spPr bwMode="auto">
          <a:xfrm>
            <a:off x="6521450" y="3459163"/>
            <a:ext cx="342900" cy="341312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1" name="Rectangle 108"/>
          <p:cNvSpPr>
            <a:spLocks noChangeArrowheads="1"/>
          </p:cNvSpPr>
          <p:nvPr/>
        </p:nvSpPr>
        <p:spPr bwMode="auto">
          <a:xfrm>
            <a:off x="6681788" y="347345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b</a:t>
            </a:r>
            <a:endParaRPr lang="en-US"/>
          </a:p>
        </p:txBody>
      </p:sp>
      <p:sp>
        <p:nvSpPr>
          <p:cNvPr id="25652" name="Rectangle 109"/>
          <p:cNvSpPr>
            <a:spLocks noChangeArrowheads="1"/>
          </p:cNvSpPr>
          <p:nvPr/>
        </p:nvSpPr>
        <p:spPr bwMode="auto">
          <a:xfrm>
            <a:off x="6864350" y="3459163"/>
            <a:ext cx="341313" cy="341312"/>
          </a:xfrm>
          <a:prstGeom prst="rect">
            <a:avLst/>
          </a:prstGeom>
          <a:solidFill>
            <a:srgbClr val="CFD1FD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3" name="Rectangle 110"/>
          <p:cNvSpPr>
            <a:spLocks noChangeArrowheads="1"/>
          </p:cNvSpPr>
          <p:nvPr/>
        </p:nvSpPr>
        <p:spPr bwMode="auto">
          <a:xfrm>
            <a:off x="7024688" y="347345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40458C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54" name="Line 111"/>
          <p:cNvSpPr>
            <a:spLocks noChangeShapeType="1"/>
          </p:cNvSpPr>
          <p:nvPr/>
        </p:nvSpPr>
        <p:spPr bwMode="auto">
          <a:xfrm>
            <a:off x="6257925" y="4989513"/>
            <a:ext cx="496888" cy="1587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5" name="Freeform 112"/>
          <p:cNvSpPr>
            <a:spLocks/>
          </p:cNvSpPr>
          <p:nvPr/>
        </p:nvSpPr>
        <p:spPr bwMode="auto">
          <a:xfrm>
            <a:off x="6148388" y="4921250"/>
            <a:ext cx="141287" cy="141288"/>
          </a:xfrm>
          <a:custGeom>
            <a:avLst/>
            <a:gdLst>
              <a:gd name="T0" fmla="*/ 0 w 89"/>
              <a:gd name="T1" fmla="*/ 108367896 h 89"/>
              <a:gd name="T2" fmla="*/ 224292319 w 89"/>
              <a:gd name="T3" fmla="*/ 0 h 89"/>
              <a:gd name="T4" fmla="*/ 216732671 w 89"/>
              <a:gd name="T5" fmla="*/ 15120991 h 89"/>
              <a:gd name="T6" fmla="*/ 209171435 w 89"/>
              <a:gd name="T7" fmla="*/ 30241982 h 89"/>
              <a:gd name="T8" fmla="*/ 201611787 w 89"/>
              <a:gd name="T9" fmla="*/ 50403303 h 89"/>
              <a:gd name="T10" fmla="*/ 201611787 w 89"/>
              <a:gd name="T11" fmla="*/ 65524294 h 89"/>
              <a:gd name="T12" fmla="*/ 201611787 w 89"/>
              <a:gd name="T13" fmla="*/ 80645285 h 89"/>
              <a:gd name="T14" fmla="*/ 196571492 w 89"/>
              <a:gd name="T15" fmla="*/ 100806607 h 89"/>
              <a:gd name="T16" fmla="*/ 196571492 w 89"/>
              <a:gd name="T17" fmla="*/ 115927598 h 89"/>
              <a:gd name="T18" fmla="*/ 201611787 w 89"/>
              <a:gd name="T19" fmla="*/ 138609878 h 89"/>
              <a:gd name="T20" fmla="*/ 201611787 w 89"/>
              <a:gd name="T21" fmla="*/ 151209910 h 89"/>
              <a:gd name="T22" fmla="*/ 201611787 w 89"/>
              <a:gd name="T23" fmla="*/ 173892190 h 89"/>
              <a:gd name="T24" fmla="*/ 209171435 w 89"/>
              <a:gd name="T25" fmla="*/ 189013181 h 89"/>
              <a:gd name="T26" fmla="*/ 216732671 w 89"/>
              <a:gd name="T27" fmla="*/ 201613213 h 89"/>
              <a:gd name="T28" fmla="*/ 224292319 w 89"/>
              <a:gd name="T29" fmla="*/ 224295494 h 89"/>
              <a:gd name="T30" fmla="*/ 0 w 89"/>
              <a:gd name="T31" fmla="*/ 108367896 h 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9"/>
              <a:gd name="T49" fmla="*/ 0 h 89"/>
              <a:gd name="T50" fmla="*/ 89 w 89"/>
              <a:gd name="T51" fmla="*/ 89 h 8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9" h="89">
                <a:moveTo>
                  <a:pt x="0" y="43"/>
                </a:moveTo>
                <a:lnTo>
                  <a:pt x="89" y="0"/>
                </a:lnTo>
                <a:lnTo>
                  <a:pt x="86" y="6"/>
                </a:lnTo>
                <a:lnTo>
                  <a:pt x="83" y="12"/>
                </a:lnTo>
                <a:lnTo>
                  <a:pt x="80" y="20"/>
                </a:lnTo>
                <a:lnTo>
                  <a:pt x="80" y="26"/>
                </a:lnTo>
                <a:lnTo>
                  <a:pt x="80" y="32"/>
                </a:lnTo>
                <a:lnTo>
                  <a:pt x="78" y="40"/>
                </a:lnTo>
                <a:lnTo>
                  <a:pt x="78" y="46"/>
                </a:lnTo>
                <a:lnTo>
                  <a:pt x="80" y="55"/>
                </a:lnTo>
                <a:lnTo>
                  <a:pt x="80" y="60"/>
                </a:lnTo>
                <a:lnTo>
                  <a:pt x="80" y="69"/>
                </a:lnTo>
                <a:lnTo>
                  <a:pt x="83" y="75"/>
                </a:lnTo>
                <a:lnTo>
                  <a:pt x="86" y="80"/>
                </a:lnTo>
                <a:lnTo>
                  <a:pt x="89" y="89"/>
                </a:lnTo>
                <a:lnTo>
                  <a:pt x="0" y="43"/>
                </a:lnTo>
                <a:close/>
              </a:path>
            </a:pathLst>
          </a:custGeom>
          <a:solidFill>
            <a:srgbClr val="BE2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6" name="Freeform 113"/>
          <p:cNvSpPr>
            <a:spLocks/>
          </p:cNvSpPr>
          <p:nvPr/>
        </p:nvSpPr>
        <p:spPr bwMode="auto">
          <a:xfrm>
            <a:off x="6723063" y="4921250"/>
            <a:ext cx="141287" cy="141288"/>
          </a:xfrm>
          <a:custGeom>
            <a:avLst/>
            <a:gdLst>
              <a:gd name="T0" fmla="*/ 224292319 w 89"/>
              <a:gd name="T1" fmla="*/ 108367896 h 89"/>
              <a:gd name="T2" fmla="*/ 0 w 89"/>
              <a:gd name="T3" fmla="*/ 224295494 h 89"/>
              <a:gd name="T4" fmla="*/ 7559648 w 89"/>
              <a:gd name="T5" fmla="*/ 201613213 h 89"/>
              <a:gd name="T6" fmla="*/ 12599943 w 89"/>
              <a:gd name="T7" fmla="*/ 189013181 h 89"/>
              <a:gd name="T8" fmla="*/ 12599943 w 89"/>
              <a:gd name="T9" fmla="*/ 173892190 h 89"/>
              <a:gd name="T10" fmla="*/ 20161179 w 89"/>
              <a:gd name="T11" fmla="*/ 151209910 h 89"/>
              <a:gd name="T12" fmla="*/ 20161179 w 89"/>
              <a:gd name="T13" fmla="*/ 138609878 h 89"/>
              <a:gd name="T14" fmla="*/ 20161179 w 89"/>
              <a:gd name="T15" fmla="*/ 115927598 h 89"/>
              <a:gd name="T16" fmla="*/ 20161179 w 89"/>
              <a:gd name="T17" fmla="*/ 100806607 h 89"/>
              <a:gd name="T18" fmla="*/ 20161179 w 89"/>
              <a:gd name="T19" fmla="*/ 80645285 h 89"/>
              <a:gd name="T20" fmla="*/ 20161179 w 89"/>
              <a:gd name="T21" fmla="*/ 65524294 h 89"/>
              <a:gd name="T22" fmla="*/ 12599943 w 89"/>
              <a:gd name="T23" fmla="*/ 50403303 h 89"/>
              <a:gd name="T24" fmla="*/ 12599943 w 89"/>
              <a:gd name="T25" fmla="*/ 30241982 h 89"/>
              <a:gd name="T26" fmla="*/ 7559648 w 89"/>
              <a:gd name="T27" fmla="*/ 15120991 h 89"/>
              <a:gd name="T28" fmla="*/ 0 w 89"/>
              <a:gd name="T29" fmla="*/ 0 h 89"/>
              <a:gd name="T30" fmla="*/ 224292319 w 89"/>
              <a:gd name="T31" fmla="*/ 108367896 h 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9"/>
              <a:gd name="T49" fmla="*/ 0 h 89"/>
              <a:gd name="T50" fmla="*/ 89 w 89"/>
              <a:gd name="T51" fmla="*/ 89 h 8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9" h="89">
                <a:moveTo>
                  <a:pt x="89" y="43"/>
                </a:moveTo>
                <a:lnTo>
                  <a:pt x="0" y="89"/>
                </a:lnTo>
                <a:lnTo>
                  <a:pt x="3" y="80"/>
                </a:lnTo>
                <a:lnTo>
                  <a:pt x="5" y="75"/>
                </a:lnTo>
                <a:lnTo>
                  <a:pt x="5" y="69"/>
                </a:lnTo>
                <a:lnTo>
                  <a:pt x="8" y="60"/>
                </a:lnTo>
                <a:lnTo>
                  <a:pt x="8" y="55"/>
                </a:lnTo>
                <a:lnTo>
                  <a:pt x="8" y="46"/>
                </a:lnTo>
                <a:lnTo>
                  <a:pt x="8" y="40"/>
                </a:lnTo>
                <a:lnTo>
                  <a:pt x="8" y="32"/>
                </a:lnTo>
                <a:lnTo>
                  <a:pt x="8" y="26"/>
                </a:lnTo>
                <a:lnTo>
                  <a:pt x="5" y="20"/>
                </a:lnTo>
                <a:lnTo>
                  <a:pt x="5" y="12"/>
                </a:lnTo>
                <a:lnTo>
                  <a:pt x="3" y="6"/>
                </a:lnTo>
                <a:lnTo>
                  <a:pt x="0" y="0"/>
                </a:lnTo>
                <a:lnTo>
                  <a:pt x="89" y="43"/>
                </a:lnTo>
                <a:close/>
              </a:path>
            </a:pathLst>
          </a:custGeom>
          <a:solidFill>
            <a:srgbClr val="BE2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7" name="Rectangle 120"/>
          <p:cNvSpPr>
            <a:spLocks noChangeArrowheads="1"/>
          </p:cNvSpPr>
          <p:nvPr/>
        </p:nvSpPr>
        <p:spPr bwMode="auto">
          <a:xfrm>
            <a:off x="6180138" y="4481513"/>
            <a:ext cx="341312" cy="339725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58" name="Rectangle 121"/>
          <p:cNvSpPr>
            <a:spLocks noChangeArrowheads="1"/>
          </p:cNvSpPr>
          <p:nvPr/>
        </p:nvSpPr>
        <p:spPr bwMode="auto">
          <a:xfrm>
            <a:off x="6340475" y="4494213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59" name="Rectangle 122"/>
          <p:cNvSpPr>
            <a:spLocks noChangeArrowheads="1"/>
          </p:cNvSpPr>
          <p:nvPr/>
        </p:nvSpPr>
        <p:spPr bwMode="auto">
          <a:xfrm>
            <a:off x="6521450" y="4481513"/>
            <a:ext cx="342900" cy="339725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60" name="Rectangle 123"/>
          <p:cNvSpPr>
            <a:spLocks noChangeArrowheads="1"/>
          </p:cNvSpPr>
          <p:nvPr/>
        </p:nvSpPr>
        <p:spPr bwMode="auto">
          <a:xfrm>
            <a:off x="6681788" y="4494213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BE2D00"/>
                </a:solidFill>
                <a:latin typeface="Times New Roman" charset="0"/>
              </a:rPr>
              <a:t>b</a:t>
            </a:r>
            <a:endParaRPr lang="en-US"/>
          </a:p>
        </p:txBody>
      </p:sp>
      <p:sp>
        <p:nvSpPr>
          <p:cNvPr id="25661" name="Rectangle 124"/>
          <p:cNvSpPr>
            <a:spLocks noChangeArrowheads="1"/>
          </p:cNvSpPr>
          <p:nvPr/>
        </p:nvSpPr>
        <p:spPr bwMode="auto">
          <a:xfrm>
            <a:off x="6864350" y="4481513"/>
            <a:ext cx="341313" cy="339725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2" name="Rectangle 125"/>
          <p:cNvSpPr>
            <a:spLocks noChangeArrowheads="1"/>
          </p:cNvSpPr>
          <p:nvPr/>
        </p:nvSpPr>
        <p:spPr bwMode="auto">
          <a:xfrm>
            <a:off x="7024688" y="4494213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40458C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63" name="Rectangle 126"/>
          <p:cNvSpPr>
            <a:spLocks noChangeArrowheads="1"/>
          </p:cNvSpPr>
          <p:nvPr/>
        </p:nvSpPr>
        <p:spPr bwMode="auto">
          <a:xfrm>
            <a:off x="7205663" y="4481513"/>
            <a:ext cx="341312" cy="339725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4" name="Rectangle 127"/>
          <p:cNvSpPr>
            <a:spLocks noChangeArrowheads="1"/>
          </p:cNvSpPr>
          <p:nvPr/>
        </p:nvSpPr>
        <p:spPr bwMode="auto">
          <a:xfrm>
            <a:off x="7366000" y="4494213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40458C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65" name="Rectangle 128"/>
          <p:cNvSpPr>
            <a:spLocks noChangeArrowheads="1"/>
          </p:cNvSpPr>
          <p:nvPr/>
        </p:nvSpPr>
        <p:spPr bwMode="auto">
          <a:xfrm>
            <a:off x="7546975" y="4481513"/>
            <a:ext cx="342900" cy="339725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6" name="Rectangle 129"/>
          <p:cNvSpPr>
            <a:spLocks noChangeArrowheads="1"/>
          </p:cNvSpPr>
          <p:nvPr/>
        </p:nvSpPr>
        <p:spPr bwMode="auto">
          <a:xfrm>
            <a:off x="7707313" y="4494213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40458C"/>
                </a:solidFill>
                <a:latin typeface="Times New Roman" charset="0"/>
              </a:rPr>
              <a:t>b</a:t>
            </a:r>
            <a:endParaRPr lang="en-US"/>
          </a:p>
        </p:txBody>
      </p:sp>
      <p:sp>
        <p:nvSpPr>
          <p:cNvPr id="25667" name="Rectangle 130"/>
          <p:cNvSpPr>
            <a:spLocks noChangeArrowheads="1"/>
          </p:cNvSpPr>
          <p:nvPr/>
        </p:nvSpPr>
        <p:spPr bwMode="auto">
          <a:xfrm>
            <a:off x="7889875" y="4481513"/>
            <a:ext cx="341313" cy="339725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8" name="Rectangle 131"/>
          <p:cNvSpPr>
            <a:spLocks noChangeArrowheads="1"/>
          </p:cNvSpPr>
          <p:nvPr/>
        </p:nvSpPr>
        <p:spPr bwMode="auto">
          <a:xfrm>
            <a:off x="8050213" y="4494213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40458C"/>
                </a:solidFill>
                <a:latin typeface="Times New Roman" charset="0"/>
              </a:rPr>
              <a:t>a</a:t>
            </a:r>
            <a:endParaRPr lang="en-US"/>
          </a:p>
        </p:txBody>
      </p:sp>
      <p:sp>
        <p:nvSpPr>
          <p:cNvPr id="25669" name="Text Box 132"/>
          <p:cNvSpPr txBox="1">
            <a:spLocks noChangeArrowheads="1"/>
          </p:cNvSpPr>
          <p:nvPr/>
        </p:nvSpPr>
        <p:spPr bwMode="auto">
          <a:xfrm>
            <a:off x="4800600" y="5181600"/>
            <a:ext cx="18684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No need to</a:t>
            </a:r>
          </a:p>
          <a:p>
            <a:pPr eaLnBrk="1" hangingPunct="1"/>
            <a:r>
              <a:rPr lang="en-US">
                <a:solidFill>
                  <a:schemeClr val="tx2"/>
                </a:solidFill>
              </a:rPr>
              <a:t>repeat these</a:t>
            </a:r>
          </a:p>
          <a:p>
            <a:pPr eaLnBrk="1" hangingPunct="1"/>
            <a:r>
              <a:rPr lang="en-US">
                <a:solidFill>
                  <a:schemeClr val="tx2"/>
                </a:solidFill>
              </a:rPr>
              <a:t>comparisons</a:t>
            </a:r>
          </a:p>
        </p:txBody>
      </p:sp>
      <p:sp>
        <p:nvSpPr>
          <p:cNvPr id="25670" name="Line 133"/>
          <p:cNvSpPr>
            <a:spLocks noChangeShapeType="1"/>
          </p:cNvSpPr>
          <p:nvPr/>
        </p:nvSpPr>
        <p:spPr bwMode="auto">
          <a:xfrm flipV="1">
            <a:off x="6553200" y="5029200"/>
            <a:ext cx="76200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71" name="Text Box 134"/>
          <p:cNvSpPr txBox="1">
            <a:spLocks noChangeArrowheads="1"/>
          </p:cNvSpPr>
          <p:nvPr/>
        </p:nvSpPr>
        <p:spPr bwMode="auto">
          <a:xfrm>
            <a:off x="7315200" y="5257800"/>
            <a:ext cx="15922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Resume</a:t>
            </a:r>
          </a:p>
          <a:p>
            <a:pPr eaLnBrk="1" hangingPunct="1"/>
            <a:r>
              <a:rPr lang="en-US"/>
              <a:t>comparing</a:t>
            </a:r>
          </a:p>
          <a:p>
            <a:pPr eaLnBrk="1" hangingPunct="1"/>
            <a:r>
              <a:rPr lang="en-US"/>
              <a:t>here</a:t>
            </a:r>
          </a:p>
        </p:txBody>
      </p:sp>
      <p:sp>
        <p:nvSpPr>
          <p:cNvPr id="25672" name="Line 135"/>
          <p:cNvSpPr>
            <a:spLocks noChangeShapeType="1"/>
          </p:cNvSpPr>
          <p:nvPr/>
        </p:nvSpPr>
        <p:spPr bwMode="auto">
          <a:xfrm flipH="1" flipV="1">
            <a:off x="7086600" y="4953000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Pattern Matching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989A9C1-57C6-2544-82B0-2309AAA5AA37}" type="slidenum">
              <a:rPr lang="en-US" sz="1400"/>
              <a:pPr eaLnBrk="1" hangingPunct="1"/>
              <a:t>59</a:t>
            </a:fld>
            <a:endParaRPr lang="en-US" sz="1400"/>
          </a:p>
        </p:txBody>
      </p:sp>
      <p:sp>
        <p:nvSpPr>
          <p:cNvPr id="2662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KMP Failure Function</a:t>
            </a:r>
          </a:p>
        </p:txBody>
      </p:sp>
      <p:sp>
        <p:nvSpPr>
          <p:cNvPr id="26628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886200" cy="46482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Knuth-Morris-Pratt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altLang="ja-JP" sz="2000">
                <a:latin typeface="Tahoma" charset="0"/>
              </a:rPr>
              <a:t>s algorithm preprocesses the pattern to find matches of prefixes of the pattern with the pattern itself</a:t>
            </a:r>
          </a:p>
          <a:p>
            <a:pPr eaLnBrk="1" hangingPunct="1"/>
            <a:r>
              <a:rPr lang="en-US" sz="2000">
                <a:latin typeface="Tahoma" charset="0"/>
              </a:rPr>
              <a:t>The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failure function</a:t>
            </a:r>
            <a:r>
              <a:rPr lang="en-US" sz="2000">
                <a:latin typeface="Tahoma" charset="0"/>
              </a:rPr>
              <a:t> </a:t>
            </a:r>
            <a:r>
              <a:rPr lang="en-US" sz="2000" b="1" i="1">
                <a:latin typeface="Times New Roman" charset="0"/>
              </a:rPr>
              <a:t>F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j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is defined as the size of the largest prefix of </a:t>
            </a:r>
            <a:r>
              <a:rPr lang="en-US" sz="2000" b="1" i="1">
                <a:latin typeface="Times New Roman" charset="0"/>
              </a:rPr>
              <a:t>P</a:t>
            </a:r>
            <a:r>
              <a:rPr lang="en-US" sz="2000">
                <a:latin typeface="Times New Roman" charset="0"/>
              </a:rPr>
              <a:t>[0..</a:t>
            </a:r>
            <a:r>
              <a:rPr lang="en-US" sz="2000" b="1" i="1">
                <a:latin typeface="Times New Roman" charset="0"/>
              </a:rPr>
              <a:t>j</a:t>
            </a:r>
            <a:r>
              <a:rPr lang="en-US" sz="2000">
                <a:latin typeface="Times New Roman" charset="0"/>
              </a:rPr>
              <a:t>]</a:t>
            </a:r>
            <a:r>
              <a:rPr lang="en-US" sz="2000" b="1" i="1">
                <a:latin typeface="Times New Roman" charset="0"/>
              </a:rPr>
              <a:t> </a:t>
            </a:r>
            <a:r>
              <a:rPr lang="en-US" sz="2000">
                <a:latin typeface="Tahoma" charset="0"/>
              </a:rPr>
              <a:t>that is also a suffix of </a:t>
            </a:r>
            <a:r>
              <a:rPr lang="en-US" sz="2000" b="1" i="1">
                <a:latin typeface="Times New Roman" charset="0"/>
              </a:rPr>
              <a:t>P</a:t>
            </a:r>
            <a:r>
              <a:rPr lang="en-US" sz="2000">
                <a:latin typeface="Times New Roman" charset="0"/>
              </a:rPr>
              <a:t>[1..</a:t>
            </a:r>
            <a:r>
              <a:rPr lang="en-US" sz="2000" b="1" i="1">
                <a:latin typeface="Times New Roman" charset="0"/>
              </a:rPr>
              <a:t>j</a:t>
            </a:r>
            <a:r>
              <a:rPr lang="en-US" sz="2000">
                <a:latin typeface="Times New Roman" charset="0"/>
              </a:rPr>
              <a:t>]</a:t>
            </a:r>
          </a:p>
          <a:p>
            <a:pPr eaLnBrk="1" hangingPunct="1"/>
            <a:r>
              <a:rPr lang="en-US" sz="2000">
                <a:latin typeface="Tahoma" charset="0"/>
              </a:rPr>
              <a:t>Knuth-Morris-Pratt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altLang="ja-JP" sz="2000">
                <a:latin typeface="Tahoma" charset="0"/>
              </a:rPr>
              <a:t>s algorithm modifies the brute-force algorithm so that if a mismatch occurs at </a:t>
            </a:r>
            <a:r>
              <a:rPr lang="en-US" altLang="ja-JP" sz="2000" b="1" i="1">
                <a:latin typeface="Times New Roman" charset="0"/>
              </a:rPr>
              <a:t>P</a:t>
            </a:r>
            <a:r>
              <a:rPr lang="en-US" altLang="ja-JP" sz="2000">
                <a:latin typeface="Times New Roman" charset="0"/>
              </a:rPr>
              <a:t>[</a:t>
            </a:r>
            <a:r>
              <a:rPr lang="en-US" altLang="ja-JP" sz="2000" b="1" i="1">
                <a:latin typeface="Times New Roman" charset="0"/>
              </a:rPr>
              <a:t>j</a:t>
            </a:r>
            <a:r>
              <a:rPr lang="en-US" altLang="ja-JP" sz="2000">
                <a:latin typeface="Times New Roman" charset="0"/>
              </a:rPr>
              <a:t>]</a:t>
            </a:r>
            <a:r>
              <a:rPr lang="en-US" altLang="ja-JP" sz="2000">
                <a:latin typeface="Symbol" charset="0"/>
              </a:rPr>
              <a:t> </a:t>
            </a:r>
            <a:r>
              <a:rPr lang="en-US" altLang="ja-JP" sz="2000">
                <a:latin typeface="Symbol" charset="0"/>
                <a:sym typeface="Symbol" charset="0"/>
              </a:rPr>
              <a:t> </a:t>
            </a:r>
            <a:r>
              <a:rPr lang="en-US" altLang="ja-JP" sz="2000" b="1" i="1">
                <a:latin typeface="Times New Roman" charset="0"/>
              </a:rPr>
              <a:t>T</a:t>
            </a:r>
            <a:r>
              <a:rPr lang="en-US" altLang="ja-JP" sz="2000">
                <a:latin typeface="Times New Roman" charset="0"/>
              </a:rPr>
              <a:t>[</a:t>
            </a:r>
            <a:r>
              <a:rPr lang="en-US" altLang="ja-JP" sz="2000" b="1" i="1">
                <a:latin typeface="Times New Roman" charset="0"/>
              </a:rPr>
              <a:t>i</a:t>
            </a:r>
            <a:r>
              <a:rPr lang="en-US" altLang="ja-JP" sz="2000">
                <a:latin typeface="Times New Roman" charset="0"/>
              </a:rPr>
              <a:t>] </a:t>
            </a:r>
            <a:r>
              <a:rPr lang="en-US" altLang="ja-JP" sz="2000">
                <a:latin typeface="Tahoma" charset="0"/>
              </a:rPr>
              <a:t>we set  </a:t>
            </a:r>
            <a:r>
              <a:rPr lang="en-US" altLang="ja-JP" sz="2000" b="1" i="1">
                <a:latin typeface="Times New Roman" charset="0"/>
              </a:rPr>
              <a:t>j </a:t>
            </a:r>
            <a:r>
              <a:rPr lang="en-US" altLang="ja-JP" sz="2000">
                <a:latin typeface="Times New Roman" charset="0"/>
                <a:sym typeface="Symbol" charset="0"/>
              </a:rPr>
              <a:t> </a:t>
            </a:r>
            <a:r>
              <a:rPr lang="en-US" altLang="ja-JP" sz="2000" b="1" i="1">
                <a:latin typeface="Times New Roman" charset="0"/>
              </a:rPr>
              <a:t>F</a:t>
            </a:r>
            <a:r>
              <a:rPr lang="en-US" altLang="ja-JP" sz="2000">
                <a:latin typeface="Times New Roman" charset="0"/>
              </a:rPr>
              <a:t>(</a:t>
            </a:r>
            <a:r>
              <a:rPr lang="en-US" altLang="ja-JP" sz="2000" b="1" i="1">
                <a:latin typeface="Times New Roman" charset="0"/>
                <a:sym typeface="Symbol" charset="0"/>
              </a:rPr>
              <a:t>j</a:t>
            </a:r>
            <a:r>
              <a:rPr lang="en-US" altLang="ja-JP" sz="2000" b="1" i="1">
                <a:latin typeface="Times New Roman" charset="0"/>
              </a:rPr>
              <a:t> </a:t>
            </a:r>
            <a:r>
              <a:rPr lang="en-US" altLang="ja-JP" sz="2000">
                <a:latin typeface="Symbol" charset="0"/>
                <a:sym typeface="Symbol" charset="0"/>
              </a:rPr>
              <a:t>-</a:t>
            </a:r>
            <a:r>
              <a:rPr lang="en-US" altLang="ja-JP" sz="2000" b="1" i="1">
                <a:latin typeface="Times New Roman" charset="0"/>
              </a:rPr>
              <a:t> </a:t>
            </a:r>
            <a:r>
              <a:rPr lang="en-US" altLang="ja-JP" sz="2000">
                <a:latin typeface="Times New Roman" charset="0"/>
                <a:sym typeface="Symbol" charset="0"/>
              </a:rPr>
              <a:t>1</a:t>
            </a:r>
            <a:r>
              <a:rPr lang="en-US" altLang="ja-JP" sz="2000">
                <a:latin typeface="Times New Roman" charset="0"/>
              </a:rPr>
              <a:t>)</a:t>
            </a:r>
            <a:endParaRPr lang="en-US" sz="2000">
              <a:latin typeface="Times New Roman" charset="0"/>
            </a:endParaRPr>
          </a:p>
        </p:txBody>
      </p:sp>
      <p:graphicFrame>
        <p:nvGraphicFramePr>
          <p:cNvPr id="178180" name="Group 1028"/>
          <p:cNvGraphicFramePr>
            <a:graphicFrameLocks noGrp="1"/>
          </p:cNvGraphicFramePr>
          <p:nvPr/>
        </p:nvGraphicFramePr>
        <p:xfrm>
          <a:off x="5029200" y="1752600"/>
          <a:ext cx="3505200" cy="1189083"/>
        </p:xfrm>
        <a:graphic>
          <a:graphicData uri="http://schemas.openxmlformats.org/drawingml/2006/table">
            <a:tbl>
              <a:tblPr/>
              <a:tblGrid>
                <a:gridCol w="631825"/>
                <a:gridCol w="477838"/>
                <a:gridCol w="479425"/>
                <a:gridCol w="479425"/>
                <a:gridCol w="479425"/>
                <a:gridCol w="477837"/>
                <a:gridCol w="479425"/>
              </a:tblGrid>
              <a:tr h="396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]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663" name="Object 1062"/>
          <p:cNvGraphicFramePr>
            <a:graphicFrameLocks noChangeAspect="1"/>
          </p:cNvGraphicFramePr>
          <p:nvPr/>
        </p:nvGraphicFramePr>
        <p:xfrm>
          <a:off x="4191000" y="2971800"/>
          <a:ext cx="4648200" cy="351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68" name="VISIO" r:id="rId3" imgW="3111500" imgH="2362200" progId="Visio.Drawing.6">
                  <p:embed/>
                </p:oleObj>
              </mc:Choice>
              <mc:Fallback>
                <p:oleObj name="VISIO" r:id="rId3" imgW="3111500" imgH="2362200" progId="Visio.Drawing.6">
                  <p:embed/>
                  <p:pic>
                    <p:nvPicPr>
                      <p:cNvPr id="0" name="Object 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971800"/>
                        <a:ext cx="4648200" cy="351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Pattern Matching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683E2AA-C84D-BC49-A7D5-3AEBCD0D64AA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1669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010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Brute-Force Pattern Matching</a:t>
            </a:r>
          </a:p>
        </p:txBody>
      </p:sp>
      <p:sp>
        <p:nvSpPr>
          <p:cNvPr id="18437" name="Text Box 1028"/>
          <p:cNvSpPr txBox="1">
            <a:spLocks noChangeArrowheads="1"/>
          </p:cNvSpPr>
          <p:nvPr/>
        </p:nvSpPr>
        <p:spPr bwMode="auto">
          <a:xfrm>
            <a:off x="838200" y="1695448"/>
            <a:ext cx="4419600" cy="437042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Times New Roman" charset="0"/>
              </a:rPr>
              <a:t>BruteForceMatch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</a:rPr>
              <a:t>T, P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text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T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of size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and pattern </a:t>
            </a:r>
            <a:br>
              <a:rPr lang="en-US" sz="2000" dirty="0">
                <a:solidFill>
                  <a:schemeClr val="accent2"/>
                </a:solidFill>
                <a:latin typeface="Times New Roman" charset="0"/>
              </a:rPr>
            </a:b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P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of size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m</a:t>
            </a:r>
            <a:endParaRPr lang="en-US" sz="2000" dirty="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starting index of a </a:t>
            </a:r>
            <a:br>
              <a:rPr lang="en-US" sz="2000" dirty="0">
                <a:solidFill>
                  <a:schemeClr val="accent2"/>
                </a:solidFill>
                <a:latin typeface="Times New Roman" charset="0"/>
              </a:rPr>
            </a:b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		substring of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equal to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P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or </a:t>
            </a:r>
            <a:r>
              <a:rPr lang="en-US" sz="2000" dirty="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</a:t>
            </a:r>
            <a:br>
              <a:rPr lang="en-US" sz="2000" dirty="0">
                <a:solidFill>
                  <a:schemeClr val="accent2"/>
                </a:solidFill>
                <a:latin typeface="Times New Roman" charset="0"/>
              </a:rPr>
            </a:b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		if no such substring exists </a:t>
            </a:r>
            <a:endParaRPr lang="en-US" sz="2000" dirty="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for 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0 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to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n </a:t>
            </a:r>
            <a:r>
              <a:rPr lang="en-US" sz="2000" dirty="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m</a:t>
            </a:r>
          </a:p>
          <a:p>
            <a:pPr lvl="1"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 dirty="0">
                <a:latin typeface="Times New Roman" charset="0"/>
              </a:rPr>
              <a:t>	</a:t>
            </a:r>
            <a:r>
              <a:rPr lang="en-US" sz="2000" dirty="0">
                <a:latin typeface="Times New Roman" charset="0"/>
              </a:rPr>
              <a:t>{ test shift </a:t>
            </a:r>
            <a:r>
              <a:rPr lang="en-US" sz="2000" b="1" i="1" dirty="0" err="1">
                <a:latin typeface="Times New Roman" charset="0"/>
              </a:rPr>
              <a:t>i</a:t>
            </a:r>
            <a:r>
              <a:rPr lang="en-US" sz="2000" dirty="0">
                <a:latin typeface="Times New Roman" charset="0"/>
              </a:rPr>
              <a:t> of the pattern }</a:t>
            </a:r>
          </a:p>
          <a:p>
            <a:pPr lvl="1"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latin typeface="Times New Roman" charset="0"/>
              </a:rPr>
              <a:t>	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0</a:t>
            </a:r>
            <a:endParaRPr lang="en-US" sz="2000" dirty="0">
              <a:latin typeface="Times New Roman" charset="0"/>
            </a:endParaRPr>
          </a:p>
          <a:p>
            <a:pPr lvl="1"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latin typeface="Times New Roman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while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2000" dirty="0">
                <a:solidFill>
                  <a:srgbClr val="000000"/>
                </a:solidFill>
                <a:latin typeface="Symbol" charset="0"/>
                <a:sym typeface="Symbol" charset="0"/>
              </a:rPr>
              <a:t>&lt;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m </a:t>
            </a:r>
            <a:r>
              <a:rPr lang="en-US" sz="2000" b="1" dirty="0">
                <a:solidFill>
                  <a:srgbClr val="000000"/>
                </a:solidFill>
                <a:latin typeface="Symbol" charset="0"/>
                <a:sym typeface="Symbol" charset="0"/>
              </a:rPr>
              <a:t>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T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</a:rPr>
              <a:t>+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j</a:t>
            </a:r>
            <a:r>
              <a:rPr lang="en-US" sz="2000" u="sng" dirty="0">
                <a:solidFill>
                  <a:schemeClr val="accent2"/>
                </a:solidFill>
                <a:latin typeface="Times New Roman" charset="0"/>
              </a:rPr>
              <a:t>]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</a:rPr>
              <a:t>=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P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j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]</a:t>
            </a:r>
            <a:endParaRPr lang="en-US" sz="2000" dirty="0">
              <a:latin typeface="Times New Roman" charset="0"/>
              <a:sym typeface="Symbol" charset="0"/>
            </a:endParaRPr>
          </a:p>
          <a:p>
            <a:pPr lvl="1"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	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2000" dirty="0">
                <a:solidFill>
                  <a:srgbClr val="000000"/>
                </a:solidFill>
                <a:latin typeface="Symbol" charset="0"/>
                <a:sym typeface="Symbol" charset="0"/>
              </a:rPr>
              <a:t>+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	if 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2000" dirty="0">
                <a:solidFill>
                  <a:schemeClr val="accent2"/>
                </a:solidFill>
                <a:latin typeface="Symbol" charset="0"/>
              </a:rPr>
              <a:t>=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m</a:t>
            </a:r>
          </a:p>
          <a:p>
            <a:pPr lvl="1"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 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latin typeface="Times New Roman" charset="0"/>
              </a:rPr>
              <a:t>{match at </a:t>
            </a:r>
            <a:r>
              <a:rPr lang="en-US" sz="2000" b="1" i="1" dirty="0" err="1">
                <a:latin typeface="Times New Roman" charset="0"/>
              </a:rPr>
              <a:t>i</a:t>
            </a:r>
            <a:r>
              <a:rPr lang="en-US" sz="2000" dirty="0">
                <a:latin typeface="Times New Roman" charset="0"/>
              </a:rPr>
              <a:t>}</a:t>
            </a:r>
            <a:endParaRPr lang="en-US" sz="2000" b="1" i="1" dirty="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Times New Roman" charset="0"/>
              </a:rPr>
              <a:t>return  </a:t>
            </a:r>
            <a:r>
              <a:rPr lang="en-US" sz="2000" b="1" dirty="0">
                <a:solidFill>
                  <a:schemeClr val="accent2"/>
                </a:solidFill>
                <a:latin typeface="Times New Roman" charset="0"/>
              </a:rPr>
              <a:t>-1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latin typeface="Times New Roman" charset="0"/>
              </a:rPr>
              <a:t>{no match anywhere}</a:t>
            </a:r>
          </a:p>
        </p:txBody>
      </p:sp>
      <p:pic>
        <p:nvPicPr>
          <p:cNvPr id="18438" name="Picture 1029" descr="j028074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12725"/>
            <a:ext cx="12319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87656" y="3505200"/>
            <a:ext cx="3275256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do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and j mean?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9705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Pattern Matching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DE38971-3FDE-2C40-A5FE-AEBB12875878}" type="slidenum">
              <a:rPr lang="en-US" sz="1400"/>
              <a:pPr eaLnBrk="1" hangingPunct="1"/>
              <a:t>60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The KMP Algorithm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3962400" cy="47244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The failure function can be represented by an array and can be computed in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m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time</a:t>
            </a:r>
          </a:p>
          <a:p>
            <a:pPr eaLnBrk="1" hangingPunct="1"/>
            <a:r>
              <a:rPr lang="en-US" sz="2000">
                <a:latin typeface="Tahoma" charset="0"/>
              </a:rPr>
              <a:t>At each iteration of the while-loop, either</a:t>
            </a:r>
          </a:p>
          <a:p>
            <a:pPr lvl="1" eaLnBrk="1" hangingPunct="1"/>
            <a:r>
              <a:rPr lang="en-US" sz="1800" b="1" i="1">
                <a:latin typeface="Times New Roman" charset="0"/>
              </a:rPr>
              <a:t>i</a:t>
            </a:r>
            <a:r>
              <a:rPr lang="en-US" sz="1800">
                <a:latin typeface="Tahoma" charset="0"/>
              </a:rPr>
              <a:t> increases by one, or</a:t>
            </a:r>
          </a:p>
          <a:p>
            <a:pPr lvl="1" eaLnBrk="1" hangingPunct="1"/>
            <a:r>
              <a:rPr lang="en-US" sz="1800">
                <a:latin typeface="Tahoma" charset="0"/>
              </a:rPr>
              <a:t>the shift amount </a:t>
            </a:r>
            <a:r>
              <a:rPr lang="en-US" sz="1800" b="1" i="1">
                <a:latin typeface="Times New Roman" charset="0"/>
              </a:rPr>
              <a:t>i </a:t>
            </a:r>
            <a:r>
              <a:rPr lang="en-US" sz="1800">
                <a:latin typeface="Symbol" charset="0"/>
              </a:rPr>
              <a:t>-</a:t>
            </a:r>
            <a:r>
              <a:rPr lang="en-US" sz="1800" b="1" i="1">
                <a:latin typeface="Times New Roman" charset="0"/>
              </a:rPr>
              <a:t> j</a:t>
            </a:r>
            <a:r>
              <a:rPr lang="en-US" sz="1800">
                <a:latin typeface="Tahoma" charset="0"/>
              </a:rPr>
              <a:t> increases by at least one (observe that </a:t>
            </a:r>
            <a:r>
              <a:rPr lang="en-US" sz="1800" b="1" i="1">
                <a:latin typeface="Times New Roman" charset="0"/>
              </a:rPr>
              <a:t>F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  <a:sym typeface="Symbol" charset="0"/>
              </a:rPr>
              <a:t>j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Symbol" charset="0"/>
                <a:sym typeface="Symbol" charset="0"/>
              </a:rPr>
              <a:t>-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imes New Roman" charset="0"/>
                <a:sym typeface="Symbol" charset="0"/>
              </a:rPr>
              <a:t>1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imes New Roman" charset="0"/>
                <a:sym typeface="Symbol" charset="0"/>
              </a:rPr>
              <a:t>&lt; </a:t>
            </a:r>
            <a:r>
              <a:rPr lang="en-US" sz="1800" b="1" i="1">
                <a:latin typeface="Times New Roman" charset="0"/>
              </a:rPr>
              <a:t>j</a:t>
            </a:r>
            <a:r>
              <a:rPr lang="en-US" sz="1800">
                <a:latin typeface="Tahoma" charset="0"/>
              </a:rPr>
              <a:t>)</a:t>
            </a:r>
          </a:p>
          <a:p>
            <a:pPr eaLnBrk="1" hangingPunct="1"/>
            <a:r>
              <a:rPr lang="en-US" sz="2000">
                <a:latin typeface="Tahoma" charset="0"/>
              </a:rPr>
              <a:t>Hence, there are no more than </a:t>
            </a:r>
            <a:r>
              <a:rPr lang="en-US" sz="2000">
                <a:latin typeface="Times New Roman" charset="0"/>
              </a:rPr>
              <a:t>2</a:t>
            </a:r>
            <a:r>
              <a:rPr lang="en-US" sz="2000" b="1" i="1">
                <a:latin typeface="Times New Roman" charset="0"/>
              </a:rPr>
              <a:t>n </a:t>
            </a:r>
            <a:r>
              <a:rPr lang="en-US" sz="2000">
                <a:latin typeface="Tahoma" charset="0"/>
              </a:rPr>
              <a:t>iterations of the while-loop</a:t>
            </a:r>
          </a:p>
          <a:p>
            <a:pPr eaLnBrk="1" hangingPunct="1"/>
            <a:r>
              <a:rPr lang="en-US" sz="2000">
                <a:latin typeface="Tahoma" charset="0"/>
              </a:rPr>
              <a:t>Thus, KMP</a:t>
            </a:r>
            <a:r>
              <a:rPr lang="ja-JP" altLang="en-US" sz="2000">
                <a:latin typeface="Tahoma" charset="0"/>
              </a:rPr>
              <a:t>’</a:t>
            </a:r>
            <a:r>
              <a:rPr lang="en-US" altLang="ja-JP" sz="2000">
                <a:latin typeface="Tahoma" charset="0"/>
              </a:rPr>
              <a:t>s algorithm runs in optimal time </a:t>
            </a:r>
            <a:r>
              <a:rPr lang="en-US" altLang="ja-JP" sz="2000" b="1" i="1">
                <a:latin typeface="Times New Roman" charset="0"/>
              </a:rPr>
              <a:t>O</a:t>
            </a:r>
            <a:r>
              <a:rPr lang="en-US" altLang="ja-JP" sz="2000">
                <a:latin typeface="Times New Roman" charset="0"/>
              </a:rPr>
              <a:t>(</a:t>
            </a:r>
            <a:r>
              <a:rPr lang="en-US" altLang="ja-JP" sz="2000" b="1" i="1">
                <a:latin typeface="Times New Roman" charset="0"/>
              </a:rPr>
              <a:t>m </a:t>
            </a:r>
            <a:r>
              <a:rPr lang="en-US" altLang="ja-JP" sz="2000">
                <a:latin typeface="Symbol" charset="0"/>
              </a:rPr>
              <a:t>+</a:t>
            </a:r>
            <a:r>
              <a:rPr lang="en-US" altLang="ja-JP" sz="2000" b="1" i="1">
                <a:latin typeface="Times New Roman" charset="0"/>
              </a:rPr>
              <a:t> n</a:t>
            </a:r>
            <a:r>
              <a:rPr lang="en-US" altLang="ja-JP" sz="2000">
                <a:latin typeface="Times New Roman" charset="0"/>
              </a:rPr>
              <a:t>)</a:t>
            </a:r>
            <a:endParaRPr lang="en-US" sz="2000">
              <a:latin typeface="Times New Roman" charset="0"/>
            </a:endParaRP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4876800" y="1600200"/>
            <a:ext cx="3886200" cy="4367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ct val="20000"/>
              </a:spcAft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KMPMatch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T, P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F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failureFunction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(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P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0</a:t>
            </a:r>
            <a:endParaRPr lang="en-US" sz="1800" b="1" i="1">
              <a:solidFill>
                <a:schemeClr val="tx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0</a:t>
            </a: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while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&lt;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  <a:endParaRPr lang="en-US" sz="1800" b="1" i="1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if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u="sng">
                <a:solidFill>
                  <a:schemeClr val="accent2"/>
                </a:solidFill>
                <a:latin typeface="Times New Roman" charset="0"/>
              </a:rPr>
              <a:t>]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Symbol" charset="0"/>
              </a:rPr>
              <a:t>=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P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j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]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if 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>
                <a:solidFill>
                  <a:schemeClr val="accent2"/>
                </a:solidFill>
                <a:latin typeface="Symbol" charset="0"/>
              </a:rPr>
              <a:t>=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m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return 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j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latin typeface="Times New Roman" charset="0"/>
              </a:rPr>
              <a:t>{ match }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latin typeface="Times New Roman" charset="0"/>
              </a:rPr>
              <a:t>	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else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+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j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+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else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if 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&gt;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0</a:t>
            </a:r>
            <a:endParaRPr lang="en-US" sz="1800" b="1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F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j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r>
              <a:rPr lang="en-US" sz="1800" u="sng">
                <a:solidFill>
                  <a:schemeClr val="accent2"/>
                </a:solidFill>
                <a:latin typeface="Times New Roman" charset="0"/>
              </a:rPr>
              <a:t>]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else</a:t>
            </a:r>
            <a:endParaRPr lang="en-US" sz="1800" b="1" i="1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+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return 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1 </a:t>
            </a:r>
            <a:r>
              <a:rPr lang="en-US" sz="1800">
                <a:latin typeface="Times New Roman" charset="0"/>
              </a:rPr>
              <a:t>{ no match }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Pattern Matching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1B12095-7567-774D-9D2A-C2967E50C2D6}" type="slidenum">
              <a:rPr lang="en-US" sz="1400"/>
              <a:pPr eaLnBrk="1" hangingPunct="1"/>
              <a:t>61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Computing the Failure Function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3962400" cy="47244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The failure function can be represented by an array and can be computed in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m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time</a:t>
            </a:r>
          </a:p>
          <a:p>
            <a:pPr eaLnBrk="1" hangingPunct="1"/>
            <a:r>
              <a:rPr lang="en-US" sz="2000">
                <a:latin typeface="Tahoma" charset="0"/>
              </a:rPr>
              <a:t>The construction is similar to the KMP algorithm itself</a:t>
            </a:r>
          </a:p>
          <a:p>
            <a:pPr eaLnBrk="1" hangingPunct="1"/>
            <a:r>
              <a:rPr lang="en-US" sz="2000">
                <a:latin typeface="Tahoma" charset="0"/>
              </a:rPr>
              <a:t>At each iteration of the while-loop, either</a:t>
            </a:r>
          </a:p>
          <a:p>
            <a:pPr lvl="1" eaLnBrk="1" hangingPunct="1"/>
            <a:r>
              <a:rPr lang="en-US" sz="1800" b="1" i="1">
                <a:latin typeface="Times New Roman" charset="0"/>
              </a:rPr>
              <a:t>i</a:t>
            </a:r>
            <a:r>
              <a:rPr lang="en-US" sz="1800">
                <a:latin typeface="Tahoma" charset="0"/>
              </a:rPr>
              <a:t> increases by one, or</a:t>
            </a:r>
          </a:p>
          <a:p>
            <a:pPr lvl="1" eaLnBrk="1" hangingPunct="1"/>
            <a:r>
              <a:rPr lang="en-US" sz="1800">
                <a:latin typeface="Tahoma" charset="0"/>
              </a:rPr>
              <a:t>the shift amount </a:t>
            </a:r>
            <a:r>
              <a:rPr lang="en-US" sz="1800" b="1" i="1">
                <a:latin typeface="Times New Roman" charset="0"/>
              </a:rPr>
              <a:t>i </a:t>
            </a:r>
            <a:r>
              <a:rPr lang="en-US" sz="1800">
                <a:latin typeface="Symbol" charset="0"/>
              </a:rPr>
              <a:t>-</a:t>
            </a:r>
            <a:r>
              <a:rPr lang="en-US" sz="1800" b="1" i="1">
                <a:latin typeface="Times New Roman" charset="0"/>
              </a:rPr>
              <a:t> j</a:t>
            </a:r>
            <a:r>
              <a:rPr lang="en-US" sz="1800">
                <a:latin typeface="Tahoma" charset="0"/>
              </a:rPr>
              <a:t> increases by at least one (observe that </a:t>
            </a:r>
            <a:r>
              <a:rPr lang="en-US" sz="1800" b="1" i="1">
                <a:latin typeface="Times New Roman" charset="0"/>
              </a:rPr>
              <a:t>F</a:t>
            </a:r>
            <a:r>
              <a:rPr lang="en-US" sz="1800">
                <a:latin typeface="Times New Roman" charset="0"/>
              </a:rPr>
              <a:t>(</a:t>
            </a:r>
            <a:r>
              <a:rPr lang="en-US" sz="1800" b="1" i="1">
                <a:latin typeface="Times New Roman" charset="0"/>
                <a:sym typeface="Symbol" charset="0"/>
              </a:rPr>
              <a:t>j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Symbol" charset="0"/>
                <a:sym typeface="Symbol" charset="0"/>
              </a:rPr>
              <a:t>-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imes New Roman" charset="0"/>
                <a:sym typeface="Symbol" charset="0"/>
              </a:rPr>
              <a:t>1</a:t>
            </a:r>
            <a:r>
              <a:rPr lang="en-US" sz="1800">
                <a:latin typeface="Times New Roman" charset="0"/>
              </a:rPr>
              <a:t>)</a:t>
            </a:r>
            <a:r>
              <a:rPr lang="en-US" sz="1800" b="1" i="1">
                <a:latin typeface="Times New Roman" charset="0"/>
              </a:rPr>
              <a:t> </a:t>
            </a:r>
            <a:r>
              <a:rPr lang="en-US" sz="1800">
                <a:latin typeface="Times New Roman" charset="0"/>
                <a:sym typeface="Symbol" charset="0"/>
              </a:rPr>
              <a:t>&lt; </a:t>
            </a:r>
            <a:r>
              <a:rPr lang="en-US" sz="1800" b="1" i="1">
                <a:latin typeface="Times New Roman" charset="0"/>
              </a:rPr>
              <a:t>j</a:t>
            </a:r>
            <a:r>
              <a:rPr lang="en-US" sz="1800">
                <a:latin typeface="Tahoma" charset="0"/>
              </a:rPr>
              <a:t>)</a:t>
            </a:r>
          </a:p>
          <a:p>
            <a:pPr eaLnBrk="1" hangingPunct="1"/>
            <a:r>
              <a:rPr lang="en-US" sz="2000">
                <a:latin typeface="Tahoma" charset="0"/>
              </a:rPr>
              <a:t>Hence, there are no more than </a:t>
            </a:r>
            <a:r>
              <a:rPr lang="en-US" sz="2000">
                <a:latin typeface="Times New Roman" charset="0"/>
              </a:rPr>
              <a:t>2</a:t>
            </a:r>
            <a:r>
              <a:rPr lang="en-US" sz="2000" b="1" i="1">
                <a:latin typeface="Times New Roman" charset="0"/>
              </a:rPr>
              <a:t>m </a:t>
            </a:r>
            <a:r>
              <a:rPr lang="en-US" sz="2000">
                <a:latin typeface="Tahoma" charset="0"/>
              </a:rPr>
              <a:t>iterations of the while-loop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4648200" y="2052638"/>
            <a:ext cx="4114800" cy="4119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ct val="20000"/>
              </a:spcAft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1800">
                <a:latin typeface="Times New Roman" charset="0"/>
              </a:rPr>
              <a:t> 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failureFunction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P</a:t>
            </a:r>
            <a:r>
              <a:rPr lang="en-US" sz="1800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 sz="180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F</a:t>
            </a:r>
            <a:r>
              <a:rPr lang="en-US" sz="1800" b="1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0</a:t>
            </a:r>
            <a:r>
              <a:rPr lang="en-US" sz="1800" b="1">
                <a:solidFill>
                  <a:schemeClr val="accent2"/>
                </a:solidFill>
                <a:latin typeface="Times New Roman" charset="0"/>
              </a:rPr>
              <a:t>]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0</a:t>
            </a: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endParaRPr lang="en-US" sz="1800" b="1" i="1">
              <a:solidFill>
                <a:schemeClr val="tx2"/>
              </a:solidFill>
              <a:latin typeface="Times New Roman" charset="0"/>
            </a:endParaRP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0</a:t>
            </a:r>
          </a:p>
          <a:p>
            <a:pPr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while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&lt;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m</a:t>
            </a:r>
            <a:endParaRPr lang="en-US" sz="1800" b="1" i="1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if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P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u="sng">
                <a:solidFill>
                  <a:schemeClr val="accent2"/>
                </a:solidFill>
                <a:latin typeface="Times New Roman" charset="0"/>
              </a:rPr>
              <a:t>]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Symbol" charset="0"/>
              </a:rPr>
              <a:t>=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P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j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]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>
                <a:latin typeface="Times New Roman" charset="0"/>
              </a:rPr>
              <a:t>{we have matched </a:t>
            </a:r>
            <a:r>
              <a:rPr lang="en-US" sz="1800" b="1" i="1">
                <a:latin typeface="Times New Roman" charset="0"/>
              </a:rPr>
              <a:t>j </a:t>
            </a:r>
            <a:r>
              <a:rPr lang="en-US" sz="1800">
                <a:latin typeface="Times New Roman" charset="0"/>
              </a:rPr>
              <a:t>+ 1 chars}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F</a:t>
            </a:r>
            <a:r>
              <a:rPr lang="en-US" sz="1800" b="1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b="1">
                <a:solidFill>
                  <a:schemeClr val="accent2"/>
                </a:solidFill>
                <a:latin typeface="Times New Roman" charset="0"/>
              </a:rPr>
              <a:t>]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j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+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 sz="1800" b="1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+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j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+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i="1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else if 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&gt;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0 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then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latin typeface="Times New Roman" charset="0"/>
              </a:rPr>
              <a:t>		{use failure function to shift </a:t>
            </a:r>
            <a:r>
              <a:rPr lang="en-US" sz="1800" b="1" i="1">
                <a:latin typeface="Times New Roman" charset="0"/>
              </a:rPr>
              <a:t>P</a:t>
            </a:r>
            <a:r>
              <a:rPr lang="en-US" sz="1800">
                <a:latin typeface="Times New Roman" charset="0"/>
              </a:rPr>
              <a:t>}</a:t>
            </a:r>
            <a:endParaRPr lang="en-US" sz="1800" b="1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j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F</a:t>
            </a: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j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-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r>
              <a:rPr lang="en-US" sz="1800" u="sng">
                <a:solidFill>
                  <a:schemeClr val="accent2"/>
                </a:solidFill>
                <a:latin typeface="Times New Roman" charset="0"/>
              </a:rPr>
              <a:t>]</a:t>
            </a: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else</a:t>
            </a:r>
            <a:endParaRPr lang="en-US" sz="1800" b="1" i="1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F</a:t>
            </a:r>
            <a:r>
              <a:rPr lang="en-US" sz="1800" b="1">
                <a:solidFill>
                  <a:schemeClr val="accent2"/>
                </a:solidFill>
                <a:latin typeface="Times New Roman" charset="0"/>
              </a:rPr>
              <a:t>[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1800" b="1">
                <a:solidFill>
                  <a:schemeClr val="accent2"/>
                </a:solidFill>
                <a:latin typeface="Times New Roman" charset="0"/>
              </a:rPr>
              <a:t>]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 0 </a:t>
            </a:r>
            <a:r>
              <a:rPr lang="en-US" sz="1800">
                <a:latin typeface="Times New Roman" charset="0"/>
              </a:rPr>
              <a:t>{ no match }</a:t>
            </a:r>
            <a:endParaRPr lang="en-US" sz="1800" b="1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>
                <a:solidFill>
                  <a:srgbClr val="000000"/>
                </a:solidFill>
                <a:latin typeface="Times New Roman" charset="0"/>
              </a:rPr>
              <a:t>		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i </a:t>
            </a:r>
            <a:r>
              <a:rPr lang="en-US" sz="180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 charset="0"/>
                <a:sym typeface="Symbol" charset="0"/>
              </a:rPr>
              <a:t>+</a:t>
            </a:r>
            <a:r>
              <a:rPr lang="en-US" sz="1800" b="1" i="1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pic>
        <p:nvPicPr>
          <p:cNvPr id="28678" name="Picture 5" descr="j017443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763" y="228600"/>
            <a:ext cx="12477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Pattern Matching</a:t>
            </a:r>
          </a:p>
        </p:txBody>
      </p:sp>
      <p:sp>
        <p:nvSpPr>
          <p:cNvPr id="296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9852A72-138F-A54F-9778-C6479B78A425}" type="slidenum">
              <a:rPr lang="en-US" sz="1400"/>
              <a:pPr eaLnBrk="1" hangingPunct="1"/>
              <a:t>62</a:t>
            </a:fld>
            <a:endParaRPr 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graphicFrame>
        <p:nvGraphicFramePr>
          <p:cNvPr id="29700" name="Object 3"/>
          <p:cNvGraphicFramePr>
            <a:graphicFrameLocks noChangeAspect="1"/>
          </p:cNvGraphicFramePr>
          <p:nvPr/>
        </p:nvGraphicFramePr>
        <p:xfrm>
          <a:off x="1066800" y="1752600"/>
          <a:ext cx="7772400" cy="415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9" name="VISIO" r:id="rId3" imgW="4787900" imgH="2565400" progId="Visio.Drawing.6">
                  <p:embed/>
                </p:oleObj>
              </mc:Choice>
              <mc:Fallback>
                <p:oleObj name="VISIO" r:id="rId3" imgW="4787900" imgH="25654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752600"/>
                        <a:ext cx="7772400" cy="415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8" name="Group 4"/>
          <p:cNvGraphicFramePr>
            <a:graphicFrameLocks noGrp="1"/>
          </p:cNvGraphicFramePr>
          <p:nvPr/>
        </p:nvGraphicFramePr>
        <p:xfrm>
          <a:off x="685800" y="4953000"/>
          <a:ext cx="3505200" cy="1128713"/>
        </p:xfrm>
        <a:graphic>
          <a:graphicData uri="http://schemas.openxmlformats.org/drawingml/2006/table">
            <a:tbl>
              <a:tblPr/>
              <a:tblGrid>
                <a:gridCol w="631825"/>
                <a:gridCol w="477838"/>
                <a:gridCol w="479425"/>
                <a:gridCol w="479425"/>
                <a:gridCol w="479425"/>
                <a:gridCol w="477837"/>
                <a:gridCol w="479425"/>
              </a:tblGrid>
              <a:tr h="365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]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9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ahoma" charset="0"/>
              </a:rPr>
              <a:t>Text is of length 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 smtClean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ahoma" charset="0"/>
              </a:rPr>
              <a:t>Pattern is of length m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Matching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B628D7-EB5A-974B-8620-E57D7CE5486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0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ahoma" charset="0"/>
              </a:rPr>
              <a:t>Text is of length 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 smtClean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ahoma" charset="0"/>
              </a:rPr>
              <a:t>Pattern is of length m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i="1" dirty="0">
                <a:latin typeface="Times New Roman" charset="0"/>
              </a:rPr>
              <a:t>O</a:t>
            </a:r>
            <a:r>
              <a:rPr lang="en-US" sz="2800" dirty="0">
                <a:latin typeface="Times New Roman" charset="0"/>
              </a:rPr>
              <a:t>(</a:t>
            </a:r>
            <a:r>
              <a:rPr lang="en-US" sz="2800" b="1" i="1" dirty="0">
                <a:latin typeface="Times New Roman" charset="0"/>
              </a:rPr>
              <a:t>nm</a:t>
            </a:r>
            <a:r>
              <a:rPr lang="en-US" sz="2800" dirty="0">
                <a:latin typeface="Times New Roman" charset="0"/>
              </a:rPr>
              <a:t>)</a:t>
            </a:r>
            <a:r>
              <a:rPr lang="en-US" sz="2800" dirty="0">
                <a:latin typeface="Tahoma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Tahoma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Matching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B628D7-EB5A-974B-8620-E57D7CE5486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53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Boyer-Moore Basic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Again shifting the pattern over the text</a:t>
            </a:r>
          </a:p>
          <a:p>
            <a:r>
              <a:rPr lang="en-US" sz="2800" dirty="0" smtClean="0"/>
              <a:t>Don’t have to always shift by one character</a:t>
            </a:r>
            <a:endParaRPr lang="en-US" sz="2800" dirty="0"/>
          </a:p>
          <a:p>
            <a:pPr lvl="1"/>
            <a:r>
              <a:rPr lang="en-US" dirty="0" smtClean="0"/>
              <a:t>Can we shift more when mismatching occurs?</a:t>
            </a:r>
          </a:p>
          <a:p>
            <a:pPr lvl="2"/>
            <a:r>
              <a:rPr lang="en-US" sz="2800" dirty="0" smtClean="0"/>
              <a:t>“Character-jump”</a:t>
            </a:r>
          </a:p>
          <a:p>
            <a:r>
              <a:rPr lang="en-US" dirty="0" smtClean="0"/>
              <a:t>Checking from the end of pattern</a:t>
            </a:r>
          </a:p>
          <a:p>
            <a:pPr lvl="2"/>
            <a:r>
              <a:rPr lang="en-US" dirty="0" smtClean="0"/>
              <a:t> “</a:t>
            </a:r>
            <a:r>
              <a:rPr lang="en-US" dirty="0"/>
              <a:t>L</a:t>
            </a:r>
            <a:r>
              <a:rPr lang="en-US" dirty="0" smtClean="0"/>
              <a:t>ooking glass” (reverse order)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Pattern Matching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B628D7-EB5A-974B-8620-E57D7CE5486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01666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13551</TotalTime>
  <Words>2121</Words>
  <Application>Microsoft Office PowerPoint</Application>
  <PresentationFormat>On-screen Show (4:3)</PresentationFormat>
  <Paragraphs>807</Paragraphs>
  <Slides>62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4" baseType="lpstr">
      <vt:lpstr>Blueprint</vt:lpstr>
      <vt:lpstr>VISIO</vt:lpstr>
      <vt:lpstr>Pattern Matching</vt:lpstr>
      <vt:lpstr>Strings</vt:lpstr>
      <vt:lpstr>Strings</vt:lpstr>
      <vt:lpstr>Brute-Force Pattern Matching</vt:lpstr>
      <vt:lpstr>Brute-Force Pattern Matching</vt:lpstr>
      <vt:lpstr>Brute-Force Pattern Matching</vt:lpstr>
      <vt:lpstr>Worst-case Time Complexity</vt:lpstr>
      <vt:lpstr>Worst-case Time Complexity</vt:lpstr>
      <vt:lpstr>Boyer-Moore Basic Ideas</vt:lpstr>
      <vt:lpstr>Looking Glass—reversing checking</vt:lpstr>
      <vt:lpstr>Mismatch, found in pattern</vt:lpstr>
      <vt:lpstr>Mismatch, found in pattern</vt:lpstr>
      <vt:lpstr>Mismatch, not found in pattern</vt:lpstr>
      <vt:lpstr>Mismatch, not found in pattern</vt:lpstr>
      <vt:lpstr>Boyer-Moore Algorithm</vt:lpstr>
      <vt:lpstr>Boyer-Moore Algorithm</vt:lpstr>
      <vt:lpstr>Boyer-Moore Algorithm</vt:lpstr>
      <vt:lpstr>Boyer-Moore Algorithm</vt:lpstr>
      <vt:lpstr>Boyer-Moore Algorithm</vt:lpstr>
      <vt:lpstr>Boyer-Moore Algorithm</vt:lpstr>
      <vt:lpstr>Boyer-Moore Algorithm</vt:lpstr>
      <vt:lpstr>Boyer-Moore Algorithm</vt:lpstr>
      <vt:lpstr>Boyer-Moore Algorithm</vt:lpstr>
      <vt:lpstr>Boyer-Moore Algorithm</vt:lpstr>
      <vt:lpstr>Boyer-Moore Algorithm</vt:lpstr>
      <vt:lpstr>Boyer-Moore Algorithm</vt:lpstr>
      <vt:lpstr>Summary of the two heuristics</vt:lpstr>
      <vt:lpstr>Summary of the two heuristics</vt:lpstr>
      <vt:lpstr>Last-Occurrence Function</vt:lpstr>
      <vt:lpstr>Mismatch at other positions</vt:lpstr>
      <vt:lpstr>Not found in pattern</vt:lpstr>
      <vt:lpstr>Not found in pattern</vt:lpstr>
      <vt:lpstr>Found, before mismatch</vt:lpstr>
      <vt:lpstr>Found, before mismatch</vt:lpstr>
      <vt:lpstr>Found, after mismatch</vt:lpstr>
      <vt:lpstr>Found, after mismatch</vt:lpstr>
      <vt:lpstr>General Pseudocode</vt:lpstr>
      <vt:lpstr>Example</vt:lpstr>
      <vt:lpstr>Example</vt:lpstr>
      <vt:lpstr>Example</vt:lpstr>
      <vt:lpstr>Example</vt:lpstr>
      <vt:lpstr>Example</vt:lpstr>
      <vt:lpstr>Example</vt:lpstr>
      <vt:lpstr>Shifting pattern—turtle walk</vt:lpstr>
      <vt:lpstr>Shifting pattern--small jump</vt:lpstr>
      <vt:lpstr>Shifting pattern--large jump</vt:lpstr>
      <vt:lpstr>Shifting Pattern</vt:lpstr>
      <vt:lpstr>Shifting Pattern</vt:lpstr>
      <vt:lpstr>Boyer-Moore Algorithm  (easier to read)</vt:lpstr>
      <vt:lpstr>Shifting Pattern (book)</vt:lpstr>
      <vt:lpstr>Boyer-Moore Algorithm (book)</vt:lpstr>
      <vt:lpstr>Worst Case</vt:lpstr>
      <vt:lpstr>Worst Case Time Complexity</vt:lpstr>
      <vt:lpstr>Why “looking glass”? mismatch &amp; absent in pattern</vt:lpstr>
      <vt:lpstr>Why “last occurrence”?</vt:lpstr>
      <vt:lpstr>Pattern Matching</vt:lpstr>
      <vt:lpstr>Skipping the rest</vt:lpstr>
      <vt:lpstr>The KMP Algorithm</vt:lpstr>
      <vt:lpstr>KMP Failure Function</vt:lpstr>
      <vt:lpstr>The KMP Algorithm</vt:lpstr>
      <vt:lpstr>Computing the Failure Function</vt:lpstr>
      <vt:lpstr>Example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Philip  Chan</cp:lastModifiedBy>
  <cp:revision>1536</cp:revision>
  <dcterms:created xsi:type="dcterms:W3CDTF">2002-01-21T02:22:10Z</dcterms:created>
  <dcterms:modified xsi:type="dcterms:W3CDTF">2019-04-26T15:50:59Z</dcterms:modified>
</cp:coreProperties>
</file>