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371" r:id="rId3"/>
    <p:sldId id="404" r:id="rId4"/>
    <p:sldId id="405" r:id="rId5"/>
    <p:sldId id="391" r:id="rId6"/>
    <p:sldId id="399" r:id="rId7"/>
    <p:sldId id="400" r:id="rId8"/>
    <p:sldId id="413" r:id="rId9"/>
    <p:sldId id="412" r:id="rId10"/>
    <p:sldId id="414" r:id="rId11"/>
    <p:sldId id="415" r:id="rId12"/>
    <p:sldId id="416" r:id="rId13"/>
    <p:sldId id="419" r:id="rId14"/>
    <p:sldId id="417" r:id="rId15"/>
    <p:sldId id="418" r:id="rId16"/>
    <p:sldId id="396" r:id="rId17"/>
    <p:sldId id="387" r:id="rId18"/>
    <p:sldId id="401" r:id="rId19"/>
    <p:sldId id="420" r:id="rId20"/>
    <p:sldId id="422" r:id="rId21"/>
    <p:sldId id="370" r:id="rId22"/>
    <p:sldId id="421" r:id="rId23"/>
    <p:sldId id="395" r:id="rId24"/>
    <p:sldId id="397" r:id="rId25"/>
    <p:sldId id="393" r:id="rId26"/>
    <p:sldId id="375" r:id="rId27"/>
    <p:sldId id="376" r:id="rId28"/>
    <p:sldId id="377" r:id="rId29"/>
    <p:sldId id="378" r:id="rId30"/>
    <p:sldId id="379" r:id="rId31"/>
    <p:sldId id="380" r:id="rId32"/>
    <p:sldId id="384" r:id="rId33"/>
    <p:sldId id="398" r:id="rId3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4D942C10-91E0-4C45-A50A-ED6276849EA7}" type="datetime8">
              <a:rPr lang="en-US"/>
              <a:pPr>
                <a:defRPr/>
              </a:pPr>
              <a:t>12/5/2018 4:33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8F67FEC9-A31D-3748-9661-78FABDA2E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0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4C0665A2-E0E6-6841-AFEC-506C851B53D6}" type="datetime8">
              <a:rPr lang="en-US"/>
              <a:pPr>
                <a:defRPr/>
              </a:pPr>
              <a:t>12/5/2018 4:33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173E3280-B9D9-D249-9E58-432F5FBAA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2242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Quick-Sort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8A6532-584D-0840-BB3F-0D71E329C702}" type="datetime8">
              <a:rPr lang="en-US" sz="1300"/>
              <a:pPr eaLnBrk="1" hangingPunct="1"/>
              <a:t>12/5/2018 4:33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493CF4-25D8-334F-A260-9FF099A9A5D6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72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07245-832C-3549-BFCF-68A7A55A7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A147E7B-8F86-234E-853A-AE6D8725D1BF}" type="datetime8">
              <a:rPr lang="en-US"/>
              <a:pPr>
                <a:defRPr/>
              </a:pPr>
              <a:t>12/5/2018 4:33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8B9E7-1C33-C149-BD4C-73AA329C9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AF71C50-CC92-704B-8B00-6CD98C960BB5}" type="datetime8">
              <a:rPr lang="en-US"/>
              <a:pPr>
                <a:defRPr/>
              </a:pPr>
              <a:t>12/5/2018 4:33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B9C63-89F6-6C43-B890-139834322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00D7327-00F3-4546-803D-541A175FD2FD}" type="datetime8">
              <a:rPr lang="en-US"/>
              <a:pPr>
                <a:defRPr/>
              </a:pPr>
              <a:t>12/5/2018 4:33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D063-FF14-F341-A122-38D55948A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3719377-B924-7C41-84CF-A3008C44C9A0}" type="datetime8">
              <a:rPr lang="en-US"/>
              <a:pPr>
                <a:defRPr/>
              </a:pPr>
              <a:t>12/5/2018 4:33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826D-851F-4D41-91BB-FEBB2E74E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7453779-152B-DD46-B535-554AD9F679E7}" type="datetime8">
              <a:rPr lang="en-US"/>
              <a:pPr>
                <a:defRPr/>
              </a:pPr>
              <a:t>12/5/2018 4:33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3DC23-B427-2549-8256-65207EC91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5E69C7C-8DC7-9440-810C-F20471B886D8}" type="datetime8">
              <a:rPr lang="en-US"/>
              <a:pPr>
                <a:defRPr/>
              </a:pPr>
              <a:t>12/5/2018 4:33 PM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FD78D-AD31-864E-A814-F543F29B5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2B8A76D-C5C3-744B-8865-13FDC75E96E6}" type="datetime8">
              <a:rPr lang="en-US"/>
              <a:pPr>
                <a:defRPr/>
              </a:pPr>
              <a:t>12/5/2018 4:33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08CFB-C057-8D4F-81FC-267DEDF98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62A4B22-12F9-C040-8F1D-016C6ED2711C}" type="datetime8">
              <a:rPr lang="en-US"/>
              <a:pPr>
                <a:defRPr/>
              </a:pPr>
              <a:t>12/5/2018 4:33 PM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260AF-401D-154D-9D2E-1F847210A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8C1ADB2-6361-E241-B1C8-9BF8125A15AB}" type="datetime8">
              <a:rPr lang="en-US"/>
              <a:pPr>
                <a:defRPr/>
              </a:pPr>
              <a:t>12/5/2018 4:33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59F37-23B8-6B40-BDE2-DEA8E9910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78BD1DC-F71D-004D-9E50-33E2ED22F3F0}" type="datetime8">
              <a:rPr lang="en-US"/>
              <a:pPr>
                <a:defRPr/>
              </a:pPr>
              <a:t>12/5/2018 4:33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5DCF3-4730-9B43-A55C-C59B02A4F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1084846C-F42F-4F48-9DAB-4C65AAB82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9BB5D9-B023-1B45-9A5C-C5AEB4F4F86A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grpSp>
        <p:nvGrpSpPr>
          <p:cNvPr id="15364" name="Group 410"/>
          <p:cNvGrpSpPr>
            <a:grpSpLocks/>
          </p:cNvGrpSpPr>
          <p:nvPr/>
        </p:nvGrpSpPr>
        <p:grpSpPr bwMode="auto">
          <a:xfrm>
            <a:off x="3200400" y="3340100"/>
            <a:ext cx="4600575" cy="1933575"/>
            <a:chOff x="1176" y="2496"/>
            <a:chExt cx="3426" cy="1440"/>
          </a:xfrm>
        </p:grpSpPr>
        <p:sp>
          <p:nvSpPr>
            <p:cNvPr id="15365" name="AutoShape 397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7  4  9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</a:t>
              </a:r>
              <a:r>
                <a:rPr lang="en-US" sz="1800" u="sng">
                  <a:solidFill>
                    <a:srgbClr val="000000"/>
                  </a:solidFill>
                </a:rPr>
                <a:t>6</a:t>
              </a:r>
              <a:r>
                <a:rPr lang="en-US" sz="1800">
                  <a:solidFill>
                    <a:schemeClr val="tx2"/>
                  </a:solidFill>
                </a:rPr>
                <a:t>  7  9</a:t>
              </a:r>
            </a:p>
          </p:txBody>
        </p:sp>
        <p:sp>
          <p:nvSpPr>
            <p:cNvPr id="15366" name="AutoShape 398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4</a:t>
              </a:r>
              <a:r>
                <a:rPr lang="en-US" sz="1800"/>
                <a:t> 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</a:t>
              </a:r>
              <a:r>
                <a:rPr lang="en-US" sz="1800" u="sng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5367" name="AutoShape 399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/>
                <a:t>  9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 u="sng">
                  <a:solidFill>
                    <a:srgbClr val="000000"/>
                  </a:solidFill>
                </a:rPr>
                <a:t>7</a:t>
              </a:r>
              <a:r>
                <a:rPr lang="en-US" sz="1800">
                  <a:solidFill>
                    <a:schemeClr val="tx2"/>
                  </a:solidFill>
                </a:rPr>
                <a:t>  9</a:t>
              </a:r>
            </a:p>
          </p:txBody>
        </p:sp>
        <p:sp>
          <p:nvSpPr>
            <p:cNvPr id="15368" name="AutoShape 400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5369" name="AutoShape 401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0" name="AutoShape 402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371" name="AutoShape 403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cxnSp>
          <p:nvCxnSpPr>
            <p:cNvPr id="15372" name="AutoShape 404"/>
            <p:cNvCxnSpPr>
              <a:cxnSpLocks noChangeShapeType="1"/>
              <a:stCxn id="15366" idx="0"/>
              <a:endCxn id="15365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405"/>
            <p:cNvCxnSpPr>
              <a:cxnSpLocks noChangeShapeType="1"/>
              <a:stCxn id="15367" idx="0"/>
              <a:endCxn id="15365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406"/>
            <p:cNvCxnSpPr>
              <a:cxnSpLocks noChangeShapeType="1"/>
              <a:stCxn id="15368" idx="0"/>
              <a:endCxn id="15366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407"/>
            <p:cNvCxnSpPr>
              <a:cxnSpLocks noChangeShapeType="1"/>
              <a:stCxn id="15370" idx="0"/>
              <a:endCxn id="15367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408"/>
            <p:cNvCxnSpPr>
              <a:cxnSpLocks noChangeShapeType="1"/>
              <a:stCxn id="15366" idx="2"/>
              <a:endCxn id="15369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409"/>
            <p:cNvCxnSpPr>
              <a:cxnSpLocks noChangeShapeType="1"/>
              <a:stCxn id="15367" idx="2"/>
              <a:endCxn id="15371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020124"/>
              </p:ext>
            </p:extLst>
          </p:nvPr>
        </p:nvGraphicFramePr>
        <p:xfrm>
          <a:off x="914400" y="457200"/>
          <a:ext cx="7772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739200"/>
              </p:ext>
            </p:extLst>
          </p:nvPr>
        </p:nvGraphicFramePr>
        <p:xfrm>
          <a:off x="914400" y="1371600"/>
          <a:ext cx="7772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5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020124"/>
              </p:ext>
            </p:extLst>
          </p:nvPr>
        </p:nvGraphicFramePr>
        <p:xfrm>
          <a:off x="914400" y="457200"/>
          <a:ext cx="7772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739200"/>
              </p:ext>
            </p:extLst>
          </p:nvPr>
        </p:nvGraphicFramePr>
        <p:xfrm>
          <a:off x="914400" y="1371600"/>
          <a:ext cx="7772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451984"/>
              </p:ext>
            </p:extLst>
          </p:nvPr>
        </p:nvGraphicFramePr>
        <p:xfrm>
          <a:off x="914400" y="22860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5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020124"/>
              </p:ext>
            </p:extLst>
          </p:nvPr>
        </p:nvGraphicFramePr>
        <p:xfrm>
          <a:off x="914400" y="457200"/>
          <a:ext cx="7772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739200"/>
              </p:ext>
            </p:extLst>
          </p:nvPr>
        </p:nvGraphicFramePr>
        <p:xfrm>
          <a:off x="914400" y="1371600"/>
          <a:ext cx="7772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451984"/>
              </p:ext>
            </p:extLst>
          </p:nvPr>
        </p:nvGraphicFramePr>
        <p:xfrm>
          <a:off x="914400" y="22860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645144"/>
              </p:ext>
            </p:extLst>
          </p:nvPr>
        </p:nvGraphicFramePr>
        <p:xfrm>
          <a:off x="914400" y="32004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5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20402"/>
              </p:ext>
            </p:extLst>
          </p:nvPr>
        </p:nvGraphicFramePr>
        <p:xfrm>
          <a:off x="914400" y="457200"/>
          <a:ext cx="7772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871290"/>
              </p:ext>
            </p:extLst>
          </p:nvPr>
        </p:nvGraphicFramePr>
        <p:xfrm>
          <a:off x="914400" y="1371600"/>
          <a:ext cx="7772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352645"/>
              </p:ext>
            </p:extLst>
          </p:nvPr>
        </p:nvGraphicFramePr>
        <p:xfrm>
          <a:off x="914400" y="22860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708390"/>
              </p:ext>
            </p:extLst>
          </p:nvPr>
        </p:nvGraphicFramePr>
        <p:xfrm>
          <a:off x="914400" y="32004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752633"/>
              </p:ext>
            </p:extLst>
          </p:nvPr>
        </p:nvGraphicFramePr>
        <p:xfrm>
          <a:off x="914400" y="41148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34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020124"/>
              </p:ext>
            </p:extLst>
          </p:nvPr>
        </p:nvGraphicFramePr>
        <p:xfrm>
          <a:off x="914400" y="457200"/>
          <a:ext cx="7772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739200"/>
              </p:ext>
            </p:extLst>
          </p:nvPr>
        </p:nvGraphicFramePr>
        <p:xfrm>
          <a:off x="914400" y="1371600"/>
          <a:ext cx="7772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451984"/>
              </p:ext>
            </p:extLst>
          </p:nvPr>
        </p:nvGraphicFramePr>
        <p:xfrm>
          <a:off x="914400" y="22860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645144"/>
              </p:ext>
            </p:extLst>
          </p:nvPr>
        </p:nvGraphicFramePr>
        <p:xfrm>
          <a:off x="914400" y="32004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50009"/>
              </p:ext>
            </p:extLst>
          </p:nvPr>
        </p:nvGraphicFramePr>
        <p:xfrm>
          <a:off x="914400" y="41148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69187"/>
              </p:ext>
            </p:extLst>
          </p:nvPr>
        </p:nvGraphicFramePr>
        <p:xfrm>
          <a:off x="914400" y="50292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5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020124"/>
              </p:ext>
            </p:extLst>
          </p:nvPr>
        </p:nvGraphicFramePr>
        <p:xfrm>
          <a:off x="914400" y="457200"/>
          <a:ext cx="7772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739200"/>
              </p:ext>
            </p:extLst>
          </p:nvPr>
        </p:nvGraphicFramePr>
        <p:xfrm>
          <a:off x="914400" y="1371600"/>
          <a:ext cx="7772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451984"/>
              </p:ext>
            </p:extLst>
          </p:nvPr>
        </p:nvGraphicFramePr>
        <p:xfrm>
          <a:off x="914400" y="22860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645144"/>
              </p:ext>
            </p:extLst>
          </p:nvPr>
        </p:nvGraphicFramePr>
        <p:xfrm>
          <a:off x="914400" y="32004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50009"/>
              </p:ext>
            </p:extLst>
          </p:nvPr>
        </p:nvGraphicFramePr>
        <p:xfrm>
          <a:off x="914400" y="41148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372081"/>
              </p:ext>
            </p:extLst>
          </p:nvPr>
        </p:nvGraphicFramePr>
        <p:xfrm>
          <a:off x="914400" y="50292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842190"/>
              </p:ext>
            </p:extLst>
          </p:nvPr>
        </p:nvGraphicFramePr>
        <p:xfrm>
          <a:off x="914400" y="5867400"/>
          <a:ext cx="77724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5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5D8FC2B-C19C-2845-97C6-835A6476A871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In-Place Quick-Sort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914400" y="1295400"/>
            <a:ext cx="7848600" cy="5161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 smtClean="0">
                <a:solidFill>
                  <a:schemeClr val="tx2"/>
                </a:solidFill>
                <a:latin typeface="Times New Roman" charset="0"/>
              </a:rPr>
              <a:t>inPlaceQuickSort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,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start,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end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start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and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end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indices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Output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sorted between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start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and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end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sz="1800" b="1" i="1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 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start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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end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return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left </a:t>
            </a:r>
            <a:r>
              <a:rPr lang="en-US" sz="1800" i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 start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 right </a:t>
            </a:r>
            <a:r>
              <a:rPr lang="en-US" sz="1800" i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 end – 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1           </a:t>
            </a:r>
            <a:r>
              <a:rPr lang="en-US" sz="1800" dirty="0" smtClean="0">
                <a:solidFill>
                  <a:srgbClr val="0070C0"/>
                </a:solidFill>
                <a:latin typeface="Times New Roman" charset="0"/>
              </a:rPr>
              <a:t>// before pivot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 pivot</a:t>
            </a:r>
            <a:r>
              <a:rPr lang="en-US" sz="1800" i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[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]             </a:t>
            </a:r>
            <a:r>
              <a:rPr lang="en-US" sz="1800" dirty="0" smtClean="0">
                <a:solidFill>
                  <a:srgbClr val="0070C0"/>
                </a:solidFill>
                <a:latin typeface="Times New Roman" charset="0"/>
              </a:rPr>
              <a:t>// pivot is the last element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w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hile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left &lt;= right       </a:t>
            </a:r>
            <a:r>
              <a:rPr lang="en-US" sz="1800" dirty="0" smtClean="0">
                <a:solidFill>
                  <a:srgbClr val="0070C0"/>
                </a:solidFill>
                <a:latin typeface="Times New Roman" charset="0"/>
              </a:rPr>
              <a:t>// still have elements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 (</a:t>
            </a:r>
            <a:r>
              <a:rPr lang="en-US" sz="1800" i="1" dirty="0">
                <a:solidFill>
                  <a:srgbClr val="000000"/>
                </a:solidFill>
                <a:latin typeface="Times New Roman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 &lt;= </a:t>
            </a:r>
            <a:r>
              <a:rPr lang="en-US" sz="1800" i="1" dirty="0">
                <a:solidFill>
                  <a:srgbClr val="000000"/>
                </a:solidFill>
                <a:latin typeface="Times New Roman" charset="0"/>
              </a:rPr>
              <a:t>right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 &amp; </a:t>
            </a:r>
            <a:r>
              <a:rPr lang="en-US" sz="1800" i="1" dirty="0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[</a:t>
            </a:r>
            <a:r>
              <a:rPr lang="en-US" sz="1800" i="1" dirty="0">
                <a:solidFill>
                  <a:srgbClr val="000000"/>
                </a:solidFill>
                <a:latin typeface="Times New Roman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] &lt; </a:t>
            </a:r>
            <a:r>
              <a:rPr lang="en-US" sz="1800" i="1" dirty="0">
                <a:solidFill>
                  <a:srgbClr val="000000"/>
                </a:solidFill>
                <a:latin typeface="Times New Roman" charset="0"/>
              </a:rPr>
              <a:t>pivot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) </a:t>
            </a:r>
            <a:r>
              <a:rPr lang="en-US" sz="1800" dirty="0">
                <a:solidFill>
                  <a:srgbClr val="0070C0"/>
                </a:solidFill>
                <a:latin typeface="Times New Roman" charset="0"/>
              </a:rPr>
              <a:t>// find element larger than </a:t>
            </a:r>
            <a:r>
              <a:rPr lang="en-US" sz="1800" dirty="0" smtClean="0">
                <a:solidFill>
                  <a:srgbClr val="0070C0"/>
                </a:solidFill>
                <a:latin typeface="Times New Roman" charset="0"/>
              </a:rPr>
              <a:t>pivot</a:t>
            </a:r>
            <a:endParaRPr lang="en-US" sz="1800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          </a:t>
            </a:r>
            <a:r>
              <a:rPr lang="en-US" sz="1800" i="1" dirty="0">
                <a:solidFill>
                  <a:srgbClr val="000000"/>
                </a:solidFill>
                <a:latin typeface="Times New Roman" charset="0"/>
              </a:rPr>
              <a:t>left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++                 </a:t>
            </a:r>
            <a:endParaRPr lang="en-US" sz="1800" dirty="0">
              <a:solidFill>
                <a:srgbClr val="0070C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Times New Roman" charset="0"/>
              </a:rPr>
              <a:t>    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 (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left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 &lt;= 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right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 &amp; 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[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right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] &gt;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pivot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) </a:t>
            </a:r>
            <a:r>
              <a:rPr lang="en-US" sz="1800" dirty="0">
                <a:solidFill>
                  <a:srgbClr val="0070C0"/>
                </a:solidFill>
                <a:latin typeface="Times New Roman" charset="0"/>
              </a:rPr>
              <a:t>// find element smaller than pivot</a:t>
            </a:r>
            <a:endParaRPr lang="en-US" sz="1800" dirty="0" smtClean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          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right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--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  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 if 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left 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&lt;= 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right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)      </a:t>
            </a:r>
            <a:r>
              <a:rPr lang="en-US" sz="1800" dirty="0" smtClean="0">
                <a:solidFill>
                  <a:srgbClr val="0070C0"/>
                </a:solidFill>
                <a:latin typeface="Times New Roman" charset="0"/>
              </a:rPr>
              <a:t>            // put the two elements in the correct partitions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         swap </a:t>
            </a:r>
            <a:r>
              <a:rPr lang="en-US" sz="1800" i="1" dirty="0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[</a:t>
            </a:r>
            <a:r>
              <a:rPr lang="en-US" sz="1800" i="1" dirty="0">
                <a:solidFill>
                  <a:srgbClr val="000000"/>
                </a:solidFill>
                <a:latin typeface="Times New Roman" charset="0"/>
              </a:rPr>
              <a:t>left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] and 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[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right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]; 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left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++; 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right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—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Swap 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[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end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]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and 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[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left</a:t>
            </a:r>
            <a:r>
              <a:rPr lang="en-US" sz="1800" dirty="0" smtClean="0">
                <a:solidFill>
                  <a:srgbClr val="000000"/>
                </a:solidFill>
                <a:latin typeface="Times New Roman" charset="0"/>
              </a:rPr>
              <a:t>]</a:t>
            </a:r>
            <a:r>
              <a:rPr lang="en-US" sz="1800" i="1" dirty="0" smtClean="0">
                <a:solidFill>
                  <a:srgbClr val="000000"/>
                </a:solidFill>
                <a:latin typeface="Times New Roman" charset="0"/>
              </a:rPr>
              <a:t>          </a:t>
            </a:r>
            <a:r>
              <a:rPr lang="en-US" sz="1800" dirty="0" smtClean="0">
                <a:solidFill>
                  <a:srgbClr val="0070C0"/>
                </a:solidFill>
                <a:latin typeface="Times New Roman" charset="0"/>
              </a:rPr>
              <a:t>// put pivot at the correct spot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inPlaceQuickSort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start,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sz="1800" dirty="0" smtClean="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inPlaceQuickSort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left + 1, end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6934200" y="228600"/>
          <a:ext cx="182721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Clip" r:id="rId3" imgW="1828800" imgH="1719590" progId="MS_ClipArt_Gallery.5">
                  <p:embed/>
                </p:oleObj>
              </mc:Choice>
              <mc:Fallback>
                <p:oleObj name="Clip" r:id="rId3" imgW="1828800" imgH="1719590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27213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E5C3B1D-C3B5-BC44-A4A7-30719CD8F0AF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Worst-case </a:t>
            </a:r>
            <a:r>
              <a:rPr lang="en-US" dirty="0" smtClean="0">
                <a:latin typeface="Tahoma" charset="0"/>
              </a:rPr>
              <a:t>Time Complexity</a:t>
            </a:r>
            <a:endParaRPr lang="en-US" dirty="0">
              <a:latin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2286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The worst case for quick-sort occurs when the pivot is the unique minimum or maximum element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One of </a:t>
            </a:r>
            <a:r>
              <a:rPr lang="en-US" sz="2000" b="1" i="1" dirty="0">
                <a:latin typeface="Times New Roman" charset="0"/>
              </a:rPr>
              <a:t>L</a:t>
            </a:r>
            <a:r>
              <a:rPr lang="en-US" sz="2000" dirty="0">
                <a:latin typeface="Tahoma" charset="0"/>
              </a:rPr>
              <a:t> and </a:t>
            </a:r>
            <a:r>
              <a:rPr lang="en-US" sz="2000" b="1" i="1" dirty="0">
                <a:latin typeface="Times New Roman" charset="0"/>
              </a:rPr>
              <a:t>G</a:t>
            </a:r>
            <a:r>
              <a:rPr lang="en-US" sz="2000" dirty="0">
                <a:latin typeface="Tahoma" charset="0"/>
              </a:rPr>
              <a:t> has size </a:t>
            </a:r>
            <a:r>
              <a:rPr lang="en-US" sz="2000" b="1" i="1" dirty="0">
                <a:latin typeface="Times New Roman" charset="0"/>
              </a:rPr>
              <a:t>n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 </a:t>
            </a:r>
            <a:r>
              <a:rPr lang="en-US" sz="2000" dirty="0">
                <a:latin typeface="Tahoma" charset="0"/>
              </a:rPr>
              <a:t>and the other has size </a:t>
            </a:r>
            <a:r>
              <a:rPr lang="en-US" sz="2000" dirty="0">
                <a:latin typeface="Times New Roman" charset="0"/>
              </a:rPr>
              <a:t>0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running time is proportional to the sum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2000" b="1" i="1" smtClean="0">
                <a:latin typeface="Times New Roman" charset="0"/>
                <a:sym typeface="Symbol" charset="0"/>
              </a:rPr>
              <a:t>n</a:t>
            </a:r>
            <a:r>
              <a:rPr lang="en-US" sz="2000" smtClean="0">
                <a:latin typeface="Times New Roman" charset="0"/>
                <a:sym typeface="Symbol" charset="0"/>
              </a:rPr>
              <a:t> </a:t>
            </a:r>
            <a:r>
              <a:rPr lang="en-US" sz="2000" smtClean="0">
                <a:latin typeface="Symbol" charset="0"/>
                <a:sym typeface="Symbol" charset="0"/>
              </a:rPr>
              <a:t>+</a:t>
            </a:r>
            <a:r>
              <a:rPr lang="en-US" sz="2000" smtClean="0">
                <a:latin typeface="Times New Roman" charset="0"/>
                <a:sym typeface="Symbol" charset="0"/>
              </a:rPr>
              <a:t> (</a:t>
            </a:r>
            <a:r>
              <a:rPr lang="en-US" sz="2000" b="1" i="1" smtClean="0">
                <a:latin typeface="Times New Roman" charset="0"/>
                <a:sym typeface="Symbol" charset="0"/>
              </a:rPr>
              <a:t>n</a:t>
            </a:r>
            <a:r>
              <a:rPr lang="en-US" sz="200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-</a:t>
            </a:r>
            <a:r>
              <a:rPr lang="en-US" sz="2000" dirty="0">
                <a:latin typeface="Times New Roman" charset="0"/>
                <a:sym typeface="Symbol" charset="0"/>
              </a:rPr>
              <a:t> 1) </a:t>
            </a:r>
            <a:r>
              <a:rPr lang="en-US" sz="2000" dirty="0">
                <a:latin typeface="Symbol" charset="0"/>
                <a:sym typeface="Symbol" charset="0"/>
              </a:rPr>
              <a:t>+ </a:t>
            </a:r>
            <a:r>
              <a:rPr lang="en-US" sz="2000" dirty="0">
                <a:latin typeface="Times New Roman" charset="0"/>
                <a:sym typeface="Symbol" charset="0"/>
              </a:rPr>
              <a:t>…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  <a:sym typeface="Symbol" charset="0"/>
              </a:rPr>
              <a:t> 2 </a:t>
            </a:r>
            <a:r>
              <a:rPr lang="en-US" sz="2000" dirty="0">
                <a:latin typeface="Symbol" charset="0"/>
                <a:sym typeface="Symbol" charset="0"/>
              </a:rPr>
              <a:t>+ 1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Thus, the worst-case running time of quick-sort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8677" name="AutoShape 11"/>
          <p:cNvSpPr>
            <a:spLocks noChangeArrowheads="1"/>
          </p:cNvSpPr>
          <p:nvPr/>
        </p:nvSpPr>
        <p:spPr bwMode="auto">
          <a:xfrm>
            <a:off x="5992813" y="4791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8" name="AutoShape 16"/>
          <p:cNvSpPr>
            <a:spLocks noChangeArrowheads="1"/>
          </p:cNvSpPr>
          <p:nvPr/>
        </p:nvSpPr>
        <p:spPr bwMode="auto">
          <a:xfrm>
            <a:off x="7340600" y="5600700"/>
            <a:ext cx="762000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8679" name="AutoShape 20"/>
          <p:cNvSpPr>
            <a:spLocks noChangeArrowheads="1"/>
          </p:cNvSpPr>
          <p:nvPr/>
        </p:nvSpPr>
        <p:spPr bwMode="auto">
          <a:xfrm>
            <a:off x="4191000" y="4791075"/>
            <a:ext cx="360363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0" name="AutoShape 23"/>
          <p:cNvSpPr>
            <a:spLocks noChangeArrowheads="1"/>
          </p:cNvSpPr>
          <p:nvPr/>
        </p:nvSpPr>
        <p:spPr bwMode="auto">
          <a:xfrm>
            <a:off x="5943600" y="5327650"/>
            <a:ext cx="352425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1" name="AutoShape 24"/>
          <p:cNvSpPr>
            <a:spLocks noChangeArrowheads="1"/>
          </p:cNvSpPr>
          <p:nvPr/>
        </p:nvSpPr>
        <p:spPr bwMode="auto">
          <a:xfrm>
            <a:off x="7297738" y="6107113"/>
            <a:ext cx="358775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sp>
        <p:nvSpPr>
          <p:cNvPr id="28682" name="AutoShape 25"/>
          <p:cNvSpPr>
            <a:spLocks noChangeArrowheads="1"/>
          </p:cNvSpPr>
          <p:nvPr/>
        </p:nvSpPr>
        <p:spPr bwMode="auto">
          <a:xfrm>
            <a:off x="7802563" y="6107113"/>
            <a:ext cx="350837" cy="21748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folHlink"/>
              </a:solidFill>
            </a:endParaRPr>
          </a:p>
        </p:txBody>
      </p:sp>
      <p:cxnSp>
        <p:nvCxnSpPr>
          <p:cNvPr id="28683" name="AutoShape 26"/>
          <p:cNvCxnSpPr>
            <a:cxnSpLocks noChangeShapeType="1"/>
            <a:stCxn id="28680" idx="0"/>
            <a:endCxn id="28677" idx="2"/>
          </p:cNvCxnSpPr>
          <p:nvPr/>
        </p:nvCxnSpPr>
        <p:spPr bwMode="auto">
          <a:xfrm flipV="1">
            <a:off x="6119813" y="5008563"/>
            <a:ext cx="525462" cy="319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27"/>
          <p:cNvCxnSpPr>
            <a:cxnSpLocks noChangeShapeType="1"/>
            <a:endCxn id="28677" idx="2"/>
          </p:cNvCxnSpPr>
          <p:nvPr/>
        </p:nvCxnSpPr>
        <p:spPr bwMode="auto">
          <a:xfrm flipH="1" flipV="1">
            <a:off x="6645275" y="5008563"/>
            <a:ext cx="593725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29"/>
          <p:cNvCxnSpPr>
            <a:cxnSpLocks noChangeShapeType="1"/>
            <a:stCxn id="28681" idx="0"/>
            <a:endCxn id="28678" idx="2"/>
          </p:cNvCxnSpPr>
          <p:nvPr/>
        </p:nvCxnSpPr>
        <p:spPr bwMode="auto">
          <a:xfrm flipV="1">
            <a:off x="7477125" y="5818188"/>
            <a:ext cx="2444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31"/>
          <p:cNvCxnSpPr>
            <a:cxnSpLocks noChangeShapeType="1"/>
            <a:stCxn id="28678" idx="2"/>
            <a:endCxn id="28682" idx="0"/>
          </p:cNvCxnSpPr>
          <p:nvPr/>
        </p:nvCxnSpPr>
        <p:spPr bwMode="auto">
          <a:xfrm>
            <a:off x="7721600" y="5818188"/>
            <a:ext cx="257175" cy="28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AutoShape 32"/>
          <p:cNvSpPr>
            <a:spLocks noChangeArrowheads="1"/>
          </p:cNvSpPr>
          <p:nvPr/>
        </p:nvSpPr>
        <p:spPr bwMode="auto">
          <a:xfrm>
            <a:off x="4283075" y="4267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accent1"/>
              </a:solidFill>
            </a:endParaRPr>
          </a:p>
        </p:txBody>
      </p:sp>
      <p:cxnSp>
        <p:nvCxnSpPr>
          <p:cNvPr id="28688" name="AutoShape 33"/>
          <p:cNvCxnSpPr>
            <a:cxnSpLocks noChangeShapeType="1"/>
            <a:stCxn id="28679" idx="0"/>
            <a:endCxn id="28687" idx="2"/>
          </p:cNvCxnSpPr>
          <p:nvPr/>
        </p:nvCxnSpPr>
        <p:spPr bwMode="auto">
          <a:xfrm flipV="1">
            <a:off x="4371975" y="4486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34"/>
          <p:cNvCxnSpPr>
            <a:cxnSpLocks noChangeShapeType="1"/>
            <a:stCxn id="28677" idx="0"/>
            <a:endCxn id="28687" idx="2"/>
          </p:cNvCxnSpPr>
          <p:nvPr/>
        </p:nvCxnSpPr>
        <p:spPr bwMode="auto">
          <a:xfrm flipH="1" flipV="1">
            <a:off x="5524500" y="4486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2010" name="Group 218"/>
          <p:cNvGraphicFramePr>
            <a:graphicFrameLocks noGrp="1"/>
          </p:cNvGraphicFramePr>
          <p:nvPr/>
        </p:nvGraphicFramePr>
        <p:xfrm>
          <a:off x="2438400" y="3810000"/>
          <a:ext cx="1371600" cy="259080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  <a:sym typeface="Symbo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1" name="Text Box 167"/>
          <p:cNvSpPr txBox="1">
            <a:spLocks noChangeArrowheads="1"/>
          </p:cNvSpPr>
          <p:nvPr/>
        </p:nvSpPr>
        <p:spPr bwMode="auto">
          <a:xfrm rot="2305880">
            <a:off x="7250113" y="5138738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Complexity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O(n log n)</a:t>
            </a:r>
          </a:p>
          <a:p>
            <a:endParaRPr lang="en-US" sz="2400" dirty="0"/>
          </a:p>
          <a:p>
            <a:r>
              <a:rPr lang="en-US" sz="2400" dirty="0" smtClean="0"/>
              <a:t>Proof in the book</a:t>
            </a:r>
          </a:p>
          <a:p>
            <a:pPr lvl="1"/>
            <a:r>
              <a:rPr lang="en-US" sz="2400" dirty="0" smtClean="0"/>
              <a:t>And skipped slides at the end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3DC23-B427-2549-8256-65207EC9196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5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Pivots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8001000" cy="4114800"/>
          </a:xfrm>
        </p:spPr>
        <p:txBody>
          <a:bodyPr/>
          <a:lstStyle/>
          <a:p>
            <a:r>
              <a:rPr lang="en-US" sz="2400" dirty="0" smtClean="0"/>
              <a:t>Last element (or first element)</a:t>
            </a:r>
          </a:p>
          <a:p>
            <a:pPr lvl="1"/>
            <a:r>
              <a:rPr lang="en-US" sz="2400" dirty="0" smtClean="0"/>
              <a:t>If the list is partially sorted</a:t>
            </a:r>
          </a:p>
          <a:p>
            <a:pPr lvl="2"/>
            <a:r>
              <a:rPr lang="en-US" dirty="0" smtClean="0"/>
              <a:t>might be the smallest/largest element</a:t>
            </a:r>
          </a:p>
          <a:p>
            <a:pPr lvl="3"/>
            <a:r>
              <a:rPr lang="en-US" sz="2400" dirty="0" smtClean="0"/>
              <a:t>the worst-case scenario</a:t>
            </a:r>
          </a:p>
          <a:p>
            <a:r>
              <a:rPr lang="en-US" sz="2400" smtClean="0"/>
              <a:t>Ideas?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36ADF6-E9A1-D944-8BF4-AE00DEAD12DF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50"/>
          <p:cNvSpPr>
            <a:spLocks noChangeArrowheads="1"/>
          </p:cNvSpPr>
          <p:nvPr/>
        </p:nvSpPr>
        <p:spPr bwMode="auto">
          <a:xfrm>
            <a:off x="5816600" y="5670550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Quick-sort</a:t>
            </a:r>
            <a:r>
              <a:rPr lang="en-US" sz="2400">
                <a:latin typeface="Tahoma" charset="0"/>
              </a:rPr>
              <a:t> is a randomized sorting algorithm based on the divide-and-conquer paradigm: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>
                <a:latin typeface="Tahoma" charset="0"/>
              </a:rPr>
              <a:t>: pick a random element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(called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pivot</a:t>
            </a:r>
            <a:r>
              <a:rPr lang="en-US" sz="2000">
                <a:latin typeface="Tahoma" charset="0"/>
              </a:rPr>
              <a:t>) and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L </a:t>
            </a:r>
            <a:r>
              <a:rPr lang="en-US" sz="1800">
                <a:latin typeface="Tahoma" charset="0"/>
              </a:rPr>
              <a:t>elements less than </a:t>
            </a:r>
            <a:r>
              <a:rPr lang="en-US" sz="1800" b="1" i="1">
                <a:latin typeface="Times New Roman" charset="0"/>
              </a:rPr>
              <a:t>x</a:t>
            </a:r>
          </a:p>
          <a:p>
            <a:pPr lvl="2" eaLnBrk="1" hangingPunct="1"/>
            <a:r>
              <a:rPr lang="en-US" sz="1800" b="1" i="1">
                <a:latin typeface="Times New Roman" charset="0"/>
              </a:rPr>
              <a:t>E </a:t>
            </a:r>
            <a:r>
              <a:rPr lang="en-US" sz="1800">
                <a:latin typeface="Tahoma" charset="0"/>
              </a:rPr>
              <a:t>elements equal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2" eaLnBrk="1" hangingPunct="1"/>
            <a:r>
              <a:rPr lang="en-US" sz="1800" b="1" i="1">
                <a:latin typeface="Times New Roman" charset="0"/>
              </a:rPr>
              <a:t>G </a:t>
            </a:r>
            <a:r>
              <a:rPr lang="en-US" sz="1800">
                <a:latin typeface="Tahoma" charset="0"/>
              </a:rPr>
              <a:t>elements greater than </a:t>
            </a:r>
            <a:r>
              <a:rPr lang="en-US" sz="1800" b="1" i="1">
                <a:latin typeface="Times New Roman" charset="0"/>
              </a:rPr>
              <a:t>x</a:t>
            </a:r>
            <a:endParaRPr lang="en-US" sz="18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2000">
                <a:latin typeface="Tahoma" charset="0"/>
              </a:rPr>
              <a:t>: sort </a:t>
            </a:r>
            <a:r>
              <a:rPr lang="en-US" sz="2000" b="1" i="1">
                <a:latin typeface="Times New Roman" charset="0"/>
              </a:rPr>
              <a:t>L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G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>
                <a:latin typeface="Tahoma" charset="0"/>
              </a:rPr>
              <a:t>: join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>
                <a:latin typeface="Tahoma" charset="0"/>
              </a:rPr>
              <a:t>, </a:t>
            </a:r>
            <a:r>
              <a:rPr lang="en-US" sz="2000" b="1" i="1">
                <a:latin typeface="Times New Roman" charset="0"/>
              </a:rPr>
              <a:t>E</a:t>
            </a:r>
            <a:r>
              <a:rPr lang="en-US" sz="2000" b="1" i="1">
                <a:latin typeface="Tahoma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4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26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17427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28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17429" name="Rectangle 38"/>
          <p:cNvSpPr>
            <a:spLocks noChangeArrowheads="1"/>
          </p:cNvSpPr>
          <p:nvPr/>
        </p:nvSpPr>
        <p:spPr bwMode="auto">
          <a:xfrm>
            <a:off x="7442200" y="5041900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39"/>
          <p:cNvSpPr>
            <a:spLocks noChangeArrowheads="1"/>
          </p:cNvSpPr>
          <p:nvPr/>
        </p:nvSpPr>
        <p:spPr bwMode="auto">
          <a:xfrm>
            <a:off x="7848600" y="4953000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42"/>
          <p:cNvSpPr>
            <a:spLocks noChangeArrowheads="1"/>
          </p:cNvSpPr>
          <p:nvPr/>
        </p:nvSpPr>
        <p:spPr bwMode="auto">
          <a:xfrm>
            <a:off x="6223000" y="5556250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45"/>
          <p:cNvSpPr>
            <a:spLocks noChangeArrowheads="1"/>
          </p:cNvSpPr>
          <p:nvPr/>
        </p:nvSpPr>
        <p:spPr bwMode="auto">
          <a:xfrm>
            <a:off x="6629400" y="5384800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33" name="Rectangle 49"/>
          <p:cNvSpPr>
            <a:spLocks noChangeArrowheads="1"/>
          </p:cNvSpPr>
          <p:nvPr/>
        </p:nvSpPr>
        <p:spPr bwMode="auto">
          <a:xfrm>
            <a:off x="5410200" y="5727700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51"/>
          <p:cNvSpPr>
            <a:spLocks noChangeArrowheads="1"/>
          </p:cNvSpPr>
          <p:nvPr/>
        </p:nvSpPr>
        <p:spPr bwMode="auto">
          <a:xfrm>
            <a:off x="7035800" y="5213350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Pivots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8001000" cy="4114800"/>
          </a:xfrm>
        </p:spPr>
        <p:txBody>
          <a:bodyPr/>
          <a:lstStyle/>
          <a:p>
            <a:r>
              <a:rPr lang="en-US" sz="2400" dirty="0" smtClean="0"/>
              <a:t>Last element (or first element)</a:t>
            </a:r>
          </a:p>
          <a:p>
            <a:pPr lvl="1"/>
            <a:r>
              <a:rPr lang="en-US" sz="2400" dirty="0" smtClean="0"/>
              <a:t>If the list is partially sorted</a:t>
            </a:r>
          </a:p>
          <a:p>
            <a:pPr lvl="2"/>
            <a:r>
              <a:rPr lang="en-US" dirty="0" smtClean="0"/>
              <a:t>might be the smallest/largest element</a:t>
            </a:r>
          </a:p>
          <a:p>
            <a:pPr lvl="3"/>
            <a:r>
              <a:rPr lang="en-US" sz="2400" dirty="0" smtClean="0"/>
              <a:t>the worst-case scenario</a:t>
            </a:r>
          </a:p>
          <a:p>
            <a:r>
              <a:rPr lang="en-US" sz="2400" dirty="0" smtClean="0"/>
              <a:t>Random element</a:t>
            </a:r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calling random() </a:t>
            </a:r>
            <a:r>
              <a:rPr lang="en-US" sz="2400" dirty="0" smtClean="0"/>
              <a:t>has time overhead</a:t>
            </a:r>
          </a:p>
          <a:p>
            <a:r>
              <a:rPr lang="en-US" sz="2400" dirty="0" smtClean="0"/>
              <a:t>Median-of-three</a:t>
            </a:r>
          </a:p>
          <a:p>
            <a:pPr lvl="1"/>
            <a:r>
              <a:rPr lang="en-US" sz="2400" dirty="0" smtClean="0"/>
              <a:t>Median of first, last, and middle elements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66AA75-8AA0-1541-805C-CC92DE0347E0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 of Sorting Algorithms</a:t>
            </a:r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/>
        </p:nvGraphicFramePr>
        <p:xfrm>
          <a:off x="857250" y="1628775"/>
          <a:ext cx="7905750" cy="4564063"/>
        </p:xfrm>
        <a:graphic>
          <a:graphicData uri="http://schemas.openxmlformats.org/drawingml/2006/table">
            <a:tbl>
              <a:tblPr/>
              <a:tblGrid>
                <a:gridCol w="2376488"/>
                <a:gridCol w="1995487"/>
                <a:gridCol w="3533775"/>
              </a:tblGrid>
              <a:tr h="518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Algorithm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selection-sort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insertion-sort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slow (good for small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3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quick-sort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in-place, randomized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fastest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80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heap-sort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(good for large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8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merge-sort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sequential data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fast  (good for huge inputs)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the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3DC23-B427-2549-8256-65207EC9196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3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A5A0AE-46C1-D249-BFEE-55CBD67230E2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33425" y="1600200"/>
            <a:ext cx="802957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Consider a recursive call of quick-sort on a sequence of size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Good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the sizes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are each less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chemeClr val="tx2"/>
                </a:solidFill>
                <a:latin typeface="Tahoma" charset="0"/>
              </a:rPr>
              <a:t>Bad call</a:t>
            </a:r>
            <a:r>
              <a:rPr lang="en-US" sz="1800" b="1">
                <a:latin typeface="Tahoma" charset="0"/>
              </a:rPr>
              <a:t>:</a:t>
            </a:r>
            <a:r>
              <a:rPr lang="en-US" sz="1800">
                <a:latin typeface="Tahoma" charset="0"/>
              </a:rPr>
              <a:t> one of </a:t>
            </a:r>
            <a:r>
              <a:rPr lang="en-US" sz="1800" b="1" i="1">
                <a:latin typeface="Times New Roman" charset="0"/>
              </a:rPr>
              <a:t>L</a:t>
            </a:r>
            <a:r>
              <a:rPr lang="en-US" sz="1800">
                <a:latin typeface="Tahoma" charset="0"/>
              </a:rPr>
              <a:t> and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ahoma" charset="0"/>
              </a:rPr>
              <a:t> has size greater than 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call is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good</a:t>
            </a:r>
            <a:r>
              <a:rPr lang="en-US" sz="2000">
                <a:latin typeface="Tahoma" charset="0"/>
              </a:rPr>
              <a:t> with probability 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1/2 of the possible pivots cause good calls:</a:t>
            </a:r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>
            <a:off x="3390900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7  9  7</a:t>
            </a:r>
            <a:r>
              <a:rPr lang="en-US" sz="1200">
                <a:solidFill>
                  <a:schemeClr val="accent1"/>
                </a:solidFill>
              </a:rPr>
              <a:t>  1  </a:t>
            </a:r>
            <a:r>
              <a:rPr lang="en-US" sz="12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200">
                <a:solidFill>
                  <a:schemeClr val="accent1"/>
                </a:solidFill>
              </a:rPr>
              <a:t>  1</a:t>
            </a:r>
          </a:p>
        </p:txBody>
      </p:sp>
      <p:sp>
        <p:nvSpPr>
          <p:cNvPr id="29702" name="AutoShape 7"/>
          <p:cNvSpPr>
            <a:spLocks noChangeArrowheads="1"/>
          </p:cNvSpPr>
          <p:nvPr/>
        </p:nvSpPr>
        <p:spPr bwMode="auto">
          <a:xfrm>
            <a:off x="1744663" y="2743200"/>
            <a:ext cx="2392362" cy="2270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7  2  9  4 3  7  </a:t>
            </a:r>
            <a:r>
              <a:rPr lang="en-US" sz="1200" u="sng">
                <a:solidFill>
                  <a:srgbClr val="000000"/>
                </a:solidFill>
              </a:rPr>
              <a:t>6</a:t>
            </a:r>
            <a:r>
              <a:rPr lang="en-US" sz="1200"/>
              <a:t>  1</a:t>
            </a:r>
            <a:r>
              <a:rPr lang="en-US" sz="1200">
                <a:solidFill>
                  <a:schemeClr val="accent1"/>
                </a:solidFill>
              </a:rPr>
              <a:t> 9</a:t>
            </a:r>
          </a:p>
        </p:txBody>
      </p:sp>
      <p:cxnSp>
        <p:nvCxnSpPr>
          <p:cNvPr id="29703" name="AutoShape 8"/>
          <p:cNvCxnSpPr>
            <a:cxnSpLocks noChangeShapeType="1"/>
            <a:stCxn id="29705" idx="0"/>
            <a:endCxn id="29702" idx="2"/>
          </p:cNvCxnSpPr>
          <p:nvPr/>
        </p:nvCxnSpPr>
        <p:spPr bwMode="auto">
          <a:xfrm flipV="1">
            <a:off x="1852613" y="2974975"/>
            <a:ext cx="1087437" cy="306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9"/>
          <p:cNvCxnSpPr>
            <a:cxnSpLocks noChangeShapeType="1"/>
            <a:stCxn id="29701" idx="0"/>
            <a:endCxn id="29702" idx="2"/>
          </p:cNvCxnSpPr>
          <p:nvPr/>
        </p:nvCxnSpPr>
        <p:spPr bwMode="auto">
          <a:xfrm flipH="1" flipV="1">
            <a:off x="2941638" y="2979738"/>
            <a:ext cx="1077912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AutoShape 10"/>
          <p:cNvSpPr>
            <a:spLocks noChangeArrowheads="1"/>
          </p:cNvSpPr>
          <p:nvPr/>
        </p:nvSpPr>
        <p:spPr bwMode="auto">
          <a:xfrm>
            <a:off x="1223963" y="3286125"/>
            <a:ext cx="1257300" cy="225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200"/>
              <a:t>2  4  3  1 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3576638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>
            <a:off x="2006600" y="3025775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AutoShape 14"/>
          <p:cNvSpPr>
            <a:spLocks noChangeArrowheads="1"/>
          </p:cNvSpPr>
          <p:nvPr/>
        </p:nvSpPr>
        <p:spPr bwMode="auto">
          <a:xfrm>
            <a:off x="7153275" y="3267075"/>
            <a:ext cx="1304925" cy="21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7 2 9 4 3 7 6</a:t>
            </a:r>
          </a:p>
        </p:txBody>
      </p:sp>
      <p:sp>
        <p:nvSpPr>
          <p:cNvPr id="29709" name="AutoShape 15"/>
          <p:cNvSpPr>
            <a:spLocks noChangeArrowheads="1"/>
          </p:cNvSpPr>
          <p:nvPr/>
        </p:nvSpPr>
        <p:spPr bwMode="auto">
          <a:xfrm>
            <a:off x="5351463" y="3267075"/>
            <a:ext cx="360362" cy="2174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1</a:t>
            </a:r>
          </a:p>
        </p:txBody>
      </p:sp>
      <p:sp>
        <p:nvSpPr>
          <p:cNvPr id="29710" name="AutoShape 16"/>
          <p:cNvSpPr>
            <a:spLocks noChangeArrowheads="1"/>
          </p:cNvSpPr>
          <p:nvPr/>
        </p:nvSpPr>
        <p:spPr bwMode="auto">
          <a:xfrm>
            <a:off x="5443538" y="2743200"/>
            <a:ext cx="24828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7  </a:t>
            </a:r>
            <a:r>
              <a:rPr lang="en-US" sz="1200" u="sng">
                <a:solidFill>
                  <a:srgbClr val="000000"/>
                </a:solidFill>
              </a:rPr>
              <a:t>2 </a:t>
            </a:r>
            <a:r>
              <a:rPr lang="en-US" sz="1200"/>
              <a:t> 9  4 3  7  6  1</a:t>
            </a:r>
            <a:endParaRPr lang="en-US" sz="1200" b="1">
              <a:solidFill>
                <a:schemeClr val="accent1"/>
              </a:solidFill>
              <a:sym typeface="Symbol" charset="0"/>
            </a:endParaRPr>
          </a:p>
        </p:txBody>
      </p:sp>
      <p:cxnSp>
        <p:nvCxnSpPr>
          <p:cNvPr id="29711" name="AutoShape 17"/>
          <p:cNvCxnSpPr>
            <a:cxnSpLocks noChangeShapeType="1"/>
            <a:stCxn id="29709" idx="0"/>
            <a:endCxn id="29710" idx="2"/>
          </p:cNvCxnSpPr>
          <p:nvPr/>
        </p:nvCxnSpPr>
        <p:spPr bwMode="auto">
          <a:xfrm flipV="1">
            <a:off x="5532438" y="2962275"/>
            <a:ext cx="115252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8"/>
          <p:cNvCxnSpPr>
            <a:cxnSpLocks noChangeShapeType="1"/>
            <a:stCxn id="29708" idx="0"/>
            <a:endCxn id="29710" idx="2"/>
          </p:cNvCxnSpPr>
          <p:nvPr/>
        </p:nvCxnSpPr>
        <p:spPr bwMode="auto">
          <a:xfrm flipH="1" flipV="1">
            <a:off x="6684963" y="2962275"/>
            <a:ext cx="1120775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7435850" y="304800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H="1">
            <a:off x="5759450" y="3003550"/>
            <a:ext cx="336550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21"/>
          <p:cNvSpPr txBox="1">
            <a:spLocks noChangeArrowheads="1"/>
          </p:cNvSpPr>
          <p:nvPr/>
        </p:nvSpPr>
        <p:spPr bwMode="auto">
          <a:xfrm>
            <a:off x="2209800" y="3657600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call</a:t>
            </a:r>
          </a:p>
        </p:txBody>
      </p:sp>
      <p:sp>
        <p:nvSpPr>
          <p:cNvPr id="29716" name="Text Box 22"/>
          <p:cNvSpPr txBox="1">
            <a:spLocks noChangeArrowheads="1"/>
          </p:cNvSpPr>
          <p:nvPr/>
        </p:nvSpPr>
        <p:spPr bwMode="auto">
          <a:xfrm>
            <a:off x="6096000" y="3657600"/>
            <a:ext cx="1082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call</a:t>
            </a:r>
          </a:p>
        </p:txBody>
      </p:sp>
      <p:grpSp>
        <p:nvGrpSpPr>
          <p:cNvPr id="29717" name="Group 27"/>
          <p:cNvGrpSpPr>
            <a:grpSpLocks/>
          </p:cNvGrpSpPr>
          <p:nvPr/>
        </p:nvGrpSpPr>
        <p:grpSpPr bwMode="auto">
          <a:xfrm>
            <a:off x="2819400" y="4953000"/>
            <a:ext cx="4343400" cy="381000"/>
            <a:chOff x="1776" y="3264"/>
            <a:chExt cx="2736" cy="240"/>
          </a:xfrm>
        </p:grpSpPr>
        <p:sp>
          <p:nvSpPr>
            <p:cNvPr id="29724" name="AutoShape 25"/>
            <p:cNvSpPr>
              <a:spLocks noChangeArrowheads="1"/>
            </p:cNvSpPr>
            <p:nvPr/>
          </p:nvSpPr>
          <p:spPr bwMode="auto">
            <a:xfrm>
              <a:off x="3600" y="326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AutoShape 24"/>
            <p:cNvSpPr>
              <a:spLocks noChangeArrowheads="1"/>
            </p:cNvSpPr>
            <p:nvPr/>
          </p:nvSpPr>
          <p:spPr bwMode="auto">
            <a:xfrm>
              <a:off x="1776" y="3264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Rectangle 26"/>
            <p:cNvSpPr>
              <a:spLocks noChangeArrowheads="1"/>
            </p:cNvSpPr>
            <p:nvPr/>
          </p:nvSpPr>
          <p:spPr bwMode="auto">
            <a:xfrm>
              <a:off x="2352" y="3264"/>
              <a:ext cx="12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AutoShape 23"/>
            <p:cNvSpPr>
              <a:spLocks noChangeArrowheads="1"/>
            </p:cNvSpPr>
            <p:nvPr/>
          </p:nvSpPr>
          <p:spPr bwMode="auto">
            <a:xfrm>
              <a:off x="1776" y="3264"/>
              <a:ext cx="2736" cy="2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/>
                <a:t>1 2 3 4 5 6 7 8 9 10 11 12 13 14 15 16</a:t>
              </a:r>
              <a:endParaRPr 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29718" name="Text Box 28"/>
          <p:cNvSpPr txBox="1">
            <a:spLocks noChangeArrowheads="1"/>
          </p:cNvSpPr>
          <p:nvPr/>
        </p:nvSpPr>
        <p:spPr bwMode="auto">
          <a:xfrm>
            <a:off x="3963988" y="5638800"/>
            <a:ext cx="154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Good pivots</a:t>
            </a:r>
          </a:p>
        </p:txBody>
      </p:sp>
      <p:sp>
        <p:nvSpPr>
          <p:cNvPr id="29719" name="Text Box 29"/>
          <p:cNvSpPr txBox="1">
            <a:spLocks noChangeArrowheads="1"/>
          </p:cNvSpPr>
          <p:nvPr/>
        </p:nvSpPr>
        <p:spPr bwMode="auto">
          <a:xfrm>
            <a:off x="2438400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0" name="Text Box 30"/>
          <p:cNvSpPr txBox="1">
            <a:spLocks noChangeArrowheads="1"/>
          </p:cNvSpPr>
          <p:nvPr/>
        </p:nvSpPr>
        <p:spPr bwMode="auto">
          <a:xfrm>
            <a:off x="5775325" y="5638800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Bad pivots</a:t>
            </a:r>
          </a:p>
        </p:txBody>
      </p:sp>
      <p:sp>
        <p:nvSpPr>
          <p:cNvPr id="29721" name="AutoShape 31"/>
          <p:cNvSpPr>
            <a:spLocks/>
          </p:cNvSpPr>
          <p:nvPr/>
        </p:nvSpPr>
        <p:spPr bwMode="auto">
          <a:xfrm rot="-5400000">
            <a:off x="4610100" y="45339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AutoShape 32"/>
          <p:cNvSpPr>
            <a:spLocks/>
          </p:cNvSpPr>
          <p:nvPr/>
        </p:nvSpPr>
        <p:spPr bwMode="auto">
          <a:xfrm rot="-5400000">
            <a:off x="3124200" y="5105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AutoShape 33"/>
          <p:cNvSpPr>
            <a:spLocks/>
          </p:cNvSpPr>
          <p:nvPr/>
        </p:nvSpPr>
        <p:spPr bwMode="auto">
          <a:xfrm rot="-5400000">
            <a:off x="6400800" y="48768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7F16E6-7A43-2445-B9BD-F74FCC559B93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Expected Running Time, Part 2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524000"/>
            <a:ext cx="81057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Probabilistic Fact:</a:t>
            </a:r>
            <a:r>
              <a:rPr lang="en-US" sz="2000">
                <a:latin typeface="Tahoma" charset="0"/>
              </a:rPr>
              <a:t> The expected number of coin tosses required in order to get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heads is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For a node of depth </a:t>
            </a:r>
            <a:r>
              <a:rPr lang="en-US" sz="2000" b="1" i="1">
                <a:latin typeface="Times New Roman" charset="0"/>
              </a:rPr>
              <a:t>i</a:t>
            </a:r>
            <a:r>
              <a:rPr lang="en-US" sz="2000">
                <a:latin typeface="Tahoma" charset="0"/>
              </a:rPr>
              <a:t>, we expect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2 </a:t>
            </a:r>
            <a:r>
              <a:rPr lang="en-US" sz="1800">
                <a:latin typeface="Tahoma" charset="0"/>
              </a:rPr>
              <a:t>ancestors are good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size of the input sequence for the current call is at most (</a:t>
            </a:r>
            <a:r>
              <a:rPr lang="en-US" sz="1800">
                <a:latin typeface="Times New Roman" charset="0"/>
              </a:rPr>
              <a:t>3</a:t>
            </a:r>
            <a:r>
              <a:rPr lang="en-US" sz="1800">
                <a:latin typeface="Symbol" charset="0"/>
              </a:rPr>
              <a:t>/</a:t>
            </a:r>
            <a:r>
              <a:rPr lang="en-US" sz="1800">
                <a:latin typeface="Times New Roman" charset="0"/>
              </a:rPr>
              <a:t>4</a:t>
            </a:r>
            <a:r>
              <a:rPr lang="en-US" sz="1800">
                <a:latin typeface="Tahoma" charset="0"/>
              </a:rPr>
              <a:t>)</a:t>
            </a:r>
            <a:r>
              <a:rPr lang="en-US" sz="1800" b="1" i="1" baseline="30000">
                <a:latin typeface="Times New Roman" charset="0"/>
              </a:rPr>
              <a:t>i</a:t>
            </a:r>
            <a:r>
              <a:rPr lang="en-US" sz="1800" baseline="30000">
                <a:latin typeface="Symbol" charset="0"/>
              </a:rPr>
              <a:t>/</a:t>
            </a:r>
            <a:r>
              <a:rPr lang="en-US" sz="1800" baseline="30000">
                <a:latin typeface="Times New Roman" charset="0"/>
              </a:rPr>
              <a:t>2</a:t>
            </a:r>
            <a:r>
              <a:rPr lang="en-US" sz="1800" b="1" i="1">
                <a:latin typeface="Times New Roman" charset="0"/>
              </a:rPr>
              <a:t>n</a:t>
            </a:r>
          </a:p>
        </p:txBody>
      </p:sp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4495800" y="3200400"/>
          <a:ext cx="4876800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6" name="VISIO" r:id="rId3" imgW="7510680" imgH="4271040" progId="Visio.Drawing.6">
                  <p:embed/>
                </p:oleObj>
              </mc:Choice>
              <mc:Fallback>
                <p:oleObj name="VISIO" r:id="rId3" imgW="7510680" imgH="427104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00400"/>
                        <a:ext cx="4876800" cy="305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3124200"/>
            <a:ext cx="4191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/>
              <a:t>Therefore, we have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For a node of depth </a:t>
            </a:r>
            <a:r>
              <a:rPr lang="en-US" sz="1800">
                <a:latin typeface="Times New Roman" charset="0"/>
              </a:rPr>
              <a:t>2log</a:t>
            </a:r>
            <a:r>
              <a:rPr lang="en-US" sz="1800" baseline="-25000">
                <a:latin typeface="Times New Roman" charset="0"/>
              </a:rPr>
              <a:t>4</a:t>
            </a:r>
            <a:r>
              <a:rPr lang="en-US" sz="1800" baseline="-25000">
                <a:latin typeface="Symbol" charset="0"/>
              </a:rPr>
              <a:t>/</a:t>
            </a:r>
            <a:r>
              <a:rPr lang="en-US" sz="1800" baseline="-25000">
                <a:latin typeface="Times New Roman" charset="0"/>
              </a:rPr>
              <a:t>3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/>
              <a:t>, the expected input size is one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The expected height of the quick-sort tree is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/>
              <a:t>The amount or work done at the nodes of the same depth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endParaRPr lang="en-US" sz="200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5"/>
              </a:buBlip>
            </a:pPr>
            <a:r>
              <a:rPr lang="en-US" sz="2000"/>
              <a:t>Thus, the expected running time of quick-sort is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Times New Roman" charset="0"/>
              </a:rPr>
              <a:t>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4251465-C792-904A-BA88-DA5B4F233F82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Quick-Sort Tree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860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An execution </a:t>
            </a:r>
            <a:r>
              <a:rPr lang="en-US" sz="2400" dirty="0" smtClean="0">
                <a:latin typeface="Tahoma" charset="0"/>
              </a:rPr>
              <a:t>depicted </a:t>
            </a:r>
            <a:r>
              <a:rPr lang="en-US" sz="2400" dirty="0">
                <a:latin typeface="Tahoma" charset="0"/>
              </a:rPr>
              <a:t>by a binary tree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Each node represents a recursive call of quick-sort and stores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Unsorted sequence before the execution and its pivot</a:t>
            </a:r>
          </a:p>
          <a:p>
            <a:pPr lvl="2" eaLnBrk="1" hangingPunct="1"/>
            <a:r>
              <a:rPr lang="en-US" sz="1800" dirty="0">
                <a:latin typeface="Tahoma" charset="0"/>
              </a:rPr>
              <a:t>Sorted sequence at the end of the execution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root is the initial call 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leaves are calls on subsequences of size 0 or 1</a:t>
            </a:r>
            <a:endParaRPr lang="en-US" sz="2400" dirty="0">
              <a:latin typeface="Tahoma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4257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7  4  9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</a:t>
            </a:r>
            <a:r>
              <a:rPr lang="en-US" u="sng">
                <a:solidFill>
                  <a:srgbClr val="000000"/>
                </a:solidFill>
              </a:rPr>
              <a:t>6</a:t>
            </a:r>
            <a:r>
              <a:rPr lang="en-US">
                <a:solidFill>
                  <a:schemeClr val="tx2"/>
                </a:solidFill>
              </a:rPr>
              <a:t>  7  9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981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sng">
                <a:solidFill>
                  <a:srgbClr val="000000"/>
                </a:solidFill>
              </a:rPr>
              <a:t>4</a:t>
            </a:r>
            <a:r>
              <a:rPr lang="en-US"/>
              <a:t> 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</a:t>
            </a:r>
            <a:r>
              <a:rPr lang="en-US" u="sng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5029200" y="4876800"/>
            <a:ext cx="2133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/>
              <a:t>  9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 u="sng">
                <a:solidFill>
                  <a:srgbClr val="000000"/>
                </a:solidFill>
              </a:rPr>
              <a:t>7</a:t>
            </a:r>
            <a:r>
              <a:rPr lang="en-US">
                <a:solidFill>
                  <a:schemeClr val="tx2"/>
                </a:solidFill>
              </a:rPr>
              <a:t>  9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1866900" y="5791200"/>
            <a:ext cx="10287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3276600" y="57912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4905375" y="5791200"/>
            <a:ext cx="100965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6324600" y="5791200"/>
            <a:ext cx="981075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20492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flipV="1">
            <a:off x="3048000" y="4429125"/>
            <a:ext cx="15113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ShapeType="1"/>
            <a:stCxn id="20487" idx="0"/>
            <a:endCxn id="20485" idx="2"/>
          </p:cNvCxnSpPr>
          <p:nvPr/>
        </p:nvCxnSpPr>
        <p:spPr bwMode="auto">
          <a:xfrm flipH="1" flipV="1">
            <a:off x="4559300" y="4429125"/>
            <a:ext cx="15367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20488" idx="0"/>
            <a:endCxn id="20486" idx="2"/>
          </p:cNvCxnSpPr>
          <p:nvPr/>
        </p:nvCxnSpPr>
        <p:spPr bwMode="auto">
          <a:xfrm flipV="1">
            <a:off x="2381250" y="5343525"/>
            <a:ext cx="6667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ShapeType="1"/>
            <a:stCxn id="20490" idx="0"/>
            <a:endCxn id="20487" idx="2"/>
          </p:cNvCxnSpPr>
          <p:nvPr/>
        </p:nvCxnSpPr>
        <p:spPr bwMode="auto">
          <a:xfrm flipV="1">
            <a:off x="5410200" y="5343525"/>
            <a:ext cx="685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5"/>
          <p:cNvCxnSpPr>
            <a:cxnSpLocks noChangeShapeType="1"/>
            <a:stCxn id="20486" idx="2"/>
            <a:endCxn id="20489" idx="0"/>
          </p:cNvCxnSpPr>
          <p:nvPr/>
        </p:nvCxnSpPr>
        <p:spPr bwMode="auto">
          <a:xfrm>
            <a:off x="3048000" y="5343525"/>
            <a:ext cx="7239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16"/>
          <p:cNvCxnSpPr>
            <a:cxnSpLocks noChangeShapeType="1"/>
            <a:stCxn id="20487" idx="2"/>
            <a:endCxn id="20491" idx="0"/>
          </p:cNvCxnSpPr>
          <p:nvPr/>
        </p:nvCxnSpPr>
        <p:spPr bwMode="auto">
          <a:xfrm>
            <a:off x="6096000" y="5343525"/>
            <a:ext cx="719138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9E1DD67-0595-974D-8EE4-3B3B47CDD392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Pivot selection</a:t>
            </a:r>
          </a:p>
        </p:txBody>
      </p:sp>
      <p:cxnSp>
        <p:nvCxnSpPr>
          <p:cNvPr id="21509" name="AutoShape 4"/>
          <p:cNvCxnSpPr>
            <a:cxnSpLocks noChangeShapeType="1"/>
            <a:stCxn id="21512" idx="0"/>
            <a:endCxn id="21511" idx="2"/>
          </p:cNvCxnSpPr>
          <p:nvPr/>
        </p:nvCxnSpPr>
        <p:spPr bwMode="auto">
          <a:xfrm flipV="1">
            <a:off x="1414463" y="4054475"/>
            <a:ext cx="1090612" cy="584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23" idx="0"/>
            <a:endCxn id="215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1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7  2  9  4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1512" name="AutoShape 20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1513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14" name="AutoShape 34"/>
          <p:cNvCxnSpPr>
            <a:cxnSpLocks noChangeShapeType="1"/>
            <a:stCxn id="21511" idx="0"/>
            <a:endCxn id="21513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35"/>
          <p:cNvCxnSpPr>
            <a:cxnSpLocks noChangeShapeType="1"/>
            <a:stCxn id="21516" idx="0"/>
            <a:endCxn id="21513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1517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1518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1519" name="AutoShape 39"/>
          <p:cNvCxnSpPr>
            <a:cxnSpLocks noChangeShapeType="1"/>
            <a:stCxn id="21517" idx="0"/>
            <a:endCxn id="21516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40"/>
          <p:cNvCxnSpPr>
            <a:cxnSpLocks noChangeShapeType="1"/>
            <a:stCxn id="21518" idx="0"/>
            <a:endCxn id="21516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41"/>
          <p:cNvCxnSpPr>
            <a:cxnSpLocks noChangeShapeType="1"/>
            <a:stCxn id="21524" idx="0"/>
            <a:endCxn id="2152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42"/>
          <p:cNvCxnSpPr>
            <a:cxnSpLocks noChangeShapeType="1"/>
            <a:stCxn id="21523" idx="2"/>
            <a:endCxn id="2152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AutoShape 4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1524" name="AutoShape 44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1525" name="AutoShape 45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A302DD-3B05-8149-81F1-4C9C6764E09A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recursive call, pivot selection</a:t>
            </a:r>
          </a:p>
        </p:txBody>
      </p:sp>
      <p:cxnSp>
        <p:nvCxnSpPr>
          <p:cNvPr id="22533" name="AutoShape 4"/>
          <p:cNvCxnSpPr>
            <a:cxnSpLocks noChangeShapeType="1"/>
            <a:stCxn id="22550" idx="0"/>
            <a:endCxn id="22537" idx="2"/>
          </p:cNvCxnSpPr>
          <p:nvPr/>
        </p:nvCxnSpPr>
        <p:spPr bwMode="auto">
          <a:xfrm flipV="1">
            <a:off x="1414463" y="4064000"/>
            <a:ext cx="1090612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38" idx="0"/>
            <a:endCxn id="22537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7"/>
          <p:cNvCxnSpPr>
            <a:cxnSpLocks noChangeShapeType="1"/>
            <a:stCxn id="22539" idx="0"/>
            <a:endCxn id="225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9"/>
          <p:cNvCxnSpPr>
            <a:cxnSpLocks noChangeShapeType="1"/>
            <a:stCxn id="22538" idx="2"/>
            <a:endCxn id="2254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7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38" name="AutoShape 15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2539" name="AutoShape 21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2540" name="AutoShape 22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254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42" name="AutoShape 34"/>
          <p:cNvCxnSpPr>
            <a:cxnSpLocks noChangeShapeType="1"/>
            <a:stCxn id="22537" idx="0"/>
            <a:endCxn id="2254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35"/>
          <p:cNvCxnSpPr>
            <a:cxnSpLocks noChangeShapeType="1"/>
            <a:stCxn id="22545" idx="0"/>
            <a:endCxn id="2254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4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AutoShape 39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2546" name="AutoShape 40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2547" name="AutoShape 41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2548" name="AutoShape 42"/>
          <p:cNvCxnSpPr>
            <a:cxnSpLocks noChangeShapeType="1"/>
            <a:stCxn id="22546" idx="0"/>
            <a:endCxn id="22545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43"/>
          <p:cNvCxnSpPr>
            <a:cxnSpLocks noChangeShapeType="1"/>
            <a:stCxn id="22547" idx="0"/>
            <a:endCxn id="22545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AutoShape 44"/>
          <p:cNvSpPr>
            <a:spLocks noChangeArrowheads="1"/>
          </p:cNvSpPr>
          <p:nvPr/>
        </p:nvSpPr>
        <p:spPr bwMode="auto">
          <a:xfrm>
            <a:off x="1066800" y="4648200"/>
            <a:ext cx="693738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24158B2-DBC0-6248-83E1-EEB9C92ADA80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recursive call, base case</a:t>
            </a:r>
          </a:p>
        </p:txBody>
      </p:sp>
      <p:cxnSp>
        <p:nvCxnSpPr>
          <p:cNvPr id="23557" name="AutoShape 4"/>
          <p:cNvCxnSpPr>
            <a:cxnSpLocks noChangeShapeType="1"/>
            <a:stCxn id="23562" idx="0"/>
            <a:endCxn id="23561" idx="2"/>
          </p:cNvCxnSpPr>
          <p:nvPr/>
        </p:nvCxnSpPr>
        <p:spPr bwMode="auto">
          <a:xfrm flipV="1">
            <a:off x="1524000" y="4054475"/>
            <a:ext cx="9810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3" idx="0"/>
            <a:endCxn id="2356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AutoShape 7"/>
          <p:cNvCxnSpPr>
            <a:cxnSpLocks noChangeShapeType="1"/>
            <a:stCxn id="23564" idx="0"/>
            <a:endCxn id="2356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AutoShape 9"/>
          <p:cNvCxnSpPr>
            <a:cxnSpLocks noChangeShapeType="1"/>
            <a:stCxn id="23563" idx="2"/>
            <a:endCxn id="2356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</a:t>
            </a:r>
            <a:r>
              <a:rPr lang="en-US" sz="1800">
                <a:solidFill>
                  <a:schemeClr val="accent1"/>
                </a:solidFill>
              </a:rPr>
              <a:t>  2  4  7  </a:t>
            </a:r>
          </a:p>
        </p:txBody>
      </p:sp>
      <p:sp>
        <p:nvSpPr>
          <p:cNvPr id="23562" name="AutoShape 13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3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4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3565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356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67" name="AutoShape 33"/>
          <p:cNvCxnSpPr>
            <a:cxnSpLocks noChangeShapeType="1"/>
            <a:stCxn id="23561" idx="0"/>
            <a:endCxn id="2356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34"/>
          <p:cNvCxnSpPr>
            <a:cxnSpLocks noChangeShapeType="1"/>
            <a:stCxn id="23570" idx="0"/>
            <a:endCxn id="2356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71" name="AutoShape 37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3572" name="AutoShape 38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3573" name="AutoShape 39"/>
          <p:cNvCxnSpPr>
            <a:cxnSpLocks noChangeShapeType="1"/>
            <a:stCxn id="23571" idx="0"/>
            <a:endCxn id="23570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72" idx="0"/>
            <a:endCxn id="23570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494D8A-03CB-5044-AB2A-A846780BC5F7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base case, join</a:t>
            </a:r>
          </a:p>
        </p:txBody>
      </p:sp>
      <p:sp>
        <p:nvSpPr>
          <p:cNvPr id="2458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4582" name="AutoShape 22"/>
          <p:cNvSpPr>
            <a:spLocks noChangeArrowheads="1"/>
          </p:cNvSpPr>
          <p:nvPr/>
        </p:nvSpPr>
        <p:spPr bwMode="auto">
          <a:xfrm>
            <a:off x="5486400" y="464661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83" name="AutoShape 23"/>
          <p:cNvSpPr>
            <a:spLocks noChangeArrowheads="1"/>
          </p:cNvSpPr>
          <p:nvPr/>
        </p:nvSpPr>
        <p:spPr bwMode="auto">
          <a:xfrm>
            <a:off x="7620000" y="464661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4584" name="AutoShape 26"/>
          <p:cNvCxnSpPr>
            <a:cxnSpLocks noChangeShapeType="1"/>
            <a:stCxn id="24582" idx="0"/>
            <a:endCxn id="24581" idx="2"/>
          </p:cNvCxnSpPr>
          <p:nvPr/>
        </p:nvCxnSpPr>
        <p:spPr bwMode="auto">
          <a:xfrm flipV="1">
            <a:off x="5846763" y="4054475"/>
            <a:ext cx="1077912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27"/>
          <p:cNvCxnSpPr>
            <a:cxnSpLocks noChangeShapeType="1"/>
            <a:stCxn id="24583" idx="0"/>
            <a:endCxn id="24581" idx="2"/>
          </p:cNvCxnSpPr>
          <p:nvPr/>
        </p:nvCxnSpPr>
        <p:spPr bwMode="auto">
          <a:xfrm flipH="1" flipV="1">
            <a:off x="6924675" y="4054475"/>
            <a:ext cx="1042988" cy="582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587" name="AutoShape 33"/>
          <p:cNvCxnSpPr>
            <a:cxnSpLocks noChangeShapeType="1"/>
            <a:stCxn id="24593" idx="0"/>
            <a:endCxn id="24586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34"/>
          <p:cNvCxnSpPr>
            <a:cxnSpLocks noChangeShapeType="1"/>
            <a:stCxn id="24581" idx="0"/>
            <a:endCxn id="2458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36"/>
          <p:cNvCxnSpPr>
            <a:cxnSpLocks noChangeShapeType="1"/>
            <a:stCxn id="24594" idx="0"/>
            <a:endCxn id="24593" idx="2"/>
          </p:cNvCxnSpPr>
          <p:nvPr/>
        </p:nvCxnSpPr>
        <p:spPr bwMode="auto">
          <a:xfrm flipV="1">
            <a:off x="1524000" y="4064000"/>
            <a:ext cx="981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37"/>
          <p:cNvCxnSpPr>
            <a:cxnSpLocks noChangeShapeType="1"/>
            <a:stCxn id="24595" idx="0"/>
            <a:endCxn id="24593" idx="2"/>
          </p:cNvCxnSpPr>
          <p:nvPr/>
        </p:nvCxnSpPr>
        <p:spPr bwMode="auto">
          <a:xfrm flipH="1" flipV="1">
            <a:off x="2505075" y="4064000"/>
            <a:ext cx="1066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38"/>
          <p:cNvCxnSpPr>
            <a:cxnSpLocks noChangeShapeType="1"/>
            <a:stCxn id="24596" idx="0"/>
            <a:endCxn id="24595" idx="2"/>
          </p:cNvCxnSpPr>
          <p:nvPr/>
        </p:nvCxnSpPr>
        <p:spPr bwMode="auto">
          <a:xfrm flipV="1">
            <a:off x="3092450" y="5081588"/>
            <a:ext cx="4794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>
            <a:off x="3571875" y="5081588"/>
            <a:ext cx="5048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AutoShape 4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4594" name="AutoShape 41"/>
          <p:cNvSpPr>
            <a:spLocks noChangeArrowheads="1"/>
          </p:cNvSpPr>
          <p:nvPr/>
        </p:nvSpPr>
        <p:spPr bwMode="auto">
          <a:xfrm>
            <a:off x="1066800" y="4645025"/>
            <a:ext cx="914400" cy="4270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4595" name="AutoShape 42"/>
          <p:cNvSpPr>
            <a:spLocks noChangeArrowheads="1"/>
          </p:cNvSpPr>
          <p:nvPr/>
        </p:nvSpPr>
        <p:spPr bwMode="auto">
          <a:xfrm>
            <a:off x="2824163" y="4645025"/>
            <a:ext cx="1495425" cy="427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6" name="AutoShape 43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7" name="AutoShape 44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8" name="Line 46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47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36ADF6-E9A1-D944-8BF4-AE00DEAD12DF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Importance of Partitioning</a:t>
            </a:r>
            <a:endParaRPr lang="en-US" dirty="0">
              <a:latin typeface="Tahoma" charset="0"/>
            </a:endParaRP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charset="0"/>
              </a:rPr>
              <a:t>After partitioning</a:t>
            </a:r>
          </a:p>
          <a:p>
            <a:pPr lvl="1" eaLnBrk="1" hangingPunct="1"/>
            <a:r>
              <a:rPr lang="en-US" dirty="0" smtClean="0">
                <a:latin typeface="Times New Roman" charset="0"/>
              </a:rPr>
              <a:t>What can you say about the position of the pivot?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4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26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17427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28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61556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BCF54D-88EA-5545-942C-8B129BA4C5B4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pivot selection</a:t>
            </a:r>
          </a:p>
        </p:txBody>
      </p:sp>
      <p:sp>
        <p:nvSpPr>
          <p:cNvPr id="25605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06" name="AutoShape 40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5607" name="AutoShape 43"/>
          <p:cNvCxnSpPr>
            <a:cxnSpLocks noChangeShapeType="1"/>
            <a:stCxn id="25606" idx="0"/>
            <a:endCxn id="25605" idx="2"/>
          </p:cNvCxnSpPr>
          <p:nvPr/>
        </p:nvCxnSpPr>
        <p:spPr bwMode="auto">
          <a:xfrm flipV="1">
            <a:off x="5834063" y="4064000"/>
            <a:ext cx="1090612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44"/>
          <p:cNvCxnSpPr>
            <a:cxnSpLocks noChangeShapeType="1"/>
            <a:stCxn id="25622" idx="0"/>
            <a:endCxn id="25605" idx="2"/>
          </p:cNvCxnSpPr>
          <p:nvPr/>
        </p:nvCxnSpPr>
        <p:spPr bwMode="auto">
          <a:xfrm flipH="1" flipV="1">
            <a:off x="6924675" y="4064000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9" name="AutoShape 4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10" name="AutoShape 50"/>
          <p:cNvCxnSpPr>
            <a:cxnSpLocks noChangeShapeType="1"/>
            <a:stCxn id="25616" idx="0"/>
            <a:endCxn id="2560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51"/>
          <p:cNvCxnSpPr>
            <a:cxnSpLocks noChangeShapeType="1"/>
            <a:stCxn id="25605" idx="0"/>
            <a:endCxn id="25609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52"/>
          <p:cNvCxnSpPr>
            <a:cxnSpLocks noChangeShapeType="1"/>
            <a:stCxn id="25617" idx="0"/>
            <a:endCxn id="25616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53"/>
          <p:cNvCxnSpPr>
            <a:cxnSpLocks noChangeShapeType="1"/>
            <a:stCxn id="25618" idx="0"/>
            <a:endCxn id="2561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54"/>
          <p:cNvCxnSpPr>
            <a:cxnSpLocks noChangeShapeType="1"/>
            <a:stCxn id="25619" idx="0"/>
            <a:endCxn id="2561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55"/>
          <p:cNvCxnSpPr>
            <a:cxnSpLocks noChangeShapeType="1"/>
            <a:stCxn id="25618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AutoShape 5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5617" name="AutoShape 5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618" name="AutoShape 5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19" name="AutoShape 5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20" name="AutoShape 6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21" name="Line 63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AutoShape 64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8497F9-DB7C-A641-B603-628C2CD9F453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Partition, …, recursive call, base case</a:t>
            </a:r>
          </a:p>
        </p:txBody>
      </p:sp>
      <p:sp>
        <p:nvSpPr>
          <p:cNvPr id="26629" name="AutoShape 36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0" name="AutoShape 37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6631" name="AutoShape 38"/>
          <p:cNvCxnSpPr>
            <a:cxnSpLocks noChangeShapeType="1"/>
            <a:stCxn id="26630" idx="0"/>
            <a:endCxn id="26629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39"/>
          <p:cNvCxnSpPr>
            <a:cxnSpLocks noChangeShapeType="1"/>
            <a:stCxn id="26646" idx="0"/>
            <a:endCxn id="26629" idx="2"/>
          </p:cNvCxnSpPr>
          <p:nvPr/>
        </p:nvCxnSpPr>
        <p:spPr bwMode="auto">
          <a:xfrm flipH="1" flipV="1">
            <a:off x="6924675" y="4054475"/>
            <a:ext cx="104298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AutoShape 4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34" name="AutoShape 41"/>
          <p:cNvCxnSpPr>
            <a:cxnSpLocks noChangeShapeType="1"/>
            <a:stCxn id="26640" idx="0"/>
            <a:endCxn id="2663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42"/>
          <p:cNvCxnSpPr>
            <a:cxnSpLocks noChangeShapeType="1"/>
            <a:stCxn id="26629" idx="0"/>
            <a:endCxn id="2663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43"/>
          <p:cNvCxnSpPr>
            <a:cxnSpLocks noChangeShapeType="1"/>
            <a:stCxn id="26641" idx="0"/>
            <a:endCxn id="26640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44"/>
          <p:cNvCxnSpPr>
            <a:cxnSpLocks noChangeShapeType="1"/>
            <a:stCxn id="26642" idx="0"/>
            <a:endCxn id="2664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45"/>
          <p:cNvCxnSpPr>
            <a:cxnSpLocks noChangeShapeType="1"/>
            <a:stCxn id="26643" idx="0"/>
            <a:endCxn id="2664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46"/>
          <p:cNvCxnSpPr>
            <a:cxnSpLocks noChangeShapeType="1"/>
            <a:stCxn id="26642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0" name="AutoShape 47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6641" name="AutoShape 48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6642" name="AutoShape 49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6643" name="AutoShape 5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5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6645" name="Line 52"/>
          <p:cNvSpPr>
            <a:spLocks noChangeShapeType="1"/>
          </p:cNvSpPr>
          <p:nvPr/>
        </p:nvSpPr>
        <p:spPr bwMode="auto">
          <a:xfrm rot="793333">
            <a:off x="7467600" y="41910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AutoShape 53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8D88D4-D359-D14F-AE14-001E0FCABFC7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Join, join</a:t>
            </a:r>
          </a:p>
        </p:txBody>
      </p:sp>
      <p:sp>
        <p:nvSpPr>
          <p:cNvPr id="27653" name="AutoShape 35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9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</a:t>
            </a:r>
            <a:r>
              <a:rPr lang="en-US" sz="1800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 u="sng">
                <a:solidFill>
                  <a:srgbClr val="000000"/>
                </a:solidFill>
              </a:rPr>
              <a:t>7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54" name="AutoShape 36"/>
          <p:cNvSpPr>
            <a:spLocks noChangeArrowheads="1"/>
          </p:cNvSpPr>
          <p:nvPr/>
        </p:nvSpPr>
        <p:spPr bwMode="auto">
          <a:xfrm>
            <a:off x="54864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cxnSp>
        <p:nvCxnSpPr>
          <p:cNvPr id="27655" name="AutoShape 37"/>
          <p:cNvCxnSpPr>
            <a:cxnSpLocks noChangeShapeType="1"/>
            <a:stCxn id="27654" idx="0"/>
            <a:endCxn id="27653" idx="2"/>
          </p:cNvCxnSpPr>
          <p:nvPr/>
        </p:nvCxnSpPr>
        <p:spPr bwMode="auto">
          <a:xfrm flipV="1">
            <a:off x="5834063" y="4054475"/>
            <a:ext cx="10906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38"/>
          <p:cNvCxnSpPr>
            <a:cxnSpLocks noChangeShapeType="1"/>
            <a:stCxn id="27669" idx="0"/>
            <a:endCxn id="27653" idx="2"/>
          </p:cNvCxnSpPr>
          <p:nvPr/>
        </p:nvCxnSpPr>
        <p:spPr bwMode="auto">
          <a:xfrm flipH="1" flipV="1">
            <a:off x="6924675" y="4054475"/>
            <a:ext cx="104298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AutoShape 39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7  2  9  4  3  7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/>
              <a:t>  1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/>
              <a:t> </a:t>
            </a:r>
            <a:r>
              <a:rPr lang="en-US" sz="1800">
                <a:solidFill>
                  <a:schemeClr val="tx2"/>
                </a:solidFill>
              </a:rPr>
              <a:t>1  2  3  4  </a:t>
            </a:r>
            <a:r>
              <a:rPr lang="en-US" sz="1800" u="sng">
                <a:solidFill>
                  <a:srgbClr val="000000"/>
                </a:solidFill>
              </a:rPr>
              <a:t>6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7  7  9</a:t>
            </a:r>
          </a:p>
        </p:txBody>
      </p:sp>
      <p:cxnSp>
        <p:nvCxnSpPr>
          <p:cNvPr id="27658" name="AutoShape 40"/>
          <p:cNvCxnSpPr>
            <a:cxnSpLocks noChangeShapeType="1"/>
            <a:stCxn id="27664" idx="0"/>
            <a:endCxn id="2765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41"/>
          <p:cNvCxnSpPr>
            <a:cxnSpLocks noChangeShapeType="1"/>
            <a:stCxn id="27653" idx="0"/>
            <a:endCxn id="2765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AutoShape 42"/>
          <p:cNvCxnSpPr>
            <a:cxnSpLocks noChangeShapeType="1"/>
            <a:stCxn id="27665" idx="0"/>
            <a:endCxn id="27664" idx="2"/>
          </p:cNvCxnSpPr>
          <p:nvPr/>
        </p:nvCxnSpPr>
        <p:spPr bwMode="auto">
          <a:xfrm flipV="1">
            <a:off x="1524000" y="4054475"/>
            <a:ext cx="981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43"/>
          <p:cNvCxnSpPr>
            <a:cxnSpLocks noChangeShapeType="1"/>
            <a:stCxn id="27666" idx="0"/>
            <a:endCxn id="2766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44"/>
          <p:cNvCxnSpPr>
            <a:cxnSpLocks noChangeShapeType="1"/>
            <a:stCxn id="27667" idx="0"/>
            <a:endCxn id="276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45"/>
          <p:cNvCxnSpPr>
            <a:cxnSpLocks noChangeShapeType="1"/>
            <a:stCxn id="27666" idx="2"/>
            <a:endCxn id="2766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AutoShape 46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/>
              <a:t>  4  3  1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</a:t>
            </a:r>
            <a:r>
              <a:rPr lang="en-US" sz="1800" u="sng">
                <a:solidFill>
                  <a:srgbClr val="000000"/>
                </a:solidFill>
              </a:rPr>
              <a:t>2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3  4</a:t>
            </a:r>
          </a:p>
        </p:txBody>
      </p:sp>
      <p:sp>
        <p:nvSpPr>
          <p:cNvPr id="27665" name="AutoShape 47"/>
          <p:cNvSpPr>
            <a:spLocks noChangeArrowheads="1"/>
          </p:cNvSpPr>
          <p:nvPr/>
        </p:nvSpPr>
        <p:spPr bwMode="auto">
          <a:xfrm>
            <a:off x="1066800" y="4643438"/>
            <a:ext cx="9144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666" name="AutoShape 48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 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/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u="sng">
                <a:solidFill>
                  <a:srgbClr val="000000"/>
                </a:solidFill>
              </a:rPr>
              <a:t>3</a:t>
            </a: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7667" name="AutoShape 4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7668" name="AutoShape 5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7669" name="AutoShape 52"/>
          <p:cNvSpPr>
            <a:spLocks noChangeArrowheads="1"/>
          </p:cNvSpPr>
          <p:nvPr/>
        </p:nvSpPr>
        <p:spPr bwMode="auto">
          <a:xfrm>
            <a:off x="7620000" y="4643438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70" name="Line 5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54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4383C12-D55D-CD4E-B88A-F007EFDAD8B0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Partitioning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Perform the partition using two indices to split S into L and E U G (a similar method can split E U G into E and G).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Repeat until j and k cross: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Scan j to the right until finding an element </a:t>
            </a:r>
            <a:r>
              <a:rPr lang="en-US" sz="2000" u="sng">
                <a:latin typeface="Tahoma" charset="0"/>
              </a:rPr>
              <a:t>&gt;</a:t>
            </a:r>
            <a:r>
              <a:rPr lang="en-US" sz="2000">
                <a:latin typeface="Tahoma" charset="0"/>
              </a:rPr>
              <a:t>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Scan k to the left until finding an element &lt; 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Swap elements at indices j and k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315200" y="228600"/>
          <a:ext cx="1446213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5" name="Clip" r:id="rId3" imgW="1828800" imgH="1719590" progId="MS_ClipArt_Gallery.5">
                  <p:embed/>
                </p:oleObj>
              </mc:Choice>
              <mc:Fallback>
                <p:oleObj name="Clip" r:id="rId3" imgW="1828800" imgH="171959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8600"/>
                        <a:ext cx="1446213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1371600" y="2770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1524000" y="223678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5791200" y="2236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6511925" y="2743200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(pivot = 6)</a:t>
            </a:r>
          </a:p>
        </p:txBody>
      </p:sp>
      <p:sp>
        <p:nvSpPr>
          <p:cNvPr id="32778" name="AutoShape 9"/>
          <p:cNvSpPr>
            <a:spLocks noChangeArrowheads="1"/>
          </p:cNvSpPr>
          <p:nvPr/>
        </p:nvSpPr>
        <p:spPr bwMode="auto">
          <a:xfrm>
            <a:off x="1447800" y="5437188"/>
            <a:ext cx="4876800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3  2  5  1  0  7  3  5  9  2  7  9  8  9  7  </a:t>
            </a:r>
            <a:r>
              <a:rPr lang="en-US" sz="1800" b="1" u="sng">
                <a:solidFill>
                  <a:srgbClr val="000000"/>
                </a:solidFill>
              </a:rPr>
              <a:t>6</a:t>
            </a:r>
            <a:r>
              <a:rPr lang="en-US" sz="1800"/>
              <a:t>  9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2930525" y="490378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</a:t>
            </a: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3962400" y="4903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V="1">
            <a:off x="1600200" y="5181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H="1">
            <a:off x="43434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4"/>
          <p:cNvSpPr>
            <a:spLocks noChangeArrowheads="1"/>
          </p:cNvSpPr>
          <p:nvPr/>
        </p:nvSpPr>
        <p:spPr bwMode="auto">
          <a:xfrm>
            <a:off x="28956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3962400" y="5334000"/>
            <a:ext cx="304800" cy="6096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Freeform 16"/>
          <p:cNvSpPr>
            <a:spLocks/>
          </p:cNvSpPr>
          <p:nvPr/>
        </p:nvSpPr>
        <p:spPr bwMode="auto">
          <a:xfrm>
            <a:off x="3276600" y="6019800"/>
            <a:ext cx="685800" cy="152400"/>
          </a:xfrm>
          <a:custGeom>
            <a:avLst/>
            <a:gdLst>
              <a:gd name="T0" fmla="*/ 0 w 432"/>
              <a:gd name="T1" fmla="*/ 0 h 96"/>
              <a:gd name="T2" fmla="*/ 483870000 w 432"/>
              <a:gd name="T3" fmla="*/ 241935000 h 96"/>
              <a:gd name="T4" fmla="*/ 1088707500 w 432"/>
              <a:gd name="T5" fmla="*/ 0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0"/>
                </a:moveTo>
                <a:cubicBezTo>
                  <a:pt x="60" y="48"/>
                  <a:pt x="120" y="96"/>
                  <a:pt x="192" y="96"/>
                </a:cubicBezTo>
                <a:cubicBezTo>
                  <a:pt x="264" y="96"/>
                  <a:pt x="348" y="48"/>
                  <a:pt x="43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36ADF6-E9A1-D944-8BF4-AE00DEAD12DF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Importance of Partitioning</a:t>
            </a:r>
            <a:endParaRPr lang="en-US" dirty="0">
              <a:latin typeface="Tahoma" charset="0"/>
            </a:endParaRP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charset="0"/>
              </a:rPr>
              <a:t>After partitioning</a:t>
            </a:r>
          </a:p>
          <a:p>
            <a:pPr lvl="1" eaLnBrk="1" hangingPunct="1"/>
            <a:r>
              <a:rPr lang="en-US" dirty="0" smtClean="0">
                <a:latin typeface="Times New Roman" charset="0"/>
              </a:rPr>
              <a:t>What can you say about the position of the pivot?</a:t>
            </a:r>
          </a:p>
          <a:p>
            <a:pPr lvl="2" eaLnBrk="1" hangingPunct="1"/>
            <a:r>
              <a:rPr lang="en-US" sz="2400" dirty="0" smtClean="0">
                <a:latin typeface="Times New Roman" charset="0"/>
              </a:rPr>
              <a:t>The pivot is at the correct spot</a:t>
            </a:r>
          </a:p>
          <a:p>
            <a:pPr lvl="1" eaLnBrk="1" hangingPunct="1"/>
            <a:r>
              <a:rPr lang="en-US" dirty="0" smtClean="0">
                <a:latin typeface="Times New Roman" charset="0"/>
              </a:rPr>
              <a:t>Also, two smaller </a:t>
            </a:r>
            <a:r>
              <a:rPr lang="en-US" dirty="0" err="1" smtClean="0">
                <a:latin typeface="Times New Roman" charset="0"/>
              </a:rPr>
              <a:t>subproblems</a:t>
            </a:r>
            <a:endParaRPr lang="en-US" dirty="0" smtClean="0">
              <a:latin typeface="Times New Roman" charset="0"/>
            </a:endParaRPr>
          </a:p>
          <a:p>
            <a:pPr lvl="2" eaLnBrk="1" hangingPunct="1"/>
            <a:r>
              <a:rPr lang="en-US" dirty="0" smtClean="0">
                <a:latin typeface="Times New Roman" charset="0"/>
              </a:rPr>
              <a:t>Not including the pivot</a:t>
            </a:r>
            <a:endParaRPr lang="en-US" dirty="0">
              <a:latin typeface="Times New Roman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10200" y="16351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816600" y="2238375"/>
            <a:ext cx="2286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6629400" y="2409825"/>
            <a:ext cx="2286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7035800" y="206692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7442200" y="17240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7848600" y="2352675"/>
            <a:ext cx="2286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6223000" y="18954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24"/>
          <p:cNvSpPr>
            <a:spLocks noChangeArrowheads="1"/>
          </p:cNvSpPr>
          <p:nvPr/>
        </p:nvSpPr>
        <p:spPr bwMode="auto">
          <a:xfrm>
            <a:off x="7543800" y="3095625"/>
            <a:ext cx="228600" cy="10604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25"/>
          <p:cNvSpPr>
            <a:spLocks noChangeArrowheads="1"/>
          </p:cNvSpPr>
          <p:nvPr/>
        </p:nvSpPr>
        <p:spPr bwMode="auto">
          <a:xfrm>
            <a:off x="8382000" y="3184525"/>
            <a:ext cx="228600" cy="9715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26"/>
          <p:cNvSpPr>
            <a:spLocks noChangeArrowheads="1"/>
          </p:cNvSpPr>
          <p:nvPr/>
        </p:nvSpPr>
        <p:spPr bwMode="auto">
          <a:xfrm>
            <a:off x="7962900" y="3355975"/>
            <a:ext cx="228600" cy="800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4" name="Group 31"/>
          <p:cNvGrpSpPr>
            <a:grpSpLocks/>
          </p:cNvGrpSpPr>
          <p:nvPr/>
        </p:nvGrpSpPr>
        <p:grpSpPr bwMode="auto">
          <a:xfrm>
            <a:off x="5111750" y="3705225"/>
            <a:ext cx="1054100" cy="457200"/>
            <a:chOff x="3320" y="2304"/>
            <a:chExt cx="664" cy="384"/>
          </a:xfrm>
        </p:grpSpPr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6743700" y="3533775"/>
            <a:ext cx="228600" cy="6286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i="1">
                <a:latin typeface="Times New Roman" charset="0"/>
              </a:rPr>
              <a:t>x</a:t>
            </a:r>
          </a:p>
        </p:txBody>
      </p:sp>
      <p:sp>
        <p:nvSpPr>
          <p:cNvPr id="17426" name="AutoShape 33"/>
          <p:cNvSpPr>
            <a:spLocks/>
          </p:cNvSpPr>
          <p:nvPr/>
        </p:nvSpPr>
        <p:spPr bwMode="auto">
          <a:xfrm rot="-5400000">
            <a:off x="54864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L</a:t>
            </a:r>
          </a:p>
        </p:txBody>
      </p:sp>
      <p:sp>
        <p:nvSpPr>
          <p:cNvPr id="17427" name="AutoShape 35"/>
          <p:cNvSpPr>
            <a:spLocks/>
          </p:cNvSpPr>
          <p:nvPr/>
        </p:nvSpPr>
        <p:spPr bwMode="auto">
          <a:xfrm rot="-5400000">
            <a:off x="7924800" y="3686175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17428" name="AutoShape 36"/>
          <p:cNvSpPr>
            <a:spLocks/>
          </p:cNvSpPr>
          <p:nvPr/>
        </p:nvSpPr>
        <p:spPr bwMode="auto">
          <a:xfrm rot="-5400000">
            <a:off x="6705600" y="39909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tIns="0" rIns="548640" bIns="0"/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382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Quick-Sort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40BAD2-0CC9-E54C-85C7-8037B782A140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95438"/>
            <a:ext cx="3886200" cy="4652962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partition </a:t>
            </a:r>
            <a:r>
              <a:rPr lang="en-US" sz="2000" dirty="0">
                <a:latin typeface="Tahoma" charset="0"/>
              </a:rPr>
              <a:t>an input </a:t>
            </a:r>
            <a:r>
              <a:rPr lang="en-US" sz="2000" dirty="0" smtClean="0">
                <a:latin typeface="Tahoma" charset="0"/>
              </a:rPr>
              <a:t>sequence: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800" dirty="0" smtClean="0">
                <a:latin typeface="Tahoma" charset="0"/>
              </a:rPr>
              <a:t>remove each </a:t>
            </a:r>
            <a:r>
              <a:rPr lang="en-US" sz="1800" dirty="0">
                <a:latin typeface="Tahoma" charset="0"/>
              </a:rPr>
              <a:t>element </a:t>
            </a:r>
            <a:r>
              <a:rPr lang="en-US" sz="1800" b="1" i="1" dirty="0">
                <a:latin typeface="Times New Roman" charset="0"/>
              </a:rPr>
              <a:t>y</a:t>
            </a:r>
            <a:r>
              <a:rPr lang="en-US" sz="1800" dirty="0">
                <a:latin typeface="Tahoma" charset="0"/>
              </a:rPr>
              <a:t> from 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dirty="0">
                <a:latin typeface="Tahoma" charset="0"/>
              </a:rPr>
              <a:t> and 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insert </a:t>
            </a:r>
            <a:r>
              <a:rPr lang="en-US" sz="1800" b="1" i="1" dirty="0">
                <a:latin typeface="Times New Roman" charset="0"/>
              </a:rPr>
              <a:t>y</a:t>
            </a:r>
            <a:r>
              <a:rPr lang="en-US" sz="1800" dirty="0">
                <a:latin typeface="Tahoma" charset="0"/>
              </a:rPr>
              <a:t> into </a:t>
            </a:r>
            <a:r>
              <a:rPr lang="en-US" sz="1800" b="1" i="1" dirty="0">
                <a:latin typeface="Times New Roman" charset="0"/>
              </a:rPr>
              <a:t>L</a:t>
            </a:r>
            <a:r>
              <a:rPr lang="en-US" sz="1800" dirty="0">
                <a:latin typeface="Tahoma" charset="0"/>
              </a:rPr>
              <a:t>, 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b="1" i="1" dirty="0">
                <a:latin typeface="Tahoma" charset="0"/>
              </a:rPr>
              <a:t> </a:t>
            </a:r>
            <a:r>
              <a:rPr lang="en-US" sz="1800" dirty="0">
                <a:latin typeface="Tahoma" charset="0"/>
              </a:rPr>
              <a:t>or </a:t>
            </a:r>
            <a:r>
              <a:rPr lang="en-US" sz="1800" b="1" i="1" dirty="0">
                <a:latin typeface="Times New Roman" charset="0"/>
              </a:rPr>
              <a:t>G</a:t>
            </a:r>
            <a:r>
              <a:rPr lang="en-US" sz="1800" dirty="0">
                <a:latin typeface="Tahoma" charset="0"/>
              </a:rPr>
              <a:t>,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ahoma" charset="0"/>
              </a:rPr>
              <a:t>depending on the result of the comparison with the pivot </a:t>
            </a:r>
            <a:r>
              <a:rPr lang="en-US" sz="1800" b="1" i="1" dirty="0">
                <a:latin typeface="Times New Roman" charset="0"/>
              </a:rPr>
              <a:t>x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insertion and removal is at the beginning or at the end of a sequence, and hence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(1)</a:t>
            </a:r>
            <a:r>
              <a:rPr lang="en-US" sz="2000" dirty="0">
                <a:latin typeface="Tahoma" charset="0"/>
              </a:rPr>
              <a:t> time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partition </a:t>
            </a:r>
            <a:r>
              <a:rPr lang="en-US" sz="2000" dirty="0">
                <a:latin typeface="Tahoma" charset="0"/>
              </a:rPr>
              <a:t>step of quick-sort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time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648200" y="1595438"/>
            <a:ext cx="4114800" cy="478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partition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S,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, position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pivot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subsequences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of the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elements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less than, equal to,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or greater than the pivot, resp.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empty sequences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&lt;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{ 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  <a:sym typeface="Symbol" charset="0"/>
              </a:rPr>
              <a:t> &gt; </a:t>
            </a:r>
            <a:r>
              <a:rPr lang="en-US" sz="1800" b="1" i="1">
                <a:latin typeface="Times New Roman" charset="0"/>
              </a:rPr>
              <a:t>x </a:t>
            </a:r>
            <a:r>
              <a:rPr lang="en-US" sz="1800">
                <a:latin typeface="Times New Roman" charset="0"/>
              </a:rPr>
              <a:t>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L,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E, G</a:t>
            </a:r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7597775" y="228600"/>
          <a:ext cx="1165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Clip" r:id="rId3" imgW="1779705" imgH="1865621" progId="MS_ClipArt_Gallery.5">
                  <p:embed/>
                </p:oleObj>
              </mc:Choice>
              <mc:Fallback>
                <p:oleObj name="Clip" r:id="rId3" imgW="1779705" imgH="1865621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228600"/>
                        <a:ext cx="11652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the list recursively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41119"/>
            <a:ext cx="6934200" cy="42111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4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the lists and the pivot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41119"/>
            <a:ext cx="7086600" cy="43037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r>
              <a:rPr lang="en-US" sz="2400" dirty="0" smtClean="0"/>
              <a:t>O(1) extra space</a:t>
            </a:r>
          </a:p>
          <a:p>
            <a:r>
              <a:rPr lang="en-US" sz="2400" dirty="0" smtClean="0"/>
              <a:t>Same basic algorithm</a:t>
            </a:r>
          </a:p>
          <a:p>
            <a:pPr lvl="1"/>
            <a:r>
              <a:rPr lang="en-US" sz="2400" smtClean="0"/>
              <a:t>Partition </a:t>
            </a:r>
            <a:r>
              <a:rPr lang="en-US" sz="2400" dirty="0" smtClean="0"/>
              <a:t>based on a pivot</a:t>
            </a:r>
          </a:p>
          <a:p>
            <a:pPr lvl="1"/>
            <a:r>
              <a:rPr lang="en-US" sz="2400" dirty="0" smtClean="0"/>
              <a:t>Quick Sort on the two partitions</a:t>
            </a:r>
          </a:p>
          <a:p>
            <a:r>
              <a:rPr lang="en-US" sz="2400" dirty="0" smtClean="0"/>
              <a:t>Partitioning uses O(1) extra space</a:t>
            </a:r>
          </a:p>
          <a:p>
            <a:pPr lvl="1"/>
            <a:r>
              <a:rPr lang="en-US" sz="2400" dirty="0" smtClean="0"/>
              <a:t>Left and right indices to scan for elements on the “wrong side”:</a:t>
            </a:r>
          </a:p>
          <a:p>
            <a:pPr lvl="2"/>
            <a:r>
              <a:rPr lang="en-US" dirty="0" smtClean="0"/>
              <a:t>Smaller elements that are on the right side</a:t>
            </a:r>
          </a:p>
          <a:p>
            <a:pPr lvl="2"/>
            <a:r>
              <a:rPr lang="en-US" dirty="0" smtClean="0"/>
              <a:t>Larger element that are on the left side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6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Quick-Sort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8D063-FF14-F341-A122-38D55948A44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591144"/>
              </p:ext>
            </p:extLst>
          </p:nvPr>
        </p:nvGraphicFramePr>
        <p:xfrm>
          <a:off x="914400" y="457200"/>
          <a:ext cx="77724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pivot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549096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10331</TotalTime>
  <Words>1770</Words>
  <Application>Microsoft Office PowerPoint</Application>
  <PresentationFormat>On-screen Show (4:3)</PresentationFormat>
  <Paragraphs>636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Blueprint</vt:lpstr>
      <vt:lpstr>Clip</vt:lpstr>
      <vt:lpstr>VISIO</vt:lpstr>
      <vt:lpstr>Quick-Sort</vt:lpstr>
      <vt:lpstr>Quick-Sort</vt:lpstr>
      <vt:lpstr>Importance of Partitioning</vt:lpstr>
      <vt:lpstr>Importance of Partitioning</vt:lpstr>
      <vt:lpstr>Partition</vt:lpstr>
      <vt:lpstr>Partition the list recursively</vt:lpstr>
      <vt:lpstr>Merge the lists and the pivot</vt:lpstr>
      <vt:lpstr>In-place 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In-Place Quick-Sort</vt:lpstr>
      <vt:lpstr>Worst-case Time Complexity</vt:lpstr>
      <vt:lpstr>Expected Time Complexity</vt:lpstr>
      <vt:lpstr>Selection of Pivots</vt:lpstr>
      <vt:lpstr>Selection of Pivots</vt:lpstr>
      <vt:lpstr>Summary of Sorting Algorithms</vt:lpstr>
      <vt:lpstr>Skipping the rest</vt:lpstr>
      <vt:lpstr>Expected Running Time</vt:lpstr>
      <vt:lpstr>Expected Running Time, Part 2</vt:lpstr>
      <vt:lpstr>Quick-Sort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In-Place Partitioning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1168</cp:revision>
  <cp:lastPrinted>2002-04-09T17:14:33Z</cp:lastPrinted>
  <dcterms:created xsi:type="dcterms:W3CDTF">2002-01-21T02:22:10Z</dcterms:created>
  <dcterms:modified xsi:type="dcterms:W3CDTF">2018-12-05T21:33:51Z</dcterms:modified>
</cp:coreProperties>
</file>