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  <p:sldId id="262" r:id="rId9"/>
    <p:sldId id="264" r:id="rId10"/>
    <p:sldId id="267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78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FDB-BED7-48F7-BE3D-BD685236073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2D95282-FF7E-4466-9207-A4616217AC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FDB-BED7-48F7-BE3D-BD685236073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5282-FF7E-4466-9207-A4616217AC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2D95282-FF7E-4466-9207-A4616217AC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FDB-BED7-48F7-BE3D-BD685236073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FDB-BED7-48F7-BE3D-BD685236073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2D95282-FF7E-4466-9207-A4616217AC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FDB-BED7-48F7-BE3D-BD685236073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2D95282-FF7E-4466-9207-A4616217AC1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C926FDB-BED7-48F7-BE3D-BD685236073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5282-FF7E-4466-9207-A4616217AC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FDB-BED7-48F7-BE3D-BD685236073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2D95282-FF7E-4466-9207-A4616217AC1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FDB-BED7-48F7-BE3D-BD685236073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2D95282-FF7E-4466-9207-A4616217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FDB-BED7-48F7-BE3D-BD685236073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D95282-FF7E-4466-9207-A4616217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2D95282-FF7E-4466-9207-A4616217AC1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FDB-BED7-48F7-BE3D-BD685236073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2D95282-FF7E-4466-9207-A4616217AC1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C926FDB-BED7-48F7-BE3D-BD685236073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C926FDB-BED7-48F7-BE3D-BD685236073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2D95282-FF7E-4466-9207-A4616217AC1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Summary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8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Leading to Term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Lab exercises</a:t>
            </a:r>
          </a:p>
          <a:p>
            <a:pPr lvl="1"/>
            <a:r>
              <a:rPr lang="en-US" dirty="0" smtClean="0"/>
              <a:t>Understanding of Data Structures and Algorithms (DS&amp;A)</a:t>
            </a:r>
          </a:p>
          <a:p>
            <a:pPr lvl="1"/>
            <a:endParaRPr lang="en-US" dirty="0"/>
          </a:p>
          <a:p>
            <a:r>
              <a:rPr lang="en-US" dirty="0" smtClean="0"/>
              <a:t>Homework assignments</a:t>
            </a:r>
          </a:p>
          <a:p>
            <a:pPr lvl="1"/>
            <a:r>
              <a:rPr lang="en-US" dirty="0" smtClean="0"/>
              <a:t>Implementation of DS&amp;A</a:t>
            </a:r>
          </a:p>
          <a:p>
            <a:pPr lvl="2"/>
            <a:r>
              <a:rPr lang="en-US" smtClean="0"/>
              <a:t>further understanding </a:t>
            </a:r>
            <a:r>
              <a:rPr lang="en-US" dirty="0" smtClean="0"/>
              <a:t>and implementation issues</a:t>
            </a:r>
          </a:p>
          <a:p>
            <a:pPr lvl="1"/>
            <a:endParaRPr lang="en-US" dirty="0"/>
          </a:p>
          <a:p>
            <a:r>
              <a:rPr lang="en-US" dirty="0" smtClean="0"/>
              <a:t>Term project</a:t>
            </a:r>
          </a:p>
          <a:p>
            <a:pPr lvl="1"/>
            <a:r>
              <a:rPr lang="en-US" dirty="0" smtClean="0"/>
              <a:t>design/choose/implement DS&amp;A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eeper understanding tradeoffs and utility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9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&amp; Term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Quality of solution</a:t>
            </a:r>
          </a:p>
          <a:p>
            <a:pPr lvl="1"/>
            <a:r>
              <a:rPr lang="en-US" smtClean="0"/>
              <a:t>Accuracy/points/…</a:t>
            </a:r>
            <a:endParaRPr lang="en-US" dirty="0" smtClean="0"/>
          </a:p>
          <a:p>
            <a:pPr lvl="2"/>
            <a:r>
              <a:rPr lang="en-US" dirty="0" smtClean="0"/>
              <a:t>Algorithms</a:t>
            </a:r>
          </a:p>
          <a:p>
            <a:pPr lvl="2"/>
            <a:endParaRPr lang="en-US" dirty="0"/>
          </a:p>
          <a:p>
            <a:r>
              <a:rPr lang="en-US" dirty="0" smtClean="0"/>
              <a:t>Speed of solution</a:t>
            </a:r>
          </a:p>
          <a:p>
            <a:pPr lvl="1"/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Algorithms and data structures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Space usage of solution</a:t>
            </a:r>
          </a:p>
          <a:p>
            <a:pPr lvl="1"/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80695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 10, Monday, 6-8pm, OLS 130 (regular classroom, all sections)</a:t>
            </a:r>
          </a:p>
          <a:p>
            <a:pPr lvl="1"/>
            <a:r>
              <a:rPr lang="en-US" dirty="0" smtClean="0"/>
              <a:t>As stated in the syllabus (and FIT website)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Materials after Test 2:</a:t>
            </a:r>
          </a:p>
          <a:p>
            <a:pPr lvl="1"/>
            <a:r>
              <a:rPr lang="en-US" dirty="0" smtClean="0"/>
              <a:t>Skip Lists </a:t>
            </a:r>
            <a:r>
              <a:rPr lang="en-US" smtClean="0"/>
              <a:t>(Ordered Maps), </a:t>
            </a:r>
            <a:r>
              <a:rPr lang="en-US" dirty="0" smtClean="0"/>
              <a:t>Graphs </a:t>
            </a:r>
            <a:r>
              <a:rPr lang="en-US" dirty="0" smtClean="0"/>
              <a:t>, </a:t>
            </a:r>
            <a:r>
              <a:rPr lang="en-US" dirty="0" smtClean="0"/>
              <a:t>Search </a:t>
            </a:r>
            <a:r>
              <a:rPr lang="en-US" dirty="0" smtClean="0"/>
              <a:t>Trees, </a:t>
            </a:r>
            <a:r>
              <a:rPr lang="en-US" dirty="0"/>
              <a:t>Text Processing, Sorting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Christmas’  Special</a:t>
            </a:r>
          </a:p>
          <a:p>
            <a:pPr lvl="1"/>
            <a:r>
              <a:rPr lang="en-US" dirty="0" smtClean="0"/>
              <a:t>Extra credit</a:t>
            </a:r>
          </a:p>
          <a:p>
            <a:pPr lvl="2"/>
            <a:r>
              <a:rPr lang="en-US" dirty="0" smtClean="0"/>
              <a:t>More questions/points</a:t>
            </a:r>
          </a:p>
        </p:txBody>
      </p:sp>
    </p:spTree>
    <p:extLst>
      <p:ext uri="{BB962C8B-B14F-4D97-AF65-F5344CB8AC3E}">
        <p14:creationId xmlns:p14="http://schemas.microsoft.com/office/powerpoint/2010/main" val="330046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71489257"/>
              </p:ext>
            </p:extLst>
          </p:nvPr>
        </p:nvGraphicFramePr>
        <p:xfrm>
          <a:off x="121227" y="152400"/>
          <a:ext cx="8991600" cy="650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973"/>
                <a:gridCol w="3338212"/>
                <a:gridCol w="4174415"/>
              </a:tblGrid>
              <a:tr h="617927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Underlying</a:t>
                      </a:r>
                      <a:r>
                        <a:rPr lang="en-US" baseline="0" dirty="0" smtClean="0"/>
                        <a:t> 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Operations</a:t>
                      </a:r>
                      <a:endParaRPr lang="en-US" dirty="0"/>
                    </a:p>
                  </a:txBody>
                  <a:tcPr/>
                </a:tc>
              </a:tr>
              <a:tr h="639432">
                <a:tc>
                  <a:txBody>
                    <a:bodyPr/>
                    <a:lstStyle/>
                    <a:p>
                      <a:r>
                        <a:rPr lang="en-US" dirty="0" smtClean="0"/>
                        <a:t>Arrays, Linked</a:t>
                      </a:r>
                      <a:r>
                        <a:rPr lang="en-US" baseline="0" dirty="0" smtClean="0"/>
                        <a:t> l</a:t>
                      </a:r>
                      <a:r>
                        <a:rPr lang="en-US" dirty="0" smtClean="0"/>
                        <a:t>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0431">
                <a:tc>
                  <a:txBody>
                    <a:bodyPr/>
                    <a:lstStyle/>
                    <a:p>
                      <a:r>
                        <a:rPr lang="en-US" dirty="0" smtClean="0"/>
                        <a:t>Queues,</a:t>
                      </a:r>
                      <a:r>
                        <a:rPr lang="en-US" baseline="0" dirty="0" smtClean="0"/>
                        <a:t> Stacks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14901">
                <a:tc>
                  <a:txBody>
                    <a:bodyPr/>
                    <a:lstStyle/>
                    <a:p>
                      <a:r>
                        <a:rPr lang="en-US" dirty="0" smtClean="0"/>
                        <a:t>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3474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 Queues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9432">
                <a:tc>
                  <a:txBody>
                    <a:bodyPr/>
                    <a:lstStyle/>
                    <a:p>
                      <a:r>
                        <a:rPr lang="en-US" dirty="0" smtClean="0"/>
                        <a:t>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14901">
                <a:tc>
                  <a:txBody>
                    <a:bodyPr/>
                    <a:lstStyle/>
                    <a:p>
                      <a:r>
                        <a:rPr lang="en-US" dirty="0" smtClean="0"/>
                        <a:t>Ordered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05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59808830"/>
              </p:ext>
            </p:extLst>
          </p:nvPr>
        </p:nvGraphicFramePr>
        <p:xfrm>
          <a:off x="121227" y="152400"/>
          <a:ext cx="8991600" cy="650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973"/>
                <a:gridCol w="3338212"/>
                <a:gridCol w="4174415"/>
              </a:tblGrid>
              <a:tr h="617927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Underlying</a:t>
                      </a:r>
                      <a:r>
                        <a:rPr lang="en-US" baseline="0" dirty="0" smtClean="0"/>
                        <a:t> 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Operations</a:t>
                      </a:r>
                      <a:endParaRPr lang="en-US" dirty="0"/>
                    </a:p>
                  </a:txBody>
                  <a:tcPr/>
                </a:tc>
              </a:tr>
              <a:tr h="639432">
                <a:tc>
                  <a:txBody>
                    <a:bodyPr/>
                    <a:lstStyle/>
                    <a:p>
                      <a:r>
                        <a:rPr lang="en-US" dirty="0" smtClean="0"/>
                        <a:t>Arrays, Linked</a:t>
                      </a:r>
                      <a:r>
                        <a:rPr lang="en-US" baseline="0" dirty="0" smtClean="0"/>
                        <a:t> l</a:t>
                      </a:r>
                      <a:r>
                        <a:rPr lang="en-US" dirty="0" smtClean="0"/>
                        <a:t>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0431">
                <a:tc>
                  <a:txBody>
                    <a:bodyPr/>
                    <a:lstStyle/>
                    <a:p>
                      <a:r>
                        <a:rPr lang="en-US" dirty="0" smtClean="0"/>
                        <a:t>Queues,</a:t>
                      </a:r>
                      <a:r>
                        <a:rPr lang="en-US" baseline="0" dirty="0" smtClean="0"/>
                        <a:t> Stacks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Arrays,</a:t>
                      </a:r>
                      <a:r>
                        <a:rPr lang="en-US" baseline="0" dirty="0" smtClean="0"/>
                        <a:t> Linked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14901">
                <a:tc>
                  <a:txBody>
                    <a:bodyPr/>
                    <a:lstStyle/>
                    <a:p>
                      <a:r>
                        <a:rPr lang="en-US" dirty="0" smtClean="0"/>
                        <a:t>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Arrays, </a:t>
                      </a:r>
                      <a:r>
                        <a:rPr lang="en-US" dirty="0" smtClean="0"/>
                        <a:t>Linked</a:t>
                      </a:r>
                      <a:r>
                        <a:rPr lang="en-US" baseline="0" dirty="0" smtClean="0"/>
                        <a:t>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3474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 Queues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Arrays,</a:t>
                      </a:r>
                      <a:r>
                        <a:rPr lang="en-US" baseline="0" dirty="0" smtClean="0"/>
                        <a:t> Linked lists, </a:t>
                      </a:r>
                      <a:r>
                        <a:rPr lang="en-US" dirty="0" smtClean="0"/>
                        <a:t>Heaps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9432">
                <a:tc>
                  <a:txBody>
                    <a:bodyPr/>
                    <a:lstStyle/>
                    <a:p>
                      <a:r>
                        <a:rPr lang="en-US" dirty="0" smtClean="0"/>
                        <a:t>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14901">
                <a:tc>
                  <a:txBody>
                    <a:bodyPr/>
                    <a:lstStyle/>
                    <a:p>
                      <a:r>
                        <a:rPr lang="en-US" dirty="0" smtClean="0"/>
                        <a:t>Ordered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arrays,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Skip lists,</a:t>
                      </a:r>
                      <a:r>
                        <a:rPr lang="en-US" baseline="0" dirty="0" smtClean="0"/>
                        <a:t> Binary search trees , AVL trees, (2,4)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Adjacency</a:t>
                      </a:r>
                      <a:r>
                        <a:rPr lang="en-US" baseline="0" dirty="0" smtClean="0"/>
                        <a:t> lists, matrices (arrays</a:t>
                      </a:r>
                      <a:r>
                        <a:rPr lang="en-US" baseline="0" smtClean="0"/>
                        <a:t>), Edge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6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85761810"/>
              </p:ext>
            </p:extLst>
          </p:nvPr>
        </p:nvGraphicFramePr>
        <p:xfrm>
          <a:off x="121227" y="152400"/>
          <a:ext cx="8991600" cy="650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973"/>
                <a:gridCol w="3338212"/>
                <a:gridCol w="4174415"/>
              </a:tblGrid>
              <a:tr h="617927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Underlying</a:t>
                      </a:r>
                      <a:r>
                        <a:rPr lang="en-US" baseline="0" dirty="0" smtClean="0"/>
                        <a:t> 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Operations</a:t>
                      </a:r>
                      <a:endParaRPr lang="en-US" dirty="0"/>
                    </a:p>
                  </a:txBody>
                  <a:tcPr/>
                </a:tc>
              </a:tr>
              <a:tr h="639432">
                <a:tc>
                  <a:txBody>
                    <a:bodyPr/>
                    <a:lstStyle/>
                    <a:p>
                      <a:r>
                        <a:rPr lang="en-US" dirty="0" smtClean="0"/>
                        <a:t>Arrays, Linked</a:t>
                      </a:r>
                      <a:r>
                        <a:rPr lang="en-US" baseline="0" dirty="0" smtClean="0"/>
                        <a:t> l</a:t>
                      </a:r>
                      <a:r>
                        <a:rPr lang="en-US" dirty="0" smtClean="0"/>
                        <a:t>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Get, Set,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Traverse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, Insert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, Delete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710431">
                <a:tc>
                  <a:txBody>
                    <a:bodyPr/>
                    <a:lstStyle/>
                    <a:p>
                      <a:r>
                        <a:rPr lang="en-US" dirty="0" smtClean="0"/>
                        <a:t>Queues,</a:t>
                      </a:r>
                      <a:r>
                        <a:rPr lang="en-US" baseline="0" dirty="0" smtClean="0"/>
                        <a:t> Stacks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Arrays,</a:t>
                      </a:r>
                      <a:r>
                        <a:rPr lang="en-US" baseline="0" dirty="0" smtClean="0"/>
                        <a:t> Linked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Insert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enqueue</a:t>
                      </a:r>
                      <a:r>
                        <a:rPr lang="en-US" baseline="0" dirty="0" smtClean="0"/>
                        <a:t>, push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dequeue</a:t>
                      </a:r>
                      <a:r>
                        <a:rPr lang="en-US" baseline="0" dirty="0" smtClean="0"/>
                        <a:t>, pop</a:t>
                      </a:r>
                      <a:endParaRPr lang="en-US" dirty="0"/>
                    </a:p>
                  </a:txBody>
                  <a:tcPr/>
                </a:tc>
              </a:tr>
              <a:tr h="1014901">
                <a:tc>
                  <a:txBody>
                    <a:bodyPr/>
                    <a:lstStyle/>
                    <a:p>
                      <a:r>
                        <a:rPr lang="en-US" dirty="0" smtClean="0"/>
                        <a:t>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Arrays, </a:t>
                      </a:r>
                      <a:r>
                        <a:rPr lang="en-US" dirty="0" smtClean="0"/>
                        <a:t>Linked</a:t>
                      </a:r>
                      <a:r>
                        <a:rPr lang="en-US" baseline="0" dirty="0" smtClean="0"/>
                        <a:t>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Children,</a:t>
                      </a:r>
                      <a:r>
                        <a:rPr lang="en-US" baseline="0" dirty="0" smtClean="0"/>
                        <a:t> Parent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Traverse:</a:t>
                      </a:r>
                      <a:r>
                        <a:rPr lang="en-US" baseline="0" dirty="0" smtClean="0"/>
                        <a:t> preorder, 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postorder</a:t>
                      </a:r>
                      <a:r>
                        <a:rPr lang="en-US" baseline="0" dirty="0" smtClean="0"/>
                        <a:t>, breadth-first</a:t>
                      </a:r>
                    </a:p>
                  </a:txBody>
                  <a:tcPr/>
                </a:tc>
              </a:tr>
              <a:tr h="913474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 Queues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Arrays,</a:t>
                      </a:r>
                      <a:r>
                        <a:rPr lang="en-US" baseline="0" dirty="0" smtClean="0"/>
                        <a:t> Linked lists, </a:t>
                      </a:r>
                      <a:r>
                        <a:rPr lang="en-US" dirty="0" smtClean="0"/>
                        <a:t>Heaps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Insert: put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Delete: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B050"/>
                          </a:solidFill>
                        </a:rPr>
                        <a:t>removeMin</a:t>
                      </a:r>
                      <a:endParaRPr lang="en-US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Set: </a:t>
                      </a:r>
                      <a:r>
                        <a:rPr lang="en-US" baseline="0" dirty="0" err="1" smtClean="0"/>
                        <a:t>replaceKey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replaceValue</a:t>
                      </a:r>
                      <a:endParaRPr lang="en-US" dirty="0"/>
                    </a:p>
                  </a:txBody>
                  <a:tcPr/>
                </a:tc>
              </a:tr>
              <a:tr h="639432">
                <a:tc>
                  <a:txBody>
                    <a:bodyPr/>
                    <a:lstStyle/>
                    <a:p>
                      <a:r>
                        <a:rPr lang="en-US" dirty="0" smtClean="0"/>
                        <a:t>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Find: 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Insert: put;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Delete: remove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014901">
                <a:tc>
                  <a:txBody>
                    <a:bodyPr/>
                    <a:lstStyle/>
                    <a:p>
                      <a:r>
                        <a:rPr lang="en-US" dirty="0" smtClean="0"/>
                        <a:t>Ordered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arrays,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Skip lists,</a:t>
                      </a:r>
                      <a:r>
                        <a:rPr lang="en-US" baseline="0" dirty="0" smtClean="0"/>
                        <a:t> Binary search trees , AVL trees, (2,4)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Map operations plus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floorEntry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ceilingEntry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subMap</a:t>
                      </a:r>
                      <a:endParaRPr lang="en-US" baseline="0" dirty="0" smtClean="0"/>
                    </a:p>
                  </a:txBody>
                  <a:tcPr/>
                </a:tc>
              </a:tr>
              <a:tr h="934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Adjacency</a:t>
                      </a:r>
                      <a:r>
                        <a:rPr lang="en-US" baseline="0" dirty="0" smtClean="0"/>
                        <a:t> lists, matrices (arrays</a:t>
                      </a:r>
                      <a:r>
                        <a:rPr lang="en-US" baseline="0" smtClean="0"/>
                        <a:t>), Edge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getAdjacentVertices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getEdge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Insert/delete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vertex/edge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Traverse: depth-first, breadth-first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64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12752809"/>
              </p:ext>
            </p:extLst>
          </p:nvPr>
        </p:nvGraphicFramePr>
        <p:xfrm>
          <a:off x="121227" y="152400"/>
          <a:ext cx="8991600" cy="650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973"/>
                <a:gridCol w="3338212"/>
                <a:gridCol w="4174415"/>
              </a:tblGrid>
              <a:tr h="617927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Underlying</a:t>
                      </a:r>
                      <a:r>
                        <a:rPr lang="en-US" baseline="0" dirty="0" smtClean="0"/>
                        <a:t> 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Operations</a:t>
                      </a:r>
                      <a:endParaRPr lang="en-US" dirty="0"/>
                    </a:p>
                  </a:txBody>
                  <a:tcPr/>
                </a:tc>
              </a:tr>
              <a:tr h="639432">
                <a:tc>
                  <a:txBody>
                    <a:bodyPr/>
                    <a:lstStyle/>
                    <a:p>
                      <a:r>
                        <a:rPr lang="en-US" dirty="0" smtClean="0"/>
                        <a:t>Arrays, Linked</a:t>
                      </a:r>
                      <a:r>
                        <a:rPr lang="en-US" baseline="0" dirty="0" smtClean="0"/>
                        <a:t> l</a:t>
                      </a:r>
                      <a:r>
                        <a:rPr lang="en-US" dirty="0" smtClean="0"/>
                        <a:t>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Get, Set,</a:t>
                      </a:r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Traverse</a:t>
                      </a:r>
                      <a:r>
                        <a:rPr lang="en-US" dirty="0" smtClean="0"/>
                        <a:t>, Insert</a:t>
                      </a:r>
                      <a:r>
                        <a:rPr lang="en-US" baseline="0" dirty="0" smtClean="0"/>
                        <a:t>, Delete</a:t>
                      </a:r>
                      <a:endParaRPr lang="en-US" dirty="0"/>
                    </a:p>
                  </a:txBody>
                  <a:tcPr/>
                </a:tc>
              </a:tr>
              <a:tr h="710431">
                <a:tc>
                  <a:txBody>
                    <a:bodyPr/>
                    <a:lstStyle/>
                    <a:p>
                      <a:r>
                        <a:rPr lang="en-US" dirty="0" smtClean="0"/>
                        <a:t>Queues,</a:t>
                      </a:r>
                      <a:r>
                        <a:rPr lang="en-US" baseline="0" dirty="0" smtClean="0"/>
                        <a:t> Stacks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Arrays,</a:t>
                      </a:r>
                      <a:r>
                        <a:rPr lang="en-US" baseline="0" dirty="0" smtClean="0"/>
                        <a:t> Linked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enqueue</a:t>
                      </a:r>
                      <a:r>
                        <a:rPr lang="en-US" baseline="0" dirty="0" smtClean="0"/>
                        <a:t>, push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Delete: </a:t>
                      </a:r>
                      <a:r>
                        <a:rPr lang="en-US" baseline="0" dirty="0" err="1" smtClean="0"/>
                        <a:t>dequeue</a:t>
                      </a:r>
                      <a:r>
                        <a:rPr lang="en-US" baseline="0" dirty="0" smtClean="0"/>
                        <a:t>, pop</a:t>
                      </a:r>
                      <a:endParaRPr lang="en-US" dirty="0"/>
                    </a:p>
                  </a:txBody>
                  <a:tcPr/>
                </a:tc>
              </a:tr>
              <a:tr h="1014901">
                <a:tc>
                  <a:txBody>
                    <a:bodyPr/>
                    <a:lstStyle/>
                    <a:p>
                      <a:r>
                        <a:rPr lang="en-US" dirty="0" smtClean="0"/>
                        <a:t>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Arrays, </a:t>
                      </a:r>
                      <a:r>
                        <a:rPr lang="en-US" dirty="0" smtClean="0"/>
                        <a:t>Linked</a:t>
                      </a:r>
                      <a:r>
                        <a:rPr lang="en-US" baseline="0" dirty="0" smtClean="0"/>
                        <a:t>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Children,</a:t>
                      </a:r>
                      <a:r>
                        <a:rPr lang="en-US" baseline="0" dirty="0" smtClean="0"/>
                        <a:t> Parent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Traverse:</a:t>
                      </a:r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 preorder, </a:t>
                      </a:r>
                      <a:r>
                        <a:rPr lang="en-US" baseline="0" dirty="0" err="1" smtClean="0">
                          <a:solidFill>
                            <a:srgbClr val="00B0F0"/>
                          </a:solidFill>
                        </a:rPr>
                        <a:t>inorder</a:t>
                      </a:r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B0F0"/>
                          </a:solidFill>
                        </a:rPr>
                        <a:t>postorder</a:t>
                      </a:r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, breadth-first</a:t>
                      </a:r>
                    </a:p>
                  </a:txBody>
                  <a:tcPr/>
                </a:tc>
              </a:tr>
              <a:tr h="913474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 Queues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Arrays,</a:t>
                      </a:r>
                      <a:r>
                        <a:rPr lang="en-US" baseline="0" dirty="0" smtClean="0"/>
                        <a:t> Linked lists, </a:t>
                      </a:r>
                      <a:r>
                        <a:rPr lang="en-US" dirty="0" smtClean="0"/>
                        <a:t>Heaps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Insert: put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Delete: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removeMin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Set: </a:t>
                      </a:r>
                      <a:r>
                        <a:rPr lang="en-US" baseline="0" dirty="0" err="1" smtClean="0"/>
                        <a:t>replaceKey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replaceValue</a:t>
                      </a:r>
                      <a:endParaRPr lang="en-US" dirty="0"/>
                    </a:p>
                  </a:txBody>
                  <a:tcPr/>
                </a:tc>
              </a:tr>
              <a:tr h="639432">
                <a:tc>
                  <a:txBody>
                    <a:bodyPr/>
                    <a:lstStyle/>
                    <a:p>
                      <a:r>
                        <a:rPr lang="en-US" dirty="0" smtClean="0"/>
                        <a:t>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Find: 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Insert: put;</a:t>
                      </a:r>
                      <a:r>
                        <a:rPr lang="en-US" baseline="0" dirty="0" smtClean="0"/>
                        <a:t> Delete: remove</a:t>
                      </a:r>
                      <a:endParaRPr lang="en-US" dirty="0" smtClean="0"/>
                    </a:p>
                  </a:txBody>
                  <a:tcPr/>
                </a:tc>
              </a:tr>
              <a:tr h="1014901">
                <a:tc>
                  <a:txBody>
                    <a:bodyPr/>
                    <a:lstStyle/>
                    <a:p>
                      <a:r>
                        <a:rPr lang="en-US" dirty="0" smtClean="0"/>
                        <a:t>Ordered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arrays,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Skip lists,</a:t>
                      </a:r>
                      <a:r>
                        <a:rPr lang="en-US" baseline="0" dirty="0" smtClean="0"/>
                        <a:t> Binary search trees , AVL trees, (2,4)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Map operations plus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floorEntry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ceilingEntry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>
                          <a:solidFill>
                            <a:srgbClr val="0070C0"/>
                          </a:solidFill>
                        </a:rPr>
                        <a:t>subMap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(Traverse)</a:t>
                      </a:r>
                    </a:p>
                  </a:txBody>
                  <a:tcPr/>
                </a:tc>
              </a:tr>
              <a:tr h="934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Adjacency</a:t>
                      </a:r>
                      <a:r>
                        <a:rPr lang="en-US" baseline="0" dirty="0" smtClean="0"/>
                        <a:t> lists, matrices (arrays</a:t>
                      </a:r>
                      <a:r>
                        <a:rPr lang="en-US" baseline="0" smtClean="0"/>
                        <a:t>), Edge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getAdjacentVertices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getEdge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Insert/delete</a:t>
                      </a:r>
                      <a:r>
                        <a:rPr lang="en-US" baseline="0" dirty="0" smtClean="0"/>
                        <a:t> vertex/edge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Traverse: depth-first, breadth-first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53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Algorithm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1064821"/>
              </p:ext>
            </p:extLst>
          </p:nvPr>
        </p:nvGraphicFramePr>
        <p:xfrm>
          <a:off x="301625" y="1527175"/>
          <a:ext cx="8385174" cy="437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175"/>
                <a:gridCol w="4267200"/>
                <a:gridCol w="2590799"/>
              </a:tblGrid>
              <a:tr h="875506">
                <a:tc>
                  <a:txBody>
                    <a:bodyPr/>
                    <a:lstStyle/>
                    <a:p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875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Brute Force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try</a:t>
                      </a:r>
                      <a:r>
                        <a:rPr lang="en-US" sz="1600" baseline="0" dirty="0" smtClean="0"/>
                        <a:t> all possibilities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usually the baseline algorithm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Basic</a:t>
                      </a:r>
                      <a:r>
                        <a:rPr lang="en-US" sz="1600" baseline="0" smtClean="0"/>
                        <a:t> pattern matching</a:t>
                      </a:r>
                      <a:endParaRPr lang="en-US" sz="1600" dirty="0"/>
                    </a:p>
                  </a:txBody>
                  <a:tcPr/>
                </a:tc>
              </a:tr>
              <a:tr h="87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aseline="0" dirty="0" smtClean="0"/>
                    </a:p>
                  </a:txBody>
                  <a:tcPr/>
                </a:tc>
              </a:tr>
              <a:tr h="875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5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91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Algorithm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94878475"/>
              </p:ext>
            </p:extLst>
          </p:nvPr>
        </p:nvGraphicFramePr>
        <p:xfrm>
          <a:off x="301625" y="1527175"/>
          <a:ext cx="8385174" cy="4568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175"/>
                <a:gridCol w="4267200"/>
                <a:gridCol w="2590799"/>
              </a:tblGrid>
              <a:tr h="875506">
                <a:tc>
                  <a:txBody>
                    <a:bodyPr/>
                    <a:lstStyle/>
                    <a:p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875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Brute Force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try</a:t>
                      </a:r>
                      <a:r>
                        <a:rPr lang="en-US" sz="1600" baseline="0" dirty="0" smtClean="0"/>
                        <a:t> all possibilities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usually the baseline algorithm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Basic</a:t>
                      </a:r>
                      <a:r>
                        <a:rPr lang="en-US" sz="1600" baseline="0" smtClean="0"/>
                        <a:t> pattern matching</a:t>
                      </a:r>
                      <a:endParaRPr lang="en-US" sz="1600" dirty="0"/>
                    </a:p>
                  </a:txBody>
                  <a:tcPr/>
                </a:tc>
              </a:tr>
              <a:tr h="87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given multiple</a:t>
                      </a:r>
                      <a:r>
                        <a:rPr lang="en-US" sz="1600" baseline="0" dirty="0" smtClean="0"/>
                        <a:t> possibilities at each iteration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select the ‘best’ one and do not look back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may not be optimal for some problems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Dijkstra</a:t>
                      </a:r>
                      <a:r>
                        <a:rPr lang="en-US" sz="1600" baseline="0" dirty="0" smtClean="0"/>
                        <a:t> (Shortest Path), </a:t>
                      </a:r>
                      <a:r>
                        <a:rPr lang="en-US" sz="1600" baseline="0" dirty="0" err="1" smtClean="0"/>
                        <a:t>Kruskal</a:t>
                      </a:r>
                      <a:r>
                        <a:rPr lang="en-US" sz="1600" baseline="0" dirty="0" smtClean="0"/>
                        <a:t>, Prim (Minimum Spanning Tree), Huffman (Compression)</a:t>
                      </a:r>
                    </a:p>
                  </a:txBody>
                  <a:tcPr/>
                </a:tc>
              </a:tr>
              <a:tr h="875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5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64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Algorithm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58468063"/>
              </p:ext>
            </p:extLst>
          </p:nvPr>
        </p:nvGraphicFramePr>
        <p:xfrm>
          <a:off x="301625" y="1527175"/>
          <a:ext cx="8385174" cy="4568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175"/>
                <a:gridCol w="4267200"/>
                <a:gridCol w="2590799"/>
              </a:tblGrid>
              <a:tr h="875506">
                <a:tc>
                  <a:txBody>
                    <a:bodyPr/>
                    <a:lstStyle/>
                    <a:p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875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Brute Force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try</a:t>
                      </a:r>
                      <a:r>
                        <a:rPr lang="en-US" sz="1600" baseline="0" dirty="0" smtClean="0"/>
                        <a:t> all possibilities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usually the baseline algorithm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Basic</a:t>
                      </a:r>
                      <a:r>
                        <a:rPr lang="en-US" sz="1600" baseline="0" smtClean="0"/>
                        <a:t> pattern matching</a:t>
                      </a:r>
                      <a:endParaRPr lang="en-US" sz="1600" dirty="0"/>
                    </a:p>
                  </a:txBody>
                  <a:tcPr/>
                </a:tc>
              </a:tr>
              <a:tr h="87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given multiple</a:t>
                      </a:r>
                      <a:r>
                        <a:rPr lang="en-US" sz="1600" baseline="0" dirty="0" smtClean="0"/>
                        <a:t> possibilities at each iteration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select the ‘best’ one and do not look back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may not be optimal for some problems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Dijkstra</a:t>
                      </a:r>
                      <a:r>
                        <a:rPr lang="en-US" sz="1600" baseline="0" dirty="0" smtClean="0"/>
                        <a:t> (Shortest Path), </a:t>
                      </a:r>
                      <a:r>
                        <a:rPr lang="en-US" sz="1600" baseline="0" dirty="0" err="1" smtClean="0"/>
                        <a:t>Kruskal</a:t>
                      </a:r>
                      <a:r>
                        <a:rPr lang="en-US" sz="1600" baseline="0" dirty="0" smtClean="0"/>
                        <a:t>, Prim (Minimum Spanning Tree), Huffman (Compression)</a:t>
                      </a:r>
                    </a:p>
                  </a:txBody>
                  <a:tcPr/>
                </a:tc>
              </a:tr>
              <a:tr h="87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Divid</a:t>
                      </a:r>
                      <a:r>
                        <a:rPr lang="en-US" sz="1600" baseline="0" dirty="0" smtClean="0"/>
                        <a:t>e and Conquer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decompose into </a:t>
                      </a: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separate 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subproblems</a:t>
                      </a:r>
                      <a:r>
                        <a:rPr lang="en-US" sz="1600" dirty="0" smtClean="0"/>
                        <a:t> and compose solutions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usually recursive</a:t>
                      </a:r>
                      <a:r>
                        <a:rPr lang="en-US" sz="1600" baseline="0" dirty="0" smtClean="0"/>
                        <a:t> and top-down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Mergesort</a:t>
                      </a:r>
                      <a:r>
                        <a:rPr lang="en-US" sz="1600" dirty="0" smtClean="0"/>
                        <a:t>, Quicksort</a:t>
                      </a:r>
                    </a:p>
                  </a:txBody>
                  <a:tcPr/>
                </a:tc>
              </a:tr>
              <a:tr h="8755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85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Algorithm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57970633"/>
              </p:ext>
            </p:extLst>
          </p:nvPr>
        </p:nvGraphicFramePr>
        <p:xfrm>
          <a:off x="301625" y="1527175"/>
          <a:ext cx="8385174" cy="4568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175"/>
                <a:gridCol w="4267200"/>
                <a:gridCol w="2590799"/>
              </a:tblGrid>
              <a:tr h="875506">
                <a:tc>
                  <a:txBody>
                    <a:bodyPr/>
                    <a:lstStyle/>
                    <a:p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875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Brute Force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try</a:t>
                      </a:r>
                      <a:r>
                        <a:rPr lang="en-US" sz="1600" baseline="0" dirty="0" smtClean="0"/>
                        <a:t> all possibilities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usually the baseline algorithm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Basic</a:t>
                      </a:r>
                      <a:r>
                        <a:rPr lang="en-US" sz="1600" baseline="0" smtClean="0"/>
                        <a:t> pattern matching</a:t>
                      </a:r>
                      <a:endParaRPr lang="en-US" sz="1600" dirty="0"/>
                    </a:p>
                  </a:txBody>
                  <a:tcPr/>
                </a:tc>
              </a:tr>
              <a:tr h="87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given multiple</a:t>
                      </a:r>
                      <a:r>
                        <a:rPr lang="en-US" sz="1600" baseline="0" dirty="0" smtClean="0"/>
                        <a:t> possibilities at each iteration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select the ‘best’ one and do not look back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may not be optimal for some problems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Dijkstra</a:t>
                      </a:r>
                      <a:r>
                        <a:rPr lang="en-US" sz="1600" baseline="0" dirty="0" smtClean="0"/>
                        <a:t> (Shortest Path), </a:t>
                      </a:r>
                      <a:r>
                        <a:rPr lang="en-US" sz="1600" baseline="0" dirty="0" err="1" smtClean="0"/>
                        <a:t>Kruskal</a:t>
                      </a:r>
                      <a:r>
                        <a:rPr lang="en-US" sz="1600" baseline="0" dirty="0" smtClean="0"/>
                        <a:t>, Prim (Minimum Spanning Tree), Huffman (Compression)</a:t>
                      </a:r>
                    </a:p>
                  </a:txBody>
                  <a:tcPr/>
                </a:tc>
              </a:tr>
              <a:tr h="87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Divid</a:t>
                      </a:r>
                      <a:r>
                        <a:rPr lang="en-US" sz="1600" baseline="0" dirty="0" smtClean="0"/>
                        <a:t>e and Conquer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decompose into </a:t>
                      </a: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separate 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subproblems</a:t>
                      </a:r>
                      <a:r>
                        <a:rPr lang="en-US" sz="1600" dirty="0" smtClean="0"/>
                        <a:t> and compose solutions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usually recursive</a:t>
                      </a:r>
                      <a:r>
                        <a:rPr lang="en-US" sz="1600" baseline="0" dirty="0" smtClean="0"/>
                        <a:t> and top-down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Mergesort</a:t>
                      </a:r>
                      <a:r>
                        <a:rPr lang="en-US" sz="1600" dirty="0" smtClean="0"/>
                        <a:t>, Quicksort</a:t>
                      </a:r>
                    </a:p>
                  </a:txBody>
                  <a:tcPr/>
                </a:tc>
              </a:tr>
              <a:tr h="87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Dynamic programming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decompose into </a:t>
                      </a: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reoccurring </a:t>
                      </a:r>
                      <a:r>
                        <a:rPr lang="en-US" sz="1600" dirty="0" err="1" smtClean="0"/>
                        <a:t>subproblems</a:t>
                      </a:r>
                      <a:r>
                        <a:rPr lang="en-US" sz="1600" dirty="0" smtClean="0"/>
                        <a:t> and compose solutions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store “sub-solutions”  and use bottom-up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Longest Common Subsequence,</a:t>
                      </a:r>
                      <a:r>
                        <a:rPr lang="en-US" sz="1600" baseline="0" dirty="0" smtClean="0"/>
                        <a:t> Matrix Chain Multiplication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774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1629</TotalTime>
  <Words>741</Words>
  <Application>Microsoft Office PowerPoint</Application>
  <PresentationFormat>On-screen Show (4:3)</PresentationFormat>
  <Paragraphs>188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Data Structures and Algorithms</vt:lpstr>
      <vt:lpstr>Data Structures</vt:lpstr>
      <vt:lpstr>Data Structures</vt:lpstr>
      <vt:lpstr>Data Structures</vt:lpstr>
      <vt:lpstr>Data Structures</vt:lpstr>
      <vt:lpstr>General Algorithm Types</vt:lpstr>
      <vt:lpstr>General Algorithm Types</vt:lpstr>
      <vt:lpstr>General Algorithm Types</vt:lpstr>
      <vt:lpstr>General Algorithm Types</vt:lpstr>
      <vt:lpstr>Leading to Term Project</vt:lpstr>
      <vt:lpstr>Problem Solving &amp; Term Project</vt:lpstr>
      <vt:lpstr>Final Exam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Philip  Chan</dc:creator>
  <cp:lastModifiedBy>Philip  Chan</cp:lastModifiedBy>
  <cp:revision>157</cp:revision>
  <dcterms:created xsi:type="dcterms:W3CDTF">2016-12-03T21:10:49Z</dcterms:created>
  <dcterms:modified xsi:type="dcterms:W3CDTF">2018-12-05T21:47:27Z</dcterms:modified>
</cp:coreProperties>
</file>