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8" r:id="rId3"/>
    <p:sldId id="309" r:id="rId4"/>
    <p:sldId id="310" r:id="rId5"/>
    <p:sldId id="259" r:id="rId6"/>
    <p:sldId id="260" r:id="rId7"/>
    <p:sldId id="261" r:id="rId8"/>
    <p:sldId id="262" r:id="rId9"/>
    <p:sldId id="263" r:id="rId10"/>
    <p:sldId id="281" r:id="rId11"/>
    <p:sldId id="268" r:id="rId12"/>
    <p:sldId id="297" r:id="rId13"/>
    <p:sldId id="289" r:id="rId14"/>
    <p:sldId id="264" r:id="rId15"/>
    <p:sldId id="265" r:id="rId16"/>
    <p:sldId id="266" r:id="rId17"/>
    <p:sldId id="267" r:id="rId18"/>
    <p:sldId id="290" r:id="rId19"/>
    <p:sldId id="298" r:id="rId20"/>
    <p:sldId id="291" r:id="rId21"/>
    <p:sldId id="269" r:id="rId22"/>
    <p:sldId id="302" r:id="rId23"/>
    <p:sldId id="270" r:id="rId24"/>
    <p:sldId id="303" r:id="rId25"/>
    <p:sldId id="274" r:id="rId26"/>
    <p:sldId id="282" r:id="rId27"/>
    <p:sldId id="293" r:id="rId28"/>
    <p:sldId id="294" r:id="rId29"/>
    <p:sldId id="271" r:id="rId30"/>
    <p:sldId id="275" r:id="rId31"/>
    <p:sldId id="299" r:id="rId32"/>
    <p:sldId id="300" r:id="rId33"/>
    <p:sldId id="276" r:id="rId34"/>
    <p:sldId id="280" r:id="rId35"/>
    <p:sldId id="277" r:id="rId36"/>
    <p:sldId id="278" r:id="rId37"/>
    <p:sldId id="292" r:id="rId38"/>
    <p:sldId id="284" r:id="rId39"/>
    <p:sldId id="301" r:id="rId40"/>
    <p:sldId id="286" r:id="rId41"/>
    <p:sldId id="288" r:id="rId42"/>
    <p:sldId id="287" r:id="rId43"/>
    <p:sldId id="295" r:id="rId44"/>
    <p:sldId id="305" r:id="rId45"/>
    <p:sldId id="304" r:id="rId46"/>
    <p:sldId id="306" r:id="rId47"/>
    <p:sldId id="307" r:id="rId48"/>
    <p:sldId id="308" r:id="rId49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324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76460F28-81D1-204C-8EAD-7BB90C565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8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75C754CF-559A-E643-8258-0586FA04E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495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5134516-A4FF-E840-951C-010A2BB09342}" type="slidenum">
              <a:rPr lang="en-US" sz="1300"/>
              <a:pPr eaLnBrk="1" hangingPunct="1"/>
              <a:t>11</a:t>
            </a:fld>
            <a:endParaRPr 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ED4CFC6-59AA-A34E-AB31-8BF0790D2E61}" type="slidenum">
              <a:rPr lang="en-US" sz="1300"/>
              <a:pPr eaLnBrk="1" hangingPunct="1"/>
              <a:t>33</a:t>
            </a:fld>
            <a:endParaRPr lang="en-US" sz="13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924D2A4-1858-0942-ABB8-66A018322166}" type="slidenum">
              <a:rPr lang="en-US" sz="1300"/>
              <a:pPr eaLnBrk="1" hangingPunct="1"/>
              <a:t>42</a:t>
            </a:fld>
            <a:endParaRPr lang="en-US" sz="13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6515" tIns="48257" rIns="96515" bIns="48257"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924D2A4-1858-0942-ABB8-66A018322166}" type="slidenum">
              <a:rPr lang="en-US" sz="1300"/>
              <a:pPr eaLnBrk="1" hangingPunct="1"/>
              <a:t>43</a:t>
            </a:fld>
            <a:endParaRPr lang="en-US" sz="13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6515" tIns="48257" rIns="96515" bIns="48257"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924D2A4-1858-0942-ABB8-66A018322166}" type="slidenum">
              <a:rPr lang="en-US" sz="1300"/>
              <a:pPr eaLnBrk="1" hangingPunct="1"/>
              <a:t>44</a:t>
            </a:fld>
            <a:endParaRPr lang="en-US" sz="13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6515" tIns="48257" rIns="96515" bIns="48257"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B42A1-F202-7448-97D9-9634B6183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33694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5C1F5-68C4-3D40-BD9B-61378355F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0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ED2A3-9287-3642-82BC-ECFD918B99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5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FE420-2C80-7A43-BC88-EA20DCA0D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5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8688C-2390-0D49-9F8E-3DC9737E0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3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FFF2C-90E1-4D45-8BE6-3EB067C42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4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23E1EFB8-DF9E-1342-8245-F2F6DE1CC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2" r:id="rId2"/>
    <p:sldLayoutId id="2147483703" r:id="rId3"/>
    <p:sldLayoutId id="2147483704" r:id="rId4"/>
    <p:sldLayoutId id="2147483705" r:id="rId5"/>
    <p:sldLayoutId id="2147483706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3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9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0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3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5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1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 of Algorithms</a:t>
            </a:r>
          </a:p>
        </p:txBody>
      </p:sp>
      <p:sp>
        <p:nvSpPr>
          <p:cNvPr id="10242" name="Rectangle 9"/>
          <p:cNvSpPr>
            <a:spLocks noChangeArrowheads="1"/>
          </p:cNvSpPr>
          <p:nvPr/>
        </p:nvSpPr>
        <p:spPr bwMode="auto">
          <a:xfrm>
            <a:off x="4497388" y="4268788"/>
            <a:ext cx="1366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800000"/>
                </a:solidFill>
                <a:latin typeface="Times" charset="0"/>
              </a:rPr>
              <a:t>Algorithm</a:t>
            </a:r>
            <a:endParaRPr lang="en-US">
              <a:solidFill>
                <a:srgbClr val="800000"/>
              </a:solidFill>
            </a:endParaRPr>
          </a:p>
        </p:txBody>
      </p:sp>
      <p:sp>
        <p:nvSpPr>
          <p:cNvPr id="10243" name="Rectangle 10"/>
          <p:cNvSpPr>
            <a:spLocks noChangeArrowheads="1"/>
          </p:cNvSpPr>
          <p:nvPr/>
        </p:nvSpPr>
        <p:spPr bwMode="auto">
          <a:xfrm>
            <a:off x="3035300" y="426720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800000"/>
                </a:solidFill>
                <a:latin typeface="Times" charset="0"/>
              </a:rPr>
              <a:t>Input</a:t>
            </a:r>
            <a:endParaRPr lang="en-US">
              <a:solidFill>
                <a:srgbClr val="800000"/>
              </a:solidFill>
            </a:endParaRPr>
          </a:p>
        </p:txBody>
      </p:sp>
      <p:sp>
        <p:nvSpPr>
          <p:cNvPr id="10244" name="Rectangle 76"/>
          <p:cNvSpPr>
            <a:spLocks noChangeArrowheads="1"/>
          </p:cNvSpPr>
          <p:nvPr/>
        </p:nvSpPr>
        <p:spPr bwMode="auto">
          <a:xfrm>
            <a:off x="6502400" y="4268788"/>
            <a:ext cx="96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800000"/>
                </a:solidFill>
                <a:latin typeface="Times" charset="0"/>
              </a:rPr>
              <a:t>Output</a:t>
            </a:r>
            <a:endParaRPr lang="en-US">
              <a:solidFill>
                <a:srgbClr val="800000"/>
              </a:solidFill>
            </a:endParaRPr>
          </a:p>
        </p:txBody>
      </p:sp>
      <p:sp>
        <p:nvSpPr>
          <p:cNvPr id="10245" name="AutoShape 154"/>
          <p:cNvSpPr>
            <a:spLocks noChangeArrowheads="1"/>
          </p:cNvSpPr>
          <p:nvPr/>
        </p:nvSpPr>
        <p:spPr bwMode="auto">
          <a:xfrm>
            <a:off x="4095750" y="35687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155"/>
          <p:cNvSpPr>
            <a:spLocks noChangeArrowheads="1"/>
          </p:cNvSpPr>
          <p:nvPr/>
        </p:nvSpPr>
        <p:spPr bwMode="auto">
          <a:xfrm>
            <a:off x="5837238" y="357028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E4BB0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Date Placeholder 1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10248" name="Slide Number Placeholder 13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2C272A3-FDE4-A54B-9EE8-9E902CB25656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0249" name="Footer Placeholder 137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pic>
        <p:nvPicPr>
          <p:cNvPr id="7" name="Picture 6" descr="BU005259.png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352800"/>
            <a:ext cx="989322" cy="884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51" name="Picture 9" descr="skd188086sdc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124200"/>
            <a:ext cx="838200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10" descr="AA026348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11538"/>
            <a:ext cx="1268413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DD3CAFA-2F47-2C4A-8BDB-B5795CD59471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25604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The Random Access Machine (RAM) Model</a:t>
            </a:r>
          </a:p>
        </p:txBody>
      </p:sp>
      <p:sp>
        <p:nvSpPr>
          <p:cNvPr id="17412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48089"/>
            <a:ext cx="5791200" cy="383831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 smtClean="0">
                <a:latin typeface="Tahoma" charset="0"/>
              </a:rPr>
              <a:t>A RAM consists of</a:t>
            </a:r>
          </a:p>
          <a:p>
            <a:pPr eaLnBrk="1" hangingPunct="1"/>
            <a:r>
              <a:rPr lang="en-US" sz="2800" dirty="0" smtClean="0">
                <a:latin typeface="Tahoma" charset="0"/>
              </a:rPr>
              <a:t>A </a:t>
            </a:r>
            <a:r>
              <a:rPr lang="en-US" sz="2800" dirty="0" smtClean="0">
                <a:solidFill>
                  <a:srgbClr val="BE2D00"/>
                </a:solidFill>
                <a:latin typeface="Tahoma" charset="0"/>
              </a:rPr>
              <a:t>CPU</a:t>
            </a:r>
            <a:endParaRPr lang="en-US" sz="2800" dirty="0">
              <a:latin typeface="Tahoma" charset="0"/>
            </a:endParaRPr>
          </a:p>
          <a:p>
            <a:pPr eaLnBrk="1" hangingPunct="1"/>
            <a:r>
              <a:rPr lang="en-US" sz="2800" dirty="0">
                <a:latin typeface="Tahoma" charset="0"/>
              </a:rPr>
              <a:t>An potentially unbounded bank of </a:t>
            </a:r>
            <a:r>
              <a:rPr lang="en-US" sz="2800" dirty="0">
                <a:solidFill>
                  <a:srgbClr val="BE2D00"/>
                </a:solidFill>
                <a:latin typeface="Tahoma" charset="0"/>
              </a:rPr>
              <a:t>memory </a:t>
            </a:r>
            <a:r>
              <a:rPr lang="en-US" sz="2800" dirty="0">
                <a:latin typeface="Tahoma" charset="0"/>
              </a:rPr>
              <a:t>cells, each of which can hold an arbitrary number or </a:t>
            </a:r>
            <a:r>
              <a:rPr lang="en-US" sz="2800" dirty="0" smtClean="0">
                <a:latin typeface="Tahoma" charset="0"/>
              </a:rPr>
              <a:t>character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Memory cells are numbered and accessing any cell in memory takes unit </a:t>
            </a:r>
            <a:r>
              <a:rPr lang="en-US" sz="2800" dirty="0" smtClean="0">
                <a:latin typeface="Tahoma" charset="0"/>
              </a:rPr>
              <a:t>time</a:t>
            </a:r>
          </a:p>
          <a:p>
            <a:pPr eaLnBrk="1" hangingPunct="1"/>
            <a:endParaRPr lang="en-US" sz="2800" dirty="0">
              <a:latin typeface="Tahoma" charset="0"/>
            </a:endParaRPr>
          </a:p>
        </p:txBody>
      </p:sp>
      <p:grpSp>
        <p:nvGrpSpPr>
          <p:cNvPr id="17413" name="Group 2052"/>
          <p:cNvGrpSpPr>
            <a:grpSpLocks/>
          </p:cNvGrpSpPr>
          <p:nvPr/>
        </p:nvGrpSpPr>
        <p:grpSpPr bwMode="auto">
          <a:xfrm>
            <a:off x="4724400" y="1885950"/>
            <a:ext cx="3886200" cy="2914650"/>
            <a:chOff x="3024" y="960"/>
            <a:chExt cx="2448" cy="1836"/>
          </a:xfrm>
        </p:grpSpPr>
        <p:grpSp>
          <p:nvGrpSpPr>
            <p:cNvPr id="17416" name="Group 2053"/>
            <p:cNvGrpSpPr>
              <a:grpSpLocks/>
            </p:cNvGrpSpPr>
            <p:nvPr/>
          </p:nvGrpSpPr>
          <p:grpSpPr bwMode="auto">
            <a:xfrm>
              <a:off x="3024" y="960"/>
              <a:ext cx="898" cy="516"/>
              <a:chOff x="3166" y="1602"/>
              <a:chExt cx="898" cy="516"/>
            </a:xfrm>
          </p:grpSpPr>
          <p:grpSp>
            <p:nvGrpSpPr>
              <p:cNvPr id="17426" name="Group 2054"/>
              <p:cNvGrpSpPr>
                <a:grpSpLocks/>
              </p:cNvGrpSpPr>
              <p:nvPr/>
            </p:nvGrpSpPr>
            <p:grpSpPr bwMode="auto">
              <a:xfrm>
                <a:off x="3166" y="1969"/>
                <a:ext cx="898" cy="149"/>
                <a:chOff x="3166" y="1969"/>
                <a:chExt cx="898" cy="149"/>
              </a:xfrm>
            </p:grpSpPr>
            <p:grpSp>
              <p:nvGrpSpPr>
                <p:cNvPr id="17503" name="Group 2055"/>
                <p:cNvGrpSpPr>
                  <a:grpSpLocks/>
                </p:cNvGrpSpPr>
                <p:nvPr/>
              </p:nvGrpSpPr>
              <p:grpSpPr bwMode="auto">
                <a:xfrm>
                  <a:off x="3166" y="1969"/>
                  <a:ext cx="367" cy="89"/>
                  <a:chOff x="3166" y="1969"/>
                  <a:chExt cx="367" cy="89"/>
                </a:xfrm>
              </p:grpSpPr>
              <p:sp>
                <p:nvSpPr>
                  <p:cNvPr id="17505" name="Freeform 2056"/>
                  <p:cNvSpPr>
                    <a:spLocks/>
                  </p:cNvSpPr>
                  <p:nvPr/>
                </p:nvSpPr>
                <p:spPr bwMode="auto">
                  <a:xfrm>
                    <a:off x="3192" y="1969"/>
                    <a:ext cx="252" cy="70"/>
                  </a:xfrm>
                  <a:custGeom>
                    <a:avLst/>
                    <a:gdLst>
                      <a:gd name="T0" fmla="*/ 0 w 252"/>
                      <a:gd name="T1" fmla="*/ 38 h 70"/>
                      <a:gd name="T2" fmla="*/ 109 w 252"/>
                      <a:gd name="T3" fmla="*/ 32 h 70"/>
                      <a:gd name="T4" fmla="*/ 252 w 252"/>
                      <a:gd name="T5" fmla="*/ 0 h 70"/>
                      <a:gd name="T6" fmla="*/ 252 w 252"/>
                      <a:gd name="T7" fmla="*/ 47 h 70"/>
                      <a:gd name="T8" fmla="*/ 103 w 252"/>
                      <a:gd name="T9" fmla="*/ 67 h 70"/>
                      <a:gd name="T10" fmla="*/ 0 w 252"/>
                      <a:gd name="T11" fmla="*/ 70 h 70"/>
                      <a:gd name="T12" fmla="*/ 0 w 252"/>
                      <a:gd name="T13" fmla="*/ 38 h 7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52"/>
                      <a:gd name="T22" fmla="*/ 0 h 70"/>
                      <a:gd name="T23" fmla="*/ 252 w 252"/>
                      <a:gd name="T24" fmla="*/ 70 h 7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52" h="70">
                        <a:moveTo>
                          <a:pt x="0" y="38"/>
                        </a:moveTo>
                        <a:lnTo>
                          <a:pt x="109" y="32"/>
                        </a:lnTo>
                        <a:lnTo>
                          <a:pt x="252" y="0"/>
                        </a:lnTo>
                        <a:lnTo>
                          <a:pt x="252" y="47"/>
                        </a:lnTo>
                        <a:lnTo>
                          <a:pt x="103" y="67"/>
                        </a:lnTo>
                        <a:lnTo>
                          <a:pt x="0" y="70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7506" name="Group 2057"/>
                  <p:cNvGrpSpPr>
                    <a:grpSpLocks/>
                  </p:cNvGrpSpPr>
                  <p:nvPr/>
                </p:nvGrpSpPr>
                <p:grpSpPr bwMode="auto">
                  <a:xfrm>
                    <a:off x="3166" y="1974"/>
                    <a:ext cx="367" cy="84"/>
                    <a:chOff x="3166" y="1974"/>
                    <a:chExt cx="367" cy="84"/>
                  </a:xfrm>
                </p:grpSpPr>
                <p:sp>
                  <p:nvSpPr>
                    <p:cNvPr id="17507" name="Rectangle 20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7" y="2022"/>
                      <a:ext cx="18" cy="32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508" name="Group 20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6" y="1974"/>
                      <a:ext cx="367" cy="84"/>
                      <a:chOff x="3166" y="1974"/>
                      <a:chExt cx="367" cy="84"/>
                    </a:xfrm>
                  </p:grpSpPr>
                  <p:sp>
                    <p:nvSpPr>
                      <p:cNvPr id="17509" name="Freeform 20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66" y="1974"/>
                        <a:ext cx="367" cy="84"/>
                      </a:xfrm>
                      <a:custGeom>
                        <a:avLst/>
                        <a:gdLst>
                          <a:gd name="T0" fmla="*/ 367 w 367"/>
                          <a:gd name="T1" fmla="*/ 0 h 84"/>
                          <a:gd name="T2" fmla="*/ 137 w 367"/>
                          <a:gd name="T3" fmla="*/ 48 h 84"/>
                          <a:gd name="T4" fmla="*/ 0 w 367"/>
                          <a:gd name="T5" fmla="*/ 56 h 84"/>
                          <a:gd name="T6" fmla="*/ 0 w 367"/>
                          <a:gd name="T7" fmla="*/ 84 h 84"/>
                          <a:gd name="T8" fmla="*/ 141 w 367"/>
                          <a:gd name="T9" fmla="*/ 77 h 84"/>
                          <a:gd name="T10" fmla="*/ 367 w 367"/>
                          <a:gd name="T11" fmla="*/ 54 h 84"/>
                          <a:gd name="T12" fmla="*/ 367 w 367"/>
                          <a:gd name="T13" fmla="*/ 0 h 84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367"/>
                          <a:gd name="T22" fmla="*/ 0 h 84"/>
                          <a:gd name="T23" fmla="*/ 367 w 367"/>
                          <a:gd name="T24" fmla="*/ 84 h 84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367" h="84">
                            <a:moveTo>
                              <a:pt x="367" y="0"/>
                            </a:moveTo>
                            <a:lnTo>
                              <a:pt x="137" y="48"/>
                            </a:lnTo>
                            <a:lnTo>
                              <a:pt x="0" y="56"/>
                            </a:lnTo>
                            <a:lnTo>
                              <a:pt x="0" y="84"/>
                            </a:lnTo>
                            <a:lnTo>
                              <a:pt x="141" y="77"/>
                            </a:lnTo>
                            <a:lnTo>
                              <a:pt x="367" y="54"/>
                            </a:lnTo>
                            <a:lnTo>
                              <a:pt x="367" y="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510" name="Freeform 20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3" y="1990"/>
                        <a:ext cx="338" cy="52"/>
                      </a:xfrm>
                      <a:custGeom>
                        <a:avLst/>
                        <a:gdLst>
                          <a:gd name="T0" fmla="*/ 0 w 338"/>
                          <a:gd name="T1" fmla="*/ 52 h 52"/>
                          <a:gd name="T2" fmla="*/ 126 w 338"/>
                          <a:gd name="T3" fmla="*/ 44 h 52"/>
                          <a:gd name="T4" fmla="*/ 338 w 338"/>
                          <a:gd name="T5" fmla="*/ 0 h 52"/>
                          <a:gd name="T6" fmla="*/ 0 60000 65536"/>
                          <a:gd name="T7" fmla="*/ 0 60000 65536"/>
                          <a:gd name="T8" fmla="*/ 0 60000 65536"/>
                          <a:gd name="T9" fmla="*/ 0 w 338"/>
                          <a:gd name="T10" fmla="*/ 0 h 52"/>
                          <a:gd name="T11" fmla="*/ 338 w 338"/>
                          <a:gd name="T12" fmla="*/ 52 h 52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338" h="52">
                            <a:moveTo>
                              <a:pt x="0" y="52"/>
                            </a:moveTo>
                            <a:lnTo>
                              <a:pt x="126" y="44"/>
                            </a:lnTo>
                            <a:lnTo>
                              <a:pt x="338" y="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17504" name="Freeform 2062"/>
                <p:cNvSpPr>
                  <a:spLocks/>
                </p:cNvSpPr>
                <p:nvPr/>
              </p:nvSpPr>
              <p:spPr bwMode="auto">
                <a:xfrm>
                  <a:off x="3504" y="2023"/>
                  <a:ext cx="560" cy="95"/>
                </a:xfrm>
                <a:custGeom>
                  <a:avLst/>
                  <a:gdLst>
                    <a:gd name="T0" fmla="*/ 0 w 560"/>
                    <a:gd name="T1" fmla="*/ 36 h 95"/>
                    <a:gd name="T2" fmla="*/ 6 w 560"/>
                    <a:gd name="T3" fmla="*/ 59 h 95"/>
                    <a:gd name="T4" fmla="*/ 15 w 560"/>
                    <a:gd name="T5" fmla="*/ 72 h 95"/>
                    <a:gd name="T6" fmla="*/ 30 w 560"/>
                    <a:gd name="T7" fmla="*/ 84 h 95"/>
                    <a:gd name="T8" fmla="*/ 46 w 560"/>
                    <a:gd name="T9" fmla="*/ 90 h 95"/>
                    <a:gd name="T10" fmla="*/ 66 w 560"/>
                    <a:gd name="T11" fmla="*/ 92 h 95"/>
                    <a:gd name="T12" fmla="*/ 82 w 560"/>
                    <a:gd name="T13" fmla="*/ 86 h 95"/>
                    <a:gd name="T14" fmla="*/ 105 w 560"/>
                    <a:gd name="T15" fmla="*/ 78 h 95"/>
                    <a:gd name="T16" fmla="*/ 133 w 560"/>
                    <a:gd name="T17" fmla="*/ 71 h 95"/>
                    <a:gd name="T18" fmla="*/ 165 w 560"/>
                    <a:gd name="T19" fmla="*/ 68 h 95"/>
                    <a:gd name="T20" fmla="*/ 205 w 560"/>
                    <a:gd name="T21" fmla="*/ 72 h 95"/>
                    <a:gd name="T22" fmla="*/ 240 w 560"/>
                    <a:gd name="T23" fmla="*/ 80 h 95"/>
                    <a:gd name="T24" fmla="*/ 276 w 560"/>
                    <a:gd name="T25" fmla="*/ 90 h 95"/>
                    <a:gd name="T26" fmla="*/ 310 w 560"/>
                    <a:gd name="T27" fmla="*/ 95 h 95"/>
                    <a:gd name="T28" fmla="*/ 334 w 560"/>
                    <a:gd name="T29" fmla="*/ 92 h 95"/>
                    <a:gd name="T30" fmla="*/ 373 w 560"/>
                    <a:gd name="T31" fmla="*/ 86 h 95"/>
                    <a:gd name="T32" fmla="*/ 416 w 560"/>
                    <a:gd name="T33" fmla="*/ 80 h 95"/>
                    <a:gd name="T34" fmla="*/ 458 w 560"/>
                    <a:gd name="T35" fmla="*/ 72 h 95"/>
                    <a:gd name="T36" fmla="*/ 503 w 560"/>
                    <a:gd name="T37" fmla="*/ 63 h 95"/>
                    <a:gd name="T38" fmla="*/ 530 w 560"/>
                    <a:gd name="T39" fmla="*/ 56 h 95"/>
                    <a:gd name="T40" fmla="*/ 543 w 560"/>
                    <a:gd name="T41" fmla="*/ 51 h 95"/>
                    <a:gd name="T42" fmla="*/ 554 w 560"/>
                    <a:gd name="T43" fmla="*/ 44 h 95"/>
                    <a:gd name="T44" fmla="*/ 560 w 560"/>
                    <a:gd name="T45" fmla="*/ 33 h 95"/>
                    <a:gd name="T46" fmla="*/ 555 w 560"/>
                    <a:gd name="T47" fmla="*/ 17 h 95"/>
                    <a:gd name="T48" fmla="*/ 546 w 560"/>
                    <a:gd name="T49" fmla="*/ 8 h 95"/>
                    <a:gd name="T50" fmla="*/ 530 w 560"/>
                    <a:gd name="T51" fmla="*/ 0 h 9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0"/>
                    <a:gd name="T79" fmla="*/ 0 h 95"/>
                    <a:gd name="T80" fmla="*/ 560 w 560"/>
                    <a:gd name="T81" fmla="*/ 95 h 95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0" h="95">
                      <a:moveTo>
                        <a:pt x="0" y="36"/>
                      </a:moveTo>
                      <a:lnTo>
                        <a:pt x="6" y="59"/>
                      </a:lnTo>
                      <a:lnTo>
                        <a:pt x="15" y="72"/>
                      </a:lnTo>
                      <a:lnTo>
                        <a:pt x="30" y="84"/>
                      </a:lnTo>
                      <a:lnTo>
                        <a:pt x="46" y="90"/>
                      </a:lnTo>
                      <a:lnTo>
                        <a:pt x="66" y="92"/>
                      </a:lnTo>
                      <a:lnTo>
                        <a:pt x="82" y="86"/>
                      </a:lnTo>
                      <a:lnTo>
                        <a:pt x="105" y="78"/>
                      </a:lnTo>
                      <a:lnTo>
                        <a:pt x="133" y="71"/>
                      </a:lnTo>
                      <a:lnTo>
                        <a:pt x="165" y="68"/>
                      </a:lnTo>
                      <a:lnTo>
                        <a:pt x="205" y="72"/>
                      </a:lnTo>
                      <a:lnTo>
                        <a:pt x="240" y="80"/>
                      </a:lnTo>
                      <a:lnTo>
                        <a:pt x="276" y="90"/>
                      </a:lnTo>
                      <a:lnTo>
                        <a:pt x="310" y="95"/>
                      </a:lnTo>
                      <a:lnTo>
                        <a:pt x="334" y="92"/>
                      </a:lnTo>
                      <a:lnTo>
                        <a:pt x="373" y="86"/>
                      </a:lnTo>
                      <a:lnTo>
                        <a:pt x="416" y="80"/>
                      </a:lnTo>
                      <a:lnTo>
                        <a:pt x="458" y="72"/>
                      </a:lnTo>
                      <a:lnTo>
                        <a:pt x="503" y="63"/>
                      </a:lnTo>
                      <a:lnTo>
                        <a:pt x="530" y="56"/>
                      </a:lnTo>
                      <a:lnTo>
                        <a:pt x="543" y="51"/>
                      </a:lnTo>
                      <a:lnTo>
                        <a:pt x="554" y="44"/>
                      </a:lnTo>
                      <a:lnTo>
                        <a:pt x="560" y="33"/>
                      </a:lnTo>
                      <a:lnTo>
                        <a:pt x="555" y="17"/>
                      </a:lnTo>
                      <a:lnTo>
                        <a:pt x="546" y="8"/>
                      </a:lnTo>
                      <a:lnTo>
                        <a:pt x="53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427" name="Group 2063"/>
              <p:cNvGrpSpPr>
                <a:grpSpLocks/>
              </p:cNvGrpSpPr>
              <p:nvPr/>
            </p:nvGrpSpPr>
            <p:grpSpPr bwMode="auto">
              <a:xfrm>
                <a:off x="3542" y="1602"/>
                <a:ext cx="484" cy="465"/>
                <a:chOff x="3542" y="1602"/>
                <a:chExt cx="484" cy="465"/>
              </a:xfrm>
            </p:grpSpPr>
            <p:grpSp>
              <p:nvGrpSpPr>
                <p:cNvPr id="17428" name="Group 2064"/>
                <p:cNvGrpSpPr>
                  <a:grpSpLocks/>
                </p:cNvGrpSpPr>
                <p:nvPr/>
              </p:nvGrpSpPr>
              <p:grpSpPr bwMode="auto">
                <a:xfrm>
                  <a:off x="3558" y="1855"/>
                  <a:ext cx="468" cy="212"/>
                  <a:chOff x="3558" y="1855"/>
                  <a:chExt cx="468" cy="212"/>
                </a:xfrm>
              </p:grpSpPr>
              <p:grpSp>
                <p:nvGrpSpPr>
                  <p:cNvPr id="17457" name="Group 2065"/>
                  <p:cNvGrpSpPr>
                    <a:grpSpLocks/>
                  </p:cNvGrpSpPr>
                  <p:nvPr/>
                </p:nvGrpSpPr>
                <p:grpSpPr bwMode="auto">
                  <a:xfrm>
                    <a:off x="3558" y="1873"/>
                    <a:ext cx="468" cy="194"/>
                    <a:chOff x="3558" y="1873"/>
                    <a:chExt cx="468" cy="194"/>
                  </a:xfrm>
                </p:grpSpPr>
                <p:sp>
                  <p:nvSpPr>
                    <p:cNvPr id="17459" name="Rectangle 20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8" y="1873"/>
                      <a:ext cx="468" cy="18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460" name="Group 20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0" y="1890"/>
                      <a:ext cx="434" cy="177"/>
                      <a:chOff x="3580" y="1890"/>
                      <a:chExt cx="434" cy="177"/>
                    </a:xfrm>
                  </p:grpSpPr>
                  <p:grpSp>
                    <p:nvGrpSpPr>
                      <p:cNvPr id="17461" name="Group 20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0" y="1890"/>
                        <a:ext cx="434" cy="100"/>
                        <a:chOff x="3580" y="1890"/>
                        <a:chExt cx="434" cy="100"/>
                      </a:xfrm>
                    </p:grpSpPr>
                    <p:grpSp>
                      <p:nvGrpSpPr>
                        <p:cNvPr id="17495" name="Group 206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0" y="1890"/>
                          <a:ext cx="433" cy="37"/>
                          <a:chOff x="3580" y="1890"/>
                          <a:chExt cx="433" cy="37"/>
                        </a:xfrm>
                      </p:grpSpPr>
                      <p:sp>
                        <p:nvSpPr>
                          <p:cNvPr id="17500" name="Line 207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890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501" name="Line 207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0" y="1908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502" name="Line 207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26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496" name="Group 207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1953"/>
                          <a:ext cx="433" cy="37"/>
                          <a:chOff x="3581" y="1953"/>
                          <a:chExt cx="433" cy="37"/>
                        </a:xfrm>
                      </p:grpSpPr>
                      <p:sp>
                        <p:nvSpPr>
                          <p:cNvPr id="17497" name="Line 207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53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98" name="Line 207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71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99" name="Line 207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89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7462" name="Group 207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1" y="2017"/>
                        <a:ext cx="412" cy="50"/>
                        <a:chOff x="3581" y="2017"/>
                        <a:chExt cx="412" cy="50"/>
                      </a:xfrm>
                    </p:grpSpPr>
                    <p:grpSp>
                      <p:nvGrpSpPr>
                        <p:cNvPr id="17463" name="Group 207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2017"/>
                          <a:ext cx="153" cy="49"/>
                          <a:chOff x="3581" y="2017"/>
                          <a:chExt cx="153" cy="49"/>
                        </a:xfrm>
                      </p:grpSpPr>
                      <p:grpSp>
                        <p:nvGrpSpPr>
                          <p:cNvPr id="17483" name="Group 207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81" y="2018"/>
                            <a:ext cx="65" cy="48"/>
                            <a:chOff x="3581" y="2018"/>
                            <a:chExt cx="65" cy="48"/>
                          </a:xfrm>
                        </p:grpSpPr>
                        <p:grpSp>
                          <p:nvGrpSpPr>
                            <p:cNvPr id="17490" name="Group 208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81" y="2018"/>
                              <a:ext cx="21" cy="48"/>
                              <a:chOff x="3581" y="2018"/>
                              <a:chExt cx="21" cy="48"/>
                            </a:xfrm>
                          </p:grpSpPr>
                          <p:sp>
                            <p:nvSpPr>
                              <p:cNvPr id="17493" name="Line 208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581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494" name="Line 208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01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7491" name="Line 208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2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492" name="Line 208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4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7484" name="Group 208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69" y="2017"/>
                            <a:ext cx="65" cy="48"/>
                            <a:chOff x="3669" y="2017"/>
                            <a:chExt cx="65" cy="48"/>
                          </a:xfrm>
                        </p:grpSpPr>
                        <p:grpSp>
                          <p:nvGrpSpPr>
                            <p:cNvPr id="17485" name="Group 208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669" y="2017"/>
                              <a:ext cx="21" cy="48"/>
                              <a:chOff x="3669" y="2017"/>
                              <a:chExt cx="21" cy="48"/>
                            </a:xfrm>
                          </p:grpSpPr>
                          <p:sp>
                            <p:nvSpPr>
                              <p:cNvPr id="17488" name="Line 208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69" y="2017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489" name="Line 208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89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7486" name="Line 208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1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487" name="Line 209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3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17464" name="Group 209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55" y="2018"/>
                          <a:ext cx="153" cy="49"/>
                          <a:chOff x="3755" y="2018"/>
                          <a:chExt cx="153" cy="49"/>
                        </a:xfrm>
                      </p:grpSpPr>
                      <p:grpSp>
                        <p:nvGrpSpPr>
                          <p:cNvPr id="17471" name="Group 209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55" y="2019"/>
                            <a:ext cx="65" cy="48"/>
                            <a:chOff x="3755" y="2019"/>
                            <a:chExt cx="65" cy="48"/>
                          </a:xfrm>
                        </p:grpSpPr>
                        <p:grpSp>
                          <p:nvGrpSpPr>
                            <p:cNvPr id="17478" name="Group 209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55" y="2019"/>
                              <a:ext cx="21" cy="48"/>
                              <a:chOff x="3755" y="2019"/>
                              <a:chExt cx="21" cy="48"/>
                            </a:xfrm>
                          </p:grpSpPr>
                          <p:sp>
                            <p:nvSpPr>
                              <p:cNvPr id="17481" name="Line 209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55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482" name="Line 209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75" y="2020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7479" name="Line 209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9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480" name="Line 209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1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7472" name="Group 209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43" y="2018"/>
                            <a:ext cx="65" cy="48"/>
                            <a:chOff x="3843" y="2018"/>
                            <a:chExt cx="65" cy="48"/>
                          </a:xfrm>
                        </p:grpSpPr>
                        <p:grpSp>
                          <p:nvGrpSpPr>
                            <p:cNvPr id="17473" name="Group 209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843" y="2018"/>
                              <a:ext cx="21" cy="48"/>
                              <a:chOff x="3843" y="2018"/>
                              <a:chExt cx="21" cy="48"/>
                            </a:xfrm>
                          </p:grpSpPr>
                          <p:sp>
                            <p:nvSpPr>
                              <p:cNvPr id="17476" name="Line 210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43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477" name="Line 210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63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7474" name="Line 210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8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475" name="Line 210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0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17465" name="Group 210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28" y="2018"/>
                          <a:ext cx="65" cy="48"/>
                          <a:chOff x="3928" y="2018"/>
                          <a:chExt cx="65" cy="48"/>
                        </a:xfrm>
                      </p:grpSpPr>
                      <p:grpSp>
                        <p:nvGrpSpPr>
                          <p:cNvPr id="17466" name="Group 210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928" y="2018"/>
                            <a:ext cx="21" cy="48"/>
                            <a:chOff x="3928" y="2018"/>
                            <a:chExt cx="21" cy="48"/>
                          </a:xfrm>
                        </p:grpSpPr>
                        <p:sp>
                          <p:nvSpPr>
                            <p:cNvPr id="17469" name="Line 210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28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470" name="Line 210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48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17467" name="Line 210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7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68" name="Line 210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9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17458" name="Freeform 2110"/>
                  <p:cNvSpPr>
                    <a:spLocks/>
                  </p:cNvSpPr>
                  <p:nvPr/>
                </p:nvSpPr>
                <p:spPr bwMode="auto">
                  <a:xfrm>
                    <a:off x="3574" y="1855"/>
                    <a:ext cx="373" cy="12"/>
                  </a:xfrm>
                  <a:custGeom>
                    <a:avLst/>
                    <a:gdLst>
                      <a:gd name="T0" fmla="*/ 373 w 373"/>
                      <a:gd name="T1" fmla="*/ 12 h 12"/>
                      <a:gd name="T2" fmla="*/ 0 w 373"/>
                      <a:gd name="T3" fmla="*/ 12 h 12"/>
                      <a:gd name="T4" fmla="*/ 0 w 373"/>
                      <a:gd name="T5" fmla="*/ 0 h 12"/>
                      <a:gd name="T6" fmla="*/ 372 w 373"/>
                      <a:gd name="T7" fmla="*/ 0 h 12"/>
                      <a:gd name="T8" fmla="*/ 373 w 373"/>
                      <a:gd name="T9" fmla="*/ 12 h 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12"/>
                      <a:gd name="T17" fmla="*/ 373 w 373"/>
                      <a:gd name="T18" fmla="*/ 12 h 1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12">
                        <a:moveTo>
                          <a:pt x="373" y="12"/>
                        </a:moveTo>
                        <a:lnTo>
                          <a:pt x="0" y="12"/>
                        </a:lnTo>
                        <a:lnTo>
                          <a:pt x="0" y="0"/>
                        </a:lnTo>
                        <a:lnTo>
                          <a:pt x="372" y="0"/>
                        </a:lnTo>
                        <a:lnTo>
                          <a:pt x="373" y="1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29" name="Group 2111"/>
                <p:cNvGrpSpPr>
                  <a:grpSpLocks/>
                </p:cNvGrpSpPr>
                <p:nvPr/>
              </p:nvGrpSpPr>
              <p:grpSpPr bwMode="auto">
                <a:xfrm>
                  <a:off x="3542" y="1602"/>
                  <a:ext cx="428" cy="260"/>
                  <a:chOff x="3542" y="1602"/>
                  <a:chExt cx="428" cy="260"/>
                </a:xfrm>
              </p:grpSpPr>
              <p:grpSp>
                <p:nvGrpSpPr>
                  <p:cNvPr id="17430" name="Group 2112"/>
                  <p:cNvGrpSpPr>
                    <a:grpSpLocks/>
                  </p:cNvGrpSpPr>
                  <p:nvPr/>
                </p:nvGrpSpPr>
                <p:grpSpPr bwMode="auto">
                  <a:xfrm>
                    <a:off x="3679" y="1627"/>
                    <a:ext cx="291" cy="226"/>
                    <a:chOff x="3679" y="1627"/>
                    <a:chExt cx="291" cy="226"/>
                  </a:xfrm>
                </p:grpSpPr>
                <p:sp>
                  <p:nvSpPr>
                    <p:cNvPr id="17434" name="Freeform 2113"/>
                    <p:cNvSpPr>
                      <a:spLocks/>
                    </p:cNvSpPr>
                    <p:nvPr/>
                  </p:nvSpPr>
                  <p:spPr bwMode="auto">
                    <a:xfrm>
                      <a:off x="3679" y="1627"/>
                      <a:ext cx="291" cy="226"/>
                    </a:xfrm>
                    <a:custGeom>
                      <a:avLst/>
                      <a:gdLst>
                        <a:gd name="T0" fmla="*/ 0 w 291"/>
                        <a:gd name="T1" fmla="*/ 226 h 226"/>
                        <a:gd name="T2" fmla="*/ 279 w 291"/>
                        <a:gd name="T3" fmla="*/ 226 h 226"/>
                        <a:gd name="T4" fmla="*/ 287 w 291"/>
                        <a:gd name="T5" fmla="*/ 220 h 226"/>
                        <a:gd name="T6" fmla="*/ 291 w 291"/>
                        <a:gd name="T7" fmla="*/ 206 h 226"/>
                        <a:gd name="T8" fmla="*/ 291 w 291"/>
                        <a:gd name="T9" fmla="*/ 21 h 226"/>
                        <a:gd name="T10" fmla="*/ 289 w 291"/>
                        <a:gd name="T11" fmla="*/ 6 h 226"/>
                        <a:gd name="T12" fmla="*/ 281 w 291"/>
                        <a:gd name="T13" fmla="*/ 0 h 226"/>
                        <a:gd name="T14" fmla="*/ 0 w 291"/>
                        <a:gd name="T15" fmla="*/ 0 h 226"/>
                        <a:gd name="T16" fmla="*/ 0 w 291"/>
                        <a:gd name="T17" fmla="*/ 226 h 22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91"/>
                        <a:gd name="T28" fmla="*/ 0 h 226"/>
                        <a:gd name="T29" fmla="*/ 291 w 291"/>
                        <a:gd name="T30" fmla="*/ 226 h 22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91" h="226">
                          <a:moveTo>
                            <a:pt x="0" y="226"/>
                          </a:moveTo>
                          <a:lnTo>
                            <a:pt x="279" y="226"/>
                          </a:lnTo>
                          <a:lnTo>
                            <a:pt x="287" y="220"/>
                          </a:lnTo>
                          <a:lnTo>
                            <a:pt x="291" y="206"/>
                          </a:lnTo>
                          <a:lnTo>
                            <a:pt x="291" y="21"/>
                          </a:lnTo>
                          <a:lnTo>
                            <a:pt x="289" y="6"/>
                          </a:lnTo>
                          <a:lnTo>
                            <a:pt x="281" y="0"/>
                          </a:lnTo>
                          <a:lnTo>
                            <a:pt x="0" y="0"/>
                          </a:lnTo>
                          <a:lnTo>
                            <a:pt x="0" y="22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435" name="Group 21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646"/>
                      <a:ext cx="268" cy="165"/>
                      <a:chOff x="3694" y="1646"/>
                      <a:chExt cx="268" cy="165"/>
                    </a:xfrm>
                  </p:grpSpPr>
                  <p:grpSp>
                    <p:nvGrpSpPr>
                      <p:cNvPr id="17436" name="Group 21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646"/>
                        <a:ext cx="267" cy="44"/>
                        <a:chOff x="3694" y="1646"/>
                        <a:chExt cx="267" cy="44"/>
                      </a:xfrm>
                    </p:grpSpPr>
                    <p:grpSp>
                      <p:nvGrpSpPr>
                        <p:cNvPr id="17451" name="Group 211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46"/>
                          <a:ext cx="267" cy="15"/>
                          <a:chOff x="3694" y="1646"/>
                          <a:chExt cx="267" cy="15"/>
                        </a:xfrm>
                      </p:grpSpPr>
                      <p:sp>
                        <p:nvSpPr>
                          <p:cNvPr id="17455" name="Line 211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4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56" name="Line 211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5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452" name="Group 211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76"/>
                          <a:ext cx="267" cy="14"/>
                          <a:chOff x="3694" y="1676"/>
                          <a:chExt cx="267" cy="14"/>
                        </a:xfrm>
                      </p:grpSpPr>
                      <p:sp>
                        <p:nvSpPr>
                          <p:cNvPr id="17453" name="Line 212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7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54" name="Line 212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8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7437" name="Group 21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5" y="1706"/>
                        <a:ext cx="267" cy="45"/>
                        <a:chOff x="3695" y="1706"/>
                        <a:chExt cx="267" cy="45"/>
                      </a:xfrm>
                    </p:grpSpPr>
                    <p:grpSp>
                      <p:nvGrpSpPr>
                        <p:cNvPr id="17445" name="Group 21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06"/>
                          <a:ext cx="267" cy="14"/>
                          <a:chOff x="3695" y="1706"/>
                          <a:chExt cx="267" cy="14"/>
                        </a:xfrm>
                      </p:grpSpPr>
                      <p:sp>
                        <p:nvSpPr>
                          <p:cNvPr id="17449" name="Line 212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0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50" name="Line 212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1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446" name="Group 212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36"/>
                          <a:ext cx="267" cy="15"/>
                          <a:chOff x="3695" y="1736"/>
                          <a:chExt cx="267" cy="15"/>
                        </a:xfrm>
                      </p:grpSpPr>
                      <p:sp>
                        <p:nvSpPr>
                          <p:cNvPr id="17447" name="Line 212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3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48" name="Line 212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4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7438" name="Group 21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766"/>
                        <a:ext cx="267" cy="45"/>
                        <a:chOff x="3694" y="1766"/>
                        <a:chExt cx="267" cy="45"/>
                      </a:xfrm>
                    </p:grpSpPr>
                    <p:grpSp>
                      <p:nvGrpSpPr>
                        <p:cNvPr id="17439" name="Group 213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66"/>
                          <a:ext cx="267" cy="15"/>
                          <a:chOff x="3694" y="1766"/>
                          <a:chExt cx="267" cy="15"/>
                        </a:xfrm>
                      </p:grpSpPr>
                      <p:sp>
                        <p:nvSpPr>
                          <p:cNvPr id="17443" name="Line 213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6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44" name="Line 213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77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440" name="Group 213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97"/>
                          <a:ext cx="267" cy="14"/>
                          <a:chOff x="3694" y="1797"/>
                          <a:chExt cx="267" cy="14"/>
                        </a:xfrm>
                      </p:grpSpPr>
                      <p:sp>
                        <p:nvSpPr>
                          <p:cNvPr id="17441" name="Line 213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97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42" name="Line 213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810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7431" name="Group 2136"/>
                  <p:cNvGrpSpPr>
                    <a:grpSpLocks/>
                  </p:cNvGrpSpPr>
                  <p:nvPr/>
                </p:nvGrpSpPr>
                <p:grpSpPr bwMode="auto">
                  <a:xfrm>
                    <a:off x="3542" y="1602"/>
                    <a:ext cx="135" cy="260"/>
                    <a:chOff x="3542" y="1602"/>
                    <a:chExt cx="135" cy="260"/>
                  </a:xfrm>
                </p:grpSpPr>
                <p:sp>
                  <p:nvSpPr>
                    <p:cNvPr id="17432" name="Freeform 2137"/>
                    <p:cNvSpPr>
                      <a:spLocks/>
                    </p:cNvSpPr>
                    <p:nvPr/>
                  </p:nvSpPr>
                  <p:spPr bwMode="auto">
                    <a:xfrm>
                      <a:off x="3542" y="1602"/>
                      <a:ext cx="135" cy="250"/>
                    </a:xfrm>
                    <a:custGeom>
                      <a:avLst/>
                      <a:gdLst>
                        <a:gd name="T0" fmla="*/ 135 w 135"/>
                        <a:gd name="T1" fmla="*/ 0 h 250"/>
                        <a:gd name="T2" fmla="*/ 135 w 135"/>
                        <a:gd name="T3" fmla="*/ 250 h 250"/>
                        <a:gd name="T4" fmla="*/ 9 w 135"/>
                        <a:gd name="T5" fmla="*/ 250 h 250"/>
                        <a:gd name="T6" fmla="*/ 4 w 135"/>
                        <a:gd name="T7" fmla="*/ 248 h 250"/>
                        <a:gd name="T8" fmla="*/ 1 w 135"/>
                        <a:gd name="T9" fmla="*/ 241 h 250"/>
                        <a:gd name="T10" fmla="*/ 0 w 135"/>
                        <a:gd name="T11" fmla="*/ 234 h 250"/>
                        <a:gd name="T12" fmla="*/ 0 w 135"/>
                        <a:gd name="T13" fmla="*/ 14 h 250"/>
                        <a:gd name="T14" fmla="*/ 2 w 135"/>
                        <a:gd name="T15" fmla="*/ 7 h 250"/>
                        <a:gd name="T16" fmla="*/ 6 w 135"/>
                        <a:gd name="T17" fmla="*/ 1 h 250"/>
                        <a:gd name="T18" fmla="*/ 12 w 135"/>
                        <a:gd name="T19" fmla="*/ 0 h 250"/>
                        <a:gd name="T20" fmla="*/ 135 w 135"/>
                        <a:gd name="T21" fmla="*/ 0 h 25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35"/>
                        <a:gd name="T34" fmla="*/ 0 h 250"/>
                        <a:gd name="T35" fmla="*/ 135 w 135"/>
                        <a:gd name="T36" fmla="*/ 250 h 250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35" h="250">
                          <a:moveTo>
                            <a:pt x="135" y="0"/>
                          </a:moveTo>
                          <a:lnTo>
                            <a:pt x="135" y="250"/>
                          </a:lnTo>
                          <a:lnTo>
                            <a:pt x="9" y="250"/>
                          </a:lnTo>
                          <a:lnTo>
                            <a:pt x="4" y="248"/>
                          </a:lnTo>
                          <a:lnTo>
                            <a:pt x="1" y="241"/>
                          </a:lnTo>
                          <a:lnTo>
                            <a:pt x="0" y="234"/>
                          </a:lnTo>
                          <a:lnTo>
                            <a:pt x="0" y="14"/>
                          </a:lnTo>
                          <a:lnTo>
                            <a:pt x="2" y="7"/>
                          </a:lnTo>
                          <a:lnTo>
                            <a:pt x="6" y="1"/>
                          </a:lnTo>
                          <a:lnTo>
                            <a:pt x="12" y="0"/>
                          </a:lnTo>
                          <a:lnTo>
                            <a:pt x="135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433" name="Line 21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57" y="1604"/>
                      <a:ext cx="1" cy="2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7417" name="AutoShape 2139"/>
            <p:cNvSpPr>
              <a:spLocks noChangeArrowheads="1"/>
            </p:cNvSpPr>
            <p:nvPr/>
          </p:nvSpPr>
          <p:spPr bwMode="auto">
            <a:xfrm>
              <a:off x="4512" y="1836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AutoShape 2140"/>
            <p:cNvSpPr>
              <a:spLocks noChangeArrowheads="1"/>
            </p:cNvSpPr>
            <p:nvPr/>
          </p:nvSpPr>
          <p:spPr bwMode="auto">
            <a:xfrm>
              <a:off x="4320" y="2028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Text Box 2141"/>
            <p:cNvSpPr txBox="1">
              <a:spLocks noChangeArrowheads="1"/>
            </p:cNvSpPr>
            <p:nvPr/>
          </p:nvSpPr>
          <p:spPr bwMode="auto">
            <a:xfrm>
              <a:off x="4108" y="20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17420" name="Text Box 2142"/>
            <p:cNvSpPr txBox="1">
              <a:spLocks noChangeArrowheads="1"/>
            </p:cNvSpPr>
            <p:nvPr/>
          </p:nvSpPr>
          <p:spPr bwMode="auto">
            <a:xfrm>
              <a:off x="4204" y="18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1</a:t>
              </a:r>
            </a:p>
          </p:txBody>
        </p:sp>
        <p:sp>
          <p:nvSpPr>
            <p:cNvPr id="17421" name="Text Box 2143"/>
            <p:cNvSpPr txBox="1">
              <a:spLocks noChangeArrowheads="1"/>
            </p:cNvSpPr>
            <p:nvPr/>
          </p:nvSpPr>
          <p:spPr bwMode="auto">
            <a:xfrm>
              <a:off x="4300" y="17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17422" name="Oval 2144"/>
            <p:cNvSpPr>
              <a:spLocks noChangeArrowheads="1"/>
            </p:cNvSpPr>
            <p:nvPr/>
          </p:nvSpPr>
          <p:spPr bwMode="auto">
            <a:xfrm>
              <a:off x="4512" y="1740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Oval 2145"/>
            <p:cNvSpPr>
              <a:spLocks noChangeArrowheads="1"/>
            </p:cNvSpPr>
            <p:nvPr/>
          </p:nvSpPr>
          <p:spPr bwMode="auto">
            <a:xfrm>
              <a:off x="4608" y="1644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Oval 2146"/>
            <p:cNvSpPr>
              <a:spLocks noChangeArrowheads="1"/>
            </p:cNvSpPr>
            <p:nvPr/>
          </p:nvSpPr>
          <p:spPr bwMode="auto">
            <a:xfrm>
              <a:off x="4704" y="154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AutoShape 2147"/>
            <p:cNvSpPr>
              <a:spLocks noChangeArrowheads="1"/>
            </p:cNvSpPr>
            <p:nvPr/>
          </p:nvSpPr>
          <p:spPr bwMode="auto">
            <a:xfrm flipV="1">
              <a:off x="4032" y="1056"/>
              <a:ext cx="672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5" name="Date Placeholder 10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26E93DD-1F55-5649-850E-A44994A583C8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Seven Important </a:t>
            </a:r>
            <a:r>
              <a:rPr lang="en-US" sz="4000" dirty="0" smtClean="0">
                <a:latin typeface="Tahoma" charset="0"/>
              </a:rPr>
              <a:t>Functions (Time </a:t>
            </a:r>
            <a:r>
              <a:rPr lang="en-US" sz="4000" smtClean="0">
                <a:latin typeface="Tahoma" charset="0"/>
              </a:rPr>
              <a:t>complexity classes)</a:t>
            </a:r>
            <a:endParaRPr lang="en-US" sz="4000">
              <a:latin typeface="Tahoma" charset="0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3657600" cy="4876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  <a:cs typeface="+mn-cs"/>
              </a:rPr>
              <a:t>Seven functions that often appear in algorithm analysis: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Constant </a:t>
            </a:r>
            <a:r>
              <a:rPr lang="en-US" sz="2000" dirty="0" smtClean="0">
                <a:sym typeface="Symbol" pitchFamily="18" charset="2"/>
              </a:rPr>
              <a:t> </a:t>
            </a:r>
            <a:r>
              <a:rPr lang="en-US" sz="2000" b="1" i="1" dirty="0" smtClean="0">
                <a:latin typeface="Times New Roman" pitchFamily="18" charset="0"/>
                <a:sym typeface="Symbol" pitchFamily="18" charset="2"/>
              </a:rPr>
              <a:t>1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Logarithmic </a:t>
            </a:r>
            <a:r>
              <a:rPr lang="en-US" sz="2000" dirty="0" smtClean="0">
                <a:sym typeface="Symbol" pitchFamily="18" charset="2"/>
              </a:rPr>
              <a:t> log </a:t>
            </a:r>
            <a:r>
              <a:rPr lang="en-US" sz="2000" b="1" i="1" dirty="0" smtClean="0">
                <a:latin typeface="Times New Roman" pitchFamily="18" charset="0"/>
                <a:sym typeface="Symbol" pitchFamily="18" charset="2"/>
              </a:rPr>
              <a:t>n</a:t>
            </a:r>
            <a:endParaRPr lang="en-US" sz="2000" dirty="0" smtClean="0"/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Linear </a:t>
            </a:r>
            <a:r>
              <a:rPr lang="en-US" sz="2000" dirty="0" smtClean="0">
                <a:sym typeface="Symbol" pitchFamily="18" charset="2"/>
              </a:rPr>
              <a:t> </a:t>
            </a:r>
            <a:r>
              <a:rPr lang="en-US" sz="2000" b="1" i="1" dirty="0" smtClean="0">
                <a:latin typeface="Times New Roman" pitchFamily="18" charset="0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N-Log-N </a:t>
            </a:r>
            <a:r>
              <a:rPr lang="en-US" sz="2000" dirty="0" smtClean="0">
                <a:sym typeface="Symbol" pitchFamily="18" charset="2"/>
              </a:rPr>
              <a:t> </a:t>
            </a:r>
            <a:r>
              <a:rPr lang="en-US" sz="2000" b="1" i="1" dirty="0" smtClean="0">
                <a:latin typeface="Times New Roman" pitchFamily="18" charset="0"/>
                <a:sym typeface="Symbol" pitchFamily="18" charset="2"/>
              </a:rPr>
              <a:t>n </a:t>
            </a:r>
            <a:r>
              <a:rPr lang="en-US" sz="2000" dirty="0" smtClean="0">
                <a:sym typeface="Symbol" pitchFamily="18" charset="2"/>
              </a:rPr>
              <a:t>log </a:t>
            </a:r>
            <a:r>
              <a:rPr lang="en-US" sz="2000" b="1" i="1" dirty="0" smtClean="0">
                <a:latin typeface="Times New Roman" pitchFamily="18" charset="0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Quadratic </a:t>
            </a:r>
            <a:r>
              <a:rPr lang="en-US" sz="2000" dirty="0" smtClean="0">
                <a:sym typeface="Symbol" pitchFamily="18" charset="2"/>
              </a:rPr>
              <a:t> </a:t>
            </a:r>
            <a:r>
              <a:rPr lang="en-US" sz="20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000" baseline="30000" dirty="0" smtClean="0">
                <a:latin typeface="Times New Roman" pitchFamily="18" charset="0"/>
                <a:sym typeface="Symbol" pitchFamily="18" charset="2"/>
              </a:rPr>
              <a:t>2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Cubic </a:t>
            </a:r>
            <a:r>
              <a:rPr lang="en-US" sz="2000" dirty="0" smtClean="0">
                <a:sym typeface="Symbol" pitchFamily="18" charset="2"/>
              </a:rPr>
              <a:t> </a:t>
            </a:r>
            <a:r>
              <a:rPr lang="en-US" sz="20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000" baseline="30000" dirty="0" smtClean="0">
                <a:latin typeface="Times New Roman" pitchFamily="18" charset="0"/>
                <a:sym typeface="Symbol" pitchFamily="18" charset="2"/>
              </a:rPr>
              <a:t>3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smtClean="0"/>
              <a:t>Exponential </a:t>
            </a:r>
            <a:r>
              <a:rPr lang="en-US" sz="2000" dirty="0" smtClean="0">
                <a:sym typeface="Symbol" pitchFamily="18" charset="2"/>
              </a:rPr>
              <a:t> </a:t>
            </a:r>
            <a:r>
              <a:rPr lang="en-US" sz="2000" b="1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000" i="1" baseline="30000" dirty="0" smtClean="0">
                <a:latin typeface="Times New Roman" pitchFamily="18" charset="0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endParaRPr lang="en-US" sz="2000" b="1" baseline="30000" dirty="0" smtClean="0">
              <a:latin typeface="Times New Roman" pitchFamily="18" charset="0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 smtClean="0">
                <a:ea typeface="+mn-ea"/>
                <a:cs typeface="+mn-cs"/>
              </a:rPr>
              <a:t>In a </a:t>
            </a:r>
            <a:r>
              <a:rPr lang="en-US" sz="2400" dirty="0" smtClean="0">
                <a:solidFill>
                  <a:srgbClr val="FF0000"/>
                </a:solidFill>
                <a:ea typeface="+mn-ea"/>
                <a:cs typeface="+mn-cs"/>
              </a:rPr>
              <a:t>log-log</a:t>
            </a:r>
            <a:r>
              <a:rPr lang="en-US" sz="2400" dirty="0" smtClean="0">
                <a:ea typeface="+mn-ea"/>
                <a:cs typeface="+mn-cs"/>
              </a:rPr>
              <a:t> chart, the slope of the line corresponds to the growth rate</a:t>
            </a:r>
          </a:p>
        </p:txBody>
      </p:sp>
      <p:graphicFrame>
        <p:nvGraphicFramePr>
          <p:cNvPr id="18437" name="Object 8"/>
          <p:cNvGraphicFramePr>
            <a:graphicFrameLocks noChangeAspect="1"/>
          </p:cNvGraphicFramePr>
          <p:nvPr/>
        </p:nvGraphicFramePr>
        <p:xfrm>
          <a:off x="3810000" y="1600200"/>
          <a:ext cx="5133975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15" name="Chart" r:id="rId4" imgW="8293100" imgH="7112000" progId="Excel.Chart.8">
                  <p:embed followColorScheme="full"/>
                </p:oleObj>
              </mc:Choice>
              <mc:Fallback>
                <p:oleObj name="Chart" r:id="rId4" imgW="8293100" imgH="7112000" progId="Excel.Chart.8">
                  <p:embed followColorScheme="full"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5133975" cy="471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Log-log chart/plot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 = </a:t>
            </a:r>
            <a:r>
              <a:rPr lang="en-US" dirty="0" err="1" smtClean="0"/>
              <a:t>x</a:t>
            </a:r>
            <a:r>
              <a:rPr lang="en-US" baseline="30000" dirty="0" err="1" smtClean="0"/>
              <a:t>a</a:t>
            </a:r>
            <a:endParaRPr lang="en-US" baseline="30000" dirty="0"/>
          </a:p>
          <a:p>
            <a:r>
              <a:rPr lang="en-US" dirty="0"/>
              <a:t>l</a:t>
            </a:r>
            <a:r>
              <a:rPr lang="en-US" dirty="0" smtClean="0"/>
              <a:t>og y = a log x</a:t>
            </a:r>
          </a:p>
          <a:p>
            <a:endParaRPr lang="en-US" dirty="0"/>
          </a:p>
          <a:p>
            <a:r>
              <a:rPr lang="en-US" dirty="0" smtClean="0"/>
              <a:t>Slope is 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Analysis of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8688C-2390-0D49-9F8E-3DC9737E0EA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21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latin typeface="Tahoma" charset="0"/>
                <a:cs typeface="+mj-cs"/>
              </a:rPr>
              <a:t>Functions Graphed </a:t>
            </a:r>
            <a:br>
              <a:rPr lang="en-US" sz="4000">
                <a:latin typeface="Tahoma" charset="0"/>
                <a:cs typeface="+mj-cs"/>
              </a:rPr>
            </a:br>
            <a:r>
              <a:rPr lang="en-US" sz="4000">
                <a:latin typeface="Tahoma" charset="0"/>
                <a:cs typeface="+mj-cs"/>
              </a:rPr>
              <a:t>Using </a:t>
            </a:r>
            <a:r>
              <a:rPr lang="ja-JP" altLang="en-US" sz="4000">
                <a:latin typeface="Tahoma" charset="0"/>
                <a:cs typeface="+mj-cs"/>
              </a:rPr>
              <a:t>“</a:t>
            </a:r>
            <a:r>
              <a:rPr lang="en-US" sz="4000">
                <a:latin typeface="Tahoma" charset="0"/>
                <a:cs typeface="+mj-cs"/>
              </a:rPr>
              <a:t>Normal</a:t>
            </a:r>
            <a:r>
              <a:rPr lang="ja-JP" altLang="en-US" sz="4000">
                <a:latin typeface="Tahoma" charset="0"/>
                <a:cs typeface="+mj-cs"/>
              </a:rPr>
              <a:t>”</a:t>
            </a:r>
            <a:r>
              <a:rPr lang="en-US" sz="4000">
                <a:latin typeface="Tahoma" charset="0"/>
                <a:cs typeface="+mj-cs"/>
              </a:rPr>
              <a:t> Scale</a:t>
            </a:r>
          </a:p>
        </p:txBody>
      </p:sp>
      <p:sp>
        <p:nvSpPr>
          <p:cNvPr id="2048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C00000"/>
                </a:solidFill>
              </a:rPr>
              <a:t>© 2014 Goodrich, Tamassia, Goldwasser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3B4FDFE-C1B0-BB44-B31F-B4DFEDEB958D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0484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grpSp>
        <p:nvGrpSpPr>
          <p:cNvPr id="20485" name="Group 29"/>
          <p:cNvGrpSpPr>
            <a:grpSpLocks/>
          </p:cNvGrpSpPr>
          <p:nvPr/>
        </p:nvGrpSpPr>
        <p:grpSpPr bwMode="auto">
          <a:xfrm>
            <a:off x="5943600" y="1295400"/>
            <a:ext cx="3048000" cy="1616075"/>
            <a:chOff x="2743200" y="4343400"/>
            <a:chExt cx="3048000" cy="1616075"/>
          </a:xfrm>
        </p:grpSpPr>
        <p:pic>
          <p:nvPicPr>
            <p:cNvPr id="20504" name="Content Placeholder 3"/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815"/>
            <a:stretch>
              <a:fillRect/>
            </a:stretch>
          </p:blipFill>
          <p:spPr bwMode="auto">
            <a:xfrm>
              <a:off x="2743200" y="4343400"/>
              <a:ext cx="3048000" cy="1616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5" name="Text Box 1034"/>
            <p:cNvSpPr txBox="1">
              <a:spLocks noChangeArrowheads="1"/>
            </p:cNvSpPr>
            <p:nvPr/>
          </p:nvSpPr>
          <p:spPr bwMode="auto">
            <a:xfrm>
              <a:off x="3886200" y="5029200"/>
              <a:ext cx="10636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g(n) = 2</a:t>
              </a:r>
              <a:r>
                <a:rPr lang="en-US" baseline="30000"/>
                <a:t>n</a:t>
              </a:r>
              <a:endParaRPr lang="en-US"/>
            </a:p>
          </p:txBody>
        </p:sp>
      </p:grpSp>
      <p:grpSp>
        <p:nvGrpSpPr>
          <p:cNvPr id="20486" name="Group 26"/>
          <p:cNvGrpSpPr>
            <a:grpSpLocks/>
          </p:cNvGrpSpPr>
          <p:nvPr/>
        </p:nvGrpSpPr>
        <p:grpSpPr bwMode="auto">
          <a:xfrm>
            <a:off x="457200" y="1524000"/>
            <a:ext cx="2819400" cy="1219200"/>
            <a:chOff x="838200" y="1752600"/>
            <a:chExt cx="2819400" cy="1219200"/>
          </a:xfrm>
        </p:grpSpPr>
        <p:pic>
          <p:nvPicPr>
            <p:cNvPr id="20502" name="Content Placeholder 3"/>
            <p:cNvPicPr>
              <a:picLocks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00"/>
            <a:stretch>
              <a:fillRect/>
            </a:stretch>
          </p:blipFill>
          <p:spPr bwMode="auto">
            <a:xfrm>
              <a:off x="838200" y="1752600"/>
              <a:ext cx="28194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3" name="Text Box 1035"/>
            <p:cNvSpPr txBox="1">
              <a:spLocks noChangeArrowheads="1"/>
            </p:cNvSpPr>
            <p:nvPr/>
          </p:nvSpPr>
          <p:spPr bwMode="auto">
            <a:xfrm>
              <a:off x="1371600" y="2071687"/>
              <a:ext cx="977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g(n) = 1</a:t>
              </a:r>
            </a:p>
          </p:txBody>
        </p:sp>
      </p:grpSp>
      <p:grpSp>
        <p:nvGrpSpPr>
          <p:cNvPr id="20487" name="Group 27"/>
          <p:cNvGrpSpPr>
            <a:grpSpLocks/>
          </p:cNvGrpSpPr>
          <p:nvPr/>
        </p:nvGrpSpPr>
        <p:grpSpPr bwMode="auto">
          <a:xfrm>
            <a:off x="457200" y="3092450"/>
            <a:ext cx="2971800" cy="1371600"/>
            <a:chOff x="762000" y="3124200"/>
            <a:chExt cx="2971800" cy="1371600"/>
          </a:xfrm>
        </p:grpSpPr>
        <p:pic>
          <p:nvPicPr>
            <p:cNvPr id="20500" name="Content Placeholder 3"/>
            <p:cNvPicPr>
              <a:picLocks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00"/>
            <a:stretch>
              <a:fillRect/>
            </a:stretch>
          </p:blipFill>
          <p:spPr bwMode="auto">
            <a:xfrm>
              <a:off x="762000" y="3124200"/>
              <a:ext cx="297180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1" name="Text Box 1036"/>
            <p:cNvSpPr txBox="1">
              <a:spLocks noChangeArrowheads="1"/>
            </p:cNvSpPr>
            <p:nvPr/>
          </p:nvSpPr>
          <p:spPr bwMode="auto">
            <a:xfrm>
              <a:off x="1295400" y="38100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g(n) = lg n</a:t>
              </a:r>
            </a:p>
          </p:txBody>
        </p:sp>
      </p:grpSp>
      <p:pic>
        <p:nvPicPr>
          <p:cNvPr id="13" name="Content Placeholder 3"/>
          <p:cNvPicPr>
            <a:picLocks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18182"/>
          <a:stretch>
            <a:fillRect/>
          </a:stretch>
        </p:blipFill>
        <p:spPr bwMode="auto">
          <a:xfrm>
            <a:off x="3429000" y="1524000"/>
            <a:ext cx="2743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9" name="Text Box 1037"/>
          <p:cNvSpPr txBox="1">
            <a:spLocks noChangeArrowheads="1"/>
          </p:cNvSpPr>
          <p:nvPr/>
        </p:nvSpPr>
        <p:spPr bwMode="auto">
          <a:xfrm>
            <a:off x="3810000" y="1524000"/>
            <a:ext cx="1409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g(n) = n lg n</a:t>
            </a:r>
          </a:p>
        </p:txBody>
      </p:sp>
      <p:grpSp>
        <p:nvGrpSpPr>
          <p:cNvPr id="20490" name="Group 28"/>
          <p:cNvGrpSpPr>
            <a:grpSpLocks/>
          </p:cNvGrpSpPr>
          <p:nvPr/>
        </p:nvGrpSpPr>
        <p:grpSpPr bwMode="auto">
          <a:xfrm>
            <a:off x="457200" y="4814888"/>
            <a:ext cx="2895600" cy="1585912"/>
            <a:chOff x="304800" y="4343400"/>
            <a:chExt cx="2895600" cy="1585913"/>
          </a:xfrm>
        </p:grpSpPr>
        <p:pic>
          <p:nvPicPr>
            <p:cNvPr id="20498" name="Content Placeholder 3"/>
            <p:cNvPicPr>
              <a:picLocks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79"/>
            <a:stretch>
              <a:fillRect/>
            </a:stretch>
          </p:blipFill>
          <p:spPr bwMode="auto">
            <a:xfrm>
              <a:off x="304800" y="4343400"/>
              <a:ext cx="2895600" cy="158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9" name="Text Box 1038"/>
            <p:cNvSpPr txBox="1">
              <a:spLocks noChangeArrowheads="1"/>
            </p:cNvSpPr>
            <p:nvPr/>
          </p:nvSpPr>
          <p:spPr bwMode="auto">
            <a:xfrm>
              <a:off x="838200" y="4648200"/>
              <a:ext cx="977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g(n) = n</a:t>
              </a:r>
            </a:p>
          </p:txBody>
        </p:sp>
      </p:grpSp>
      <p:grpSp>
        <p:nvGrpSpPr>
          <p:cNvPr id="20491" name="Group 31"/>
          <p:cNvGrpSpPr>
            <a:grpSpLocks/>
          </p:cNvGrpSpPr>
          <p:nvPr/>
        </p:nvGrpSpPr>
        <p:grpSpPr bwMode="auto">
          <a:xfrm>
            <a:off x="3429000" y="3124200"/>
            <a:ext cx="3124200" cy="1676400"/>
            <a:chOff x="5943600" y="3124200"/>
            <a:chExt cx="3124200" cy="1676400"/>
          </a:xfrm>
        </p:grpSpPr>
        <p:pic>
          <p:nvPicPr>
            <p:cNvPr id="14" name="Content Placeholder 3"/>
            <p:cNvPicPr>
              <a:picLocks noChangeArrowheads="1"/>
            </p:cNvPicPr>
            <p:nvPr/>
          </p:nvPicPr>
          <p:blipFill>
            <a:blip r:embed="rId7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 t="23919"/>
            <a:stretch>
              <a:fillRect/>
            </a:stretch>
          </p:blipFill>
          <p:spPr bwMode="auto">
            <a:xfrm>
              <a:off x="5943600" y="3124200"/>
              <a:ext cx="3124200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97" name="Text Box 1039"/>
            <p:cNvSpPr txBox="1">
              <a:spLocks noChangeArrowheads="1"/>
            </p:cNvSpPr>
            <p:nvPr/>
          </p:nvSpPr>
          <p:spPr bwMode="auto">
            <a:xfrm>
              <a:off x="6629400" y="3390900"/>
              <a:ext cx="10636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g(n) = n</a:t>
              </a:r>
              <a:r>
                <a:rPr lang="en-US" baseline="30000"/>
                <a:t>2</a:t>
              </a:r>
              <a:endParaRPr lang="en-US"/>
            </a:p>
          </p:txBody>
        </p:sp>
      </p:grpSp>
      <p:grpSp>
        <p:nvGrpSpPr>
          <p:cNvPr id="20492" name="Group 30"/>
          <p:cNvGrpSpPr>
            <a:grpSpLocks/>
          </p:cNvGrpSpPr>
          <p:nvPr/>
        </p:nvGrpSpPr>
        <p:grpSpPr bwMode="auto">
          <a:xfrm>
            <a:off x="3429000" y="5029200"/>
            <a:ext cx="2819400" cy="1371600"/>
            <a:chOff x="5943600" y="5029200"/>
            <a:chExt cx="2819400" cy="1371600"/>
          </a:xfrm>
        </p:grpSpPr>
        <p:pic>
          <p:nvPicPr>
            <p:cNvPr id="15" name="Content Placeholder 3"/>
            <p:cNvPicPr>
              <a:picLocks noChangeArrowheads="1"/>
            </p:cNvPicPr>
            <p:nvPr/>
          </p:nvPicPr>
          <p:blipFill>
            <a:blip r:embed="rId8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 t="18182"/>
            <a:stretch>
              <a:fillRect/>
            </a:stretch>
          </p:blipFill>
          <p:spPr bwMode="auto">
            <a:xfrm>
              <a:off x="5943600" y="5029200"/>
              <a:ext cx="28194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95" name="Text Box 1040"/>
            <p:cNvSpPr txBox="1">
              <a:spLocks noChangeArrowheads="1"/>
            </p:cNvSpPr>
            <p:nvPr/>
          </p:nvSpPr>
          <p:spPr bwMode="auto">
            <a:xfrm>
              <a:off x="6632575" y="5334000"/>
              <a:ext cx="10636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g(n) = n</a:t>
              </a:r>
              <a:r>
                <a:rPr lang="en-US" baseline="30000"/>
                <a:t>3</a:t>
              </a:r>
              <a:endParaRPr lang="en-US"/>
            </a:p>
          </p:txBody>
        </p:sp>
      </p:grp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Slide by Matt Stallmann included with permission.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4DE3CC1-CA98-C043-84E8-F32A571F58D6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Primitive Operations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4876800" cy="4343400"/>
          </a:xfrm>
        </p:spPr>
        <p:txBody>
          <a:bodyPr/>
          <a:lstStyle/>
          <a:p>
            <a:pPr eaLnBrk="1" hangingPunct="1"/>
            <a:r>
              <a:rPr lang="en-US" sz="2600">
                <a:latin typeface="Tahoma" charset="0"/>
              </a:rPr>
              <a:t>Basic computations performed by an algorithm</a:t>
            </a:r>
          </a:p>
          <a:p>
            <a:pPr eaLnBrk="1" hangingPunct="1"/>
            <a:r>
              <a:rPr lang="en-US" sz="2600">
                <a:latin typeface="Tahoma" charset="0"/>
              </a:rPr>
              <a:t>Identifiable in pseudocode</a:t>
            </a:r>
          </a:p>
          <a:p>
            <a:pPr eaLnBrk="1" hangingPunct="1"/>
            <a:r>
              <a:rPr lang="en-US" sz="2600">
                <a:latin typeface="Tahoma" charset="0"/>
              </a:rPr>
              <a:t>Largely independent from the programming language</a:t>
            </a:r>
          </a:p>
          <a:p>
            <a:pPr eaLnBrk="1" hangingPunct="1"/>
            <a:r>
              <a:rPr lang="en-US" sz="2600">
                <a:latin typeface="Tahoma" charset="0"/>
              </a:rPr>
              <a:t>Exact definition not important (we will see why later)</a:t>
            </a:r>
          </a:p>
          <a:p>
            <a:pPr eaLnBrk="1" hangingPunct="1"/>
            <a:r>
              <a:rPr lang="en-US" sz="2600">
                <a:latin typeface="Tahoma" charset="0"/>
              </a:rPr>
              <a:t>Assumed to take a constant amount of time in the RAM model</a:t>
            </a:r>
            <a:endParaRPr lang="en-US" sz="3000">
              <a:latin typeface="Tahoma" charset="0"/>
            </a:endParaRPr>
          </a:p>
        </p:txBody>
      </p:sp>
      <p:sp>
        <p:nvSpPr>
          <p:cNvPr id="2150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486400" y="1905000"/>
            <a:ext cx="31242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Examples: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Evaluating an expression</a:t>
            </a:r>
          </a:p>
          <a:p>
            <a:pPr lvl="1" eaLnBrk="1" hangingPunct="1"/>
            <a:r>
              <a:rPr lang="en-US" sz="2000">
                <a:latin typeface="Tahoma" charset="0"/>
              </a:rPr>
              <a:t>Assigning a value to a variable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Indexing into an array</a:t>
            </a:r>
          </a:p>
          <a:p>
            <a:pPr lvl="1" eaLnBrk="1" hangingPunct="1"/>
            <a:r>
              <a:rPr lang="en-US" sz="2000">
                <a:latin typeface="Tahoma" charset="0"/>
              </a:rPr>
              <a:t>Calling a method</a:t>
            </a:r>
          </a:p>
          <a:p>
            <a:pPr lvl="1" eaLnBrk="1" hangingPunct="1"/>
            <a:r>
              <a:rPr lang="en-US" sz="2000">
                <a:latin typeface="Tahoma" charset="0"/>
              </a:rPr>
              <a:t>Returning from a method</a:t>
            </a:r>
          </a:p>
        </p:txBody>
      </p:sp>
      <p:graphicFrame>
        <p:nvGraphicFramePr>
          <p:cNvPr id="21510" name="Object 5"/>
          <p:cNvGraphicFramePr>
            <a:graphicFrameLocks noChangeAspect="1"/>
          </p:cNvGraphicFramePr>
          <p:nvPr/>
        </p:nvGraphicFramePr>
        <p:xfrm>
          <a:off x="6400800" y="381000"/>
          <a:ext cx="2058988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8" name="Clip" r:id="rId3" imgW="4117818" imgH="3468986" progId="MS_ClipArt_Gallery.2">
                  <p:embed/>
                </p:oleObj>
              </mc:Choice>
              <mc:Fallback>
                <p:oleObj name="Clip" r:id="rId3" imgW="4117818" imgH="3468986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81000"/>
                        <a:ext cx="2058988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B05BDF-C091-0B4F-AB02-4952210E5E38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Counting Primitive Operations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8153400" cy="99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latin typeface="Tahoma" charset="0"/>
              </a:rPr>
              <a:t>determine </a:t>
            </a:r>
            <a:r>
              <a:rPr lang="en-US" sz="2400" dirty="0">
                <a:latin typeface="Tahoma" charset="0"/>
              </a:rPr>
              <a:t>the maximum number of primitive operations executed by an algorithm, as a function of the input size</a:t>
            </a:r>
          </a:p>
        </p:txBody>
      </p:sp>
      <p:sp>
        <p:nvSpPr>
          <p:cNvPr id="22533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2534" name="Content Placeholder 1" descr="Rectangle: Click to edit Master text styles&#10;Second level&#10;Third level&#10;Fourth level&#10;Fifth level"/>
          <p:cNvSpPr>
            <a:spLocks noGrp="1"/>
          </p:cNvSpPr>
          <p:nvPr>
            <p:ph sz="half" idx="2"/>
          </p:nvPr>
        </p:nvSpPr>
        <p:spPr>
          <a:xfrm>
            <a:off x="990600" y="5181600"/>
            <a:ext cx="7543800" cy="1143000"/>
          </a:xfrm>
        </p:spPr>
        <p:txBody>
          <a:bodyPr/>
          <a:lstStyle/>
          <a:p>
            <a:r>
              <a:rPr lang="en-US" dirty="0" smtClean="0">
                <a:latin typeface="Tahoma" charset="0"/>
              </a:rPr>
              <a:t>Line 4: </a:t>
            </a:r>
            <a:r>
              <a:rPr lang="en-US" dirty="0">
                <a:latin typeface="Tahoma" charset="0"/>
              </a:rPr>
              <a:t>2 ops, </a:t>
            </a:r>
            <a:r>
              <a:rPr lang="en-US" dirty="0" smtClean="0">
                <a:latin typeface="Tahoma" charset="0"/>
              </a:rPr>
              <a:t>5: </a:t>
            </a:r>
            <a:r>
              <a:rPr lang="en-US" dirty="0">
                <a:latin typeface="Tahoma" charset="0"/>
              </a:rPr>
              <a:t>2n ops, </a:t>
            </a:r>
            <a:r>
              <a:rPr lang="en-US" dirty="0" smtClean="0">
                <a:latin typeface="Tahoma" charset="0"/>
              </a:rPr>
              <a:t/>
            </a:r>
            <a:br>
              <a:rPr lang="en-US" dirty="0" smtClean="0">
                <a:latin typeface="Tahoma" charset="0"/>
              </a:rPr>
            </a:br>
            <a:r>
              <a:rPr lang="en-US" dirty="0" smtClean="0">
                <a:latin typeface="Tahoma" charset="0"/>
              </a:rPr>
              <a:t>6: </a:t>
            </a:r>
            <a:r>
              <a:rPr lang="en-US" dirty="0">
                <a:latin typeface="Tahoma" charset="0"/>
              </a:rPr>
              <a:t>2n ops, </a:t>
            </a:r>
            <a:r>
              <a:rPr lang="en-US" dirty="0" smtClean="0">
                <a:latin typeface="Tahoma" charset="0"/>
              </a:rPr>
              <a:t>7: </a:t>
            </a:r>
            <a:r>
              <a:rPr lang="en-US" dirty="0">
                <a:latin typeface="Tahoma" charset="0"/>
              </a:rPr>
              <a:t>0 to n ops, </a:t>
            </a:r>
            <a:r>
              <a:rPr lang="en-US" dirty="0" smtClean="0">
                <a:latin typeface="Tahoma" charset="0"/>
              </a:rPr>
              <a:t>8: </a:t>
            </a:r>
            <a:r>
              <a:rPr lang="en-US" dirty="0">
                <a:latin typeface="Tahoma" charset="0"/>
              </a:rPr>
              <a:t>1 op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7156" y="2451234"/>
            <a:ext cx="693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/* returns the max value of data */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double </a:t>
            </a:r>
            <a:r>
              <a:rPr lang="en-US" sz="1800" dirty="0" err="1" smtClean="0">
                <a:solidFill>
                  <a:srgbClr val="000000"/>
                </a:solidFill>
              </a:rPr>
              <a:t>arrayMax</a:t>
            </a:r>
            <a:r>
              <a:rPr lang="en-US" sz="1800" dirty="0" smtClean="0">
                <a:solidFill>
                  <a:srgbClr val="000000"/>
                </a:solidFill>
              </a:rPr>
              <a:t>(double data[], </a:t>
            </a:r>
            <a:r>
              <a:rPr lang="en-US" sz="1800" dirty="0" err="1" smtClean="0">
                <a:solidFill>
                  <a:srgbClr val="000000"/>
                </a:solidFill>
              </a:rPr>
              <a:t>int</a:t>
            </a:r>
            <a:r>
              <a:rPr lang="en-US" sz="1800" dirty="0" smtClean="0">
                <a:solidFill>
                  <a:srgbClr val="000000"/>
                </a:solidFill>
              </a:rPr>
              <a:t>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{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    double </a:t>
            </a:r>
            <a:r>
              <a:rPr lang="en-US" sz="1800" dirty="0" err="1" smtClean="0">
                <a:solidFill>
                  <a:srgbClr val="000000"/>
                </a:solidFill>
              </a:rPr>
              <a:t>currentMax</a:t>
            </a:r>
            <a:r>
              <a:rPr lang="en-US" sz="1800" dirty="0" smtClean="0">
                <a:solidFill>
                  <a:srgbClr val="000000"/>
                </a:solidFill>
              </a:rPr>
              <a:t> = data[0];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    for (</a:t>
            </a:r>
            <a:r>
              <a:rPr lang="en-US" sz="1800" dirty="0" err="1" smtClean="0">
                <a:solidFill>
                  <a:srgbClr val="000000"/>
                </a:solidFill>
              </a:rPr>
              <a:t>int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 = </a:t>
            </a:r>
            <a:r>
              <a:rPr lang="en-US" sz="1800" dirty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; </a:t>
            </a:r>
            <a:r>
              <a:rPr lang="en-US" sz="1800" dirty="0" err="1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 &lt; n; </a:t>
            </a:r>
            <a:r>
              <a:rPr lang="en-US" sz="1800" dirty="0" err="1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++)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       if (data[</a:t>
            </a:r>
            <a:r>
              <a:rPr lang="en-US" sz="1800" dirty="0" err="1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] &gt; </a:t>
            </a:r>
            <a:r>
              <a:rPr lang="en-US" sz="1800" dirty="0" err="1" smtClean="0">
                <a:solidFill>
                  <a:srgbClr val="000000"/>
                </a:solidFill>
              </a:rPr>
              <a:t>currentMax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           </a:t>
            </a:r>
            <a:r>
              <a:rPr lang="en-US" sz="1800" dirty="0" err="1" smtClean="0">
                <a:solidFill>
                  <a:srgbClr val="000000"/>
                </a:solidFill>
              </a:rPr>
              <a:t>currentMax</a:t>
            </a:r>
            <a:r>
              <a:rPr lang="en-US" sz="1800" dirty="0" smtClean="0">
                <a:solidFill>
                  <a:srgbClr val="000000"/>
                </a:solidFill>
              </a:rPr>
              <a:t> = data[</a:t>
            </a:r>
            <a:r>
              <a:rPr lang="en-US" sz="1800" dirty="0" err="1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];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   return </a:t>
            </a:r>
            <a:r>
              <a:rPr lang="en-US" sz="1800" dirty="0" err="1" smtClean="0">
                <a:solidFill>
                  <a:srgbClr val="000000"/>
                </a:solidFill>
              </a:rPr>
              <a:t>currentMax</a:t>
            </a:r>
            <a:r>
              <a:rPr lang="en-US" sz="1800" dirty="0" smtClean="0">
                <a:solidFill>
                  <a:srgbClr val="000000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FF57EA9-1C78-BB4E-9131-D9088A9594A7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Estimating Running Time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752600"/>
            <a:ext cx="8305800" cy="46482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Algorithm </a:t>
            </a:r>
            <a:r>
              <a:rPr lang="en-US" dirty="0" err="1" smtClean="0">
                <a:solidFill>
                  <a:srgbClr val="BE2D00"/>
                </a:solidFill>
                <a:latin typeface="Tahoma" charset="0"/>
              </a:rPr>
              <a:t>arrayMax</a:t>
            </a:r>
            <a:r>
              <a:rPr lang="en-US" dirty="0" smtClean="0">
                <a:solidFill>
                  <a:srgbClr val="BE2D00"/>
                </a:solidFill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executes </a:t>
            </a:r>
            <a:r>
              <a:rPr lang="en-US" dirty="0">
                <a:latin typeface="Times New Roman" charset="0"/>
                <a:sym typeface="Symbol" charset="0"/>
              </a:rPr>
              <a:t>5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+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latin typeface="Times New Roman" charset="0"/>
                <a:sym typeface="Symbol" charset="0"/>
              </a:rPr>
              <a:t>3 </a:t>
            </a:r>
            <a:r>
              <a:rPr lang="en-US" dirty="0">
                <a:latin typeface="Tahoma" charset="0"/>
              </a:rPr>
              <a:t>primitive operations in the worst case, </a:t>
            </a:r>
            <a:r>
              <a:rPr lang="en-US" dirty="0">
                <a:latin typeface="Times New Roman" charset="0"/>
                <a:sym typeface="Symbol" charset="0"/>
              </a:rPr>
              <a:t>4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+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latin typeface="Times New Roman" charset="0"/>
                <a:sym typeface="Symbol" charset="0"/>
              </a:rPr>
              <a:t>3 </a:t>
            </a:r>
            <a:r>
              <a:rPr lang="en-US" dirty="0">
                <a:latin typeface="Tahoma" charset="0"/>
              </a:rPr>
              <a:t>in the best case.  Define:</a:t>
            </a:r>
          </a:p>
          <a:p>
            <a:pPr lvl="1" eaLnBrk="1" hangingPunct="1">
              <a:buSzTx/>
              <a:buFont typeface="Times New Roman" charset="0"/>
              <a:buNone/>
            </a:pPr>
            <a:r>
              <a:rPr lang="en-US" b="1" i="1" dirty="0">
                <a:latin typeface="Times New Roman" charset="0"/>
              </a:rPr>
              <a:t>a</a:t>
            </a:r>
            <a:r>
              <a:rPr lang="en-US" dirty="0">
                <a:latin typeface="Tahoma" charset="0"/>
              </a:rPr>
              <a:t>	= Time taken by the fastest primitive operation</a:t>
            </a:r>
          </a:p>
          <a:p>
            <a:pPr lvl="1" eaLnBrk="1" hangingPunct="1">
              <a:buFont typeface="Wingdings" charset="0"/>
              <a:buNone/>
            </a:pPr>
            <a:r>
              <a:rPr lang="en-US" b="1" i="1" dirty="0">
                <a:latin typeface="Times New Roman" charset="0"/>
              </a:rPr>
              <a:t>b</a:t>
            </a:r>
            <a:r>
              <a:rPr lang="en-US" dirty="0">
                <a:latin typeface="Tahoma" charset="0"/>
              </a:rPr>
              <a:t> 	= Time taken by the slowest primitive operation</a:t>
            </a:r>
          </a:p>
          <a:p>
            <a:pPr eaLnBrk="1" hangingPunct="1"/>
            <a:r>
              <a:rPr lang="en-US" dirty="0">
                <a:latin typeface="Tahoma" charset="0"/>
              </a:rPr>
              <a:t>Let </a:t>
            </a:r>
            <a:r>
              <a:rPr lang="en-US" b="1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  <a:r>
              <a:rPr lang="en-US" dirty="0">
                <a:latin typeface="Tahoma" charset="0"/>
              </a:rPr>
              <a:t> be </a:t>
            </a:r>
            <a:r>
              <a:rPr lang="en-US" dirty="0" smtClean="0">
                <a:latin typeface="Tahoma" charset="0"/>
              </a:rPr>
              <a:t>running </a:t>
            </a:r>
            <a:r>
              <a:rPr lang="en-US" dirty="0">
                <a:latin typeface="Tahoma" charset="0"/>
              </a:rPr>
              <a:t>time of </a:t>
            </a:r>
            <a:r>
              <a:rPr lang="en-US" dirty="0" err="1" smtClean="0">
                <a:solidFill>
                  <a:srgbClr val="BE2D00"/>
                </a:solidFill>
                <a:latin typeface="Tahoma" charset="0"/>
              </a:rPr>
              <a:t>arrayMax</a:t>
            </a:r>
            <a:r>
              <a:rPr lang="en-US" dirty="0" smtClean="0">
                <a:latin typeface="Tahoma" charset="0"/>
              </a:rPr>
              <a:t>.</a:t>
            </a:r>
            <a:r>
              <a:rPr lang="en-US" dirty="0" smtClean="0">
                <a:solidFill>
                  <a:srgbClr val="BE2D00"/>
                </a:solidFill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Then</a:t>
            </a:r>
            <a:r>
              <a:rPr lang="en-US" dirty="0">
                <a:latin typeface="Tahoma" charset="0"/>
              </a:rPr>
              <a:t/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		</a:t>
            </a:r>
            <a:r>
              <a:rPr lang="en-US" b="1" i="1" dirty="0">
                <a:latin typeface="Times New Roman" charset="0"/>
                <a:sym typeface="Symbol" charset="0"/>
              </a:rPr>
              <a:t>a </a:t>
            </a:r>
            <a:r>
              <a:rPr lang="en-US" dirty="0">
                <a:latin typeface="Times New Roman" charset="0"/>
                <a:sym typeface="Symbol" charset="0"/>
              </a:rPr>
              <a:t>(4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+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latin typeface="Times New Roman" charset="0"/>
                <a:sym typeface="Symbol" charset="0"/>
              </a:rPr>
              <a:t>3) </a:t>
            </a:r>
            <a:r>
              <a:rPr lang="en-US" dirty="0">
                <a:latin typeface="Symbol" charset="0"/>
                <a:sym typeface="Symbol" charset="0"/>
              </a:rPr>
              <a:t>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  <a:r>
              <a:rPr lang="en-US" dirty="0">
                <a:latin typeface="Tahoma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</a:t>
            </a:r>
            <a:r>
              <a:rPr lang="en-US" dirty="0">
                <a:latin typeface="Tahoma" charset="0"/>
              </a:rPr>
              <a:t> </a:t>
            </a:r>
            <a:r>
              <a:rPr lang="en-US" b="1" i="1" dirty="0">
                <a:latin typeface="Times New Roman" charset="0"/>
                <a:sym typeface="Symbol" charset="0"/>
              </a:rPr>
              <a:t>b</a:t>
            </a:r>
            <a:r>
              <a:rPr lang="en-US" dirty="0">
                <a:latin typeface="Times New Roman" charset="0"/>
                <a:sym typeface="Symbol" charset="0"/>
              </a:rPr>
              <a:t>(5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+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latin typeface="Times New Roman" charset="0"/>
                <a:sym typeface="Symbol" charset="0"/>
              </a:rPr>
              <a:t>3)</a:t>
            </a:r>
            <a:endParaRPr lang="en-US" dirty="0"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Hence, the running time </a:t>
            </a:r>
            <a:r>
              <a:rPr lang="en-US" b="1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  <a:r>
              <a:rPr lang="en-US" dirty="0">
                <a:latin typeface="Tahoma" charset="0"/>
              </a:rPr>
              <a:t> is bounded by two 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linear</a:t>
            </a:r>
            <a:r>
              <a:rPr lang="en-US" dirty="0"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functions</a:t>
            </a:r>
            <a:endParaRPr lang="en-US" dirty="0">
              <a:latin typeface="Tahoma" charset="0"/>
              <a:sym typeface="Symbol" charset="0"/>
            </a:endParaRPr>
          </a:p>
        </p:txBody>
      </p:sp>
      <p:graphicFrame>
        <p:nvGraphicFramePr>
          <p:cNvPr id="23557" name="Object 117"/>
          <p:cNvGraphicFramePr>
            <a:graphicFrameLocks noChangeAspect="1"/>
          </p:cNvGraphicFramePr>
          <p:nvPr/>
        </p:nvGraphicFramePr>
        <p:xfrm>
          <a:off x="7038975" y="152400"/>
          <a:ext cx="1724025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5" name="Clip" r:id="rId3" imgW="2946759" imgH="2630112" progId="MS_ClipArt_Gallery.2">
                  <p:embed/>
                </p:oleObj>
              </mc:Choice>
              <mc:Fallback>
                <p:oleObj name="Clip" r:id="rId3" imgW="2946759" imgH="2630112" progId="MS_ClipArt_Gallery.2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975" y="152400"/>
                        <a:ext cx="1724025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FF70767-B581-BD48-B5EC-D1B0A9EA0617}" type="slidenum">
              <a:rPr lang="en-US" sz="1400"/>
              <a:pPr eaLnBrk="1" hangingPunct="1"/>
              <a:t>17</a:t>
            </a:fld>
            <a:endParaRPr 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Growth Rate of Running Time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620000" cy="44196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Changing the hardware/ software environment </a:t>
            </a:r>
          </a:p>
          <a:p>
            <a:pPr lvl="1" eaLnBrk="1" hangingPunct="1"/>
            <a:r>
              <a:rPr lang="en-US" dirty="0">
                <a:latin typeface="Tahoma" charset="0"/>
              </a:rPr>
              <a:t>Affects </a:t>
            </a:r>
            <a:r>
              <a:rPr lang="en-US" b="1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  <a:r>
              <a:rPr lang="en-US" dirty="0">
                <a:latin typeface="Tahoma" charset="0"/>
              </a:rPr>
              <a:t> by a constant factor, but</a:t>
            </a:r>
          </a:p>
          <a:p>
            <a:pPr lvl="1" eaLnBrk="1" hangingPunct="1"/>
            <a:r>
              <a:rPr lang="en-US" dirty="0">
                <a:solidFill>
                  <a:srgbClr val="00B050"/>
                </a:solidFill>
                <a:latin typeface="Tahoma" charset="0"/>
              </a:rPr>
              <a:t>Does not alter the growth rate </a:t>
            </a:r>
            <a:r>
              <a:rPr lang="en-US" dirty="0">
                <a:latin typeface="Tahoma" charset="0"/>
              </a:rPr>
              <a:t>of </a:t>
            </a:r>
            <a:r>
              <a:rPr lang="en-US" b="1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The linear growth rate of the running time </a:t>
            </a:r>
            <a:r>
              <a:rPr lang="en-US" b="1" i="1" dirty="0">
                <a:latin typeface="Times New Roman" charset="0"/>
                <a:sym typeface="Symbol" charset="0"/>
              </a:rPr>
              <a:t>T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</a:t>
            </a:r>
            <a:r>
              <a:rPr lang="en-US" dirty="0">
                <a:latin typeface="Tahoma" charset="0"/>
              </a:rPr>
              <a:t> is an intrinsic property of algorithm </a:t>
            </a:r>
            <a:r>
              <a:rPr lang="en-US" dirty="0" err="1">
                <a:solidFill>
                  <a:srgbClr val="BE2D00"/>
                </a:solidFill>
                <a:latin typeface="Tahoma" charset="0"/>
              </a:rPr>
              <a:t>arrayMax</a:t>
            </a:r>
            <a:endParaRPr lang="en-US" dirty="0">
              <a:latin typeface="Tahoma" charset="0"/>
            </a:endParaRPr>
          </a:p>
        </p:txBody>
      </p:sp>
      <p:graphicFrame>
        <p:nvGraphicFramePr>
          <p:cNvPr id="24581" name="Object 4"/>
          <p:cNvGraphicFramePr>
            <a:graphicFrameLocks noChangeAspect="1"/>
          </p:cNvGraphicFramePr>
          <p:nvPr/>
        </p:nvGraphicFramePr>
        <p:xfrm>
          <a:off x="6629400" y="4800600"/>
          <a:ext cx="205740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9" name="Clip" r:id="rId3" imgW="3660618" imgH="3423719" progId="MS_ClipArt_Gallery.2">
                  <p:embed/>
                </p:oleObj>
              </mc:Choice>
              <mc:Fallback>
                <p:oleObj name="Clip" r:id="rId3" imgW="3660618" imgH="342371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800600"/>
                        <a:ext cx="2057400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latin typeface="Tahoma" charset="0"/>
                <a:cs typeface="+mj-cs"/>
              </a:rPr>
              <a:t/>
            </a:r>
            <a:br>
              <a:rPr lang="en-US" sz="4000">
                <a:latin typeface="Tahoma" charset="0"/>
                <a:cs typeface="+mj-cs"/>
              </a:rPr>
            </a:br>
            <a:r>
              <a:rPr lang="en-US" sz="4000">
                <a:latin typeface="Tahoma" charset="0"/>
                <a:cs typeface="+mj-cs"/>
              </a:rPr>
              <a:t>Why Growth Rate Matters</a:t>
            </a:r>
          </a:p>
        </p:txBody>
      </p:sp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smtClean="0">
                <a:solidFill>
                  <a:srgbClr val="C00000"/>
                </a:solidFill>
              </a:rPr>
              <a:t>© 2014 Goodrich, Tamassia, Goldwasser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B4B7A5B-258E-A241-AB74-F2BB1D50192B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2560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Slide by Matt Stallmann included with permission.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685800" y="1600200"/>
          <a:ext cx="6477000" cy="4725987"/>
        </p:xfrm>
        <a:graphic>
          <a:graphicData uri="http://schemas.openxmlformats.org/drawingml/2006/table">
            <a:tbl>
              <a:tblPr/>
              <a:tblGrid>
                <a:gridCol w="1524000"/>
                <a:gridCol w="1752600"/>
                <a:gridCol w="1524000"/>
                <a:gridCol w="1676400"/>
              </a:tblGrid>
              <a:tr h="7011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if runtime is...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time for n + 1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time for 2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time for 4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lg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lg (n + 1)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(lg n + 1)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c(lg n + 2)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(n + 1)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2c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4c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 lg n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~ c n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lg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+  c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2c n lg n + 2cn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4c n lg n + 4cn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~ 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+ 2c 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4c n</a:t>
                      </a:r>
                      <a:r>
                        <a:rPr kumimoji="0" 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16c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0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~ 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+ 3c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8c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 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64c n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n+1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2n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c 2 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80" charset="0"/>
                          <a:ea typeface="ＭＳ Ｐゴシック" pitchFamily="34" charset="-128"/>
                        </a:rPr>
                        <a:t>4n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80" charset="0"/>
                        <a:ea typeface="ＭＳ Ｐゴシック" pitchFamily="34" charset="-128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48" name="Line 46"/>
          <p:cNvSpPr>
            <a:spLocks noChangeShapeType="1"/>
          </p:cNvSpPr>
          <p:nvPr/>
        </p:nvSpPr>
        <p:spPr bwMode="auto">
          <a:xfrm flipV="1">
            <a:off x="5486400" y="4419600"/>
            <a:ext cx="1828800" cy="2286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Text Box 47"/>
          <p:cNvSpPr txBox="1">
            <a:spLocks noChangeArrowheads="1"/>
          </p:cNvSpPr>
          <p:nvPr/>
        </p:nvSpPr>
        <p:spPr bwMode="auto">
          <a:xfrm>
            <a:off x="7346950" y="3549650"/>
            <a:ext cx="156845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C00000"/>
                </a:solidFill>
              </a:rPr>
              <a:t>runtime</a:t>
            </a:r>
          </a:p>
          <a:p>
            <a:pPr eaLnBrk="1" hangingPunct="1"/>
            <a:r>
              <a:rPr lang="en-US" sz="2000">
                <a:solidFill>
                  <a:srgbClr val="C00000"/>
                </a:solidFill>
              </a:rPr>
              <a:t>quadruples</a:t>
            </a:r>
          </a:p>
          <a:p>
            <a:pPr eaLnBrk="1" hangingPunct="1"/>
            <a:r>
              <a:rPr lang="en-US" sz="2000">
                <a:solidFill>
                  <a:srgbClr val="C00000"/>
                </a:solidFill>
              </a:rPr>
              <a:t>when problem</a:t>
            </a:r>
          </a:p>
          <a:p>
            <a:pPr eaLnBrk="1" hangingPunct="1"/>
            <a:r>
              <a:rPr lang="en-US" sz="2000">
                <a:solidFill>
                  <a:srgbClr val="C00000"/>
                </a:solidFill>
              </a:rPr>
              <a:t>size doubles</a:t>
            </a:r>
            <a:endParaRPr lang="en-US" sz="32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B05BDF-C091-0B4F-AB02-4952210E5E38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Counting </a:t>
            </a:r>
            <a:r>
              <a:rPr lang="en-US" dirty="0" smtClean="0">
                <a:solidFill>
                  <a:srgbClr val="00B0F0"/>
                </a:solidFill>
                <a:latin typeface="Tahoma" charset="0"/>
              </a:rPr>
              <a:t>Key</a:t>
            </a:r>
            <a:r>
              <a:rPr lang="en-US" dirty="0" smtClean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Operations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8153400" cy="99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latin typeface="Tahoma" charset="0"/>
              </a:rPr>
              <a:t>Comparison: line 6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 smtClean="0">
                <a:latin typeface="Tahoma" charset="0"/>
              </a:rPr>
              <a:t>Input size: n</a:t>
            </a:r>
            <a:endParaRPr lang="en-US" sz="2400" dirty="0">
              <a:latin typeface="Tahoma" charset="0"/>
            </a:endParaRPr>
          </a:p>
        </p:txBody>
      </p:sp>
      <p:sp>
        <p:nvSpPr>
          <p:cNvPr id="22533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2534" name="Content Placeholder 1" descr="Rectangle: Click to edit Master text styles&#10;Second level&#10;Third level&#10;Fourth level&#10;Fifth level"/>
          <p:cNvSpPr>
            <a:spLocks noGrp="1"/>
          </p:cNvSpPr>
          <p:nvPr>
            <p:ph sz="half" idx="2"/>
          </p:nvPr>
        </p:nvSpPr>
        <p:spPr>
          <a:xfrm>
            <a:off x="990600" y="5181600"/>
            <a:ext cx="7543800" cy="1143000"/>
          </a:xfrm>
          <a:solidFill>
            <a:srgbClr val="FFFF00"/>
          </a:solidFill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How many comparisons?</a:t>
            </a:r>
            <a:endParaRPr lang="en-US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7156" y="2451234"/>
            <a:ext cx="693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/* returns the max value of data */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double </a:t>
            </a:r>
            <a:r>
              <a:rPr lang="en-US" sz="1800" dirty="0" err="1" smtClean="0">
                <a:solidFill>
                  <a:srgbClr val="000000"/>
                </a:solidFill>
              </a:rPr>
              <a:t>arrayMax</a:t>
            </a:r>
            <a:r>
              <a:rPr lang="en-US" sz="1800" dirty="0" smtClean="0">
                <a:solidFill>
                  <a:srgbClr val="000000"/>
                </a:solidFill>
              </a:rPr>
              <a:t>(double data[], </a:t>
            </a:r>
            <a:r>
              <a:rPr lang="en-US" sz="1800" dirty="0" err="1" smtClean="0">
                <a:solidFill>
                  <a:srgbClr val="000000"/>
                </a:solidFill>
              </a:rPr>
              <a:t>int</a:t>
            </a:r>
            <a:r>
              <a:rPr lang="en-US" sz="1800" dirty="0" smtClean="0">
                <a:solidFill>
                  <a:srgbClr val="000000"/>
                </a:solidFill>
              </a:rPr>
              <a:t> 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{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    double </a:t>
            </a:r>
            <a:r>
              <a:rPr lang="en-US" sz="1800" dirty="0" err="1" smtClean="0">
                <a:solidFill>
                  <a:srgbClr val="000000"/>
                </a:solidFill>
              </a:rPr>
              <a:t>currentMax</a:t>
            </a:r>
            <a:r>
              <a:rPr lang="en-US" sz="1800" dirty="0" smtClean="0">
                <a:solidFill>
                  <a:srgbClr val="000000"/>
                </a:solidFill>
              </a:rPr>
              <a:t> = data[0];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    for (</a:t>
            </a:r>
            <a:r>
              <a:rPr lang="en-US" sz="1800" dirty="0" err="1" smtClean="0">
                <a:solidFill>
                  <a:srgbClr val="000000"/>
                </a:solidFill>
              </a:rPr>
              <a:t>int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 = </a:t>
            </a:r>
            <a:r>
              <a:rPr lang="en-US" sz="1800" dirty="0">
                <a:solidFill>
                  <a:srgbClr val="000000"/>
                </a:solidFill>
              </a:rPr>
              <a:t>1</a:t>
            </a:r>
            <a:r>
              <a:rPr lang="en-US" sz="1800" dirty="0" smtClean="0">
                <a:solidFill>
                  <a:srgbClr val="000000"/>
                </a:solidFill>
              </a:rPr>
              <a:t>; </a:t>
            </a:r>
            <a:r>
              <a:rPr lang="en-US" sz="1800" dirty="0" err="1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 &lt; n; </a:t>
            </a:r>
            <a:r>
              <a:rPr lang="en-US" sz="1800" dirty="0" err="1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++)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       if (data[</a:t>
            </a:r>
            <a:r>
              <a:rPr lang="en-US" sz="1800" dirty="0" err="1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] &gt; </a:t>
            </a:r>
            <a:r>
              <a:rPr lang="en-US" sz="1800" dirty="0" err="1" smtClean="0">
                <a:solidFill>
                  <a:srgbClr val="000000"/>
                </a:solidFill>
              </a:rPr>
              <a:t>currentMax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           </a:t>
            </a:r>
            <a:r>
              <a:rPr lang="en-US" sz="1800" dirty="0" err="1" smtClean="0">
                <a:solidFill>
                  <a:srgbClr val="000000"/>
                </a:solidFill>
              </a:rPr>
              <a:t>currentMax</a:t>
            </a:r>
            <a:r>
              <a:rPr lang="en-US" sz="1800" dirty="0" smtClean="0">
                <a:solidFill>
                  <a:srgbClr val="000000"/>
                </a:solidFill>
              </a:rPr>
              <a:t> = data[</a:t>
            </a:r>
            <a:r>
              <a:rPr lang="en-US" sz="1800" dirty="0" err="1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];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   return </a:t>
            </a:r>
            <a:r>
              <a:rPr lang="en-US" sz="1800" dirty="0" err="1" smtClean="0">
                <a:solidFill>
                  <a:srgbClr val="000000"/>
                </a:solidFill>
              </a:rPr>
              <a:t>currentMax</a:t>
            </a:r>
            <a:r>
              <a:rPr lang="en-US" sz="1800" dirty="0" smtClean="0">
                <a:solidFill>
                  <a:srgbClr val="000000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405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967690A-97FD-FC44-9997-A670E4E08793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Running Time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441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Most algorithms transform input objects into output objects.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 running time of an algorithm typically grows with the input size.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Average case time is often difficult to determine.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We focus on the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worst case </a:t>
            </a:r>
            <a:r>
              <a:rPr lang="en-US" sz="2400" dirty="0">
                <a:latin typeface="Tahoma" charset="0"/>
              </a:rPr>
              <a:t>running time.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Easier to analyze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Crucial to applications such as games, finance and robotics</a:t>
            </a:r>
          </a:p>
        </p:txBody>
      </p:sp>
      <p:graphicFrame>
        <p:nvGraphicFramePr>
          <p:cNvPr id="11269" name="Object 4"/>
          <p:cNvGraphicFramePr>
            <a:graphicFrameLocks noGrp="1" noChangeAspect="1"/>
          </p:cNvGraphicFramePr>
          <p:nvPr>
            <p:ph type="chart" sz="half" idx="2"/>
          </p:nvPr>
        </p:nvGraphicFramePr>
        <p:xfrm>
          <a:off x="4724400" y="1676400"/>
          <a:ext cx="394335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7" name="Chart" r:id="rId3" imgW="3733800" imgH="3733800" progId="MSGraph.Chart.8">
                  <p:embed followColorScheme="full"/>
                </p:oleObj>
              </mc:Choice>
              <mc:Fallback>
                <p:oleObj name="Chart" r:id="rId3" imgW="3733800" imgH="37338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943350" cy="420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latin typeface="Tahoma" charset="0"/>
                <a:cs typeface="+mj-cs"/>
              </a:rPr>
              <a:t/>
            </a:r>
            <a:br>
              <a:rPr lang="en-US" sz="4000">
                <a:latin typeface="Tahoma" charset="0"/>
                <a:cs typeface="+mj-cs"/>
              </a:rPr>
            </a:br>
            <a:r>
              <a:rPr lang="en-US" sz="4000">
                <a:latin typeface="Tahoma" charset="0"/>
                <a:cs typeface="+mj-cs"/>
              </a:rPr>
              <a:t>Comparison of Two Algorithms</a:t>
            </a:r>
          </a:p>
        </p:txBody>
      </p:sp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400" smtClean="0">
                <a:solidFill>
                  <a:srgbClr val="C00000"/>
                </a:solidFill>
              </a:rPr>
              <a:t>© 2014 Goodrich, Tamassia, Goldwasser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641021B-C16C-2D42-87A1-CBCBE51331D1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2662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Slide by Matt Stallmann included with permission.</a:t>
            </a:r>
          </a:p>
        </p:txBody>
      </p:sp>
      <p:pic>
        <p:nvPicPr>
          <p:cNvPr id="26630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752600"/>
            <a:ext cx="41560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4876800" y="1752600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/>
              <a:t>insertion sort is</a:t>
            </a:r>
          </a:p>
          <a:p>
            <a:r>
              <a:rPr lang="en-US" sz="2000"/>
              <a:t>	n</a:t>
            </a:r>
            <a:r>
              <a:rPr lang="en-US" sz="2000" baseline="30000"/>
              <a:t>2</a:t>
            </a:r>
            <a:r>
              <a:rPr lang="en-US" sz="2000"/>
              <a:t> / 4</a:t>
            </a:r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4876800" y="2466975"/>
            <a:ext cx="2276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/>
              <a:t>merge sort is</a:t>
            </a:r>
          </a:p>
          <a:p>
            <a:r>
              <a:rPr lang="en-US" sz="2000"/>
              <a:t>	2 n lg n</a:t>
            </a:r>
            <a:endParaRPr lang="en-US"/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4876800" y="3152775"/>
            <a:ext cx="329565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sort a million items?</a:t>
            </a:r>
          </a:p>
          <a:p>
            <a:r>
              <a:rPr lang="en-US"/>
              <a:t>	</a:t>
            </a:r>
            <a:r>
              <a:rPr lang="en-US" sz="2000"/>
              <a:t>insertion sort takes</a:t>
            </a:r>
          </a:p>
          <a:p>
            <a:r>
              <a:rPr lang="en-US" sz="2000"/>
              <a:t> 	roughly </a:t>
            </a:r>
            <a:r>
              <a:rPr lang="en-US" sz="2000">
                <a:solidFill>
                  <a:srgbClr val="C00000"/>
                </a:solidFill>
              </a:rPr>
              <a:t>70 hours</a:t>
            </a:r>
          </a:p>
          <a:p>
            <a:r>
              <a:rPr lang="en-US" sz="2000"/>
              <a:t>while</a:t>
            </a:r>
          </a:p>
          <a:p>
            <a:r>
              <a:rPr lang="en-US" sz="2000"/>
              <a:t>	merge sort takes</a:t>
            </a:r>
          </a:p>
          <a:p>
            <a:r>
              <a:rPr lang="en-US" sz="2000"/>
              <a:t>	roughly </a:t>
            </a:r>
            <a:r>
              <a:rPr lang="en-US" sz="2000">
                <a:solidFill>
                  <a:srgbClr val="C00000"/>
                </a:solidFill>
              </a:rPr>
              <a:t>40 seconds</a:t>
            </a:r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4876800" y="5334000"/>
            <a:ext cx="39417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This is a slow machine, but if</a:t>
            </a:r>
          </a:p>
          <a:p>
            <a:r>
              <a:rPr lang="en-US" sz="2000"/>
              <a:t>100 x as fast then it</a:t>
            </a:r>
            <a:r>
              <a:rPr lang="ja-JP" altLang="en-US" sz="2000"/>
              <a:t>’</a:t>
            </a:r>
            <a:r>
              <a:rPr lang="en-US" altLang="ja-JP" sz="2000"/>
              <a:t>s </a:t>
            </a:r>
            <a:r>
              <a:rPr lang="en-US" altLang="ja-JP" sz="2000">
                <a:solidFill>
                  <a:srgbClr val="C00000"/>
                </a:solidFill>
              </a:rPr>
              <a:t>40 minutes</a:t>
            </a:r>
          </a:p>
          <a:p>
            <a:r>
              <a:rPr lang="en-US" sz="2000"/>
              <a:t>versus less than </a:t>
            </a:r>
            <a:r>
              <a:rPr lang="en-US" sz="2000">
                <a:solidFill>
                  <a:srgbClr val="C00000"/>
                </a:solidFill>
              </a:rPr>
              <a:t>0.5 seconds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C3C1A05-BC94-7D45-B6F7-861F4350EBBC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Constant Factors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32766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The growth rate is not affected by</a:t>
            </a:r>
          </a:p>
          <a:p>
            <a:pPr lvl="1" eaLnBrk="1" hangingPunct="1"/>
            <a:r>
              <a:rPr lang="en-US" sz="2000">
                <a:latin typeface="Tahoma" charset="0"/>
              </a:rPr>
              <a:t>constant factors or </a:t>
            </a:r>
          </a:p>
          <a:p>
            <a:pPr lvl="1" eaLnBrk="1" hangingPunct="1"/>
            <a:r>
              <a:rPr lang="en-US" sz="2000">
                <a:latin typeface="Tahoma" charset="0"/>
              </a:rPr>
              <a:t>lower-order terms</a:t>
            </a:r>
          </a:p>
          <a:p>
            <a:pPr eaLnBrk="1" hangingPunct="1"/>
            <a:r>
              <a:rPr lang="en-US" sz="2400">
                <a:latin typeface="Tahoma" charset="0"/>
              </a:rPr>
              <a:t>Examples</a:t>
            </a:r>
          </a:p>
          <a:p>
            <a:pPr lvl="1" eaLnBrk="1" hangingPunct="1"/>
            <a:r>
              <a:rPr lang="en-US" sz="2000">
                <a:latin typeface="Times New Roman" charset="0"/>
                <a:sym typeface="Symbol" charset="0"/>
              </a:rPr>
              <a:t>10</a:t>
            </a:r>
            <a:r>
              <a:rPr lang="en-US" sz="2000" baseline="30000">
                <a:latin typeface="Times New Roman" charset="0"/>
                <a:sym typeface="Symbol" charset="0"/>
              </a:rPr>
              <a:t>2</a:t>
            </a:r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 b="1">
                <a:latin typeface="Times New Roman" charset="0"/>
                <a:sym typeface="Symbol" charset="0"/>
              </a:rPr>
              <a:t> </a:t>
            </a:r>
            <a:r>
              <a:rPr lang="en-US" sz="2000" b="1">
                <a:latin typeface="Symbol" charset="0"/>
                <a:sym typeface="Symbol" charset="0"/>
              </a:rPr>
              <a:t>+</a:t>
            </a:r>
            <a:r>
              <a:rPr lang="en-US" sz="2000" b="1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Times New Roman" charset="0"/>
                <a:sym typeface="Symbol" charset="0"/>
              </a:rPr>
              <a:t>10</a:t>
            </a:r>
            <a:r>
              <a:rPr lang="en-US" sz="2000" baseline="30000">
                <a:latin typeface="Times New Roman" charset="0"/>
                <a:sym typeface="Symbol" charset="0"/>
              </a:rPr>
              <a:t>5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Tahoma" charset="0"/>
              </a:rPr>
              <a:t>is a linear function</a:t>
            </a:r>
          </a:p>
          <a:p>
            <a:pPr lvl="1" eaLnBrk="1" hangingPunct="1"/>
            <a:r>
              <a:rPr lang="en-US" sz="2000">
                <a:latin typeface="Times New Roman" charset="0"/>
                <a:sym typeface="Symbol" charset="0"/>
              </a:rPr>
              <a:t>10</a:t>
            </a:r>
            <a:r>
              <a:rPr lang="en-US" sz="2000" baseline="30000">
                <a:latin typeface="Times New Roman" charset="0"/>
                <a:sym typeface="Symbol" charset="0"/>
              </a:rPr>
              <a:t>5</a:t>
            </a:r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 baseline="30000">
                <a:latin typeface="Times New Roman" charset="0"/>
                <a:sym typeface="Symbol" charset="0"/>
              </a:rPr>
              <a:t>2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 b="1">
                <a:latin typeface="Symbol" charset="0"/>
                <a:sym typeface="Symbol" charset="0"/>
              </a:rPr>
              <a:t>+</a:t>
            </a:r>
            <a:r>
              <a:rPr lang="en-US" sz="2000">
                <a:latin typeface="Times New Roman" charset="0"/>
                <a:sym typeface="Symbol" charset="0"/>
              </a:rPr>
              <a:t> 10</a:t>
            </a:r>
            <a:r>
              <a:rPr lang="en-US" sz="2000" baseline="30000">
                <a:latin typeface="Times New Roman" charset="0"/>
                <a:sym typeface="Symbol" charset="0"/>
              </a:rPr>
              <a:t>8</a:t>
            </a:r>
            <a:r>
              <a:rPr lang="en-US" sz="2000" b="1" i="1">
                <a:latin typeface="Times New Roman" charset="0"/>
                <a:sym typeface="Symbol" charset="0"/>
              </a:rPr>
              <a:t>n</a:t>
            </a:r>
            <a:r>
              <a:rPr lang="en-US" sz="2000">
                <a:latin typeface="Times New Roman" charset="0"/>
                <a:sym typeface="Symbol" charset="0"/>
              </a:rPr>
              <a:t> </a:t>
            </a:r>
            <a:r>
              <a:rPr lang="en-US" sz="2000">
                <a:latin typeface="Tahoma" charset="0"/>
              </a:rPr>
              <a:t>is a quadratic function</a:t>
            </a:r>
          </a:p>
          <a:p>
            <a:pPr eaLnBrk="1" hangingPunct="1"/>
            <a:endParaRPr lang="en-US" sz="2400">
              <a:latin typeface="Tahoma" charset="0"/>
            </a:endParaRPr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765210"/>
              </p:ext>
            </p:extLst>
          </p:nvPr>
        </p:nvGraphicFramePr>
        <p:xfrm>
          <a:off x="3429000" y="1524000"/>
          <a:ext cx="5305425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1" name="Chart" r:id="rId3" imgW="7493000" imgH="5918200" progId="Excel.Chart.8">
                  <p:embed followColorScheme="full"/>
                </p:oleObj>
              </mc:Choice>
              <mc:Fallback>
                <p:oleObj name="Chart" r:id="rId3" imgW="7493000" imgH="5918200" progId="Excel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524000"/>
                        <a:ext cx="5305425" cy="447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7A68B24-0A9F-A84C-870B-32611727D20D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Big-Oh Notation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Given functions </a:t>
            </a:r>
            <a:r>
              <a:rPr lang="en-US" sz="2400" b="1" i="1" dirty="0">
                <a:latin typeface="Times New Roman" charset="0"/>
                <a:sym typeface="Symbol" charset="0"/>
              </a:rPr>
              <a:t>f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 </a:t>
            </a:r>
            <a:r>
              <a:rPr lang="en-US" sz="2400" dirty="0">
                <a:latin typeface="Tahoma" charset="0"/>
              </a:rPr>
              <a:t>and </a:t>
            </a:r>
            <a:r>
              <a:rPr lang="en-US" sz="2400" b="1" i="1" dirty="0">
                <a:latin typeface="Times New Roman" charset="0"/>
                <a:sym typeface="Symbol" charset="0"/>
              </a:rPr>
              <a:t>g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</a:t>
            </a:r>
            <a:r>
              <a:rPr lang="en-US" sz="2400" dirty="0">
                <a:latin typeface="Tahoma" charset="0"/>
                <a:sym typeface="Symbol" charset="0"/>
              </a:rPr>
              <a:t>, </a:t>
            </a:r>
            <a:r>
              <a:rPr lang="en-US" sz="2400" dirty="0">
                <a:latin typeface="Tahoma" charset="0"/>
              </a:rPr>
              <a:t>we say that </a:t>
            </a:r>
            <a:r>
              <a:rPr lang="en-US" sz="2400" b="1" i="1" dirty="0">
                <a:latin typeface="Times New Roman" charset="0"/>
                <a:sym typeface="Symbol" charset="0"/>
              </a:rPr>
              <a:t>f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 </a:t>
            </a:r>
            <a:r>
              <a:rPr lang="en-US" sz="2400" dirty="0">
                <a:latin typeface="Tahoma" charset="0"/>
              </a:rPr>
              <a:t>is </a:t>
            </a:r>
            <a:r>
              <a:rPr lang="en-US" sz="2400" b="1" i="1" dirty="0">
                <a:latin typeface="Times New Roman" charset="0"/>
                <a:sym typeface="Symbol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g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))</a:t>
            </a:r>
            <a:r>
              <a:rPr lang="en-US" sz="2400" dirty="0">
                <a:latin typeface="Tahoma" charset="0"/>
                <a:sym typeface="Symbol" charset="0"/>
              </a:rPr>
              <a:t> </a:t>
            </a:r>
            <a:r>
              <a:rPr lang="en-US" sz="2400" dirty="0">
                <a:latin typeface="Tahoma" charset="0"/>
              </a:rPr>
              <a:t>if there are positive constants</a:t>
            </a:r>
            <a:br>
              <a:rPr lang="en-US" sz="2400" dirty="0">
                <a:latin typeface="Tahoma" charset="0"/>
              </a:rPr>
            </a:br>
            <a:r>
              <a:rPr lang="en-US" sz="2400" b="1" i="1" dirty="0">
                <a:latin typeface="Times New Roman" charset="0"/>
                <a:sym typeface="Symbol" charset="0"/>
              </a:rPr>
              <a:t>K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and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b="1" baseline="-25000" dirty="0">
                <a:latin typeface="Times New Roman" charset="0"/>
                <a:sym typeface="Symbol" charset="0"/>
              </a:rPr>
              <a:t>0</a:t>
            </a:r>
            <a:r>
              <a:rPr lang="en-US" sz="2400" dirty="0">
                <a:latin typeface="Tahoma" charset="0"/>
              </a:rPr>
              <a:t> such that</a:t>
            </a:r>
          </a:p>
          <a:p>
            <a:pPr eaLnBrk="1" hangingPunct="1">
              <a:buFont typeface="Wingdings" charset="0"/>
              <a:buNone/>
            </a:pPr>
            <a:r>
              <a:rPr lang="en-US" sz="2800" b="1" i="1" dirty="0">
                <a:latin typeface="Times New Roman" charset="0"/>
                <a:sym typeface="Symbol" charset="0"/>
              </a:rPr>
              <a:t>	</a:t>
            </a:r>
            <a:r>
              <a:rPr lang="en-US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f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)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Symbol" charset="0"/>
                <a:sym typeface="Symbol" charset="0"/>
              </a:rPr>
              <a:t>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K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g</a:t>
            </a:r>
            <a:r>
              <a:rPr lang="en-US" sz="2400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) 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for </a:t>
            </a:r>
            <a:r>
              <a:rPr lang="en-US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n </a:t>
            </a:r>
            <a:r>
              <a:rPr lang="en-US" sz="2400" dirty="0">
                <a:solidFill>
                  <a:srgbClr val="FF0000"/>
                </a:solidFill>
                <a:latin typeface="Symbol" charset="0"/>
                <a:sym typeface="Symbol" charset="0"/>
              </a:rPr>
              <a:t>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0</a:t>
            </a:r>
          </a:p>
          <a:p>
            <a:pPr eaLnBrk="1" hangingPunct="1"/>
            <a:endParaRPr lang="en-US" sz="2400" dirty="0">
              <a:latin typeface="Tahoma" charset="0"/>
            </a:endParaRPr>
          </a:p>
        </p:txBody>
      </p:sp>
      <p:sp>
        <p:nvSpPr>
          <p:cNvPr id="2867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41651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7A68B24-0A9F-A84C-870B-32611727D20D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Big-Oh Notation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Given functions </a:t>
            </a:r>
            <a:r>
              <a:rPr lang="en-US" sz="2400" b="1" i="1" dirty="0">
                <a:latin typeface="Times New Roman" charset="0"/>
                <a:sym typeface="Symbol" charset="0"/>
              </a:rPr>
              <a:t>f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 </a:t>
            </a:r>
            <a:r>
              <a:rPr lang="en-US" sz="2400" dirty="0">
                <a:latin typeface="Tahoma" charset="0"/>
              </a:rPr>
              <a:t>and </a:t>
            </a:r>
            <a:r>
              <a:rPr lang="en-US" sz="2400" b="1" i="1" dirty="0">
                <a:latin typeface="Times New Roman" charset="0"/>
                <a:sym typeface="Symbol" charset="0"/>
              </a:rPr>
              <a:t>g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</a:t>
            </a:r>
            <a:r>
              <a:rPr lang="en-US" sz="2400" dirty="0">
                <a:latin typeface="Tahoma" charset="0"/>
                <a:sym typeface="Symbol" charset="0"/>
              </a:rPr>
              <a:t>, </a:t>
            </a:r>
            <a:r>
              <a:rPr lang="en-US" sz="2400" dirty="0">
                <a:latin typeface="Tahoma" charset="0"/>
              </a:rPr>
              <a:t>we say that </a:t>
            </a:r>
            <a:r>
              <a:rPr lang="en-US" sz="2400" b="1" i="1" dirty="0">
                <a:latin typeface="Times New Roman" charset="0"/>
                <a:sym typeface="Symbol" charset="0"/>
              </a:rPr>
              <a:t>f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 </a:t>
            </a:r>
            <a:r>
              <a:rPr lang="en-US" sz="2400" dirty="0">
                <a:latin typeface="Tahoma" charset="0"/>
              </a:rPr>
              <a:t>is </a:t>
            </a:r>
            <a:r>
              <a:rPr lang="en-US" sz="2400" b="1" i="1" dirty="0">
                <a:latin typeface="Times New Roman" charset="0"/>
                <a:sym typeface="Symbol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g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))</a:t>
            </a:r>
            <a:r>
              <a:rPr lang="en-US" sz="2400" dirty="0">
                <a:latin typeface="Tahoma" charset="0"/>
                <a:sym typeface="Symbol" charset="0"/>
              </a:rPr>
              <a:t> </a:t>
            </a:r>
            <a:r>
              <a:rPr lang="en-US" sz="2400" dirty="0">
                <a:latin typeface="Tahoma" charset="0"/>
              </a:rPr>
              <a:t>if there are positive constants</a:t>
            </a:r>
            <a:br>
              <a:rPr lang="en-US" sz="2400" dirty="0">
                <a:latin typeface="Tahoma" charset="0"/>
              </a:rPr>
            </a:br>
            <a:r>
              <a:rPr lang="en-US" sz="2400" b="1" i="1" dirty="0">
                <a:latin typeface="Times New Roman" charset="0"/>
                <a:sym typeface="Symbol" charset="0"/>
              </a:rPr>
              <a:t>K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and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b="1" baseline="-25000" dirty="0">
                <a:latin typeface="Times New Roman" charset="0"/>
                <a:sym typeface="Symbol" charset="0"/>
              </a:rPr>
              <a:t>0</a:t>
            </a:r>
            <a:r>
              <a:rPr lang="en-US" sz="2400" dirty="0">
                <a:latin typeface="Tahoma" charset="0"/>
              </a:rPr>
              <a:t> such that</a:t>
            </a:r>
          </a:p>
          <a:p>
            <a:pPr eaLnBrk="1" hangingPunct="1">
              <a:buFont typeface="Wingdings" charset="0"/>
              <a:buNone/>
            </a:pPr>
            <a:r>
              <a:rPr lang="en-US" sz="2800" b="1" i="1" dirty="0">
                <a:latin typeface="Times New Roman" charset="0"/>
                <a:sym typeface="Symbol" charset="0"/>
              </a:rPr>
              <a:t>	</a:t>
            </a:r>
            <a:r>
              <a:rPr lang="en-US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f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)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Symbol" charset="0"/>
                <a:sym typeface="Symbol" charset="0"/>
              </a:rPr>
              <a:t>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Kg</a:t>
            </a:r>
            <a:r>
              <a:rPr lang="en-US" sz="2400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) 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for </a:t>
            </a:r>
            <a:r>
              <a:rPr lang="en-US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n </a:t>
            </a:r>
            <a:r>
              <a:rPr lang="en-US" sz="2400" dirty="0">
                <a:solidFill>
                  <a:srgbClr val="FF0000"/>
                </a:solidFill>
                <a:latin typeface="Symbol" charset="0"/>
                <a:sym typeface="Symbol" charset="0"/>
              </a:rPr>
              <a:t>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0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Example: </a:t>
            </a:r>
            <a:r>
              <a:rPr lang="en-US" sz="2400" dirty="0">
                <a:latin typeface="Times New Roman" charset="0"/>
                <a:sym typeface="Symbol" charset="0"/>
              </a:rPr>
              <a:t>2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b="1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Symbol" charset="0"/>
                <a:sym typeface="Symbol" charset="0"/>
              </a:rPr>
              <a:t>+</a:t>
            </a:r>
            <a:r>
              <a:rPr lang="en-US" sz="2400" b="1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Times New Roman" charset="0"/>
                <a:sym typeface="Symbol" charset="0"/>
              </a:rPr>
              <a:t>10</a:t>
            </a:r>
            <a:r>
              <a:rPr lang="en-US" sz="2400" dirty="0">
                <a:latin typeface="Tahoma" charset="0"/>
                <a:sym typeface="Symbol" charset="0"/>
              </a:rPr>
              <a:t> is </a:t>
            </a:r>
            <a:r>
              <a:rPr lang="en-US" sz="2400" b="1" i="1" dirty="0">
                <a:latin typeface="Times New Roman" charset="0"/>
                <a:sym typeface="Symbol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</a:t>
            </a:r>
          </a:p>
          <a:p>
            <a:pPr lvl="1" eaLnBrk="1" hangingPunct="1"/>
            <a:r>
              <a:rPr lang="en-US" sz="2000" dirty="0" smtClean="0">
                <a:latin typeface="Times New Roman" charset="0"/>
                <a:sym typeface="Symbol" charset="0"/>
              </a:rPr>
              <a:t>    2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000" b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+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K</a:t>
            </a:r>
            <a:r>
              <a:rPr lang="en-US" sz="2000" b="1" i="1" dirty="0" err="1" smtClean="0">
                <a:latin typeface="Times New Roman" charset="0"/>
                <a:sym typeface="Symbol" charset="0"/>
              </a:rPr>
              <a:t>n</a:t>
            </a:r>
            <a:endParaRPr lang="en-US" sz="2000" b="1" i="1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 smtClean="0">
                <a:latin typeface="Times New Roman" charset="0"/>
                <a:sym typeface="Symbol" charset="0"/>
              </a:rPr>
              <a:t>            10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K</a:t>
            </a:r>
            <a:r>
              <a:rPr lang="en-US" sz="2000" b="1" i="1" dirty="0" err="1" smtClean="0">
                <a:latin typeface="Times New Roman" charset="0"/>
                <a:sym typeface="Symbol" charset="0"/>
              </a:rPr>
              <a:t>n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-</a:t>
            </a:r>
            <a:r>
              <a:rPr lang="en-US" sz="2000" dirty="0">
                <a:latin typeface="Times New Roman" charset="0"/>
                <a:sym typeface="Symbol" charset="0"/>
              </a:rPr>
              <a:t> 2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endParaRPr lang="en-US" sz="2000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 smtClean="0">
                <a:latin typeface="Times New Roman" charset="0"/>
                <a:sym typeface="Symbol" charset="0"/>
              </a:rPr>
              <a:t>10</a:t>
            </a:r>
            <a:r>
              <a:rPr lang="en-US" sz="2000" dirty="0" smtClean="0">
                <a:latin typeface="Symbol" charset="0"/>
                <a:sym typeface="Symbol" charset="0"/>
              </a:rPr>
              <a:t>/</a:t>
            </a:r>
            <a:r>
              <a:rPr lang="en-US" sz="2000" dirty="0" smtClean="0">
                <a:latin typeface="Times New Roman" charset="0"/>
                <a:sym typeface="Symbol" charset="0"/>
              </a:rPr>
              <a:t>(</a:t>
            </a:r>
            <a:r>
              <a:rPr lang="en-US" sz="2000" b="1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</a:t>
            </a:r>
            <a:r>
              <a:rPr lang="en-US" sz="2000" dirty="0">
                <a:latin typeface="Times New Roman" charset="0"/>
                <a:sym typeface="Symbol" charset="0"/>
              </a:rPr>
              <a:t> 2</a:t>
            </a:r>
            <a:r>
              <a:rPr lang="en-US" sz="2000" dirty="0" smtClean="0">
                <a:latin typeface="Times New Roman" charset="0"/>
                <a:sym typeface="Symbol" charset="0"/>
              </a:rPr>
              <a:t>)</a:t>
            </a:r>
            <a:r>
              <a:rPr lang="en-US" sz="2000" dirty="0">
                <a:latin typeface="Symbol" charset="0"/>
                <a:sym typeface="Symbol" charset="0"/>
              </a:rPr>
              <a:t> </a:t>
            </a:r>
            <a:r>
              <a:rPr lang="en-US" sz="2000" dirty="0" smtClean="0">
                <a:latin typeface="Symbol" charset="0"/>
                <a:sym typeface="Symbol" charset="0"/>
              </a:rPr>
              <a:t>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n</a:t>
            </a:r>
          </a:p>
          <a:p>
            <a:pPr lvl="1" eaLnBrk="1" hangingPunct="1"/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           </a:t>
            </a:r>
            <a:r>
              <a:rPr lang="en-US" sz="2000" dirty="0" smtClean="0">
                <a:latin typeface="Times New Roman" charset="0"/>
                <a:sym typeface="Symbol" charset="0"/>
              </a:rPr>
              <a:t>10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b="1" i="1" dirty="0">
                <a:latin typeface="Times New Roman" charset="0"/>
                <a:sym typeface="Symbol" charset="0"/>
              </a:rPr>
              <a:t> n </a:t>
            </a:r>
            <a:r>
              <a:rPr lang="en-US" sz="2000" dirty="0">
                <a:latin typeface="Symbol" charset="0"/>
                <a:sym typeface="Symbol" charset="0"/>
              </a:rPr>
              <a:t>    </a:t>
            </a:r>
            <a:r>
              <a:rPr lang="en-US" sz="2000" dirty="0">
                <a:latin typeface="Times New Roman" charset="0"/>
                <a:sym typeface="Symbol" charset="0"/>
              </a:rPr>
              <a:t>(if </a:t>
            </a:r>
            <a:r>
              <a:rPr lang="en-US" sz="2000" b="1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is 3)</a:t>
            </a:r>
            <a:r>
              <a:rPr lang="en-US" sz="2000" dirty="0">
                <a:latin typeface="Symbol" charset="0"/>
                <a:sym typeface="Symbol" charset="0"/>
              </a:rPr>
              <a:t> </a:t>
            </a:r>
            <a:endParaRPr lang="en-US" sz="2000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Pick </a:t>
            </a:r>
            <a:r>
              <a:rPr lang="en-US" sz="2000" b="1" i="1" dirty="0">
                <a:latin typeface="Times New Roman" charset="0"/>
                <a:sym typeface="Symbol" charset="0"/>
              </a:rPr>
              <a:t>K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= </a:t>
            </a:r>
            <a:r>
              <a:rPr lang="en-US" sz="2000" dirty="0">
                <a:latin typeface="Times New Roman" charset="0"/>
                <a:sym typeface="Symbol" charset="0"/>
              </a:rPr>
              <a:t>3 </a:t>
            </a:r>
            <a:r>
              <a:rPr lang="en-US" sz="2000" dirty="0">
                <a:latin typeface="Tahoma" charset="0"/>
              </a:rPr>
              <a:t>and 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baseline="-25000" dirty="0">
                <a:latin typeface="Times New Roman" charset="0"/>
                <a:sym typeface="Symbol" charset="0"/>
              </a:rPr>
              <a:t>0 </a:t>
            </a:r>
            <a:r>
              <a:rPr lang="en-US" sz="2000" dirty="0">
                <a:latin typeface="Symbol" charset="0"/>
                <a:sym typeface="Symbol" charset="0"/>
              </a:rPr>
              <a:t>= </a:t>
            </a:r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endParaRPr lang="en-US" sz="2000" dirty="0">
              <a:latin typeface="Tahoma" charset="0"/>
            </a:endParaRPr>
          </a:p>
          <a:p>
            <a:pPr eaLnBrk="1" hangingPunct="1"/>
            <a:endParaRPr lang="en-US" sz="2400" dirty="0">
              <a:latin typeface="Tahoma" charset="0"/>
            </a:endParaRPr>
          </a:p>
        </p:txBody>
      </p:sp>
      <p:sp>
        <p:nvSpPr>
          <p:cNvPr id="2867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7A68B24-0A9F-A84C-870B-32611727D20D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Big-Oh Notation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Given functions </a:t>
            </a:r>
            <a:r>
              <a:rPr lang="en-US" sz="2400" b="1" i="1" dirty="0">
                <a:latin typeface="Times New Roman" charset="0"/>
                <a:sym typeface="Symbol" charset="0"/>
              </a:rPr>
              <a:t>f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 </a:t>
            </a:r>
            <a:r>
              <a:rPr lang="en-US" sz="2400" dirty="0">
                <a:latin typeface="Tahoma" charset="0"/>
              </a:rPr>
              <a:t>and </a:t>
            </a:r>
            <a:r>
              <a:rPr lang="en-US" sz="2400" b="1" i="1" dirty="0">
                <a:latin typeface="Times New Roman" charset="0"/>
                <a:sym typeface="Symbol" charset="0"/>
              </a:rPr>
              <a:t>g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</a:t>
            </a:r>
            <a:r>
              <a:rPr lang="en-US" sz="2400" dirty="0">
                <a:latin typeface="Tahoma" charset="0"/>
                <a:sym typeface="Symbol" charset="0"/>
              </a:rPr>
              <a:t>, </a:t>
            </a:r>
            <a:r>
              <a:rPr lang="en-US" sz="2400" dirty="0">
                <a:latin typeface="Tahoma" charset="0"/>
              </a:rPr>
              <a:t>we say that </a:t>
            </a:r>
            <a:r>
              <a:rPr lang="en-US" sz="2400" b="1" i="1" dirty="0">
                <a:latin typeface="Times New Roman" charset="0"/>
                <a:sym typeface="Symbol" charset="0"/>
              </a:rPr>
              <a:t>f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 </a:t>
            </a:r>
            <a:r>
              <a:rPr lang="en-US" sz="2400" dirty="0">
                <a:latin typeface="Tahoma" charset="0"/>
              </a:rPr>
              <a:t>is </a:t>
            </a:r>
            <a:r>
              <a:rPr lang="en-US" sz="2400" b="1" i="1" dirty="0">
                <a:latin typeface="Times New Roman" charset="0"/>
                <a:sym typeface="Symbol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g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))</a:t>
            </a:r>
            <a:r>
              <a:rPr lang="en-US" sz="2400" dirty="0">
                <a:latin typeface="Tahoma" charset="0"/>
                <a:sym typeface="Symbol" charset="0"/>
              </a:rPr>
              <a:t> </a:t>
            </a:r>
            <a:r>
              <a:rPr lang="en-US" sz="2400" dirty="0">
                <a:latin typeface="Tahoma" charset="0"/>
              </a:rPr>
              <a:t>if there are positive constants</a:t>
            </a:r>
            <a:br>
              <a:rPr lang="en-US" sz="2400" dirty="0">
                <a:latin typeface="Tahoma" charset="0"/>
              </a:rPr>
            </a:br>
            <a:r>
              <a:rPr lang="en-US" sz="2400" b="1" i="1" dirty="0">
                <a:latin typeface="Times New Roman" charset="0"/>
                <a:sym typeface="Symbol" charset="0"/>
              </a:rPr>
              <a:t>K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and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b="1" baseline="-25000" dirty="0">
                <a:latin typeface="Times New Roman" charset="0"/>
                <a:sym typeface="Symbol" charset="0"/>
              </a:rPr>
              <a:t>0</a:t>
            </a:r>
            <a:r>
              <a:rPr lang="en-US" sz="2400" dirty="0">
                <a:latin typeface="Tahoma" charset="0"/>
              </a:rPr>
              <a:t> such that</a:t>
            </a:r>
          </a:p>
          <a:p>
            <a:pPr eaLnBrk="1" hangingPunct="1">
              <a:buFont typeface="Wingdings" charset="0"/>
              <a:buNone/>
            </a:pPr>
            <a:r>
              <a:rPr lang="en-US" sz="2800" b="1" i="1" dirty="0">
                <a:latin typeface="Times New Roman" charset="0"/>
                <a:sym typeface="Symbol" charset="0"/>
              </a:rPr>
              <a:t>	</a:t>
            </a:r>
            <a:r>
              <a:rPr lang="en-US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f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)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Symbol" charset="0"/>
                <a:sym typeface="Symbol" charset="0"/>
              </a:rPr>
              <a:t>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K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g</a:t>
            </a:r>
            <a:r>
              <a:rPr lang="en-US" sz="2400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) 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for </a:t>
            </a:r>
            <a:r>
              <a:rPr lang="en-US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n </a:t>
            </a:r>
            <a:r>
              <a:rPr lang="en-US" sz="2400" dirty="0">
                <a:solidFill>
                  <a:srgbClr val="FF0000"/>
                </a:solidFill>
                <a:latin typeface="Symbol" charset="0"/>
                <a:sym typeface="Symbol" charset="0"/>
              </a:rPr>
              <a:t>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0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Example: </a:t>
            </a:r>
            <a:r>
              <a:rPr lang="en-US" sz="2400" dirty="0">
                <a:latin typeface="Times New Roman" charset="0"/>
                <a:sym typeface="Symbol" charset="0"/>
              </a:rPr>
              <a:t>2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b="1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Symbol" charset="0"/>
                <a:sym typeface="Symbol" charset="0"/>
              </a:rPr>
              <a:t>+</a:t>
            </a:r>
            <a:r>
              <a:rPr lang="en-US" sz="2400" b="1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Times New Roman" charset="0"/>
                <a:sym typeface="Symbol" charset="0"/>
              </a:rPr>
              <a:t>10</a:t>
            </a:r>
            <a:r>
              <a:rPr lang="en-US" sz="2400" dirty="0">
                <a:latin typeface="Tahoma" charset="0"/>
                <a:sym typeface="Symbol" charset="0"/>
              </a:rPr>
              <a:t> is </a:t>
            </a:r>
            <a:r>
              <a:rPr lang="en-US" sz="2400" b="1" i="1" dirty="0">
                <a:latin typeface="Times New Roman" charset="0"/>
                <a:sym typeface="Symbol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</a:t>
            </a:r>
          </a:p>
          <a:p>
            <a:pPr lvl="1" eaLnBrk="1" hangingPunct="1"/>
            <a:r>
              <a:rPr lang="en-US" sz="2000" dirty="0">
                <a:latin typeface="Times New Roman" charset="0"/>
                <a:sym typeface="Symbol" charset="0"/>
              </a:rPr>
              <a:t> 2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+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K</a:t>
            </a:r>
            <a:r>
              <a:rPr lang="en-US" sz="2000" b="1" i="1" dirty="0" err="1" smtClean="0">
                <a:latin typeface="Times New Roman" charset="0"/>
                <a:sym typeface="Symbol" charset="0"/>
              </a:rPr>
              <a:t>n</a:t>
            </a:r>
            <a:endParaRPr lang="en-US" sz="2000" b="1" i="1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>
                <a:latin typeface="Times New Roman" charset="0"/>
                <a:sym typeface="Symbol" charset="0"/>
              </a:rPr>
              <a:t>            10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K</a:t>
            </a:r>
            <a:r>
              <a:rPr lang="en-US" sz="2000" b="1" i="1" dirty="0" err="1" smtClean="0">
                <a:latin typeface="Times New Roman" charset="0"/>
                <a:sym typeface="Symbol" charset="0"/>
              </a:rPr>
              <a:t>n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b="1" i="1" dirty="0">
                <a:latin typeface="Times New Roman" charset="0"/>
                <a:sym typeface="Symbol" charset="0"/>
              </a:rPr>
              <a:t>-</a:t>
            </a:r>
            <a:r>
              <a:rPr lang="en-US" sz="2000" dirty="0">
                <a:latin typeface="Times New Roman" charset="0"/>
                <a:sym typeface="Symbol" charset="0"/>
              </a:rPr>
              <a:t> 2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endParaRPr lang="en-US" sz="2000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r>
              <a:rPr lang="en-US" sz="2000" dirty="0" smtClean="0">
                <a:latin typeface="Symbol" charset="0"/>
                <a:sym typeface="Symbol" charset="0"/>
              </a:rPr>
              <a:t>/</a:t>
            </a:r>
            <a:r>
              <a:rPr lang="en-US" sz="2000" dirty="0" smtClean="0">
                <a:latin typeface="Times New Roman" charset="0"/>
                <a:sym typeface="Symbol" charset="0"/>
              </a:rPr>
              <a:t>(</a:t>
            </a:r>
            <a:r>
              <a:rPr lang="en-US" sz="2000" b="1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</a:t>
            </a:r>
            <a:r>
              <a:rPr lang="en-US" sz="2000" dirty="0">
                <a:latin typeface="Times New Roman" charset="0"/>
                <a:sym typeface="Symbol" charset="0"/>
              </a:rPr>
              <a:t> 2)</a:t>
            </a:r>
            <a:r>
              <a:rPr lang="en-US" sz="2000" dirty="0">
                <a:latin typeface="Symbol" charset="0"/>
                <a:sym typeface="Symbol" charset="0"/>
              </a:rPr>
              <a:t> 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n</a:t>
            </a:r>
          </a:p>
          <a:p>
            <a:pPr lvl="1" eaLnBrk="1" hangingPunct="1"/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           </a:t>
            </a:r>
            <a:r>
              <a:rPr lang="en-US" sz="2000" dirty="0" smtClean="0">
                <a:latin typeface="Times New Roman" charset="0"/>
                <a:sym typeface="Symbol" charset="0"/>
              </a:rPr>
              <a:t>10</a:t>
            </a:r>
            <a:r>
              <a:rPr lang="en-US" sz="2000" dirty="0" smtClean="0">
                <a:latin typeface="Symbol" charset="0"/>
                <a:sym typeface="Symbol" charset="0"/>
              </a:rPr>
              <a:t>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n </a:t>
            </a:r>
            <a:r>
              <a:rPr lang="en-US" sz="2000" dirty="0" smtClean="0">
                <a:latin typeface="Symbol" charset="0"/>
                <a:sym typeface="Symbol" charset="0"/>
              </a:rPr>
              <a:t>    </a:t>
            </a:r>
            <a:r>
              <a:rPr lang="en-US" sz="2000" dirty="0" smtClean="0">
                <a:latin typeface="Times New Roman" charset="0"/>
                <a:sym typeface="Symbol" charset="0"/>
              </a:rPr>
              <a:t>(if </a:t>
            </a:r>
            <a:r>
              <a:rPr lang="en-US" sz="2000" b="1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is 3)</a:t>
            </a:r>
            <a:r>
              <a:rPr lang="en-US" sz="2000" dirty="0" smtClean="0">
                <a:latin typeface="Symbol" charset="0"/>
                <a:sym typeface="Symbol" charset="0"/>
              </a:rPr>
              <a:t> </a:t>
            </a:r>
            <a:endParaRPr lang="en-US" sz="2000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Pick </a:t>
            </a:r>
            <a:r>
              <a:rPr lang="en-US" sz="2000" b="1" i="1" dirty="0">
                <a:latin typeface="Times New Roman" charset="0"/>
                <a:sym typeface="Symbol" charset="0"/>
              </a:rPr>
              <a:t>K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= </a:t>
            </a:r>
            <a:r>
              <a:rPr lang="en-US" sz="2000" dirty="0">
                <a:latin typeface="Times New Roman" charset="0"/>
                <a:sym typeface="Symbol" charset="0"/>
              </a:rPr>
              <a:t>3 </a:t>
            </a:r>
            <a:r>
              <a:rPr lang="en-US" sz="2000" dirty="0">
                <a:latin typeface="Tahoma" charset="0"/>
              </a:rPr>
              <a:t>and 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baseline="-25000" dirty="0">
                <a:latin typeface="Times New Roman" charset="0"/>
                <a:sym typeface="Symbol" charset="0"/>
              </a:rPr>
              <a:t>0 </a:t>
            </a:r>
            <a:r>
              <a:rPr lang="en-US" sz="2000" dirty="0">
                <a:latin typeface="Symbol" charset="0"/>
                <a:sym typeface="Symbol" charset="0"/>
              </a:rPr>
              <a:t>= </a:t>
            </a:r>
            <a:r>
              <a:rPr lang="en-US" sz="2000" dirty="0" smtClean="0">
                <a:latin typeface="Times New Roman" charset="0"/>
                <a:sym typeface="Symbol" charset="0"/>
              </a:rPr>
              <a:t>10</a:t>
            </a:r>
            <a:endParaRPr lang="en-US" sz="2400" dirty="0">
              <a:latin typeface="Tahoma" charset="0"/>
            </a:endParaRPr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831729"/>
              </p:ext>
            </p:extLst>
          </p:nvPr>
        </p:nvGraphicFramePr>
        <p:xfrm>
          <a:off x="3819525" y="1402106"/>
          <a:ext cx="532447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1" name="Chart" r:id="rId3" imgW="8686800" imgH="6553200" progId="Excel.Chart.8">
                  <p:embed followColorScheme="full"/>
                </p:oleObj>
              </mc:Choice>
              <mc:Fallback>
                <p:oleObj name="Chart" r:id="rId3" imgW="8686800" imgH="6553200" progId="Excel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525" y="1402106"/>
                        <a:ext cx="5324475" cy="428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3886200" y="5919189"/>
            <a:ext cx="539448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is the significance of K and n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060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9F218C3-C266-8B46-8A2F-5927D972E6B6}" type="slidenum">
              <a:rPr lang="en-US" sz="1400"/>
              <a:pPr eaLnBrk="1" hangingPunct="1"/>
              <a:t>25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Big-Oh Example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3581400" cy="3657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Example: the function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baseline="30000" dirty="0">
                <a:latin typeface="Times New Roman" charset="0"/>
                <a:sym typeface="Symbol" charset="0"/>
              </a:rPr>
              <a:t>2</a:t>
            </a:r>
            <a:r>
              <a:rPr lang="en-US" sz="2400" b="1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Tahoma" charset="0"/>
                <a:sym typeface="Symbol" charset="0"/>
              </a:rPr>
              <a:t>is not </a:t>
            </a:r>
            <a:r>
              <a:rPr lang="en-US" sz="2400" b="1" i="1" dirty="0">
                <a:latin typeface="Times New Roman" charset="0"/>
                <a:sym typeface="Symbol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</a:t>
            </a:r>
          </a:p>
          <a:p>
            <a:pPr lvl="1" eaLnBrk="1" hangingPunct="1"/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30000" dirty="0">
                <a:latin typeface="Times New Roman" charset="0"/>
                <a:sym typeface="Symbol" charset="0"/>
              </a:rPr>
              <a:t>2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K</a:t>
            </a:r>
            <a:r>
              <a:rPr lang="en-US" sz="2000" b="1" i="1" dirty="0" err="1" smtClean="0">
                <a:latin typeface="Times New Roman" charset="0"/>
                <a:sym typeface="Symbol" charset="0"/>
              </a:rPr>
              <a:t>n</a:t>
            </a:r>
            <a:endParaRPr lang="en-US" sz="2000" b="1" i="1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b="1" i="1" dirty="0">
                <a:latin typeface="Times New Roman" charset="0"/>
                <a:sym typeface="Symbol" charset="0"/>
              </a:rPr>
              <a:t>n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>
                <a:latin typeface="Times New Roman" charset="0"/>
                <a:sym typeface="Symbol" charset="0"/>
              </a:rPr>
              <a:t>K</a:t>
            </a:r>
            <a:endParaRPr lang="en-US" sz="2000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The above inequality cannot be satisfied since </a:t>
            </a:r>
            <a:r>
              <a:rPr lang="en-US" sz="2000" b="1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must be a constant </a:t>
            </a:r>
          </a:p>
          <a:p>
            <a:pPr eaLnBrk="1" hangingPunct="1"/>
            <a:endParaRPr lang="en-US" dirty="0">
              <a:latin typeface="Tahoma" charset="0"/>
            </a:endParaRP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3810000" y="1562100"/>
          <a:ext cx="5153025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79" name="Chart" r:id="rId3" imgW="7988300" imgH="6718300" progId="Excel.Chart.8">
                  <p:embed followColorScheme="full"/>
                </p:oleObj>
              </mc:Choice>
              <mc:Fallback>
                <p:oleObj name="Chart" r:id="rId3" imgW="7988300" imgH="6718300" progId="Excel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562100"/>
                        <a:ext cx="5153025" cy="461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Analysis of Algorithms</a:t>
            </a: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081CD07-4CD9-3644-8D29-823D2ECC1E70}" type="slidenum">
              <a:rPr lang="en-US" sz="1400"/>
              <a:pPr eaLnBrk="1" hangingPunct="1"/>
              <a:t>26</a:t>
            </a:fld>
            <a:endParaRPr lang="en-US" sz="1400" dirty="0"/>
          </a:p>
        </p:txBody>
      </p:sp>
      <p:sp>
        <p:nvSpPr>
          <p:cNvPr id="30723" name="Rectangle 1026"/>
          <p:cNvSpPr>
            <a:spLocks noChangeArrowheads="1"/>
          </p:cNvSpPr>
          <p:nvPr/>
        </p:nvSpPr>
        <p:spPr bwMode="auto">
          <a:xfrm>
            <a:off x="381000" y="533400"/>
            <a:ext cx="6248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chemeClr val="tx2"/>
                </a:solidFill>
              </a:rPr>
              <a:t>More Big-Oh Examples</a:t>
            </a:r>
          </a:p>
        </p:txBody>
      </p:sp>
      <p:sp>
        <p:nvSpPr>
          <p:cNvPr id="30724" name="Rectangle 1027"/>
          <p:cNvSpPr>
            <a:spLocks noChangeArrowheads="1"/>
          </p:cNvSpPr>
          <p:nvPr/>
        </p:nvSpPr>
        <p:spPr bwMode="auto">
          <a:xfrm>
            <a:off x="685800" y="14478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>
              <a:spcBef>
                <a:spcPct val="20000"/>
              </a:spcBef>
              <a:buSzPct val="75000"/>
              <a:buFont typeface="Wingdings" charset="2"/>
              <a:buChar char="q"/>
            </a:pPr>
            <a:r>
              <a:rPr lang="en-US" sz="2800" dirty="0" smtClean="0"/>
              <a:t>7n - 2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3"/>
              </a:buBlip>
            </a:pPr>
            <a:endParaRPr lang="en-US" sz="2800" dirty="0"/>
          </a:p>
        </p:txBody>
      </p:sp>
      <p:sp>
        <p:nvSpPr>
          <p:cNvPr id="39940" name="Rectangle 1028"/>
          <p:cNvSpPr>
            <a:spLocks noChangeArrowheads="1"/>
          </p:cNvSpPr>
          <p:nvPr/>
        </p:nvSpPr>
        <p:spPr bwMode="auto">
          <a:xfrm>
            <a:off x="487363" y="1930400"/>
            <a:ext cx="78184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7n-2 is O(n)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need c &gt; 0 and n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 1 such that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7 n - 2 </a:t>
            </a:r>
            <a:r>
              <a:rPr lang="en-US" sz="2000" dirty="0">
                <a:solidFill>
                  <a:srgbClr val="FF0000"/>
                </a:solidFill>
                <a:sym typeface="Symbol" charset="0"/>
              </a:rPr>
              <a:t> </a:t>
            </a:r>
            <a:r>
              <a:rPr lang="en-US" sz="2000" dirty="0">
                <a:solidFill>
                  <a:srgbClr val="00B050"/>
                </a:solidFill>
                <a:sym typeface="Symbol" charset="0"/>
              </a:rPr>
              <a:t>K</a:t>
            </a:r>
            <a:r>
              <a:rPr lang="en-US" sz="2000" dirty="0" smtClean="0">
                <a:solidFill>
                  <a:srgbClr val="FF0000"/>
                </a:solidFill>
                <a:sym typeface="Symbol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  <a:sym typeface="Symbol" charset="0"/>
              </a:rPr>
              <a:t>n </a:t>
            </a:r>
            <a:r>
              <a:rPr lang="en-US" sz="2000" dirty="0">
                <a:cs typeface="Arial" charset="0"/>
                <a:sym typeface="Symbol" charset="0"/>
              </a:rPr>
              <a:t>for n </a:t>
            </a:r>
            <a:r>
              <a:rPr lang="en-US" sz="2000" dirty="0">
                <a:sym typeface="Symbol" charset="0"/>
              </a:rPr>
              <a:t> n</a:t>
            </a:r>
            <a:r>
              <a:rPr lang="en-US" sz="2000" baseline="-25000" dirty="0">
                <a:sym typeface="Symbol" charset="0"/>
              </a:rPr>
              <a:t>0</a:t>
            </a:r>
            <a:endParaRPr lang="en-US" sz="2000" dirty="0">
              <a:sym typeface="Symbol" charset="0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sym typeface="Symbol" charset="0"/>
              </a:rPr>
              <a:t>this is true for </a:t>
            </a:r>
            <a:r>
              <a:rPr lang="en-US" sz="2000" dirty="0">
                <a:solidFill>
                  <a:srgbClr val="00B050"/>
                </a:solidFill>
                <a:sym typeface="Symbol" charset="0"/>
              </a:rPr>
              <a:t>K</a:t>
            </a:r>
            <a:r>
              <a:rPr lang="en-US" sz="2000" dirty="0" smtClean="0">
                <a:sym typeface="Symbol" charset="0"/>
              </a:rPr>
              <a:t> </a:t>
            </a:r>
            <a:r>
              <a:rPr lang="en-US" sz="2000" dirty="0">
                <a:sym typeface="Symbol" charset="0"/>
              </a:rPr>
              <a:t>= 7 and </a:t>
            </a:r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en-US" sz="2000" dirty="0">
                <a:sym typeface="Symbol" charset="0"/>
              </a:rPr>
              <a:t> = 1</a:t>
            </a:r>
            <a:endParaRPr lang="en-US" sz="2000" baseline="-25000" dirty="0"/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endParaRPr lang="en-US" sz="2000" dirty="0"/>
          </a:p>
        </p:txBody>
      </p:sp>
      <p:sp>
        <p:nvSpPr>
          <p:cNvPr id="30726" name="Rectangle 1029"/>
          <p:cNvSpPr>
            <a:spLocks noChangeArrowheads="1"/>
          </p:cNvSpPr>
          <p:nvPr/>
        </p:nvSpPr>
        <p:spPr bwMode="auto">
          <a:xfrm>
            <a:off x="685800" y="31242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SzPct val="75000"/>
            </a:pPr>
            <a:endParaRPr lang="en-US" sz="2800" dirty="0">
              <a:latin typeface="Times New Roman" charset="0"/>
            </a:endParaRPr>
          </a:p>
        </p:txBody>
      </p:sp>
      <p:sp>
        <p:nvSpPr>
          <p:cNvPr id="39942" name="Rectangle 1030"/>
          <p:cNvSpPr>
            <a:spLocks noChangeArrowheads="1"/>
          </p:cNvSpPr>
          <p:nvPr/>
        </p:nvSpPr>
        <p:spPr bwMode="auto">
          <a:xfrm>
            <a:off x="457200" y="35814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endParaRPr lang="en-US" sz="2000" dirty="0"/>
          </a:p>
        </p:txBody>
      </p:sp>
      <p:sp>
        <p:nvSpPr>
          <p:cNvPr id="30728" name="Rectangle 1031"/>
          <p:cNvSpPr>
            <a:spLocks noChangeArrowheads="1"/>
          </p:cNvSpPr>
          <p:nvPr/>
        </p:nvSpPr>
        <p:spPr bwMode="auto">
          <a:xfrm>
            <a:off x="685800" y="47244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SzPct val="75000"/>
            </a:pPr>
            <a:endParaRPr lang="en-US" sz="2800" dirty="0"/>
          </a:p>
        </p:txBody>
      </p:sp>
      <p:graphicFrame>
        <p:nvGraphicFramePr>
          <p:cNvPr id="30730" name="Object 1033"/>
          <p:cNvGraphicFramePr>
            <a:graphicFrameLocks noChangeAspect="1"/>
          </p:cNvGraphicFramePr>
          <p:nvPr/>
        </p:nvGraphicFramePr>
        <p:xfrm>
          <a:off x="6705600" y="228600"/>
          <a:ext cx="20574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8" name="Clip" r:id="rId4" imgW="1804737" imgH="1190201" progId="MS_ClipArt_Gallery.5">
                  <p:embed/>
                </p:oleObj>
              </mc:Choice>
              <mc:Fallback>
                <p:oleObj name="Clip" r:id="rId4" imgW="1804737" imgH="1190201" progId="MS_ClipArt_Gallery.5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28600"/>
                        <a:ext cx="2057400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994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Analysis of Algorithms</a:t>
            </a: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081CD07-4CD9-3644-8D29-823D2ECC1E70}" type="slidenum">
              <a:rPr lang="en-US" sz="1400"/>
              <a:pPr eaLnBrk="1" hangingPunct="1"/>
              <a:t>27</a:t>
            </a:fld>
            <a:endParaRPr lang="en-US" sz="1400" dirty="0"/>
          </a:p>
        </p:txBody>
      </p:sp>
      <p:sp>
        <p:nvSpPr>
          <p:cNvPr id="30723" name="Rectangle 1026"/>
          <p:cNvSpPr>
            <a:spLocks noChangeArrowheads="1"/>
          </p:cNvSpPr>
          <p:nvPr/>
        </p:nvSpPr>
        <p:spPr bwMode="auto">
          <a:xfrm>
            <a:off x="381000" y="533400"/>
            <a:ext cx="6248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chemeClr val="tx2"/>
                </a:solidFill>
              </a:rPr>
              <a:t>More Big-Oh Examples</a:t>
            </a:r>
          </a:p>
        </p:txBody>
      </p:sp>
      <p:sp>
        <p:nvSpPr>
          <p:cNvPr id="30724" name="Rectangle 1027"/>
          <p:cNvSpPr>
            <a:spLocks noChangeArrowheads="1"/>
          </p:cNvSpPr>
          <p:nvPr/>
        </p:nvSpPr>
        <p:spPr bwMode="auto">
          <a:xfrm>
            <a:off x="685800" y="14478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>
              <a:spcBef>
                <a:spcPct val="20000"/>
              </a:spcBef>
              <a:buSzPct val="75000"/>
              <a:buFont typeface="Wingdings" charset="2"/>
              <a:buChar char="q"/>
            </a:pPr>
            <a:r>
              <a:rPr lang="en-US" sz="2800" dirty="0" smtClean="0"/>
              <a:t>7n - 2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3"/>
              </a:buBlip>
            </a:pPr>
            <a:endParaRPr lang="en-US" sz="2800" dirty="0"/>
          </a:p>
        </p:txBody>
      </p:sp>
      <p:sp>
        <p:nvSpPr>
          <p:cNvPr id="39940" name="Rectangle 1028"/>
          <p:cNvSpPr>
            <a:spLocks noChangeArrowheads="1"/>
          </p:cNvSpPr>
          <p:nvPr/>
        </p:nvSpPr>
        <p:spPr bwMode="auto">
          <a:xfrm>
            <a:off x="487363" y="1930400"/>
            <a:ext cx="78184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7n-2 is O(n)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need </a:t>
            </a:r>
            <a:r>
              <a:rPr lang="en-US" sz="2000" dirty="0" smtClean="0"/>
              <a:t>K </a:t>
            </a:r>
            <a:r>
              <a:rPr lang="en-US" sz="2000" dirty="0"/>
              <a:t>&gt; 0 and n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 1 such that</a:t>
            </a:r>
            <a:r>
              <a:rPr lang="en-US" sz="2000" dirty="0"/>
              <a:t> </a:t>
            </a:r>
            <a:r>
              <a:rPr lang="en-US" sz="2000" dirty="0" smtClean="0"/>
              <a:t>7 n - 2 </a:t>
            </a:r>
            <a:r>
              <a:rPr lang="en-US" sz="2000" dirty="0">
                <a:sym typeface="Symbol" charset="0"/>
              </a:rPr>
              <a:t> K</a:t>
            </a:r>
            <a:r>
              <a:rPr lang="en-US" sz="2000" dirty="0" smtClean="0">
                <a:sym typeface="Symbol" charset="0"/>
              </a:rPr>
              <a:t> </a:t>
            </a:r>
            <a:r>
              <a:rPr lang="en-US" sz="2000" dirty="0" smtClean="0">
                <a:cs typeface="Arial" charset="0"/>
                <a:sym typeface="Symbol" charset="0"/>
              </a:rPr>
              <a:t>n </a:t>
            </a:r>
            <a:r>
              <a:rPr lang="en-US" sz="2000" dirty="0">
                <a:cs typeface="Arial" charset="0"/>
                <a:sym typeface="Symbol" charset="0"/>
              </a:rPr>
              <a:t>for n </a:t>
            </a:r>
            <a:r>
              <a:rPr lang="en-US" sz="2000" dirty="0">
                <a:sym typeface="Symbol" charset="0"/>
              </a:rPr>
              <a:t> n</a:t>
            </a:r>
            <a:r>
              <a:rPr lang="en-US" sz="2000" baseline="-25000" dirty="0">
                <a:sym typeface="Symbol" charset="0"/>
              </a:rPr>
              <a:t>0</a:t>
            </a:r>
            <a:endParaRPr lang="en-US" sz="2000" dirty="0">
              <a:sym typeface="Symbol" charset="0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sym typeface="Symbol" charset="0"/>
              </a:rPr>
              <a:t>this is true for </a:t>
            </a:r>
            <a:r>
              <a:rPr lang="en-US" sz="2000" dirty="0" smtClean="0">
                <a:sym typeface="Symbol" charset="0"/>
              </a:rPr>
              <a:t>K </a:t>
            </a:r>
            <a:r>
              <a:rPr lang="en-US" sz="2000" dirty="0">
                <a:sym typeface="Symbol" charset="0"/>
              </a:rPr>
              <a:t>= 7 and </a:t>
            </a:r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en-US" sz="2000" dirty="0">
                <a:sym typeface="Symbol" charset="0"/>
              </a:rPr>
              <a:t> = 1</a:t>
            </a:r>
            <a:endParaRPr lang="en-US" sz="2000" baseline="-25000" dirty="0"/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endParaRPr lang="en-US" sz="2000" dirty="0"/>
          </a:p>
        </p:txBody>
      </p:sp>
      <p:sp>
        <p:nvSpPr>
          <p:cNvPr id="30726" name="Rectangle 1029"/>
          <p:cNvSpPr>
            <a:spLocks noChangeArrowheads="1"/>
          </p:cNvSpPr>
          <p:nvPr/>
        </p:nvSpPr>
        <p:spPr bwMode="auto">
          <a:xfrm>
            <a:off x="685800" y="31242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SzPct val="75000"/>
              <a:buFont typeface="Wingdings" charset="2"/>
              <a:buChar char="q"/>
            </a:pPr>
            <a:r>
              <a:rPr lang="en-US" sz="2800" dirty="0" smtClean="0"/>
              <a:t>3 n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 </a:t>
            </a:r>
            <a:r>
              <a:rPr lang="en-US" sz="2800" dirty="0"/>
              <a:t>+ </a:t>
            </a:r>
            <a:r>
              <a:rPr lang="en-US" sz="2800" dirty="0" smtClean="0"/>
              <a:t>20 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/>
              <a:t>+ 5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endParaRPr lang="en-US" sz="2800" dirty="0">
              <a:latin typeface="Times New Roman" charset="0"/>
            </a:endParaRPr>
          </a:p>
        </p:txBody>
      </p:sp>
      <p:sp>
        <p:nvSpPr>
          <p:cNvPr id="39942" name="Rectangle 1030"/>
          <p:cNvSpPr>
            <a:spLocks noChangeArrowheads="1"/>
          </p:cNvSpPr>
          <p:nvPr/>
        </p:nvSpPr>
        <p:spPr bwMode="auto">
          <a:xfrm>
            <a:off x="457200" y="35814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3 n</a:t>
            </a:r>
            <a:r>
              <a:rPr lang="en-US" sz="2000" baseline="30000" dirty="0" smtClean="0">
                <a:solidFill>
                  <a:srgbClr val="FF0000"/>
                </a:solidFill>
              </a:rPr>
              <a:t>3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+ </a:t>
            </a:r>
            <a:r>
              <a:rPr lang="en-US" sz="2000" dirty="0" smtClean="0">
                <a:solidFill>
                  <a:srgbClr val="FF0000"/>
                </a:solidFill>
              </a:rPr>
              <a:t>20 n</a:t>
            </a:r>
            <a:r>
              <a:rPr lang="en-US" sz="2000" baseline="30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+ 5 is O(n</a:t>
            </a:r>
            <a:r>
              <a:rPr lang="en-US" sz="2000" baseline="30000" dirty="0">
                <a:solidFill>
                  <a:srgbClr val="FF0000"/>
                </a:solidFill>
              </a:rPr>
              <a:t>3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need </a:t>
            </a:r>
            <a:r>
              <a:rPr lang="en-US" sz="2000" dirty="0" smtClean="0"/>
              <a:t>K </a:t>
            </a:r>
            <a:r>
              <a:rPr lang="en-US" sz="2000" dirty="0"/>
              <a:t>&gt; 0 and n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 1 such that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3 n</a:t>
            </a:r>
            <a:r>
              <a:rPr lang="en-US" sz="2000" baseline="30000" dirty="0" smtClean="0">
                <a:solidFill>
                  <a:srgbClr val="FF0000"/>
                </a:solidFill>
              </a:rPr>
              <a:t>3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+ </a:t>
            </a:r>
            <a:r>
              <a:rPr lang="en-US" sz="2000" dirty="0" smtClean="0">
                <a:solidFill>
                  <a:srgbClr val="FF0000"/>
                </a:solidFill>
              </a:rPr>
              <a:t>20 n</a:t>
            </a:r>
            <a:r>
              <a:rPr lang="en-US" sz="2000" baseline="30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+ 5 </a:t>
            </a:r>
            <a:r>
              <a:rPr lang="en-US" sz="2000" dirty="0">
                <a:solidFill>
                  <a:srgbClr val="FF0000"/>
                </a:solidFill>
                <a:sym typeface="Symbol" charset="0"/>
              </a:rPr>
              <a:t> </a:t>
            </a:r>
            <a:r>
              <a:rPr lang="en-US" sz="2000" dirty="0">
                <a:solidFill>
                  <a:srgbClr val="00B050"/>
                </a:solidFill>
                <a:sym typeface="Symbol" charset="0"/>
              </a:rPr>
              <a:t>K</a:t>
            </a:r>
            <a:r>
              <a:rPr lang="en-US" sz="2000" dirty="0" smtClean="0">
                <a:solidFill>
                  <a:srgbClr val="FF0000"/>
                </a:solidFill>
                <a:sym typeface="Symbol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  <a:sym typeface="Symbol" charset="0"/>
              </a:rPr>
              <a:t>n</a:t>
            </a:r>
            <a:r>
              <a:rPr lang="en-US" sz="2000" baseline="30000" dirty="0" smtClean="0">
                <a:solidFill>
                  <a:srgbClr val="FF0000"/>
                </a:solidFill>
                <a:cs typeface="Arial" charset="0"/>
                <a:sym typeface="Symbol" charset="0"/>
              </a:rPr>
              <a:t>3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  <a:sym typeface="Symbol" charset="0"/>
              </a:rPr>
              <a:t> </a:t>
            </a:r>
            <a:r>
              <a:rPr lang="en-US" sz="2000" dirty="0">
                <a:cs typeface="Arial" charset="0"/>
                <a:sym typeface="Symbol" charset="0"/>
              </a:rPr>
              <a:t>for n </a:t>
            </a:r>
            <a:r>
              <a:rPr lang="en-US" sz="2000" dirty="0">
                <a:sym typeface="Symbol" charset="0"/>
              </a:rPr>
              <a:t> n</a:t>
            </a:r>
            <a:r>
              <a:rPr lang="en-US" sz="2000" baseline="-25000" dirty="0">
                <a:sym typeface="Symbol" charset="0"/>
              </a:rPr>
              <a:t>0</a:t>
            </a:r>
            <a:endParaRPr lang="en-US" sz="2000" dirty="0">
              <a:sym typeface="Symbol" charset="0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sym typeface="Symbol" charset="0"/>
              </a:rPr>
              <a:t>this is true for </a:t>
            </a:r>
            <a:r>
              <a:rPr lang="en-US" sz="2000" dirty="0">
                <a:solidFill>
                  <a:srgbClr val="00B050"/>
                </a:solidFill>
                <a:sym typeface="Symbol" charset="0"/>
              </a:rPr>
              <a:t>K</a:t>
            </a:r>
            <a:r>
              <a:rPr lang="en-US" sz="2000" dirty="0" smtClean="0">
                <a:sym typeface="Symbol" charset="0"/>
              </a:rPr>
              <a:t> </a:t>
            </a:r>
            <a:r>
              <a:rPr lang="en-US" sz="2000" dirty="0">
                <a:sym typeface="Symbol" charset="0"/>
              </a:rPr>
              <a:t>= 4 and </a:t>
            </a:r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en-US" sz="2000" dirty="0">
                <a:sym typeface="Symbol" charset="0"/>
              </a:rPr>
              <a:t> = 21</a:t>
            </a:r>
            <a:endParaRPr lang="en-US" sz="2000" dirty="0"/>
          </a:p>
        </p:txBody>
      </p:sp>
      <p:sp>
        <p:nvSpPr>
          <p:cNvPr id="30728" name="Rectangle 1031"/>
          <p:cNvSpPr>
            <a:spLocks noChangeArrowheads="1"/>
          </p:cNvSpPr>
          <p:nvPr/>
        </p:nvSpPr>
        <p:spPr bwMode="auto">
          <a:xfrm>
            <a:off x="685800" y="47244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SzPct val="75000"/>
              <a:buFont typeface="Wingdings" charset="2"/>
              <a:buChar char="q"/>
            </a:pPr>
            <a:endParaRPr lang="en-US" sz="2800" dirty="0"/>
          </a:p>
        </p:txBody>
      </p:sp>
      <p:graphicFrame>
        <p:nvGraphicFramePr>
          <p:cNvPr id="30730" name="Object 1033"/>
          <p:cNvGraphicFramePr>
            <a:graphicFrameLocks noChangeAspect="1"/>
          </p:cNvGraphicFramePr>
          <p:nvPr/>
        </p:nvGraphicFramePr>
        <p:xfrm>
          <a:off x="6705600" y="228600"/>
          <a:ext cx="20574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08" name="Clip" r:id="rId4" imgW="1804737" imgH="1190201" progId="MS_ClipArt_Gallery.5">
                  <p:embed/>
                </p:oleObj>
              </mc:Choice>
              <mc:Fallback>
                <p:oleObj name="Clip" r:id="rId4" imgW="1804737" imgH="1190201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28600"/>
                        <a:ext cx="2057400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120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994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Analysis of Algorithms</a:t>
            </a: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081CD07-4CD9-3644-8D29-823D2ECC1E70}" type="slidenum">
              <a:rPr lang="en-US" sz="1400"/>
              <a:pPr eaLnBrk="1" hangingPunct="1"/>
              <a:t>28</a:t>
            </a:fld>
            <a:endParaRPr lang="en-US" sz="1400" dirty="0"/>
          </a:p>
        </p:txBody>
      </p:sp>
      <p:sp>
        <p:nvSpPr>
          <p:cNvPr id="30723" name="Rectangle 1026"/>
          <p:cNvSpPr>
            <a:spLocks noChangeArrowheads="1"/>
          </p:cNvSpPr>
          <p:nvPr/>
        </p:nvSpPr>
        <p:spPr bwMode="auto">
          <a:xfrm>
            <a:off x="381000" y="533400"/>
            <a:ext cx="6248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chemeClr val="tx2"/>
                </a:solidFill>
              </a:rPr>
              <a:t>More Big-Oh Examples</a:t>
            </a:r>
          </a:p>
        </p:txBody>
      </p:sp>
      <p:sp>
        <p:nvSpPr>
          <p:cNvPr id="30724" name="Rectangle 1027"/>
          <p:cNvSpPr>
            <a:spLocks noChangeArrowheads="1"/>
          </p:cNvSpPr>
          <p:nvPr/>
        </p:nvSpPr>
        <p:spPr bwMode="auto">
          <a:xfrm>
            <a:off x="685800" y="14478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14350" indent="-514350">
              <a:spcBef>
                <a:spcPct val="20000"/>
              </a:spcBef>
              <a:buSzPct val="75000"/>
              <a:buFont typeface="Wingdings" charset="2"/>
              <a:buChar char="q"/>
            </a:pPr>
            <a:r>
              <a:rPr lang="en-US" sz="2800" dirty="0" smtClean="0"/>
              <a:t>7n - 2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3"/>
              </a:buBlip>
            </a:pPr>
            <a:endParaRPr lang="en-US" sz="2800" dirty="0"/>
          </a:p>
        </p:txBody>
      </p:sp>
      <p:sp>
        <p:nvSpPr>
          <p:cNvPr id="39940" name="Rectangle 1028"/>
          <p:cNvSpPr>
            <a:spLocks noChangeArrowheads="1"/>
          </p:cNvSpPr>
          <p:nvPr/>
        </p:nvSpPr>
        <p:spPr bwMode="auto">
          <a:xfrm>
            <a:off x="487363" y="1930400"/>
            <a:ext cx="78184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7n-2 is O(n)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need </a:t>
            </a:r>
            <a:r>
              <a:rPr lang="en-US" sz="2000" dirty="0" smtClean="0"/>
              <a:t>K </a:t>
            </a:r>
            <a:r>
              <a:rPr lang="en-US" sz="2000" dirty="0"/>
              <a:t>&gt; 0 and n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 1 such that</a:t>
            </a:r>
            <a:r>
              <a:rPr lang="en-US" sz="2000" dirty="0"/>
              <a:t> </a:t>
            </a:r>
            <a:r>
              <a:rPr lang="en-US" sz="2000" dirty="0" smtClean="0"/>
              <a:t>7 n - 2 </a:t>
            </a:r>
            <a:r>
              <a:rPr lang="en-US" sz="2000" dirty="0">
                <a:sym typeface="Symbol" charset="0"/>
              </a:rPr>
              <a:t> K</a:t>
            </a:r>
            <a:r>
              <a:rPr lang="en-US" sz="2000" dirty="0" smtClean="0">
                <a:sym typeface="Symbol" charset="0"/>
              </a:rPr>
              <a:t> </a:t>
            </a:r>
            <a:r>
              <a:rPr lang="en-US" sz="2000" dirty="0" smtClean="0">
                <a:cs typeface="Arial" charset="0"/>
                <a:sym typeface="Symbol" charset="0"/>
              </a:rPr>
              <a:t>n </a:t>
            </a:r>
            <a:r>
              <a:rPr lang="en-US" sz="2000" dirty="0">
                <a:cs typeface="Arial" charset="0"/>
                <a:sym typeface="Symbol" charset="0"/>
              </a:rPr>
              <a:t>for n </a:t>
            </a:r>
            <a:r>
              <a:rPr lang="en-US" sz="2000" dirty="0">
                <a:sym typeface="Symbol" charset="0"/>
              </a:rPr>
              <a:t> n</a:t>
            </a:r>
            <a:r>
              <a:rPr lang="en-US" sz="2000" baseline="-25000" dirty="0">
                <a:sym typeface="Symbol" charset="0"/>
              </a:rPr>
              <a:t>0</a:t>
            </a:r>
            <a:endParaRPr lang="en-US" sz="2000" dirty="0">
              <a:sym typeface="Symbol" charset="0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sym typeface="Symbol" charset="0"/>
              </a:rPr>
              <a:t>this is true for </a:t>
            </a:r>
            <a:r>
              <a:rPr lang="en-US" sz="2000" dirty="0" smtClean="0">
                <a:sym typeface="Symbol" charset="0"/>
              </a:rPr>
              <a:t>K </a:t>
            </a:r>
            <a:r>
              <a:rPr lang="en-US" sz="2000" dirty="0">
                <a:sym typeface="Symbol" charset="0"/>
              </a:rPr>
              <a:t>= 7 and </a:t>
            </a:r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en-US" sz="2000" dirty="0">
                <a:sym typeface="Symbol" charset="0"/>
              </a:rPr>
              <a:t> = 1</a:t>
            </a:r>
            <a:endParaRPr lang="en-US" sz="2000" baseline="-25000" dirty="0"/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endParaRPr lang="en-US" sz="2000" dirty="0"/>
          </a:p>
        </p:txBody>
      </p:sp>
      <p:sp>
        <p:nvSpPr>
          <p:cNvPr id="30726" name="Rectangle 1029"/>
          <p:cNvSpPr>
            <a:spLocks noChangeArrowheads="1"/>
          </p:cNvSpPr>
          <p:nvPr/>
        </p:nvSpPr>
        <p:spPr bwMode="auto">
          <a:xfrm>
            <a:off x="685800" y="31242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SzPct val="75000"/>
              <a:buFont typeface="Wingdings" charset="2"/>
              <a:buChar char="q"/>
            </a:pPr>
            <a:r>
              <a:rPr lang="en-US" sz="2800" dirty="0" smtClean="0"/>
              <a:t>3 n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 </a:t>
            </a:r>
            <a:r>
              <a:rPr lang="en-US" sz="2800" dirty="0"/>
              <a:t>+ </a:t>
            </a:r>
            <a:r>
              <a:rPr lang="en-US" sz="2800" dirty="0" smtClean="0"/>
              <a:t>20 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/>
              <a:t>+ 5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endParaRPr lang="en-US" sz="2800" dirty="0">
              <a:latin typeface="Times New Roman" charset="0"/>
            </a:endParaRPr>
          </a:p>
        </p:txBody>
      </p:sp>
      <p:sp>
        <p:nvSpPr>
          <p:cNvPr id="39942" name="Rectangle 1030"/>
          <p:cNvSpPr>
            <a:spLocks noChangeArrowheads="1"/>
          </p:cNvSpPr>
          <p:nvPr/>
        </p:nvSpPr>
        <p:spPr bwMode="auto">
          <a:xfrm>
            <a:off x="457200" y="35814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 smtClean="0"/>
              <a:t>3 n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20 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+ 5 is O(n</a:t>
            </a:r>
            <a:r>
              <a:rPr lang="en-US" sz="2000" baseline="30000" dirty="0"/>
              <a:t>3</a:t>
            </a:r>
            <a:r>
              <a:rPr lang="en-US" sz="2000" dirty="0"/>
              <a:t>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need </a:t>
            </a:r>
            <a:r>
              <a:rPr lang="en-US" sz="2000" dirty="0" smtClean="0"/>
              <a:t>K </a:t>
            </a:r>
            <a:r>
              <a:rPr lang="en-US" sz="2000" dirty="0"/>
              <a:t>&gt; 0 and n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 1 such that</a:t>
            </a:r>
            <a:r>
              <a:rPr lang="en-US" sz="2000" dirty="0"/>
              <a:t> </a:t>
            </a:r>
            <a:r>
              <a:rPr lang="en-US" sz="2000" dirty="0" smtClean="0"/>
              <a:t>3 n</a:t>
            </a:r>
            <a:r>
              <a:rPr lang="en-US" sz="2000" baseline="30000" dirty="0" smtClean="0"/>
              <a:t>3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20 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+ 5 </a:t>
            </a:r>
            <a:r>
              <a:rPr lang="en-US" sz="2000" dirty="0">
                <a:sym typeface="Symbol" charset="0"/>
              </a:rPr>
              <a:t> K</a:t>
            </a:r>
            <a:r>
              <a:rPr lang="en-US" sz="2000" dirty="0" smtClean="0">
                <a:sym typeface="Symbol" charset="0"/>
              </a:rPr>
              <a:t> </a:t>
            </a:r>
            <a:r>
              <a:rPr lang="en-US" sz="2000" dirty="0" smtClean="0">
                <a:cs typeface="Arial" charset="0"/>
                <a:sym typeface="Symbol" charset="0"/>
              </a:rPr>
              <a:t>n</a:t>
            </a:r>
            <a:r>
              <a:rPr lang="en-US" sz="2000" baseline="30000" dirty="0" smtClean="0">
                <a:cs typeface="Arial" charset="0"/>
                <a:sym typeface="Symbol" charset="0"/>
              </a:rPr>
              <a:t>3</a:t>
            </a:r>
            <a:r>
              <a:rPr lang="en-US" sz="2000" dirty="0" smtClean="0">
                <a:cs typeface="Arial" charset="0"/>
                <a:sym typeface="Symbol" charset="0"/>
              </a:rPr>
              <a:t> </a:t>
            </a:r>
            <a:r>
              <a:rPr lang="en-US" sz="2000" dirty="0">
                <a:cs typeface="Arial" charset="0"/>
                <a:sym typeface="Symbol" charset="0"/>
              </a:rPr>
              <a:t>for n </a:t>
            </a:r>
            <a:r>
              <a:rPr lang="en-US" sz="2000" dirty="0">
                <a:sym typeface="Symbol" charset="0"/>
              </a:rPr>
              <a:t> n</a:t>
            </a:r>
            <a:r>
              <a:rPr lang="en-US" sz="2000" baseline="-25000" dirty="0">
                <a:sym typeface="Symbol" charset="0"/>
              </a:rPr>
              <a:t>0</a:t>
            </a:r>
            <a:endParaRPr lang="en-US" sz="2000" dirty="0">
              <a:sym typeface="Symbol" charset="0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sym typeface="Symbol" charset="0"/>
              </a:rPr>
              <a:t>this is true for </a:t>
            </a:r>
            <a:r>
              <a:rPr lang="en-US" sz="2000" dirty="0" smtClean="0">
                <a:sym typeface="Symbol" charset="0"/>
              </a:rPr>
              <a:t>K </a:t>
            </a:r>
            <a:r>
              <a:rPr lang="en-US" sz="2000" dirty="0">
                <a:sym typeface="Symbol" charset="0"/>
              </a:rPr>
              <a:t>= 4 and </a:t>
            </a:r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en-US" sz="2000" dirty="0">
                <a:sym typeface="Symbol" charset="0"/>
              </a:rPr>
              <a:t> = 21</a:t>
            </a:r>
            <a:endParaRPr lang="en-US" sz="2000" dirty="0"/>
          </a:p>
        </p:txBody>
      </p:sp>
      <p:sp>
        <p:nvSpPr>
          <p:cNvPr id="30728" name="Rectangle 1031"/>
          <p:cNvSpPr>
            <a:spLocks noChangeArrowheads="1"/>
          </p:cNvSpPr>
          <p:nvPr/>
        </p:nvSpPr>
        <p:spPr bwMode="auto">
          <a:xfrm>
            <a:off x="685800" y="47244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SzPct val="75000"/>
              <a:buFont typeface="Wingdings" charset="2"/>
              <a:buChar char="q"/>
            </a:pPr>
            <a:r>
              <a:rPr lang="en-US" sz="2800" dirty="0"/>
              <a:t>3 log n + 5</a:t>
            </a:r>
          </a:p>
        </p:txBody>
      </p:sp>
      <p:sp>
        <p:nvSpPr>
          <p:cNvPr id="39944" name="Rectangle 1032"/>
          <p:cNvSpPr>
            <a:spLocks noChangeArrowheads="1"/>
          </p:cNvSpPr>
          <p:nvPr/>
        </p:nvSpPr>
        <p:spPr bwMode="auto">
          <a:xfrm>
            <a:off x="533400" y="5257800"/>
            <a:ext cx="861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3 log n + 5 is O(log 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/>
              <a:t>need </a:t>
            </a:r>
            <a:r>
              <a:rPr lang="en-US" sz="2000" dirty="0" smtClean="0"/>
              <a:t>K </a:t>
            </a:r>
            <a:r>
              <a:rPr lang="en-US" sz="2000" dirty="0"/>
              <a:t>&gt; 0 and n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charset="0"/>
              </a:rPr>
              <a:t> 1 such that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3 log n + 5 </a:t>
            </a:r>
            <a:r>
              <a:rPr lang="en-US" sz="2000" dirty="0">
                <a:solidFill>
                  <a:srgbClr val="FF0000"/>
                </a:solidFill>
                <a:sym typeface="Symbol" charset="0"/>
              </a:rPr>
              <a:t> </a:t>
            </a:r>
            <a:r>
              <a:rPr lang="en-US" sz="2000" dirty="0">
                <a:solidFill>
                  <a:srgbClr val="00B050"/>
                </a:solidFill>
                <a:sym typeface="Symbol" charset="0"/>
              </a:rPr>
              <a:t>K</a:t>
            </a:r>
            <a:r>
              <a:rPr lang="en-US" sz="2000" dirty="0" smtClean="0">
                <a:solidFill>
                  <a:srgbClr val="FF0000"/>
                </a:solidFill>
                <a:sym typeface="Symbol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  <a:sym typeface="Symbol" charset="0"/>
              </a:rPr>
              <a:t>log </a:t>
            </a:r>
            <a:r>
              <a:rPr lang="en-US" sz="2000" dirty="0">
                <a:solidFill>
                  <a:srgbClr val="FF0000"/>
                </a:solidFill>
                <a:cs typeface="Arial" charset="0"/>
                <a:sym typeface="Symbol" charset="0"/>
              </a:rPr>
              <a:t>n </a:t>
            </a:r>
            <a:r>
              <a:rPr lang="en-US" sz="2000" dirty="0">
                <a:cs typeface="Arial" charset="0"/>
                <a:sym typeface="Symbol" charset="0"/>
              </a:rPr>
              <a:t>for n </a:t>
            </a:r>
            <a:r>
              <a:rPr lang="en-US" sz="2000" dirty="0">
                <a:sym typeface="Symbol" charset="0"/>
              </a:rPr>
              <a:t> n</a:t>
            </a:r>
            <a:r>
              <a:rPr lang="en-US" sz="2000" baseline="-25000" dirty="0">
                <a:sym typeface="Symbol" charset="0"/>
              </a:rPr>
              <a:t>0</a:t>
            </a:r>
            <a:endParaRPr lang="en-US" sz="2000" dirty="0">
              <a:sym typeface="Symbol" charset="0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sym typeface="Symbol" charset="0"/>
              </a:rPr>
              <a:t>this is true for </a:t>
            </a:r>
            <a:r>
              <a:rPr lang="en-US" sz="2000" dirty="0">
                <a:solidFill>
                  <a:srgbClr val="00B050"/>
                </a:solidFill>
                <a:sym typeface="Symbol" charset="0"/>
              </a:rPr>
              <a:t>K</a:t>
            </a:r>
            <a:r>
              <a:rPr lang="en-US" sz="2000" dirty="0" smtClean="0">
                <a:sym typeface="Symbol" charset="0"/>
              </a:rPr>
              <a:t> </a:t>
            </a:r>
            <a:r>
              <a:rPr lang="en-US" sz="2000" dirty="0">
                <a:sym typeface="Symbol" charset="0"/>
              </a:rPr>
              <a:t>= 8 and </a:t>
            </a:r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en-US" sz="2000" dirty="0">
                <a:sym typeface="Symbol" charset="0"/>
              </a:rPr>
              <a:t> = 2</a:t>
            </a:r>
            <a:endParaRPr lang="en-US" dirty="0"/>
          </a:p>
        </p:txBody>
      </p:sp>
      <p:graphicFrame>
        <p:nvGraphicFramePr>
          <p:cNvPr id="30730" name="Object 1033"/>
          <p:cNvGraphicFramePr>
            <a:graphicFrameLocks noChangeAspect="1"/>
          </p:cNvGraphicFramePr>
          <p:nvPr/>
        </p:nvGraphicFramePr>
        <p:xfrm>
          <a:off x="6705600" y="228600"/>
          <a:ext cx="20574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2" name="Clip" r:id="rId4" imgW="1804737" imgH="1190201" progId="MS_ClipArt_Gallery.5">
                  <p:embed/>
                </p:oleObj>
              </mc:Choice>
              <mc:Fallback>
                <p:oleObj name="Clip" r:id="rId4" imgW="1804737" imgH="1190201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28600"/>
                        <a:ext cx="2057400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120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9942" grpId="0" autoUpdateAnimBg="0"/>
      <p:bldP spid="3994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1FDEA13-476D-894B-B8FC-F704FABCBF5D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Big-Oh and Growth Rate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001000" cy="2590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The big-Oh notation gives an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upper bound </a:t>
            </a:r>
            <a:r>
              <a:rPr lang="en-US" sz="2400" dirty="0">
                <a:latin typeface="Tahoma" charset="0"/>
              </a:rPr>
              <a:t>on the growth rate of a function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The statement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f</a:t>
            </a:r>
            <a:r>
              <a:rPr lang="en-US" altLang="ja-JP" sz="2400" dirty="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dirty="0">
                <a:latin typeface="Times New Roman" charset="0"/>
                <a:sym typeface="Symbol" charset="0"/>
              </a:rPr>
              <a:t>) </a:t>
            </a:r>
            <a:r>
              <a:rPr lang="en-US" altLang="ja-JP" sz="2400" dirty="0">
                <a:latin typeface="Tahoma" charset="0"/>
              </a:rPr>
              <a:t>is 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O</a:t>
            </a:r>
            <a:r>
              <a:rPr lang="en-US" altLang="ja-JP" sz="2400" dirty="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g</a:t>
            </a:r>
            <a:r>
              <a:rPr lang="en-US" altLang="ja-JP" sz="2400" dirty="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dirty="0">
                <a:latin typeface="Times New Roman" charset="0"/>
                <a:sym typeface="Symbol" charset="0"/>
              </a:rPr>
              <a:t>))</a:t>
            </a:r>
            <a:r>
              <a:rPr lang="ja-JP" altLang="en-US" sz="2400" dirty="0">
                <a:latin typeface="Tahoma" charset="0"/>
              </a:rPr>
              <a:t>”</a:t>
            </a:r>
            <a:r>
              <a:rPr lang="en-US" altLang="ja-JP" sz="2400" dirty="0">
                <a:latin typeface="Tahoma" charset="0"/>
              </a:rPr>
              <a:t> means that </a:t>
            </a:r>
            <a:r>
              <a:rPr lang="en-US" altLang="ja-JP" sz="2400" dirty="0">
                <a:solidFill>
                  <a:srgbClr val="FF0000"/>
                </a:solidFill>
                <a:latin typeface="Tahoma" charset="0"/>
              </a:rPr>
              <a:t>the growth rate of </a:t>
            </a:r>
            <a:r>
              <a:rPr lang="en-US" altLang="ja-JP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f</a:t>
            </a:r>
            <a:r>
              <a:rPr lang="en-US" altLang="ja-JP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n</a:t>
            </a:r>
            <a:r>
              <a:rPr lang="en-US" altLang="ja-JP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) </a:t>
            </a:r>
            <a:r>
              <a:rPr lang="en-US" altLang="ja-JP" sz="2400" dirty="0">
                <a:solidFill>
                  <a:srgbClr val="FF0000"/>
                </a:solidFill>
                <a:latin typeface="Tahoma" charset="0"/>
              </a:rPr>
              <a:t>is no more than the growth rate of </a:t>
            </a:r>
            <a:r>
              <a:rPr lang="en-US" altLang="ja-JP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g</a:t>
            </a:r>
            <a:r>
              <a:rPr lang="en-US" altLang="ja-JP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n</a:t>
            </a:r>
            <a:r>
              <a:rPr lang="en-US" altLang="ja-JP" sz="24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)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We can use the big-Oh notation to rank functions according to their growth rate</a:t>
            </a:r>
          </a:p>
        </p:txBody>
      </p:sp>
      <p:graphicFrame>
        <p:nvGraphicFramePr>
          <p:cNvPr id="24648" name="Group 72"/>
          <p:cNvGraphicFramePr>
            <a:graphicFrameLocks noGrp="1"/>
          </p:cNvGraphicFramePr>
          <p:nvPr/>
        </p:nvGraphicFramePr>
        <p:xfrm>
          <a:off x="1066800" y="4343400"/>
          <a:ext cx="7239000" cy="1895475"/>
        </p:xfrm>
        <a:graphic>
          <a:graphicData uri="http://schemas.openxmlformats.org/drawingml/2006/table">
            <a:tbl>
              <a:tblPr/>
              <a:tblGrid>
                <a:gridCol w="2578100"/>
                <a:gridCol w="2398713"/>
                <a:gridCol w="2262187"/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is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is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grows more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grows more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Same growth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7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lines at the grocery store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A:</a:t>
            </a:r>
          </a:p>
          <a:p>
            <a:pPr lvl="1"/>
            <a:r>
              <a:rPr lang="en-US" dirty="0" smtClean="0"/>
              <a:t>The wait is at least 10 seconds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Line B:</a:t>
            </a:r>
          </a:p>
          <a:p>
            <a:pPr lvl="1"/>
            <a:r>
              <a:rPr lang="en-US" dirty="0" smtClean="0"/>
              <a:t>The wait is at most one minute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Which line would you choose?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Analysis of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8688C-2390-0D49-9F8E-3DC9737E0EA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66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A69158-139B-4F4F-9633-BAEFEA5FCF6A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5486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Big-Oh Shortcuts </a:t>
            </a:r>
            <a:endParaRPr lang="en-US" dirty="0">
              <a:latin typeface="Tahoma" charset="0"/>
            </a:endParaRP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924800" cy="4114800"/>
          </a:xfrm>
        </p:spPr>
        <p:txBody>
          <a:bodyPr/>
          <a:lstStyle/>
          <a:p>
            <a:pPr eaLnBrk="1" hangingPunct="1">
              <a:tabLst>
                <a:tab pos="1028700" algn="l"/>
              </a:tabLst>
            </a:pPr>
            <a:r>
              <a:rPr lang="en-US" sz="2800" dirty="0">
                <a:latin typeface="Tahoma" charset="0"/>
              </a:rPr>
              <a:t>If is </a:t>
            </a:r>
            <a:r>
              <a:rPr lang="en-US" sz="2800" b="1" i="1" dirty="0">
                <a:latin typeface="Times New Roman" charset="0"/>
                <a:sym typeface="Symbol" charset="0"/>
              </a:rPr>
              <a:t>f</a:t>
            </a:r>
            <a:r>
              <a:rPr lang="en-US" sz="2800" dirty="0">
                <a:latin typeface="Times New Roman" charset="0"/>
                <a:sym typeface="Symbol" charset="0"/>
              </a:rPr>
              <a:t>(</a:t>
            </a:r>
            <a:r>
              <a:rPr lang="en-US" sz="2800" b="1" i="1" dirty="0">
                <a:latin typeface="Times New Roman" charset="0"/>
                <a:sym typeface="Symbol" charset="0"/>
              </a:rPr>
              <a:t>n</a:t>
            </a:r>
            <a:r>
              <a:rPr lang="en-US" sz="2800" dirty="0">
                <a:latin typeface="Times New Roman" charset="0"/>
                <a:sym typeface="Symbol" charset="0"/>
              </a:rPr>
              <a:t>)</a:t>
            </a:r>
            <a:r>
              <a:rPr lang="en-US" sz="2800" dirty="0">
                <a:latin typeface="Tahoma" charset="0"/>
              </a:rPr>
              <a:t> a polynomial of degree </a:t>
            </a:r>
            <a:r>
              <a:rPr lang="en-US" sz="2800" b="1" i="1" dirty="0">
                <a:latin typeface="Times New Roman" charset="0"/>
                <a:sym typeface="Symbol" charset="0"/>
              </a:rPr>
              <a:t>d</a:t>
            </a:r>
            <a:r>
              <a:rPr lang="en-US" sz="2800" dirty="0">
                <a:latin typeface="Tahoma" charset="0"/>
              </a:rPr>
              <a:t>, then </a:t>
            </a:r>
            <a:r>
              <a:rPr lang="en-US" sz="2800" b="1" i="1" dirty="0">
                <a:latin typeface="Times New Roman" charset="0"/>
                <a:sym typeface="Symbol" charset="0"/>
              </a:rPr>
              <a:t>f</a:t>
            </a:r>
            <a:r>
              <a:rPr lang="en-US" sz="2800" dirty="0">
                <a:latin typeface="Times New Roman" charset="0"/>
                <a:sym typeface="Symbol" charset="0"/>
              </a:rPr>
              <a:t>(</a:t>
            </a:r>
            <a:r>
              <a:rPr lang="en-US" sz="2800" b="1" i="1" dirty="0">
                <a:latin typeface="Times New Roman" charset="0"/>
                <a:sym typeface="Symbol" charset="0"/>
              </a:rPr>
              <a:t>n</a:t>
            </a:r>
            <a:r>
              <a:rPr lang="en-US" sz="2800" dirty="0">
                <a:latin typeface="Times New Roman" charset="0"/>
                <a:sym typeface="Symbol" charset="0"/>
              </a:rPr>
              <a:t>)</a:t>
            </a:r>
            <a:r>
              <a:rPr lang="en-US" sz="2800" dirty="0">
                <a:latin typeface="Tahoma" charset="0"/>
              </a:rPr>
              <a:t> is </a:t>
            </a:r>
            <a:r>
              <a:rPr lang="en-US" sz="2800" b="1" i="1" dirty="0">
                <a:latin typeface="Times New Roman" charset="0"/>
                <a:sym typeface="Symbol" charset="0"/>
              </a:rPr>
              <a:t>O</a:t>
            </a:r>
            <a:r>
              <a:rPr lang="en-US" sz="2800" dirty="0">
                <a:latin typeface="Times New Roman" charset="0"/>
                <a:sym typeface="Symbol" charset="0"/>
              </a:rPr>
              <a:t>(</a:t>
            </a:r>
            <a:r>
              <a:rPr lang="en-US" sz="2800" b="1" i="1" dirty="0" err="1">
                <a:latin typeface="Times New Roman" charset="0"/>
                <a:sym typeface="Symbol" charset="0"/>
              </a:rPr>
              <a:t>n</a:t>
            </a:r>
            <a:r>
              <a:rPr lang="en-US" sz="2800" b="1" i="1" baseline="30000" dirty="0" err="1">
                <a:latin typeface="Times New Roman" charset="0"/>
                <a:sym typeface="Symbol" charset="0"/>
              </a:rPr>
              <a:t>d</a:t>
            </a:r>
            <a:r>
              <a:rPr lang="en-US" sz="2800" dirty="0">
                <a:latin typeface="Times New Roman" charset="0"/>
                <a:sym typeface="Symbol" charset="0"/>
              </a:rPr>
              <a:t>)</a:t>
            </a:r>
            <a:r>
              <a:rPr lang="en-US" sz="2800" dirty="0">
                <a:latin typeface="Tahoma" charset="0"/>
              </a:rPr>
              <a:t>, i.e.,</a:t>
            </a:r>
          </a:p>
          <a:p>
            <a:pPr marL="1028700" lvl="1" eaLnBrk="1" hangingPunct="1">
              <a:buFont typeface="Wingdings" charset="0"/>
              <a:buAutoNum type="arabicPeriod"/>
              <a:tabLst>
                <a:tab pos="1028700" algn="l"/>
              </a:tabLst>
            </a:pPr>
            <a:r>
              <a:rPr lang="en-US" sz="2400" dirty="0">
                <a:latin typeface="Tahoma" charset="0"/>
              </a:rPr>
              <a:t>Drop lower-order terms</a:t>
            </a:r>
          </a:p>
          <a:p>
            <a:pPr marL="1028700" lvl="1" eaLnBrk="1" hangingPunct="1">
              <a:buFont typeface="Wingdings" charset="0"/>
              <a:buAutoNum type="arabicPeriod"/>
              <a:tabLst>
                <a:tab pos="1028700" algn="l"/>
              </a:tabLst>
            </a:pPr>
            <a:r>
              <a:rPr lang="en-US" sz="2400" dirty="0">
                <a:latin typeface="Tahoma" charset="0"/>
              </a:rPr>
              <a:t>Drop constant factors</a:t>
            </a:r>
          </a:p>
          <a:p>
            <a:pPr eaLnBrk="1" hangingPunct="1">
              <a:tabLst>
                <a:tab pos="1028700" algn="l"/>
              </a:tabLst>
            </a:pPr>
            <a:endParaRPr lang="en-US" sz="2400" dirty="0">
              <a:latin typeface="Tahoma" charset="0"/>
              <a:sym typeface="Symbol" charset="0"/>
            </a:endParaRP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7024688" y="152400"/>
          <a:ext cx="1662112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1" name="Clip" r:id="rId3" imgW="1593245" imgH="1797269" progId="MS_ClipArt_Gallery.2">
                  <p:embed/>
                </p:oleObj>
              </mc:Choice>
              <mc:Fallback>
                <p:oleObj name="Clip" r:id="rId3" imgW="1593245" imgH="179726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688" y="152400"/>
                        <a:ext cx="1662112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A69158-139B-4F4F-9633-BAEFEA5FCF6A}" type="slidenum">
              <a:rPr lang="en-US" sz="1400"/>
              <a:pPr eaLnBrk="1" hangingPunct="1"/>
              <a:t>31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5410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Big-Oh </a:t>
            </a:r>
            <a:r>
              <a:rPr lang="en-US" dirty="0" smtClean="0">
                <a:latin typeface="Tahoma" charset="0"/>
              </a:rPr>
              <a:t>Shortcuts</a:t>
            </a:r>
            <a:endParaRPr lang="en-US" dirty="0">
              <a:latin typeface="Tahoma" charset="0"/>
            </a:endParaRP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924800" cy="4114800"/>
          </a:xfrm>
        </p:spPr>
        <p:txBody>
          <a:bodyPr/>
          <a:lstStyle/>
          <a:p>
            <a:pPr eaLnBrk="1" hangingPunct="1">
              <a:tabLst>
                <a:tab pos="1028700" algn="l"/>
              </a:tabLst>
            </a:pPr>
            <a:r>
              <a:rPr lang="en-US" sz="2800" dirty="0">
                <a:latin typeface="Tahoma" charset="0"/>
              </a:rPr>
              <a:t>If is </a:t>
            </a:r>
            <a:r>
              <a:rPr lang="en-US" sz="2800" b="1" i="1" dirty="0">
                <a:latin typeface="Times New Roman" charset="0"/>
                <a:sym typeface="Symbol" charset="0"/>
              </a:rPr>
              <a:t>f</a:t>
            </a:r>
            <a:r>
              <a:rPr lang="en-US" sz="2800" dirty="0">
                <a:latin typeface="Times New Roman" charset="0"/>
                <a:sym typeface="Symbol" charset="0"/>
              </a:rPr>
              <a:t>(</a:t>
            </a:r>
            <a:r>
              <a:rPr lang="en-US" sz="2800" b="1" i="1" dirty="0">
                <a:latin typeface="Times New Roman" charset="0"/>
                <a:sym typeface="Symbol" charset="0"/>
              </a:rPr>
              <a:t>n</a:t>
            </a:r>
            <a:r>
              <a:rPr lang="en-US" sz="2800" dirty="0">
                <a:latin typeface="Times New Roman" charset="0"/>
                <a:sym typeface="Symbol" charset="0"/>
              </a:rPr>
              <a:t>)</a:t>
            </a:r>
            <a:r>
              <a:rPr lang="en-US" sz="2800" dirty="0">
                <a:latin typeface="Tahoma" charset="0"/>
              </a:rPr>
              <a:t> a polynomial of degree </a:t>
            </a:r>
            <a:r>
              <a:rPr lang="en-US" sz="2800" b="1" i="1" dirty="0">
                <a:latin typeface="Times New Roman" charset="0"/>
                <a:sym typeface="Symbol" charset="0"/>
              </a:rPr>
              <a:t>d</a:t>
            </a:r>
            <a:r>
              <a:rPr lang="en-US" sz="2800" dirty="0">
                <a:latin typeface="Tahoma" charset="0"/>
              </a:rPr>
              <a:t>, then </a:t>
            </a:r>
            <a:r>
              <a:rPr lang="en-US" sz="2800" b="1" i="1" dirty="0">
                <a:latin typeface="Times New Roman" charset="0"/>
                <a:sym typeface="Symbol" charset="0"/>
              </a:rPr>
              <a:t>f</a:t>
            </a:r>
            <a:r>
              <a:rPr lang="en-US" sz="2800" dirty="0">
                <a:latin typeface="Times New Roman" charset="0"/>
                <a:sym typeface="Symbol" charset="0"/>
              </a:rPr>
              <a:t>(</a:t>
            </a:r>
            <a:r>
              <a:rPr lang="en-US" sz="2800" b="1" i="1" dirty="0">
                <a:latin typeface="Times New Roman" charset="0"/>
                <a:sym typeface="Symbol" charset="0"/>
              </a:rPr>
              <a:t>n</a:t>
            </a:r>
            <a:r>
              <a:rPr lang="en-US" sz="2800" dirty="0">
                <a:latin typeface="Times New Roman" charset="0"/>
                <a:sym typeface="Symbol" charset="0"/>
              </a:rPr>
              <a:t>)</a:t>
            </a:r>
            <a:r>
              <a:rPr lang="en-US" sz="2800" dirty="0">
                <a:latin typeface="Tahoma" charset="0"/>
              </a:rPr>
              <a:t> is </a:t>
            </a:r>
            <a:r>
              <a:rPr lang="en-US" sz="2800" b="1" i="1" dirty="0">
                <a:latin typeface="Times New Roman" charset="0"/>
                <a:sym typeface="Symbol" charset="0"/>
              </a:rPr>
              <a:t>O</a:t>
            </a:r>
            <a:r>
              <a:rPr lang="en-US" sz="2800" dirty="0">
                <a:latin typeface="Times New Roman" charset="0"/>
                <a:sym typeface="Symbol" charset="0"/>
              </a:rPr>
              <a:t>(</a:t>
            </a:r>
            <a:r>
              <a:rPr lang="en-US" sz="2800" b="1" i="1" dirty="0" err="1">
                <a:latin typeface="Times New Roman" charset="0"/>
                <a:sym typeface="Symbol" charset="0"/>
              </a:rPr>
              <a:t>n</a:t>
            </a:r>
            <a:r>
              <a:rPr lang="en-US" sz="2800" b="1" i="1" baseline="30000" dirty="0" err="1">
                <a:latin typeface="Times New Roman" charset="0"/>
                <a:sym typeface="Symbol" charset="0"/>
              </a:rPr>
              <a:t>d</a:t>
            </a:r>
            <a:r>
              <a:rPr lang="en-US" sz="2800" dirty="0">
                <a:latin typeface="Times New Roman" charset="0"/>
                <a:sym typeface="Symbol" charset="0"/>
              </a:rPr>
              <a:t>)</a:t>
            </a:r>
            <a:r>
              <a:rPr lang="en-US" sz="2800" dirty="0">
                <a:latin typeface="Tahoma" charset="0"/>
              </a:rPr>
              <a:t>, i.e.,</a:t>
            </a:r>
          </a:p>
          <a:p>
            <a:pPr marL="1028700" lvl="1" eaLnBrk="1" hangingPunct="1">
              <a:buFont typeface="Wingdings" charset="0"/>
              <a:buAutoNum type="arabicPeriod"/>
              <a:tabLst>
                <a:tab pos="1028700" algn="l"/>
              </a:tabLst>
            </a:pPr>
            <a:r>
              <a:rPr lang="en-US" sz="2400" dirty="0">
                <a:latin typeface="Tahoma" charset="0"/>
              </a:rPr>
              <a:t>Drop lower-order terms</a:t>
            </a:r>
          </a:p>
          <a:p>
            <a:pPr marL="1028700" lvl="1" eaLnBrk="1" hangingPunct="1">
              <a:buFont typeface="Wingdings" charset="0"/>
              <a:buAutoNum type="arabicPeriod"/>
              <a:tabLst>
                <a:tab pos="1028700" algn="l"/>
              </a:tabLst>
            </a:pPr>
            <a:r>
              <a:rPr lang="en-US" sz="2400" dirty="0">
                <a:latin typeface="Tahoma" charset="0"/>
              </a:rPr>
              <a:t>Drop constant factors</a:t>
            </a:r>
          </a:p>
          <a:p>
            <a:pPr eaLnBrk="1" hangingPunct="1">
              <a:tabLst>
                <a:tab pos="1028700" algn="l"/>
              </a:tabLst>
            </a:pPr>
            <a:r>
              <a:rPr lang="en-US" sz="2800" dirty="0">
                <a:latin typeface="Tahoma" charset="0"/>
              </a:rPr>
              <a:t>Use the smallest possible class of functions</a:t>
            </a:r>
          </a:p>
          <a:p>
            <a:pPr marL="1028700" lvl="1" eaLnBrk="1" hangingPunct="1">
              <a:tabLst>
                <a:tab pos="1028700" algn="l"/>
              </a:tabLst>
            </a:pPr>
            <a:r>
              <a:rPr lang="en-US" sz="2400" dirty="0">
                <a:latin typeface="Tahoma" charset="0"/>
              </a:rPr>
              <a:t>Say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altLang="ja-JP" sz="2400" dirty="0">
                <a:latin typeface="Times New Roman" charset="0"/>
                <a:sym typeface="Symbol" charset="0"/>
              </a:rPr>
              <a:t>2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dirty="0">
                <a:latin typeface="Tahoma" charset="0"/>
                <a:sym typeface="Symbol" charset="0"/>
              </a:rPr>
              <a:t> is 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O</a:t>
            </a:r>
            <a:r>
              <a:rPr lang="en-US" altLang="ja-JP" sz="2400" dirty="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dirty="0">
                <a:latin typeface="Times New Roman" charset="0"/>
                <a:sym typeface="Symbol" charset="0"/>
              </a:rPr>
              <a:t>)</a:t>
            </a:r>
            <a:r>
              <a:rPr lang="ja-JP" altLang="en-US" sz="2400" dirty="0">
                <a:latin typeface="Tahoma" charset="0"/>
                <a:sym typeface="Symbol" charset="0"/>
              </a:rPr>
              <a:t>”</a:t>
            </a:r>
            <a:r>
              <a:rPr lang="en-US" altLang="ja-JP" sz="2400" dirty="0">
                <a:latin typeface="Times New Roman" charset="0"/>
                <a:sym typeface="Symbol" charset="0"/>
              </a:rPr>
              <a:t> </a:t>
            </a:r>
            <a:r>
              <a:rPr lang="en-US" altLang="ja-JP" sz="2400" dirty="0">
                <a:latin typeface="Tahoma" charset="0"/>
              </a:rPr>
              <a:t>instead of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altLang="ja-JP" sz="2400" dirty="0">
                <a:latin typeface="Times New Roman" charset="0"/>
                <a:sym typeface="Symbol" charset="0"/>
              </a:rPr>
              <a:t>2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dirty="0">
                <a:latin typeface="Tahoma" charset="0"/>
                <a:sym typeface="Symbol" charset="0"/>
              </a:rPr>
              <a:t> is 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O</a:t>
            </a:r>
            <a:r>
              <a:rPr lang="en-US" altLang="ja-JP" sz="2400" dirty="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baseline="30000" dirty="0">
                <a:latin typeface="Times New Roman" charset="0"/>
                <a:sym typeface="Symbol" charset="0"/>
              </a:rPr>
              <a:t>2</a:t>
            </a:r>
            <a:r>
              <a:rPr lang="en-US" altLang="ja-JP" sz="2400" dirty="0">
                <a:latin typeface="Times New Roman" charset="0"/>
                <a:sym typeface="Symbol" charset="0"/>
              </a:rPr>
              <a:t>)</a:t>
            </a:r>
            <a:r>
              <a:rPr lang="ja-JP" altLang="en-US" sz="2400" dirty="0" smtClean="0">
                <a:latin typeface="Tahoma" charset="0"/>
                <a:sym typeface="Symbol" charset="0"/>
              </a:rPr>
              <a:t>”</a:t>
            </a:r>
            <a:endParaRPr lang="en-US" altLang="ja-JP" sz="2400" dirty="0" smtClean="0">
              <a:latin typeface="Tahoma" charset="0"/>
              <a:sym typeface="Symbol" charset="0"/>
            </a:endParaRPr>
          </a:p>
          <a:p>
            <a:pPr marL="1428750" lvl="2" eaLnBrk="1" hangingPunct="1">
              <a:tabLst>
                <a:tab pos="1028700" algn="l"/>
              </a:tabLst>
            </a:pPr>
            <a:r>
              <a:rPr lang="en-US" altLang="ja-JP" sz="2000" dirty="0" smtClean="0">
                <a:latin typeface="Tahoma" charset="0"/>
                <a:sym typeface="Symbol" charset="0"/>
              </a:rPr>
              <a:t>tighter upper bound</a:t>
            </a:r>
            <a:endParaRPr lang="en-US" altLang="ja-JP" sz="2000" dirty="0">
              <a:latin typeface="Tahoma" charset="0"/>
              <a:sym typeface="Symbol" charset="0"/>
            </a:endParaRP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7024688" y="152400"/>
          <a:ext cx="1662112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9" name="Clip" r:id="rId3" imgW="1593245" imgH="1797269" progId="MS_ClipArt_Gallery.2">
                  <p:embed/>
                </p:oleObj>
              </mc:Choice>
              <mc:Fallback>
                <p:oleObj name="Clip" r:id="rId3" imgW="1593245" imgH="179726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688" y="152400"/>
                        <a:ext cx="1662112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55833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A69158-139B-4F4F-9633-BAEFEA5FCF6A}" type="slidenum">
              <a:rPr lang="en-US" sz="1400"/>
              <a:pPr eaLnBrk="1" hangingPunct="1"/>
              <a:t>32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5562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Big-Oh </a:t>
            </a:r>
            <a:r>
              <a:rPr lang="en-US" dirty="0" smtClean="0">
                <a:latin typeface="Tahoma" charset="0"/>
              </a:rPr>
              <a:t>Shortcuts</a:t>
            </a:r>
            <a:endParaRPr lang="en-US" dirty="0">
              <a:latin typeface="Tahoma" charset="0"/>
            </a:endParaRP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924800" cy="4114800"/>
          </a:xfrm>
        </p:spPr>
        <p:txBody>
          <a:bodyPr/>
          <a:lstStyle/>
          <a:p>
            <a:pPr eaLnBrk="1" hangingPunct="1">
              <a:tabLst>
                <a:tab pos="1028700" algn="l"/>
              </a:tabLst>
            </a:pPr>
            <a:r>
              <a:rPr lang="en-US" sz="2800" dirty="0">
                <a:latin typeface="Tahoma" charset="0"/>
              </a:rPr>
              <a:t>If is </a:t>
            </a:r>
            <a:r>
              <a:rPr lang="en-US" sz="2800" b="1" i="1" dirty="0">
                <a:latin typeface="Times New Roman" charset="0"/>
                <a:sym typeface="Symbol" charset="0"/>
              </a:rPr>
              <a:t>f</a:t>
            </a:r>
            <a:r>
              <a:rPr lang="en-US" sz="2800" dirty="0">
                <a:latin typeface="Times New Roman" charset="0"/>
                <a:sym typeface="Symbol" charset="0"/>
              </a:rPr>
              <a:t>(</a:t>
            </a:r>
            <a:r>
              <a:rPr lang="en-US" sz="2800" b="1" i="1" dirty="0">
                <a:latin typeface="Times New Roman" charset="0"/>
                <a:sym typeface="Symbol" charset="0"/>
              </a:rPr>
              <a:t>n</a:t>
            </a:r>
            <a:r>
              <a:rPr lang="en-US" sz="2800" dirty="0">
                <a:latin typeface="Times New Roman" charset="0"/>
                <a:sym typeface="Symbol" charset="0"/>
              </a:rPr>
              <a:t>)</a:t>
            </a:r>
            <a:r>
              <a:rPr lang="en-US" sz="2800" dirty="0">
                <a:latin typeface="Tahoma" charset="0"/>
              </a:rPr>
              <a:t> a polynomial of degree </a:t>
            </a:r>
            <a:r>
              <a:rPr lang="en-US" sz="2800" b="1" i="1" dirty="0">
                <a:latin typeface="Times New Roman" charset="0"/>
                <a:sym typeface="Symbol" charset="0"/>
              </a:rPr>
              <a:t>d</a:t>
            </a:r>
            <a:r>
              <a:rPr lang="en-US" sz="2800" dirty="0">
                <a:latin typeface="Tahoma" charset="0"/>
              </a:rPr>
              <a:t>, then </a:t>
            </a:r>
            <a:r>
              <a:rPr lang="en-US" sz="2800" b="1" i="1" dirty="0">
                <a:latin typeface="Times New Roman" charset="0"/>
                <a:sym typeface="Symbol" charset="0"/>
              </a:rPr>
              <a:t>f</a:t>
            </a:r>
            <a:r>
              <a:rPr lang="en-US" sz="2800" dirty="0">
                <a:latin typeface="Times New Roman" charset="0"/>
                <a:sym typeface="Symbol" charset="0"/>
              </a:rPr>
              <a:t>(</a:t>
            </a:r>
            <a:r>
              <a:rPr lang="en-US" sz="2800" b="1" i="1" dirty="0">
                <a:latin typeface="Times New Roman" charset="0"/>
                <a:sym typeface="Symbol" charset="0"/>
              </a:rPr>
              <a:t>n</a:t>
            </a:r>
            <a:r>
              <a:rPr lang="en-US" sz="2800" dirty="0">
                <a:latin typeface="Times New Roman" charset="0"/>
                <a:sym typeface="Symbol" charset="0"/>
              </a:rPr>
              <a:t>)</a:t>
            </a:r>
            <a:r>
              <a:rPr lang="en-US" sz="2800" dirty="0">
                <a:latin typeface="Tahoma" charset="0"/>
              </a:rPr>
              <a:t> is </a:t>
            </a:r>
            <a:r>
              <a:rPr lang="en-US" sz="2800" b="1" i="1" dirty="0">
                <a:latin typeface="Times New Roman" charset="0"/>
                <a:sym typeface="Symbol" charset="0"/>
              </a:rPr>
              <a:t>O</a:t>
            </a:r>
            <a:r>
              <a:rPr lang="en-US" sz="2800" dirty="0">
                <a:latin typeface="Times New Roman" charset="0"/>
                <a:sym typeface="Symbol" charset="0"/>
              </a:rPr>
              <a:t>(</a:t>
            </a:r>
            <a:r>
              <a:rPr lang="en-US" sz="2800" b="1" i="1" dirty="0" err="1">
                <a:latin typeface="Times New Roman" charset="0"/>
                <a:sym typeface="Symbol" charset="0"/>
              </a:rPr>
              <a:t>n</a:t>
            </a:r>
            <a:r>
              <a:rPr lang="en-US" sz="2800" b="1" i="1" baseline="30000" dirty="0" err="1">
                <a:latin typeface="Times New Roman" charset="0"/>
                <a:sym typeface="Symbol" charset="0"/>
              </a:rPr>
              <a:t>d</a:t>
            </a:r>
            <a:r>
              <a:rPr lang="en-US" sz="2800" dirty="0">
                <a:latin typeface="Times New Roman" charset="0"/>
                <a:sym typeface="Symbol" charset="0"/>
              </a:rPr>
              <a:t>)</a:t>
            </a:r>
            <a:r>
              <a:rPr lang="en-US" sz="2800" dirty="0">
                <a:latin typeface="Tahoma" charset="0"/>
              </a:rPr>
              <a:t>, i.e.,</a:t>
            </a:r>
          </a:p>
          <a:p>
            <a:pPr marL="1028700" lvl="1" eaLnBrk="1" hangingPunct="1">
              <a:buFont typeface="Wingdings" charset="0"/>
              <a:buAutoNum type="arabicPeriod"/>
              <a:tabLst>
                <a:tab pos="1028700" algn="l"/>
              </a:tabLst>
            </a:pPr>
            <a:r>
              <a:rPr lang="en-US" sz="2400" dirty="0">
                <a:latin typeface="Tahoma" charset="0"/>
              </a:rPr>
              <a:t>Drop lower-order terms</a:t>
            </a:r>
          </a:p>
          <a:p>
            <a:pPr marL="1028700" lvl="1" eaLnBrk="1" hangingPunct="1">
              <a:buFont typeface="Wingdings" charset="0"/>
              <a:buAutoNum type="arabicPeriod"/>
              <a:tabLst>
                <a:tab pos="1028700" algn="l"/>
              </a:tabLst>
            </a:pPr>
            <a:r>
              <a:rPr lang="en-US" sz="2400" dirty="0">
                <a:latin typeface="Tahoma" charset="0"/>
              </a:rPr>
              <a:t>Drop constant factors</a:t>
            </a:r>
          </a:p>
          <a:p>
            <a:pPr eaLnBrk="1" hangingPunct="1">
              <a:tabLst>
                <a:tab pos="1028700" algn="l"/>
              </a:tabLst>
            </a:pPr>
            <a:r>
              <a:rPr lang="en-US" sz="2800" dirty="0">
                <a:latin typeface="Tahoma" charset="0"/>
              </a:rPr>
              <a:t>Use the smallest possible class of functions</a:t>
            </a:r>
          </a:p>
          <a:p>
            <a:pPr marL="1028700" lvl="1" eaLnBrk="1" hangingPunct="1">
              <a:tabLst>
                <a:tab pos="1028700" algn="l"/>
              </a:tabLst>
            </a:pPr>
            <a:r>
              <a:rPr lang="en-US" sz="2400" dirty="0">
                <a:latin typeface="Tahoma" charset="0"/>
              </a:rPr>
              <a:t>Say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altLang="ja-JP" sz="2400" dirty="0">
                <a:latin typeface="Times New Roman" charset="0"/>
                <a:sym typeface="Symbol" charset="0"/>
              </a:rPr>
              <a:t>2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dirty="0">
                <a:latin typeface="Tahoma" charset="0"/>
                <a:sym typeface="Symbol" charset="0"/>
              </a:rPr>
              <a:t> is 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O</a:t>
            </a:r>
            <a:r>
              <a:rPr lang="en-US" altLang="ja-JP" sz="2400" dirty="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dirty="0">
                <a:latin typeface="Times New Roman" charset="0"/>
                <a:sym typeface="Symbol" charset="0"/>
              </a:rPr>
              <a:t>)</a:t>
            </a:r>
            <a:r>
              <a:rPr lang="ja-JP" altLang="en-US" sz="2400" dirty="0">
                <a:latin typeface="Tahoma" charset="0"/>
                <a:sym typeface="Symbol" charset="0"/>
              </a:rPr>
              <a:t>”</a:t>
            </a:r>
            <a:r>
              <a:rPr lang="en-US" altLang="ja-JP" sz="2400" dirty="0">
                <a:latin typeface="Times New Roman" charset="0"/>
                <a:sym typeface="Symbol" charset="0"/>
              </a:rPr>
              <a:t> </a:t>
            </a:r>
            <a:r>
              <a:rPr lang="en-US" altLang="ja-JP" sz="2400" dirty="0">
                <a:latin typeface="Tahoma" charset="0"/>
              </a:rPr>
              <a:t>instead of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altLang="ja-JP" sz="2400" dirty="0">
                <a:latin typeface="Times New Roman" charset="0"/>
                <a:sym typeface="Symbol" charset="0"/>
              </a:rPr>
              <a:t>2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dirty="0">
                <a:latin typeface="Tahoma" charset="0"/>
                <a:sym typeface="Symbol" charset="0"/>
              </a:rPr>
              <a:t> is 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O</a:t>
            </a:r>
            <a:r>
              <a:rPr lang="en-US" altLang="ja-JP" sz="2400" dirty="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baseline="30000" dirty="0">
                <a:latin typeface="Times New Roman" charset="0"/>
                <a:sym typeface="Symbol" charset="0"/>
              </a:rPr>
              <a:t>2</a:t>
            </a:r>
            <a:r>
              <a:rPr lang="en-US" altLang="ja-JP" sz="2400" dirty="0">
                <a:latin typeface="Times New Roman" charset="0"/>
                <a:sym typeface="Symbol" charset="0"/>
              </a:rPr>
              <a:t>)</a:t>
            </a:r>
            <a:r>
              <a:rPr lang="ja-JP" altLang="en-US" sz="2400" dirty="0" smtClean="0">
                <a:latin typeface="Tahoma" charset="0"/>
                <a:sym typeface="Symbol" charset="0"/>
              </a:rPr>
              <a:t>”</a:t>
            </a:r>
            <a:endParaRPr lang="en-US" altLang="ja-JP" sz="2400" dirty="0" smtClean="0">
              <a:latin typeface="Tahoma" charset="0"/>
              <a:sym typeface="Symbol" charset="0"/>
            </a:endParaRPr>
          </a:p>
          <a:p>
            <a:pPr marL="1428750" lvl="2" eaLnBrk="1" hangingPunct="1">
              <a:tabLst>
                <a:tab pos="1028700" algn="l"/>
              </a:tabLst>
            </a:pPr>
            <a:r>
              <a:rPr lang="en-US" altLang="ja-JP" sz="2000" dirty="0" smtClean="0">
                <a:latin typeface="Tahoma" charset="0"/>
                <a:sym typeface="Symbol" charset="0"/>
              </a:rPr>
              <a:t>tighter upper bound</a:t>
            </a:r>
            <a:endParaRPr lang="en-US" altLang="ja-JP" sz="2000" dirty="0">
              <a:latin typeface="Tahoma" charset="0"/>
              <a:sym typeface="Symbol" charset="0"/>
            </a:endParaRPr>
          </a:p>
          <a:p>
            <a:pPr eaLnBrk="1" hangingPunct="1">
              <a:tabLst>
                <a:tab pos="1028700" algn="l"/>
              </a:tabLst>
            </a:pPr>
            <a:r>
              <a:rPr lang="en-US" sz="2800" dirty="0">
                <a:latin typeface="Tahoma" charset="0"/>
                <a:sym typeface="Symbol" charset="0"/>
              </a:rPr>
              <a:t>Use the simplest expression of the class</a:t>
            </a:r>
          </a:p>
          <a:p>
            <a:pPr marL="1028700" lvl="1" eaLnBrk="1" hangingPunct="1">
              <a:tabLst>
                <a:tab pos="1028700" algn="l"/>
              </a:tabLst>
            </a:pPr>
            <a:r>
              <a:rPr lang="en-US" sz="2400" dirty="0">
                <a:latin typeface="Tahoma" charset="0"/>
              </a:rPr>
              <a:t>Say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altLang="ja-JP" sz="2400" dirty="0">
                <a:latin typeface="Times New Roman" charset="0"/>
                <a:sym typeface="Symbol" charset="0"/>
              </a:rPr>
              <a:t>3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b="1" dirty="0">
                <a:latin typeface="Times New Roman" charset="0"/>
                <a:sym typeface="Symbol" charset="0"/>
              </a:rPr>
              <a:t> </a:t>
            </a:r>
            <a:r>
              <a:rPr lang="en-US" altLang="ja-JP" sz="2400" dirty="0">
                <a:latin typeface="Symbol" charset="0"/>
                <a:sym typeface="Symbol" charset="0"/>
              </a:rPr>
              <a:t>+</a:t>
            </a:r>
            <a:r>
              <a:rPr lang="en-US" altLang="ja-JP" sz="2400" b="1" dirty="0">
                <a:latin typeface="Times New Roman" charset="0"/>
                <a:sym typeface="Symbol" charset="0"/>
              </a:rPr>
              <a:t> </a:t>
            </a:r>
            <a:r>
              <a:rPr lang="en-US" altLang="ja-JP" sz="2400" dirty="0">
                <a:latin typeface="Times New Roman" charset="0"/>
                <a:sym typeface="Symbol" charset="0"/>
              </a:rPr>
              <a:t>5</a:t>
            </a:r>
            <a:r>
              <a:rPr lang="en-US" altLang="ja-JP" sz="2400" dirty="0">
                <a:latin typeface="Tahoma" charset="0"/>
                <a:sym typeface="Symbol" charset="0"/>
              </a:rPr>
              <a:t> is 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O</a:t>
            </a:r>
            <a:r>
              <a:rPr lang="en-US" altLang="ja-JP" sz="2400" dirty="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dirty="0">
                <a:latin typeface="Times New Roman" charset="0"/>
                <a:sym typeface="Symbol" charset="0"/>
              </a:rPr>
              <a:t>)</a:t>
            </a:r>
            <a:r>
              <a:rPr lang="ja-JP" altLang="en-US" sz="2400" dirty="0">
                <a:latin typeface="Tahoma" charset="0"/>
                <a:sym typeface="Symbol" charset="0"/>
              </a:rPr>
              <a:t>”</a:t>
            </a:r>
            <a:r>
              <a:rPr lang="en-US" altLang="ja-JP" sz="2400" dirty="0">
                <a:latin typeface="Times New Roman" charset="0"/>
                <a:sym typeface="Symbol" charset="0"/>
              </a:rPr>
              <a:t> </a:t>
            </a:r>
            <a:r>
              <a:rPr lang="en-US" altLang="ja-JP" sz="2400" dirty="0">
                <a:latin typeface="Tahoma" charset="0"/>
              </a:rPr>
              <a:t>instead of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altLang="ja-JP" sz="2400" dirty="0">
                <a:latin typeface="Times New Roman" charset="0"/>
                <a:sym typeface="Symbol" charset="0"/>
              </a:rPr>
              <a:t>3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b="1" dirty="0">
                <a:latin typeface="Times New Roman" charset="0"/>
                <a:sym typeface="Symbol" charset="0"/>
              </a:rPr>
              <a:t> </a:t>
            </a:r>
            <a:r>
              <a:rPr lang="en-US" altLang="ja-JP" sz="2400" dirty="0">
                <a:latin typeface="Symbol" charset="0"/>
                <a:sym typeface="Symbol" charset="0"/>
              </a:rPr>
              <a:t>+</a:t>
            </a:r>
            <a:r>
              <a:rPr lang="en-US" altLang="ja-JP" sz="2400" b="1" dirty="0">
                <a:latin typeface="Times New Roman" charset="0"/>
                <a:sym typeface="Symbol" charset="0"/>
              </a:rPr>
              <a:t> </a:t>
            </a:r>
            <a:r>
              <a:rPr lang="en-US" altLang="ja-JP" sz="2400" dirty="0">
                <a:latin typeface="Times New Roman" charset="0"/>
                <a:sym typeface="Symbol" charset="0"/>
              </a:rPr>
              <a:t>5</a:t>
            </a:r>
            <a:r>
              <a:rPr lang="en-US" altLang="ja-JP" sz="2400" dirty="0">
                <a:latin typeface="Tahoma" charset="0"/>
                <a:sym typeface="Symbol" charset="0"/>
              </a:rPr>
              <a:t> is 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O</a:t>
            </a:r>
            <a:r>
              <a:rPr lang="en-US" altLang="ja-JP" sz="2400" dirty="0">
                <a:latin typeface="Times New Roman" charset="0"/>
                <a:sym typeface="Symbol" charset="0"/>
              </a:rPr>
              <a:t>(3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dirty="0">
                <a:latin typeface="Times New Roman" charset="0"/>
                <a:sym typeface="Symbol" charset="0"/>
              </a:rPr>
              <a:t>)</a:t>
            </a:r>
            <a:r>
              <a:rPr lang="ja-JP" altLang="en-US" sz="2400" dirty="0">
                <a:latin typeface="Tahoma" charset="0"/>
                <a:sym typeface="Symbol" charset="0"/>
              </a:rPr>
              <a:t>”</a:t>
            </a:r>
            <a:endParaRPr lang="en-US" sz="2400" dirty="0">
              <a:latin typeface="Tahoma" charset="0"/>
              <a:sym typeface="Symbol" charset="0"/>
            </a:endParaRP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7024688" y="152400"/>
          <a:ext cx="1662112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3" name="Clip" r:id="rId3" imgW="1593245" imgH="1797269" progId="MS_ClipArt_Gallery.2">
                  <p:embed/>
                </p:oleObj>
              </mc:Choice>
              <mc:Fallback>
                <p:oleObj name="Clip" r:id="rId3" imgW="1593245" imgH="179726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688" y="152400"/>
                        <a:ext cx="1662112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55833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674ACB0-1B54-0F43-833F-39BADD9A4D5D}" type="slidenum">
              <a:rPr lang="en-US" sz="1400"/>
              <a:pPr eaLnBrk="1" hangingPunct="1"/>
              <a:t>33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Asymptotic Algorithm Analysis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860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Tahoma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asymptotic analysis </a:t>
            </a:r>
            <a:r>
              <a:rPr lang="en-US" sz="2400" dirty="0">
                <a:latin typeface="Tahoma" charset="0"/>
              </a:rPr>
              <a:t>of an algorithm determines the running time in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big-Oh notation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To perform the asymptotic analysis</a:t>
            </a:r>
          </a:p>
          <a:p>
            <a:pPr marL="1028700" lvl="1" indent="-228600" eaLnBrk="1" hangingPunct="1"/>
            <a:r>
              <a:rPr lang="en-US" sz="2000" dirty="0">
                <a:latin typeface="Tahoma" charset="0"/>
              </a:rPr>
              <a:t>We find the worst-case number of </a:t>
            </a:r>
            <a:r>
              <a:rPr lang="en-US" sz="2000" dirty="0" smtClean="0">
                <a:solidFill>
                  <a:srgbClr val="FF0000"/>
                </a:solidFill>
                <a:latin typeface="Tahoma" charset="0"/>
              </a:rPr>
              <a:t>key </a:t>
            </a:r>
            <a:r>
              <a:rPr lang="en-US" sz="2000" dirty="0" smtClean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operations </a:t>
            </a:r>
            <a:r>
              <a:rPr lang="en-US" sz="2000" dirty="0" smtClean="0">
                <a:latin typeface="Tahoma" charset="0"/>
              </a:rPr>
              <a:t>executed </a:t>
            </a:r>
            <a:r>
              <a:rPr lang="en-US" sz="2000" dirty="0">
                <a:latin typeface="Tahoma" charset="0"/>
              </a:rPr>
              <a:t>as a function of the input size</a:t>
            </a:r>
          </a:p>
          <a:p>
            <a:pPr marL="1028700" lvl="1" indent="-228600" eaLnBrk="1" hangingPunct="1"/>
            <a:r>
              <a:rPr lang="en-US" sz="2000" dirty="0">
                <a:latin typeface="Tahoma" charset="0"/>
              </a:rPr>
              <a:t>We express this function with big-Oh notation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Example:</a:t>
            </a:r>
          </a:p>
          <a:p>
            <a:pPr marL="1028700" lvl="1" indent="-228600" eaLnBrk="1" hangingPunct="1"/>
            <a:r>
              <a:rPr lang="en-US" sz="2000" dirty="0">
                <a:latin typeface="Tahoma" charset="0"/>
              </a:rPr>
              <a:t>We say that algorithm </a:t>
            </a:r>
            <a:r>
              <a:rPr lang="en-US" sz="2000" dirty="0" err="1">
                <a:solidFill>
                  <a:srgbClr val="BE2D00"/>
                </a:solidFill>
                <a:latin typeface="Tahoma" charset="0"/>
              </a:rPr>
              <a:t>arrayMax</a:t>
            </a:r>
            <a:r>
              <a:rPr lang="en-US" sz="2000" dirty="0">
                <a:solidFill>
                  <a:srgbClr val="BE2D00"/>
                </a:solidFill>
                <a:latin typeface="Tahoma" charset="0"/>
              </a:rPr>
              <a:t> </a:t>
            </a:r>
            <a:r>
              <a:rPr lang="ja-JP" altLang="en-US" sz="2000" dirty="0" smtClean="0">
                <a:latin typeface="Tahoma" charset="0"/>
              </a:rPr>
              <a:t>“</a:t>
            </a:r>
            <a:r>
              <a:rPr lang="en-US" altLang="ja-JP" sz="2000" dirty="0">
                <a:latin typeface="Tahoma" charset="0"/>
              </a:rPr>
              <a:t>runs in </a:t>
            </a:r>
            <a:r>
              <a:rPr lang="en-US" altLang="ja-JP" sz="2000" b="1" i="1" dirty="0">
                <a:latin typeface="Times New Roman" charset="0"/>
                <a:sym typeface="Symbol" charset="0"/>
              </a:rPr>
              <a:t>O</a:t>
            </a:r>
            <a:r>
              <a:rPr lang="en-US" altLang="ja-JP" sz="2000" dirty="0">
                <a:latin typeface="Times New Roman" charset="0"/>
                <a:sym typeface="Symbol" charset="0"/>
              </a:rPr>
              <a:t>(</a:t>
            </a:r>
            <a:r>
              <a:rPr lang="en-US" altLang="ja-JP" sz="20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000" dirty="0">
                <a:latin typeface="Times New Roman" charset="0"/>
                <a:sym typeface="Symbol" charset="0"/>
              </a:rPr>
              <a:t>) </a:t>
            </a:r>
            <a:r>
              <a:rPr lang="en-US" altLang="ja-JP" sz="2000" dirty="0">
                <a:latin typeface="Tahoma" charset="0"/>
              </a:rPr>
              <a:t>time</a:t>
            </a:r>
            <a:r>
              <a:rPr lang="ja-JP" altLang="en-US" sz="2000" dirty="0">
                <a:latin typeface="Tahoma" charset="0"/>
              </a:rPr>
              <a:t>”</a:t>
            </a:r>
            <a:endParaRPr lang="en-US" altLang="ja-JP" sz="2000" dirty="0">
              <a:latin typeface="Tahoma" charset="0"/>
            </a:endParaRPr>
          </a:p>
          <a:p>
            <a:pPr eaLnBrk="1" hangingPunct="1"/>
            <a:r>
              <a:rPr lang="en-US" sz="2400" dirty="0">
                <a:latin typeface="Tahoma" charset="0"/>
              </a:rPr>
              <a:t>Since constant factors and lower-order terms are eventually dropped anyhow, we can disregard them when counting </a:t>
            </a:r>
            <a:r>
              <a:rPr lang="en-US" sz="2400" dirty="0" smtClean="0">
                <a:solidFill>
                  <a:srgbClr val="FF0000"/>
                </a:solidFill>
                <a:latin typeface="Tahoma" charset="0"/>
              </a:rPr>
              <a:t>key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operations</a:t>
            </a:r>
          </a:p>
        </p:txBody>
      </p:sp>
      <p:sp>
        <p:nvSpPr>
          <p:cNvPr id="33797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5946185-D02B-AE4E-9A89-DCF7FC7EEF7E}" type="slidenum">
              <a:rPr lang="en-US" sz="1400"/>
              <a:pPr eaLnBrk="1" hangingPunct="1"/>
              <a:t>34</a:t>
            </a:fld>
            <a:endParaRPr 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Prefix Averages</a:t>
            </a:r>
          </a:p>
        </p:txBody>
      </p:sp>
      <p:sp>
        <p:nvSpPr>
          <p:cNvPr id="358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4343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two </a:t>
            </a:r>
            <a:r>
              <a:rPr lang="en-US" sz="2400" dirty="0">
                <a:latin typeface="Tahoma" charset="0"/>
              </a:rPr>
              <a:t>algorithms for prefix averages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 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dirty="0" err="1">
                <a:latin typeface="Tahoma" charset="0"/>
              </a:rPr>
              <a:t>-th</a:t>
            </a:r>
            <a:r>
              <a:rPr lang="en-US" sz="2400" dirty="0">
                <a:latin typeface="Tahoma" charset="0"/>
              </a:rPr>
              <a:t> prefix average of an array </a:t>
            </a:r>
            <a:r>
              <a:rPr lang="en-US" sz="2400" b="1" i="1" dirty="0">
                <a:latin typeface="Times New Roman" charset="0"/>
              </a:rPr>
              <a:t>X</a:t>
            </a:r>
            <a:r>
              <a:rPr lang="en-US" sz="2400" dirty="0">
                <a:latin typeface="Tahoma" charset="0"/>
              </a:rPr>
              <a:t> is </a:t>
            </a:r>
            <a:endParaRPr lang="en-US" sz="2400" dirty="0" smtClean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average </a:t>
            </a:r>
            <a:r>
              <a:rPr lang="en-US" sz="2000" dirty="0">
                <a:latin typeface="Tahoma" charset="0"/>
              </a:rPr>
              <a:t>of the first 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i</a:t>
            </a:r>
            <a:r>
              <a:rPr lang="en-US" sz="2000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+</a:t>
            </a:r>
            <a:r>
              <a:rPr lang="en-US" sz="2000" dirty="0">
                <a:latin typeface="Times New Roman" charset="0"/>
                <a:sym typeface="Symbol" charset="0"/>
              </a:rPr>
              <a:t> 1) </a:t>
            </a:r>
            <a:r>
              <a:rPr lang="en-US" sz="2000" dirty="0">
                <a:latin typeface="Tahoma" charset="0"/>
              </a:rPr>
              <a:t>elements of 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b="1" dirty="0">
                <a:latin typeface="Times New Roman" charset="0"/>
              </a:rPr>
              <a:t>:</a:t>
            </a:r>
            <a:endParaRPr lang="en-US" sz="2000" dirty="0">
              <a:latin typeface="Tahoma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 dirty="0">
                <a:latin typeface="Times New Roman" charset="0"/>
                <a:sym typeface="Symbol" charset="0"/>
              </a:rPr>
              <a:t>A</a:t>
            </a:r>
            <a:r>
              <a:rPr lang="en-US" sz="2000" dirty="0">
                <a:latin typeface="Times New Roman" charset="0"/>
                <a:sym typeface="Symbol" charset="0"/>
              </a:rPr>
              <a:t>[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i</a:t>
            </a:r>
            <a:r>
              <a:rPr lang="en-US" sz="2000" dirty="0">
                <a:latin typeface="Times New Roman" charset="0"/>
                <a:sym typeface="Symbol" charset="0"/>
              </a:rPr>
              <a:t>]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Symbol" charset="0"/>
                <a:sym typeface="Symbol" charset="0"/>
              </a:rPr>
              <a:t>= (</a:t>
            </a:r>
            <a:r>
              <a:rPr lang="en-US" sz="2000" b="1" i="1" dirty="0">
                <a:latin typeface="Times New Roman" charset="0"/>
                <a:sym typeface="Symbol" charset="0"/>
              </a:rPr>
              <a:t>X</a:t>
            </a:r>
            <a:r>
              <a:rPr lang="en-US" sz="2000" dirty="0">
                <a:latin typeface="Times New Roman" charset="0"/>
                <a:sym typeface="Symbol" charset="0"/>
              </a:rPr>
              <a:t>[0] </a:t>
            </a:r>
            <a:r>
              <a:rPr lang="en-US" sz="2400" dirty="0">
                <a:latin typeface="Symbol" charset="0"/>
                <a:sym typeface="Symbol" charset="0"/>
              </a:rPr>
              <a:t>+</a:t>
            </a:r>
            <a:r>
              <a:rPr lang="en-US" sz="2000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>
                <a:latin typeface="Times New Roman" charset="0"/>
                <a:sym typeface="Symbol" charset="0"/>
              </a:rPr>
              <a:t>X</a:t>
            </a:r>
            <a:r>
              <a:rPr lang="en-US" sz="2000" dirty="0">
                <a:latin typeface="Times New Roman" charset="0"/>
                <a:sym typeface="Symbol" charset="0"/>
              </a:rPr>
              <a:t>[1] </a:t>
            </a:r>
            <a:r>
              <a:rPr lang="en-US" sz="2400" dirty="0">
                <a:latin typeface="Symbol" charset="0"/>
                <a:sym typeface="Symbol" charset="0"/>
              </a:rPr>
              <a:t>+</a:t>
            </a:r>
            <a:r>
              <a:rPr lang="en-US" sz="2000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</a:rPr>
              <a:t>… </a:t>
            </a:r>
            <a:r>
              <a:rPr lang="en-US" sz="2400" dirty="0">
                <a:latin typeface="Symbol" charset="0"/>
                <a:sym typeface="Symbol" charset="0"/>
              </a:rPr>
              <a:t>+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latin typeface="Times New Roman" charset="0"/>
                <a:sym typeface="Symbol" charset="0"/>
              </a:rPr>
              <a:t>X</a:t>
            </a:r>
            <a:r>
              <a:rPr lang="en-US" sz="2000" dirty="0">
                <a:latin typeface="Times New Roman" charset="0"/>
                <a:sym typeface="Symbol" charset="0"/>
              </a:rPr>
              <a:t>[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i</a:t>
            </a:r>
            <a:r>
              <a:rPr lang="en-US" sz="2000" dirty="0">
                <a:latin typeface="Times New Roman" charset="0"/>
                <a:sym typeface="Symbol" charset="0"/>
              </a:rPr>
              <a:t>])/(</a:t>
            </a:r>
            <a:r>
              <a:rPr lang="en-US" sz="2000" i="1" dirty="0">
                <a:latin typeface="Times New Roman" charset="0"/>
                <a:sym typeface="Symbol" charset="0"/>
              </a:rPr>
              <a:t>i</a:t>
            </a:r>
            <a:r>
              <a:rPr lang="en-US" sz="2000" dirty="0">
                <a:latin typeface="Times New Roman" charset="0"/>
                <a:sym typeface="Symbol" charset="0"/>
              </a:rPr>
              <a:t>+1)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Computing the array </a:t>
            </a:r>
            <a:r>
              <a:rPr lang="en-US" sz="2400" b="1" i="1" dirty="0">
                <a:latin typeface="Times New Roman" charset="0"/>
              </a:rPr>
              <a:t>A</a:t>
            </a:r>
            <a:r>
              <a:rPr lang="en-US" sz="2400" dirty="0">
                <a:latin typeface="Tahoma" charset="0"/>
              </a:rPr>
              <a:t> of prefix averages of another array </a:t>
            </a:r>
            <a:r>
              <a:rPr lang="en-US" sz="2400" b="1" i="1" dirty="0">
                <a:latin typeface="Times New Roman" charset="0"/>
              </a:rPr>
              <a:t>X</a:t>
            </a:r>
            <a:r>
              <a:rPr lang="en-US" sz="2400" dirty="0">
                <a:latin typeface="Tahoma" charset="0"/>
              </a:rPr>
              <a:t> has applications to financial analysis</a:t>
            </a: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330876"/>
              </p:ext>
            </p:extLst>
          </p:nvPr>
        </p:nvGraphicFramePr>
        <p:xfrm>
          <a:off x="5181600" y="1676400"/>
          <a:ext cx="387667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3" name="Worksheet" r:id="rId3" imgW="3162300" imgH="3606800" progId="Excel.Sheet.8">
                  <p:embed/>
                </p:oleObj>
              </mc:Choice>
              <mc:Fallback>
                <p:oleObj name="Worksheet" r:id="rId3" imgW="3162300" imgH="360680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676400"/>
                        <a:ext cx="3876675" cy="431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814ABCA-5370-DC43-AD86-73D5EFCD1807}" type="slidenum">
              <a:rPr lang="en-US" sz="1400"/>
              <a:pPr eaLnBrk="1" hangingPunct="1"/>
              <a:t>35</a:t>
            </a:fld>
            <a:endParaRPr lang="en-US" sz="140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>
                <a:solidFill>
                  <a:schemeClr val="tx2"/>
                </a:solidFill>
              </a:rPr>
              <a:t>Prefix Averages (Quadratic)</a:t>
            </a:r>
          </a:p>
        </p:txBody>
      </p:sp>
      <p:sp>
        <p:nvSpPr>
          <p:cNvPr id="36868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002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/>
              <a:t>The following algorithm computes prefix averages in quadratic time by applying the definition</a:t>
            </a:r>
          </a:p>
        </p:txBody>
      </p:sp>
      <p:sp>
        <p:nvSpPr>
          <p:cNvPr id="3686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762000" y="2667000"/>
            <a:ext cx="8001000" cy="28007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/*calculate an array a such that for all j, a[j] is the average of x[0], …,  x[j]*/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v</a:t>
            </a:r>
            <a:r>
              <a:rPr lang="en-US" sz="1600" dirty="0" smtClean="0">
                <a:solidFill>
                  <a:srgbClr val="000000"/>
                </a:solidFill>
              </a:rPr>
              <a:t>oid </a:t>
            </a:r>
            <a:r>
              <a:rPr lang="en-US" sz="1600" dirty="0" err="1" smtClean="0">
                <a:solidFill>
                  <a:srgbClr val="000000"/>
                </a:solidFill>
              </a:rPr>
              <a:t>prefixAverage</a:t>
            </a:r>
            <a:r>
              <a:rPr lang="en-US" sz="1600" dirty="0" smtClean="0">
                <a:solidFill>
                  <a:srgbClr val="000000"/>
                </a:solidFill>
              </a:rPr>
              <a:t>(double x[], </a:t>
            </a:r>
            <a:r>
              <a:rPr lang="en-US" sz="1600" dirty="0" err="1" smtClean="0">
                <a:solidFill>
                  <a:srgbClr val="000000"/>
                </a:solidFill>
              </a:rPr>
              <a:t>int</a:t>
            </a:r>
            <a:r>
              <a:rPr lang="en-US" sz="1600" dirty="0" smtClean="0">
                <a:solidFill>
                  <a:srgbClr val="000000"/>
                </a:solidFill>
              </a:rPr>
              <a:t> n, double a[])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{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   for (</a:t>
            </a:r>
            <a:r>
              <a:rPr lang="en-US" sz="1600" dirty="0" err="1" smtClean="0">
                <a:solidFill>
                  <a:srgbClr val="000000"/>
                </a:solidFill>
              </a:rPr>
              <a:t>int</a:t>
            </a:r>
            <a:r>
              <a:rPr lang="en-US" sz="1600" dirty="0" smtClean="0">
                <a:solidFill>
                  <a:srgbClr val="000000"/>
                </a:solidFill>
              </a:rPr>
              <a:t> j = 0; j &lt; n; </a:t>
            </a:r>
            <a:r>
              <a:rPr lang="en-US" sz="1600" dirty="0" err="1" smtClean="0">
                <a:solidFill>
                  <a:srgbClr val="000000"/>
                </a:solidFill>
              </a:rPr>
              <a:t>j++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  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   double total = 0;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   for (</a:t>
            </a:r>
            <a:r>
              <a:rPr lang="en-US" sz="1600" dirty="0" err="1" smtClean="0">
                <a:solidFill>
                  <a:srgbClr val="000000"/>
                </a:solidFill>
              </a:rPr>
              <a:t>int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i</a:t>
            </a:r>
            <a:r>
              <a:rPr lang="en-US" sz="1600" dirty="0" smtClean="0">
                <a:solidFill>
                  <a:srgbClr val="000000"/>
                </a:solidFill>
              </a:rPr>
              <a:t> = 0; </a:t>
            </a:r>
            <a:r>
              <a:rPr lang="en-US" sz="1600" dirty="0" err="1" smtClean="0">
                <a:solidFill>
                  <a:srgbClr val="000000"/>
                </a:solidFill>
              </a:rPr>
              <a:t>i</a:t>
            </a:r>
            <a:r>
              <a:rPr lang="en-US" sz="1600" dirty="0" smtClean="0">
                <a:solidFill>
                  <a:srgbClr val="000000"/>
                </a:solidFill>
              </a:rPr>
              <a:t> &lt;= j;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 smtClean="0">
                <a:solidFill>
                  <a:srgbClr val="000000"/>
                </a:solidFill>
              </a:rPr>
              <a:t>++)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        total += x[</a:t>
            </a:r>
            <a:r>
              <a:rPr lang="en-US" sz="1600" dirty="0" err="1" smtClean="0">
                <a:solidFill>
                  <a:srgbClr val="000000"/>
                </a:solidFill>
              </a:rPr>
              <a:t>i</a:t>
            </a:r>
            <a:r>
              <a:rPr lang="en-US" sz="1600" dirty="0" smtClean="0">
                <a:solidFill>
                  <a:srgbClr val="000000"/>
                </a:solidFill>
              </a:rPr>
              <a:t>];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   a[j] = total / (j + 1);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6AEF34B-92C3-BB4E-AB3E-D8ABE608E88D}" type="slidenum">
              <a:rPr lang="en-US" sz="1400"/>
              <a:pPr eaLnBrk="1" hangingPunct="1"/>
              <a:t>36</a:t>
            </a:fld>
            <a:endParaRPr 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Arithmetic Progression</a:t>
            </a:r>
          </a:p>
        </p:txBody>
      </p:sp>
      <p:sp>
        <p:nvSpPr>
          <p:cNvPr id="378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05000"/>
            <a:ext cx="3886200" cy="39624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The running time of </a:t>
            </a:r>
            <a:r>
              <a:rPr lang="en-US" sz="2400" dirty="0">
                <a:solidFill>
                  <a:schemeClr val="tx2"/>
                </a:solidFill>
              </a:rPr>
              <a:t>prefixAverage1</a:t>
            </a:r>
            <a:r>
              <a:rPr lang="en-US" sz="2400" b="1" i="1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400" dirty="0">
                <a:latin typeface="Tahoma" charset="0"/>
              </a:rPr>
              <a:t>is</a:t>
            </a:r>
            <a:br>
              <a:rPr lang="en-US" sz="2400" dirty="0">
                <a:latin typeface="Tahoma" charset="0"/>
              </a:rPr>
            </a:b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(1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2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…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</a:t>
            </a:r>
            <a:endParaRPr lang="en-US" sz="2400" dirty="0">
              <a:latin typeface="Tahoma" charset="0"/>
            </a:endParaRPr>
          </a:p>
          <a:p>
            <a:pPr eaLnBrk="1" hangingPunct="1"/>
            <a:r>
              <a:rPr lang="en-US" sz="2400" dirty="0">
                <a:latin typeface="Tahoma" charset="0"/>
              </a:rPr>
              <a:t>The sum of the first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ahoma" charset="0"/>
              </a:rPr>
              <a:t> integers is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1) </a:t>
            </a:r>
            <a:r>
              <a:rPr lang="en-US" sz="2400" b="1" dirty="0">
                <a:latin typeface="Symbol" charset="0"/>
                <a:sym typeface="Symbol" charset="0"/>
              </a:rPr>
              <a:t>/ </a:t>
            </a:r>
            <a:r>
              <a:rPr lang="en-US" sz="2400" dirty="0">
                <a:latin typeface="Times New Roman" charset="0"/>
                <a:sym typeface="Symbol" charset="0"/>
              </a:rPr>
              <a:t>2</a:t>
            </a:r>
          </a:p>
          <a:p>
            <a:pPr lvl="1" eaLnBrk="1" hangingPunct="1"/>
            <a:r>
              <a:rPr lang="en-US" sz="2000" dirty="0">
                <a:latin typeface="Tahoma" charset="0"/>
                <a:sym typeface="Symbol" charset="0"/>
              </a:rPr>
              <a:t>There is a simple visual proof of this fact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Thus, algorithm </a:t>
            </a:r>
            <a:r>
              <a:rPr lang="en-US" sz="2400" dirty="0">
                <a:solidFill>
                  <a:schemeClr val="tx2"/>
                </a:solidFill>
              </a:rPr>
              <a:t>prefixAverage1</a:t>
            </a:r>
            <a:r>
              <a:rPr lang="en-US" sz="2400" b="1" i="1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400" dirty="0" smtClean="0">
                <a:latin typeface="Tahoma" charset="0"/>
              </a:rPr>
              <a:t>runs </a:t>
            </a:r>
            <a:r>
              <a:rPr lang="en-US" sz="2400" dirty="0">
                <a:latin typeface="Tahoma" charset="0"/>
              </a:rPr>
              <a:t>in </a:t>
            </a:r>
            <a:r>
              <a:rPr lang="en-US" sz="2400" b="1" i="1" dirty="0">
                <a:latin typeface="Times New Roman" charset="0"/>
                <a:sym typeface="Symbol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baseline="30000" dirty="0">
                <a:latin typeface="Times New Roman" charset="0"/>
                <a:sym typeface="Symbol" charset="0"/>
              </a:rPr>
              <a:t>2</a:t>
            </a:r>
            <a:r>
              <a:rPr lang="en-US" sz="2400" dirty="0">
                <a:latin typeface="Times New Roman" charset="0"/>
                <a:sym typeface="Symbol" charset="0"/>
              </a:rPr>
              <a:t>) </a:t>
            </a:r>
            <a:r>
              <a:rPr lang="en-US" sz="2400" dirty="0">
                <a:latin typeface="Tahoma" charset="0"/>
              </a:rPr>
              <a:t>time </a:t>
            </a:r>
          </a:p>
        </p:txBody>
      </p:sp>
      <p:graphicFrame>
        <p:nvGraphicFramePr>
          <p:cNvPr id="37893" name="Object 6"/>
          <p:cNvGraphicFramePr>
            <a:graphicFrameLocks noChangeAspect="1"/>
          </p:cNvGraphicFramePr>
          <p:nvPr/>
        </p:nvGraphicFramePr>
        <p:xfrm>
          <a:off x="4876800" y="1514475"/>
          <a:ext cx="3981450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1" name="Chart" r:id="rId3" imgW="3771900" imgH="4051300" progId="MSGraph.Chart.8">
                  <p:embed followColorScheme="full"/>
                </p:oleObj>
              </mc:Choice>
              <mc:Fallback>
                <p:oleObj name="Chart" r:id="rId3" imgW="3771900" imgH="4051300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514475"/>
                        <a:ext cx="3981450" cy="456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6DCBC4F-D038-274F-9A65-786A10AB474E}" type="slidenum">
              <a:rPr lang="en-US" sz="1400"/>
              <a:pPr eaLnBrk="1" hangingPunct="1"/>
              <a:t>37</a:t>
            </a:fld>
            <a:endParaRPr lang="en-US" sz="1400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dirty="0">
                <a:solidFill>
                  <a:schemeClr val="tx2"/>
                </a:solidFill>
              </a:rPr>
              <a:t>Prefix Averages 2 </a:t>
            </a:r>
            <a:r>
              <a:rPr lang="en-US" sz="4400" dirty="0" smtClean="0">
                <a:solidFill>
                  <a:schemeClr val="tx2"/>
                </a:solidFill>
              </a:rPr>
              <a:t>(Linear)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38916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6002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/>
              <a:t>The following algorithm uses </a:t>
            </a:r>
            <a:r>
              <a:rPr lang="en-US" dirty="0" smtClean="0"/>
              <a:t>a running summation to improve the efficiency</a:t>
            </a:r>
            <a:endParaRPr lang="en-US" b="1" i="1" dirty="0">
              <a:latin typeface="Times New Roman" charset="0"/>
              <a:sym typeface="Symbol" charset="0"/>
            </a:endParaRPr>
          </a:p>
        </p:txBody>
      </p:sp>
      <p:sp>
        <p:nvSpPr>
          <p:cNvPr id="38918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58674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dirty="0">
                <a:latin typeface="+mj-lt"/>
              </a:rPr>
              <a:t>Algorithm </a:t>
            </a:r>
            <a:r>
              <a:rPr lang="en-US" dirty="0" smtClean="0">
                <a:solidFill>
                  <a:schemeClr val="tx2"/>
                </a:solidFill>
              </a:rPr>
              <a:t>prefixAverage2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 smtClean="0">
                <a:latin typeface="+mj-lt"/>
              </a:rPr>
              <a:t>runs </a:t>
            </a:r>
            <a:r>
              <a:rPr lang="en-US" dirty="0">
                <a:latin typeface="+mj-lt"/>
              </a:rPr>
              <a:t>in</a:t>
            </a:r>
            <a:r>
              <a:rPr lang="en-US" dirty="0"/>
              <a:t> </a:t>
            </a:r>
            <a:r>
              <a:rPr lang="en-US" b="1" i="1" dirty="0">
                <a:latin typeface="Times New Roman" charset="0"/>
                <a:sym typeface="Symbol" charset="0"/>
              </a:rPr>
              <a:t>O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dirty="0" smtClean="0">
                <a:latin typeface="Times New Roman" charset="0"/>
                <a:sym typeface="Symbol" charset="0"/>
              </a:rPr>
              <a:t>) </a:t>
            </a:r>
            <a:r>
              <a:rPr lang="en-US" dirty="0"/>
              <a:t>time!</a:t>
            </a:r>
          </a:p>
        </p:txBody>
      </p:sp>
      <p:sp>
        <p:nvSpPr>
          <p:cNvPr id="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762000" y="2667000"/>
            <a:ext cx="8153400" cy="255454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/*calculate an array a such that for all j, a[j] is the average of x[0], …,  x[j]*/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v</a:t>
            </a:r>
            <a:r>
              <a:rPr lang="en-US" sz="1600" dirty="0" smtClean="0">
                <a:solidFill>
                  <a:srgbClr val="000000"/>
                </a:solidFill>
              </a:rPr>
              <a:t>oid prefixAverage2(double x[], </a:t>
            </a:r>
            <a:r>
              <a:rPr lang="en-US" sz="1600" dirty="0" err="1" smtClean="0">
                <a:solidFill>
                  <a:srgbClr val="000000"/>
                </a:solidFill>
              </a:rPr>
              <a:t>int</a:t>
            </a:r>
            <a:r>
              <a:rPr lang="en-US" sz="1600" dirty="0" smtClean="0">
                <a:solidFill>
                  <a:srgbClr val="000000"/>
                </a:solidFill>
              </a:rPr>
              <a:t> n, double a[])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   double </a:t>
            </a:r>
            <a:r>
              <a:rPr lang="en-US" sz="1600" dirty="0">
                <a:solidFill>
                  <a:srgbClr val="000000"/>
                </a:solidFill>
              </a:rPr>
              <a:t>total = 0</a:t>
            </a:r>
            <a:r>
              <a:rPr lang="en-US" sz="1600" dirty="0" smtClean="0">
                <a:solidFill>
                  <a:srgbClr val="000000"/>
                </a:solidFill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   for (</a:t>
            </a:r>
            <a:r>
              <a:rPr lang="en-US" sz="1600" dirty="0" err="1" smtClean="0">
                <a:solidFill>
                  <a:srgbClr val="000000"/>
                </a:solidFill>
              </a:rPr>
              <a:t>int</a:t>
            </a:r>
            <a:r>
              <a:rPr lang="en-US" sz="1600" dirty="0" smtClean="0">
                <a:solidFill>
                  <a:srgbClr val="000000"/>
                </a:solidFill>
              </a:rPr>
              <a:t> j = 0; j &lt; n; </a:t>
            </a:r>
            <a:r>
              <a:rPr lang="en-US" sz="1600" dirty="0" err="1" smtClean="0">
                <a:solidFill>
                  <a:srgbClr val="000000"/>
                </a:solidFill>
              </a:rPr>
              <a:t>j++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   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       total += x[</a:t>
            </a:r>
            <a:r>
              <a:rPr lang="en-US" sz="1600" dirty="0">
                <a:solidFill>
                  <a:srgbClr val="000000"/>
                </a:solidFill>
              </a:rPr>
              <a:t>j</a:t>
            </a:r>
            <a:r>
              <a:rPr lang="en-US" sz="1600" dirty="0" smtClean="0">
                <a:solidFill>
                  <a:srgbClr val="000000"/>
                </a:solidFill>
              </a:rPr>
              <a:t>];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   a[j] = total / (j + 1);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Math you need to Review</a:t>
            </a: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3962400" y="1600200"/>
            <a:ext cx="4343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BE2D00"/>
                </a:solidFill>
                <a:latin typeface="Tahoma" charset="0"/>
              </a:rPr>
              <a:t>Properties of powers: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dirty="0">
                <a:latin typeface="Tahoma" charset="0"/>
              </a:rPr>
              <a:t>a</a:t>
            </a:r>
            <a:r>
              <a:rPr lang="en-US" baseline="30000" dirty="0">
                <a:latin typeface="Tahoma" charset="0"/>
              </a:rPr>
              <a:t>(</a:t>
            </a:r>
            <a:r>
              <a:rPr lang="en-US" baseline="30000" dirty="0" err="1">
                <a:latin typeface="Tahoma" charset="0"/>
              </a:rPr>
              <a:t>b+c</a:t>
            </a:r>
            <a:r>
              <a:rPr lang="en-US" baseline="30000" dirty="0">
                <a:latin typeface="Tahoma" charset="0"/>
              </a:rPr>
              <a:t>)</a:t>
            </a:r>
            <a:r>
              <a:rPr lang="en-US" dirty="0">
                <a:latin typeface="Tahoma" charset="0"/>
              </a:rPr>
              <a:t> = a</a:t>
            </a:r>
            <a:r>
              <a:rPr lang="en-US" baseline="30000" dirty="0">
                <a:latin typeface="Tahoma" charset="0"/>
              </a:rPr>
              <a:t>b</a:t>
            </a:r>
            <a:r>
              <a:rPr lang="en-US" dirty="0">
                <a:latin typeface="Tahoma" charset="0"/>
              </a:rPr>
              <a:t>a </a:t>
            </a:r>
            <a:r>
              <a:rPr lang="en-US" baseline="30000" dirty="0">
                <a:latin typeface="Tahoma" charset="0"/>
              </a:rPr>
              <a:t>c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dirty="0" err="1">
                <a:latin typeface="Tahoma" charset="0"/>
              </a:rPr>
              <a:t>a</a:t>
            </a:r>
            <a:r>
              <a:rPr lang="en-US" baseline="30000" dirty="0" err="1">
                <a:latin typeface="Tahoma" charset="0"/>
              </a:rPr>
              <a:t>bc</a:t>
            </a:r>
            <a:r>
              <a:rPr lang="en-US" dirty="0">
                <a:latin typeface="Tahoma" charset="0"/>
              </a:rPr>
              <a:t> = (</a:t>
            </a:r>
            <a:r>
              <a:rPr lang="en-US" dirty="0" err="1">
                <a:latin typeface="Tahoma" charset="0"/>
              </a:rPr>
              <a:t>a</a:t>
            </a:r>
            <a:r>
              <a:rPr lang="en-US" baseline="30000" dirty="0" err="1">
                <a:latin typeface="Tahoma" charset="0"/>
              </a:rPr>
              <a:t>b</a:t>
            </a:r>
            <a:r>
              <a:rPr lang="en-US" dirty="0">
                <a:latin typeface="Tahoma" charset="0"/>
              </a:rPr>
              <a:t>)</a:t>
            </a:r>
            <a:r>
              <a:rPr lang="en-US" baseline="30000" dirty="0">
                <a:latin typeface="Tahoma" charset="0"/>
              </a:rPr>
              <a:t>c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dirty="0" err="1">
                <a:latin typeface="Tahoma" charset="0"/>
              </a:rPr>
              <a:t>a</a:t>
            </a:r>
            <a:r>
              <a:rPr lang="en-US" baseline="30000" dirty="0" err="1">
                <a:latin typeface="Tahoma" charset="0"/>
              </a:rPr>
              <a:t>b</a:t>
            </a:r>
            <a:r>
              <a:rPr lang="en-US" dirty="0">
                <a:latin typeface="Tahoma" charset="0"/>
              </a:rPr>
              <a:t> /a</a:t>
            </a:r>
            <a:r>
              <a:rPr lang="en-US" baseline="30000" dirty="0">
                <a:latin typeface="Tahoma" charset="0"/>
              </a:rPr>
              <a:t>c</a:t>
            </a:r>
            <a:r>
              <a:rPr lang="en-US" dirty="0">
                <a:latin typeface="Tahoma" charset="0"/>
              </a:rPr>
              <a:t> = a</a:t>
            </a:r>
            <a:r>
              <a:rPr lang="en-US" baseline="30000" dirty="0">
                <a:latin typeface="Tahoma" charset="0"/>
              </a:rPr>
              <a:t>(b-c)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dirty="0">
                <a:latin typeface="Tahoma" charset="0"/>
              </a:rPr>
              <a:t>b = a </a:t>
            </a:r>
            <a:r>
              <a:rPr lang="en-US" baseline="30000" dirty="0" err="1">
                <a:latin typeface="Tahoma" charset="0"/>
              </a:rPr>
              <a:t>log</a:t>
            </a:r>
            <a:r>
              <a:rPr lang="en-US" baseline="-11000" dirty="0" err="1">
                <a:latin typeface="Tahoma" charset="0"/>
              </a:rPr>
              <a:t>a</a:t>
            </a:r>
            <a:r>
              <a:rPr lang="en-US" baseline="30000" dirty="0" err="1">
                <a:latin typeface="Tahoma" charset="0"/>
              </a:rPr>
              <a:t>b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dirty="0" err="1">
                <a:latin typeface="Tahoma" charset="0"/>
              </a:rPr>
              <a:t>b</a:t>
            </a:r>
            <a:r>
              <a:rPr lang="en-US" baseline="30000" dirty="0" err="1">
                <a:latin typeface="Tahoma" charset="0"/>
              </a:rPr>
              <a:t>c</a:t>
            </a:r>
            <a:r>
              <a:rPr lang="en-US" dirty="0">
                <a:latin typeface="Tahoma" charset="0"/>
              </a:rPr>
              <a:t> = a </a:t>
            </a:r>
            <a:r>
              <a:rPr lang="en-US" baseline="30000" dirty="0">
                <a:latin typeface="Tahoma" charset="0"/>
              </a:rPr>
              <a:t>c*</a:t>
            </a:r>
            <a:r>
              <a:rPr lang="en-US" baseline="30000" dirty="0" err="1">
                <a:latin typeface="Tahoma" charset="0"/>
              </a:rPr>
              <a:t>log</a:t>
            </a:r>
            <a:r>
              <a:rPr lang="en-US" baseline="-11000" dirty="0" err="1">
                <a:latin typeface="Tahoma" charset="0"/>
              </a:rPr>
              <a:t>a</a:t>
            </a:r>
            <a:r>
              <a:rPr lang="en-US" baseline="30000" dirty="0" err="1">
                <a:latin typeface="Tahoma" charset="0"/>
              </a:rPr>
              <a:t>b</a:t>
            </a:r>
            <a:endParaRPr lang="en-US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BE2D00"/>
                </a:solidFill>
                <a:latin typeface="Tahoma" charset="0"/>
              </a:rPr>
              <a:t>Properties </a:t>
            </a:r>
            <a:r>
              <a:rPr lang="en-US" sz="2400" dirty="0">
                <a:solidFill>
                  <a:srgbClr val="BE2D00"/>
                </a:solidFill>
                <a:latin typeface="Tahoma" charset="0"/>
              </a:rPr>
              <a:t>of logarithms: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>
                <a:latin typeface="Tahoma" charset="0"/>
              </a:rPr>
              <a:t>(</a:t>
            </a:r>
            <a:r>
              <a:rPr lang="en-US" dirty="0" err="1">
                <a:latin typeface="Tahoma" charset="0"/>
              </a:rPr>
              <a:t>xy</a:t>
            </a:r>
            <a:r>
              <a:rPr lang="en-US" dirty="0">
                <a:latin typeface="Tahoma" charset="0"/>
              </a:rPr>
              <a:t>) = </a:t>
            </a: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x</a:t>
            </a:r>
            <a:r>
              <a:rPr lang="en-US" dirty="0">
                <a:latin typeface="Tahoma" charset="0"/>
              </a:rPr>
              <a:t> + </a:t>
            </a: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y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>
                <a:latin typeface="Tahoma" charset="0"/>
              </a:rPr>
              <a:t> (x/y) = </a:t>
            </a: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x</a:t>
            </a:r>
            <a:r>
              <a:rPr lang="en-US" dirty="0">
                <a:latin typeface="Tahoma" charset="0"/>
              </a:rPr>
              <a:t> - </a:t>
            </a: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y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xa</a:t>
            </a:r>
            <a:r>
              <a:rPr lang="en-US" dirty="0">
                <a:latin typeface="Tahoma" charset="0"/>
              </a:rPr>
              <a:t> = </a:t>
            </a:r>
            <a:r>
              <a:rPr lang="en-US" dirty="0" err="1">
                <a:latin typeface="Tahoma" charset="0"/>
              </a:rPr>
              <a:t>alog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x</a:t>
            </a:r>
            <a:endParaRPr lang="en-US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b</a:t>
            </a:r>
            <a:r>
              <a:rPr lang="en-US" dirty="0" err="1">
                <a:latin typeface="Tahoma" charset="0"/>
              </a:rPr>
              <a:t>a</a:t>
            </a:r>
            <a:r>
              <a:rPr lang="en-US" dirty="0">
                <a:latin typeface="Tahoma" charset="0"/>
              </a:rPr>
              <a:t> = </a:t>
            </a:r>
            <a:r>
              <a:rPr lang="en-US" dirty="0" err="1">
                <a:latin typeface="Tahoma" charset="0"/>
              </a:rPr>
              <a:t>log</a:t>
            </a:r>
            <a:r>
              <a:rPr lang="en-US" baseline="-25000" dirty="0" err="1">
                <a:latin typeface="Tahoma" charset="0"/>
              </a:rPr>
              <a:t>x</a:t>
            </a:r>
            <a:r>
              <a:rPr lang="en-US" dirty="0" err="1">
                <a:latin typeface="Tahoma" charset="0"/>
              </a:rPr>
              <a:t>a</a:t>
            </a:r>
            <a:r>
              <a:rPr lang="en-US" dirty="0">
                <a:latin typeface="Tahoma" charset="0"/>
              </a:rPr>
              <a:t>/</a:t>
            </a:r>
            <a:r>
              <a:rPr lang="en-US" dirty="0" err="1" smtClean="0">
                <a:latin typeface="Tahoma" charset="0"/>
              </a:rPr>
              <a:t>log</a:t>
            </a:r>
            <a:r>
              <a:rPr lang="en-US" baseline="-25000" dirty="0" err="1" smtClean="0">
                <a:latin typeface="Tahoma" charset="0"/>
              </a:rPr>
              <a:t>x</a:t>
            </a:r>
            <a:r>
              <a:rPr lang="en-US" dirty="0" err="1" smtClean="0">
                <a:latin typeface="Tahoma" charset="0"/>
              </a:rPr>
              <a:t>b</a:t>
            </a:r>
            <a:endParaRPr lang="en-US" dirty="0">
              <a:latin typeface="Tahoma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09600" y="1600200"/>
            <a:ext cx="3200400" cy="4419600"/>
          </a:xfrm>
        </p:spPr>
        <p:txBody>
          <a:bodyPr/>
          <a:lstStyle/>
          <a:p>
            <a:r>
              <a:rPr lang="en-US" dirty="0"/>
              <a:t>Summations</a:t>
            </a:r>
          </a:p>
          <a:p>
            <a:r>
              <a:rPr lang="en-US" dirty="0" smtClean="0"/>
              <a:t>Powers</a:t>
            </a:r>
          </a:p>
          <a:p>
            <a:r>
              <a:rPr lang="en-US" dirty="0" smtClean="0"/>
              <a:t>Logarithms</a:t>
            </a:r>
          </a:p>
          <a:p>
            <a:r>
              <a:rPr lang="en-US" dirty="0" smtClean="0"/>
              <a:t>Proof </a:t>
            </a:r>
            <a:r>
              <a:rPr lang="en-US" dirty="0"/>
              <a:t>techniques</a:t>
            </a:r>
          </a:p>
          <a:p>
            <a:r>
              <a:rPr lang="en-US" dirty="0"/>
              <a:t>Basic probability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0967" name="Date Placeholder 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/>
              <a:t>© 2014 Goodrich, Tamassia, Goldwasser</a:t>
            </a:r>
            <a:endParaRPr lang="en-US" sz="1400" dirty="0"/>
          </a:p>
        </p:txBody>
      </p:sp>
      <p:sp>
        <p:nvSpPr>
          <p:cNvPr id="4096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409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5C4A2D8-D6BA-CD48-8D6D-6FB56050A668}" type="slidenum">
              <a:rPr lang="en-US" sz="1400"/>
              <a:pPr eaLnBrk="1" hangingPunct="1"/>
              <a:t>38</a:t>
            </a:fld>
            <a:endParaRPr lang="en-US" sz="1400"/>
          </a:p>
        </p:txBody>
      </p:sp>
      <p:graphicFrame>
        <p:nvGraphicFramePr>
          <p:cNvPr id="40964" name="Object 7"/>
          <p:cNvGraphicFramePr>
            <a:graphicFrameLocks noChangeAspect="1"/>
          </p:cNvGraphicFramePr>
          <p:nvPr/>
        </p:nvGraphicFramePr>
        <p:xfrm>
          <a:off x="7813675" y="228600"/>
          <a:ext cx="8731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4" name="Clip" r:id="rId3" imgW="4668780" imgH="10589019" progId="MS_ClipArt_Gallery.2">
                  <p:embed/>
                </p:oleObj>
              </mc:Choice>
              <mc:Fallback>
                <p:oleObj name="Clip" r:id="rId3" imgW="4668780" imgH="1058901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3675" y="228600"/>
                        <a:ext cx="87312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7B3F26E-FFFF-C140-AA33-3CD3420294A3}" type="slidenum">
              <a:rPr lang="en-US" sz="1400"/>
              <a:pPr eaLnBrk="1" hangingPunct="1"/>
              <a:t>39</a:t>
            </a:fld>
            <a:endParaRPr lang="en-US" sz="1400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685800" y="533400"/>
            <a:ext cx="6629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tx2"/>
                </a:solidFill>
              </a:rPr>
              <a:t>Relatives of Big-Oh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838200" y="1600200"/>
            <a:ext cx="7543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>
                <a:solidFill>
                  <a:srgbClr val="BE2D00"/>
                </a:solidFill>
              </a:rPr>
              <a:t>big-Omega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/>
              <a:t>f(n) is </a:t>
            </a:r>
            <a:r>
              <a:rPr lang="en-US" dirty="0">
                <a:sym typeface="Symbol" charset="0"/>
              </a:rPr>
              <a:t>(g(n)) if there is a constant K</a:t>
            </a:r>
            <a:r>
              <a:rPr lang="en-US" dirty="0" smtClean="0">
                <a:sym typeface="Symbol" charset="0"/>
              </a:rPr>
              <a:t> </a:t>
            </a:r>
            <a:r>
              <a:rPr lang="en-US" dirty="0">
                <a:sym typeface="Symbol" charset="0"/>
              </a:rPr>
              <a:t>&gt; 0 </a:t>
            </a:r>
            <a:r>
              <a:rPr lang="en-US" dirty="0" smtClean="0">
                <a:sym typeface="Symbol" charset="0"/>
              </a:rPr>
              <a:t/>
            </a:r>
            <a:br>
              <a:rPr lang="en-US" dirty="0" smtClean="0">
                <a:sym typeface="Symbol" charset="0"/>
              </a:rPr>
            </a:br>
            <a:r>
              <a:rPr lang="en-US" dirty="0" smtClean="0">
                <a:sym typeface="Symbol" charset="0"/>
              </a:rPr>
              <a:t>and </a:t>
            </a:r>
            <a:r>
              <a:rPr lang="en-US" dirty="0">
                <a:sym typeface="Symbol" charset="0"/>
              </a:rPr>
              <a:t>an integer constant n</a:t>
            </a:r>
            <a:r>
              <a:rPr lang="en-US" baseline="-25000" dirty="0">
                <a:sym typeface="Symbol" charset="0"/>
              </a:rPr>
              <a:t>0</a:t>
            </a:r>
            <a:r>
              <a:rPr lang="en-US" dirty="0">
                <a:sym typeface="Symbol" charset="0"/>
              </a:rPr>
              <a:t>  1 such that </a:t>
            </a:r>
          </a:p>
          <a:p>
            <a:pPr marL="742950" lvl="1" indent="-285750" algn="ctr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dirty="0">
                <a:sym typeface="Symbol" charset="0"/>
              </a:rPr>
              <a:t>	</a:t>
            </a:r>
            <a:r>
              <a:rPr lang="en-US" dirty="0">
                <a:solidFill>
                  <a:srgbClr val="00B050"/>
                </a:solidFill>
                <a:sym typeface="Symbol" charset="0"/>
              </a:rPr>
              <a:t>f(n)  </a:t>
            </a:r>
            <a:r>
              <a:rPr lang="en-US" dirty="0" smtClean="0">
                <a:solidFill>
                  <a:srgbClr val="00B050"/>
                </a:solidFill>
                <a:sym typeface="Symbol" charset="0"/>
              </a:rPr>
              <a:t>K</a:t>
            </a:r>
            <a:r>
              <a:rPr lang="en-US" dirty="0" smtClean="0">
                <a:solidFill>
                  <a:srgbClr val="00B050"/>
                </a:solidFill>
                <a:cs typeface="Arial" charset="0"/>
                <a:sym typeface="Symbol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sym typeface="Symbol" charset="0"/>
              </a:rPr>
              <a:t>g</a:t>
            </a:r>
            <a:r>
              <a:rPr lang="en-US" dirty="0">
                <a:solidFill>
                  <a:srgbClr val="00B050"/>
                </a:solidFill>
                <a:sym typeface="Symbol" charset="0"/>
              </a:rPr>
              <a:t>(n) for n  n</a:t>
            </a:r>
            <a:r>
              <a:rPr lang="en-US" baseline="-25000" dirty="0">
                <a:solidFill>
                  <a:srgbClr val="00B050"/>
                </a:solidFill>
                <a:sym typeface="Symbol" charset="0"/>
              </a:rPr>
              <a:t>0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endParaRPr lang="en-US" baseline="-25000" dirty="0">
              <a:sym typeface="Symbol" charset="0"/>
            </a:endParaRPr>
          </a:p>
        </p:txBody>
      </p:sp>
      <p:graphicFrame>
        <p:nvGraphicFramePr>
          <p:cNvPr id="41989" name="Object 4"/>
          <p:cNvGraphicFramePr>
            <a:graphicFrameLocks noChangeAspect="1"/>
          </p:cNvGraphicFramePr>
          <p:nvPr/>
        </p:nvGraphicFramePr>
        <p:xfrm>
          <a:off x="6248400" y="228600"/>
          <a:ext cx="23939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2" name="Clip" r:id="rId3" imgW="4332083" imgH="3468986" progId="MS_ClipArt_Gallery.5">
                  <p:embed/>
                </p:oleObj>
              </mc:Choice>
              <mc:Fallback>
                <p:oleObj name="Clip" r:id="rId3" imgW="4332083" imgH="3468986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28600"/>
                        <a:ext cx="239395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9414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lines at the grocery store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905000"/>
            <a:ext cx="8077200" cy="4114800"/>
          </a:xfrm>
        </p:spPr>
        <p:txBody>
          <a:bodyPr/>
          <a:lstStyle/>
          <a:p>
            <a:r>
              <a:rPr lang="en-US" dirty="0" smtClean="0"/>
              <a:t>Line A:</a:t>
            </a:r>
          </a:p>
          <a:p>
            <a:pPr lvl="1"/>
            <a:r>
              <a:rPr lang="en-US" dirty="0" smtClean="0"/>
              <a:t>The wait is at least 10 seconds </a:t>
            </a:r>
            <a:r>
              <a:rPr lang="en-US" dirty="0" smtClean="0">
                <a:solidFill>
                  <a:srgbClr val="00B050"/>
                </a:solidFill>
              </a:rPr>
              <a:t>(best case)</a:t>
            </a:r>
          </a:p>
          <a:p>
            <a:pPr lvl="2"/>
            <a:r>
              <a:rPr lang="en-US" dirty="0" smtClean="0"/>
              <a:t>Could be a few hours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Line B:</a:t>
            </a:r>
          </a:p>
          <a:p>
            <a:pPr lvl="1"/>
            <a:r>
              <a:rPr lang="en-US" dirty="0" smtClean="0"/>
              <a:t>The wait is at most one minute </a:t>
            </a:r>
            <a:r>
              <a:rPr lang="en-US" dirty="0" smtClean="0">
                <a:solidFill>
                  <a:srgbClr val="00B050"/>
                </a:solidFill>
              </a:rPr>
              <a:t>(worst case)</a:t>
            </a:r>
          </a:p>
          <a:p>
            <a:pPr lvl="2"/>
            <a:r>
              <a:rPr lang="en-US" dirty="0" smtClean="0"/>
              <a:t>Could be a few seconds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Analysis of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8688C-2390-0D49-9F8E-3DC9737E0EA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375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7B3F26E-FFFF-C140-AA33-3CD3420294A3}" type="slidenum">
              <a:rPr lang="en-US" sz="1400"/>
              <a:pPr eaLnBrk="1" hangingPunct="1"/>
              <a:t>40</a:t>
            </a:fld>
            <a:endParaRPr lang="en-US" sz="1400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685800" y="533400"/>
            <a:ext cx="6629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tx2"/>
                </a:solidFill>
              </a:rPr>
              <a:t>Relatives of Big-Oh</a:t>
            </a: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838200" y="1600200"/>
            <a:ext cx="7543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>
                <a:solidFill>
                  <a:srgbClr val="BE2D00"/>
                </a:solidFill>
              </a:rPr>
              <a:t>big-Omega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/>
              <a:t>f(n) is </a:t>
            </a:r>
            <a:r>
              <a:rPr lang="en-US" dirty="0">
                <a:sym typeface="Symbol" charset="0"/>
              </a:rPr>
              <a:t>(g(n)) if there is a constant </a:t>
            </a:r>
            <a:r>
              <a:rPr lang="en-US" dirty="0" smtClean="0">
                <a:sym typeface="Symbol" charset="0"/>
              </a:rPr>
              <a:t>K </a:t>
            </a:r>
            <a:r>
              <a:rPr lang="en-US" dirty="0">
                <a:sym typeface="Symbol" charset="0"/>
              </a:rPr>
              <a:t>&gt; 0 </a:t>
            </a:r>
            <a:r>
              <a:rPr lang="en-US" dirty="0" smtClean="0">
                <a:sym typeface="Symbol" charset="0"/>
              </a:rPr>
              <a:t/>
            </a:r>
            <a:br>
              <a:rPr lang="en-US" dirty="0" smtClean="0">
                <a:sym typeface="Symbol" charset="0"/>
              </a:rPr>
            </a:br>
            <a:r>
              <a:rPr lang="en-US" dirty="0" smtClean="0">
                <a:sym typeface="Symbol" charset="0"/>
              </a:rPr>
              <a:t>and </a:t>
            </a:r>
            <a:r>
              <a:rPr lang="en-US" dirty="0">
                <a:sym typeface="Symbol" charset="0"/>
              </a:rPr>
              <a:t>an integer constant n</a:t>
            </a:r>
            <a:r>
              <a:rPr lang="en-US" baseline="-25000" dirty="0">
                <a:sym typeface="Symbol" charset="0"/>
              </a:rPr>
              <a:t>0</a:t>
            </a:r>
            <a:r>
              <a:rPr lang="en-US" dirty="0">
                <a:sym typeface="Symbol" charset="0"/>
              </a:rPr>
              <a:t>  1 such that </a:t>
            </a:r>
          </a:p>
          <a:p>
            <a:pPr marL="742950" lvl="1" indent="-285750" algn="ctr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dirty="0">
                <a:sym typeface="Symbol" charset="0"/>
              </a:rPr>
              <a:t>	</a:t>
            </a:r>
            <a:r>
              <a:rPr lang="en-US" dirty="0">
                <a:solidFill>
                  <a:srgbClr val="00B050"/>
                </a:solidFill>
                <a:sym typeface="Symbol" charset="0"/>
              </a:rPr>
              <a:t>f(n)  K</a:t>
            </a:r>
            <a:r>
              <a:rPr lang="en-US" dirty="0" smtClean="0">
                <a:solidFill>
                  <a:srgbClr val="00B050"/>
                </a:solidFill>
                <a:cs typeface="Arial" charset="0"/>
                <a:sym typeface="Symbol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sym typeface="Symbol" charset="0"/>
              </a:rPr>
              <a:t>g</a:t>
            </a:r>
            <a:r>
              <a:rPr lang="en-US" dirty="0">
                <a:solidFill>
                  <a:srgbClr val="00B050"/>
                </a:solidFill>
                <a:sym typeface="Symbol" charset="0"/>
              </a:rPr>
              <a:t>(n) for n  n</a:t>
            </a:r>
            <a:r>
              <a:rPr lang="en-US" baseline="-25000" dirty="0">
                <a:solidFill>
                  <a:srgbClr val="00B050"/>
                </a:solidFill>
                <a:sym typeface="Symbol" charset="0"/>
              </a:rPr>
              <a:t>0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endParaRPr lang="en-US" baseline="-25000" dirty="0">
              <a:sym typeface="Symbol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>
                <a:solidFill>
                  <a:srgbClr val="BE2D00"/>
                </a:solidFill>
              </a:rPr>
              <a:t>big-Theta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/>
              <a:t>f(n) is </a:t>
            </a:r>
            <a:r>
              <a:rPr lang="en-US" dirty="0">
                <a:sym typeface="Symbol" charset="0"/>
              </a:rPr>
              <a:t>(g(n)) if there are constants </a:t>
            </a:r>
            <a:r>
              <a:rPr lang="en-US" dirty="0" smtClean="0">
                <a:sym typeface="Symbol" charset="0"/>
              </a:rPr>
              <a:t>K’ </a:t>
            </a:r>
            <a:r>
              <a:rPr lang="en-US" dirty="0">
                <a:sym typeface="Symbol" charset="0"/>
              </a:rPr>
              <a:t>&gt; 0 and </a:t>
            </a:r>
            <a:r>
              <a:rPr lang="en-US" dirty="0" smtClean="0">
                <a:sym typeface="Symbol" charset="0"/>
              </a:rPr>
              <a:t>K’’ </a:t>
            </a:r>
            <a:r>
              <a:rPr lang="en-US" dirty="0">
                <a:sym typeface="Symbol" charset="0"/>
              </a:rPr>
              <a:t>&gt; 0 and an integer constant n</a:t>
            </a:r>
            <a:r>
              <a:rPr lang="en-US" baseline="-25000" dirty="0">
                <a:sym typeface="Symbol" charset="0"/>
              </a:rPr>
              <a:t>0</a:t>
            </a:r>
            <a:r>
              <a:rPr lang="en-US" dirty="0">
                <a:sym typeface="Symbol" charset="0"/>
              </a:rPr>
              <a:t>  1 such </a:t>
            </a:r>
            <a:r>
              <a:rPr lang="en-US" dirty="0" smtClean="0">
                <a:sym typeface="Symbol" charset="0"/>
              </a:rPr>
              <a:t>that</a:t>
            </a:r>
            <a:endParaRPr lang="en-US" dirty="0">
              <a:sym typeface="Symbol" charset="0"/>
            </a:endParaRPr>
          </a:p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60000"/>
            </a:pPr>
            <a:r>
              <a:rPr lang="en-US" dirty="0" err="1">
                <a:solidFill>
                  <a:srgbClr val="00B050"/>
                </a:solidFill>
                <a:sym typeface="Symbol" charset="0"/>
              </a:rPr>
              <a:t>K</a:t>
            </a:r>
            <a:r>
              <a:rPr lang="en-US" dirty="0" err="1" smtClean="0">
                <a:solidFill>
                  <a:srgbClr val="00B050"/>
                </a:solidFill>
                <a:sym typeface="Symbol" charset="0"/>
              </a:rPr>
              <a:t>’</a:t>
            </a:r>
            <a:r>
              <a:rPr lang="en-US" altLang="ja-JP" dirty="0" err="1" smtClean="0">
                <a:solidFill>
                  <a:srgbClr val="00B050"/>
                </a:solidFill>
                <a:sym typeface="Symbol" charset="0"/>
              </a:rPr>
              <a:t>g</a:t>
            </a:r>
            <a:r>
              <a:rPr lang="en-US" altLang="ja-JP" dirty="0" smtClean="0">
                <a:solidFill>
                  <a:srgbClr val="00B050"/>
                </a:solidFill>
                <a:sym typeface="Symbol" charset="0"/>
              </a:rPr>
              <a:t>(n</a:t>
            </a:r>
            <a:r>
              <a:rPr lang="en-US" altLang="ja-JP" dirty="0">
                <a:solidFill>
                  <a:srgbClr val="00B050"/>
                </a:solidFill>
                <a:sym typeface="Symbol" charset="0"/>
              </a:rPr>
              <a:t>)  f(n)  </a:t>
            </a:r>
            <a:r>
              <a:rPr lang="en-US" altLang="ja-JP" dirty="0" err="1">
                <a:solidFill>
                  <a:srgbClr val="00B050"/>
                </a:solidFill>
                <a:sym typeface="Symbol" charset="0"/>
              </a:rPr>
              <a:t>K</a:t>
            </a:r>
            <a:r>
              <a:rPr lang="en-US" dirty="0" err="1" smtClean="0">
                <a:solidFill>
                  <a:srgbClr val="00B050"/>
                </a:solidFill>
                <a:sym typeface="Symbol" charset="0"/>
              </a:rPr>
              <a:t>’’</a:t>
            </a:r>
            <a:r>
              <a:rPr lang="en-US" altLang="ja-JP" dirty="0" err="1" smtClean="0">
                <a:solidFill>
                  <a:srgbClr val="00B050"/>
                </a:solidFill>
                <a:sym typeface="Symbol" charset="0"/>
              </a:rPr>
              <a:t>g</a:t>
            </a:r>
            <a:r>
              <a:rPr lang="en-US" altLang="ja-JP" dirty="0">
                <a:solidFill>
                  <a:srgbClr val="00B050"/>
                </a:solidFill>
                <a:sym typeface="Symbol" charset="0"/>
              </a:rPr>
              <a:t>(n) for n  n</a:t>
            </a:r>
            <a:r>
              <a:rPr lang="en-US" altLang="ja-JP" baseline="-25000" dirty="0">
                <a:solidFill>
                  <a:srgbClr val="00B050"/>
                </a:solidFill>
                <a:sym typeface="Symbol" charset="0"/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1989" name="Object 4"/>
          <p:cNvGraphicFramePr>
            <a:graphicFrameLocks noChangeAspect="1"/>
          </p:cNvGraphicFramePr>
          <p:nvPr/>
        </p:nvGraphicFramePr>
        <p:xfrm>
          <a:off x="6248400" y="228600"/>
          <a:ext cx="23939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7" name="Clip" r:id="rId3" imgW="4332083" imgH="3468986" progId="MS_ClipArt_Gallery.5">
                  <p:embed/>
                </p:oleObj>
              </mc:Choice>
              <mc:Fallback>
                <p:oleObj name="Clip" r:id="rId3" imgW="4332083" imgH="3468986" progId="MS_ClipArt_Gallery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28600"/>
                        <a:ext cx="239395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BFE46C5-1096-DD4C-A5C9-6C89F96C4DC3}" type="slidenum">
              <a:rPr lang="en-US" sz="1400"/>
              <a:pPr eaLnBrk="1" hangingPunct="1"/>
              <a:t>41</a:t>
            </a:fld>
            <a:endParaRPr lang="en-US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553200" cy="12954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Intuition for Asymptotic Notation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066800" y="1676400"/>
            <a:ext cx="6553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tx2"/>
                </a:solidFill>
              </a:rPr>
              <a:t>big</a:t>
            </a:r>
            <a:r>
              <a:rPr lang="en-US" dirty="0">
                <a:solidFill>
                  <a:schemeClr val="tx2"/>
                </a:solidFill>
              </a:rPr>
              <a:t>-Oh</a:t>
            </a:r>
            <a:endParaRPr lang="en-US" dirty="0"/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/>
              <a:t>f(n) is </a:t>
            </a:r>
            <a:r>
              <a:rPr lang="en-US" dirty="0">
                <a:sym typeface="Symbol" charset="0"/>
              </a:rPr>
              <a:t>O(g(n)) if </a:t>
            </a:r>
            <a:r>
              <a:rPr lang="en-US" dirty="0" smtClean="0">
                <a:sym typeface="Symbol" charset="0"/>
              </a:rPr>
              <a:t>f(n</a:t>
            </a:r>
            <a:r>
              <a:rPr lang="en-US" dirty="0">
                <a:sym typeface="Symbol" charset="0"/>
              </a:rPr>
              <a:t>) is asymptotically </a:t>
            </a:r>
            <a:r>
              <a:rPr lang="en-US" dirty="0">
                <a:solidFill>
                  <a:srgbClr val="00B050"/>
                </a:solidFill>
                <a:sym typeface="Symbol" charset="0"/>
              </a:rPr>
              <a:t>less than or equal to </a:t>
            </a:r>
            <a:r>
              <a:rPr lang="en-US" dirty="0">
                <a:sym typeface="Symbol" charset="0"/>
              </a:rPr>
              <a:t>g(n)</a:t>
            </a:r>
            <a:endParaRPr lang="en-US" sz="2000" dirty="0"/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big-Omega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/>
              <a:t>f(n) is </a:t>
            </a:r>
            <a:r>
              <a:rPr lang="en-US" dirty="0">
                <a:sym typeface="Symbol" charset="0"/>
              </a:rPr>
              <a:t>(g(n)) if f(n) is asymptotically </a:t>
            </a:r>
            <a:r>
              <a:rPr lang="en-US" dirty="0">
                <a:solidFill>
                  <a:srgbClr val="00B050"/>
                </a:solidFill>
                <a:sym typeface="Symbol" charset="0"/>
              </a:rPr>
              <a:t>greater than or equal to </a:t>
            </a:r>
            <a:r>
              <a:rPr lang="en-US" dirty="0">
                <a:sym typeface="Symbol" charset="0"/>
              </a:rPr>
              <a:t>g(n)</a:t>
            </a:r>
            <a:endParaRPr lang="en-US" baseline="-25000" dirty="0"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big-Theta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dirty="0"/>
              <a:t>f(n) is </a:t>
            </a:r>
            <a:r>
              <a:rPr lang="en-US" dirty="0">
                <a:sym typeface="Symbol" charset="0"/>
              </a:rPr>
              <a:t>(g(n)) if f(n) is asymptotically </a:t>
            </a:r>
            <a:r>
              <a:rPr lang="en-US" dirty="0">
                <a:solidFill>
                  <a:srgbClr val="00B050"/>
                </a:solidFill>
                <a:sym typeface="Symbol" charset="0"/>
              </a:rPr>
              <a:t>equal to </a:t>
            </a:r>
            <a:r>
              <a:rPr lang="en-US" dirty="0">
                <a:sym typeface="Symbol" charset="0"/>
              </a:rPr>
              <a:t>g(n)</a:t>
            </a:r>
            <a:endParaRPr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endParaRPr lang="en-US" sz="2800" dirty="0">
              <a:sym typeface="Symbol" charset="0"/>
            </a:endParaRPr>
          </a:p>
        </p:txBody>
      </p:sp>
      <p:graphicFrame>
        <p:nvGraphicFramePr>
          <p:cNvPr id="43013" name="Object 6"/>
          <p:cNvGraphicFramePr>
            <a:graphicFrameLocks noChangeAspect="1"/>
          </p:cNvGraphicFramePr>
          <p:nvPr/>
        </p:nvGraphicFramePr>
        <p:xfrm>
          <a:off x="6705600" y="152400"/>
          <a:ext cx="17526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1" name="Clip" r:id="rId3" imgW="879443" imgH="875763" progId="MS_ClipArt_Gallery.2">
                  <p:embed/>
                </p:oleObj>
              </mc:Choice>
              <mc:Fallback>
                <p:oleObj name="Clip" r:id="rId3" imgW="879443" imgH="875763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52400"/>
                        <a:ext cx="175260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DF99DFE-D05D-674A-BCAD-FB35175F756F}" type="slidenum">
              <a:rPr lang="en-US" sz="1400"/>
              <a:pPr eaLnBrk="1" hangingPunct="1"/>
              <a:t>42</a:t>
            </a:fld>
            <a:endParaRPr lang="en-US" sz="1400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685800" y="228600"/>
            <a:ext cx="5638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tx2"/>
                </a:solidFill>
              </a:rPr>
              <a:t>Example Uses of the Relatives of Big-Oh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762000" y="4884738"/>
            <a:ext cx="8077200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endParaRPr lang="en-US" sz="2000" baseline="-25000" dirty="0">
              <a:latin typeface="Times New Roman" charset="0"/>
              <a:sym typeface="Symbol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762000" y="3530600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endParaRPr lang="en-US" sz="2000" baseline="-25000" dirty="0">
              <a:latin typeface="Times New Roman" charset="0"/>
              <a:sym typeface="Symbol" charset="0"/>
            </a:endParaRPr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762000" y="3114675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SzPct val="75000"/>
            </a:pPr>
            <a:endParaRPr lang="en-US" sz="2000" b="1" dirty="0">
              <a:latin typeface="Times New Roman" charset="0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762000" y="2166938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5</a:t>
            </a:r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sz="2000" b="1" baseline="30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 is 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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sz="2000" b="1" baseline="30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2000" b="1" dirty="0" smtClean="0">
                <a:solidFill>
                  <a:srgbClr val="FF0000"/>
                </a:solidFill>
                <a:latin typeface="Times New Roman" charset="0"/>
              </a:rPr>
              <a:t>)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if there is a constant </a:t>
            </a:r>
            <a:r>
              <a:rPr lang="en-US" sz="2000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&gt; 0 and an integer constant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 1 such that 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5</a:t>
            </a:r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sz="2000" b="1" baseline="30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 </a:t>
            </a:r>
            <a:r>
              <a:rPr lang="en-US" sz="2000" i="1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K</a:t>
            </a:r>
            <a:r>
              <a:rPr lang="en-US" sz="2000" i="1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sz="2000" b="1" baseline="30000" dirty="0" smtClean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for </a:t>
            </a:r>
            <a:r>
              <a:rPr lang="en-US" sz="2000" i="1" dirty="0">
                <a:latin typeface="Times New Roman" charset="0"/>
                <a:sym typeface="Symbol" charset="0"/>
              </a:rPr>
              <a:t>n </a:t>
            </a:r>
            <a:r>
              <a:rPr lang="en-US" sz="2000" dirty="0">
                <a:latin typeface="Times New Roman" charset="0"/>
                <a:sym typeface="Symbol" charset="0"/>
              </a:rPr>
              <a:t>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latin typeface="Times New Roman" charset="0"/>
                <a:sym typeface="Symbol" charset="0"/>
              </a:rPr>
              <a:t>let </a:t>
            </a:r>
            <a:r>
              <a:rPr lang="en-US" sz="2000" i="1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= </a:t>
            </a:r>
            <a:r>
              <a:rPr lang="en-US" sz="2000" dirty="0" smtClean="0">
                <a:latin typeface="Times New Roman" charset="0"/>
                <a:sym typeface="Symbol" charset="0"/>
              </a:rPr>
              <a:t>5 </a:t>
            </a:r>
            <a:r>
              <a:rPr lang="en-US" sz="2000" dirty="0">
                <a:latin typeface="Times New Roman" charset="0"/>
                <a:sym typeface="Symbol" charset="0"/>
              </a:rPr>
              <a:t>and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= 1</a:t>
            </a:r>
          </a:p>
        </p:txBody>
      </p:sp>
      <p:sp>
        <p:nvSpPr>
          <p:cNvPr id="44041" name="Rectangle 10"/>
          <p:cNvSpPr>
            <a:spLocks noChangeArrowheads="1"/>
          </p:cNvSpPr>
          <p:nvPr/>
        </p:nvSpPr>
        <p:spPr bwMode="auto">
          <a:xfrm>
            <a:off x="762000" y="1752600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SzPct val="75000"/>
              <a:buFont typeface="Wingdings" charset="0"/>
              <a:buChar char="n"/>
            </a:pPr>
            <a:r>
              <a:rPr lang="en-US" sz="2000" b="1" dirty="0">
                <a:latin typeface="Times New Roman" charset="0"/>
              </a:rPr>
              <a:t>5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 is </a:t>
            </a:r>
            <a:r>
              <a:rPr lang="en-US" sz="2000" b="1" dirty="0">
                <a:latin typeface="Times New Roman" charset="0"/>
                <a:sym typeface="Symbol" charset="0"/>
              </a:rPr>
              <a:t></a:t>
            </a:r>
            <a:r>
              <a:rPr lang="en-US" sz="2000" b="1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)</a:t>
            </a:r>
          </a:p>
        </p:txBody>
      </p:sp>
      <p:graphicFrame>
        <p:nvGraphicFramePr>
          <p:cNvPr id="44042" name="Object 11"/>
          <p:cNvGraphicFramePr>
            <a:graphicFrameLocks noChangeAspect="1"/>
          </p:cNvGraphicFramePr>
          <p:nvPr/>
        </p:nvGraphicFramePr>
        <p:xfrm>
          <a:off x="6781800" y="381000"/>
          <a:ext cx="14668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0" name="Clip" r:id="rId4" imgW="789792" imgH="903405" progId="MS_ClipArt_Gallery.2">
                  <p:embed/>
                </p:oleObj>
              </mc:Choice>
              <mc:Fallback>
                <p:oleObj name="Clip" r:id="rId4" imgW="789792" imgH="903405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81000"/>
                        <a:ext cx="146685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utoUpdateAnimBg="0"/>
      <p:bldP spid="45063" grpId="0" autoUpdateAnimBg="0"/>
      <p:bldP spid="4506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DF99DFE-D05D-674A-BCAD-FB35175F756F}" type="slidenum">
              <a:rPr lang="en-US" sz="1400"/>
              <a:pPr eaLnBrk="1" hangingPunct="1"/>
              <a:t>43</a:t>
            </a:fld>
            <a:endParaRPr lang="en-US" sz="1400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685800" y="228600"/>
            <a:ext cx="5638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tx2"/>
                </a:solidFill>
              </a:rPr>
              <a:t>Example Uses of the Relatives of Big-Oh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762000" y="3530600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000" b="1" dirty="0" smtClean="0">
                <a:solidFill>
                  <a:srgbClr val="FF0000"/>
                </a:solidFill>
                <a:latin typeface="Times New Roman" charset="0"/>
              </a:rPr>
              <a:t>5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sz="2000" b="1" baseline="30000" dirty="0" smtClean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2000" b="1" dirty="0" smtClean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is </a:t>
            </a:r>
            <a:r>
              <a:rPr lang="en-US" sz="20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O</a:t>
            </a:r>
            <a:r>
              <a:rPr lang="en-US" sz="2000" b="1" dirty="0" smtClean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sz="2000" b="1" dirty="0" smtClean="0">
                <a:solidFill>
                  <a:srgbClr val="FF0000"/>
                </a:solidFill>
                <a:latin typeface="Times New Roman" charset="0"/>
              </a:rPr>
              <a:t>) </a:t>
            </a:r>
            <a:r>
              <a:rPr lang="en-US" sz="2000" dirty="0" smtClean="0">
                <a:latin typeface="Times New Roman" charset="0"/>
                <a:sym typeface="Symbol" charset="0"/>
              </a:rPr>
              <a:t>if there is a constant 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K’</a:t>
            </a:r>
            <a:r>
              <a:rPr lang="en-US" sz="2000" dirty="0" smtClean="0">
                <a:latin typeface="Times New Roman" charset="0"/>
                <a:sym typeface="Symbol" charset="0"/>
              </a:rPr>
              <a:t> &gt; 0 and an integer constant 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 smtClean="0">
                <a:latin typeface="Times New Roman" charset="0"/>
                <a:sym typeface="Symbol" charset="0"/>
              </a:rPr>
              <a:t>0</a:t>
            </a:r>
            <a:r>
              <a:rPr lang="en-US" sz="2000" dirty="0" smtClean="0">
                <a:latin typeface="Times New Roman" charset="0"/>
                <a:sym typeface="Symbol" charset="0"/>
              </a:rPr>
              <a:t>  1 such that 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5</a:t>
            </a:r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sz="2000" b="1" baseline="30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i="1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K</a:t>
            </a:r>
            <a:r>
              <a:rPr lang="en-US" sz="2000" i="1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’</a:t>
            </a:r>
            <a:r>
              <a:rPr lang="en-US" sz="2000" b="1" dirty="0" smtClean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sz="2000" b="1" baseline="30000" dirty="0" smtClean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2000" b="1" dirty="0" smtClean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 smtClean="0">
                <a:latin typeface="Times New Roman" charset="0"/>
                <a:sym typeface="Symbol" charset="0"/>
              </a:rPr>
              <a:t>for 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n</a:t>
            </a:r>
            <a:r>
              <a:rPr lang="en-US" sz="2000" dirty="0" smtClean="0">
                <a:latin typeface="Times New Roman" charset="0"/>
                <a:sym typeface="Symbol" charset="0"/>
              </a:rPr>
              <a:t>  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 smtClean="0">
                <a:latin typeface="Times New Roman" charset="0"/>
                <a:sym typeface="Symbol" charset="0"/>
              </a:rPr>
              <a:t>0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 smtClean="0">
                <a:latin typeface="Times New Roman" charset="0"/>
                <a:sym typeface="Symbol" charset="0"/>
              </a:rPr>
              <a:t>let </a:t>
            </a:r>
            <a:r>
              <a:rPr lang="en-US" sz="2000" i="1" dirty="0">
                <a:solidFill>
                  <a:srgbClr val="00B050"/>
                </a:solidFill>
                <a:latin typeface="Times New Roman" charset="0"/>
                <a:sym typeface="Symbol" charset="0"/>
              </a:rPr>
              <a:t>K</a:t>
            </a:r>
            <a:r>
              <a:rPr lang="en-US" sz="2000" i="1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’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= </a:t>
            </a:r>
            <a:r>
              <a:rPr lang="en-US" sz="2000" dirty="0" smtClean="0">
                <a:latin typeface="Times New Roman" charset="0"/>
                <a:sym typeface="Symbol" charset="0"/>
              </a:rPr>
              <a:t>5 </a:t>
            </a:r>
            <a:r>
              <a:rPr lang="en-US" sz="2000" dirty="0">
                <a:latin typeface="Times New Roman" charset="0"/>
                <a:sym typeface="Symbol" charset="0"/>
              </a:rPr>
              <a:t>and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= 1</a:t>
            </a:r>
            <a:endParaRPr lang="en-US" sz="2000" baseline="-25000" dirty="0">
              <a:latin typeface="Times New Roman" charset="0"/>
              <a:sym typeface="Symbol" charset="0"/>
            </a:endParaRPr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762000" y="3114675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SzPct val="75000"/>
              <a:buFont typeface="Wingdings" charset="0"/>
              <a:buChar char="n"/>
            </a:pPr>
            <a:r>
              <a:rPr lang="en-US" sz="2000" b="1" dirty="0" smtClean="0">
                <a:latin typeface="Times New Roman" charset="0"/>
              </a:rPr>
              <a:t>5</a:t>
            </a:r>
            <a:r>
              <a:rPr lang="en-US" sz="2000" b="1" i="1" dirty="0" smtClean="0">
                <a:latin typeface="Times New Roman" charset="0"/>
              </a:rPr>
              <a:t>n</a:t>
            </a:r>
            <a:r>
              <a:rPr lang="en-US" sz="2000" b="1" baseline="30000" dirty="0" smtClean="0">
                <a:latin typeface="Times New Roman" charset="0"/>
              </a:rPr>
              <a:t>2</a:t>
            </a:r>
            <a:r>
              <a:rPr lang="en-US" sz="2000" b="1" dirty="0" smtClean="0">
                <a:latin typeface="Times New Roman" charset="0"/>
              </a:rPr>
              <a:t> is </a:t>
            </a:r>
            <a:r>
              <a:rPr lang="en-US" sz="2000" b="1" i="1" dirty="0">
                <a:latin typeface="Times New Roman" charset="0"/>
                <a:sym typeface="Symbol" charset="0"/>
              </a:rPr>
              <a:t>O</a:t>
            </a:r>
            <a:r>
              <a:rPr lang="en-US" sz="2000" b="1" dirty="0" smtClean="0">
                <a:latin typeface="Times New Roman" charset="0"/>
              </a:rPr>
              <a:t>(</a:t>
            </a:r>
            <a:r>
              <a:rPr lang="en-US" sz="2000" b="1" i="1" dirty="0" smtClean="0">
                <a:latin typeface="Times New Roman" charset="0"/>
              </a:rPr>
              <a:t>n</a:t>
            </a:r>
            <a:r>
              <a:rPr lang="en-US" sz="2000" b="1" baseline="30000" dirty="0" smtClean="0">
                <a:latin typeface="Times New Roman" charset="0"/>
              </a:rPr>
              <a:t>2</a:t>
            </a:r>
            <a:r>
              <a:rPr lang="en-US" sz="2000" b="1" dirty="0" smtClean="0">
                <a:latin typeface="Times New Roman" charset="0"/>
              </a:rPr>
              <a:t>)</a:t>
            </a:r>
            <a:endParaRPr lang="en-US" sz="2000" b="1" dirty="0">
              <a:latin typeface="Times New Roman" charset="0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762000" y="2166938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i="1" dirty="0">
                <a:latin typeface="Times New Roman" charset="0"/>
              </a:rPr>
              <a:t>f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is </a:t>
            </a:r>
            <a:r>
              <a:rPr lang="en-US" sz="2000" dirty="0">
                <a:latin typeface="Times New Roman" charset="0"/>
                <a:sym typeface="Symbol" charset="0"/>
              </a:rPr>
              <a:t>(</a:t>
            </a:r>
            <a:r>
              <a:rPr lang="en-US" sz="2000" i="1" dirty="0">
                <a:latin typeface="Times New Roman" charset="0"/>
                <a:sym typeface="Symbol" charset="0"/>
              </a:rPr>
              <a:t>g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)) if there is a constant </a:t>
            </a:r>
            <a:r>
              <a:rPr lang="en-US" sz="2000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&gt; 0 and an integer constant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 1 such that </a:t>
            </a:r>
            <a:r>
              <a:rPr lang="en-US" sz="2000" b="1" dirty="0">
                <a:latin typeface="Times New Roman" charset="0"/>
              </a:rPr>
              <a:t>5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 </a:t>
            </a:r>
            <a:r>
              <a:rPr lang="en-US" sz="2000" i="1" dirty="0">
                <a:latin typeface="Times New Roman" charset="0"/>
                <a:sym typeface="Symbol" charset="0"/>
              </a:rPr>
              <a:t>K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for </a:t>
            </a:r>
            <a:r>
              <a:rPr lang="en-US" sz="2000" i="1" dirty="0">
                <a:latin typeface="Times New Roman" charset="0"/>
                <a:sym typeface="Symbol" charset="0"/>
              </a:rPr>
              <a:t>n </a:t>
            </a:r>
            <a:r>
              <a:rPr lang="en-US" sz="2000" dirty="0">
                <a:latin typeface="Times New Roman" charset="0"/>
                <a:sym typeface="Symbol" charset="0"/>
              </a:rPr>
              <a:t>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latin typeface="Times New Roman" charset="0"/>
                <a:sym typeface="Symbol" charset="0"/>
              </a:rPr>
              <a:t>let </a:t>
            </a:r>
            <a:r>
              <a:rPr lang="en-US" sz="2000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= 5 and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= 1</a:t>
            </a:r>
          </a:p>
        </p:txBody>
      </p:sp>
      <p:sp>
        <p:nvSpPr>
          <p:cNvPr id="44041" name="Rectangle 10"/>
          <p:cNvSpPr>
            <a:spLocks noChangeArrowheads="1"/>
          </p:cNvSpPr>
          <p:nvPr/>
        </p:nvSpPr>
        <p:spPr bwMode="auto">
          <a:xfrm>
            <a:off x="762000" y="1752600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SzPct val="75000"/>
              <a:buFont typeface="Wingdings" charset="0"/>
              <a:buChar char="n"/>
            </a:pPr>
            <a:r>
              <a:rPr lang="en-US" sz="2000" b="1" dirty="0">
                <a:latin typeface="Times New Roman" charset="0"/>
              </a:rPr>
              <a:t>5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 is </a:t>
            </a:r>
            <a:r>
              <a:rPr lang="en-US" sz="2000" b="1" dirty="0">
                <a:latin typeface="Times New Roman" charset="0"/>
                <a:sym typeface="Symbol" charset="0"/>
              </a:rPr>
              <a:t></a:t>
            </a:r>
            <a:r>
              <a:rPr lang="en-US" sz="2000" b="1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)</a:t>
            </a:r>
          </a:p>
        </p:txBody>
      </p:sp>
      <p:graphicFrame>
        <p:nvGraphicFramePr>
          <p:cNvPr id="44042" name="Object 11"/>
          <p:cNvGraphicFramePr>
            <a:graphicFrameLocks noChangeAspect="1"/>
          </p:cNvGraphicFramePr>
          <p:nvPr/>
        </p:nvGraphicFramePr>
        <p:xfrm>
          <a:off x="6781800" y="381000"/>
          <a:ext cx="14668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2" name="Clip" r:id="rId4" imgW="789792" imgH="903405" progId="MS_ClipArt_Gallery.2">
                  <p:embed/>
                </p:oleObj>
              </mc:Choice>
              <mc:Fallback>
                <p:oleObj name="Clip" r:id="rId4" imgW="789792" imgH="90340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81000"/>
                        <a:ext cx="146685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42933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autoUpdateAnimBg="0"/>
      <p:bldP spid="4506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Analysis of Algorithms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DF99DFE-D05D-674A-BCAD-FB35175F756F}" type="slidenum">
              <a:rPr lang="en-US" sz="1400"/>
              <a:pPr eaLnBrk="1" hangingPunct="1"/>
              <a:t>44</a:t>
            </a:fld>
            <a:endParaRPr lang="en-US" sz="1400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685800" y="228600"/>
            <a:ext cx="5638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>
                <a:solidFill>
                  <a:schemeClr val="tx2"/>
                </a:solidFill>
              </a:rPr>
              <a:t>Example Uses of the Relatives of Big-Oh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762000" y="3530600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000" b="1" dirty="0" smtClean="0">
                <a:latin typeface="Times New Roman" charset="0"/>
              </a:rPr>
              <a:t>5</a:t>
            </a:r>
            <a:r>
              <a:rPr lang="en-US" sz="2000" b="1" i="1" dirty="0" smtClean="0">
                <a:latin typeface="Times New Roman" charset="0"/>
              </a:rPr>
              <a:t>n</a:t>
            </a:r>
            <a:r>
              <a:rPr lang="en-US" sz="2000" b="1" baseline="30000" dirty="0" smtClean="0">
                <a:latin typeface="Times New Roman" charset="0"/>
              </a:rPr>
              <a:t>2</a:t>
            </a:r>
            <a:r>
              <a:rPr lang="en-US" sz="2000" b="1" dirty="0" smtClean="0">
                <a:latin typeface="Times New Roman" charset="0"/>
              </a:rPr>
              <a:t> </a:t>
            </a:r>
            <a:r>
              <a:rPr lang="en-US" sz="2000" b="1" dirty="0">
                <a:latin typeface="Times New Roman" charset="0"/>
              </a:rPr>
              <a:t>is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O</a:t>
            </a:r>
            <a:r>
              <a:rPr lang="en-US" sz="2000" b="1" dirty="0" smtClean="0">
                <a:latin typeface="Times New Roman" charset="0"/>
              </a:rPr>
              <a:t>(</a:t>
            </a:r>
            <a:r>
              <a:rPr lang="en-US" sz="2000" b="1" i="1" dirty="0" smtClean="0">
                <a:latin typeface="Times New Roman" charset="0"/>
              </a:rPr>
              <a:t>n</a:t>
            </a:r>
            <a:r>
              <a:rPr lang="en-US" sz="2000" b="1" dirty="0" smtClean="0">
                <a:latin typeface="Times New Roman" charset="0"/>
              </a:rPr>
              <a:t>) </a:t>
            </a:r>
            <a:r>
              <a:rPr lang="en-US" sz="2000" dirty="0" smtClean="0">
                <a:latin typeface="Times New Roman" charset="0"/>
                <a:sym typeface="Symbol" charset="0"/>
              </a:rPr>
              <a:t>if there is a constant </a:t>
            </a:r>
            <a:r>
              <a:rPr lang="en-US" sz="2000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&gt; 0 and an integer constant 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 smtClean="0">
                <a:latin typeface="Times New Roman" charset="0"/>
                <a:sym typeface="Symbol" charset="0"/>
              </a:rPr>
              <a:t>0</a:t>
            </a:r>
            <a:r>
              <a:rPr lang="en-US" sz="2000" dirty="0" smtClean="0">
                <a:latin typeface="Times New Roman" charset="0"/>
                <a:sym typeface="Symbol" charset="0"/>
              </a:rPr>
              <a:t>  1 such that </a:t>
            </a:r>
            <a:r>
              <a:rPr lang="en-US" sz="2000" b="1" dirty="0">
                <a:latin typeface="Times New Roman" charset="0"/>
              </a:rPr>
              <a:t>5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K’</a:t>
            </a:r>
            <a:r>
              <a:rPr lang="en-US" sz="2000" b="1" dirty="0" smtClean="0">
                <a:latin typeface="Times New Roman" charset="0"/>
              </a:rPr>
              <a:t> </a:t>
            </a:r>
            <a:r>
              <a:rPr lang="en-US" sz="2000" b="1" i="1" dirty="0" smtClean="0">
                <a:latin typeface="Times New Roman" charset="0"/>
              </a:rPr>
              <a:t>n</a:t>
            </a:r>
            <a:r>
              <a:rPr lang="en-US" sz="2000" b="1" baseline="30000" dirty="0" smtClean="0">
                <a:latin typeface="Times New Roman" charset="0"/>
              </a:rPr>
              <a:t>2</a:t>
            </a:r>
            <a:r>
              <a:rPr lang="en-US" sz="2000" b="1" dirty="0" smtClean="0">
                <a:latin typeface="Times New Roman" charset="0"/>
              </a:rPr>
              <a:t> </a:t>
            </a:r>
            <a:r>
              <a:rPr lang="en-US" sz="2000" dirty="0" smtClean="0">
                <a:latin typeface="Times New Roman" charset="0"/>
                <a:sym typeface="Symbol" charset="0"/>
              </a:rPr>
              <a:t> for 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n</a:t>
            </a:r>
            <a:r>
              <a:rPr lang="en-US" sz="2000" dirty="0" smtClean="0">
                <a:latin typeface="Times New Roman" charset="0"/>
                <a:sym typeface="Symbol" charset="0"/>
              </a:rPr>
              <a:t>  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 smtClean="0">
                <a:latin typeface="Times New Roman" charset="0"/>
                <a:sym typeface="Symbol" charset="0"/>
              </a:rPr>
              <a:t>0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 smtClean="0">
                <a:latin typeface="Times New Roman" charset="0"/>
                <a:sym typeface="Symbol" charset="0"/>
              </a:rPr>
              <a:t>let </a:t>
            </a:r>
            <a:r>
              <a:rPr lang="en-US" sz="2000" i="1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K’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= </a:t>
            </a:r>
            <a:r>
              <a:rPr lang="en-US" sz="2000" dirty="0" smtClean="0">
                <a:latin typeface="Times New Roman" charset="0"/>
                <a:sym typeface="Symbol" charset="0"/>
              </a:rPr>
              <a:t>5 </a:t>
            </a:r>
            <a:r>
              <a:rPr lang="en-US" sz="2000" dirty="0">
                <a:latin typeface="Times New Roman" charset="0"/>
                <a:sym typeface="Symbol" charset="0"/>
              </a:rPr>
              <a:t>and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= 1</a:t>
            </a:r>
            <a:endParaRPr lang="en-US" sz="2000" baseline="-25000" dirty="0">
              <a:latin typeface="Times New Roman" charset="0"/>
              <a:sym typeface="Symbol" charset="0"/>
            </a:endParaRPr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762000" y="3114675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SzPct val="75000"/>
              <a:buFont typeface="Wingdings" charset="0"/>
              <a:buChar char="n"/>
            </a:pPr>
            <a:r>
              <a:rPr lang="en-US" sz="2000" b="1" dirty="0" smtClean="0">
                <a:latin typeface="Times New Roman" charset="0"/>
              </a:rPr>
              <a:t>5</a:t>
            </a:r>
            <a:r>
              <a:rPr lang="en-US" sz="2000" b="1" i="1" dirty="0" smtClean="0">
                <a:latin typeface="Times New Roman" charset="0"/>
              </a:rPr>
              <a:t>n</a:t>
            </a:r>
            <a:r>
              <a:rPr lang="en-US" sz="2000" b="1" baseline="30000" dirty="0" smtClean="0">
                <a:latin typeface="Times New Roman" charset="0"/>
              </a:rPr>
              <a:t>2</a:t>
            </a:r>
            <a:r>
              <a:rPr lang="en-US" sz="2000" b="1" dirty="0" smtClean="0">
                <a:latin typeface="Times New Roman" charset="0"/>
              </a:rPr>
              <a:t> is </a:t>
            </a:r>
            <a:r>
              <a:rPr lang="en-US" sz="2000" b="1" i="1" dirty="0">
                <a:latin typeface="Times New Roman" charset="0"/>
                <a:sym typeface="Symbol" charset="0"/>
              </a:rPr>
              <a:t>O</a:t>
            </a:r>
            <a:r>
              <a:rPr lang="en-US" sz="2000" b="1" dirty="0" smtClean="0">
                <a:latin typeface="Times New Roman" charset="0"/>
              </a:rPr>
              <a:t>(</a:t>
            </a:r>
            <a:r>
              <a:rPr lang="en-US" sz="2000" b="1" i="1" dirty="0" smtClean="0">
                <a:latin typeface="Times New Roman" charset="0"/>
              </a:rPr>
              <a:t>n</a:t>
            </a:r>
            <a:r>
              <a:rPr lang="en-US" sz="2000" b="1" baseline="30000" dirty="0" smtClean="0">
                <a:latin typeface="Times New Roman" charset="0"/>
              </a:rPr>
              <a:t>2</a:t>
            </a:r>
            <a:r>
              <a:rPr lang="en-US" sz="2000" b="1" dirty="0" smtClean="0">
                <a:latin typeface="Times New Roman" charset="0"/>
              </a:rPr>
              <a:t>)</a:t>
            </a:r>
          </a:p>
          <a:p>
            <a:pPr marL="285750" indent="-285750">
              <a:spcBef>
                <a:spcPct val="20000"/>
              </a:spcBef>
              <a:buSzPct val="75000"/>
              <a:buFont typeface="Wingdings" charset="0"/>
              <a:buChar char="n"/>
            </a:pPr>
            <a:endParaRPr lang="en-US" sz="2000" b="1" dirty="0">
              <a:latin typeface="Times New Roman" charset="0"/>
            </a:endParaRPr>
          </a:p>
          <a:p>
            <a:pPr marL="285750" indent="-285750">
              <a:spcBef>
                <a:spcPct val="20000"/>
              </a:spcBef>
              <a:buSzPct val="75000"/>
              <a:buFont typeface="Wingdings" charset="0"/>
              <a:buChar char="n"/>
            </a:pPr>
            <a:endParaRPr lang="en-US" sz="2000" b="1" dirty="0" smtClean="0">
              <a:latin typeface="Times New Roman" charset="0"/>
            </a:endParaRPr>
          </a:p>
          <a:p>
            <a:pPr>
              <a:spcBef>
                <a:spcPct val="20000"/>
              </a:spcBef>
              <a:buSzPct val="75000"/>
            </a:pPr>
            <a:endParaRPr lang="en-US" sz="2000" i="1" dirty="0">
              <a:latin typeface="Times New Roman" charset="0"/>
            </a:endParaRPr>
          </a:p>
          <a:p>
            <a:pPr marL="285750" indent="-285750">
              <a:spcBef>
                <a:spcPct val="20000"/>
              </a:spcBef>
              <a:buSzPct val="75000"/>
              <a:buFont typeface="Wingdings" charset="0"/>
              <a:buChar char="n"/>
            </a:pPr>
            <a:r>
              <a:rPr lang="en-US" sz="2000" b="1" dirty="0">
                <a:latin typeface="Times New Roman" charset="0"/>
              </a:rPr>
              <a:t>5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 is </a:t>
            </a:r>
            <a:r>
              <a:rPr lang="en-US" sz="2000" dirty="0">
                <a:sym typeface="Symbol" charset="0"/>
              </a:rPr>
              <a:t></a:t>
            </a:r>
            <a:r>
              <a:rPr lang="en-US" sz="2000" b="1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 smtClean="0">
                <a:latin typeface="Times New Roman" charset="0"/>
              </a:rPr>
              <a:t>)</a:t>
            </a:r>
            <a:endParaRPr lang="en-US" sz="2000" b="1" dirty="0">
              <a:latin typeface="Times New Roman" charset="0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762000" y="2166938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i="1" dirty="0">
                <a:latin typeface="Times New Roman" charset="0"/>
              </a:rPr>
              <a:t>f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is </a:t>
            </a:r>
            <a:r>
              <a:rPr lang="en-US" sz="2000" dirty="0">
                <a:latin typeface="Times New Roman" charset="0"/>
                <a:sym typeface="Symbol" charset="0"/>
              </a:rPr>
              <a:t>(</a:t>
            </a:r>
            <a:r>
              <a:rPr lang="en-US" sz="2000" i="1" dirty="0">
                <a:latin typeface="Times New Roman" charset="0"/>
                <a:sym typeface="Symbol" charset="0"/>
              </a:rPr>
              <a:t>g</a:t>
            </a:r>
            <a:r>
              <a:rPr lang="en-US" sz="2000" dirty="0">
                <a:latin typeface="Times New Roman" charset="0"/>
                <a:sym typeface="Symbol" charset="0"/>
              </a:rPr>
              <a:t>(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dirty="0">
                <a:latin typeface="Times New Roman" charset="0"/>
                <a:sym typeface="Symbol" charset="0"/>
              </a:rPr>
              <a:t>)) if there is a constant </a:t>
            </a:r>
            <a:r>
              <a:rPr lang="en-US" sz="2000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&gt; 0 and an integer constant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 1 such that </a:t>
            </a:r>
            <a:r>
              <a:rPr lang="en-US" sz="2000" b="1" dirty="0">
                <a:latin typeface="Times New Roman" charset="0"/>
              </a:rPr>
              <a:t>5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 </a:t>
            </a:r>
            <a:r>
              <a:rPr lang="en-US" sz="2000" i="1" dirty="0">
                <a:latin typeface="Times New Roman" charset="0"/>
                <a:sym typeface="Symbol" charset="0"/>
              </a:rPr>
              <a:t>K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for </a:t>
            </a:r>
            <a:r>
              <a:rPr lang="en-US" sz="2000" i="1" dirty="0">
                <a:latin typeface="Times New Roman" charset="0"/>
                <a:sym typeface="Symbol" charset="0"/>
              </a:rPr>
              <a:t>n </a:t>
            </a:r>
            <a:r>
              <a:rPr lang="en-US" sz="2000" dirty="0">
                <a:latin typeface="Times New Roman" charset="0"/>
                <a:sym typeface="Symbol" charset="0"/>
              </a:rPr>
              <a:t>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000" dirty="0">
                <a:latin typeface="Times New Roman" charset="0"/>
                <a:sym typeface="Symbol" charset="0"/>
              </a:rPr>
              <a:t>let </a:t>
            </a:r>
            <a:r>
              <a:rPr lang="en-US" sz="2000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= 5 and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= 1</a:t>
            </a:r>
          </a:p>
        </p:txBody>
      </p:sp>
      <p:sp>
        <p:nvSpPr>
          <p:cNvPr id="44041" name="Rectangle 10"/>
          <p:cNvSpPr>
            <a:spLocks noChangeArrowheads="1"/>
          </p:cNvSpPr>
          <p:nvPr/>
        </p:nvSpPr>
        <p:spPr bwMode="auto">
          <a:xfrm>
            <a:off x="762000" y="1752600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SzPct val="75000"/>
              <a:buFont typeface="Wingdings" charset="0"/>
              <a:buChar char="n"/>
            </a:pPr>
            <a:r>
              <a:rPr lang="en-US" sz="2000" b="1" dirty="0">
                <a:latin typeface="Times New Roman" charset="0"/>
              </a:rPr>
              <a:t>5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 is </a:t>
            </a:r>
            <a:r>
              <a:rPr lang="en-US" sz="2000" b="1" dirty="0">
                <a:latin typeface="Times New Roman" charset="0"/>
                <a:sym typeface="Symbol" charset="0"/>
              </a:rPr>
              <a:t></a:t>
            </a:r>
            <a:r>
              <a:rPr lang="en-US" sz="2000" b="1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b="1" baseline="30000" dirty="0">
                <a:latin typeface="Times New Roman" charset="0"/>
              </a:rPr>
              <a:t>2</a:t>
            </a:r>
            <a:r>
              <a:rPr lang="en-US" sz="2000" b="1" dirty="0">
                <a:latin typeface="Times New Roman" charset="0"/>
              </a:rPr>
              <a:t>)</a:t>
            </a:r>
          </a:p>
        </p:txBody>
      </p:sp>
      <p:graphicFrame>
        <p:nvGraphicFramePr>
          <p:cNvPr id="44042" name="Object 11"/>
          <p:cNvGraphicFramePr>
            <a:graphicFrameLocks noChangeAspect="1"/>
          </p:cNvGraphicFramePr>
          <p:nvPr/>
        </p:nvGraphicFramePr>
        <p:xfrm>
          <a:off x="6781800" y="381000"/>
          <a:ext cx="14668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5" name="Clip" r:id="rId4" imgW="789792" imgH="903405" progId="MS_ClipArt_Gallery.2">
                  <p:embed/>
                </p:oleObj>
              </mc:Choice>
              <mc:Fallback>
                <p:oleObj name="Clip" r:id="rId4" imgW="789792" imgH="90340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81000"/>
                        <a:ext cx="146685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" name="Rectangle 1"/>
          <p:cNvSpPr/>
          <p:nvPr/>
        </p:nvSpPr>
        <p:spPr>
          <a:xfrm>
            <a:off x="1229627" y="5105400"/>
            <a:ext cx="66294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5</a:t>
            </a:r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sz="2000" b="1" baseline="30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 is </a:t>
            </a:r>
            <a:r>
              <a:rPr lang="en-US" sz="2000" dirty="0">
                <a:solidFill>
                  <a:srgbClr val="FF0000"/>
                </a:solidFill>
                <a:sym typeface="Symbol" charset="0"/>
              </a:rPr>
              <a:t>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sz="2000" b="1" baseline="30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) </a:t>
            </a:r>
            <a:r>
              <a:rPr lang="en-US" sz="2000" dirty="0">
                <a:latin typeface="Times New Roman" charset="0"/>
                <a:sym typeface="Symbol" charset="0"/>
              </a:rPr>
              <a:t>if 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5</a:t>
            </a:r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sz="2000" b="1" baseline="30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 is 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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sz="2000" b="1" i="1" baseline="30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Times New Roman" charset="0"/>
              </a:rPr>
              <a:t> and </a:t>
            </a:r>
            <a:r>
              <a:rPr lang="en-US" sz="2000" b="1" i="1" dirty="0">
                <a:solidFill>
                  <a:srgbClr val="FF0000"/>
                </a:solidFill>
                <a:latin typeface="Times New Roman" charset="0"/>
                <a:sym typeface="Symbol" charset="0"/>
              </a:rPr>
              <a:t>O</a:t>
            </a:r>
            <a:r>
              <a:rPr lang="en-US" sz="2000" b="1" dirty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Times New Roman" charset="0"/>
              </a:rPr>
              <a:t>n</a:t>
            </a:r>
            <a:r>
              <a:rPr lang="en-US" sz="2000" b="1" baseline="30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sz="2000" b="1" dirty="0" smtClean="0">
                <a:solidFill>
                  <a:srgbClr val="FF0000"/>
                </a:solidFill>
                <a:latin typeface="Times New Roman" charset="0"/>
              </a:rPr>
              <a:t>)</a:t>
            </a:r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.</a:t>
            </a:r>
          </a:p>
          <a:p>
            <a:pPr marL="0" lvl="1"/>
            <a:r>
              <a:rPr lang="en-US" sz="2000" dirty="0">
                <a:latin typeface="Times New Roman" charset="0"/>
                <a:sym typeface="Symbol" charset="0"/>
              </a:rPr>
              <a:t>let </a:t>
            </a:r>
            <a:r>
              <a:rPr lang="en-US" sz="2000" i="1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= 5, </a:t>
            </a:r>
            <a:r>
              <a:rPr lang="en-US" sz="2000" i="1" dirty="0" smtClean="0">
                <a:solidFill>
                  <a:srgbClr val="00B050"/>
                </a:solidFill>
                <a:latin typeface="Times New Roman" charset="0"/>
                <a:sym typeface="Symbol" charset="0"/>
              </a:rPr>
              <a:t>K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’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= 5 and </a:t>
            </a:r>
            <a:r>
              <a:rPr lang="en-US" sz="2000" i="1" dirty="0">
                <a:latin typeface="Times New Roman" charset="0"/>
                <a:sym typeface="Symbol" charset="0"/>
              </a:rPr>
              <a:t>n</a:t>
            </a:r>
            <a:r>
              <a:rPr lang="en-US" sz="2000" baseline="-25000" dirty="0">
                <a:latin typeface="Times New Roman" charset="0"/>
                <a:sym typeface="Symbol" charset="0"/>
              </a:rPr>
              <a:t>0</a:t>
            </a:r>
            <a:r>
              <a:rPr lang="en-US" sz="2000" dirty="0">
                <a:latin typeface="Times New Roman" charset="0"/>
                <a:sym typeface="Symbol" charset="0"/>
              </a:rPr>
              <a:t> = 1</a:t>
            </a:r>
            <a:endParaRPr lang="en-US" sz="2000" baseline="-25000" dirty="0">
              <a:latin typeface="Times New Roman" charset="0"/>
              <a:sym typeface="Symbol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861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autoUpdateAnimBg="0"/>
      <p:bldP spid="4506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7A68B24-0A9F-A84C-870B-32611727D20D}" type="slidenum">
              <a:rPr lang="en-US" sz="1400"/>
              <a:pPr eaLnBrk="1" hangingPunct="1"/>
              <a:t>45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ahoma" charset="0"/>
              </a:rPr>
              <a:t>Example of Big-Oh </a:t>
            </a:r>
            <a:r>
              <a:rPr lang="en-US" dirty="0" smtClean="0">
                <a:latin typeface="Tahoma" charset="0"/>
              </a:rPr>
              <a:t>and Relatives</a:t>
            </a:r>
            <a:endParaRPr lang="en-US" dirty="0">
              <a:latin typeface="Tahoma" charset="0"/>
            </a:endParaRP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4038600" cy="48768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Times New Roman" charset="0"/>
                <a:sym typeface="Symbol" charset="0"/>
              </a:rPr>
              <a:t>2</a:t>
            </a:r>
            <a:r>
              <a:rPr lang="en-US" sz="24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400" b="1" dirty="0" smtClean="0">
                <a:latin typeface="Times New Roman" charset="0"/>
                <a:sym typeface="Symbol" charset="0"/>
              </a:rPr>
              <a:t> </a:t>
            </a:r>
            <a:r>
              <a:rPr lang="en-US" sz="2400" dirty="0" smtClean="0">
                <a:latin typeface="Symbol" charset="0"/>
                <a:sym typeface="Symbol" charset="0"/>
              </a:rPr>
              <a:t>+</a:t>
            </a:r>
            <a:r>
              <a:rPr lang="en-US" sz="2400" b="1" dirty="0" smtClean="0">
                <a:latin typeface="Times New Roman" charset="0"/>
                <a:sym typeface="Symbol" charset="0"/>
              </a:rPr>
              <a:t> </a:t>
            </a:r>
            <a:r>
              <a:rPr lang="en-US" sz="2400" dirty="0" smtClean="0">
                <a:latin typeface="Times New Roman" charset="0"/>
                <a:sym typeface="Symbol" charset="0"/>
              </a:rPr>
              <a:t>10</a:t>
            </a:r>
            <a:r>
              <a:rPr lang="en-US" sz="2400" dirty="0" smtClean="0">
                <a:latin typeface="Tahoma" charset="0"/>
                <a:sym typeface="Symbol" charset="0"/>
              </a:rPr>
              <a:t> is </a:t>
            </a:r>
            <a:r>
              <a:rPr lang="en-US" sz="2400" b="1" i="1" dirty="0" smtClean="0">
                <a:latin typeface="Times New Roman" charset="0"/>
                <a:sym typeface="Symbol" charset="0"/>
              </a:rPr>
              <a:t>O</a:t>
            </a:r>
            <a:r>
              <a:rPr lang="en-US" sz="2400" dirty="0" smtClean="0">
                <a:latin typeface="Times New Roman" charset="0"/>
                <a:sym typeface="Symbol" charset="0"/>
              </a:rPr>
              <a:t>(</a:t>
            </a:r>
            <a:r>
              <a:rPr lang="en-US" sz="24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400" dirty="0" smtClean="0">
                <a:latin typeface="Times New Roman" charset="0"/>
                <a:sym typeface="Symbol" charset="0"/>
              </a:rPr>
              <a:t>)</a:t>
            </a:r>
          </a:p>
          <a:p>
            <a:pPr lvl="1" eaLnBrk="1" hangingPunct="1"/>
            <a:r>
              <a:rPr lang="en-US" sz="2000" dirty="0">
                <a:latin typeface="Times New Roman" charset="0"/>
                <a:sym typeface="Symbol" charset="0"/>
              </a:rPr>
              <a:t> 2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+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K</a:t>
            </a:r>
            <a:r>
              <a:rPr lang="en-US" sz="2000" b="1" i="1" dirty="0" err="1" smtClean="0">
                <a:latin typeface="Times New Roman" charset="0"/>
                <a:sym typeface="Symbol" charset="0"/>
              </a:rPr>
              <a:t>n</a:t>
            </a:r>
            <a:endParaRPr lang="en-US" sz="2000" b="1" i="1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>
                <a:latin typeface="Times New Roman" charset="0"/>
                <a:sym typeface="Symbol" charset="0"/>
              </a:rPr>
              <a:t>          </a:t>
            </a:r>
            <a:r>
              <a:rPr lang="en-US" sz="2000" dirty="0" smtClean="0">
                <a:latin typeface="Times New Roman" charset="0"/>
                <a:sym typeface="Symbol" charset="0"/>
              </a:rPr>
              <a:t>10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K</a:t>
            </a:r>
            <a:r>
              <a:rPr lang="en-US" sz="2000" b="1" i="1" dirty="0" err="1" smtClean="0">
                <a:latin typeface="Times New Roman" charset="0"/>
                <a:sym typeface="Symbol" charset="0"/>
              </a:rPr>
              <a:t>n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b="1" i="1" dirty="0">
                <a:latin typeface="Times New Roman" charset="0"/>
                <a:sym typeface="Symbol" charset="0"/>
              </a:rPr>
              <a:t>-</a:t>
            </a:r>
            <a:r>
              <a:rPr lang="en-US" sz="2000" dirty="0">
                <a:latin typeface="Times New Roman" charset="0"/>
                <a:sym typeface="Symbol" charset="0"/>
              </a:rPr>
              <a:t> 2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endParaRPr lang="en-US" sz="2000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r>
              <a:rPr lang="en-US" sz="2000" dirty="0" smtClean="0">
                <a:latin typeface="Symbol" charset="0"/>
                <a:sym typeface="Symbol" charset="0"/>
              </a:rPr>
              <a:t>/</a:t>
            </a:r>
            <a:r>
              <a:rPr lang="en-US" sz="2000" dirty="0" smtClean="0">
                <a:latin typeface="Times New Roman" charset="0"/>
                <a:sym typeface="Symbol" charset="0"/>
              </a:rPr>
              <a:t>(</a:t>
            </a:r>
            <a:r>
              <a:rPr lang="en-US" sz="2000" b="1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</a:t>
            </a:r>
            <a:r>
              <a:rPr lang="en-US" sz="2000" dirty="0">
                <a:latin typeface="Times New Roman" charset="0"/>
                <a:sym typeface="Symbol" charset="0"/>
              </a:rPr>
              <a:t> 2)</a:t>
            </a:r>
            <a:r>
              <a:rPr lang="en-US" sz="2000" dirty="0">
                <a:latin typeface="Symbol" charset="0"/>
                <a:sym typeface="Symbol" charset="0"/>
              </a:rPr>
              <a:t> 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n</a:t>
            </a:r>
          </a:p>
          <a:p>
            <a:pPr lvl="1" eaLnBrk="1" hangingPunct="1"/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        </a:t>
            </a:r>
            <a:r>
              <a:rPr lang="en-US" sz="2000" dirty="0" smtClean="0">
                <a:latin typeface="Times New Roman" charset="0"/>
                <a:sym typeface="Symbol" charset="0"/>
              </a:rPr>
              <a:t>10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n   </a:t>
            </a:r>
            <a:r>
              <a:rPr lang="en-US" sz="2000" dirty="0" smtClean="0">
                <a:latin typeface="Times New Roman" charset="0"/>
                <a:sym typeface="Symbol" charset="0"/>
              </a:rPr>
              <a:t>(if </a:t>
            </a:r>
            <a:r>
              <a:rPr lang="en-US" sz="2000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is 3)</a:t>
            </a:r>
            <a:endParaRPr lang="en-US" sz="2000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 smtClean="0">
                <a:latin typeface="Tahoma" charset="0"/>
              </a:rPr>
              <a:t>let </a:t>
            </a:r>
            <a:r>
              <a:rPr lang="en-US" sz="2000" b="1" i="1" dirty="0">
                <a:latin typeface="Times New Roman" charset="0"/>
                <a:sym typeface="Symbol" charset="0"/>
              </a:rPr>
              <a:t>K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= </a:t>
            </a:r>
            <a:r>
              <a:rPr lang="en-US" sz="2000" dirty="0">
                <a:latin typeface="Times New Roman" charset="0"/>
                <a:sym typeface="Symbol" charset="0"/>
              </a:rPr>
              <a:t>3 </a:t>
            </a:r>
            <a:r>
              <a:rPr lang="en-US" sz="2000" dirty="0">
                <a:latin typeface="Tahoma" charset="0"/>
              </a:rPr>
              <a:t>and 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baseline="-25000" dirty="0">
                <a:latin typeface="Times New Roman" charset="0"/>
                <a:sym typeface="Symbol" charset="0"/>
              </a:rPr>
              <a:t>0 </a:t>
            </a:r>
            <a:r>
              <a:rPr lang="en-US" sz="2000" dirty="0">
                <a:latin typeface="Symbol" charset="0"/>
                <a:sym typeface="Symbol" charset="0"/>
              </a:rPr>
              <a:t>= </a:t>
            </a:r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endParaRPr lang="en-US" sz="2400" dirty="0">
              <a:latin typeface="Tahoma" charset="0"/>
            </a:endParaRPr>
          </a:p>
          <a:p>
            <a:pPr lvl="1" eaLnBrk="1" hangingPunct="1"/>
            <a:endParaRPr lang="en-US" sz="2000" dirty="0">
              <a:latin typeface="Times New Roman" charset="0"/>
              <a:sym typeface="Symbol" charset="0"/>
            </a:endParaRPr>
          </a:p>
          <a:p>
            <a:pPr lvl="1" eaLnBrk="1" hangingPunct="1"/>
            <a:endParaRPr lang="en-US" sz="2000" dirty="0">
              <a:latin typeface="Times New Roman" charset="0"/>
              <a:sym typeface="Symbol" charset="0"/>
            </a:endParaRPr>
          </a:p>
          <a:p>
            <a:pPr eaLnBrk="1" hangingPunct="1"/>
            <a:endParaRPr lang="en-US" sz="2400" dirty="0">
              <a:latin typeface="Tahoma" charset="0"/>
            </a:endParaRPr>
          </a:p>
          <a:p>
            <a:pPr eaLnBrk="1" hangingPunct="1"/>
            <a:endParaRPr lang="en-US" sz="2400" dirty="0">
              <a:latin typeface="Tahoma" charset="0"/>
            </a:endParaRPr>
          </a:p>
        </p:txBody>
      </p:sp>
      <p:sp>
        <p:nvSpPr>
          <p:cNvPr id="2867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332509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7A68B24-0A9F-A84C-870B-32611727D20D}" type="slidenum">
              <a:rPr lang="en-US" sz="1400"/>
              <a:pPr eaLnBrk="1" hangingPunct="1"/>
              <a:t>46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ahoma" charset="0"/>
              </a:rPr>
              <a:t>Example of Big-Oh </a:t>
            </a:r>
            <a:r>
              <a:rPr lang="en-US" dirty="0" smtClean="0">
                <a:latin typeface="Tahoma" charset="0"/>
              </a:rPr>
              <a:t>and Relatives</a:t>
            </a:r>
            <a:endParaRPr lang="en-US" dirty="0">
              <a:latin typeface="Tahoma" charset="0"/>
            </a:endParaRP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4038600" cy="48768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Times New Roman" charset="0"/>
                <a:sym typeface="Symbol" charset="0"/>
              </a:rPr>
              <a:t>2</a:t>
            </a:r>
            <a:r>
              <a:rPr lang="en-US" sz="24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400" b="1" dirty="0" smtClean="0">
                <a:latin typeface="Times New Roman" charset="0"/>
                <a:sym typeface="Symbol" charset="0"/>
              </a:rPr>
              <a:t> </a:t>
            </a:r>
            <a:r>
              <a:rPr lang="en-US" sz="2400" dirty="0" smtClean="0">
                <a:latin typeface="Symbol" charset="0"/>
                <a:sym typeface="Symbol" charset="0"/>
              </a:rPr>
              <a:t>+</a:t>
            </a:r>
            <a:r>
              <a:rPr lang="en-US" sz="2400" b="1" dirty="0" smtClean="0">
                <a:latin typeface="Times New Roman" charset="0"/>
                <a:sym typeface="Symbol" charset="0"/>
              </a:rPr>
              <a:t> </a:t>
            </a:r>
            <a:r>
              <a:rPr lang="en-US" sz="2400" dirty="0" smtClean="0">
                <a:latin typeface="Times New Roman" charset="0"/>
                <a:sym typeface="Symbol" charset="0"/>
              </a:rPr>
              <a:t>10</a:t>
            </a:r>
            <a:r>
              <a:rPr lang="en-US" sz="2400" dirty="0" smtClean="0">
                <a:latin typeface="Tahoma" charset="0"/>
                <a:sym typeface="Symbol" charset="0"/>
              </a:rPr>
              <a:t> is </a:t>
            </a:r>
            <a:r>
              <a:rPr lang="en-US" sz="2400" b="1" i="1" dirty="0" smtClean="0">
                <a:latin typeface="Times New Roman" charset="0"/>
                <a:sym typeface="Symbol" charset="0"/>
              </a:rPr>
              <a:t>O</a:t>
            </a:r>
            <a:r>
              <a:rPr lang="en-US" sz="2400" dirty="0" smtClean="0">
                <a:latin typeface="Times New Roman" charset="0"/>
                <a:sym typeface="Symbol" charset="0"/>
              </a:rPr>
              <a:t>(</a:t>
            </a:r>
            <a:r>
              <a:rPr lang="en-US" sz="24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400" dirty="0" smtClean="0">
                <a:latin typeface="Times New Roman" charset="0"/>
                <a:sym typeface="Symbol" charset="0"/>
              </a:rPr>
              <a:t>)</a:t>
            </a:r>
          </a:p>
          <a:p>
            <a:pPr lvl="1" eaLnBrk="1" hangingPunct="1"/>
            <a:r>
              <a:rPr lang="en-US" sz="2000" dirty="0">
                <a:latin typeface="Times New Roman" charset="0"/>
                <a:sym typeface="Symbol" charset="0"/>
              </a:rPr>
              <a:t> 2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+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K</a:t>
            </a:r>
            <a:r>
              <a:rPr lang="en-US" sz="2000" b="1" i="1" dirty="0" err="1" smtClean="0">
                <a:latin typeface="Times New Roman" charset="0"/>
                <a:sym typeface="Symbol" charset="0"/>
              </a:rPr>
              <a:t>n</a:t>
            </a:r>
            <a:endParaRPr lang="en-US" sz="2000" b="1" i="1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>
                <a:latin typeface="Times New Roman" charset="0"/>
                <a:sym typeface="Symbol" charset="0"/>
              </a:rPr>
              <a:t>          </a:t>
            </a:r>
            <a:r>
              <a:rPr lang="en-US" sz="2000" dirty="0" smtClean="0">
                <a:latin typeface="Times New Roman" charset="0"/>
                <a:sym typeface="Symbol" charset="0"/>
              </a:rPr>
              <a:t>10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K</a:t>
            </a:r>
            <a:r>
              <a:rPr lang="en-US" sz="2000" b="1" i="1" dirty="0" err="1" smtClean="0">
                <a:latin typeface="Times New Roman" charset="0"/>
                <a:sym typeface="Symbol" charset="0"/>
              </a:rPr>
              <a:t>n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b="1" i="1" dirty="0">
                <a:latin typeface="Times New Roman" charset="0"/>
                <a:sym typeface="Symbol" charset="0"/>
              </a:rPr>
              <a:t>-</a:t>
            </a:r>
            <a:r>
              <a:rPr lang="en-US" sz="2000" dirty="0">
                <a:latin typeface="Times New Roman" charset="0"/>
                <a:sym typeface="Symbol" charset="0"/>
              </a:rPr>
              <a:t> 2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endParaRPr lang="en-US" sz="2000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r>
              <a:rPr lang="en-US" sz="2000" dirty="0" smtClean="0">
                <a:latin typeface="Symbol" charset="0"/>
                <a:sym typeface="Symbol" charset="0"/>
              </a:rPr>
              <a:t>/</a:t>
            </a:r>
            <a:r>
              <a:rPr lang="en-US" sz="2000" dirty="0" smtClean="0">
                <a:latin typeface="Times New Roman" charset="0"/>
                <a:sym typeface="Symbol" charset="0"/>
              </a:rPr>
              <a:t>(</a:t>
            </a:r>
            <a:r>
              <a:rPr lang="en-US" sz="2000" b="1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</a:t>
            </a:r>
            <a:r>
              <a:rPr lang="en-US" sz="2000" dirty="0">
                <a:latin typeface="Times New Roman" charset="0"/>
                <a:sym typeface="Symbol" charset="0"/>
              </a:rPr>
              <a:t> 2)</a:t>
            </a:r>
            <a:r>
              <a:rPr lang="en-US" sz="2000" dirty="0">
                <a:latin typeface="Symbol" charset="0"/>
                <a:sym typeface="Symbol" charset="0"/>
              </a:rPr>
              <a:t> 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n</a:t>
            </a:r>
          </a:p>
          <a:p>
            <a:pPr lvl="1" eaLnBrk="1" hangingPunct="1"/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        </a:t>
            </a:r>
            <a:r>
              <a:rPr lang="en-US" sz="2000" dirty="0" smtClean="0">
                <a:latin typeface="Times New Roman" charset="0"/>
                <a:sym typeface="Symbol" charset="0"/>
              </a:rPr>
              <a:t>10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n   </a:t>
            </a:r>
            <a:r>
              <a:rPr lang="en-US" sz="2000" dirty="0" smtClean="0">
                <a:latin typeface="Times New Roman" charset="0"/>
                <a:sym typeface="Symbol" charset="0"/>
              </a:rPr>
              <a:t>(</a:t>
            </a:r>
            <a:r>
              <a:rPr lang="en-US" sz="2000" dirty="0" smtClean="0">
                <a:latin typeface="Times New Roman" charset="0"/>
                <a:sym typeface="Symbol" charset="0"/>
              </a:rPr>
              <a:t>let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 smtClean="0">
                <a:latin typeface="Times New Roman" charset="0"/>
                <a:sym typeface="Symbol" charset="0"/>
              </a:rPr>
              <a:t>be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 smtClean="0">
                <a:latin typeface="Times New Roman" charset="0"/>
                <a:sym typeface="Symbol" charset="0"/>
              </a:rPr>
              <a:t>3)</a:t>
            </a:r>
            <a:endParaRPr lang="en-US" sz="2000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 smtClean="0">
                <a:latin typeface="Tahoma" charset="0"/>
              </a:rPr>
              <a:t>let </a:t>
            </a:r>
            <a:r>
              <a:rPr lang="en-US" sz="2000" b="1" i="1" dirty="0">
                <a:latin typeface="Times New Roman" charset="0"/>
                <a:sym typeface="Symbol" charset="0"/>
              </a:rPr>
              <a:t>K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= </a:t>
            </a:r>
            <a:r>
              <a:rPr lang="en-US" sz="2000" dirty="0">
                <a:latin typeface="Times New Roman" charset="0"/>
                <a:sym typeface="Symbol" charset="0"/>
              </a:rPr>
              <a:t>3 </a:t>
            </a:r>
            <a:r>
              <a:rPr lang="en-US" sz="2000" dirty="0">
                <a:latin typeface="Tahoma" charset="0"/>
              </a:rPr>
              <a:t>and 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baseline="-25000" dirty="0">
                <a:latin typeface="Times New Roman" charset="0"/>
                <a:sym typeface="Symbol" charset="0"/>
              </a:rPr>
              <a:t>0 </a:t>
            </a:r>
            <a:r>
              <a:rPr lang="en-US" sz="2000" dirty="0">
                <a:latin typeface="Symbol" charset="0"/>
                <a:sym typeface="Symbol" charset="0"/>
              </a:rPr>
              <a:t>= </a:t>
            </a:r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endParaRPr lang="en-US" sz="2400" dirty="0">
              <a:latin typeface="Tahoma" charset="0"/>
            </a:endParaRPr>
          </a:p>
          <a:p>
            <a:pPr eaLnBrk="1" hangingPunct="1"/>
            <a:r>
              <a:rPr lang="en-US" sz="2400" dirty="0" smtClean="0">
                <a:latin typeface="Times New Roman" charset="0"/>
                <a:sym typeface="Symbol" charset="0"/>
              </a:rPr>
              <a:t>2</a:t>
            </a:r>
            <a:r>
              <a:rPr lang="en-US" sz="24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400" b="1" dirty="0" smtClean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Symbol" charset="0"/>
                <a:sym typeface="Symbol" charset="0"/>
              </a:rPr>
              <a:t>+</a:t>
            </a:r>
            <a:r>
              <a:rPr lang="en-US" sz="2400" b="1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Times New Roman" charset="0"/>
                <a:sym typeface="Symbol" charset="0"/>
              </a:rPr>
              <a:t>10</a:t>
            </a:r>
            <a:r>
              <a:rPr lang="en-US" sz="2400" dirty="0">
                <a:latin typeface="Tahoma" charset="0"/>
                <a:sym typeface="Symbol" charset="0"/>
              </a:rPr>
              <a:t> is </a:t>
            </a:r>
            <a:r>
              <a:rPr lang="en-US" sz="2400" dirty="0">
                <a:sym typeface="Symbol" charset="0"/>
              </a:rPr>
              <a:t></a:t>
            </a:r>
            <a:r>
              <a:rPr lang="en-US" sz="2400" dirty="0" smtClean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 smtClean="0">
                <a:latin typeface="Times New Roman" charset="0"/>
                <a:sym typeface="Symbol" charset="0"/>
              </a:rPr>
              <a:t>)</a:t>
            </a:r>
          </a:p>
          <a:p>
            <a:pPr lvl="1" eaLnBrk="1" hangingPunct="1"/>
            <a:r>
              <a:rPr lang="en-US" sz="2000" dirty="0" smtClean="0">
                <a:latin typeface="Times New Roman" charset="0"/>
                <a:sym typeface="Symbol" charset="0"/>
              </a:rPr>
              <a:t>        2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000" b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+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r>
              <a:rPr lang="en-US" sz="2000" b="1" i="1" dirty="0">
                <a:solidFill>
                  <a:srgbClr val="00206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Symbol" charset="0"/>
                <a:sym typeface="Symbol" charset="0"/>
              </a:rPr>
              <a:t> 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K</a:t>
            </a:r>
            <a:r>
              <a:rPr lang="en-US" sz="2000" b="1" i="1" dirty="0" err="1" smtClean="0">
                <a:latin typeface="Times New Roman" charset="0"/>
                <a:sym typeface="Symbol" charset="0"/>
              </a:rPr>
              <a:t>’n</a:t>
            </a:r>
            <a:endParaRPr lang="en-US" sz="2000" b="1" i="1" dirty="0" smtClean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b="1" dirty="0" smtClean="0">
                <a:latin typeface="Times New Roman" charset="0"/>
                <a:sym typeface="Symbol" charset="0"/>
              </a:rPr>
              <a:t>(2-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K’)n + </a:t>
            </a:r>
            <a:r>
              <a:rPr lang="en-US" sz="2000" dirty="0" smtClean="0">
                <a:latin typeface="Times New Roman" charset="0"/>
                <a:sym typeface="Symbol" charset="0"/>
              </a:rPr>
              <a:t>10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Symbol" charset="0"/>
                <a:sym typeface="Symbol" charset="0"/>
              </a:rPr>
              <a:t> </a:t>
            </a:r>
            <a:r>
              <a:rPr lang="en-US" sz="2000" dirty="0" smtClean="0">
                <a:latin typeface="Times New Roman" charset="0"/>
                <a:sym typeface="Symbol" charset="0"/>
              </a:rPr>
              <a:t>0   </a:t>
            </a:r>
          </a:p>
          <a:p>
            <a:pPr lvl="1" eaLnBrk="1" hangingPunct="1"/>
            <a:r>
              <a:rPr lang="en-US" sz="2000" dirty="0" smtClean="0">
                <a:latin typeface="Times New Roman" charset="0"/>
                <a:sym typeface="Symbol" charset="0"/>
              </a:rPr>
              <a:t>         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000" dirty="0" smtClean="0">
                <a:latin typeface="Times New Roman" charset="0"/>
                <a:sym typeface="Symbol" charset="0"/>
              </a:rPr>
              <a:t> + 10 </a:t>
            </a:r>
            <a:r>
              <a:rPr lang="en-US" sz="2000" dirty="0">
                <a:solidFill>
                  <a:srgbClr val="002060"/>
                </a:solidFill>
                <a:latin typeface="Symbol" charset="0"/>
                <a:sym typeface="Symbol" charset="0"/>
              </a:rPr>
              <a:t> </a:t>
            </a:r>
            <a:r>
              <a:rPr lang="en-US" sz="2000" dirty="0">
                <a:latin typeface="Times New Roman" charset="0"/>
                <a:sym typeface="Symbol" charset="0"/>
              </a:rPr>
              <a:t>0 </a:t>
            </a:r>
            <a:r>
              <a:rPr lang="en-US" sz="2000" dirty="0" smtClean="0">
                <a:latin typeface="Times New Roman" charset="0"/>
                <a:sym typeface="Symbol" charset="0"/>
              </a:rPr>
              <a:t>(let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b="1" i="1" dirty="0">
                <a:latin typeface="Times New Roman" charset="0"/>
                <a:sym typeface="Symbol" charset="0"/>
              </a:rPr>
              <a:t>K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’ </a:t>
            </a:r>
            <a:r>
              <a:rPr lang="en-US" sz="2000" dirty="0" smtClean="0">
                <a:latin typeface="Times New Roman" charset="0"/>
                <a:sym typeface="Symbol" charset="0"/>
              </a:rPr>
              <a:t>be</a:t>
            </a:r>
            <a:r>
              <a:rPr lang="en-US" sz="2000" dirty="0" smtClean="0">
                <a:latin typeface="Times New Roman" charset="0"/>
                <a:sym typeface="Symbol" charset="0"/>
              </a:rPr>
              <a:t> 1) </a:t>
            </a:r>
          </a:p>
          <a:p>
            <a:pPr lvl="1" eaLnBrk="1" hangingPunct="1"/>
            <a:r>
              <a:rPr lang="en-US" sz="2000" dirty="0" smtClean="0">
                <a:latin typeface="Times New Roman" charset="0"/>
                <a:sym typeface="Symbol" charset="0"/>
              </a:rPr>
              <a:t>                  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Symbol" charset="0"/>
                <a:sym typeface="Symbol" charset="0"/>
              </a:rPr>
              <a:t> </a:t>
            </a:r>
            <a:r>
              <a:rPr lang="en-US" sz="2000" dirty="0" smtClean="0">
                <a:latin typeface="Times New Roman" charset="0"/>
                <a:sym typeface="Symbol" charset="0"/>
              </a:rPr>
              <a:t>-10</a:t>
            </a:r>
            <a:endParaRPr lang="en-US" sz="2000" dirty="0" smtClean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 smtClean="0">
                <a:latin typeface="Tahoma" charset="0"/>
              </a:rPr>
              <a:t>let </a:t>
            </a:r>
            <a:r>
              <a:rPr lang="en-US" sz="2000" b="1" i="1" dirty="0">
                <a:latin typeface="Times New Roman" charset="0"/>
                <a:sym typeface="Symbol" charset="0"/>
              </a:rPr>
              <a:t>K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’ </a:t>
            </a:r>
            <a:r>
              <a:rPr lang="en-US" sz="2000" dirty="0">
                <a:latin typeface="Symbol" charset="0"/>
                <a:sym typeface="Symbol" charset="0"/>
              </a:rPr>
              <a:t>= </a:t>
            </a:r>
            <a:r>
              <a:rPr lang="en-US" sz="2000" dirty="0">
                <a:latin typeface="Times New Roman" charset="0"/>
                <a:sym typeface="Symbol" charset="0"/>
              </a:rPr>
              <a:t>1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 smtClean="0">
                <a:latin typeface="Tahoma" charset="0"/>
              </a:rPr>
              <a:t>and 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baseline="-25000" dirty="0">
                <a:latin typeface="Times New Roman" charset="0"/>
                <a:sym typeface="Symbol" charset="0"/>
              </a:rPr>
              <a:t>0 </a:t>
            </a:r>
            <a:r>
              <a:rPr lang="en-US" sz="2000" dirty="0">
                <a:latin typeface="Symbol" charset="0"/>
                <a:sym typeface="Symbol" charset="0"/>
              </a:rPr>
              <a:t>= </a:t>
            </a:r>
            <a:r>
              <a:rPr lang="en-US" sz="2000" dirty="0" smtClean="0">
                <a:latin typeface="Times New Roman" charset="0"/>
                <a:sym typeface="Symbol" charset="0"/>
              </a:rPr>
              <a:t>1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lvl="1" eaLnBrk="1" hangingPunct="1"/>
            <a:endParaRPr lang="en-US" sz="2000" dirty="0">
              <a:latin typeface="Times New Roman" charset="0"/>
              <a:sym typeface="Symbol" charset="0"/>
            </a:endParaRPr>
          </a:p>
          <a:p>
            <a:pPr lvl="1" eaLnBrk="1" hangingPunct="1"/>
            <a:endParaRPr lang="en-US" sz="2000" dirty="0">
              <a:latin typeface="Times New Roman" charset="0"/>
              <a:sym typeface="Symbol" charset="0"/>
            </a:endParaRPr>
          </a:p>
          <a:p>
            <a:pPr eaLnBrk="1" hangingPunct="1"/>
            <a:endParaRPr lang="en-US" sz="2400" dirty="0">
              <a:latin typeface="Tahoma" charset="0"/>
            </a:endParaRPr>
          </a:p>
          <a:p>
            <a:pPr eaLnBrk="1" hangingPunct="1"/>
            <a:endParaRPr lang="en-US" sz="2400" dirty="0">
              <a:latin typeface="Tahoma" charset="0"/>
            </a:endParaRPr>
          </a:p>
        </p:txBody>
      </p:sp>
      <p:sp>
        <p:nvSpPr>
          <p:cNvPr id="2867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402207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7A68B24-0A9F-A84C-870B-32611727D20D}" type="slidenum">
              <a:rPr lang="en-US" sz="1400"/>
              <a:pPr eaLnBrk="1" hangingPunct="1"/>
              <a:t>47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Example of Big-Oh and Relatives</a:t>
            </a:r>
            <a:endParaRPr lang="en-US" dirty="0">
              <a:latin typeface="Tahoma" charset="0"/>
            </a:endParaRP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4572000" cy="50292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Times New Roman" charset="0"/>
                <a:sym typeface="Symbol" charset="0"/>
              </a:rPr>
              <a:t>2</a:t>
            </a:r>
            <a:r>
              <a:rPr lang="en-US" sz="24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400" b="1" dirty="0" smtClean="0">
                <a:latin typeface="Times New Roman" charset="0"/>
                <a:sym typeface="Symbol" charset="0"/>
              </a:rPr>
              <a:t> </a:t>
            </a:r>
            <a:r>
              <a:rPr lang="en-US" sz="2400" dirty="0" smtClean="0">
                <a:latin typeface="Symbol" charset="0"/>
                <a:sym typeface="Symbol" charset="0"/>
              </a:rPr>
              <a:t>+</a:t>
            </a:r>
            <a:r>
              <a:rPr lang="en-US" sz="2400" b="1" dirty="0" smtClean="0">
                <a:latin typeface="Times New Roman" charset="0"/>
                <a:sym typeface="Symbol" charset="0"/>
              </a:rPr>
              <a:t> </a:t>
            </a:r>
            <a:r>
              <a:rPr lang="en-US" sz="2400" dirty="0" smtClean="0">
                <a:latin typeface="Times New Roman" charset="0"/>
                <a:sym typeface="Symbol" charset="0"/>
              </a:rPr>
              <a:t>10</a:t>
            </a:r>
            <a:r>
              <a:rPr lang="en-US" sz="2400" dirty="0" smtClean="0">
                <a:latin typeface="Tahoma" charset="0"/>
                <a:sym typeface="Symbol" charset="0"/>
              </a:rPr>
              <a:t> is </a:t>
            </a:r>
            <a:r>
              <a:rPr lang="en-US" sz="2400" b="1" i="1" dirty="0" smtClean="0">
                <a:latin typeface="Times New Roman" charset="0"/>
                <a:sym typeface="Symbol" charset="0"/>
              </a:rPr>
              <a:t>O</a:t>
            </a:r>
            <a:r>
              <a:rPr lang="en-US" sz="2400" dirty="0" smtClean="0">
                <a:latin typeface="Times New Roman" charset="0"/>
                <a:sym typeface="Symbol" charset="0"/>
              </a:rPr>
              <a:t>(</a:t>
            </a:r>
            <a:r>
              <a:rPr lang="en-US" sz="24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400" dirty="0" smtClean="0">
                <a:latin typeface="Times New Roman" charset="0"/>
                <a:sym typeface="Symbol" charset="0"/>
              </a:rPr>
              <a:t>)</a:t>
            </a:r>
          </a:p>
          <a:p>
            <a:pPr lvl="1" eaLnBrk="1" hangingPunct="1"/>
            <a:r>
              <a:rPr lang="en-US" sz="2000" dirty="0">
                <a:latin typeface="Times New Roman" charset="0"/>
                <a:sym typeface="Symbol" charset="0"/>
              </a:rPr>
              <a:t> 2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+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K</a:t>
            </a:r>
            <a:r>
              <a:rPr lang="en-US" sz="2000" b="1" i="1" dirty="0" err="1" smtClean="0">
                <a:latin typeface="Times New Roman" charset="0"/>
                <a:sym typeface="Symbol" charset="0"/>
              </a:rPr>
              <a:t>n</a:t>
            </a:r>
            <a:endParaRPr lang="en-US" sz="2000" b="1" i="1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>
                <a:latin typeface="Times New Roman" charset="0"/>
                <a:sym typeface="Symbol" charset="0"/>
              </a:rPr>
              <a:t>          </a:t>
            </a:r>
            <a:r>
              <a:rPr lang="en-US" sz="2000" dirty="0" smtClean="0">
                <a:latin typeface="Times New Roman" charset="0"/>
                <a:sym typeface="Symbol" charset="0"/>
              </a:rPr>
              <a:t>10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K</a:t>
            </a:r>
            <a:r>
              <a:rPr lang="en-US" sz="2000" b="1" i="1" dirty="0" err="1" smtClean="0">
                <a:latin typeface="Times New Roman" charset="0"/>
                <a:sym typeface="Symbol" charset="0"/>
              </a:rPr>
              <a:t>n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b="1" i="1" dirty="0">
                <a:latin typeface="Times New Roman" charset="0"/>
                <a:sym typeface="Symbol" charset="0"/>
              </a:rPr>
              <a:t>-</a:t>
            </a:r>
            <a:r>
              <a:rPr lang="en-US" sz="2000" dirty="0">
                <a:latin typeface="Times New Roman" charset="0"/>
                <a:sym typeface="Symbol" charset="0"/>
              </a:rPr>
              <a:t> 2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endParaRPr lang="en-US" sz="2000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r>
              <a:rPr lang="en-US" sz="2000" dirty="0" smtClean="0">
                <a:latin typeface="Symbol" charset="0"/>
                <a:sym typeface="Symbol" charset="0"/>
              </a:rPr>
              <a:t>/</a:t>
            </a:r>
            <a:r>
              <a:rPr lang="en-US" sz="2000" dirty="0" smtClean="0">
                <a:latin typeface="Times New Roman" charset="0"/>
                <a:sym typeface="Symbol" charset="0"/>
              </a:rPr>
              <a:t>(</a:t>
            </a:r>
            <a:r>
              <a:rPr lang="en-US" sz="2000" b="1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</a:t>
            </a:r>
            <a:r>
              <a:rPr lang="en-US" sz="2000" dirty="0">
                <a:latin typeface="Times New Roman" charset="0"/>
                <a:sym typeface="Symbol" charset="0"/>
              </a:rPr>
              <a:t> 2)</a:t>
            </a:r>
            <a:r>
              <a:rPr lang="en-US" sz="2000" dirty="0">
                <a:latin typeface="Symbol" charset="0"/>
                <a:sym typeface="Symbol" charset="0"/>
              </a:rPr>
              <a:t> 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n</a:t>
            </a:r>
          </a:p>
          <a:p>
            <a:pPr lvl="1" eaLnBrk="1" hangingPunct="1"/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        </a:t>
            </a:r>
            <a:r>
              <a:rPr lang="en-US" sz="2000" dirty="0" smtClean="0">
                <a:latin typeface="Times New Roman" charset="0"/>
                <a:sym typeface="Symbol" charset="0"/>
              </a:rPr>
              <a:t>10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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n   </a:t>
            </a:r>
            <a:r>
              <a:rPr lang="en-US" sz="2000" dirty="0" smtClean="0">
                <a:latin typeface="Times New Roman" charset="0"/>
                <a:sym typeface="Symbol" charset="0"/>
              </a:rPr>
              <a:t>(if </a:t>
            </a:r>
            <a:r>
              <a:rPr lang="en-US" sz="2000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is 3)</a:t>
            </a:r>
            <a:endParaRPr lang="en-US" sz="2000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dirty="0" smtClean="0">
                <a:latin typeface="Tahoma" charset="0"/>
              </a:rPr>
              <a:t>let </a:t>
            </a:r>
            <a:r>
              <a:rPr lang="en-US" sz="2000" b="1" i="1" dirty="0">
                <a:latin typeface="Times New Roman" charset="0"/>
                <a:sym typeface="Symbol" charset="0"/>
              </a:rPr>
              <a:t>K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= </a:t>
            </a:r>
            <a:r>
              <a:rPr lang="en-US" sz="2000" dirty="0">
                <a:latin typeface="Times New Roman" charset="0"/>
                <a:sym typeface="Symbol" charset="0"/>
              </a:rPr>
              <a:t>3 </a:t>
            </a:r>
            <a:r>
              <a:rPr lang="en-US" sz="2000" dirty="0">
                <a:latin typeface="Tahoma" charset="0"/>
              </a:rPr>
              <a:t>and 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baseline="-25000" dirty="0">
                <a:latin typeface="Times New Roman" charset="0"/>
                <a:sym typeface="Symbol" charset="0"/>
              </a:rPr>
              <a:t>0 </a:t>
            </a:r>
            <a:r>
              <a:rPr lang="en-US" sz="2000" dirty="0">
                <a:latin typeface="Symbol" charset="0"/>
                <a:sym typeface="Symbol" charset="0"/>
              </a:rPr>
              <a:t>= </a:t>
            </a:r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endParaRPr lang="en-US" sz="2400" dirty="0">
              <a:latin typeface="Tahoma" charset="0"/>
            </a:endParaRPr>
          </a:p>
          <a:p>
            <a:pPr eaLnBrk="1" hangingPunct="1"/>
            <a:r>
              <a:rPr lang="en-US" sz="2400" dirty="0" smtClean="0">
                <a:latin typeface="Times New Roman" charset="0"/>
                <a:sym typeface="Symbol" charset="0"/>
              </a:rPr>
              <a:t>2</a:t>
            </a:r>
            <a:r>
              <a:rPr lang="en-US" sz="24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400" b="1" dirty="0" smtClean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Symbol" charset="0"/>
                <a:sym typeface="Symbol" charset="0"/>
              </a:rPr>
              <a:t>+</a:t>
            </a:r>
            <a:r>
              <a:rPr lang="en-US" sz="2400" b="1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Times New Roman" charset="0"/>
                <a:sym typeface="Symbol" charset="0"/>
              </a:rPr>
              <a:t>10</a:t>
            </a:r>
            <a:r>
              <a:rPr lang="en-US" sz="2400" dirty="0">
                <a:latin typeface="Tahoma" charset="0"/>
                <a:sym typeface="Symbol" charset="0"/>
              </a:rPr>
              <a:t> is </a:t>
            </a:r>
            <a:r>
              <a:rPr lang="en-US" sz="2400" dirty="0">
                <a:sym typeface="Symbol" charset="0"/>
              </a:rPr>
              <a:t></a:t>
            </a:r>
            <a:r>
              <a:rPr lang="en-US" sz="2400" dirty="0" smtClean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 smtClean="0">
                <a:latin typeface="Times New Roman" charset="0"/>
                <a:sym typeface="Symbol" charset="0"/>
              </a:rPr>
              <a:t>)</a:t>
            </a:r>
          </a:p>
          <a:p>
            <a:pPr lvl="1" eaLnBrk="1" hangingPunct="1"/>
            <a:r>
              <a:rPr lang="en-US" sz="2000" dirty="0">
                <a:latin typeface="Times New Roman" charset="0"/>
                <a:sym typeface="Symbol" charset="0"/>
              </a:rPr>
              <a:t>2</a:t>
            </a:r>
            <a:r>
              <a:rPr lang="en-US" sz="2000" b="1" i="1" dirty="0">
                <a:latin typeface="Times New Roman" charset="0"/>
                <a:sym typeface="Symbol" charset="0"/>
              </a:rPr>
              <a:t>n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Symbol" charset="0"/>
                <a:sym typeface="Symbol" charset="0"/>
              </a:rPr>
              <a:t>+</a:t>
            </a:r>
            <a:r>
              <a:rPr lang="en-US" sz="2000" b="1" dirty="0"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r>
              <a:rPr lang="en-US" sz="2000" b="1" i="1" dirty="0">
                <a:solidFill>
                  <a:srgbClr val="00206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Symbol" charset="0"/>
                <a:sym typeface="Symbol" charset="0"/>
              </a:rPr>
              <a:t> </a:t>
            </a:r>
            <a:r>
              <a:rPr lang="en-US" sz="2000" b="1" i="1" dirty="0" err="1">
                <a:latin typeface="Times New Roman" charset="0"/>
                <a:sym typeface="Symbol" charset="0"/>
              </a:rPr>
              <a:t>K</a:t>
            </a:r>
            <a:r>
              <a:rPr lang="en-US" sz="2000" b="1" i="1" dirty="0" err="1" smtClean="0">
                <a:latin typeface="Times New Roman" charset="0"/>
                <a:sym typeface="Symbol" charset="0"/>
              </a:rPr>
              <a:t>’n</a:t>
            </a:r>
            <a:endParaRPr lang="en-US" sz="2000" b="1" i="1" dirty="0" smtClean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        </a:t>
            </a:r>
            <a:r>
              <a:rPr lang="en-US" sz="2000" dirty="0">
                <a:latin typeface="Times New Roman" charset="0"/>
                <a:sym typeface="Symbol" charset="0"/>
              </a:rPr>
              <a:t>10</a:t>
            </a:r>
            <a:r>
              <a:rPr lang="en-US" sz="2000" b="1" i="1" dirty="0">
                <a:solidFill>
                  <a:srgbClr val="00206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Symbol" charset="0"/>
                <a:sym typeface="Symbol" charset="0"/>
              </a:rPr>
              <a:t> </a:t>
            </a:r>
            <a:r>
              <a:rPr lang="en-US" sz="2000" dirty="0" smtClean="0">
                <a:latin typeface="Times New Roman" charset="0"/>
                <a:sym typeface="Symbol" charset="0"/>
              </a:rPr>
              <a:t>0   (if </a:t>
            </a:r>
            <a:r>
              <a:rPr lang="en-US" sz="2000" i="1" dirty="0">
                <a:latin typeface="Times New Roman" charset="0"/>
                <a:sym typeface="Symbol" charset="0"/>
              </a:rPr>
              <a:t>K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’ </a:t>
            </a:r>
            <a:r>
              <a:rPr lang="en-US" sz="2000" dirty="0" smtClean="0">
                <a:latin typeface="Times New Roman" charset="0"/>
                <a:sym typeface="Symbol" charset="0"/>
              </a:rPr>
              <a:t>is 2) </a:t>
            </a:r>
          </a:p>
          <a:p>
            <a:pPr lvl="1" eaLnBrk="1" hangingPunct="1"/>
            <a:r>
              <a:rPr lang="en-US" sz="2000" dirty="0" smtClean="0">
                <a:latin typeface="Tahoma" charset="0"/>
              </a:rPr>
              <a:t>let </a:t>
            </a:r>
            <a:r>
              <a:rPr lang="en-US" sz="2000" b="1" i="1" dirty="0">
                <a:latin typeface="Times New Roman" charset="0"/>
                <a:sym typeface="Symbol" charset="0"/>
              </a:rPr>
              <a:t>K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’ </a:t>
            </a:r>
            <a:r>
              <a:rPr lang="en-US" sz="2000" dirty="0">
                <a:latin typeface="Symbol" charset="0"/>
                <a:sym typeface="Symbol" charset="0"/>
              </a:rPr>
              <a:t>= </a:t>
            </a:r>
            <a:r>
              <a:rPr lang="en-US" sz="2000" dirty="0">
                <a:latin typeface="Times New Roman" charset="0"/>
                <a:sym typeface="Symbol" charset="0"/>
              </a:rPr>
              <a:t>2</a:t>
            </a:r>
            <a:r>
              <a:rPr lang="en-US" sz="2000" dirty="0" smtClean="0">
                <a:latin typeface="Times New Roman" charset="0"/>
                <a:sym typeface="Symbol" charset="0"/>
              </a:rPr>
              <a:t> </a:t>
            </a:r>
            <a:r>
              <a:rPr lang="en-US" sz="2000" dirty="0" smtClean="0">
                <a:latin typeface="Tahoma" charset="0"/>
              </a:rPr>
              <a:t>and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000" b="1" baseline="-25000" dirty="0" smtClean="0">
                <a:latin typeface="Times New Roman" charset="0"/>
                <a:sym typeface="Symbol" charset="0"/>
              </a:rPr>
              <a:t>0</a:t>
            </a:r>
            <a:r>
              <a:rPr lang="en-US" sz="2000" b="1" baseline="30000" dirty="0" smtClean="0">
                <a:latin typeface="Times New Roman" charset="0"/>
                <a:sym typeface="Symbol" charset="0"/>
              </a:rPr>
              <a:t>’  </a:t>
            </a:r>
            <a:r>
              <a:rPr lang="en-US" sz="2000" dirty="0" smtClean="0">
                <a:latin typeface="Symbol" charset="0"/>
                <a:sym typeface="Symbol" charset="0"/>
              </a:rPr>
              <a:t>= </a:t>
            </a:r>
            <a:r>
              <a:rPr lang="en-US" sz="2000" dirty="0" smtClean="0">
                <a:latin typeface="Times New Roman" charset="0"/>
                <a:sym typeface="Symbol" charset="0"/>
              </a:rPr>
              <a:t>1</a:t>
            </a:r>
          </a:p>
          <a:p>
            <a:pPr eaLnBrk="1" hangingPunct="1"/>
            <a:r>
              <a:rPr lang="en-US" sz="2400" dirty="0" smtClean="0">
                <a:latin typeface="Times New Roman" charset="0"/>
                <a:sym typeface="Symbol" charset="0"/>
              </a:rPr>
              <a:t>2</a:t>
            </a:r>
            <a:r>
              <a:rPr lang="en-US" sz="24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400" b="1" dirty="0" smtClean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Symbol" charset="0"/>
                <a:sym typeface="Symbol" charset="0"/>
              </a:rPr>
              <a:t>+</a:t>
            </a:r>
            <a:r>
              <a:rPr lang="en-US" sz="2400" b="1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Times New Roman" charset="0"/>
                <a:sym typeface="Symbol" charset="0"/>
              </a:rPr>
              <a:t>10</a:t>
            </a:r>
            <a:r>
              <a:rPr lang="en-US" sz="2400" dirty="0">
                <a:latin typeface="Tahoma" charset="0"/>
                <a:sym typeface="Symbol" charset="0"/>
              </a:rPr>
              <a:t> is </a:t>
            </a:r>
            <a:r>
              <a:rPr lang="en-US" sz="2400" dirty="0">
                <a:sym typeface="Symbol" charset="0"/>
              </a:rPr>
              <a:t></a:t>
            </a:r>
            <a:r>
              <a:rPr lang="en-US" sz="2400" dirty="0" smtClean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 smtClean="0">
                <a:latin typeface="Times New Roman" charset="0"/>
                <a:sym typeface="Symbol" charset="0"/>
              </a:rPr>
              <a:t>)</a:t>
            </a:r>
          </a:p>
          <a:p>
            <a:pPr lvl="1" eaLnBrk="1" hangingPunct="1"/>
            <a:r>
              <a:rPr lang="en-US" sz="2000" i="1" dirty="0">
                <a:latin typeface="Times New Roman" charset="0"/>
                <a:sym typeface="Symbol" charset="0"/>
              </a:rPr>
              <a:t>K</a:t>
            </a:r>
            <a:r>
              <a:rPr lang="en-US" sz="2000" dirty="0" smtClean="0">
                <a:latin typeface="Times New Roman" charset="0"/>
                <a:sym typeface="Symbol" charset="0"/>
              </a:rPr>
              <a:t> = 3, </a:t>
            </a:r>
            <a:r>
              <a:rPr lang="en-US" sz="2000" i="1" dirty="0">
                <a:latin typeface="Times New Roman" charset="0"/>
                <a:sym typeface="Symbol" charset="0"/>
              </a:rPr>
              <a:t>K</a:t>
            </a:r>
            <a:r>
              <a:rPr lang="en-US" sz="2000" i="1" dirty="0" smtClean="0">
                <a:latin typeface="Times New Roman" charset="0"/>
                <a:sym typeface="Symbol" charset="0"/>
              </a:rPr>
              <a:t>’ </a:t>
            </a:r>
            <a:r>
              <a:rPr lang="en-US" sz="2000" dirty="0" smtClean="0">
                <a:latin typeface="Times New Roman" charset="0"/>
                <a:sym typeface="Symbol" charset="0"/>
              </a:rPr>
              <a:t>= 2</a:t>
            </a:r>
          </a:p>
          <a:p>
            <a:pPr lvl="1" eaLnBrk="1" hangingPunct="1"/>
            <a:r>
              <a:rPr lang="en-US" sz="20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000" b="1" baseline="-25000" dirty="0" smtClean="0">
                <a:latin typeface="Times New Roman" charset="0"/>
                <a:sym typeface="Symbol" charset="0"/>
              </a:rPr>
              <a:t>0 </a:t>
            </a:r>
            <a:r>
              <a:rPr lang="en-US" sz="2000" dirty="0">
                <a:latin typeface="Symbol" charset="0"/>
                <a:sym typeface="Symbol" charset="0"/>
              </a:rPr>
              <a:t>= </a:t>
            </a:r>
            <a:r>
              <a:rPr lang="en-US" sz="2000" dirty="0" smtClean="0">
                <a:latin typeface="Times New Roman" charset="0"/>
                <a:sym typeface="Symbol" charset="0"/>
              </a:rPr>
              <a:t>10   (larger of the two</a:t>
            </a:r>
            <a:r>
              <a:rPr lang="en-US" sz="2000" b="1" i="1" dirty="0">
                <a:latin typeface="Times New Roman" charset="0"/>
                <a:sym typeface="Symbol" charset="0"/>
              </a:rPr>
              <a:t> </a:t>
            </a:r>
            <a:r>
              <a:rPr lang="en-US" sz="2000" b="1" i="1" dirty="0" smtClean="0">
                <a:latin typeface="Times New Roman" charset="0"/>
                <a:sym typeface="Symbol" charset="0"/>
              </a:rPr>
              <a:t>n</a:t>
            </a:r>
            <a:r>
              <a:rPr lang="en-US" sz="2000" b="1" baseline="-25000" dirty="0" smtClean="0">
                <a:latin typeface="Times New Roman" charset="0"/>
                <a:sym typeface="Symbol" charset="0"/>
              </a:rPr>
              <a:t>0</a:t>
            </a:r>
            <a:r>
              <a:rPr lang="en-US" sz="2000" dirty="0" smtClean="0">
                <a:latin typeface="Times New Roman" charset="0"/>
                <a:sym typeface="Symbol" charset="0"/>
              </a:rPr>
              <a:t>’s)</a:t>
            </a:r>
            <a:endParaRPr lang="en-US" sz="2000" dirty="0">
              <a:latin typeface="Times New Roman" charset="0"/>
              <a:sym typeface="Symbol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  <a:p>
            <a:pPr lvl="1" eaLnBrk="1" hangingPunct="1"/>
            <a:endParaRPr lang="en-US" sz="2000" dirty="0">
              <a:latin typeface="Times New Roman" charset="0"/>
              <a:sym typeface="Symbol" charset="0"/>
            </a:endParaRPr>
          </a:p>
          <a:p>
            <a:pPr lvl="1" eaLnBrk="1" hangingPunct="1"/>
            <a:endParaRPr lang="en-US" sz="2000" dirty="0">
              <a:latin typeface="Times New Roman" charset="0"/>
              <a:sym typeface="Symbol" charset="0"/>
            </a:endParaRPr>
          </a:p>
          <a:p>
            <a:pPr eaLnBrk="1" hangingPunct="1"/>
            <a:endParaRPr lang="en-US" sz="2400" dirty="0">
              <a:latin typeface="Tahoma" charset="0"/>
            </a:endParaRPr>
          </a:p>
          <a:p>
            <a:pPr eaLnBrk="1" hangingPunct="1"/>
            <a:endParaRPr lang="en-US" sz="2400" dirty="0">
              <a:latin typeface="Tahoma" charset="0"/>
            </a:endParaRPr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295106"/>
              </p:ext>
            </p:extLst>
          </p:nvPr>
        </p:nvGraphicFramePr>
        <p:xfrm>
          <a:off x="3819525" y="1285875"/>
          <a:ext cx="532447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89" name="Chart" r:id="rId3" imgW="8686800" imgH="6553200" progId="Excel.Chart.8">
                  <p:embed followColorScheme="full"/>
                </p:oleObj>
              </mc:Choice>
              <mc:Fallback>
                <p:oleObj name="Chart" r:id="rId3" imgW="8686800" imgH="6553200" progId="Excel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525" y="1285875"/>
                        <a:ext cx="5324475" cy="428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/>
              <a:t>© 2014 Goodrich, </a:t>
            </a:r>
            <a:r>
              <a:rPr lang="en-US" sz="1400" dirty="0" err="1" smtClean="0"/>
              <a:t>Tamassia</a:t>
            </a:r>
            <a:r>
              <a:rPr lang="en-US" sz="1400" dirty="0" smtClean="0"/>
              <a:t>, </a:t>
            </a:r>
            <a:r>
              <a:rPr lang="en-US" sz="1400" dirty="0" err="1" smtClean="0"/>
              <a:t>Goldwasser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6019800" y="5791199"/>
            <a:ext cx="2362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Google: plot </a:t>
            </a:r>
            <a:r>
              <a:rPr lang="en-US" sz="1400" dirty="0"/>
              <a:t>2x, 3x, 2x+10</a:t>
            </a:r>
          </a:p>
        </p:txBody>
      </p:sp>
    </p:spTree>
    <p:extLst>
      <p:ext uri="{BB962C8B-B14F-4D97-AF65-F5344CB8AC3E}">
        <p14:creationId xmlns:p14="http://schemas.microsoft.com/office/powerpoint/2010/main" val="2840220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Analysis of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3" name="Picture 2" descr="C:\Users\pkc\AppData\Local\Microsoft\Windows\Temporary Internet Files\Content.IE5\AE0D9TLG\d3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48132">
            <a:off x="434807" y="1817342"/>
            <a:ext cx="6596069" cy="437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004998" y="4006735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  <a:latin typeface="Times New Roman" charset="0"/>
                <a:sym typeface="Symbol" charset="0"/>
              </a:rPr>
              <a:t>(</a:t>
            </a:r>
            <a:r>
              <a:rPr lang="en-US" dirty="0" smtClean="0">
                <a:solidFill>
                  <a:srgbClr val="FFC000"/>
                </a:solidFill>
                <a:latin typeface="Times New Roman" charset="0"/>
                <a:sym typeface="Symbol" charset="0"/>
              </a:rPr>
              <a:t>g(n)</a:t>
            </a:r>
            <a:r>
              <a:rPr lang="en-US" b="1" dirty="0" smtClean="0">
                <a:solidFill>
                  <a:srgbClr val="FFC000"/>
                </a:solidFill>
                <a:latin typeface="Times New Roman" charset="0"/>
                <a:sym typeface="Symbol" charset="0"/>
              </a:rPr>
              <a:t>) </a:t>
            </a:r>
            <a:r>
              <a:rPr lang="en-US" dirty="0">
                <a:solidFill>
                  <a:srgbClr val="FFC000"/>
                </a:solidFill>
                <a:sym typeface="Symbol" charset="0"/>
              </a:rPr>
              <a:t>[</a:t>
            </a:r>
            <a:r>
              <a:rPr lang="en-US" dirty="0" smtClean="0">
                <a:solidFill>
                  <a:srgbClr val="FFC000"/>
                </a:solidFill>
              </a:rPr>
              <a:t>lower bound]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3" name="Down Arrow 12"/>
          <p:cNvSpPr/>
          <p:nvPr/>
        </p:nvSpPr>
        <p:spPr bwMode="auto">
          <a:xfrm rot="3168409">
            <a:off x="6410492" y="1906896"/>
            <a:ext cx="372687" cy="591989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7081839">
            <a:off x="5515397" y="3450358"/>
            <a:ext cx="372687" cy="609600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4121" y="720696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O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  <a:r>
              <a:rPr lang="en-US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g(n)</a:t>
            </a:r>
            <a:r>
              <a:rPr lang="en-US" dirty="0" smtClean="0">
                <a:solidFill>
                  <a:srgbClr val="FFC000"/>
                </a:solidFill>
              </a:rPr>
              <a:t>) </a:t>
            </a:r>
            <a:r>
              <a:rPr lang="en-US" dirty="0">
                <a:solidFill>
                  <a:srgbClr val="FFC000"/>
                </a:solidFill>
              </a:rPr>
              <a:t>[</a:t>
            </a:r>
            <a:r>
              <a:rPr lang="en-US" dirty="0" smtClean="0">
                <a:solidFill>
                  <a:srgbClr val="FFC000"/>
                </a:solidFill>
              </a:rPr>
              <a:t>upper bound]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8" name="Down Arrow 7"/>
          <p:cNvSpPr/>
          <p:nvPr/>
        </p:nvSpPr>
        <p:spPr bwMode="auto">
          <a:xfrm rot="1254916">
            <a:off x="4875905" y="1495812"/>
            <a:ext cx="372687" cy="609600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9181" y="1182361"/>
            <a:ext cx="260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Original function</a:t>
            </a:r>
          </a:p>
          <a:p>
            <a:r>
              <a:rPr lang="en-US" dirty="0">
                <a:solidFill>
                  <a:srgbClr val="00B050"/>
                </a:solidFill>
              </a:rPr>
              <a:t>f</a:t>
            </a:r>
            <a:r>
              <a:rPr lang="en-US" dirty="0" smtClean="0">
                <a:solidFill>
                  <a:srgbClr val="00B050"/>
                </a:solidFill>
              </a:rPr>
              <a:t>(n) [time, space]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23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22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3688B5A-A147-A646-AF09-9A7E7C2586AE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Experimental </a:t>
            </a:r>
            <a:r>
              <a:rPr lang="en-US" dirty="0" smtClean="0">
                <a:latin typeface="Tahoma" charset="0"/>
              </a:rPr>
              <a:t/>
            </a:r>
            <a:br>
              <a:rPr lang="en-US" dirty="0" smtClean="0">
                <a:latin typeface="Tahoma" charset="0"/>
              </a:rPr>
            </a:br>
            <a:r>
              <a:rPr lang="en-US" dirty="0" smtClean="0">
                <a:latin typeface="Tahoma" charset="0"/>
              </a:rPr>
              <a:t>Studies</a:t>
            </a:r>
            <a:endParaRPr lang="en-US" dirty="0">
              <a:latin typeface="Tahoma" charset="0"/>
            </a:endParaRPr>
          </a:p>
        </p:txBody>
      </p:sp>
      <p:sp>
        <p:nvSpPr>
          <p:cNvPr id="122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3581400" cy="357394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Write a program implementing the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Run the program with inputs of varying size and composition, noting the time needed</a:t>
            </a:r>
            <a:r>
              <a:rPr lang="en-US" sz="2400" dirty="0" smtClean="0">
                <a:latin typeface="Tahoma" charset="0"/>
              </a:rPr>
              <a:t>:</a:t>
            </a:r>
            <a:endParaRPr lang="en-US" sz="24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Plot the results</a:t>
            </a:r>
          </a:p>
        </p:txBody>
      </p:sp>
      <p:sp>
        <p:nvSpPr>
          <p:cNvPr id="1229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graphicFrame>
        <p:nvGraphicFramePr>
          <p:cNvPr id="12293" name="Object 4"/>
          <p:cNvGraphicFramePr>
            <a:graphicFrameLocks noGrp="1" noChangeAspect="1"/>
          </p:cNvGraphicFramePr>
          <p:nvPr>
            <p:ph type="chart" sz="half" idx="2"/>
            <p:extLst>
              <p:ext uri="{D42A27DB-BD31-4B8C-83A1-F6EECF244321}">
                <p14:modId xmlns:p14="http://schemas.microsoft.com/office/powerpoint/2010/main" val="3816937262"/>
              </p:ext>
            </p:extLst>
          </p:nvPr>
        </p:nvGraphicFramePr>
        <p:xfrm>
          <a:off x="4267200" y="228600"/>
          <a:ext cx="4824413" cy="506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3" name="Chart" r:id="rId3" imgW="4191000" imgH="4127500" progId="MSGraph.Chart.8">
                  <p:embed followColorScheme="full"/>
                </p:oleObj>
              </mc:Choice>
              <mc:Fallback>
                <p:oleObj name="Chart" r:id="rId3" imgW="4191000" imgH="41275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28600"/>
                        <a:ext cx="4824413" cy="5063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98"/>
          <p:cNvSpPr>
            <a:spLocks noChangeArrowheads="1"/>
          </p:cNvSpPr>
          <p:nvPr/>
        </p:nvSpPr>
        <p:spPr bwMode="auto">
          <a:xfrm>
            <a:off x="152400" y="4784965"/>
            <a:ext cx="89154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#include 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time.h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clock_t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start, end;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double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cpu_time_used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start = clock(); …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/*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itial"/>
                <a:cs typeface="Arial" pitchFamily="34" charset="0"/>
              </a:rPr>
              <a:t>Do the work.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*/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end = clock();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cpu_time_used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= ((double) (end - start)) / CLOCKS_PER_SEC;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49B7914-5DCF-2D47-BA11-0C89E3B3A4FB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Limitations of Experiments</a:t>
            </a:r>
          </a:p>
        </p:txBody>
      </p:sp>
      <p:sp>
        <p:nvSpPr>
          <p:cNvPr id="133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implement </a:t>
            </a:r>
            <a:r>
              <a:rPr lang="en-US" dirty="0">
                <a:latin typeface="Tahoma" charset="0"/>
              </a:rPr>
              <a:t>the algorithm, which may be difficult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r</a:t>
            </a:r>
            <a:r>
              <a:rPr lang="en-US" dirty="0" smtClean="0">
                <a:latin typeface="Tahoma" charset="0"/>
              </a:rPr>
              <a:t>esults </a:t>
            </a:r>
            <a:r>
              <a:rPr lang="en-US" dirty="0">
                <a:latin typeface="Tahoma" charset="0"/>
              </a:rPr>
              <a:t>may not be indicative of the running time on other inputs not included in the experiment.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compare </a:t>
            </a:r>
            <a:r>
              <a:rPr lang="en-US" dirty="0">
                <a:latin typeface="Tahoma" charset="0"/>
              </a:rPr>
              <a:t>two </a:t>
            </a:r>
            <a:r>
              <a:rPr lang="en-US" dirty="0" smtClean="0">
                <a:latin typeface="Tahoma" charset="0"/>
              </a:rPr>
              <a:t>algorithms--same </a:t>
            </a:r>
            <a:r>
              <a:rPr lang="en-US" dirty="0">
                <a:latin typeface="Tahoma" charset="0"/>
              </a:rPr>
              <a:t>hardware and software environments must be used</a:t>
            </a:r>
          </a:p>
        </p:txBody>
      </p:sp>
      <p:sp>
        <p:nvSpPr>
          <p:cNvPr id="1331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pic>
        <p:nvPicPr>
          <p:cNvPr id="13318" name="Picture 3" descr="skd188257sdc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5310581"/>
            <a:ext cx="1447800" cy="134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F40199E-1946-6E4B-893F-0ED72128E568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Theoretical Analysis</a:t>
            </a:r>
          </a:p>
        </p:txBody>
      </p:sp>
      <p:sp>
        <p:nvSpPr>
          <p:cNvPr id="143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2672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Uses a high-level description of the algorithm instead of an implementation</a:t>
            </a:r>
          </a:p>
          <a:p>
            <a:pPr eaLnBrk="1" hangingPunct="1"/>
            <a:r>
              <a:rPr lang="en-US" dirty="0">
                <a:latin typeface="Tahoma" charset="0"/>
              </a:rPr>
              <a:t>Characterizes running time as a function of the input size, </a:t>
            </a:r>
            <a:r>
              <a:rPr lang="en-US" dirty="0" smtClean="0">
                <a:latin typeface="Tahoma" charset="0"/>
              </a:rPr>
              <a:t>n</a:t>
            </a:r>
            <a:endParaRPr lang="en-US" dirty="0">
              <a:latin typeface="Tahoma" charset="0"/>
            </a:endParaRPr>
          </a:p>
          <a:p>
            <a:pPr eaLnBrk="1" hangingPunct="1"/>
            <a:r>
              <a:rPr lang="en-US" dirty="0">
                <a:latin typeface="Tahoma" charset="0"/>
              </a:rPr>
              <a:t>Takes into account 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all possible inputs</a:t>
            </a:r>
          </a:p>
          <a:p>
            <a:pPr eaLnBrk="1" hangingPunct="1"/>
            <a:r>
              <a:rPr lang="en-US" dirty="0" smtClean="0">
                <a:solidFill>
                  <a:srgbClr val="00B050"/>
                </a:solidFill>
                <a:latin typeface="Tahoma" charset="0"/>
              </a:rPr>
              <a:t>independent </a:t>
            </a:r>
            <a:r>
              <a:rPr lang="en-US" dirty="0">
                <a:solidFill>
                  <a:srgbClr val="00B050"/>
                </a:solidFill>
                <a:latin typeface="Tahoma" charset="0"/>
              </a:rPr>
              <a:t>of the hardware/software </a:t>
            </a:r>
            <a:r>
              <a:rPr lang="en-US" dirty="0">
                <a:latin typeface="Tahoma" charset="0"/>
              </a:rPr>
              <a:t>environment</a:t>
            </a:r>
          </a:p>
        </p:txBody>
      </p:sp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7162800" y="228600"/>
          <a:ext cx="14954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9" name="Clip" r:id="rId3" imgW="2310233" imgH="3176167" progId="MS_ClipArt_Gallery.2">
                  <p:embed/>
                </p:oleObj>
              </mc:Choice>
              <mc:Fallback>
                <p:oleObj name="Clip" r:id="rId3" imgW="2310233" imgH="3176167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8600"/>
                        <a:ext cx="149542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6E8089D-F67A-1C4B-991D-0F8F238EFB8D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Pseudocode</a:t>
            </a:r>
          </a:p>
        </p:txBody>
      </p:sp>
      <p:sp>
        <p:nvSpPr>
          <p:cNvPr id="153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High-level description of an algorithm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More structured than English prose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Less detailed than a program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Preferred notation for describing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Hides program design issues</a:t>
            </a:r>
          </a:p>
        </p:txBody>
      </p:sp>
      <p:sp>
        <p:nvSpPr>
          <p:cNvPr id="15365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5410200"/>
            <a:ext cx="381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/>
              <a:t>	</a:t>
            </a:r>
          </a:p>
        </p:txBody>
      </p:sp>
      <p:sp>
        <p:nvSpPr>
          <p:cNvPr id="15366" name="Date Placeholder 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242A47D-FFBB-B842-BA69-AECC19642F44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Pseudocode Details</a:t>
            </a:r>
          </a:p>
        </p:txBody>
      </p:sp>
      <p:sp>
        <p:nvSpPr>
          <p:cNvPr id="163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00100" y="1905000"/>
            <a:ext cx="42672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Control flow</a:t>
            </a:r>
          </a:p>
          <a:p>
            <a:pPr lvl="1" eaLnBrk="1" hangingPunct="1"/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then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[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…]</a:t>
            </a:r>
          </a:p>
          <a:p>
            <a:pPr lvl="1" eaLnBrk="1" hangingPunct="1"/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do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</a:p>
          <a:p>
            <a:pPr lvl="1" eaLnBrk="1" hangingPunct="1"/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repeat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until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</a:p>
          <a:p>
            <a:pPr lvl="1" eaLnBrk="1" hangingPunct="1"/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do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Indentation replaces braces </a:t>
            </a:r>
          </a:p>
          <a:p>
            <a:pPr eaLnBrk="1" hangingPunct="1"/>
            <a:r>
              <a:rPr lang="en-US" sz="2400">
                <a:latin typeface="Tahoma" charset="0"/>
              </a:rPr>
              <a:t>Method declaration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Algorithm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method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 (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arg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 [, </a:t>
            </a:r>
            <a:r>
              <a:rPr lang="en-US" sz="2000" b="1" i="1">
                <a:solidFill>
                  <a:schemeClr val="tx2"/>
                </a:solidFill>
                <a:latin typeface="Times New Roman" charset="0"/>
              </a:rPr>
              <a:t>arg</a:t>
            </a:r>
            <a:r>
              <a:rPr lang="en-US" sz="2000">
                <a:solidFill>
                  <a:schemeClr val="tx2"/>
                </a:solidFill>
                <a:latin typeface="Times New Roman" charset="0"/>
              </a:rPr>
              <a:t>…])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>
                <a:latin typeface="Times New Roman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…</a:t>
            </a:r>
          </a:p>
        </p:txBody>
      </p:sp>
      <p:sp>
        <p:nvSpPr>
          <p:cNvPr id="1638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905000"/>
            <a:ext cx="3657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Method call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method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arg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[,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arg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…])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Return value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Expressions: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charset="0"/>
              <a:buChar char="¬"/>
            </a:pPr>
            <a:r>
              <a:rPr lang="en-US" sz="2000" dirty="0">
                <a:latin typeface="Tahoma" charset="0"/>
                <a:sym typeface="Symbol" charset="0"/>
              </a:rPr>
              <a:t>Assignment</a:t>
            </a:r>
            <a:br>
              <a:rPr lang="en-US" sz="2000" dirty="0">
                <a:latin typeface="Tahoma" charset="0"/>
                <a:sym typeface="Symbol" charset="0"/>
              </a:rPr>
            </a:br>
            <a:endParaRPr lang="en-US" sz="2000" dirty="0">
              <a:latin typeface="Tahoma" charset="0"/>
              <a:sym typeface="Symbol" charset="0"/>
            </a:endParaRP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charset="0"/>
              <a:buChar char="="/>
            </a:pPr>
            <a:r>
              <a:rPr lang="en-US" sz="2000" dirty="0">
                <a:latin typeface="Tahoma" charset="0"/>
                <a:sym typeface="Symbol" charset="0"/>
              </a:rPr>
              <a:t>Equality testing</a:t>
            </a:r>
            <a:br>
              <a:rPr lang="en-US" sz="2000" dirty="0">
                <a:latin typeface="Tahoma" charset="0"/>
                <a:sym typeface="Symbol" charset="0"/>
              </a:rPr>
            </a:br>
            <a:endParaRPr lang="en-US" sz="2000" dirty="0">
              <a:latin typeface="Tahoma" charset="0"/>
              <a:sym typeface="Symbol" charset="0"/>
            </a:endParaRP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000" baseline="300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2	</a:t>
            </a:r>
            <a:r>
              <a:rPr lang="en-US" sz="2000" dirty="0">
                <a:latin typeface="Tahoma" charset="0"/>
                <a:sym typeface="Symbol" charset="0"/>
              </a:rPr>
              <a:t>Superscripts and other mathematical formatting allowed</a:t>
            </a:r>
            <a:endParaRPr lang="en-US" sz="2000" baseline="30000" dirty="0">
              <a:latin typeface="Tahoma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 dirty="0">
              <a:latin typeface="Tahoma" charset="0"/>
            </a:endParaRPr>
          </a:p>
        </p:txBody>
      </p:sp>
      <p:grpSp>
        <p:nvGrpSpPr>
          <p:cNvPr id="16390" name="Group 66"/>
          <p:cNvGrpSpPr>
            <a:grpSpLocks/>
          </p:cNvGrpSpPr>
          <p:nvPr/>
        </p:nvGrpSpPr>
        <p:grpSpPr bwMode="auto">
          <a:xfrm flipH="1">
            <a:off x="6096000" y="381000"/>
            <a:ext cx="2057400" cy="1752600"/>
            <a:chOff x="148" y="195"/>
            <a:chExt cx="1107" cy="1001"/>
          </a:xfrm>
        </p:grpSpPr>
        <p:grpSp>
          <p:nvGrpSpPr>
            <p:cNvPr id="16392" name="Group 21"/>
            <p:cNvGrpSpPr>
              <a:grpSpLocks/>
            </p:cNvGrpSpPr>
            <p:nvPr/>
          </p:nvGrpSpPr>
          <p:grpSpPr bwMode="auto">
            <a:xfrm>
              <a:off x="746" y="434"/>
              <a:ext cx="509" cy="285"/>
              <a:chOff x="746" y="434"/>
              <a:chExt cx="509" cy="285"/>
            </a:xfrm>
          </p:grpSpPr>
          <p:grpSp>
            <p:nvGrpSpPr>
              <p:cNvPr id="16437" name="Group 9"/>
              <p:cNvGrpSpPr>
                <a:grpSpLocks/>
              </p:cNvGrpSpPr>
              <p:nvPr/>
            </p:nvGrpSpPr>
            <p:grpSpPr bwMode="auto">
              <a:xfrm>
                <a:off x="746" y="548"/>
                <a:ext cx="235" cy="171"/>
                <a:chOff x="746" y="548"/>
                <a:chExt cx="235" cy="171"/>
              </a:xfrm>
            </p:grpSpPr>
            <p:sp>
              <p:nvSpPr>
                <p:cNvPr id="16449" name="Freeform 6"/>
                <p:cNvSpPr>
                  <a:spLocks/>
                </p:cNvSpPr>
                <p:nvPr/>
              </p:nvSpPr>
              <p:spPr bwMode="auto">
                <a:xfrm>
                  <a:off x="746" y="548"/>
                  <a:ext cx="235" cy="170"/>
                </a:xfrm>
                <a:custGeom>
                  <a:avLst/>
                  <a:gdLst>
                    <a:gd name="T0" fmla="*/ 25 w 469"/>
                    <a:gd name="T1" fmla="*/ 0 h 510"/>
                    <a:gd name="T2" fmla="*/ 44 w 469"/>
                    <a:gd name="T3" fmla="*/ 3 h 510"/>
                    <a:gd name="T4" fmla="*/ 53 w 469"/>
                    <a:gd name="T5" fmla="*/ 5 h 510"/>
                    <a:gd name="T6" fmla="*/ 58 w 469"/>
                    <a:gd name="T7" fmla="*/ 7 h 510"/>
                    <a:gd name="T8" fmla="*/ 59 w 469"/>
                    <a:gd name="T9" fmla="*/ 10 h 510"/>
                    <a:gd name="T10" fmla="*/ 58 w 469"/>
                    <a:gd name="T11" fmla="*/ 13 h 510"/>
                    <a:gd name="T12" fmla="*/ 54 w 469"/>
                    <a:gd name="T13" fmla="*/ 16 h 510"/>
                    <a:gd name="T14" fmla="*/ 48 w 469"/>
                    <a:gd name="T15" fmla="*/ 17 h 510"/>
                    <a:gd name="T16" fmla="*/ 45 w 469"/>
                    <a:gd name="T17" fmla="*/ 19 h 510"/>
                    <a:gd name="T18" fmla="*/ 35 w 469"/>
                    <a:gd name="T19" fmla="*/ 17 h 510"/>
                    <a:gd name="T20" fmla="*/ 28 w 469"/>
                    <a:gd name="T21" fmla="*/ 16 h 510"/>
                    <a:gd name="T22" fmla="*/ 21 w 469"/>
                    <a:gd name="T23" fmla="*/ 14 h 510"/>
                    <a:gd name="T24" fmla="*/ 15 w 469"/>
                    <a:gd name="T25" fmla="*/ 12 h 510"/>
                    <a:gd name="T26" fmla="*/ 9 w 469"/>
                    <a:gd name="T27" fmla="*/ 11 h 510"/>
                    <a:gd name="T28" fmla="*/ 5 w 469"/>
                    <a:gd name="T29" fmla="*/ 8 h 510"/>
                    <a:gd name="T30" fmla="*/ 0 w 469"/>
                    <a:gd name="T31" fmla="*/ 7 h 510"/>
                    <a:gd name="T32" fmla="*/ 15 w 469"/>
                    <a:gd name="T33" fmla="*/ 3 h 510"/>
                    <a:gd name="T34" fmla="*/ 25 w 469"/>
                    <a:gd name="T35" fmla="*/ 0 h 51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69"/>
                    <a:gd name="T55" fmla="*/ 0 h 510"/>
                    <a:gd name="T56" fmla="*/ 469 w 469"/>
                    <a:gd name="T57" fmla="*/ 510 h 51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69" h="510">
                      <a:moveTo>
                        <a:pt x="194" y="0"/>
                      </a:moveTo>
                      <a:lnTo>
                        <a:pt x="350" y="88"/>
                      </a:lnTo>
                      <a:lnTo>
                        <a:pt x="423" y="141"/>
                      </a:lnTo>
                      <a:lnTo>
                        <a:pt x="457" y="185"/>
                      </a:lnTo>
                      <a:lnTo>
                        <a:pt x="469" y="264"/>
                      </a:lnTo>
                      <a:lnTo>
                        <a:pt x="461" y="343"/>
                      </a:lnTo>
                      <a:lnTo>
                        <a:pt x="430" y="423"/>
                      </a:lnTo>
                      <a:lnTo>
                        <a:pt x="380" y="470"/>
                      </a:lnTo>
                      <a:lnTo>
                        <a:pt x="357" y="510"/>
                      </a:lnTo>
                      <a:lnTo>
                        <a:pt x="278" y="456"/>
                      </a:lnTo>
                      <a:lnTo>
                        <a:pt x="218" y="428"/>
                      </a:lnTo>
                      <a:lnTo>
                        <a:pt x="164" y="388"/>
                      </a:lnTo>
                      <a:lnTo>
                        <a:pt x="115" y="335"/>
                      </a:lnTo>
                      <a:lnTo>
                        <a:pt x="69" y="286"/>
                      </a:lnTo>
                      <a:lnTo>
                        <a:pt x="34" y="228"/>
                      </a:lnTo>
                      <a:lnTo>
                        <a:pt x="0" y="177"/>
                      </a:lnTo>
                      <a:lnTo>
                        <a:pt x="118" y="88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50" name="Freeform 7"/>
                <p:cNvSpPr>
                  <a:spLocks/>
                </p:cNvSpPr>
                <p:nvPr/>
              </p:nvSpPr>
              <p:spPr bwMode="auto">
                <a:xfrm>
                  <a:off x="911" y="611"/>
                  <a:ext cx="66" cy="86"/>
                </a:xfrm>
                <a:custGeom>
                  <a:avLst/>
                  <a:gdLst>
                    <a:gd name="T0" fmla="*/ 7 w 132"/>
                    <a:gd name="T1" fmla="*/ 1 h 257"/>
                    <a:gd name="T2" fmla="*/ 11 w 132"/>
                    <a:gd name="T3" fmla="*/ 0 h 257"/>
                    <a:gd name="T4" fmla="*/ 15 w 132"/>
                    <a:gd name="T5" fmla="*/ 0 h 257"/>
                    <a:gd name="T6" fmla="*/ 17 w 132"/>
                    <a:gd name="T7" fmla="*/ 0 h 257"/>
                    <a:gd name="T8" fmla="*/ 13 w 132"/>
                    <a:gd name="T9" fmla="*/ 2 h 257"/>
                    <a:gd name="T10" fmla="*/ 10 w 132"/>
                    <a:gd name="T11" fmla="*/ 4 h 257"/>
                    <a:gd name="T12" fmla="*/ 9 w 132"/>
                    <a:gd name="T13" fmla="*/ 6 h 257"/>
                    <a:gd name="T14" fmla="*/ 10 w 132"/>
                    <a:gd name="T15" fmla="*/ 7 h 257"/>
                    <a:gd name="T16" fmla="*/ 13 w 132"/>
                    <a:gd name="T17" fmla="*/ 8 h 257"/>
                    <a:gd name="T18" fmla="*/ 9 w 132"/>
                    <a:gd name="T19" fmla="*/ 9 h 257"/>
                    <a:gd name="T20" fmla="*/ 5 w 132"/>
                    <a:gd name="T21" fmla="*/ 9 h 257"/>
                    <a:gd name="T22" fmla="*/ 1 w 132"/>
                    <a:gd name="T23" fmla="*/ 10 h 257"/>
                    <a:gd name="T24" fmla="*/ 0 w 132"/>
                    <a:gd name="T25" fmla="*/ 7 h 257"/>
                    <a:gd name="T26" fmla="*/ 1 w 132"/>
                    <a:gd name="T27" fmla="*/ 6 h 257"/>
                    <a:gd name="T28" fmla="*/ 4 w 132"/>
                    <a:gd name="T29" fmla="*/ 3 h 257"/>
                    <a:gd name="T30" fmla="*/ 7 w 132"/>
                    <a:gd name="T31" fmla="*/ 1 h 25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2"/>
                    <a:gd name="T49" fmla="*/ 0 h 257"/>
                    <a:gd name="T50" fmla="*/ 132 w 132"/>
                    <a:gd name="T51" fmla="*/ 257 h 25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2" h="257">
                      <a:moveTo>
                        <a:pt x="55" y="36"/>
                      </a:moveTo>
                      <a:lnTo>
                        <a:pt x="88" y="6"/>
                      </a:lnTo>
                      <a:lnTo>
                        <a:pt x="116" y="0"/>
                      </a:lnTo>
                      <a:lnTo>
                        <a:pt x="132" y="8"/>
                      </a:lnTo>
                      <a:lnTo>
                        <a:pt x="99" y="56"/>
                      </a:lnTo>
                      <a:lnTo>
                        <a:pt x="81" y="102"/>
                      </a:lnTo>
                      <a:lnTo>
                        <a:pt x="72" y="157"/>
                      </a:lnTo>
                      <a:lnTo>
                        <a:pt x="78" y="182"/>
                      </a:lnTo>
                      <a:lnTo>
                        <a:pt x="105" y="217"/>
                      </a:lnTo>
                      <a:lnTo>
                        <a:pt x="69" y="242"/>
                      </a:lnTo>
                      <a:lnTo>
                        <a:pt x="39" y="241"/>
                      </a:lnTo>
                      <a:lnTo>
                        <a:pt x="5" y="257"/>
                      </a:lnTo>
                      <a:lnTo>
                        <a:pt x="0" y="201"/>
                      </a:lnTo>
                      <a:lnTo>
                        <a:pt x="7" y="154"/>
                      </a:lnTo>
                      <a:lnTo>
                        <a:pt x="30" y="87"/>
                      </a:lnTo>
                      <a:lnTo>
                        <a:pt x="55" y="36"/>
                      </a:lnTo>
                      <a:close/>
                    </a:path>
                  </a:pathLst>
                </a:custGeom>
                <a:solidFill>
                  <a:srgbClr val="E0E0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51" name="Freeform 8"/>
                <p:cNvSpPr>
                  <a:spLocks/>
                </p:cNvSpPr>
                <p:nvPr/>
              </p:nvSpPr>
              <p:spPr bwMode="auto">
                <a:xfrm>
                  <a:off x="909" y="609"/>
                  <a:ext cx="66" cy="110"/>
                </a:xfrm>
                <a:custGeom>
                  <a:avLst/>
                  <a:gdLst>
                    <a:gd name="T0" fmla="*/ 4 w 131"/>
                    <a:gd name="T1" fmla="*/ 12 h 329"/>
                    <a:gd name="T2" fmla="*/ 2 w 131"/>
                    <a:gd name="T3" fmla="*/ 11 h 329"/>
                    <a:gd name="T4" fmla="*/ 0 w 131"/>
                    <a:gd name="T5" fmla="*/ 8 h 329"/>
                    <a:gd name="T6" fmla="*/ 2 w 131"/>
                    <a:gd name="T7" fmla="*/ 6 h 329"/>
                    <a:gd name="T8" fmla="*/ 4 w 131"/>
                    <a:gd name="T9" fmla="*/ 3 h 329"/>
                    <a:gd name="T10" fmla="*/ 8 w 131"/>
                    <a:gd name="T11" fmla="*/ 1 h 329"/>
                    <a:gd name="T12" fmla="*/ 12 w 131"/>
                    <a:gd name="T13" fmla="*/ 0 h 329"/>
                    <a:gd name="T14" fmla="*/ 17 w 131"/>
                    <a:gd name="T15" fmla="*/ 0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1"/>
                    <a:gd name="T25" fmla="*/ 0 h 329"/>
                    <a:gd name="T26" fmla="*/ 131 w 131"/>
                    <a:gd name="T27" fmla="*/ 329 h 32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1" h="329">
                      <a:moveTo>
                        <a:pt x="30" y="329"/>
                      </a:moveTo>
                      <a:lnTo>
                        <a:pt x="13" y="290"/>
                      </a:lnTo>
                      <a:lnTo>
                        <a:pt x="0" y="227"/>
                      </a:lnTo>
                      <a:lnTo>
                        <a:pt x="9" y="157"/>
                      </a:lnTo>
                      <a:lnTo>
                        <a:pt x="30" y="88"/>
                      </a:lnTo>
                      <a:lnTo>
                        <a:pt x="62" y="35"/>
                      </a:lnTo>
                      <a:lnTo>
                        <a:pt x="95" y="5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38" name="Group 20"/>
              <p:cNvGrpSpPr>
                <a:grpSpLocks/>
              </p:cNvGrpSpPr>
              <p:nvPr/>
            </p:nvGrpSpPr>
            <p:grpSpPr bwMode="auto">
              <a:xfrm>
                <a:off x="943" y="434"/>
                <a:ext cx="312" cy="269"/>
                <a:chOff x="943" y="434"/>
                <a:chExt cx="312" cy="269"/>
              </a:xfrm>
            </p:grpSpPr>
            <p:sp>
              <p:nvSpPr>
                <p:cNvPr id="16439" name="Freeform 10"/>
                <p:cNvSpPr>
                  <a:spLocks/>
                </p:cNvSpPr>
                <p:nvPr/>
              </p:nvSpPr>
              <p:spPr bwMode="auto">
                <a:xfrm>
                  <a:off x="943" y="542"/>
                  <a:ext cx="140" cy="152"/>
                </a:xfrm>
                <a:custGeom>
                  <a:avLst/>
                  <a:gdLst>
                    <a:gd name="T0" fmla="*/ 2 w 280"/>
                    <a:gd name="T1" fmla="*/ 11 h 456"/>
                    <a:gd name="T2" fmla="*/ 3 w 280"/>
                    <a:gd name="T3" fmla="*/ 10 h 456"/>
                    <a:gd name="T4" fmla="*/ 4 w 280"/>
                    <a:gd name="T5" fmla="*/ 9 h 456"/>
                    <a:gd name="T6" fmla="*/ 6 w 280"/>
                    <a:gd name="T7" fmla="*/ 9 h 456"/>
                    <a:gd name="T8" fmla="*/ 9 w 280"/>
                    <a:gd name="T9" fmla="*/ 8 h 456"/>
                    <a:gd name="T10" fmla="*/ 11 w 280"/>
                    <a:gd name="T11" fmla="*/ 8 h 456"/>
                    <a:gd name="T12" fmla="*/ 12 w 280"/>
                    <a:gd name="T13" fmla="*/ 7 h 456"/>
                    <a:gd name="T14" fmla="*/ 14 w 280"/>
                    <a:gd name="T15" fmla="*/ 6 h 456"/>
                    <a:gd name="T16" fmla="*/ 16 w 280"/>
                    <a:gd name="T17" fmla="*/ 5 h 456"/>
                    <a:gd name="T18" fmla="*/ 19 w 280"/>
                    <a:gd name="T19" fmla="*/ 5 h 456"/>
                    <a:gd name="T20" fmla="*/ 21 w 280"/>
                    <a:gd name="T21" fmla="*/ 4 h 456"/>
                    <a:gd name="T22" fmla="*/ 22 w 280"/>
                    <a:gd name="T23" fmla="*/ 3 h 456"/>
                    <a:gd name="T24" fmla="*/ 24 w 280"/>
                    <a:gd name="T25" fmla="*/ 2 h 456"/>
                    <a:gd name="T26" fmla="*/ 27 w 280"/>
                    <a:gd name="T27" fmla="*/ 0 h 456"/>
                    <a:gd name="T28" fmla="*/ 28 w 280"/>
                    <a:gd name="T29" fmla="*/ 0 h 456"/>
                    <a:gd name="T30" fmla="*/ 30 w 280"/>
                    <a:gd name="T31" fmla="*/ 0 h 456"/>
                    <a:gd name="T32" fmla="*/ 31 w 280"/>
                    <a:gd name="T33" fmla="*/ 1 h 456"/>
                    <a:gd name="T34" fmla="*/ 31 w 280"/>
                    <a:gd name="T35" fmla="*/ 2 h 456"/>
                    <a:gd name="T36" fmla="*/ 30 w 280"/>
                    <a:gd name="T37" fmla="*/ 3 h 456"/>
                    <a:gd name="T38" fmla="*/ 29 w 280"/>
                    <a:gd name="T39" fmla="*/ 4 h 456"/>
                    <a:gd name="T40" fmla="*/ 28 w 280"/>
                    <a:gd name="T41" fmla="*/ 4 h 456"/>
                    <a:gd name="T42" fmla="*/ 26 w 280"/>
                    <a:gd name="T43" fmla="*/ 5 h 456"/>
                    <a:gd name="T44" fmla="*/ 28 w 280"/>
                    <a:gd name="T45" fmla="*/ 5 h 456"/>
                    <a:gd name="T46" fmla="*/ 30 w 280"/>
                    <a:gd name="T47" fmla="*/ 5 h 456"/>
                    <a:gd name="T48" fmla="*/ 31 w 280"/>
                    <a:gd name="T49" fmla="*/ 5 h 456"/>
                    <a:gd name="T50" fmla="*/ 34 w 280"/>
                    <a:gd name="T51" fmla="*/ 6 h 456"/>
                    <a:gd name="T52" fmla="*/ 35 w 280"/>
                    <a:gd name="T53" fmla="*/ 7 h 456"/>
                    <a:gd name="T54" fmla="*/ 35 w 280"/>
                    <a:gd name="T55" fmla="*/ 9 h 456"/>
                    <a:gd name="T56" fmla="*/ 35 w 280"/>
                    <a:gd name="T57" fmla="*/ 11 h 456"/>
                    <a:gd name="T58" fmla="*/ 33 w 280"/>
                    <a:gd name="T59" fmla="*/ 12 h 456"/>
                    <a:gd name="T60" fmla="*/ 31 w 280"/>
                    <a:gd name="T61" fmla="*/ 14 h 456"/>
                    <a:gd name="T62" fmla="*/ 28 w 280"/>
                    <a:gd name="T63" fmla="*/ 15 h 456"/>
                    <a:gd name="T64" fmla="*/ 27 w 280"/>
                    <a:gd name="T65" fmla="*/ 16 h 456"/>
                    <a:gd name="T66" fmla="*/ 25 w 280"/>
                    <a:gd name="T67" fmla="*/ 17 h 456"/>
                    <a:gd name="T68" fmla="*/ 22 w 280"/>
                    <a:gd name="T69" fmla="*/ 17 h 456"/>
                    <a:gd name="T70" fmla="*/ 19 w 280"/>
                    <a:gd name="T71" fmla="*/ 17 h 456"/>
                    <a:gd name="T72" fmla="*/ 17 w 280"/>
                    <a:gd name="T73" fmla="*/ 16 h 456"/>
                    <a:gd name="T74" fmla="*/ 15 w 280"/>
                    <a:gd name="T75" fmla="*/ 16 h 456"/>
                    <a:gd name="T76" fmla="*/ 13 w 280"/>
                    <a:gd name="T77" fmla="*/ 16 h 456"/>
                    <a:gd name="T78" fmla="*/ 12 w 280"/>
                    <a:gd name="T79" fmla="*/ 16 h 456"/>
                    <a:gd name="T80" fmla="*/ 10 w 280"/>
                    <a:gd name="T81" fmla="*/ 16 h 456"/>
                    <a:gd name="T82" fmla="*/ 8 w 280"/>
                    <a:gd name="T83" fmla="*/ 16 h 456"/>
                    <a:gd name="T84" fmla="*/ 5 w 280"/>
                    <a:gd name="T85" fmla="*/ 16 h 456"/>
                    <a:gd name="T86" fmla="*/ 3 w 280"/>
                    <a:gd name="T87" fmla="*/ 15 h 456"/>
                    <a:gd name="T88" fmla="*/ 1 w 280"/>
                    <a:gd name="T89" fmla="*/ 14 h 456"/>
                    <a:gd name="T90" fmla="*/ 0 w 280"/>
                    <a:gd name="T91" fmla="*/ 13 h 456"/>
                    <a:gd name="T92" fmla="*/ 1 w 280"/>
                    <a:gd name="T93" fmla="*/ 11 h 456"/>
                    <a:gd name="T94" fmla="*/ 2 w 280"/>
                    <a:gd name="T95" fmla="*/ 11 h 45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80"/>
                    <a:gd name="T145" fmla="*/ 0 h 456"/>
                    <a:gd name="T146" fmla="*/ 280 w 280"/>
                    <a:gd name="T147" fmla="*/ 456 h 45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80" h="456">
                      <a:moveTo>
                        <a:pt x="11" y="297"/>
                      </a:moveTo>
                      <a:lnTo>
                        <a:pt x="22" y="270"/>
                      </a:lnTo>
                      <a:lnTo>
                        <a:pt x="32" y="250"/>
                      </a:lnTo>
                      <a:lnTo>
                        <a:pt x="46" y="238"/>
                      </a:lnTo>
                      <a:lnTo>
                        <a:pt x="66" y="220"/>
                      </a:lnTo>
                      <a:lnTo>
                        <a:pt x="82" y="203"/>
                      </a:lnTo>
                      <a:lnTo>
                        <a:pt x="96" y="183"/>
                      </a:lnTo>
                      <a:lnTo>
                        <a:pt x="106" y="164"/>
                      </a:lnTo>
                      <a:lnTo>
                        <a:pt x="124" y="148"/>
                      </a:lnTo>
                      <a:lnTo>
                        <a:pt x="147" y="136"/>
                      </a:lnTo>
                      <a:lnTo>
                        <a:pt x="165" y="118"/>
                      </a:lnTo>
                      <a:lnTo>
                        <a:pt x="173" y="84"/>
                      </a:lnTo>
                      <a:lnTo>
                        <a:pt x="189" y="61"/>
                      </a:lnTo>
                      <a:lnTo>
                        <a:pt x="212" y="3"/>
                      </a:lnTo>
                      <a:lnTo>
                        <a:pt x="225" y="0"/>
                      </a:lnTo>
                      <a:lnTo>
                        <a:pt x="237" y="11"/>
                      </a:lnTo>
                      <a:lnTo>
                        <a:pt x="245" y="25"/>
                      </a:lnTo>
                      <a:lnTo>
                        <a:pt x="247" y="52"/>
                      </a:lnTo>
                      <a:lnTo>
                        <a:pt x="239" y="86"/>
                      </a:lnTo>
                      <a:lnTo>
                        <a:pt x="228" y="101"/>
                      </a:lnTo>
                      <a:lnTo>
                        <a:pt x="219" y="118"/>
                      </a:lnTo>
                      <a:lnTo>
                        <a:pt x="208" y="148"/>
                      </a:lnTo>
                      <a:lnTo>
                        <a:pt x="221" y="142"/>
                      </a:lnTo>
                      <a:lnTo>
                        <a:pt x="241" y="142"/>
                      </a:lnTo>
                      <a:lnTo>
                        <a:pt x="249" y="148"/>
                      </a:lnTo>
                      <a:lnTo>
                        <a:pt x="271" y="166"/>
                      </a:lnTo>
                      <a:lnTo>
                        <a:pt x="279" y="195"/>
                      </a:lnTo>
                      <a:lnTo>
                        <a:pt x="280" y="238"/>
                      </a:lnTo>
                      <a:lnTo>
                        <a:pt x="275" y="290"/>
                      </a:lnTo>
                      <a:lnTo>
                        <a:pt x="262" y="324"/>
                      </a:lnTo>
                      <a:lnTo>
                        <a:pt x="248" y="366"/>
                      </a:lnTo>
                      <a:lnTo>
                        <a:pt x="225" y="412"/>
                      </a:lnTo>
                      <a:lnTo>
                        <a:pt x="211" y="439"/>
                      </a:lnTo>
                      <a:lnTo>
                        <a:pt x="194" y="452"/>
                      </a:lnTo>
                      <a:lnTo>
                        <a:pt x="173" y="456"/>
                      </a:lnTo>
                      <a:lnTo>
                        <a:pt x="150" y="452"/>
                      </a:lnTo>
                      <a:lnTo>
                        <a:pt x="130" y="443"/>
                      </a:lnTo>
                      <a:lnTo>
                        <a:pt x="117" y="433"/>
                      </a:lnTo>
                      <a:lnTo>
                        <a:pt x="105" y="422"/>
                      </a:lnTo>
                      <a:lnTo>
                        <a:pt x="93" y="428"/>
                      </a:lnTo>
                      <a:lnTo>
                        <a:pt x="76" y="431"/>
                      </a:lnTo>
                      <a:lnTo>
                        <a:pt x="58" y="434"/>
                      </a:lnTo>
                      <a:lnTo>
                        <a:pt x="34" y="428"/>
                      </a:lnTo>
                      <a:lnTo>
                        <a:pt x="19" y="414"/>
                      </a:lnTo>
                      <a:lnTo>
                        <a:pt x="5" y="387"/>
                      </a:lnTo>
                      <a:lnTo>
                        <a:pt x="0" y="347"/>
                      </a:lnTo>
                      <a:lnTo>
                        <a:pt x="7" y="304"/>
                      </a:lnTo>
                      <a:lnTo>
                        <a:pt x="11" y="297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440" name="Group 19"/>
                <p:cNvGrpSpPr>
                  <a:grpSpLocks/>
                </p:cNvGrpSpPr>
                <p:nvPr/>
              </p:nvGrpSpPr>
              <p:grpSpPr bwMode="auto">
                <a:xfrm>
                  <a:off x="974" y="434"/>
                  <a:ext cx="281" cy="269"/>
                  <a:chOff x="974" y="434"/>
                  <a:chExt cx="281" cy="269"/>
                </a:xfrm>
              </p:grpSpPr>
              <p:grpSp>
                <p:nvGrpSpPr>
                  <p:cNvPr id="16441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974" y="434"/>
                    <a:ext cx="281" cy="235"/>
                    <a:chOff x="974" y="434"/>
                    <a:chExt cx="281" cy="235"/>
                  </a:xfrm>
                </p:grpSpPr>
                <p:sp>
                  <p:nvSpPr>
                    <p:cNvPr id="1644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974" y="434"/>
                      <a:ext cx="281" cy="235"/>
                    </a:xfrm>
                    <a:custGeom>
                      <a:avLst/>
                      <a:gdLst>
                        <a:gd name="T0" fmla="*/ 1 w 560"/>
                        <a:gd name="T1" fmla="*/ 23 h 705"/>
                        <a:gd name="T2" fmla="*/ 5 w 560"/>
                        <a:gd name="T3" fmla="*/ 21 h 705"/>
                        <a:gd name="T4" fmla="*/ 10 w 560"/>
                        <a:gd name="T5" fmla="*/ 19 h 705"/>
                        <a:gd name="T6" fmla="*/ 16 w 560"/>
                        <a:gd name="T7" fmla="*/ 17 h 705"/>
                        <a:gd name="T8" fmla="*/ 21 w 560"/>
                        <a:gd name="T9" fmla="*/ 15 h 705"/>
                        <a:gd name="T10" fmla="*/ 25 w 560"/>
                        <a:gd name="T11" fmla="*/ 15 h 705"/>
                        <a:gd name="T12" fmla="*/ 28 w 560"/>
                        <a:gd name="T13" fmla="*/ 15 h 705"/>
                        <a:gd name="T14" fmla="*/ 29 w 560"/>
                        <a:gd name="T15" fmla="*/ 14 h 705"/>
                        <a:gd name="T16" fmla="*/ 29 w 560"/>
                        <a:gd name="T17" fmla="*/ 12 h 705"/>
                        <a:gd name="T18" fmla="*/ 30 w 560"/>
                        <a:gd name="T19" fmla="*/ 10 h 705"/>
                        <a:gd name="T20" fmla="*/ 32 w 560"/>
                        <a:gd name="T21" fmla="*/ 9 h 705"/>
                        <a:gd name="T22" fmla="*/ 36 w 560"/>
                        <a:gd name="T23" fmla="*/ 7 h 705"/>
                        <a:gd name="T24" fmla="*/ 42 w 560"/>
                        <a:gd name="T25" fmla="*/ 5 h 705"/>
                        <a:gd name="T26" fmla="*/ 48 w 560"/>
                        <a:gd name="T27" fmla="*/ 3 h 705"/>
                        <a:gd name="T28" fmla="*/ 53 w 560"/>
                        <a:gd name="T29" fmla="*/ 1 h 705"/>
                        <a:gd name="T30" fmla="*/ 59 w 560"/>
                        <a:gd name="T31" fmla="*/ 0 h 705"/>
                        <a:gd name="T32" fmla="*/ 64 w 560"/>
                        <a:gd name="T33" fmla="*/ 0 h 705"/>
                        <a:gd name="T34" fmla="*/ 67 w 560"/>
                        <a:gd name="T35" fmla="*/ 0 h 705"/>
                        <a:gd name="T36" fmla="*/ 70 w 560"/>
                        <a:gd name="T37" fmla="*/ 1 h 705"/>
                        <a:gd name="T38" fmla="*/ 71 w 560"/>
                        <a:gd name="T39" fmla="*/ 3 h 705"/>
                        <a:gd name="T40" fmla="*/ 70 w 560"/>
                        <a:gd name="T41" fmla="*/ 4 h 705"/>
                        <a:gd name="T42" fmla="*/ 68 w 560"/>
                        <a:gd name="T43" fmla="*/ 6 h 705"/>
                        <a:gd name="T44" fmla="*/ 66 w 560"/>
                        <a:gd name="T45" fmla="*/ 8 h 705"/>
                        <a:gd name="T46" fmla="*/ 62 w 560"/>
                        <a:gd name="T47" fmla="*/ 10 h 705"/>
                        <a:gd name="T48" fmla="*/ 58 w 560"/>
                        <a:gd name="T49" fmla="*/ 12 h 705"/>
                        <a:gd name="T50" fmla="*/ 52 w 560"/>
                        <a:gd name="T51" fmla="*/ 13 h 705"/>
                        <a:gd name="T52" fmla="*/ 47 w 560"/>
                        <a:gd name="T53" fmla="*/ 15 h 705"/>
                        <a:gd name="T54" fmla="*/ 42 w 560"/>
                        <a:gd name="T55" fmla="*/ 16 h 705"/>
                        <a:gd name="T56" fmla="*/ 38 w 560"/>
                        <a:gd name="T57" fmla="*/ 16 h 705"/>
                        <a:gd name="T58" fmla="*/ 34 w 560"/>
                        <a:gd name="T59" fmla="*/ 15 h 705"/>
                        <a:gd name="T60" fmla="*/ 32 w 560"/>
                        <a:gd name="T61" fmla="*/ 16 h 705"/>
                        <a:gd name="T62" fmla="*/ 30 w 560"/>
                        <a:gd name="T63" fmla="*/ 17 h 705"/>
                        <a:gd name="T64" fmla="*/ 29 w 560"/>
                        <a:gd name="T65" fmla="*/ 18 h 705"/>
                        <a:gd name="T66" fmla="*/ 26 w 560"/>
                        <a:gd name="T67" fmla="*/ 20 h 705"/>
                        <a:gd name="T68" fmla="*/ 20 w 560"/>
                        <a:gd name="T69" fmla="*/ 22 h 705"/>
                        <a:gd name="T70" fmla="*/ 17 w 560"/>
                        <a:gd name="T71" fmla="*/ 23 h 705"/>
                        <a:gd name="T72" fmla="*/ 13 w 560"/>
                        <a:gd name="T73" fmla="*/ 25 h 705"/>
                        <a:gd name="T74" fmla="*/ 10 w 560"/>
                        <a:gd name="T75" fmla="*/ 26 h 705"/>
                        <a:gd name="T76" fmla="*/ 6 w 560"/>
                        <a:gd name="T77" fmla="*/ 26 h 705"/>
                        <a:gd name="T78" fmla="*/ 3 w 560"/>
                        <a:gd name="T79" fmla="*/ 26 h 705"/>
                        <a:gd name="T80" fmla="*/ 1 w 560"/>
                        <a:gd name="T81" fmla="*/ 26 h 705"/>
                        <a:gd name="T82" fmla="*/ 0 w 560"/>
                        <a:gd name="T83" fmla="*/ 24 h 705"/>
                        <a:gd name="T84" fmla="*/ 1 w 560"/>
                        <a:gd name="T85" fmla="*/ 23 h 705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w 560"/>
                        <a:gd name="T130" fmla="*/ 0 h 705"/>
                        <a:gd name="T131" fmla="*/ 560 w 560"/>
                        <a:gd name="T132" fmla="*/ 705 h 705"/>
                      </a:gdLst>
                      <a:ahLst/>
                      <a:cxnLst>
                        <a:cxn ang="T86">
                          <a:pos x="T0" y="T1"/>
                        </a:cxn>
                        <a:cxn ang="T87">
                          <a:pos x="T2" y="T3"/>
                        </a:cxn>
                        <a:cxn ang="T88">
                          <a:pos x="T4" y="T5"/>
                        </a:cxn>
                        <a:cxn ang="T89">
                          <a:pos x="T6" y="T7"/>
                        </a:cxn>
                        <a:cxn ang="T90">
                          <a:pos x="T8" y="T9"/>
                        </a:cxn>
                        <a:cxn ang="T91">
                          <a:pos x="T10" y="T11"/>
                        </a:cxn>
                        <a:cxn ang="T92">
                          <a:pos x="T12" y="T13"/>
                        </a:cxn>
                        <a:cxn ang="T93">
                          <a:pos x="T14" y="T15"/>
                        </a:cxn>
                        <a:cxn ang="T94">
                          <a:pos x="T16" y="T17"/>
                        </a:cxn>
                        <a:cxn ang="T95">
                          <a:pos x="T18" y="T19"/>
                        </a:cxn>
                        <a:cxn ang="T96">
                          <a:pos x="T20" y="T21"/>
                        </a:cxn>
                        <a:cxn ang="T97">
                          <a:pos x="T22" y="T23"/>
                        </a:cxn>
                        <a:cxn ang="T98">
                          <a:pos x="T24" y="T25"/>
                        </a:cxn>
                        <a:cxn ang="T99">
                          <a:pos x="T26" y="T27"/>
                        </a:cxn>
                        <a:cxn ang="T100">
                          <a:pos x="T28" y="T29"/>
                        </a:cxn>
                        <a:cxn ang="T101">
                          <a:pos x="T30" y="T31"/>
                        </a:cxn>
                        <a:cxn ang="T102">
                          <a:pos x="T32" y="T33"/>
                        </a:cxn>
                        <a:cxn ang="T103">
                          <a:pos x="T34" y="T35"/>
                        </a:cxn>
                        <a:cxn ang="T104">
                          <a:pos x="T36" y="T37"/>
                        </a:cxn>
                        <a:cxn ang="T105">
                          <a:pos x="T38" y="T39"/>
                        </a:cxn>
                        <a:cxn ang="T106">
                          <a:pos x="T40" y="T41"/>
                        </a:cxn>
                        <a:cxn ang="T107">
                          <a:pos x="T42" y="T43"/>
                        </a:cxn>
                        <a:cxn ang="T108">
                          <a:pos x="T44" y="T45"/>
                        </a:cxn>
                        <a:cxn ang="T109">
                          <a:pos x="T46" y="T47"/>
                        </a:cxn>
                        <a:cxn ang="T110">
                          <a:pos x="T48" y="T49"/>
                        </a:cxn>
                        <a:cxn ang="T111">
                          <a:pos x="T50" y="T51"/>
                        </a:cxn>
                        <a:cxn ang="T112">
                          <a:pos x="T52" y="T53"/>
                        </a:cxn>
                        <a:cxn ang="T113">
                          <a:pos x="T54" y="T55"/>
                        </a:cxn>
                        <a:cxn ang="T114">
                          <a:pos x="T56" y="T57"/>
                        </a:cxn>
                        <a:cxn ang="T115">
                          <a:pos x="T58" y="T59"/>
                        </a:cxn>
                        <a:cxn ang="T116">
                          <a:pos x="T60" y="T61"/>
                        </a:cxn>
                        <a:cxn ang="T117">
                          <a:pos x="T62" y="T63"/>
                        </a:cxn>
                        <a:cxn ang="T118">
                          <a:pos x="T64" y="T65"/>
                        </a:cxn>
                        <a:cxn ang="T119">
                          <a:pos x="T66" y="T67"/>
                        </a:cxn>
                        <a:cxn ang="T120">
                          <a:pos x="T68" y="T69"/>
                        </a:cxn>
                        <a:cxn ang="T121">
                          <a:pos x="T70" y="T71"/>
                        </a:cxn>
                        <a:cxn ang="T122">
                          <a:pos x="T72" y="T73"/>
                        </a:cxn>
                        <a:cxn ang="T123">
                          <a:pos x="T74" y="T75"/>
                        </a:cxn>
                        <a:cxn ang="T124">
                          <a:pos x="T76" y="T77"/>
                        </a:cxn>
                        <a:cxn ang="T125">
                          <a:pos x="T78" y="T79"/>
                        </a:cxn>
                        <a:cxn ang="T126">
                          <a:pos x="T80" y="T81"/>
                        </a:cxn>
                        <a:cxn ang="T127">
                          <a:pos x="T82" y="T83"/>
                        </a:cxn>
                        <a:cxn ang="T128">
                          <a:pos x="T84" y="T85"/>
                        </a:cxn>
                      </a:cxnLst>
                      <a:rect l="T129" t="T130" r="T131" b="T132"/>
                      <a:pathLst>
                        <a:path w="560" h="705">
                          <a:moveTo>
                            <a:pt x="7" y="627"/>
                          </a:moveTo>
                          <a:lnTo>
                            <a:pt x="35" y="580"/>
                          </a:lnTo>
                          <a:lnTo>
                            <a:pt x="77" y="515"/>
                          </a:lnTo>
                          <a:lnTo>
                            <a:pt x="128" y="453"/>
                          </a:lnTo>
                          <a:lnTo>
                            <a:pt x="166" y="414"/>
                          </a:lnTo>
                          <a:lnTo>
                            <a:pt x="197" y="400"/>
                          </a:lnTo>
                          <a:lnTo>
                            <a:pt x="218" y="392"/>
                          </a:lnTo>
                          <a:lnTo>
                            <a:pt x="232" y="373"/>
                          </a:lnTo>
                          <a:lnTo>
                            <a:pt x="227" y="329"/>
                          </a:lnTo>
                          <a:lnTo>
                            <a:pt x="235" y="280"/>
                          </a:lnTo>
                          <a:lnTo>
                            <a:pt x="255" y="233"/>
                          </a:lnTo>
                          <a:lnTo>
                            <a:pt x="285" y="181"/>
                          </a:lnTo>
                          <a:lnTo>
                            <a:pt x="329" y="127"/>
                          </a:lnTo>
                          <a:lnTo>
                            <a:pt x="376" y="76"/>
                          </a:lnTo>
                          <a:lnTo>
                            <a:pt x="421" y="35"/>
                          </a:lnTo>
                          <a:lnTo>
                            <a:pt x="470" y="7"/>
                          </a:lnTo>
                          <a:lnTo>
                            <a:pt x="504" y="0"/>
                          </a:lnTo>
                          <a:lnTo>
                            <a:pt x="534" y="13"/>
                          </a:lnTo>
                          <a:lnTo>
                            <a:pt x="552" y="38"/>
                          </a:lnTo>
                          <a:lnTo>
                            <a:pt x="560" y="72"/>
                          </a:lnTo>
                          <a:lnTo>
                            <a:pt x="557" y="121"/>
                          </a:lnTo>
                          <a:lnTo>
                            <a:pt x="541" y="174"/>
                          </a:lnTo>
                          <a:lnTo>
                            <a:pt x="521" y="220"/>
                          </a:lnTo>
                          <a:lnTo>
                            <a:pt x="492" y="270"/>
                          </a:lnTo>
                          <a:lnTo>
                            <a:pt x="459" y="311"/>
                          </a:lnTo>
                          <a:lnTo>
                            <a:pt x="414" y="358"/>
                          </a:lnTo>
                          <a:lnTo>
                            <a:pt x="371" y="397"/>
                          </a:lnTo>
                          <a:lnTo>
                            <a:pt x="335" y="419"/>
                          </a:lnTo>
                          <a:lnTo>
                            <a:pt x="302" y="422"/>
                          </a:lnTo>
                          <a:lnTo>
                            <a:pt x="272" y="417"/>
                          </a:lnTo>
                          <a:lnTo>
                            <a:pt x="252" y="426"/>
                          </a:lnTo>
                          <a:lnTo>
                            <a:pt x="239" y="450"/>
                          </a:lnTo>
                          <a:lnTo>
                            <a:pt x="228" y="491"/>
                          </a:lnTo>
                          <a:lnTo>
                            <a:pt x="201" y="537"/>
                          </a:lnTo>
                          <a:lnTo>
                            <a:pt x="160" y="587"/>
                          </a:lnTo>
                          <a:lnTo>
                            <a:pt x="129" y="630"/>
                          </a:lnTo>
                          <a:lnTo>
                            <a:pt x="99" y="668"/>
                          </a:lnTo>
                          <a:lnTo>
                            <a:pt x="74" y="692"/>
                          </a:lnTo>
                          <a:lnTo>
                            <a:pt x="46" y="704"/>
                          </a:lnTo>
                          <a:lnTo>
                            <a:pt x="21" y="705"/>
                          </a:lnTo>
                          <a:lnTo>
                            <a:pt x="1" y="692"/>
                          </a:lnTo>
                          <a:lnTo>
                            <a:pt x="0" y="659"/>
                          </a:lnTo>
                          <a:lnTo>
                            <a:pt x="7" y="627"/>
                          </a:lnTo>
                          <a:close/>
                        </a:path>
                      </a:pathLst>
                    </a:custGeom>
                    <a:solidFill>
                      <a:srgbClr val="A0A0C0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48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1105" y="448"/>
                      <a:ext cx="134" cy="112"/>
                    </a:xfrm>
                    <a:custGeom>
                      <a:avLst/>
                      <a:gdLst>
                        <a:gd name="T0" fmla="*/ 0 w 269"/>
                        <a:gd name="T1" fmla="*/ 10 h 336"/>
                        <a:gd name="T2" fmla="*/ 1 w 269"/>
                        <a:gd name="T3" fmla="*/ 9 h 336"/>
                        <a:gd name="T4" fmla="*/ 3 w 269"/>
                        <a:gd name="T5" fmla="*/ 7 h 336"/>
                        <a:gd name="T6" fmla="*/ 8 w 269"/>
                        <a:gd name="T7" fmla="*/ 5 h 336"/>
                        <a:gd name="T8" fmla="*/ 12 w 269"/>
                        <a:gd name="T9" fmla="*/ 4 h 336"/>
                        <a:gd name="T10" fmla="*/ 17 w 269"/>
                        <a:gd name="T11" fmla="*/ 2 h 336"/>
                        <a:gd name="T12" fmla="*/ 22 w 269"/>
                        <a:gd name="T13" fmla="*/ 1 h 336"/>
                        <a:gd name="T14" fmla="*/ 26 w 269"/>
                        <a:gd name="T15" fmla="*/ 0 h 336"/>
                        <a:gd name="T16" fmla="*/ 30 w 269"/>
                        <a:gd name="T17" fmla="*/ 0 h 336"/>
                        <a:gd name="T18" fmla="*/ 32 w 269"/>
                        <a:gd name="T19" fmla="*/ 0 h 336"/>
                        <a:gd name="T20" fmla="*/ 33 w 269"/>
                        <a:gd name="T21" fmla="*/ 2 h 336"/>
                        <a:gd name="T22" fmla="*/ 32 w 269"/>
                        <a:gd name="T23" fmla="*/ 3 h 336"/>
                        <a:gd name="T24" fmla="*/ 30 w 269"/>
                        <a:gd name="T25" fmla="*/ 5 h 336"/>
                        <a:gd name="T26" fmla="*/ 26 w 269"/>
                        <a:gd name="T27" fmla="*/ 7 h 336"/>
                        <a:gd name="T28" fmla="*/ 21 w 269"/>
                        <a:gd name="T29" fmla="*/ 8 h 336"/>
                        <a:gd name="T30" fmla="*/ 17 w 269"/>
                        <a:gd name="T31" fmla="*/ 10 h 336"/>
                        <a:gd name="T32" fmla="*/ 12 w 269"/>
                        <a:gd name="T33" fmla="*/ 11 h 336"/>
                        <a:gd name="T34" fmla="*/ 6 w 269"/>
                        <a:gd name="T35" fmla="*/ 12 h 336"/>
                        <a:gd name="T36" fmla="*/ 2 w 269"/>
                        <a:gd name="T37" fmla="*/ 12 h 336"/>
                        <a:gd name="T38" fmla="*/ 0 w 269"/>
                        <a:gd name="T39" fmla="*/ 12 h 336"/>
                        <a:gd name="T40" fmla="*/ 0 w 269"/>
                        <a:gd name="T41" fmla="*/ 10 h 3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269"/>
                        <a:gd name="T64" fmla="*/ 0 h 336"/>
                        <a:gd name="T65" fmla="*/ 269 w 269"/>
                        <a:gd name="T66" fmla="*/ 336 h 336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269" h="336">
                          <a:moveTo>
                            <a:pt x="0" y="273"/>
                          </a:moveTo>
                          <a:lnTo>
                            <a:pt x="11" y="233"/>
                          </a:lnTo>
                          <a:lnTo>
                            <a:pt x="28" y="196"/>
                          </a:lnTo>
                          <a:lnTo>
                            <a:pt x="64" y="145"/>
                          </a:lnTo>
                          <a:lnTo>
                            <a:pt x="96" y="103"/>
                          </a:lnTo>
                          <a:lnTo>
                            <a:pt x="139" y="62"/>
                          </a:lnTo>
                          <a:lnTo>
                            <a:pt x="180" y="28"/>
                          </a:lnTo>
                          <a:lnTo>
                            <a:pt x="214" y="4"/>
                          </a:lnTo>
                          <a:lnTo>
                            <a:pt x="242" y="0"/>
                          </a:lnTo>
                          <a:lnTo>
                            <a:pt x="263" y="10"/>
                          </a:lnTo>
                          <a:lnTo>
                            <a:pt x="269" y="44"/>
                          </a:lnTo>
                          <a:lnTo>
                            <a:pt x="259" y="83"/>
                          </a:lnTo>
                          <a:lnTo>
                            <a:pt x="242" y="127"/>
                          </a:lnTo>
                          <a:lnTo>
                            <a:pt x="208" y="183"/>
                          </a:lnTo>
                          <a:lnTo>
                            <a:pt x="175" y="224"/>
                          </a:lnTo>
                          <a:lnTo>
                            <a:pt x="139" y="264"/>
                          </a:lnTo>
                          <a:lnTo>
                            <a:pt x="101" y="304"/>
                          </a:lnTo>
                          <a:lnTo>
                            <a:pt x="53" y="336"/>
                          </a:lnTo>
                          <a:lnTo>
                            <a:pt x="21" y="332"/>
                          </a:lnTo>
                          <a:lnTo>
                            <a:pt x="4" y="313"/>
                          </a:lnTo>
                          <a:lnTo>
                            <a:pt x="0" y="273"/>
                          </a:lnTo>
                          <a:close/>
                        </a:path>
                      </a:pathLst>
                    </a:custGeom>
                    <a:solidFill>
                      <a:srgbClr val="E0E0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442" name="Freeform 14"/>
                  <p:cNvSpPr>
                    <a:spLocks/>
                  </p:cNvSpPr>
                  <p:nvPr/>
                </p:nvSpPr>
                <p:spPr bwMode="auto">
                  <a:xfrm>
                    <a:off x="1015" y="602"/>
                    <a:ext cx="90" cy="101"/>
                  </a:xfrm>
                  <a:custGeom>
                    <a:avLst/>
                    <a:gdLst>
                      <a:gd name="T0" fmla="*/ 17 w 180"/>
                      <a:gd name="T1" fmla="*/ 0 h 302"/>
                      <a:gd name="T2" fmla="*/ 20 w 180"/>
                      <a:gd name="T3" fmla="*/ 0 h 302"/>
                      <a:gd name="T4" fmla="*/ 21 w 180"/>
                      <a:gd name="T5" fmla="*/ 1 h 302"/>
                      <a:gd name="T6" fmla="*/ 21 w 180"/>
                      <a:gd name="T7" fmla="*/ 2 h 302"/>
                      <a:gd name="T8" fmla="*/ 20 w 180"/>
                      <a:gd name="T9" fmla="*/ 2 h 302"/>
                      <a:gd name="T10" fmla="*/ 22 w 180"/>
                      <a:gd name="T11" fmla="*/ 2 h 302"/>
                      <a:gd name="T12" fmla="*/ 23 w 180"/>
                      <a:gd name="T13" fmla="*/ 3 h 302"/>
                      <a:gd name="T14" fmla="*/ 23 w 180"/>
                      <a:gd name="T15" fmla="*/ 4 h 302"/>
                      <a:gd name="T16" fmla="*/ 22 w 180"/>
                      <a:gd name="T17" fmla="*/ 4 h 302"/>
                      <a:gd name="T18" fmla="*/ 20 w 180"/>
                      <a:gd name="T19" fmla="*/ 5 h 302"/>
                      <a:gd name="T20" fmla="*/ 21 w 180"/>
                      <a:gd name="T21" fmla="*/ 6 h 302"/>
                      <a:gd name="T22" fmla="*/ 21 w 180"/>
                      <a:gd name="T23" fmla="*/ 7 h 302"/>
                      <a:gd name="T24" fmla="*/ 20 w 180"/>
                      <a:gd name="T25" fmla="*/ 7 h 302"/>
                      <a:gd name="T26" fmla="*/ 17 w 180"/>
                      <a:gd name="T27" fmla="*/ 8 h 302"/>
                      <a:gd name="T28" fmla="*/ 13 w 180"/>
                      <a:gd name="T29" fmla="*/ 7 h 302"/>
                      <a:gd name="T30" fmla="*/ 13 w 180"/>
                      <a:gd name="T31" fmla="*/ 8 h 302"/>
                      <a:gd name="T32" fmla="*/ 13 w 180"/>
                      <a:gd name="T33" fmla="*/ 9 h 302"/>
                      <a:gd name="T34" fmla="*/ 12 w 180"/>
                      <a:gd name="T35" fmla="*/ 10 h 302"/>
                      <a:gd name="T36" fmla="*/ 11 w 180"/>
                      <a:gd name="T37" fmla="*/ 11 h 302"/>
                      <a:gd name="T38" fmla="*/ 9 w 180"/>
                      <a:gd name="T39" fmla="*/ 11 h 302"/>
                      <a:gd name="T40" fmla="*/ 7 w 180"/>
                      <a:gd name="T41" fmla="*/ 11 h 302"/>
                      <a:gd name="T42" fmla="*/ 4 w 180"/>
                      <a:gd name="T43" fmla="*/ 11 h 302"/>
                      <a:gd name="T44" fmla="*/ 3 w 180"/>
                      <a:gd name="T45" fmla="*/ 10 h 302"/>
                      <a:gd name="T46" fmla="*/ 1 w 180"/>
                      <a:gd name="T47" fmla="*/ 9 h 302"/>
                      <a:gd name="T48" fmla="*/ 0 w 180"/>
                      <a:gd name="T49" fmla="*/ 8 h 302"/>
                      <a:gd name="T50" fmla="*/ 1 w 180"/>
                      <a:gd name="T51" fmla="*/ 7 h 302"/>
                      <a:gd name="T52" fmla="*/ 3 w 180"/>
                      <a:gd name="T53" fmla="*/ 7 h 302"/>
                      <a:gd name="T54" fmla="*/ 4 w 180"/>
                      <a:gd name="T55" fmla="*/ 7 h 302"/>
                      <a:gd name="T56" fmla="*/ 3 w 180"/>
                      <a:gd name="T57" fmla="*/ 6 h 302"/>
                      <a:gd name="T58" fmla="*/ 2 w 180"/>
                      <a:gd name="T59" fmla="*/ 6 h 302"/>
                      <a:gd name="T60" fmla="*/ 1 w 180"/>
                      <a:gd name="T61" fmla="*/ 5 h 302"/>
                      <a:gd name="T62" fmla="*/ 2 w 180"/>
                      <a:gd name="T63" fmla="*/ 5 h 302"/>
                      <a:gd name="T64" fmla="*/ 4 w 180"/>
                      <a:gd name="T65" fmla="*/ 4 h 302"/>
                      <a:gd name="T66" fmla="*/ 3 w 180"/>
                      <a:gd name="T67" fmla="*/ 4 h 302"/>
                      <a:gd name="T68" fmla="*/ 3 w 180"/>
                      <a:gd name="T69" fmla="*/ 3 h 302"/>
                      <a:gd name="T70" fmla="*/ 5 w 180"/>
                      <a:gd name="T71" fmla="*/ 3 h 302"/>
                      <a:gd name="T72" fmla="*/ 4 w 180"/>
                      <a:gd name="T73" fmla="*/ 2 h 302"/>
                      <a:gd name="T74" fmla="*/ 5 w 180"/>
                      <a:gd name="T75" fmla="*/ 1 h 302"/>
                      <a:gd name="T76" fmla="*/ 6 w 180"/>
                      <a:gd name="T77" fmla="*/ 1 h 302"/>
                      <a:gd name="T78" fmla="*/ 9 w 180"/>
                      <a:gd name="T79" fmla="*/ 1 h 302"/>
                      <a:gd name="T80" fmla="*/ 10 w 180"/>
                      <a:gd name="T81" fmla="*/ 1 h 302"/>
                      <a:gd name="T82" fmla="*/ 11 w 180"/>
                      <a:gd name="T83" fmla="*/ 1 h 302"/>
                      <a:gd name="T84" fmla="*/ 13 w 180"/>
                      <a:gd name="T85" fmla="*/ 1 h 302"/>
                      <a:gd name="T86" fmla="*/ 17 w 180"/>
                      <a:gd name="T87" fmla="*/ 0 h 302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80"/>
                      <a:gd name="T133" fmla="*/ 0 h 302"/>
                      <a:gd name="T134" fmla="*/ 180 w 180"/>
                      <a:gd name="T135" fmla="*/ 302 h 302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80" h="302">
                        <a:moveTo>
                          <a:pt x="136" y="0"/>
                        </a:moveTo>
                        <a:lnTo>
                          <a:pt x="153" y="6"/>
                        </a:lnTo>
                        <a:lnTo>
                          <a:pt x="164" y="23"/>
                        </a:lnTo>
                        <a:lnTo>
                          <a:pt x="165" y="41"/>
                        </a:lnTo>
                        <a:lnTo>
                          <a:pt x="159" y="56"/>
                        </a:lnTo>
                        <a:lnTo>
                          <a:pt x="169" y="63"/>
                        </a:lnTo>
                        <a:lnTo>
                          <a:pt x="179" y="82"/>
                        </a:lnTo>
                        <a:lnTo>
                          <a:pt x="180" y="105"/>
                        </a:lnTo>
                        <a:lnTo>
                          <a:pt x="170" y="119"/>
                        </a:lnTo>
                        <a:lnTo>
                          <a:pt x="153" y="130"/>
                        </a:lnTo>
                        <a:lnTo>
                          <a:pt x="164" y="152"/>
                        </a:lnTo>
                        <a:lnTo>
                          <a:pt x="165" y="177"/>
                        </a:lnTo>
                        <a:lnTo>
                          <a:pt x="154" y="196"/>
                        </a:lnTo>
                        <a:lnTo>
                          <a:pt x="133" y="205"/>
                        </a:lnTo>
                        <a:lnTo>
                          <a:pt x="101" y="199"/>
                        </a:lnTo>
                        <a:lnTo>
                          <a:pt x="102" y="220"/>
                        </a:lnTo>
                        <a:lnTo>
                          <a:pt x="101" y="251"/>
                        </a:lnTo>
                        <a:lnTo>
                          <a:pt x="95" y="274"/>
                        </a:lnTo>
                        <a:lnTo>
                          <a:pt x="85" y="291"/>
                        </a:lnTo>
                        <a:lnTo>
                          <a:pt x="72" y="301"/>
                        </a:lnTo>
                        <a:lnTo>
                          <a:pt x="54" y="302"/>
                        </a:lnTo>
                        <a:lnTo>
                          <a:pt x="31" y="292"/>
                        </a:lnTo>
                        <a:lnTo>
                          <a:pt x="18" y="273"/>
                        </a:lnTo>
                        <a:lnTo>
                          <a:pt x="3" y="239"/>
                        </a:lnTo>
                        <a:lnTo>
                          <a:pt x="0" y="214"/>
                        </a:lnTo>
                        <a:lnTo>
                          <a:pt x="7" y="199"/>
                        </a:lnTo>
                        <a:lnTo>
                          <a:pt x="18" y="192"/>
                        </a:lnTo>
                        <a:lnTo>
                          <a:pt x="28" y="189"/>
                        </a:lnTo>
                        <a:lnTo>
                          <a:pt x="24" y="171"/>
                        </a:lnTo>
                        <a:lnTo>
                          <a:pt x="11" y="158"/>
                        </a:lnTo>
                        <a:lnTo>
                          <a:pt x="7" y="142"/>
                        </a:lnTo>
                        <a:lnTo>
                          <a:pt x="13" y="124"/>
                        </a:lnTo>
                        <a:lnTo>
                          <a:pt x="30" y="113"/>
                        </a:lnTo>
                        <a:lnTo>
                          <a:pt x="22" y="100"/>
                        </a:lnTo>
                        <a:lnTo>
                          <a:pt x="22" y="81"/>
                        </a:lnTo>
                        <a:lnTo>
                          <a:pt x="35" y="71"/>
                        </a:lnTo>
                        <a:lnTo>
                          <a:pt x="29" y="53"/>
                        </a:lnTo>
                        <a:lnTo>
                          <a:pt x="37" y="32"/>
                        </a:lnTo>
                        <a:lnTo>
                          <a:pt x="49" y="22"/>
                        </a:lnTo>
                        <a:lnTo>
                          <a:pt x="68" y="19"/>
                        </a:lnTo>
                        <a:lnTo>
                          <a:pt x="77" y="22"/>
                        </a:lnTo>
                        <a:lnTo>
                          <a:pt x="88" y="23"/>
                        </a:lnTo>
                        <a:lnTo>
                          <a:pt x="105" y="15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43" name="Freeform 15"/>
                  <p:cNvSpPr>
                    <a:spLocks/>
                  </p:cNvSpPr>
                  <p:nvPr/>
                </p:nvSpPr>
                <p:spPr bwMode="auto">
                  <a:xfrm>
                    <a:off x="1047" y="645"/>
                    <a:ext cx="45" cy="6"/>
                  </a:xfrm>
                  <a:custGeom>
                    <a:avLst/>
                    <a:gdLst>
                      <a:gd name="T0" fmla="*/ 0 w 91"/>
                      <a:gd name="T1" fmla="*/ 0 h 20"/>
                      <a:gd name="T2" fmla="*/ 1 w 91"/>
                      <a:gd name="T3" fmla="*/ 0 h 20"/>
                      <a:gd name="T4" fmla="*/ 4 w 91"/>
                      <a:gd name="T5" fmla="*/ 1 h 20"/>
                      <a:gd name="T6" fmla="*/ 7 w 91"/>
                      <a:gd name="T7" fmla="*/ 1 h 20"/>
                      <a:gd name="T8" fmla="*/ 9 w 91"/>
                      <a:gd name="T9" fmla="*/ 0 h 20"/>
                      <a:gd name="T10" fmla="*/ 11 w 91"/>
                      <a:gd name="T11" fmla="*/ 0 h 2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1"/>
                      <a:gd name="T19" fmla="*/ 0 h 20"/>
                      <a:gd name="T20" fmla="*/ 91 w 91"/>
                      <a:gd name="T21" fmla="*/ 20 h 2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1" h="20">
                        <a:moveTo>
                          <a:pt x="0" y="4"/>
                        </a:moveTo>
                        <a:lnTo>
                          <a:pt x="14" y="13"/>
                        </a:lnTo>
                        <a:lnTo>
                          <a:pt x="36" y="20"/>
                        </a:lnTo>
                        <a:lnTo>
                          <a:pt x="57" y="16"/>
                        </a:lnTo>
                        <a:lnTo>
                          <a:pt x="79" y="9"/>
                        </a:lnTo>
                        <a:lnTo>
                          <a:pt x="91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44" name="Freeform 16"/>
                  <p:cNvSpPr>
                    <a:spLocks/>
                  </p:cNvSpPr>
                  <p:nvPr/>
                </p:nvSpPr>
                <p:spPr bwMode="auto">
                  <a:xfrm>
                    <a:off x="1038" y="662"/>
                    <a:ext cx="27" cy="7"/>
                  </a:xfrm>
                  <a:custGeom>
                    <a:avLst/>
                    <a:gdLst>
                      <a:gd name="T0" fmla="*/ 6 w 56"/>
                      <a:gd name="T1" fmla="*/ 1 h 21"/>
                      <a:gd name="T2" fmla="*/ 4 w 56"/>
                      <a:gd name="T3" fmla="*/ 1 h 21"/>
                      <a:gd name="T4" fmla="*/ 2 w 56"/>
                      <a:gd name="T5" fmla="*/ 0 h 21"/>
                      <a:gd name="T6" fmla="*/ 0 w 56"/>
                      <a:gd name="T7" fmla="*/ 0 h 2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6"/>
                      <a:gd name="T13" fmla="*/ 0 h 21"/>
                      <a:gd name="T14" fmla="*/ 56 w 56"/>
                      <a:gd name="T15" fmla="*/ 21 h 2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6" h="21">
                        <a:moveTo>
                          <a:pt x="56" y="21"/>
                        </a:moveTo>
                        <a:lnTo>
                          <a:pt x="39" y="19"/>
                        </a:lnTo>
                        <a:lnTo>
                          <a:pt x="20" y="1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45" name="Freeform 17"/>
                  <p:cNvSpPr>
                    <a:spLocks/>
                  </p:cNvSpPr>
                  <p:nvPr/>
                </p:nvSpPr>
                <p:spPr bwMode="auto">
                  <a:xfrm>
                    <a:off x="1035" y="670"/>
                    <a:ext cx="26" cy="10"/>
                  </a:xfrm>
                  <a:custGeom>
                    <a:avLst/>
                    <a:gdLst>
                      <a:gd name="T0" fmla="*/ 7 w 50"/>
                      <a:gd name="T1" fmla="*/ 1 h 29"/>
                      <a:gd name="T2" fmla="*/ 5 w 50"/>
                      <a:gd name="T3" fmla="*/ 1 h 29"/>
                      <a:gd name="T4" fmla="*/ 3 w 50"/>
                      <a:gd name="T5" fmla="*/ 1 h 29"/>
                      <a:gd name="T6" fmla="*/ 2 w 50"/>
                      <a:gd name="T7" fmla="*/ 1 h 29"/>
                      <a:gd name="T8" fmla="*/ 1 w 50"/>
                      <a:gd name="T9" fmla="*/ 1 h 29"/>
                      <a:gd name="T10" fmla="*/ 0 w 50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0"/>
                      <a:gd name="T19" fmla="*/ 0 h 29"/>
                      <a:gd name="T20" fmla="*/ 50 w 50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0" h="29">
                        <a:moveTo>
                          <a:pt x="50" y="29"/>
                        </a:moveTo>
                        <a:lnTo>
                          <a:pt x="36" y="20"/>
                        </a:lnTo>
                        <a:lnTo>
                          <a:pt x="23" y="20"/>
                        </a:lnTo>
                        <a:lnTo>
                          <a:pt x="10" y="29"/>
                        </a:lnTo>
                        <a:lnTo>
                          <a:pt x="7" y="1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46" name="Freeform 18"/>
                  <p:cNvSpPr>
                    <a:spLocks/>
                  </p:cNvSpPr>
                  <p:nvPr/>
                </p:nvSpPr>
                <p:spPr bwMode="auto">
                  <a:xfrm>
                    <a:off x="1047" y="622"/>
                    <a:ext cx="46" cy="9"/>
                  </a:xfrm>
                  <a:custGeom>
                    <a:avLst/>
                    <a:gdLst>
                      <a:gd name="T0" fmla="*/ 12 w 92"/>
                      <a:gd name="T1" fmla="*/ 0 h 27"/>
                      <a:gd name="T2" fmla="*/ 10 w 92"/>
                      <a:gd name="T3" fmla="*/ 0 h 27"/>
                      <a:gd name="T4" fmla="*/ 9 w 92"/>
                      <a:gd name="T5" fmla="*/ 0 h 27"/>
                      <a:gd name="T6" fmla="*/ 7 w 92"/>
                      <a:gd name="T7" fmla="*/ 1 h 27"/>
                      <a:gd name="T8" fmla="*/ 6 w 92"/>
                      <a:gd name="T9" fmla="*/ 1 h 27"/>
                      <a:gd name="T10" fmla="*/ 5 w 92"/>
                      <a:gd name="T11" fmla="*/ 1 h 27"/>
                      <a:gd name="T12" fmla="*/ 3 w 92"/>
                      <a:gd name="T13" fmla="*/ 1 h 27"/>
                      <a:gd name="T14" fmla="*/ 2 w 92"/>
                      <a:gd name="T15" fmla="*/ 1 h 27"/>
                      <a:gd name="T16" fmla="*/ 0 w 92"/>
                      <a:gd name="T17" fmla="*/ 0 h 2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92"/>
                      <a:gd name="T28" fmla="*/ 0 h 27"/>
                      <a:gd name="T29" fmla="*/ 92 w 92"/>
                      <a:gd name="T30" fmla="*/ 27 h 2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92" h="27">
                        <a:moveTo>
                          <a:pt x="92" y="0"/>
                        </a:moveTo>
                        <a:lnTo>
                          <a:pt x="79" y="5"/>
                        </a:lnTo>
                        <a:lnTo>
                          <a:pt x="66" y="9"/>
                        </a:lnTo>
                        <a:lnTo>
                          <a:pt x="56" y="15"/>
                        </a:lnTo>
                        <a:lnTo>
                          <a:pt x="46" y="22"/>
                        </a:lnTo>
                        <a:lnTo>
                          <a:pt x="33" y="27"/>
                        </a:lnTo>
                        <a:lnTo>
                          <a:pt x="21" y="24"/>
                        </a:lnTo>
                        <a:lnTo>
                          <a:pt x="10" y="18"/>
                        </a:lnTo>
                        <a:lnTo>
                          <a:pt x="0" y="1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6393" name="Group 35"/>
            <p:cNvGrpSpPr>
              <a:grpSpLocks/>
            </p:cNvGrpSpPr>
            <p:nvPr/>
          </p:nvGrpSpPr>
          <p:grpSpPr bwMode="auto">
            <a:xfrm>
              <a:off x="933" y="270"/>
              <a:ext cx="224" cy="306"/>
              <a:chOff x="933" y="270"/>
              <a:chExt cx="224" cy="306"/>
            </a:xfrm>
          </p:grpSpPr>
          <p:grpSp>
            <p:nvGrpSpPr>
              <p:cNvPr id="16424" name="Group 33"/>
              <p:cNvGrpSpPr>
                <a:grpSpLocks/>
              </p:cNvGrpSpPr>
              <p:nvPr/>
            </p:nvGrpSpPr>
            <p:grpSpPr bwMode="auto">
              <a:xfrm>
                <a:off x="933" y="318"/>
                <a:ext cx="189" cy="258"/>
                <a:chOff x="933" y="318"/>
                <a:chExt cx="189" cy="258"/>
              </a:xfrm>
            </p:grpSpPr>
            <p:sp>
              <p:nvSpPr>
                <p:cNvPr id="16426" name="Freeform 22"/>
                <p:cNvSpPr>
                  <a:spLocks/>
                </p:cNvSpPr>
                <p:nvPr/>
              </p:nvSpPr>
              <p:spPr bwMode="auto">
                <a:xfrm>
                  <a:off x="933" y="318"/>
                  <a:ext cx="189" cy="258"/>
                </a:xfrm>
                <a:custGeom>
                  <a:avLst/>
                  <a:gdLst>
                    <a:gd name="T0" fmla="*/ 2 w 377"/>
                    <a:gd name="T1" fmla="*/ 8 h 773"/>
                    <a:gd name="T2" fmla="*/ 1 w 377"/>
                    <a:gd name="T3" fmla="*/ 10 h 773"/>
                    <a:gd name="T4" fmla="*/ 0 w 377"/>
                    <a:gd name="T5" fmla="*/ 11 h 773"/>
                    <a:gd name="T6" fmla="*/ 2 w 377"/>
                    <a:gd name="T7" fmla="*/ 15 h 773"/>
                    <a:gd name="T8" fmla="*/ 2 w 377"/>
                    <a:gd name="T9" fmla="*/ 19 h 773"/>
                    <a:gd name="T10" fmla="*/ 5 w 377"/>
                    <a:gd name="T11" fmla="*/ 21 h 773"/>
                    <a:gd name="T12" fmla="*/ 7 w 377"/>
                    <a:gd name="T13" fmla="*/ 23 h 773"/>
                    <a:gd name="T14" fmla="*/ 8 w 377"/>
                    <a:gd name="T15" fmla="*/ 24 h 773"/>
                    <a:gd name="T16" fmla="*/ 10 w 377"/>
                    <a:gd name="T17" fmla="*/ 26 h 773"/>
                    <a:gd name="T18" fmla="*/ 12 w 377"/>
                    <a:gd name="T19" fmla="*/ 27 h 773"/>
                    <a:gd name="T20" fmla="*/ 13 w 377"/>
                    <a:gd name="T21" fmla="*/ 28 h 773"/>
                    <a:gd name="T22" fmla="*/ 15 w 377"/>
                    <a:gd name="T23" fmla="*/ 29 h 773"/>
                    <a:gd name="T24" fmla="*/ 17 w 377"/>
                    <a:gd name="T25" fmla="*/ 29 h 773"/>
                    <a:gd name="T26" fmla="*/ 18 w 377"/>
                    <a:gd name="T27" fmla="*/ 28 h 773"/>
                    <a:gd name="T28" fmla="*/ 20 w 377"/>
                    <a:gd name="T29" fmla="*/ 29 h 773"/>
                    <a:gd name="T30" fmla="*/ 21 w 377"/>
                    <a:gd name="T31" fmla="*/ 28 h 773"/>
                    <a:gd name="T32" fmla="*/ 22 w 377"/>
                    <a:gd name="T33" fmla="*/ 28 h 773"/>
                    <a:gd name="T34" fmla="*/ 24 w 377"/>
                    <a:gd name="T35" fmla="*/ 26 h 773"/>
                    <a:gd name="T36" fmla="*/ 26 w 377"/>
                    <a:gd name="T37" fmla="*/ 24 h 773"/>
                    <a:gd name="T38" fmla="*/ 27 w 377"/>
                    <a:gd name="T39" fmla="*/ 22 h 773"/>
                    <a:gd name="T40" fmla="*/ 28 w 377"/>
                    <a:gd name="T41" fmla="*/ 21 h 773"/>
                    <a:gd name="T42" fmla="*/ 29 w 377"/>
                    <a:gd name="T43" fmla="*/ 19 h 773"/>
                    <a:gd name="T44" fmla="*/ 31 w 377"/>
                    <a:gd name="T45" fmla="*/ 18 h 773"/>
                    <a:gd name="T46" fmla="*/ 33 w 377"/>
                    <a:gd name="T47" fmla="*/ 17 h 773"/>
                    <a:gd name="T48" fmla="*/ 31 w 377"/>
                    <a:gd name="T49" fmla="*/ 16 h 773"/>
                    <a:gd name="T50" fmla="*/ 29 w 377"/>
                    <a:gd name="T51" fmla="*/ 16 h 773"/>
                    <a:gd name="T52" fmla="*/ 30 w 377"/>
                    <a:gd name="T53" fmla="*/ 15 h 773"/>
                    <a:gd name="T54" fmla="*/ 31 w 377"/>
                    <a:gd name="T55" fmla="*/ 14 h 773"/>
                    <a:gd name="T56" fmla="*/ 31 w 377"/>
                    <a:gd name="T57" fmla="*/ 14 h 773"/>
                    <a:gd name="T58" fmla="*/ 32 w 377"/>
                    <a:gd name="T59" fmla="*/ 13 h 773"/>
                    <a:gd name="T60" fmla="*/ 33 w 377"/>
                    <a:gd name="T61" fmla="*/ 13 h 773"/>
                    <a:gd name="T62" fmla="*/ 34 w 377"/>
                    <a:gd name="T63" fmla="*/ 14 h 773"/>
                    <a:gd name="T64" fmla="*/ 35 w 377"/>
                    <a:gd name="T65" fmla="*/ 14 h 773"/>
                    <a:gd name="T66" fmla="*/ 36 w 377"/>
                    <a:gd name="T67" fmla="*/ 15 h 773"/>
                    <a:gd name="T68" fmla="*/ 37 w 377"/>
                    <a:gd name="T69" fmla="*/ 15 h 773"/>
                    <a:gd name="T70" fmla="*/ 38 w 377"/>
                    <a:gd name="T71" fmla="*/ 15 h 773"/>
                    <a:gd name="T72" fmla="*/ 39 w 377"/>
                    <a:gd name="T73" fmla="*/ 15 h 773"/>
                    <a:gd name="T74" fmla="*/ 40 w 377"/>
                    <a:gd name="T75" fmla="*/ 15 h 773"/>
                    <a:gd name="T76" fmla="*/ 41 w 377"/>
                    <a:gd name="T77" fmla="*/ 13 h 773"/>
                    <a:gd name="T78" fmla="*/ 43 w 377"/>
                    <a:gd name="T79" fmla="*/ 12 h 773"/>
                    <a:gd name="T80" fmla="*/ 44 w 377"/>
                    <a:gd name="T81" fmla="*/ 11 h 773"/>
                    <a:gd name="T82" fmla="*/ 45 w 377"/>
                    <a:gd name="T83" fmla="*/ 11 h 773"/>
                    <a:gd name="T84" fmla="*/ 43 w 377"/>
                    <a:gd name="T85" fmla="*/ 9 h 773"/>
                    <a:gd name="T86" fmla="*/ 43 w 377"/>
                    <a:gd name="T87" fmla="*/ 8 h 773"/>
                    <a:gd name="T88" fmla="*/ 44 w 377"/>
                    <a:gd name="T89" fmla="*/ 7 h 773"/>
                    <a:gd name="T90" fmla="*/ 46 w 377"/>
                    <a:gd name="T91" fmla="*/ 6 h 773"/>
                    <a:gd name="T92" fmla="*/ 48 w 377"/>
                    <a:gd name="T93" fmla="*/ 5 h 773"/>
                    <a:gd name="T94" fmla="*/ 46 w 377"/>
                    <a:gd name="T95" fmla="*/ 3 h 773"/>
                    <a:gd name="T96" fmla="*/ 44 w 377"/>
                    <a:gd name="T97" fmla="*/ 2 h 773"/>
                    <a:gd name="T98" fmla="*/ 37 w 377"/>
                    <a:gd name="T99" fmla="*/ 1 h 773"/>
                    <a:gd name="T100" fmla="*/ 31 w 377"/>
                    <a:gd name="T101" fmla="*/ 0 h 773"/>
                    <a:gd name="T102" fmla="*/ 24 w 377"/>
                    <a:gd name="T103" fmla="*/ 0 h 773"/>
                    <a:gd name="T104" fmla="*/ 16 w 377"/>
                    <a:gd name="T105" fmla="*/ 1 h 773"/>
                    <a:gd name="T106" fmla="*/ 14 w 377"/>
                    <a:gd name="T107" fmla="*/ 2 h 773"/>
                    <a:gd name="T108" fmla="*/ 13 w 377"/>
                    <a:gd name="T109" fmla="*/ 3 h 773"/>
                    <a:gd name="T110" fmla="*/ 12 w 377"/>
                    <a:gd name="T111" fmla="*/ 5 h 773"/>
                    <a:gd name="T112" fmla="*/ 11 w 377"/>
                    <a:gd name="T113" fmla="*/ 5 h 773"/>
                    <a:gd name="T114" fmla="*/ 6 w 377"/>
                    <a:gd name="T115" fmla="*/ 6 h 773"/>
                    <a:gd name="T116" fmla="*/ 3 w 377"/>
                    <a:gd name="T117" fmla="*/ 7 h 773"/>
                    <a:gd name="T118" fmla="*/ 2 w 377"/>
                    <a:gd name="T119" fmla="*/ 8 h 773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377"/>
                    <a:gd name="T181" fmla="*/ 0 h 773"/>
                    <a:gd name="T182" fmla="*/ 377 w 377"/>
                    <a:gd name="T183" fmla="*/ 773 h 773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377" h="773">
                      <a:moveTo>
                        <a:pt x="12" y="209"/>
                      </a:moveTo>
                      <a:lnTo>
                        <a:pt x="3" y="257"/>
                      </a:lnTo>
                      <a:lnTo>
                        <a:pt x="0" y="304"/>
                      </a:lnTo>
                      <a:lnTo>
                        <a:pt x="9" y="409"/>
                      </a:lnTo>
                      <a:lnTo>
                        <a:pt x="16" y="499"/>
                      </a:lnTo>
                      <a:lnTo>
                        <a:pt x="34" y="553"/>
                      </a:lnTo>
                      <a:lnTo>
                        <a:pt x="53" y="620"/>
                      </a:lnTo>
                      <a:lnTo>
                        <a:pt x="64" y="654"/>
                      </a:lnTo>
                      <a:lnTo>
                        <a:pt x="80" y="698"/>
                      </a:lnTo>
                      <a:lnTo>
                        <a:pt x="91" y="733"/>
                      </a:lnTo>
                      <a:lnTo>
                        <a:pt x="104" y="758"/>
                      </a:lnTo>
                      <a:lnTo>
                        <a:pt x="116" y="770"/>
                      </a:lnTo>
                      <a:lnTo>
                        <a:pt x="130" y="773"/>
                      </a:lnTo>
                      <a:lnTo>
                        <a:pt x="144" y="767"/>
                      </a:lnTo>
                      <a:lnTo>
                        <a:pt x="155" y="769"/>
                      </a:lnTo>
                      <a:lnTo>
                        <a:pt x="163" y="764"/>
                      </a:lnTo>
                      <a:lnTo>
                        <a:pt x="174" y="744"/>
                      </a:lnTo>
                      <a:lnTo>
                        <a:pt x="191" y="699"/>
                      </a:lnTo>
                      <a:lnTo>
                        <a:pt x="205" y="646"/>
                      </a:lnTo>
                      <a:lnTo>
                        <a:pt x="215" y="599"/>
                      </a:lnTo>
                      <a:lnTo>
                        <a:pt x="220" y="556"/>
                      </a:lnTo>
                      <a:lnTo>
                        <a:pt x="228" y="525"/>
                      </a:lnTo>
                      <a:lnTo>
                        <a:pt x="242" y="487"/>
                      </a:lnTo>
                      <a:lnTo>
                        <a:pt x="258" y="459"/>
                      </a:lnTo>
                      <a:lnTo>
                        <a:pt x="244" y="441"/>
                      </a:lnTo>
                      <a:lnTo>
                        <a:pt x="226" y="429"/>
                      </a:lnTo>
                      <a:lnTo>
                        <a:pt x="240" y="407"/>
                      </a:lnTo>
                      <a:lnTo>
                        <a:pt x="242" y="385"/>
                      </a:lnTo>
                      <a:lnTo>
                        <a:pt x="247" y="370"/>
                      </a:lnTo>
                      <a:lnTo>
                        <a:pt x="256" y="354"/>
                      </a:lnTo>
                      <a:lnTo>
                        <a:pt x="264" y="361"/>
                      </a:lnTo>
                      <a:lnTo>
                        <a:pt x="272" y="366"/>
                      </a:lnTo>
                      <a:lnTo>
                        <a:pt x="280" y="382"/>
                      </a:lnTo>
                      <a:lnTo>
                        <a:pt x="283" y="403"/>
                      </a:lnTo>
                      <a:lnTo>
                        <a:pt x="289" y="410"/>
                      </a:lnTo>
                      <a:lnTo>
                        <a:pt x="301" y="412"/>
                      </a:lnTo>
                      <a:lnTo>
                        <a:pt x="309" y="406"/>
                      </a:lnTo>
                      <a:lnTo>
                        <a:pt x="315" y="391"/>
                      </a:lnTo>
                      <a:lnTo>
                        <a:pt x="323" y="348"/>
                      </a:lnTo>
                      <a:lnTo>
                        <a:pt x="340" y="322"/>
                      </a:lnTo>
                      <a:lnTo>
                        <a:pt x="350" y="305"/>
                      </a:lnTo>
                      <a:lnTo>
                        <a:pt x="354" y="286"/>
                      </a:lnTo>
                      <a:lnTo>
                        <a:pt x="344" y="245"/>
                      </a:lnTo>
                      <a:lnTo>
                        <a:pt x="337" y="221"/>
                      </a:lnTo>
                      <a:lnTo>
                        <a:pt x="346" y="193"/>
                      </a:lnTo>
                      <a:lnTo>
                        <a:pt x="364" y="168"/>
                      </a:lnTo>
                      <a:lnTo>
                        <a:pt x="377" y="146"/>
                      </a:lnTo>
                      <a:lnTo>
                        <a:pt x="368" y="94"/>
                      </a:lnTo>
                      <a:lnTo>
                        <a:pt x="347" y="51"/>
                      </a:lnTo>
                      <a:lnTo>
                        <a:pt x="295" y="16"/>
                      </a:lnTo>
                      <a:lnTo>
                        <a:pt x="241" y="0"/>
                      </a:lnTo>
                      <a:lnTo>
                        <a:pt x="186" y="6"/>
                      </a:lnTo>
                      <a:lnTo>
                        <a:pt x="125" y="32"/>
                      </a:lnTo>
                      <a:lnTo>
                        <a:pt x="106" y="59"/>
                      </a:lnTo>
                      <a:lnTo>
                        <a:pt x="97" y="85"/>
                      </a:lnTo>
                      <a:lnTo>
                        <a:pt x="89" y="122"/>
                      </a:lnTo>
                      <a:lnTo>
                        <a:pt x="82" y="140"/>
                      </a:lnTo>
                      <a:lnTo>
                        <a:pt x="41" y="170"/>
                      </a:lnTo>
                      <a:lnTo>
                        <a:pt x="23" y="189"/>
                      </a:lnTo>
                      <a:lnTo>
                        <a:pt x="12" y="209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427" name="Group 32"/>
                <p:cNvGrpSpPr>
                  <a:grpSpLocks/>
                </p:cNvGrpSpPr>
                <p:nvPr/>
              </p:nvGrpSpPr>
              <p:grpSpPr bwMode="auto">
                <a:xfrm>
                  <a:off x="956" y="356"/>
                  <a:ext cx="146" cy="137"/>
                  <a:chOff x="956" y="356"/>
                  <a:chExt cx="146" cy="137"/>
                </a:xfrm>
              </p:grpSpPr>
              <p:grpSp>
                <p:nvGrpSpPr>
                  <p:cNvPr id="16428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956" y="356"/>
                    <a:ext cx="146" cy="137"/>
                    <a:chOff x="956" y="356"/>
                    <a:chExt cx="146" cy="137"/>
                  </a:xfrm>
                </p:grpSpPr>
                <p:sp>
                  <p:nvSpPr>
                    <p:cNvPr id="16430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956" y="371"/>
                      <a:ext cx="44" cy="122"/>
                    </a:xfrm>
                    <a:custGeom>
                      <a:avLst/>
                      <a:gdLst>
                        <a:gd name="T0" fmla="*/ 1 w 88"/>
                        <a:gd name="T1" fmla="*/ 14 h 367"/>
                        <a:gd name="T2" fmla="*/ 2 w 88"/>
                        <a:gd name="T3" fmla="*/ 12 h 367"/>
                        <a:gd name="T4" fmla="*/ 3 w 88"/>
                        <a:gd name="T5" fmla="*/ 11 h 367"/>
                        <a:gd name="T6" fmla="*/ 3 w 88"/>
                        <a:gd name="T7" fmla="*/ 10 h 367"/>
                        <a:gd name="T8" fmla="*/ 1 w 88"/>
                        <a:gd name="T9" fmla="*/ 8 h 367"/>
                        <a:gd name="T10" fmla="*/ 0 w 88"/>
                        <a:gd name="T11" fmla="*/ 7 h 367"/>
                        <a:gd name="T12" fmla="*/ 1 w 88"/>
                        <a:gd name="T13" fmla="*/ 5 h 367"/>
                        <a:gd name="T14" fmla="*/ 3 w 88"/>
                        <a:gd name="T15" fmla="*/ 4 h 367"/>
                        <a:gd name="T16" fmla="*/ 5 w 88"/>
                        <a:gd name="T17" fmla="*/ 3 h 367"/>
                        <a:gd name="T18" fmla="*/ 8 w 88"/>
                        <a:gd name="T19" fmla="*/ 2 h 367"/>
                        <a:gd name="T20" fmla="*/ 11 w 88"/>
                        <a:gd name="T21" fmla="*/ 2 h 367"/>
                        <a:gd name="T22" fmla="*/ 10 w 88"/>
                        <a:gd name="T23" fmla="*/ 1 h 367"/>
                        <a:gd name="T24" fmla="*/ 9 w 88"/>
                        <a:gd name="T25" fmla="*/ 1 h 367"/>
                        <a:gd name="T26" fmla="*/ 8 w 88"/>
                        <a:gd name="T27" fmla="*/ 1 h 367"/>
                        <a:gd name="T28" fmla="*/ 7 w 88"/>
                        <a:gd name="T29" fmla="*/ 0 h 367"/>
                        <a:gd name="T30" fmla="*/ 7 w 88"/>
                        <a:gd name="T31" fmla="*/ 0 h 367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88"/>
                        <a:gd name="T49" fmla="*/ 0 h 367"/>
                        <a:gd name="T50" fmla="*/ 88 w 88"/>
                        <a:gd name="T51" fmla="*/ 367 h 367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88" h="367">
                          <a:moveTo>
                            <a:pt x="3" y="367"/>
                          </a:moveTo>
                          <a:lnTo>
                            <a:pt x="14" y="332"/>
                          </a:lnTo>
                          <a:lnTo>
                            <a:pt x="21" y="307"/>
                          </a:lnTo>
                          <a:lnTo>
                            <a:pt x="18" y="262"/>
                          </a:lnTo>
                          <a:lnTo>
                            <a:pt x="7" y="223"/>
                          </a:lnTo>
                          <a:lnTo>
                            <a:pt x="0" y="177"/>
                          </a:lnTo>
                          <a:lnTo>
                            <a:pt x="3" y="140"/>
                          </a:lnTo>
                          <a:lnTo>
                            <a:pt x="20" y="102"/>
                          </a:lnTo>
                          <a:lnTo>
                            <a:pt x="38" y="76"/>
                          </a:lnTo>
                          <a:lnTo>
                            <a:pt x="64" y="53"/>
                          </a:lnTo>
                          <a:lnTo>
                            <a:pt x="88" y="41"/>
                          </a:lnTo>
                          <a:lnTo>
                            <a:pt x="74" y="40"/>
                          </a:lnTo>
                          <a:lnTo>
                            <a:pt x="65" y="35"/>
                          </a:lnTo>
                          <a:lnTo>
                            <a:pt x="59" y="26"/>
                          </a:lnTo>
                          <a:lnTo>
                            <a:pt x="54" y="10"/>
                          </a:lnTo>
                          <a:lnTo>
                            <a:pt x="5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31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1018" y="391"/>
                      <a:ext cx="51" cy="17"/>
                    </a:xfrm>
                    <a:custGeom>
                      <a:avLst/>
                      <a:gdLst>
                        <a:gd name="T0" fmla="*/ 0 w 103"/>
                        <a:gd name="T1" fmla="*/ 1 h 52"/>
                        <a:gd name="T2" fmla="*/ 2 w 103"/>
                        <a:gd name="T3" fmla="*/ 2 h 52"/>
                        <a:gd name="T4" fmla="*/ 4 w 103"/>
                        <a:gd name="T5" fmla="*/ 2 h 52"/>
                        <a:gd name="T6" fmla="*/ 7 w 103"/>
                        <a:gd name="T7" fmla="*/ 2 h 52"/>
                        <a:gd name="T8" fmla="*/ 9 w 103"/>
                        <a:gd name="T9" fmla="*/ 2 h 52"/>
                        <a:gd name="T10" fmla="*/ 11 w 103"/>
                        <a:gd name="T11" fmla="*/ 2 h 52"/>
                        <a:gd name="T12" fmla="*/ 12 w 103"/>
                        <a:gd name="T13" fmla="*/ 1 h 52"/>
                        <a:gd name="T14" fmla="*/ 12 w 103"/>
                        <a:gd name="T15" fmla="*/ 0 h 52"/>
                        <a:gd name="T16" fmla="*/ 11 w 103"/>
                        <a:gd name="T17" fmla="*/ 0 h 52"/>
                        <a:gd name="T18" fmla="*/ 9 w 103"/>
                        <a:gd name="T19" fmla="*/ 0 h 52"/>
                        <a:gd name="T20" fmla="*/ 7 w 103"/>
                        <a:gd name="T21" fmla="*/ 0 h 52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03"/>
                        <a:gd name="T34" fmla="*/ 0 h 52"/>
                        <a:gd name="T35" fmla="*/ 103 w 103"/>
                        <a:gd name="T36" fmla="*/ 52 h 52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03" h="52">
                          <a:moveTo>
                            <a:pt x="0" y="27"/>
                          </a:moveTo>
                          <a:lnTo>
                            <a:pt x="20" y="42"/>
                          </a:lnTo>
                          <a:lnTo>
                            <a:pt x="39" y="50"/>
                          </a:lnTo>
                          <a:lnTo>
                            <a:pt x="62" y="52"/>
                          </a:lnTo>
                          <a:lnTo>
                            <a:pt x="78" y="50"/>
                          </a:lnTo>
                          <a:lnTo>
                            <a:pt x="93" y="45"/>
                          </a:lnTo>
                          <a:lnTo>
                            <a:pt x="103" y="30"/>
                          </a:lnTo>
                          <a:lnTo>
                            <a:pt x="103" y="12"/>
                          </a:lnTo>
                          <a:lnTo>
                            <a:pt x="91" y="3"/>
                          </a:lnTo>
                          <a:lnTo>
                            <a:pt x="77" y="0"/>
                          </a:lnTo>
                          <a:lnTo>
                            <a:pt x="58" y="6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32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005" y="430"/>
                      <a:ext cx="23" cy="25"/>
                    </a:xfrm>
                    <a:custGeom>
                      <a:avLst/>
                      <a:gdLst>
                        <a:gd name="T0" fmla="*/ 5 w 47"/>
                        <a:gd name="T1" fmla="*/ 0 h 77"/>
                        <a:gd name="T2" fmla="*/ 3 w 47"/>
                        <a:gd name="T3" fmla="*/ 0 h 77"/>
                        <a:gd name="T4" fmla="*/ 1 w 47"/>
                        <a:gd name="T5" fmla="*/ 1 h 77"/>
                        <a:gd name="T6" fmla="*/ 0 w 47"/>
                        <a:gd name="T7" fmla="*/ 2 h 77"/>
                        <a:gd name="T8" fmla="*/ 0 w 47"/>
                        <a:gd name="T9" fmla="*/ 3 h 7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7"/>
                        <a:gd name="T16" fmla="*/ 0 h 77"/>
                        <a:gd name="T17" fmla="*/ 47 w 47"/>
                        <a:gd name="T18" fmla="*/ 77 h 7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7" h="77">
                          <a:moveTo>
                            <a:pt x="47" y="0"/>
                          </a:moveTo>
                          <a:lnTo>
                            <a:pt x="28" y="10"/>
                          </a:lnTo>
                          <a:lnTo>
                            <a:pt x="13" y="28"/>
                          </a:lnTo>
                          <a:lnTo>
                            <a:pt x="3" y="53"/>
                          </a:lnTo>
                          <a:lnTo>
                            <a:pt x="0" y="7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33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057" y="367"/>
                      <a:ext cx="19" cy="20"/>
                    </a:xfrm>
                    <a:custGeom>
                      <a:avLst/>
                      <a:gdLst>
                        <a:gd name="T0" fmla="*/ 0 w 38"/>
                        <a:gd name="T1" fmla="*/ 0 h 59"/>
                        <a:gd name="T2" fmla="*/ 3 w 38"/>
                        <a:gd name="T3" fmla="*/ 2 h 59"/>
                        <a:gd name="T4" fmla="*/ 3 w 38"/>
                        <a:gd name="T5" fmla="*/ 2 h 59"/>
                        <a:gd name="T6" fmla="*/ 4 w 38"/>
                        <a:gd name="T7" fmla="*/ 1 h 59"/>
                        <a:gd name="T8" fmla="*/ 5 w 38"/>
                        <a:gd name="T9" fmla="*/ 1 h 5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"/>
                        <a:gd name="T16" fmla="*/ 0 h 59"/>
                        <a:gd name="T17" fmla="*/ 38 w 38"/>
                        <a:gd name="T18" fmla="*/ 59 h 5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" h="59">
                          <a:moveTo>
                            <a:pt x="0" y="0"/>
                          </a:moveTo>
                          <a:lnTo>
                            <a:pt x="18" y="59"/>
                          </a:lnTo>
                          <a:lnTo>
                            <a:pt x="20" y="45"/>
                          </a:lnTo>
                          <a:lnTo>
                            <a:pt x="27" y="36"/>
                          </a:lnTo>
                          <a:lnTo>
                            <a:pt x="38" y="3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34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1071" y="383"/>
                      <a:ext cx="9" cy="8"/>
                    </a:xfrm>
                    <a:custGeom>
                      <a:avLst/>
                      <a:gdLst>
                        <a:gd name="T0" fmla="*/ 1 w 18"/>
                        <a:gd name="T1" fmla="*/ 1 h 22"/>
                        <a:gd name="T2" fmla="*/ 1 w 18"/>
                        <a:gd name="T3" fmla="*/ 1 h 22"/>
                        <a:gd name="T4" fmla="*/ 0 w 18"/>
                        <a:gd name="T5" fmla="*/ 0 h 22"/>
                        <a:gd name="T6" fmla="*/ 0 w 18"/>
                        <a:gd name="T7" fmla="*/ 0 h 22"/>
                        <a:gd name="T8" fmla="*/ 1 w 18"/>
                        <a:gd name="T9" fmla="*/ 0 h 22"/>
                        <a:gd name="T10" fmla="*/ 1 w 18"/>
                        <a:gd name="T11" fmla="*/ 0 h 22"/>
                        <a:gd name="T12" fmla="*/ 2 w 18"/>
                        <a:gd name="T13" fmla="*/ 0 h 22"/>
                        <a:gd name="T14" fmla="*/ 2 w 18"/>
                        <a:gd name="T15" fmla="*/ 0 h 22"/>
                        <a:gd name="T16" fmla="*/ 2 w 18"/>
                        <a:gd name="T17" fmla="*/ 1 h 22"/>
                        <a:gd name="T18" fmla="*/ 3 w 18"/>
                        <a:gd name="T19" fmla="*/ 1 h 22"/>
                        <a:gd name="T20" fmla="*/ 3 w 18"/>
                        <a:gd name="T21" fmla="*/ 1 h 22"/>
                        <a:gd name="T22" fmla="*/ 2 w 18"/>
                        <a:gd name="T23" fmla="*/ 1 h 22"/>
                        <a:gd name="T24" fmla="*/ 1 w 18"/>
                        <a:gd name="T25" fmla="*/ 1 h 22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8"/>
                        <a:gd name="T40" fmla="*/ 0 h 22"/>
                        <a:gd name="T41" fmla="*/ 18 w 18"/>
                        <a:gd name="T42" fmla="*/ 22 h 22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8" h="22">
                          <a:moveTo>
                            <a:pt x="7" y="19"/>
                          </a:moveTo>
                          <a:lnTo>
                            <a:pt x="3" y="15"/>
                          </a:ln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4" y="0"/>
                          </a:lnTo>
                          <a:lnTo>
                            <a:pt x="8" y="0"/>
                          </a:lnTo>
                          <a:lnTo>
                            <a:pt x="13" y="3"/>
                          </a:lnTo>
                          <a:lnTo>
                            <a:pt x="15" y="7"/>
                          </a:lnTo>
                          <a:lnTo>
                            <a:pt x="15" y="13"/>
                          </a:lnTo>
                          <a:lnTo>
                            <a:pt x="17" y="19"/>
                          </a:lnTo>
                          <a:lnTo>
                            <a:pt x="18" y="22"/>
                          </a:lnTo>
                          <a:lnTo>
                            <a:pt x="13" y="21"/>
                          </a:lnTo>
                          <a:lnTo>
                            <a:pt x="7" y="19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35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1077" y="356"/>
                      <a:ext cx="25" cy="35"/>
                    </a:xfrm>
                    <a:custGeom>
                      <a:avLst/>
                      <a:gdLst>
                        <a:gd name="T0" fmla="*/ 7 w 50"/>
                        <a:gd name="T1" fmla="*/ 4 h 103"/>
                        <a:gd name="T2" fmla="*/ 7 w 50"/>
                        <a:gd name="T3" fmla="*/ 3 h 103"/>
                        <a:gd name="T4" fmla="*/ 5 w 50"/>
                        <a:gd name="T5" fmla="*/ 2 h 103"/>
                        <a:gd name="T6" fmla="*/ 3 w 50"/>
                        <a:gd name="T7" fmla="*/ 1 h 103"/>
                        <a:gd name="T8" fmla="*/ 1 w 50"/>
                        <a:gd name="T9" fmla="*/ 1 h 103"/>
                        <a:gd name="T10" fmla="*/ 0 w 50"/>
                        <a:gd name="T11" fmla="*/ 0 h 10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50"/>
                        <a:gd name="T19" fmla="*/ 0 h 103"/>
                        <a:gd name="T20" fmla="*/ 50 w 50"/>
                        <a:gd name="T21" fmla="*/ 103 h 10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50" h="103">
                          <a:moveTo>
                            <a:pt x="50" y="103"/>
                          </a:moveTo>
                          <a:lnTo>
                            <a:pt x="49" y="71"/>
                          </a:lnTo>
                          <a:lnTo>
                            <a:pt x="40" y="43"/>
                          </a:lnTo>
                          <a:lnTo>
                            <a:pt x="21" y="34"/>
                          </a:lnTo>
                          <a:lnTo>
                            <a:pt x="2" y="1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36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044" y="405"/>
                      <a:ext cx="33" cy="32"/>
                    </a:xfrm>
                    <a:custGeom>
                      <a:avLst/>
                      <a:gdLst>
                        <a:gd name="T0" fmla="*/ 4 w 67"/>
                        <a:gd name="T1" fmla="*/ 3 h 97"/>
                        <a:gd name="T2" fmla="*/ 2 w 67"/>
                        <a:gd name="T3" fmla="*/ 4 h 97"/>
                        <a:gd name="T4" fmla="*/ 1 w 67"/>
                        <a:gd name="T5" fmla="*/ 4 h 97"/>
                        <a:gd name="T6" fmla="*/ 0 w 67"/>
                        <a:gd name="T7" fmla="*/ 3 h 97"/>
                        <a:gd name="T8" fmla="*/ 0 w 67"/>
                        <a:gd name="T9" fmla="*/ 2 h 97"/>
                        <a:gd name="T10" fmla="*/ 1 w 67"/>
                        <a:gd name="T11" fmla="*/ 2 h 97"/>
                        <a:gd name="T12" fmla="*/ 4 w 67"/>
                        <a:gd name="T13" fmla="*/ 1 h 97"/>
                        <a:gd name="T14" fmla="*/ 6 w 67"/>
                        <a:gd name="T15" fmla="*/ 1 h 97"/>
                        <a:gd name="T16" fmla="*/ 7 w 67"/>
                        <a:gd name="T17" fmla="*/ 1 h 97"/>
                        <a:gd name="T18" fmla="*/ 8 w 67"/>
                        <a:gd name="T19" fmla="*/ 0 h 9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7"/>
                        <a:gd name="T31" fmla="*/ 0 h 97"/>
                        <a:gd name="T32" fmla="*/ 67 w 67"/>
                        <a:gd name="T33" fmla="*/ 97 h 9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7" h="97">
                          <a:moveTo>
                            <a:pt x="35" y="93"/>
                          </a:moveTo>
                          <a:lnTo>
                            <a:pt x="21" y="97"/>
                          </a:lnTo>
                          <a:lnTo>
                            <a:pt x="8" y="96"/>
                          </a:lnTo>
                          <a:lnTo>
                            <a:pt x="0" y="84"/>
                          </a:lnTo>
                          <a:lnTo>
                            <a:pt x="1" y="65"/>
                          </a:lnTo>
                          <a:lnTo>
                            <a:pt x="12" y="52"/>
                          </a:lnTo>
                          <a:lnTo>
                            <a:pt x="33" y="40"/>
                          </a:lnTo>
                          <a:lnTo>
                            <a:pt x="49" y="27"/>
                          </a:lnTo>
                          <a:lnTo>
                            <a:pt x="60" y="18"/>
                          </a:lnTo>
                          <a:lnTo>
                            <a:pt x="6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429" name="Line 3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15" y="440"/>
                    <a:ext cx="37" cy="2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6425" name="Freeform 34"/>
              <p:cNvSpPr>
                <a:spLocks/>
              </p:cNvSpPr>
              <p:nvPr/>
            </p:nvSpPr>
            <p:spPr bwMode="auto">
              <a:xfrm>
                <a:off x="954" y="270"/>
                <a:ext cx="203" cy="108"/>
              </a:xfrm>
              <a:custGeom>
                <a:avLst/>
                <a:gdLst>
                  <a:gd name="T0" fmla="*/ 2 w 405"/>
                  <a:gd name="T1" fmla="*/ 12 h 326"/>
                  <a:gd name="T2" fmla="*/ 6 w 405"/>
                  <a:gd name="T3" fmla="*/ 11 h 326"/>
                  <a:gd name="T4" fmla="*/ 7 w 405"/>
                  <a:gd name="T5" fmla="*/ 10 h 326"/>
                  <a:gd name="T6" fmla="*/ 9 w 405"/>
                  <a:gd name="T7" fmla="*/ 9 h 326"/>
                  <a:gd name="T8" fmla="*/ 9 w 405"/>
                  <a:gd name="T9" fmla="*/ 8 h 326"/>
                  <a:gd name="T10" fmla="*/ 11 w 405"/>
                  <a:gd name="T11" fmla="*/ 7 h 326"/>
                  <a:gd name="T12" fmla="*/ 13 w 405"/>
                  <a:gd name="T13" fmla="*/ 7 h 326"/>
                  <a:gd name="T14" fmla="*/ 15 w 405"/>
                  <a:gd name="T15" fmla="*/ 6 h 326"/>
                  <a:gd name="T16" fmla="*/ 17 w 405"/>
                  <a:gd name="T17" fmla="*/ 7 h 326"/>
                  <a:gd name="T18" fmla="*/ 19 w 405"/>
                  <a:gd name="T19" fmla="*/ 7 h 326"/>
                  <a:gd name="T20" fmla="*/ 20 w 405"/>
                  <a:gd name="T21" fmla="*/ 8 h 326"/>
                  <a:gd name="T22" fmla="*/ 19 w 405"/>
                  <a:gd name="T23" fmla="*/ 9 h 326"/>
                  <a:gd name="T24" fmla="*/ 18 w 405"/>
                  <a:gd name="T25" fmla="*/ 11 h 326"/>
                  <a:gd name="T26" fmla="*/ 22 w 405"/>
                  <a:gd name="T27" fmla="*/ 11 h 326"/>
                  <a:gd name="T28" fmla="*/ 22 w 405"/>
                  <a:gd name="T29" fmla="*/ 10 h 326"/>
                  <a:gd name="T30" fmla="*/ 24 w 405"/>
                  <a:gd name="T31" fmla="*/ 10 h 326"/>
                  <a:gd name="T32" fmla="*/ 26 w 405"/>
                  <a:gd name="T33" fmla="*/ 9 h 326"/>
                  <a:gd name="T34" fmla="*/ 26 w 405"/>
                  <a:gd name="T35" fmla="*/ 8 h 326"/>
                  <a:gd name="T36" fmla="*/ 27 w 405"/>
                  <a:gd name="T37" fmla="*/ 8 h 326"/>
                  <a:gd name="T38" fmla="*/ 28 w 405"/>
                  <a:gd name="T39" fmla="*/ 8 h 326"/>
                  <a:gd name="T40" fmla="*/ 30 w 405"/>
                  <a:gd name="T41" fmla="*/ 8 h 326"/>
                  <a:gd name="T42" fmla="*/ 32 w 405"/>
                  <a:gd name="T43" fmla="*/ 8 h 326"/>
                  <a:gd name="T44" fmla="*/ 33 w 405"/>
                  <a:gd name="T45" fmla="*/ 8 h 326"/>
                  <a:gd name="T46" fmla="*/ 34 w 405"/>
                  <a:gd name="T47" fmla="*/ 8 h 326"/>
                  <a:gd name="T48" fmla="*/ 36 w 405"/>
                  <a:gd name="T49" fmla="*/ 9 h 326"/>
                  <a:gd name="T50" fmla="*/ 37 w 405"/>
                  <a:gd name="T51" fmla="*/ 9 h 326"/>
                  <a:gd name="T52" fmla="*/ 40 w 405"/>
                  <a:gd name="T53" fmla="*/ 10 h 326"/>
                  <a:gd name="T54" fmla="*/ 41 w 405"/>
                  <a:gd name="T55" fmla="*/ 11 h 326"/>
                  <a:gd name="T56" fmla="*/ 44 w 405"/>
                  <a:gd name="T57" fmla="*/ 11 h 326"/>
                  <a:gd name="T58" fmla="*/ 47 w 405"/>
                  <a:gd name="T59" fmla="*/ 11 h 326"/>
                  <a:gd name="T60" fmla="*/ 49 w 405"/>
                  <a:gd name="T61" fmla="*/ 11 h 326"/>
                  <a:gd name="T62" fmla="*/ 51 w 405"/>
                  <a:gd name="T63" fmla="*/ 10 h 326"/>
                  <a:gd name="T64" fmla="*/ 51 w 405"/>
                  <a:gd name="T65" fmla="*/ 9 h 326"/>
                  <a:gd name="T66" fmla="*/ 50 w 405"/>
                  <a:gd name="T67" fmla="*/ 9 h 326"/>
                  <a:gd name="T68" fmla="*/ 49 w 405"/>
                  <a:gd name="T69" fmla="*/ 8 h 326"/>
                  <a:gd name="T70" fmla="*/ 48 w 405"/>
                  <a:gd name="T71" fmla="*/ 7 h 326"/>
                  <a:gd name="T72" fmla="*/ 47 w 405"/>
                  <a:gd name="T73" fmla="*/ 6 h 326"/>
                  <a:gd name="T74" fmla="*/ 45 w 405"/>
                  <a:gd name="T75" fmla="*/ 5 h 326"/>
                  <a:gd name="T76" fmla="*/ 43 w 405"/>
                  <a:gd name="T77" fmla="*/ 5 h 326"/>
                  <a:gd name="T78" fmla="*/ 41 w 405"/>
                  <a:gd name="T79" fmla="*/ 5 h 326"/>
                  <a:gd name="T80" fmla="*/ 39 w 405"/>
                  <a:gd name="T81" fmla="*/ 5 h 326"/>
                  <a:gd name="T82" fmla="*/ 37 w 405"/>
                  <a:gd name="T83" fmla="*/ 3 h 326"/>
                  <a:gd name="T84" fmla="*/ 35 w 405"/>
                  <a:gd name="T85" fmla="*/ 2 h 326"/>
                  <a:gd name="T86" fmla="*/ 30 w 405"/>
                  <a:gd name="T87" fmla="*/ 1 h 326"/>
                  <a:gd name="T88" fmla="*/ 25 w 405"/>
                  <a:gd name="T89" fmla="*/ 0 h 326"/>
                  <a:gd name="T90" fmla="*/ 19 w 405"/>
                  <a:gd name="T91" fmla="*/ 0 h 326"/>
                  <a:gd name="T92" fmla="*/ 15 w 405"/>
                  <a:gd name="T93" fmla="*/ 0 h 326"/>
                  <a:gd name="T94" fmla="*/ 14 w 405"/>
                  <a:gd name="T95" fmla="*/ 1 h 326"/>
                  <a:gd name="T96" fmla="*/ 13 w 405"/>
                  <a:gd name="T97" fmla="*/ 1 h 326"/>
                  <a:gd name="T98" fmla="*/ 11 w 405"/>
                  <a:gd name="T99" fmla="*/ 2 h 326"/>
                  <a:gd name="T100" fmla="*/ 8 w 405"/>
                  <a:gd name="T101" fmla="*/ 2 h 326"/>
                  <a:gd name="T102" fmla="*/ 6 w 405"/>
                  <a:gd name="T103" fmla="*/ 3 h 326"/>
                  <a:gd name="T104" fmla="*/ 5 w 405"/>
                  <a:gd name="T105" fmla="*/ 3 h 326"/>
                  <a:gd name="T106" fmla="*/ 3 w 405"/>
                  <a:gd name="T107" fmla="*/ 4 h 326"/>
                  <a:gd name="T108" fmla="*/ 2 w 405"/>
                  <a:gd name="T109" fmla="*/ 5 h 326"/>
                  <a:gd name="T110" fmla="*/ 2 w 405"/>
                  <a:gd name="T111" fmla="*/ 6 h 326"/>
                  <a:gd name="T112" fmla="*/ 1 w 405"/>
                  <a:gd name="T113" fmla="*/ 7 h 326"/>
                  <a:gd name="T114" fmla="*/ 1 w 405"/>
                  <a:gd name="T115" fmla="*/ 8 h 326"/>
                  <a:gd name="T116" fmla="*/ 0 w 405"/>
                  <a:gd name="T117" fmla="*/ 9 h 326"/>
                  <a:gd name="T118" fmla="*/ 1 w 405"/>
                  <a:gd name="T119" fmla="*/ 10 h 326"/>
                  <a:gd name="T120" fmla="*/ 1 w 405"/>
                  <a:gd name="T121" fmla="*/ 11 h 326"/>
                  <a:gd name="T122" fmla="*/ 2 w 405"/>
                  <a:gd name="T123" fmla="*/ 12 h 32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405"/>
                  <a:gd name="T187" fmla="*/ 0 h 326"/>
                  <a:gd name="T188" fmla="*/ 405 w 405"/>
                  <a:gd name="T189" fmla="*/ 326 h 32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405" h="326">
                    <a:moveTo>
                      <a:pt x="14" y="326"/>
                    </a:moveTo>
                    <a:lnTo>
                      <a:pt x="41" y="309"/>
                    </a:lnTo>
                    <a:lnTo>
                      <a:pt x="56" y="285"/>
                    </a:lnTo>
                    <a:lnTo>
                      <a:pt x="65" y="251"/>
                    </a:lnTo>
                    <a:lnTo>
                      <a:pt x="71" y="220"/>
                    </a:lnTo>
                    <a:lnTo>
                      <a:pt x="81" y="198"/>
                    </a:lnTo>
                    <a:lnTo>
                      <a:pt x="97" y="183"/>
                    </a:lnTo>
                    <a:lnTo>
                      <a:pt x="115" y="176"/>
                    </a:lnTo>
                    <a:lnTo>
                      <a:pt x="132" y="180"/>
                    </a:lnTo>
                    <a:lnTo>
                      <a:pt x="148" y="196"/>
                    </a:lnTo>
                    <a:lnTo>
                      <a:pt x="157" y="222"/>
                    </a:lnTo>
                    <a:lnTo>
                      <a:pt x="151" y="253"/>
                    </a:lnTo>
                    <a:lnTo>
                      <a:pt x="137" y="294"/>
                    </a:lnTo>
                    <a:lnTo>
                      <a:pt x="169" y="304"/>
                    </a:lnTo>
                    <a:lnTo>
                      <a:pt x="172" y="285"/>
                    </a:lnTo>
                    <a:lnTo>
                      <a:pt x="189" y="267"/>
                    </a:lnTo>
                    <a:lnTo>
                      <a:pt x="201" y="247"/>
                    </a:lnTo>
                    <a:lnTo>
                      <a:pt x="208" y="229"/>
                    </a:lnTo>
                    <a:lnTo>
                      <a:pt x="212" y="211"/>
                    </a:lnTo>
                    <a:lnTo>
                      <a:pt x="223" y="220"/>
                    </a:lnTo>
                    <a:lnTo>
                      <a:pt x="237" y="225"/>
                    </a:lnTo>
                    <a:lnTo>
                      <a:pt x="249" y="227"/>
                    </a:lnTo>
                    <a:lnTo>
                      <a:pt x="261" y="225"/>
                    </a:lnTo>
                    <a:lnTo>
                      <a:pt x="272" y="222"/>
                    </a:lnTo>
                    <a:lnTo>
                      <a:pt x="281" y="239"/>
                    </a:lnTo>
                    <a:lnTo>
                      <a:pt x="294" y="261"/>
                    </a:lnTo>
                    <a:lnTo>
                      <a:pt x="313" y="281"/>
                    </a:lnTo>
                    <a:lnTo>
                      <a:pt x="328" y="292"/>
                    </a:lnTo>
                    <a:lnTo>
                      <a:pt x="348" y="303"/>
                    </a:lnTo>
                    <a:lnTo>
                      <a:pt x="370" y="306"/>
                    </a:lnTo>
                    <a:lnTo>
                      <a:pt x="388" y="298"/>
                    </a:lnTo>
                    <a:lnTo>
                      <a:pt x="402" y="278"/>
                    </a:lnTo>
                    <a:lnTo>
                      <a:pt x="405" y="254"/>
                    </a:lnTo>
                    <a:lnTo>
                      <a:pt x="400" y="233"/>
                    </a:lnTo>
                    <a:lnTo>
                      <a:pt x="390" y="204"/>
                    </a:lnTo>
                    <a:lnTo>
                      <a:pt x="383" y="177"/>
                    </a:lnTo>
                    <a:lnTo>
                      <a:pt x="376" y="160"/>
                    </a:lnTo>
                    <a:lnTo>
                      <a:pt x="357" y="137"/>
                    </a:lnTo>
                    <a:lnTo>
                      <a:pt x="340" y="130"/>
                    </a:lnTo>
                    <a:lnTo>
                      <a:pt x="322" y="126"/>
                    </a:lnTo>
                    <a:lnTo>
                      <a:pt x="310" y="129"/>
                    </a:lnTo>
                    <a:lnTo>
                      <a:pt x="296" y="95"/>
                    </a:lnTo>
                    <a:lnTo>
                      <a:pt x="275" y="67"/>
                    </a:lnTo>
                    <a:lnTo>
                      <a:pt x="240" y="37"/>
                    </a:lnTo>
                    <a:lnTo>
                      <a:pt x="194" y="13"/>
                    </a:lnTo>
                    <a:lnTo>
                      <a:pt x="149" y="0"/>
                    </a:lnTo>
                    <a:lnTo>
                      <a:pt x="116" y="6"/>
                    </a:lnTo>
                    <a:lnTo>
                      <a:pt x="109" y="19"/>
                    </a:lnTo>
                    <a:lnTo>
                      <a:pt x="101" y="33"/>
                    </a:lnTo>
                    <a:lnTo>
                      <a:pt x="84" y="46"/>
                    </a:lnTo>
                    <a:lnTo>
                      <a:pt x="63" y="59"/>
                    </a:lnTo>
                    <a:lnTo>
                      <a:pt x="47" y="71"/>
                    </a:lnTo>
                    <a:lnTo>
                      <a:pt x="35" y="84"/>
                    </a:lnTo>
                    <a:lnTo>
                      <a:pt x="24" y="106"/>
                    </a:lnTo>
                    <a:lnTo>
                      <a:pt x="16" y="129"/>
                    </a:lnTo>
                    <a:lnTo>
                      <a:pt x="14" y="152"/>
                    </a:lnTo>
                    <a:lnTo>
                      <a:pt x="8" y="180"/>
                    </a:lnTo>
                    <a:lnTo>
                      <a:pt x="2" y="211"/>
                    </a:lnTo>
                    <a:lnTo>
                      <a:pt x="0" y="248"/>
                    </a:lnTo>
                    <a:lnTo>
                      <a:pt x="1" y="276"/>
                    </a:lnTo>
                    <a:lnTo>
                      <a:pt x="6" y="304"/>
                    </a:lnTo>
                    <a:lnTo>
                      <a:pt x="14" y="326"/>
                    </a:lnTo>
                    <a:close/>
                  </a:path>
                </a:pathLst>
              </a:custGeom>
              <a:solidFill>
                <a:srgbClr val="A0A0A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394" name="Group 38"/>
            <p:cNvGrpSpPr>
              <a:grpSpLocks/>
            </p:cNvGrpSpPr>
            <p:nvPr/>
          </p:nvGrpSpPr>
          <p:grpSpPr bwMode="auto">
            <a:xfrm>
              <a:off x="256" y="1100"/>
              <a:ext cx="377" cy="96"/>
              <a:chOff x="256" y="1100"/>
              <a:chExt cx="377" cy="96"/>
            </a:xfrm>
          </p:grpSpPr>
          <p:sp>
            <p:nvSpPr>
              <p:cNvPr id="16422" name="Freeform 36"/>
              <p:cNvSpPr>
                <a:spLocks/>
              </p:cNvSpPr>
              <p:nvPr/>
            </p:nvSpPr>
            <p:spPr bwMode="auto">
              <a:xfrm>
                <a:off x="256" y="1100"/>
                <a:ext cx="372" cy="73"/>
              </a:xfrm>
              <a:custGeom>
                <a:avLst/>
                <a:gdLst>
                  <a:gd name="T0" fmla="*/ 45 w 744"/>
                  <a:gd name="T1" fmla="*/ 0 h 221"/>
                  <a:gd name="T2" fmla="*/ 51 w 744"/>
                  <a:gd name="T3" fmla="*/ 0 h 221"/>
                  <a:gd name="T4" fmla="*/ 56 w 744"/>
                  <a:gd name="T5" fmla="*/ 1 h 221"/>
                  <a:gd name="T6" fmla="*/ 61 w 744"/>
                  <a:gd name="T7" fmla="*/ 2 h 221"/>
                  <a:gd name="T8" fmla="*/ 68 w 744"/>
                  <a:gd name="T9" fmla="*/ 3 h 221"/>
                  <a:gd name="T10" fmla="*/ 74 w 744"/>
                  <a:gd name="T11" fmla="*/ 3 h 221"/>
                  <a:gd name="T12" fmla="*/ 81 w 744"/>
                  <a:gd name="T13" fmla="*/ 3 h 221"/>
                  <a:gd name="T14" fmla="*/ 87 w 744"/>
                  <a:gd name="T15" fmla="*/ 4 h 221"/>
                  <a:gd name="T16" fmla="*/ 93 w 744"/>
                  <a:gd name="T17" fmla="*/ 5 h 221"/>
                  <a:gd name="T18" fmla="*/ 93 w 744"/>
                  <a:gd name="T19" fmla="*/ 6 h 221"/>
                  <a:gd name="T20" fmla="*/ 91 w 744"/>
                  <a:gd name="T21" fmla="*/ 7 h 221"/>
                  <a:gd name="T22" fmla="*/ 85 w 744"/>
                  <a:gd name="T23" fmla="*/ 8 h 221"/>
                  <a:gd name="T24" fmla="*/ 79 w 744"/>
                  <a:gd name="T25" fmla="*/ 8 h 221"/>
                  <a:gd name="T26" fmla="*/ 56 w 744"/>
                  <a:gd name="T27" fmla="*/ 8 h 221"/>
                  <a:gd name="T28" fmla="*/ 47 w 744"/>
                  <a:gd name="T29" fmla="*/ 8 h 221"/>
                  <a:gd name="T30" fmla="*/ 39 w 744"/>
                  <a:gd name="T31" fmla="*/ 8 h 221"/>
                  <a:gd name="T32" fmla="*/ 31 w 744"/>
                  <a:gd name="T33" fmla="*/ 7 h 221"/>
                  <a:gd name="T34" fmla="*/ 27 w 744"/>
                  <a:gd name="T35" fmla="*/ 6 h 221"/>
                  <a:gd name="T36" fmla="*/ 27 w 744"/>
                  <a:gd name="T37" fmla="*/ 7 h 221"/>
                  <a:gd name="T38" fmla="*/ 6 w 744"/>
                  <a:gd name="T39" fmla="*/ 7 h 221"/>
                  <a:gd name="T40" fmla="*/ 3 w 744"/>
                  <a:gd name="T41" fmla="*/ 6 h 221"/>
                  <a:gd name="T42" fmla="*/ 1 w 744"/>
                  <a:gd name="T43" fmla="*/ 5 h 221"/>
                  <a:gd name="T44" fmla="*/ 0 w 744"/>
                  <a:gd name="T45" fmla="*/ 3 h 221"/>
                  <a:gd name="T46" fmla="*/ 1 w 744"/>
                  <a:gd name="T47" fmla="*/ 2 h 221"/>
                  <a:gd name="T48" fmla="*/ 2 w 744"/>
                  <a:gd name="T49" fmla="*/ 0 h 221"/>
                  <a:gd name="T50" fmla="*/ 6 w 744"/>
                  <a:gd name="T51" fmla="*/ 0 h 221"/>
                  <a:gd name="T52" fmla="*/ 13 w 744"/>
                  <a:gd name="T53" fmla="*/ 1 h 221"/>
                  <a:gd name="T54" fmla="*/ 20 w 744"/>
                  <a:gd name="T55" fmla="*/ 2 h 221"/>
                  <a:gd name="T56" fmla="*/ 25 w 744"/>
                  <a:gd name="T57" fmla="*/ 2 h 221"/>
                  <a:gd name="T58" fmla="*/ 30 w 744"/>
                  <a:gd name="T59" fmla="*/ 2 h 221"/>
                  <a:gd name="T60" fmla="*/ 36 w 744"/>
                  <a:gd name="T61" fmla="*/ 1 h 221"/>
                  <a:gd name="T62" fmla="*/ 48 w 744"/>
                  <a:gd name="T63" fmla="*/ 2 h 221"/>
                  <a:gd name="T64" fmla="*/ 45 w 744"/>
                  <a:gd name="T65" fmla="*/ 0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4"/>
                  <a:gd name="T100" fmla="*/ 0 h 221"/>
                  <a:gd name="T101" fmla="*/ 744 w 744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4" h="221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6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5" y="71"/>
                    </a:lnTo>
                    <a:lnTo>
                      <a:pt x="642" y="87"/>
                    </a:lnTo>
                    <a:lnTo>
                      <a:pt x="690" y="105"/>
                    </a:lnTo>
                    <a:lnTo>
                      <a:pt x="741" y="130"/>
                    </a:lnTo>
                    <a:lnTo>
                      <a:pt x="744" y="161"/>
                    </a:lnTo>
                    <a:lnTo>
                      <a:pt x="723" y="193"/>
                    </a:lnTo>
                    <a:lnTo>
                      <a:pt x="680" y="215"/>
                    </a:lnTo>
                    <a:lnTo>
                      <a:pt x="626" y="220"/>
                    </a:lnTo>
                    <a:lnTo>
                      <a:pt x="444" y="221"/>
                    </a:lnTo>
                    <a:lnTo>
                      <a:pt x="376" y="215"/>
                    </a:lnTo>
                    <a:lnTo>
                      <a:pt x="309" y="208"/>
                    </a:lnTo>
                    <a:lnTo>
                      <a:pt x="247" y="186"/>
                    </a:lnTo>
                    <a:lnTo>
                      <a:pt x="211" y="176"/>
                    </a:lnTo>
                    <a:lnTo>
                      <a:pt x="211" y="204"/>
                    </a:lnTo>
                    <a:lnTo>
                      <a:pt x="44" y="205"/>
                    </a:lnTo>
                    <a:lnTo>
                      <a:pt x="19" y="177"/>
                    </a:lnTo>
                    <a:lnTo>
                      <a:pt x="3" y="130"/>
                    </a:lnTo>
                    <a:lnTo>
                      <a:pt x="0" y="94"/>
                    </a:lnTo>
                    <a:lnTo>
                      <a:pt x="3" y="44"/>
                    </a:lnTo>
                    <a:lnTo>
                      <a:pt x="9" y="7"/>
                    </a:lnTo>
                    <a:lnTo>
                      <a:pt x="49" y="7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4"/>
                    </a:lnTo>
                    <a:lnTo>
                      <a:pt x="288" y="31"/>
                    </a:lnTo>
                    <a:lnTo>
                      <a:pt x="378" y="4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60606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3" name="Freeform 37"/>
              <p:cNvSpPr>
                <a:spLocks/>
              </p:cNvSpPr>
              <p:nvPr/>
            </p:nvSpPr>
            <p:spPr bwMode="auto">
              <a:xfrm>
                <a:off x="261" y="1123"/>
                <a:ext cx="372" cy="73"/>
              </a:xfrm>
              <a:custGeom>
                <a:avLst/>
                <a:gdLst>
                  <a:gd name="T0" fmla="*/ 44 w 745"/>
                  <a:gd name="T1" fmla="*/ 0 h 220"/>
                  <a:gd name="T2" fmla="*/ 50 w 745"/>
                  <a:gd name="T3" fmla="*/ 0 h 220"/>
                  <a:gd name="T4" fmla="*/ 55 w 745"/>
                  <a:gd name="T5" fmla="*/ 1 h 220"/>
                  <a:gd name="T6" fmla="*/ 60 w 745"/>
                  <a:gd name="T7" fmla="*/ 2 h 220"/>
                  <a:gd name="T8" fmla="*/ 67 w 745"/>
                  <a:gd name="T9" fmla="*/ 3 h 220"/>
                  <a:gd name="T10" fmla="*/ 73 w 745"/>
                  <a:gd name="T11" fmla="*/ 3 h 220"/>
                  <a:gd name="T12" fmla="*/ 80 w 745"/>
                  <a:gd name="T13" fmla="*/ 3 h 220"/>
                  <a:gd name="T14" fmla="*/ 86 w 745"/>
                  <a:gd name="T15" fmla="*/ 4 h 220"/>
                  <a:gd name="T16" fmla="*/ 92 w 745"/>
                  <a:gd name="T17" fmla="*/ 5 h 220"/>
                  <a:gd name="T18" fmla="*/ 93 w 745"/>
                  <a:gd name="T19" fmla="*/ 6 h 220"/>
                  <a:gd name="T20" fmla="*/ 90 w 745"/>
                  <a:gd name="T21" fmla="*/ 7 h 220"/>
                  <a:gd name="T22" fmla="*/ 85 w 745"/>
                  <a:gd name="T23" fmla="*/ 8 h 220"/>
                  <a:gd name="T24" fmla="*/ 78 w 745"/>
                  <a:gd name="T25" fmla="*/ 8 h 220"/>
                  <a:gd name="T26" fmla="*/ 55 w 745"/>
                  <a:gd name="T27" fmla="*/ 8 h 220"/>
                  <a:gd name="T28" fmla="*/ 46 w 745"/>
                  <a:gd name="T29" fmla="*/ 8 h 220"/>
                  <a:gd name="T30" fmla="*/ 38 w 745"/>
                  <a:gd name="T31" fmla="*/ 8 h 220"/>
                  <a:gd name="T32" fmla="*/ 31 w 745"/>
                  <a:gd name="T33" fmla="*/ 7 h 220"/>
                  <a:gd name="T34" fmla="*/ 26 w 745"/>
                  <a:gd name="T35" fmla="*/ 6 h 220"/>
                  <a:gd name="T36" fmla="*/ 26 w 745"/>
                  <a:gd name="T37" fmla="*/ 7 h 220"/>
                  <a:gd name="T38" fmla="*/ 5 w 745"/>
                  <a:gd name="T39" fmla="*/ 7 h 220"/>
                  <a:gd name="T40" fmla="*/ 2 w 745"/>
                  <a:gd name="T41" fmla="*/ 6 h 220"/>
                  <a:gd name="T42" fmla="*/ 0 w 745"/>
                  <a:gd name="T43" fmla="*/ 5 h 220"/>
                  <a:gd name="T44" fmla="*/ 0 w 745"/>
                  <a:gd name="T45" fmla="*/ 4 h 220"/>
                  <a:gd name="T46" fmla="*/ 0 w 745"/>
                  <a:gd name="T47" fmla="*/ 2 h 220"/>
                  <a:gd name="T48" fmla="*/ 1 w 745"/>
                  <a:gd name="T49" fmla="*/ 0 h 220"/>
                  <a:gd name="T50" fmla="*/ 6 w 745"/>
                  <a:gd name="T51" fmla="*/ 0 h 220"/>
                  <a:gd name="T52" fmla="*/ 12 w 745"/>
                  <a:gd name="T53" fmla="*/ 1 h 220"/>
                  <a:gd name="T54" fmla="*/ 19 w 745"/>
                  <a:gd name="T55" fmla="*/ 2 h 220"/>
                  <a:gd name="T56" fmla="*/ 24 w 745"/>
                  <a:gd name="T57" fmla="*/ 2 h 220"/>
                  <a:gd name="T58" fmla="*/ 29 w 745"/>
                  <a:gd name="T59" fmla="*/ 2 h 220"/>
                  <a:gd name="T60" fmla="*/ 36 w 745"/>
                  <a:gd name="T61" fmla="*/ 1 h 220"/>
                  <a:gd name="T62" fmla="*/ 47 w 745"/>
                  <a:gd name="T63" fmla="*/ 2 h 220"/>
                  <a:gd name="T64" fmla="*/ 44 w 745"/>
                  <a:gd name="T65" fmla="*/ 0 h 22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5"/>
                  <a:gd name="T100" fmla="*/ 0 h 220"/>
                  <a:gd name="T101" fmla="*/ 745 w 745"/>
                  <a:gd name="T102" fmla="*/ 220 h 22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5" h="220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7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4" y="71"/>
                    </a:lnTo>
                    <a:lnTo>
                      <a:pt x="643" y="87"/>
                    </a:lnTo>
                    <a:lnTo>
                      <a:pt x="691" y="105"/>
                    </a:lnTo>
                    <a:lnTo>
                      <a:pt x="741" y="130"/>
                    </a:lnTo>
                    <a:lnTo>
                      <a:pt x="745" y="160"/>
                    </a:lnTo>
                    <a:lnTo>
                      <a:pt x="723" y="192"/>
                    </a:lnTo>
                    <a:lnTo>
                      <a:pt x="680" y="213"/>
                    </a:lnTo>
                    <a:lnTo>
                      <a:pt x="626" y="219"/>
                    </a:lnTo>
                    <a:lnTo>
                      <a:pt x="444" y="220"/>
                    </a:lnTo>
                    <a:lnTo>
                      <a:pt x="375" y="214"/>
                    </a:lnTo>
                    <a:lnTo>
                      <a:pt x="310" y="205"/>
                    </a:lnTo>
                    <a:lnTo>
                      <a:pt x="248" y="185"/>
                    </a:lnTo>
                    <a:lnTo>
                      <a:pt x="211" y="174"/>
                    </a:lnTo>
                    <a:lnTo>
                      <a:pt x="211" y="201"/>
                    </a:lnTo>
                    <a:lnTo>
                      <a:pt x="45" y="202"/>
                    </a:lnTo>
                    <a:lnTo>
                      <a:pt x="19" y="176"/>
                    </a:lnTo>
                    <a:lnTo>
                      <a:pt x="4" y="130"/>
                    </a:lnTo>
                    <a:lnTo>
                      <a:pt x="0" y="95"/>
                    </a:lnTo>
                    <a:lnTo>
                      <a:pt x="4" y="45"/>
                    </a:lnTo>
                    <a:lnTo>
                      <a:pt x="10" y="8"/>
                    </a:lnTo>
                    <a:lnTo>
                      <a:pt x="49" y="8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5"/>
                    </a:lnTo>
                    <a:lnTo>
                      <a:pt x="289" y="31"/>
                    </a:lnTo>
                    <a:lnTo>
                      <a:pt x="378" y="4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395" name="Group 41"/>
            <p:cNvGrpSpPr>
              <a:grpSpLocks/>
            </p:cNvGrpSpPr>
            <p:nvPr/>
          </p:nvGrpSpPr>
          <p:grpSpPr bwMode="auto">
            <a:xfrm>
              <a:off x="148" y="246"/>
              <a:ext cx="296" cy="902"/>
              <a:chOff x="148" y="246"/>
              <a:chExt cx="296" cy="902"/>
            </a:xfrm>
          </p:grpSpPr>
          <p:sp>
            <p:nvSpPr>
              <p:cNvPr id="16420" name="Freeform 39"/>
              <p:cNvSpPr>
                <a:spLocks/>
              </p:cNvSpPr>
              <p:nvPr/>
            </p:nvSpPr>
            <p:spPr bwMode="auto">
              <a:xfrm>
                <a:off x="148" y="246"/>
                <a:ext cx="296" cy="902"/>
              </a:xfrm>
              <a:custGeom>
                <a:avLst/>
                <a:gdLst>
                  <a:gd name="T0" fmla="*/ 21 w 592"/>
                  <a:gd name="T1" fmla="*/ 0 h 2708"/>
                  <a:gd name="T2" fmla="*/ 29 w 592"/>
                  <a:gd name="T3" fmla="*/ 4 h 2708"/>
                  <a:gd name="T4" fmla="*/ 35 w 592"/>
                  <a:gd name="T5" fmla="*/ 8 h 2708"/>
                  <a:gd name="T6" fmla="*/ 38 w 592"/>
                  <a:gd name="T7" fmla="*/ 11 h 2708"/>
                  <a:gd name="T8" fmla="*/ 53 w 592"/>
                  <a:gd name="T9" fmla="*/ 24 h 2708"/>
                  <a:gd name="T10" fmla="*/ 59 w 592"/>
                  <a:gd name="T11" fmla="*/ 31 h 2708"/>
                  <a:gd name="T12" fmla="*/ 60 w 592"/>
                  <a:gd name="T13" fmla="*/ 38 h 2708"/>
                  <a:gd name="T14" fmla="*/ 61 w 592"/>
                  <a:gd name="T15" fmla="*/ 48 h 2708"/>
                  <a:gd name="T16" fmla="*/ 62 w 592"/>
                  <a:gd name="T17" fmla="*/ 54 h 2708"/>
                  <a:gd name="T18" fmla="*/ 65 w 592"/>
                  <a:gd name="T19" fmla="*/ 58 h 2708"/>
                  <a:gd name="T20" fmla="*/ 67 w 592"/>
                  <a:gd name="T21" fmla="*/ 62 h 2708"/>
                  <a:gd name="T22" fmla="*/ 67 w 592"/>
                  <a:gd name="T23" fmla="*/ 66 h 2708"/>
                  <a:gd name="T24" fmla="*/ 64 w 592"/>
                  <a:gd name="T25" fmla="*/ 68 h 2708"/>
                  <a:gd name="T26" fmla="*/ 63 w 592"/>
                  <a:gd name="T27" fmla="*/ 72 h 2708"/>
                  <a:gd name="T28" fmla="*/ 64 w 592"/>
                  <a:gd name="T29" fmla="*/ 77 h 2708"/>
                  <a:gd name="T30" fmla="*/ 64 w 592"/>
                  <a:gd name="T31" fmla="*/ 85 h 2708"/>
                  <a:gd name="T32" fmla="*/ 66 w 592"/>
                  <a:gd name="T33" fmla="*/ 90 h 2708"/>
                  <a:gd name="T34" fmla="*/ 69 w 592"/>
                  <a:gd name="T35" fmla="*/ 94 h 2708"/>
                  <a:gd name="T36" fmla="*/ 74 w 592"/>
                  <a:gd name="T37" fmla="*/ 97 h 2708"/>
                  <a:gd name="T38" fmla="*/ 65 w 592"/>
                  <a:gd name="T39" fmla="*/ 99 h 2708"/>
                  <a:gd name="T40" fmla="*/ 54 w 592"/>
                  <a:gd name="T41" fmla="*/ 100 h 2708"/>
                  <a:gd name="T42" fmla="*/ 46 w 592"/>
                  <a:gd name="T43" fmla="*/ 100 h 2708"/>
                  <a:gd name="T44" fmla="*/ 31 w 592"/>
                  <a:gd name="T45" fmla="*/ 98 h 2708"/>
                  <a:gd name="T46" fmla="*/ 29 w 592"/>
                  <a:gd name="T47" fmla="*/ 94 h 2708"/>
                  <a:gd name="T48" fmla="*/ 27 w 592"/>
                  <a:gd name="T49" fmla="*/ 90 h 2708"/>
                  <a:gd name="T50" fmla="*/ 28 w 592"/>
                  <a:gd name="T51" fmla="*/ 87 h 2708"/>
                  <a:gd name="T52" fmla="*/ 29 w 592"/>
                  <a:gd name="T53" fmla="*/ 83 h 2708"/>
                  <a:gd name="T54" fmla="*/ 28 w 592"/>
                  <a:gd name="T55" fmla="*/ 79 h 2708"/>
                  <a:gd name="T56" fmla="*/ 25 w 592"/>
                  <a:gd name="T57" fmla="*/ 76 h 2708"/>
                  <a:gd name="T58" fmla="*/ 22 w 592"/>
                  <a:gd name="T59" fmla="*/ 73 h 2708"/>
                  <a:gd name="T60" fmla="*/ 21 w 592"/>
                  <a:gd name="T61" fmla="*/ 69 h 2708"/>
                  <a:gd name="T62" fmla="*/ 20 w 592"/>
                  <a:gd name="T63" fmla="*/ 67 h 2708"/>
                  <a:gd name="T64" fmla="*/ 18 w 592"/>
                  <a:gd name="T65" fmla="*/ 58 h 2708"/>
                  <a:gd name="T66" fmla="*/ 15 w 592"/>
                  <a:gd name="T67" fmla="*/ 52 h 2708"/>
                  <a:gd name="T68" fmla="*/ 13 w 592"/>
                  <a:gd name="T69" fmla="*/ 47 h 2708"/>
                  <a:gd name="T70" fmla="*/ 11 w 592"/>
                  <a:gd name="T71" fmla="*/ 45 h 2708"/>
                  <a:gd name="T72" fmla="*/ 8 w 592"/>
                  <a:gd name="T73" fmla="*/ 40 h 2708"/>
                  <a:gd name="T74" fmla="*/ 6 w 592"/>
                  <a:gd name="T75" fmla="*/ 33 h 2708"/>
                  <a:gd name="T76" fmla="*/ 7 w 592"/>
                  <a:gd name="T77" fmla="*/ 28 h 2708"/>
                  <a:gd name="T78" fmla="*/ 6 w 592"/>
                  <a:gd name="T79" fmla="*/ 24 h 2708"/>
                  <a:gd name="T80" fmla="*/ 4 w 592"/>
                  <a:gd name="T81" fmla="*/ 20 h 2708"/>
                  <a:gd name="T82" fmla="*/ 3 w 592"/>
                  <a:gd name="T83" fmla="*/ 15 h 2708"/>
                  <a:gd name="T84" fmla="*/ 2 w 592"/>
                  <a:gd name="T85" fmla="*/ 10 h 2708"/>
                  <a:gd name="T86" fmla="*/ 0 w 592"/>
                  <a:gd name="T87" fmla="*/ 6 h 2708"/>
                  <a:gd name="T88" fmla="*/ 3 w 592"/>
                  <a:gd name="T89" fmla="*/ 3 h 2708"/>
                  <a:gd name="T90" fmla="*/ 6 w 592"/>
                  <a:gd name="T91" fmla="*/ 2 h 2708"/>
                  <a:gd name="T92" fmla="*/ 13 w 592"/>
                  <a:gd name="T93" fmla="*/ 0 h 2708"/>
                  <a:gd name="T94" fmla="*/ 21 w 592"/>
                  <a:gd name="T95" fmla="*/ 0 h 270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92"/>
                  <a:gd name="T145" fmla="*/ 0 h 2708"/>
                  <a:gd name="T146" fmla="*/ 592 w 592"/>
                  <a:gd name="T147" fmla="*/ 2708 h 270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92" h="2708">
                    <a:moveTo>
                      <a:pt x="168" y="0"/>
                    </a:moveTo>
                    <a:lnTo>
                      <a:pt x="230" y="115"/>
                    </a:lnTo>
                    <a:lnTo>
                      <a:pt x="278" y="221"/>
                    </a:lnTo>
                    <a:lnTo>
                      <a:pt x="299" y="299"/>
                    </a:lnTo>
                    <a:lnTo>
                      <a:pt x="423" y="636"/>
                    </a:lnTo>
                    <a:lnTo>
                      <a:pt x="473" y="838"/>
                    </a:lnTo>
                    <a:lnTo>
                      <a:pt x="480" y="1031"/>
                    </a:lnTo>
                    <a:lnTo>
                      <a:pt x="487" y="1305"/>
                    </a:lnTo>
                    <a:lnTo>
                      <a:pt x="494" y="1457"/>
                    </a:lnTo>
                    <a:lnTo>
                      <a:pt x="518" y="1575"/>
                    </a:lnTo>
                    <a:lnTo>
                      <a:pt x="531" y="1676"/>
                    </a:lnTo>
                    <a:lnTo>
                      <a:pt x="529" y="1774"/>
                    </a:lnTo>
                    <a:lnTo>
                      <a:pt x="510" y="1845"/>
                    </a:lnTo>
                    <a:lnTo>
                      <a:pt x="501" y="1932"/>
                    </a:lnTo>
                    <a:lnTo>
                      <a:pt x="508" y="2072"/>
                    </a:lnTo>
                    <a:lnTo>
                      <a:pt x="511" y="2313"/>
                    </a:lnTo>
                    <a:lnTo>
                      <a:pt x="522" y="2426"/>
                    </a:lnTo>
                    <a:lnTo>
                      <a:pt x="551" y="2531"/>
                    </a:lnTo>
                    <a:lnTo>
                      <a:pt x="592" y="2637"/>
                    </a:lnTo>
                    <a:lnTo>
                      <a:pt x="515" y="2673"/>
                    </a:lnTo>
                    <a:lnTo>
                      <a:pt x="430" y="2708"/>
                    </a:lnTo>
                    <a:lnTo>
                      <a:pt x="368" y="2699"/>
                    </a:lnTo>
                    <a:lnTo>
                      <a:pt x="242" y="2664"/>
                    </a:lnTo>
                    <a:lnTo>
                      <a:pt x="226" y="2535"/>
                    </a:lnTo>
                    <a:lnTo>
                      <a:pt x="216" y="2425"/>
                    </a:lnTo>
                    <a:lnTo>
                      <a:pt x="223" y="2348"/>
                    </a:lnTo>
                    <a:lnTo>
                      <a:pt x="232" y="2242"/>
                    </a:lnTo>
                    <a:lnTo>
                      <a:pt x="223" y="2144"/>
                    </a:lnTo>
                    <a:lnTo>
                      <a:pt x="195" y="2047"/>
                    </a:lnTo>
                    <a:lnTo>
                      <a:pt x="175" y="1976"/>
                    </a:lnTo>
                    <a:lnTo>
                      <a:pt x="168" y="1861"/>
                    </a:lnTo>
                    <a:lnTo>
                      <a:pt x="154" y="1800"/>
                    </a:lnTo>
                    <a:lnTo>
                      <a:pt x="140" y="1579"/>
                    </a:lnTo>
                    <a:lnTo>
                      <a:pt x="119" y="1403"/>
                    </a:lnTo>
                    <a:lnTo>
                      <a:pt x="105" y="1269"/>
                    </a:lnTo>
                    <a:lnTo>
                      <a:pt x="83" y="1216"/>
                    </a:lnTo>
                    <a:lnTo>
                      <a:pt x="61" y="1071"/>
                    </a:lnTo>
                    <a:lnTo>
                      <a:pt x="46" y="902"/>
                    </a:lnTo>
                    <a:lnTo>
                      <a:pt x="52" y="750"/>
                    </a:lnTo>
                    <a:lnTo>
                      <a:pt x="47" y="652"/>
                    </a:lnTo>
                    <a:lnTo>
                      <a:pt x="27" y="528"/>
                    </a:lnTo>
                    <a:lnTo>
                      <a:pt x="20" y="413"/>
                    </a:lnTo>
                    <a:lnTo>
                      <a:pt x="11" y="276"/>
                    </a:lnTo>
                    <a:lnTo>
                      <a:pt x="0" y="159"/>
                    </a:lnTo>
                    <a:lnTo>
                      <a:pt x="17" y="94"/>
                    </a:lnTo>
                    <a:lnTo>
                      <a:pt x="48" y="49"/>
                    </a:lnTo>
                    <a:lnTo>
                      <a:pt x="100" y="13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0000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1" name="Freeform 40"/>
              <p:cNvSpPr>
                <a:spLocks/>
              </p:cNvSpPr>
              <p:nvPr/>
            </p:nvSpPr>
            <p:spPr bwMode="auto">
              <a:xfrm>
                <a:off x="186" y="496"/>
                <a:ext cx="73" cy="373"/>
              </a:xfrm>
              <a:custGeom>
                <a:avLst/>
                <a:gdLst>
                  <a:gd name="T0" fmla="*/ 14 w 147"/>
                  <a:gd name="T1" fmla="*/ 41 h 1120"/>
                  <a:gd name="T2" fmla="*/ 14 w 147"/>
                  <a:gd name="T3" fmla="*/ 36 h 1120"/>
                  <a:gd name="T4" fmla="*/ 16 w 147"/>
                  <a:gd name="T5" fmla="*/ 33 h 1120"/>
                  <a:gd name="T6" fmla="*/ 18 w 147"/>
                  <a:gd name="T7" fmla="*/ 30 h 1120"/>
                  <a:gd name="T8" fmla="*/ 14 w 147"/>
                  <a:gd name="T9" fmla="*/ 27 h 1120"/>
                  <a:gd name="T10" fmla="*/ 14 w 147"/>
                  <a:gd name="T11" fmla="*/ 26 h 1120"/>
                  <a:gd name="T12" fmla="*/ 12 w 147"/>
                  <a:gd name="T13" fmla="*/ 24 h 1120"/>
                  <a:gd name="T14" fmla="*/ 9 w 147"/>
                  <a:gd name="T15" fmla="*/ 22 h 1120"/>
                  <a:gd name="T16" fmla="*/ 10 w 147"/>
                  <a:gd name="T17" fmla="*/ 19 h 1120"/>
                  <a:gd name="T18" fmla="*/ 7 w 147"/>
                  <a:gd name="T19" fmla="*/ 17 h 1120"/>
                  <a:gd name="T20" fmla="*/ 5 w 147"/>
                  <a:gd name="T21" fmla="*/ 14 h 1120"/>
                  <a:gd name="T22" fmla="*/ 5 w 147"/>
                  <a:gd name="T23" fmla="*/ 11 h 1120"/>
                  <a:gd name="T24" fmla="*/ 4 w 147"/>
                  <a:gd name="T25" fmla="*/ 8 h 1120"/>
                  <a:gd name="T26" fmla="*/ 1 w 147"/>
                  <a:gd name="T27" fmla="*/ 5 h 1120"/>
                  <a:gd name="T28" fmla="*/ 0 w 147"/>
                  <a:gd name="T29" fmla="*/ 1 h 1120"/>
                  <a:gd name="T30" fmla="*/ 0 w 147"/>
                  <a:gd name="T31" fmla="*/ 0 h 1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7"/>
                  <a:gd name="T49" fmla="*/ 0 h 1120"/>
                  <a:gd name="T50" fmla="*/ 147 w 147"/>
                  <a:gd name="T51" fmla="*/ 1120 h 1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7" h="1120">
                    <a:moveTo>
                      <a:pt x="113" y="1120"/>
                    </a:moveTo>
                    <a:lnTo>
                      <a:pt x="113" y="971"/>
                    </a:lnTo>
                    <a:lnTo>
                      <a:pt x="133" y="891"/>
                    </a:lnTo>
                    <a:lnTo>
                      <a:pt x="147" y="820"/>
                    </a:lnTo>
                    <a:lnTo>
                      <a:pt x="113" y="742"/>
                    </a:lnTo>
                    <a:lnTo>
                      <a:pt x="113" y="707"/>
                    </a:lnTo>
                    <a:lnTo>
                      <a:pt x="99" y="645"/>
                    </a:lnTo>
                    <a:lnTo>
                      <a:pt x="78" y="590"/>
                    </a:lnTo>
                    <a:lnTo>
                      <a:pt x="85" y="510"/>
                    </a:lnTo>
                    <a:lnTo>
                      <a:pt x="57" y="466"/>
                    </a:lnTo>
                    <a:lnTo>
                      <a:pt x="43" y="386"/>
                    </a:lnTo>
                    <a:lnTo>
                      <a:pt x="43" y="299"/>
                    </a:lnTo>
                    <a:lnTo>
                      <a:pt x="36" y="211"/>
                    </a:lnTo>
                    <a:lnTo>
                      <a:pt x="14" y="122"/>
                    </a:lnTo>
                    <a:lnTo>
                      <a:pt x="0" y="26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396" name="Group 65"/>
            <p:cNvGrpSpPr>
              <a:grpSpLocks/>
            </p:cNvGrpSpPr>
            <p:nvPr/>
          </p:nvGrpSpPr>
          <p:grpSpPr bwMode="auto">
            <a:xfrm>
              <a:off x="207" y="195"/>
              <a:ext cx="758" cy="491"/>
              <a:chOff x="207" y="195"/>
              <a:chExt cx="758" cy="491"/>
            </a:xfrm>
          </p:grpSpPr>
          <p:sp>
            <p:nvSpPr>
              <p:cNvPr id="16397" name="Freeform 42"/>
              <p:cNvSpPr>
                <a:spLocks/>
              </p:cNvSpPr>
              <p:nvPr/>
            </p:nvSpPr>
            <p:spPr bwMode="auto">
              <a:xfrm>
                <a:off x="666" y="516"/>
                <a:ext cx="279" cy="131"/>
              </a:xfrm>
              <a:custGeom>
                <a:avLst/>
                <a:gdLst>
                  <a:gd name="T0" fmla="*/ 60 w 557"/>
                  <a:gd name="T1" fmla="*/ 0 h 391"/>
                  <a:gd name="T2" fmla="*/ 69 w 557"/>
                  <a:gd name="T3" fmla="*/ 3 h 391"/>
                  <a:gd name="T4" fmla="*/ 70 w 557"/>
                  <a:gd name="T5" fmla="*/ 4 h 391"/>
                  <a:gd name="T6" fmla="*/ 69 w 557"/>
                  <a:gd name="T7" fmla="*/ 6 h 391"/>
                  <a:gd name="T8" fmla="*/ 68 w 557"/>
                  <a:gd name="T9" fmla="*/ 8 h 391"/>
                  <a:gd name="T10" fmla="*/ 65 w 557"/>
                  <a:gd name="T11" fmla="*/ 9 h 391"/>
                  <a:gd name="T12" fmla="*/ 59 w 557"/>
                  <a:gd name="T13" fmla="*/ 11 h 391"/>
                  <a:gd name="T14" fmla="*/ 52 w 557"/>
                  <a:gd name="T15" fmla="*/ 12 h 391"/>
                  <a:gd name="T16" fmla="*/ 43 w 557"/>
                  <a:gd name="T17" fmla="*/ 14 h 391"/>
                  <a:gd name="T18" fmla="*/ 34 w 557"/>
                  <a:gd name="T19" fmla="*/ 14 h 391"/>
                  <a:gd name="T20" fmla="*/ 25 w 557"/>
                  <a:gd name="T21" fmla="*/ 15 h 391"/>
                  <a:gd name="T22" fmla="*/ 17 w 557"/>
                  <a:gd name="T23" fmla="*/ 14 h 391"/>
                  <a:gd name="T24" fmla="*/ 9 w 557"/>
                  <a:gd name="T25" fmla="*/ 13 h 391"/>
                  <a:gd name="T26" fmla="*/ 0 w 557"/>
                  <a:gd name="T27" fmla="*/ 12 h 391"/>
                  <a:gd name="T28" fmla="*/ 13 w 557"/>
                  <a:gd name="T29" fmla="*/ 13 h 391"/>
                  <a:gd name="T30" fmla="*/ 26 w 557"/>
                  <a:gd name="T31" fmla="*/ 13 h 391"/>
                  <a:gd name="T32" fmla="*/ 35 w 557"/>
                  <a:gd name="T33" fmla="*/ 12 h 391"/>
                  <a:gd name="T34" fmla="*/ 47 w 557"/>
                  <a:gd name="T35" fmla="*/ 9 h 391"/>
                  <a:gd name="T36" fmla="*/ 54 w 557"/>
                  <a:gd name="T37" fmla="*/ 7 h 391"/>
                  <a:gd name="T38" fmla="*/ 60 w 557"/>
                  <a:gd name="T39" fmla="*/ 0 h 39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57"/>
                  <a:gd name="T61" fmla="*/ 0 h 391"/>
                  <a:gd name="T62" fmla="*/ 557 w 557"/>
                  <a:gd name="T63" fmla="*/ 391 h 39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57" h="391">
                    <a:moveTo>
                      <a:pt x="473" y="0"/>
                    </a:moveTo>
                    <a:lnTo>
                      <a:pt x="550" y="69"/>
                    </a:lnTo>
                    <a:lnTo>
                      <a:pt x="557" y="104"/>
                    </a:lnTo>
                    <a:lnTo>
                      <a:pt x="552" y="157"/>
                    </a:lnTo>
                    <a:lnTo>
                      <a:pt x="538" y="202"/>
                    </a:lnTo>
                    <a:lnTo>
                      <a:pt x="515" y="243"/>
                    </a:lnTo>
                    <a:lnTo>
                      <a:pt x="472" y="286"/>
                    </a:lnTo>
                    <a:lnTo>
                      <a:pt x="414" y="324"/>
                    </a:lnTo>
                    <a:lnTo>
                      <a:pt x="343" y="361"/>
                    </a:lnTo>
                    <a:lnTo>
                      <a:pt x="272" y="385"/>
                    </a:lnTo>
                    <a:lnTo>
                      <a:pt x="195" y="391"/>
                    </a:lnTo>
                    <a:lnTo>
                      <a:pt x="133" y="386"/>
                    </a:lnTo>
                    <a:lnTo>
                      <a:pt x="69" y="351"/>
                    </a:lnTo>
                    <a:lnTo>
                      <a:pt x="0" y="308"/>
                    </a:lnTo>
                    <a:lnTo>
                      <a:pt x="98" y="333"/>
                    </a:lnTo>
                    <a:lnTo>
                      <a:pt x="202" y="342"/>
                    </a:lnTo>
                    <a:lnTo>
                      <a:pt x="279" y="308"/>
                    </a:lnTo>
                    <a:lnTo>
                      <a:pt x="370" y="255"/>
                    </a:lnTo>
                    <a:lnTo>
                      <a:pt x="432" y="175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Freeform 43"/>
              <p:cNvSpPr>
                <a:spLocks/>
              </p:cNvSpPr>
              <p:nvPr/>
            </p:nvSpPr>
            <p:spPr bwMode="auto">
              <a:xfrm>
                <a:off x="847" y="516"/>
                <a:ext cx="118" cy="100"/>
              </a:xfrm>
              <a:custGeom>
                <a:avLst/>
                <a:gdLst>
                  <a:gd name="T0" fmla="*/ 22 w 237"/>
                  <a:gd name="T1" fmla="*/ 0 h 298"/>
                  <a:gd name="T2" fmla="*/ 27 w 237"/>
                  <a:gd name="T3" fmla="*/ 0 h 298"/>
                  <a:gd name="T4" fmla="*/ 29 w 237"/>
                  <a:gd name="T5" fmla="*/ 1 h 298"/>
                  <a:gd name="T6" fmla="*/ 29 w 237"/>
                  <a:gd name="T7" fmla="*/ 2 h 298"/>
                  <a:gd name="T8" fmla="*/ 28 w 237"/>
                  <a:gd name="T9" fmla="*/ 3 h 298"/>
                  <a:gd name="T10" fmla="*/ 25 w 237"/>
                  <a:gd name="T11" fmla="*/ 4 h 298"/>
                  <a:gd name="T12" fmla="*/ 21 w 237"/>
                  <a:gd name="T13" fmla="*/ 4 h 298"/>
                  <a:gd name="T14" fmla="*/ 18 w 237"/>
                  <a:gd name="T15" fmla="*/ 7 h 298"/>
                  <a:gd name="T16" fmla="*/ 10 w 237"/>
                  <a:gd name="T17" fmla="*/ 9 h 298"/>
                  <a:gd name="T18" fmla="*/ 5 w 237"/>
                  <a:gd name="T19" fmla="*/ 11 h 298"/>
                  <a:gd name="T20" fmla="*/ 0 w 237"/>
                  <a:gd name="T21" fmla="*/ 11 h 298"/>
                  <a:gd name="T22" fmla="*/ 6 w 237"/>
                  <a:gd name="T23" fmla="*/ 9 h 298"/>
                  <a:gd name="T24" fmla="*/ 9 w 237"/>
                  <a:gd name="T25" fmla="*/ 7 h 298"/>
                  <a:gd name="T26" fmla="*/ 13 w 237"/>
                  <a:gd name="T27" fmla="*/ 5 h 298"/>
                  <a:gd name="T28" fmla="*/ 18 w 237"/>
                  <a:gd name="T29" fmla="*/ 3 h 298"/>
                  <a:gd name="T30" fmla="*/ 20 w 237"/>
                  <a:gd name="T31" fmla="*/ 2 h 298"/>
                  <a:gd name="T32" fmla="*/ 21 w 237"/>
                  <a:gd name="T33" fmla="*/ 1 h 298"/>
                  <a:gd name="T34" fmla="*/ 21 w 237"/>
                  <a:gd name="T35" fmla="*/ 1 h 298"/>
                  <a:gd name="T36" fmla="*/ 22 w 237"/>
                  <a:gd name="T37" fmla="*/ 0 h 29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37"/>
                  <a:gd name="T58" fmla="*/ 0 h 298"/>
                  <a:gd name="T59" fmla="*/ 237 w 237"/>
                  <a:gd name="T60" fmla="*/ 298 h 29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37" h="298">
                    <a:moveTo>
                      <a:pt x="183" y="7"/>
                    </a:moveTo>
                    <a:lnTo>
                      <a:pt x="222" y="0"/>
                    </a:lnTo>
                    <a:lnTo>
                      <a:pt x="234" y="16"/>
                    </a:lnTo>
                    <a:lnTo>
                      <a:pt x="237" y="45"/>
                    </a:lnTo>
                    <a:lnTo>
                      <a:pt x="227" y="85"/>
                    </a:lnTo>
                    <a:lnTo>
                      <a:pt x="202" y="104"/>
                    </a:lnTo>
                    <a:lnTo>
                      <a:pt x="174" y="109"/>
                    </a:lnTo>
                    <a:lnTo>
                      <a:pt x="146" y="193"/>
                    </a:lnTo>
                    <a:lnTo>
                      <a:pt x="82" y="248"/>
                    </a:lnTo>
                    <a:lnTo>
                      <a:pt x="40" y="280"/>
                    </a:lnTo>
                    <a:lnTo>
                      <a:pt x="0" y="298"/>
                    </a:lnTo>
                    <a:lnTo>
                      <a:pt x="48" y="227"/>
                    </a:lnTo>
                    <a:lnTo>
                      <a:pt x="79" y="187"/>
                    </a:lnTo>
                    <a:lnTo>
                      <a:pt x="106" y="137"/>
                    </a:lnTo>
                    <a:lnTo>
                      <a:pt x="149" y="70"/>
                    </a:lnTo>
                    <a:lnTo>
                      <a:pt x="162" y="57"/>
                    </a:lnTo>
                    <a:lnTo>
                      <a:pt x="168" y="39"/>
                    </a:lnTo>
                    <a:lnTo>
                      <a:pt x="171" y="25"/>
                    </a:lnTo>
                    <a:lnTo>
                      <a:pt x="183" y="7"/>
                    </a:ln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399" name="Group 64"/>
              <p:cNvGrpSpPr>
                <a:grpSpLocks/>
              </p:cNvGrpSpPr>
              <p:nvPr/>
            </p:nvGrpSpPr>
            <p:grpSpPr bwMode="auto">
              <a:xfrm>
                <a:off x="207" y="195"/>
                <a:ext cx="751" cy="491"/>
                <a:chOff x="207" y="195"/>
                <a:chExt cx="751" cy="491"/>
              </a:xfrm>
            </p:grpSpPr>
            <p:grpSp>
              <p:nvGrpSpPr>
                <p:cNvPr id="16400" name="Group 52"/>
                <p:cNvGrpSpPr>
                  <a:grpSpLocks/>
                </p:cNvGrpSpPr>
                <p:nvPr/>
              </p:nvGrpSpPr>
              <p:grpSpPr bwMode="auto">
                <a:xfrm>
                  <a:off x="207" y="195"/>
                  <a:ext cx="751" cy="491"/>
                  <a:chOff x="207" y="195"/>
                  <a:chExt cx="751" cy="491"/>
                </a:xfrm>
              </p:grpSpPr>
              <p:grpSp>
                <p:nvGrpSpPr>
                  <p:cNvPr id="16412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207" y="195"/>
                    <a:ext cx="751" cy="491"/>
                    <a:chOff x="207" y="195"/>
                    <a:chExt cx="751" cy="491"/>
                  </a:xfrm>
                </p:grpSpPr>
                <p:grpSp>
                  <p:nvGrpSpPr>
                    <p:cNvPr id="16414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7" y="195"/>
                      <a:ext cx="124" cy="146"/>
                      <a:chOff x="337" y="195"/>
                      <a:chExt cx="124" cy="146"/>
                    </a:xfrm>
                  </p:grpSpPr>
                  <p:sp>
                    <p:nvSpPr>
                      <p:cNvPr id="16416" name="Freeform 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7" y="195"/>
                        <a:ext cx="124" cy="146"/>
                      </a:xfrm>
                      <a:custGeom>
                        <a:avLst/>
                        <a:gdLst>
                          <a:gd name="T0" fmla="*/ 31 w 248"/>
                          <a:gd name="T1" fmla="*/ 10 h 436"/>
                          <a:gd name="T2" fmla="*/ 27 w 248"/>
                          <a:gd name="T3" fmla="*/ 9 h 436"/>
                          <a:gd name="T4" fmla="*/ 25 w 248"/>
                          <a:gd name="T5" fmla="*/ 7 h 436"/>
                          <a:gd name="T6" fmla="*/ 25 w 248"/>
                          <a:gd name="T7" fmla="*/ 6 h 436"/>
                          <a:gd name="T8" fmla="*/ 25 w 248"/>
                          <a:gd name="T9" fmla="*/ 6 h 436"/>
                          <a:gd name="T10" fmla="*/ 25 w 248"/>
                          <a:gd name="T11" fmla="*/ 5 h 436"/>
                          <a:gd name="T12" fmla="*/ 23 w 248"/>
                          <a:gd name="T13" fmla="*/ 5 h 436"/>
                          <a:gd name="T14" fmla="*/ 24 w 248"/>
                          <a:gd name="T15" fmla="*/ 4 h 436"/>
                          <a:gd name="T16" fmla="*/ 24 w 248"/>
                          <a:gd name="T17" fmla="*/ 3 h 436"/>
                          <a:gd name="T18" fmla="*/ 23 w 248"/>
                          <a:gd name="T19" fmla="*/ 3 h 436"/>
                          <a:gd name="T20" fmla="*/ 21 w 248"/>
                          <a:gd name="T21" fmla="*/ 2 h 436"/>
                          <a:gd name="T22" fmla="*/ 20 w 248"/>
                          <a:gd name="T23" fmla="*/ 2 h 436"/>
                          <a:gd name="T24" fmla="*/ 18 w 248"/>
                          <a:gd name="T25" fmla="*/ 2 h 436"/>
                          <a:gd name="T26" fmla="*/ 19 w 248"/>
                          <a:gd name="T27" fmla="*/ 2 h 436"/>
                          <a:gd name="T28" fmla="*/ 18 w 248"/>
                          <a:gd name="T29" fmla="*/ 1 h 436"/>
                          <a:gd name="T30" fmla="*/ 17 w 248"/>
                          <a:gd name="T31" fmla="*/ 1 h 436"/>
                          <a:gd name="T32" fmla="*/ 16 w 248"/>
                          <a:gd name="T33" fmla="*/ 1 h 436"/>
                          <a:gd name="T34" fmla="*/ 14 w 248"/>
                          <a:gd name="T35" fmla="*/ 1 h 436"/>
                          <a:gd name="T36" fmla="*/ 13 w 248"/>
                          <a:gd name="T37" fmla="*/ 1 h 436"/>
                          <a:gd name="T38" fmla="*/ 12 w 248"/>
                          <a:gd name="T39" fmla="*/ 0 h 436"/>
                          <a:gd name="T40" fmla="*/ 10 w 248"/>
                          <a:gd name="T41" fmla="*/ 0 h 436"/>
                          <a:gd name="T42" fmla="*/ 7 w 248"/>
                          <a:gd name="T43" fmla="*/ 0 h 436"/>
                          <a:gd name="T44" fmla="*/ 4 w 248"/>
                          <a:gd name="T45" fmla="*/ 0 h 436"/>
                          <a:gd name="T46" fmla="*/ 2 w 248"/>
                          <a:gd name="T47" fmla="*/ 1 h 436"/>
                          <a:gd name="T48" fmla="*/ 1 w 248"/>
                          <a:gd name="T49" fmla="*/ 2 h 436"/>
                          <a:gd name="T50" fmla="*/ 0 w 248"/>
                          <a:gd name="T51" fmla="*/ 3 h 436"/>
                          <a:gd name="T52" fmla="*/ 1 w 248"/>
                          <a:gd name="T53" fmla="*/ 4 h 436"/>
                          <a:gd name="T54" fmla="*/ 2 w 248"/>
                          <a:gd name="T55" fmla="*/ 5 h 436"/>
                          <a:gd name="T56" fmla="*/ 3 w 248"/>
                          <a:gd name="T57" fmla="*/ 6 h 436"/>
                          <a:gd name="T58" fmla="*/ 4 w 248"/>
                          <a:gd name="T59" fmla="*/ 7 h 436"/>
                          <a:gd name="T60" fmla="*/ 7 w 248"/>
                          <a:gd name="T61" fmla="*/ 8 h 436"/>
                          <a:gd name="T62" fmla="*/ 12 w 248"/>
                          <a:gd name="T63" fmla="*/ 10 h 436"/>
                          <a:gd name="T64" fmla="*/ 17 w 248"/>
                          <a:gd name="T65" fmla="*/ 10 h 436"/>
                          <a:gd name="T66" fmla="*/ 22 w 248"/>
                          <a:gd name="T67" fmla="*/ 11 h 436"/>
                          <a:gd name="T68" fmla="*/ 28 w 248"/>
                          <a:gd name="T69" fmla="*/ 14 h 436"/>
                          <a:gd name="T70" fmla="*/ 30 w 248"/>
                          <a:gd name="T71" fmla="*/ 16 h 436"/>
                          <a:gd name="T72" fmla="*/ 31 w 248"/>
                          <a:gd name="T73" fmla="*/ 10 h 4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w 248"/>
                          <a:gd name="T112" fmla="*/ 0 h 436"/>
                          <a:gd name="T113" fmla="*/ 248 w 248"/>
                          <a:gd name="T114" fmla="*/ 436 h 436"/>
                        </a:gdLst>
                        <a:ahLst/>
                        <a:cxnLst>
                          <a:cxn ang="T74">
                            <a:pos x="T0" y="T1"/>
                          </a:cxn>
                          <a:cxn ang="T75">
                            <a:pos x="T2" y="T3"/>
                          </a:cxn>
                          <a:cxn ang="T76">
                            <a:pos x="T4" y="T5"/>
                          </a:cxn>
                          <a:cxn ang="T77">
                            <a:pos x="T6" y="T7"/>
                          </a:cxn>
                          <a:cxn ang="T78">
                            <a:pos x="T8" y="T9"/>
                          </a:cxn>
                          <a:cxn ang="T79">
                            <a:pos x="T10" y="T11"/>
                          </a:cxn>
                          <a:cxn ang="T80">
                            <a:pos x="T12" y="T13"/>
                          </a:cxn>
                          <a:cxn ang="T81">
                            <a:pos x="T14" y="T15"/>
                          </a:cxn>
                          <a:cxn ang="T82">
                            <a:pos x="T16" y="T17"/>
                          </a:cxn>
                          <a:cxn ang="T83">
                            <a:pos x="T18" y="T19"/>
                          </a:cxn>
                          <a:cxn ang="T84">
                            <a:pos x="T20" y="T21"/>
                          </a:cxn>
                          <a:cxn ang="T85">
                            <a:pos x="T22" y="T23"/>
                          </a:cxn>
                          <a:cxn ang="T86">
                            <a:pos x="T24" y="T25"/>
                          </a:cxn>
                          <a:cxn ang="T87">
                            <a:pos x="T26" y="T27"/>
                          </a:cxn>
                          <a:cxn ang="T88">
                            <a:pos x="T28" y="T29"/>
                          </a:cxn>
                          <a:cxn ang="T89">
                            <a:pos x="T30" y="T31"/>
                          </a:cxn>
                          <a:cxn ang="T90">
                            <a:pos x="T32" y="T33"/>
                          </a:cxn>
                          <a:cxn ang="T91">
                            <a:pos x="T34" y="T35"/>
                          </a:cxn>
                          <a:cxn ang="T92">
                            <a:pos x="T36" y="T37"/>
                          </a:cxn>
                          <a:cxn ang="T93">
                            <a:pos x="T38" y="T39"/>
                          </a:cxn>
                          <a:cxn ang="T94">
                            <a:pos x="T40" y="T41"/>
                          </a:cxn>
                          <a:cxn ang="T95">
                            <a:pos x="T42" y="T43"/>
                          </a:cxn>
                          <a:cxn ang="T96">
                            <a:pos x="T44" y="T45"/>
                          </a:cxn>
                          <a:cxn ang="T97">
                            <a:pos x="T46" y="T47"/>
                          </a:cxn>
                          <a:cxn ang="T98">
                            <a:pos x="T48" y="T49"/>
                          </a:cxn>
                          <a:cxn ang="T99">
                            <a:pos x="T50" y="T51"/>
                          </a:cxn>
                          <a:cxn ang="T100">
                            <a:pos x="T52" y="T53"/>
                          </a:cxn>
                          <a:cxn ang="T101">
                            <a:pos x="T54" y="T55"/>
                          </a:cxn>
                          <a:cxn ang="T102">
                            <a:pos x="T56" y="T57"/>
                          </a:cxn>
                          <a:cxn ang="T103">
                            <a:pos x="T58" y="T59"/>
                          </a:cxn>
                          <a:cxn ang="T104">
                            <a:pos x="T60" y="T61"/>
                          </a:cxn>
                          <a:cxn ang="T105">
                            <a:pos x="T62" y="T63"/>
                          </a:cxn>
                          <a:cxn ang="T106">
                            <a:pos x="T64" y="T65"/>
                          </a:cxn>
                          <a:cxn ang="T107">
                            <a:pos x="T66" y="T67"/>
                          </a:cxn>
                          <a:cxn ang="T108">
                            <a:pos x="T68" y="T69"/>
                          </a:cxn>
                          <a:cxn ang="T109">
                            <a:pos x="T70" y="T71"/>
                          </a:cxn>
                          <a:cxn ang="T110">
                            <a:pos x="T72" y="T73"/>
                          </a:cxn>
                        </a:cxnLst>
                        <a:rect l="T111" t="T112" r="T113" b="T114"/>
                        <a:pathLst>
                          <a:path w="248" h="436">
                            <a:moveTo>
                              <a:pt x="248" y="269"/>
                            </a:moveTo>
                            <a:lnTo>
                              <a:pt x="209" y="231"/>
                            </a:lnTo>
                            <a:lnTo>
                              <a:pt x="193" y="200"/>
                            </a:lnTo>
                            <a:lnTo>
                              <a:pt x="199" y="172"/>
                            </a:lnTo>
                            <a:lnTo>
                              <a:pt x="200" y="149"/>
                            </a:lnTo>
                            <a:lnTo>
                              <a:pt x="194" y="132"/>
                            </a:lnTo>
                            <a:lnTo>
                              <a:pt x="182" y="124"/>
                            </a:lnTo>
                            <a:lnTo>
                              <a:pt x="192" y="107"/>
                            </a:lnTo>
                            <a:lnTo>
                              <a:pt x="189" y="86"/>
                            </a:lnTo>
                            <a:lnTo>
                              <a:pt x="180" y="70"/>
                            </a:lnTo>
                            <a:lnTo>
                              <a:pt x="167" y="62"/>
                            </a:lnTo>
                            <a:lnTo>
                              <a:pt x="154" y="58"/>
                            </a:lnTo>
                            <a:lnTo>
                              <a:pt x="140" y="61"/>
                            </a:lnTo>
                            <a:lnTo>
                              <a:pt x="146" y="45"/>
                            </a:lnTo>
                            <a:lnTo>
                              <a:pt x="143" y="25"/>
                            </a:lnTo>
                            <a:lnTo>
                              <a:pt x="136" y="18"/>
                            </a:lnTo>
                            <a:lnTo>
                              <a:pt x="124" y="14"/>
                            </a:lnTo>
                            <a:lnTo>
                              <a:pt x="112" y="15"/>
                            </a:lnTo>
                            <a:lnTo>
                              <a:pt x="100" y="22"/>
                            </a:lnTo>
                            <a:lnTo>
                              <a:pt x="91" y="5"/>
                            </a:lnTo>
                            <a:lnTo>
                              <a:pt x="73" y="0"/>
                            </a:lnTo>
                            <a:lnTo>
                              <a:pt x="51" y="0"/>
                            </a:lnTo>
                            <a:lnTo>
                              <a:pt x="27" y="11"/>
                            </a:lnTo>
                            <a:lnTo>
                              <a:pt x="11" y="28"/>
                            </a:lnTo>
                            <a:lnTo>
                              <a:pt x="2" y="46"/>
                            </a:lnTo>
                            <a:lnTo>
                              <a:pt x="0" y="71"/>
                            </a:lnTo>
                            <a:lnTo>
                              <a:pt x="3" y="98"/>
                            </a:lnTo>
                            <a:lnTo>
                              <a:pt x="11" y="127"/>
                            </a:lnTo>
                            <a:lnTo>
                              <a:pt x="18" y="161"/>
                            </a:lnTo>
                            <a:lnTo>
                              <a:pt x="30" y="195"/>
                            </a:lnTo>
                            <a:lnTo>
                              <a:pt x="51" y="222"/>
                            </a:lnTo>
                            <a:lnTo>
                              <a:pt x="90" y="257"/>
                            </a:lnTo>
                            <a:lnTo>
                              <a:pt x="131" y="279"/>
                            </a:lnTo>
                            <a:lnTo>
                              <a:pt x="173" y="295"/>
                            </a:lnTo>
                            <a:lnTo>
                              <a:pt x="221" y="363"/>
                            </a:lnTo>
                            <a:lnTo>
                              <a:pt x="240" y="436"/>
                            </a:lnTo>
                            <a:lnTo>
                              <a:pt x="248" y="269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417" name="Freeform 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2" y="204"/>
                        <a:ext cx="26" cy="27"/>
                      </a:xfrm>
                      <a:custGeom>
                        <a:avLst/>
                        <a:gdLst>
                          <a:gd name="T0" fmla="*/ 1 w 52"/>
                          <a:gd name="T1" fmla="*/ 3 h 83"/>
                          <a:gd name="T2" fmla="*/ 0 w 52"/>
                          <a:gd name="T3" fmla="*/ 2 h 83"/>
                          <a:gd name="T4" fmla="*/ 1 w 52"/>
                          <a:gd name="T5" fmla="*/ 1 h 83"/>
                          <a:gd name="T6" fmla="*/ 2 w 52"/>
                          <a:gd name="T7" fmla="*/ 1 h 83"/>
                          <a:gd name="T8" fmla="*/ 3 w 52"/>
                          <a:gd name="T9" fmla="*/ 0 h 83"/>
                          <a:gd name="T10" fmla="*/ 4 w 52"/>
                          <a:gd name="T11" fmla="*/ 0 h 83"/>
                          <a:gd name="T12" fmla="*/ 5 w 52"/>
                          <a:gd name="T13" fmla="*/ 0 h 83"/>
                          <a:gd name="T14" fmla="*/ 7 w 52"/>
                          <a:gd name="T15" fmla="*/ 0 h 83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52"/>
                          <a:gd name="T25" fmla="*/ 0 h 83"/>
                          <a:gd name="T26" fmla="*/ 52 w 52"/>
                          <a:gd name="T27" fmla="*/ 83 h 83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52" h="83">
                            <a:moveTo>
                              <a:pt x="2" y="83"/>
                            </a:moveTo>
                            <a:lnTo>
                              <a:pt x="0" y="59"/>
                            </a:lnTo>
                            <a:lnTo>
                              <a:pt x="1" y="36"/>
                            </a:lnTo>
                            <a:lnTo>
                              <a:pt x="9" y="18"/>
                            </a:lnTo>
                            <a:lnTo>
                              <a:pt x="20" y="9"/>
                            </a:lnTo>
                            <a:lnTo>
                              <a:pt x="32" y="3"/>
                            </a:lnTo>
                            <a:lnTo>
                              <a:pt x="40" y="5"/>
                            </a:lnTo>
                            <a:lnTo>
                              <a:pt x="52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418" name="Freeform 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3" y="216"/>
                        <a:ext cx="21" cy="28"/>
                      </a:xfrm>
                      <a:custGeom>
                        <a:avLst/>
                        <a:gdLst>
                          <a:gd name="T0" fmla="*/ 6 w 42"/>
                          <a:gd name="T1" fmla="*/ 0 h 83"/>
                          <a:gd name="T2" fmla="*/ 3 w 42"/>
                          <a:gd name="T3" fmla="*/ 0 h 83"/>
                          <a:gd name="T4" fmla="*/ 1 w 42"/>
                          <a:gd name="T5" fmla="*/ 1 h 83"/>
                          <a:gd name="T6" fmla="*/ 0 w 42"/>
                          <a:gd name="T7" fmla="*/ 1 h 83"/>
                          <a:gd name="T8" fmla="*/ 1 w 42"/>
                          <a:gd name="T9" fmla="*/ 2 h 83"/>
                          <a:gd name="T10" fmla="*/ 2 w 42"/>
                          <a:gd name="T11" fmla="*/ 2 h 83"/>
                          <a:gd name="T12" fmla="*/ 3 w 42"/>
                          <a:gd name="T13" fmla="*/ 3 h 83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2"/>
                          <a:gd name="T22" fmla="*/ 0 h 83"/>
                          <a:gd name="T23" fmla="*/ 42 w 42"/>
                          <a:gd name="T24" fmla="*/ 83 h 83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2" h="83">
                            <a:moveTo>
                              <a:pt x="42" y="0"/>
                            </a:moveTo>
                            <a:lnTo>
                              <a:pt x="22" y="5"/>
                            </a:lnTo>
                            <a:lnTo>
                              <a:pt x="8" y="14"/>
                            </a:lnTo>
                            <a:lnTo>
                              <a:pt x="0" y="30"/>
                            </a:lnTo>
                            <a:lnTo>
                              <a:pt x="3" y="45"/>
                            </a:lnTo>
                            <a:lnTo>
                              <a:pt x="13" y="62"/>
                            </a:lnTo>
                            <a:lnTo>
                              <a:pt x="17" y="83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419" name="Freeform 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3" y="234"/>
                        <a:ext cx="23" cy="22"/>
                      </a:xfrm>
                      <a:custGeom>
                        <a:avLst/>
                        <a:gdLst>
                          <a:gd name="T0" fmla="*/ 6 w 46"/>
                          <a:gd name="T1" fmla="*/ 0 h 67"/>
                          <a:gd name="T2" fmla="*/ 4 w 46"/>
                          <a:gd name="T3" fmla="*/ 0 h 67"/>
                          <a:gd name="T4" fmla="*/ 2 w 46"/>
                          <a:gd name="T5" fmla="*/ 0 h 67"/>
                          <a:gd name="T6" fmla="*/ 1 w 46"/>
                          <a:gd name="T7" fmla="*/ 1 h 67"/>
                          <a:gd name="T8" fmla="*/ 0 w 46"/>
                          <a:gd name="T9" fmla="*/ 1 h 67"/>
                          <a:gd name="T10" fmla="*/ 1 w 46"/>
                          <a:gd name="T11" fmla="*/ 2 h 67"/>
                          <a:gd name="T12" fmla="*/ 2 w 46"/>
                          <a:gd name="T13" fmla="*/ 2 h 67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6"/>
                          <a:gd name="T22" fmla="*/ 0 h 67"/>
                          <a:gd name="T23" fmla="*/ 46 w 46"/>
                          <a:gd name="T24" fmla="*/ 67 h 67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6" h="67">
                            <a:moveTo>
                              <a:pt x="46" y="8"/>
                            </a:moveTo>
                            <a:lnTo>
                              <a:pt x="29" y="0"/>
                            </a:lnTo>
                            <a:lnTo>
                              <a:pt x="14" y="5"/>
                            </a:lnTo>
                            <a:lnTo>
                              <a:pt x="4" y="17"/>
                            </a:lnTo>
                            <a:lnTo>
                              <a:pt x="0" y="34"/>
                            </a:lnTo>
                            <a:lnTo>
                              <a:pt x="6" y="49"/>
                            </a:lnTo>
                            <a:lnTo>
                              <a:pt x="14" y="67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415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207" y="223"/>
                      <a:ext cx="751" cy="463"/>
                    </a:xfrm>
                    <a:custGeom>
                      <a:avLst/>
                      <a:gdLst>
                        <a:gd name="T0" fmla="*/ 72 w 1503"/>
                        <a:gd name="T1" fmla="*/ 39 h 1391"/>
                        <a:gd name="T2" fmla="*/ 66 w 1503"/>
                        <a:gd name="T3" fmla="*/ 42 h 1391"/>
                        <a:gd name="T4" fmla="*/ 60 w 1503"/>
                        <a:gd name="T5" fmla="*/ 44 h 1391"/>
                        <a:gd name="T6" fmla="*/ 53 w 1503"/>
                        <a:gd name="T7" fmla="*/ 46 h 1391"/>
                        <a:gd name="T8" fmla="*/ 51 w 1503"/>
                        <a:gd name="T9" fmla="*/ 48 h 1391"/>
                        <a:gd name="T10" fmla="*/ 48 w 1503"/>
                        <a:gd name="T11" fmla="*/ 49 h 1391"/>
                        <a:gd name="T12" fmla="*/ 45 w 1503"/>
                        <a:gd name="T13" fmla="*/ 51 h 1391"/>
                        <a:gd name="T14" fmla="*/ 43 w 1503"/>
                        <a:gd name="T15" fmla="*/ 45 h 1391"/>
                        <a:gd name="T16" fmla="*/ 40 w 1503"/>
                        <a:gd name="T17" fmla="*/ 42 h 1391"/>
                        <a:gd name="T18" fmla="*/ 43 w 1503"/>
                        <a:gd name="T19" fmla="*/ 35 h 1391"/>
                        <a:gd name="T20" fmla="*/ 39 w 1503"/>
                        <a:gd name="T21" fmla="*/ 31 h 1391"/>
                        <a:gd name="T22" fmla="*/ 33 w 1503"/>
                        <a:gd name="T23" fmla="*/ 25 h 1391"/>
                        <a:gd name="T24" fmla="*/ 21 w 1503"/>
                        <a:gd name="T25" fmla="*/ 17 h 1391"/>
                        <a:gd name="T26" fmla="*/ 18 w 1503"/>
                        <a:gd name="T27" fmla="*/ 13 h 1391"/>
                        <a:gd name="T28" fmla="*/ 12 w 1503"/>
                        <a:gd name="T29" fmla="*/ 7 h 1391"/>
                        <a:gd name="T30" fmla="*/ 5 w 1503"/>
                        <a:gd name="T31" fmla="*/ 4 h 1391"/>
                        <a:gd name="T32" fmla="*/ 0 w 1503"/>
                        <a:gd name="T33" fmla="*/ 2 h 1391"/>
                        <a:gd name="T34" fmla="*/ 6 w 1503"/>
                        <a:gd name="T35" fmla="*/ 1 h 1391"/>
                        <a:gd name="T36" fmla="*/ 14 w 1503"/>
                        <a:gd name="T37" fmla="*/ 0 h 1391"/>
                        <a:gd name="T38" fmla="*/ 25 w 1503"/>
                        <a:gd name="T39" fmla="*/ 0 h 1391"/>
                        <a:gd name="T40" fmla="*/ 35 w 1503"/>
                        <a:gd name="T41" fmla="*/ 2 h 1391"/>
                        <a:gd name="T42" fmla="*/ 44 w 1503"/>
                        <a:gd name="T43" fmla="*/ 3 h 1391"/>
                        <a:gd name="T44" fmla="*/ 51 w 1503"/>
                        <a:gd name="T45" fmla="*/ 5 h 1391"/>
                        <a:gd name="T46" fmla="*/ 54 w 1503"/>
                        <a:gd name="T47" fmla="*/ 4 h 1391"/>
                        <a:gd name="T48" fmla="*/ 58 w 1503"/>
                        <a:gd name="T49" fmla="*/ 3 h 1391"/>
                        <a:gd name="T50" fmla="*/ 59 w 1503"/>
                        <a:gd name="T51" fmla="*/ 1 h 1391"/>
                        <a:gd name="T52" fmla="*/ 63 w 1503"/>
                        <a:gd name="T53" fmla="*/ 2 h 1391"/>
                        <a:gd name="T54" fmla="*/ 68 w 1503"/>
                        <a:gd name="T55" fmla="*/ 2 h 1391"/>
                        <a:gd name="T56" fmla="*/ 76 w 1503"/>
                        <a:gd name="T57" fmla="*/ 3 h 1391"/>
                        <a:gd name="T58" fmla="*/ 83 w 1503"/>
                        <a:gd name="T59" fmla="*/ 3 h 1391"/>
                        <a:gd name="T60" fmla="*/ 90 w 1503"/>
                        <a:gd name="T61" fmla="*/ 4 h 1391"/>
                        <a:gd name="T62" fmla="*/ 99 w 1503"/>
                        <a:gd name="T63" fmla="*/ 4 h 1391"/>
                        <a:gd name="T64" fmla="*/ 108 w 1503"/>
                        <a:gd name="T65" fmla="*/ 5 h 1391"/>
                        <a:gd name="T66" fmla="*/ 114 w 1503"/>
                        <a:gd name="T67" fmla="*/ 7 h 1391"/>
                        <a:gd name="T68" fmla="*/ 121 w 1503"/>
                        <a:gd name="T69" fmla="*/ 10 h 1391"/>
                        <a:gd name="T70" fmla="*/ 126 w 1503"/>
                        <a:gd name="T71" fmla="*/ 13 h 1391"/>
                        <a:gd name="T72" fmla="*/ 133 w 1503"/>
                        <a:gd name="T73" fmla="*/ 15 h 1391"/>
                        <a:gd name="T74" fmla="*/ 140 w 1503"/>
                        <a:gd name="T75" fmla="*/ 16 h 1391"/>
                        <a:gd name="T76" fmla="*/ 145 w 1503"/>
                        <a:gd name="T77" fmla="*/ 18 h 1391"/>
                        <a:gd name="T78" fmla="*/ 148 w 1503"/>
                        <a:gd name="T79" fmla="*/ 20 h 1391"/>
                        <a:gd name="T80" fmla="*/ 159 w 1503"/>
                        <a:gd name="T81" fmla="*/ 20 h 1391"/>
                        <a:gd name="T82" fmla="*/ 173 w 1503"/>
                        <a:gd name="T83" fmla="*/ 20 h 1391"/>
                        <a:gd name="T84" fmla="*/ 170 w 1503"/>
                        <a:gd name="T85" fmla="*/ 18 h 1391"/>
                        <a:gd name="T86" fmla="*/ 184 w 1503"/>
                        <a:gd name="T87" fmla="*/ 19 h 1391"/>
                        <a:gd name="T88" fmla="*/ 185 w 1503"/>
                        <a:gd name="T89" fmla="*/ 25 h 1391"/>
                        <a:gd name="T90" fmla="*/ 186 w 1503"/>
                        <a:gd name="T91" fmla="*/ 30 h 1391"/>
                        <a:gd name="T92" fmla="*/ 187 w 1503"/>
                        <a:gd name="T93" fmla="*/ 32 h 1391"/>
                        <a:gd name="T94" fmla="*/ 184 w 1503"/>
                        <a:gd name="T95" fmla="*/ 33 h 1391"/>
                        <a:gd name="T96" fmla="*/ 181 w 1503"/>
                        <a:gd name="T97" fmla="*/ 33 h 1391"/>
                        <a:gd name="T98" fmla="*/ 177 w 1503"/>
                        <a:gd name="T99" fmla="*/ 36 h 1391"/>
                        <a:gd name="T100" fmla="*/ 170 w 1503"/>
                        <a:gd name="T101" fmla="*/ 40 h 1391"/>
                        <a:gd name="T102" fmla="*/ 165 w 1503"/>
                        <a:gd name="T103" fmla="*/ 42 h 1391"/>
                        <a:gd name="T104" fmla="*/ 159 w 1503"/>
                        <a:gd name="T105" fmla="*/ 43 h 1391"/>
                        <a:gd name="T106" fmla="*/ 148 w 1503"/>
                        <a:gd name="T107" fmla="*/ 45 h 1391"/>
                        <a:gd name="T108" fmla="*/ 136 w 1503"/>
                        <a:gd name="T109" fmla="*/ 46 h 1391"/>
                        <a:gd name="T110" fmla="*/ 124 w 1503"/>
                        <a:gd name="T111" fmla="*/ 46 h 1391"/>
                        <a:gd name="T112" fmla="*/ 115 w 1503"/>
                        <a:gd name="T113" fmla="*/ 45 h 1391"/>
                        <a:gd name="T114" fmla="*/ 107 w 1503"/>
                        <a:gd name="T115" fmla="*/ 44 h 1391"/>
                        <a:gd name="T116" fmla="*/ 100 w 1503"/>
                        <a:gd name="T117" fmla="*/ 43 h 1391"/>
                        <a:gd name="T118" fmla="*/ 94 w 1503"/>
                        <a:gd name="T119" fmla="*/ 41 h 1391"/>
                        <a:gd name="T120" fmla="*/ 90 w 1503"/>
                        <a:gd name="T121" fmla="*/ 39 h 1391"/>
                        <a:gd name="T122" fmla="*/ 82 w 1503"/>
                        <a:gd name="T123" fmla="*/ 39 h 1391"/>
                        <a:gd name="T124" fmla="*/ 72 w 1503"/>
                        <a:gd name="T125" fmla="*/ 39 h 1391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  <a:gd name="T186" fmla="*/ 0 60000 65536"/>
                        <a:gd name="T187" fmla="*/ 0 60000 65536"/>
                        <a:gd name="T188" fmla="*/ 0 60000 65536"/>
                        <a:gd name="T189" fmla="*/ 0 w 1503"/>
                        <a:gd name="T190" fmla="*/ 0 h 1391"/>
                        <a:gd name="T191" fmla="*/ 1503 w 1503"/>
                        <a:gd name="T192" fmla="*/ 1391 h 1391"/>
                      </a:gdLst>
                      <a:ahLst/>
                      <a:cxnLst>
                        <a:cxn ang="T126">
                          <a:pos x="T0" y="T1"/>
                        </a:cxn>
                        <a:cxn ang="T127">
                          <a:pos x="T2" y="T3"/>
                        </a:cxn>
                        <a:cxn ang="T128">
                          <a:pos x="T4" y="T5"/>
                        </a:cxn>
                        <a:cxn ang="T129">
                          <a:pos x="T6" y="T7"/>
                        </a:cxn>
                        <a:cxn ang="T130">
                          <a:pos x="T8" y="T9"/>
                        </a:cxn>
                        <a:cxn ang="T131">
                          <a:pos x="T10" y="T11"/>
                        </a:cxn>
                        <a:cxn ang="T132">
                          <a:pos x="T12" y="T13"/>
                        </a:cxn>
                        <a:cxn ang="T133">
                          <a:pos x="T14" y="T15"/>
                        </a:cxn>
                        <a:cxn ang="T134">
                          <a:pos x="T16" y="T17"/>
                        </a:cxn>
                        <a:cxn ang="T135">
                          <a:pos x="T18" y="T19"/>
                        </a:cxn>
                        <a:cxn ang="T136">
                          <a:pos x="T20" y="T21"/>
                        </a:cxn>
                        <a:cxn ang="T137">
                          <a:pos x="T22" y="T23"/>
                        </a:cxn>
                        <a:cxn ang="T138">
                          <a:pos x="T24" y="T25"/>
                        </a:cxn>
                        <a:cxn ang="T139">
                          <a:pos x="T26" y="T27"/>
                        </a:cxn>
                        <a:cxn ang="T140">
                          <a:pos x="T28" y="T29"/>
                        </a:cxn>
                        <a:cxn ang="T141">
                          <a:pos x="T30" y="T31"/>
                        </a:cxn>
                        <a:cxn ang="T142">
                          <a:pos x="T32" y="T33"/>
                        </a:cxn>
                        <a:cxn ang="T143">
                          <a:pos x="T34" y="T35"/>
                        </a:cxn>
                        <a:cxn ang="T144">
                          <a:pos x="T36" y="T37"/>
                        </a:cxn>
                        <a:cxn ang="T145">
                          <a:pos x="T38" y="T39"/>
                        </a:cxn>
                        <a:cxn ang="T146">
                          <a:pos x="T40" y="T41"/>
                        </a:cxn>
                        <a:cxn ang="T147">
                          <a:pos x="T42" y="T43"/>
                        </a:cxn>
                        <a:cxn ang="T148">
                          <a:pos x="T44" y="T45"/>
                        </a:cxn>
                        <a:cxn ang="T149">
                          <a:pos x="T46" y="T47"/>
                        </a:cxn>
                        <a:cxn ang="T150">
                          <a:pos x="T48" y="T49"/>
                        </a:cxn>
                        <a:cxn ang="T151">
                          <a:pos x="T50" y="T51"/>
                        </a:cxn>
                        <a:cxn ang="T152">
                          <a:pos x="T52" y="T53"/>
                        </a:cxn>
                        <a:cxn ang="T153">
                          <a:pos x="T54" y="T55"/>
                        </a:cxn>
                        <a:cxn ang="T154">
                          <a:pos x="T56" y="T57"/>
                        </a:cxn>
                        <a:cxn ang="T155">
                          <a:pos x="T58" y="T59"/>
                        </a:cxn>
                        <a:cxn ang="T156">
                          <a:pos x="T60" y="T61"/>
                        </a:cxn>
                        <a:cxn ang="T157">
                          <a:pos x="T62" y="T63"/>
                        </a:cxn>
                        <a:cxn ang="T158">
                          <a:pos x="T64" y="T65"/>
                        </a:cxn>
                        <a:cxn ang="T159">
                          <a:pos x="T66" y="T67"/>
                        </a:cxn>
                        <a:cxn ang="T160">
                          <a:pos x="T68" y="T69"/>
                        </a:cxn>
                        <a:cxn ang="T161">
                          <a:pos x="T70" y="T71"/>
                        </a:cxn>
                        <a:cxn ang="T162">
                          <a:pos x="T72" y="T73"/>
                        </a:cxn>
                        <a:cxn ang="T163">
                          <a:pos x="T74" y="T75"/>
                        </a:cxn>
                        <a:cxn ang="T164">
                          <a:pos x="T76" y="T77"/>
                        </a:cxn>
                        <a:cxn ang="T165">
                          <a:pos x="T78" y="T79"/>
                        </a:cxn>
                        <a:cxn ang="T166">
                          <a:pos x="T80" y="T81"/>
                        </a:cxn>
                        <a:cxn ang="T167">
                          <a:pos x="T82" y="T83"/>
                        </a:cxn>
                        <a:cxn ang="T168">
                          <a:pos x="T84" y="T85"/>
                        </a:cxn>
                        <a:cxn ang="T169">
                          <a:pos x="T86" y="T87"/>
                        </a:cxn>
                        <a:cxn ang="T170">
                          <a:pos x="T88" y="T89"/>
                        </a:cxn>
                        <a:cxn ang="T171">
                          <a:pos x="T90" y="T91"/>
                        </a:cxn>
                        <a:cxn ang="T172">
                          <a:pos x="T92" y="T93"/>
                        </a:cxn>
                        <a:cxn ang="T173">
                          <a:pos x="T94" y="T95"/>
                        </a:cxn>
                        <a:cxn ang="T174">
                          <a:pos x="T96" y="T97"/>
                        </a:cxn>
                        <a:cxn ang="T175">
                          <a:pos x="T98" y="T99"/>
                        </a:cxn>
                        <a:cxn ang="T176">
                          <a:pos x="T100" y="T101"/>
                        </a:cxn>
                        <a:cxn ang="T177">
                          <a:pos x="T102" y="T103"/>
                        </a:cxn>
                        <a:cxn ang="T178">
                          <a:pos x="T104" y="T105"/>
                        </a:cxn>
                        <a:cxn ang="T179">
                          <a:pos x="T106" y="T107"/>
                        </a:cxn>
                        <a:cxn ang="T180">
                          <a:pos x="T108" y="T109"/>
                        </a:cxn>
                        <a:cxn ang="T181">
                          <a:pos x="T110" y="T111"/>
                        </a:cxn>
                        <a:cxn ang="T182">
                          <a:pos x="T112" y="T113"/>
                        </a:cxn>
                        <a:cxn ang="T183">
                          <a:pos x="T114" y="T115"/>
                        </a:cxn>
                        <a:cxn ang="T184">
                          <a:pos x="T116" y="T117"/>
                        </a:cxn>
                        <a:cxn ang="T185">
                          <a:pos x="T118" y="T119"/>
                        </a:cxn>
                        <a:cxn ang="T186">
                          <a:pos x="T120" y="T121"/>
                        </a:cxn>
                        <a:cxn ang="T187">
                          <a:pos x="T122" y="T123"/>
                        </a:cxn>
                        <a:cxn ang="T188">
                          <a:pos x="T124" y="T125"/>
                        </a:cxn>
                      </a:cxnLst>
                      <a:rect l="T189" t="T190" r="T191" b="T192"/>
                      <a:pathLst>
                        <a:path w="1503" h="1391">
                          <a:moveTo>
                            <a:pt x="579" y="1069"/>
                          </a:moveTo>
                          <a:lnTo>
                            <a:pt x="530" y="1152"/>
                          </a:lnTo>
                          <a:lnTo>
                            <a:pt x="484" y="1199"/>
                          </a:lnTo>
                          <a:lnTo>
                            <a:pt x="426" y="1241"/>
                          </a:lnTo>
                          <a:lnTo>
                            <a:pt x="414" y="1292"/>
                          </a:lnTo>
                          <a:lnTo>
                            <a:pt x="387" y="1332"/>
                          </a:lnTo>
                          <a:lnTo>
                            <a:pt x="365" y="1391"/>
                          </a:lnTo>
                          <a:lnTo>
                            <a:pt x="349" y="1232"/>
                          </a:lnTo>
                          <a:lnTo>
                            <a:pt x="327" y="1127"/>
                          </a:lnTo>
                          <a:lnTo>
                            <a:pt x="349" y="941"/>
                          </a:lnTo>
                          <a:lnTo>
                            <a:pt x="313" y="845"/>
                          </a:lnTo>
                          <a:lnTo>
                            <a:pt x="265" y="670"/>
                          </a:lnTo>
                          <a:lnTo>
                            <a:pt x="175" y="473"/>
                          </a:lnTo>
                          <a:lnTo>
                            <a:pt x="148" y="351"/>
                          </a:lnTo>
                          <a:lnTo>
                            <a:pt x="99" y="202"/>
                          </a:lnTo>
                          <a:lnTo>
                            <a:pt x="44" y="95"/>
                          </a:lnTo>
                          <a:lnTo>
                            <a:pt x="0" y="54"/>
                          </a:lnTo>
                          <a:lnTo>
                            <a:pt x="51" y="20"/>
                          </a:lnTo>
                          <a:lnTo>
                            <a:pt x="119" y="0"/>
                          </a:lnTo>
                          <a:lnTo>
                            <a:pt x="200" y="11"/>
                          </a:lnTo>
                          <a:lnTo>
                            <a:pt x="282" y="42"/>
                          </a:lnTo>
                          <a:lnTo>
                            <a:pt x="358" y="85"/>
                          </a:lnTo>
                          <a:lnTo>
                            <a:pt x="412" y="122"/>
                          </a:lnTo>
                          <a:lnTo>
                            <a:pt x="434" y="109"/>
                          </a:lnTo>
                          <a:lnTo>
                            <a:pt x="469" y="84"/>
                          </a:lnTo>
                          <a:lnTo>
                            <a:pt x="475" y="23"/>
                          </a:lnTo>
                          <a:lnTo>
                            <a:pt x="508" y="56"/>
                          </a:lnTo>
                          <a:lnTo>
                            <a:pt x="551" y="67"/>
                          </a:lnTo>
                          <a:lnTo>
                            <a:pt x="611" y="84"/>
                          </a:lnTo>
                          <a:lnTo>
                            <a:pt x="669" y="91"/>
                          </a:lnTo>
                          <a:lnTo>
                            <a:pt x="722" y="98"/>
                          </a:lnTo>
                          <a:lnTo>
                            <a:pt x="799" y="95"/>
                          </a:lnTo>
                          <a:lnTo>
                            <a:pt x="864" y="128"/>
                          </a:lnTo>
                          <a:lnTo>
                            <a:pt x="919" y="188"/>
                          </a:lnTo>
                          <a:lnTo>
                            <a:pt x="973" y="278"/>
                          </a:lnTo>
                          <a:lnTo>
                            <a:pt x="1014" y="346"/>
                          </a:lnTo>
                          <a:lnTo>
                            <a:pt x="1066" y="402"/>
                          </a:lnTo>
                          <a:lnTo>
                            <a:pt x="1121" y="442"/>
                          </a:lnTo>
                          <a:lnTo>
                            <a:pt x="1167" y="487"/>
                          </a:lnTo>
                          <a:lnTo>
                            <a:pt x="1191" y="544"/>
                          </a:lnTo>
                          <a:lnTo>
                            <a:pt x="1277" y="532"/>
                          </a:lnTo>
                          <a:lnTo>
                            <a:pt x="1385" y="553"/>
                          </a:lnTo>
                          <a:lnTo>
                            <a:pt x="1364" y="491"/>
                          </a:lnTo>
                          <a:lnTo>
                            <a:pt x="1476" y="509"/>
                          </a:lnTo>
                          <a:lnTo>
                            <a:pt x="1483" y="678"/>
                          </a:lnTo>
                          <a:lnTo>
                            <a:pt x="1490" y="819"/>
                          </a:lnTo>
                          <a:lnTo>
                            <a:pt x="1503" y="863"/>
                          </a:lnTo>
                          <a:lnTo>
                            <a:pt x="1476" y="881"/>
                          </a:lnTo>
                          <a:lnTo>
                            <a:pt x="1448" y="881"/>
                          </a:lnTo>
                          <a:lnTo>
                            <a:pt x="1420" y="977"/>
                          </a:lnTo>
                          <a:lnTo>
                            <a:pt x="1364" y="1083"/>
                          </a:lnTo>
                          <a:lnTo>
                            <a:pt x="1323" y="1136"/>
                          </a:lnTo>
                          <a:lnTo>
                            <a:pt x="1274" y="1171"/>
                          </a:lnTo>
                          <a:lnTo>
                            <a:pt x="1184" y="1223"/>
                          </a:lnTo>
                          <a:lnTo>
                            <a:pt x="1093" y="1245"/>
                          </a:lnTo>
                          <a:lnTo>
                            <a:pt x="996" y="1250"/>
                          </a:lnTo>
                          <a:lnTo>
                            <a:pt x="923" y="1230"/>
                          </a:lnTo>
                          <a:lnTo>
                            <a:pt x="857" y="1201"/>
                          </a:lnTo>
                          <a:lnTo>
                            <a:pt x="801" y="1162"/>
                          </a:lnTo>
                          <a:lnTo>
                            <a:pt x="759" y="1109"/>
                          </a:lnTo>
                          <a:lnTo>
                            <a:pt x="724" y="1065"/>
                          </a:lnTo>
                          <a:lnTo>
                            <a:pt x="656" y="1041"/>
                          </a:lnTo>
                          <a:lnTo>
                            <a:pt x="579" y="1069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413" name="Freeform 51"/>
                  <p:cNvSpPr>
                    <a:spLocks/>
                  </p:cNvSpPr>
                  <p:nvPr/>
                </p:nvSpPr>
                <p:spPr bwMode="auto">
                  <a:xfrm>
                    <a:off x="413" y="262"/>
                    <a:ext cx="394" cy="229"/>
                  </a:xfrm>
                  <a:custGeom>
                    <a:avLst/>
                    <a:gdLst>
                      <a:gd name="T0" fmla="*/ 0 w 788"/>
                      <a:gd name="T1" fmla="*/ 0 h 687"/>
                      <a:gd name="T2" fmla="*/ 7 w 788"/>
                      <a:gd name="T3" fmla="*/ 2 h 687"/>
                      <a:gd name="T4" fmla="*/ 13 w 788"/>
                      <a:gd name="T5" fmla="*/ 4 h 687"/>
                      <a:gd name="T6" fmla="*/ 19 w 788"/>
                      <a:gd name="T7" fmla="*/ 5 h 687"/>
                      <a:gd name="T8" fmla="*/ 22 w 788"/>
                      <a:gd name="T9" fmla="*/ 7 h 687"/>
                      <a:gd name="T10" fmla="*/ 24 w 788"/>
                      <a:gd name="T11" fmla="*/ 8 h 687"/>
                      <a:gd name="T12" fmla="*/ 29 w 788"/>
                      <a:gd name="T13" fmla="*/ 9 h 687"/>
                      <a:gd name="T14" fmla="*/ 34 w 788"/>
                      <a:gd name="T15" fmla="*/ 10 h 687"/>
                      <a:gd name="T16" fmla="*/ 38 w 788"/>
                      <a:gd name="T17" fmla="*/ 11 h 687"/>
                      <a:gd name="T18" fmla="*/ 41 w 788"/>
                      <a:gd name="T19" fmla="*/ 13 h 687"/>
                      <a:gd name="T20" fmla="*/ 45 w 788"/>
                      <a:gd name="T21" fmla="*/ 15 h 687"/>
                      <a:gd name="T22" fmla="*/ 47 w 788"/>
                      <a:gd name="T23" fmla="*/ 17 h 687"/>
                      <a:gd name="T24" fmla="*/ 50 w 788"/>
                      <a:gd name="T25" fmla="*/ 19 h 687"/>
                      <a:gd name="T26" fmla="*/ 53 w 788"/>
                      <a:gd name="T27" fmla="*/ 22 h 687"/>
                      <a:gd name="T28" fmla="*/ 57 w 788"/>
                      <a:gd name="T29" fmla="*/ 23 h 687"/>
                      <a:gd name="T30" fmla="*/ 62 w 788"/>
                      <a:gd name="T31" fmla="*/ 24 h 687"/>
                      <a:gd name="T32" fmla="*/ 67 w 788"/>
                      <a:gd name="T33" fmla="*/ 25 h 687"/>
                      <a:gd name="T34" fmla="*/ 72 w 788"/>
                      <a:gd name="T35" fmla="*/ 25 h 687"/>
                      <a:gd name="T36" fmla="*/ 78 w 788"/>
                      <a:gd name="T37" fmla="*/ 25 h 687"/>
                      <a:gd name="T38" fmla="*/ 83 w 788"/>
                      <a:gd name="T39" fmla="*/ 25 h 687"/>
                      <a:gd name="T40" fmla="*/ 88 w 788"/>
                      <a:gd name="T41" fmla="*/ 24 h 687"/>
                      <a:gd name="T42" fmla="*/ 93 w 788"/>
                      <a:gd name="T43" fmla="*/ 23 h 687"/>
                      <a:gd name="T44" fmla="*/ 96 w 788"/>
                      <a:gd name="T45" fmla="*/ 21 h 687"/>
                      <a:gd name="T46" fmla="*/ 98 w 788"/>
                      <a:gd name="T47" fmla="*/ 19 h 687"/>
                      <a:gd name="T48" fmla="*/ 99 w 788"/>
                      <a:gd name="T49" fmla="*/ 17 h 687"/>
                      <a:gd name="T50" fmla="*/ 98 w 788"/>
                      <a:gd name="T51" fmla="*/ 16 h 68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788"/>
                      <a:gd name="T79" fmla="*/ 0 h 687"/>
                      <a:gd name="T80" fmla="*/ 788 w 788"/>
                      <a:gd name="T81" fmla="*/ 687 h 687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788" h="687">
                        <a:moveTo>
                          <a:pt x="0" y="0"/>
                        </a:moveTo>
                        <a:lnTo>
                          <a:pt x="55" y="60"/>
                        </a:lnTo>
                        <a:lnTo>
                          <a:pt x="103" y="95"/>
                        </a:lnTo>
                        <a:lnTo>
                          <a:pt x="148" y="137"/>
                        </a:lnTo>
                        <a:lnTo>
                          <a:pt x="171" y="177"/>
                        </a:lnTo>
                        <a:lnTo>
                          <a:pt x="192" y="212"/>
                        </a:lnTo>
                        <a:lnTo>
                          <a:pt x="226" y="245"/>
                        </a:lnTo>
                        <a:lnTo>
                          <a:pt x="270" y="268"/>
                        </a:lnTo>
                        <a:lnTo>
                          <a:pt x="300" y="304"/>
                        </a:lnTo>
                        <a:lnTo>
                          <a:pt x="325" y="346"/>
                        </a:lnTo>
                        <a:lnTo>
                          <a:pt x="353" y="400"/>
                        </a:lnTo>
                        <a:lnTo>
                          <a:pt x="374" y="453"/>
                        </a:lnTo>
                        <a:lnTo>
                          <a:pt x="395" y="523"/>
                        </a:lnTo>
                        <a:lnTo>
                          <a:pt x="422" y="583"/>
                        </a:lnTo>
                        <a:lnTo>
                          <a:pt x="452" y="625"/>
                        </a:lnTo>
                        <a:lnTo>
                          <a:pt x="493" y="658"/>
                        </a:lnTo>
                        <a:lnTo>
                          <a:pt x="533" y="676"/>
                        </a:lnTo>
                        <a:lnTo>
                          <a:pt x="573" y="687"/>
                        </a:lnTo>
                        <a:lnTo>
                          <a:pt x="618" y="683"/>
                        </a:lnTo>
                        <a:lnTo>
                          <a:pt x="660" y="673"/>
                        </a:lnTo>
                        <a:lnTo>
                          <a:pt x="704" y="646"/>
                        </a:lnTo>
                        <a:lnTo>
                          <a:pt x="740" y="612"/>
                        </a:lnTo>
                        <a:lnTo>
                          <a:pt x="765" y="571"/>
                        </a:lnTo>
                        <a:lnTo>
                          <a:pt x="781" y="523"/>
                        </a:lnTo>
                        <a:lnTo>
                          <a:pt x="788" y="470"/>
                        </a:lnTo>
                        <a:lnTo>
                          <a:pt x="779" y="41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401" name="Group 63"/>
                <p:cNvGrpSpPr>
                  <a:grpSpLocks/>
                </p:cNvGrpSpPr>
                <p:nvPr/>
              </p:nvGrpSpPr>
              <p:grpSpPr bwMode="auto">
                <a:xfrm>
                  <a:off x="479" y="286"/>
                  <a:ext cx="474" cy="350"/>
                  <a:chOff x="479" y="286"/>
                  <a:chExt cx="474" cy="350"/>
                </a:xfrm>
              </p:grpSpPr>
              <p:sp>
                <p:nvSpPr>
                  <p:cNvPr id="16402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795" y="452"/>
                    <a:ext cx="95" cy="2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3" name="Freeform 54"/>
                  <p:cNvSpPr>
                    <a:spLocks/>
                  </p:cNvSpPr>
                  <p:nvPr/>
                </p:nvSpPr>
                <p:spPr bwMode="auto">
                  <a:xfrm>
                    <a:off x="550" y="422"/>
                    <a:ext cx="43" cy="78"/>
                  </a:xfrm>
                  <a:custGeom>
                    <a:avLst/>
                    <a:gdLst>
                      <a:gd name="T0" fmla="*/ 1 w 87"/>
                      <a:gd name="T1" fmla="*/ 9 h 233"/>
                      <a:gd name="T2" fmla="*/ 0 w 87"/>
                      <a:gd name="T3" fmla="*/ 6 h 233"/>
                      <a:gd name="T4" fmla="*/ 1 w 87"/>
                      <a:gd name="T5" fmla="*/ 4 h 233"/>
                      <a:gd name="T6" fmla="*/ 5 w 87"/>
                      <a:gd name="T7" fmla="*/ 2 h 233"/>
                      <a:gd name="T8" fmla="*/ 10 w 87"/>
                      <a:gd name="T9" fmla="*/ 0 h 2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7"/>
                      <a:gd name="T16" fmla="*/ 0 h 233"/>
                      <a:gd name="T17" fmla="*/ 87 w 87"/>
                      <a:gd name="T18" fmla="*/ 233 h 2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7" h="233">
                        <a:moveTo>
                          <a:pt x="9" y="233"/>
                        </a:moveTo>
                        <a:lnTo>
                          <a:pt x="0" y="172"/>
                        </a:lnTo>
                        <a:lnTo>
                          <a:pt x="12" y="106"/>
                        </a:lnTo>
                        <a:lnTo>
                          <a:pt x="40" y="44"/>
                        </a:lnTo>
                        <a:lnTo>
                          <a:pt x="87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4" name="Freeform 55"/>
                  <p:cNvSpPr>
                    <a:spLocks/>
                  </p:cNvSpPr>
                  <p:nvPr/>
                </p:nvSpPr>
                <p:spPr bwMode="auto">
                  <a:xfrm>
                    <a:off x="574" y="438"/>
                    <a:ext cx="28" cy="83"/>
                  </a:xfrm>
                  <a:custGeom>
                    <a:avLst/>
                    <a:gdLst>
                      <a:gd name="T0" fmla="*/ 7 w 56"/>
                      <a:gd name="T1" fmla="*/ 9 h 249"/>
                      <a:gd name="T2" fmla="*/ 4 w 56"/>
                      <a:gd name="T3" fmla="*/ 8 h 249"/>
                      <a:gd name="T4" fmla="*/ 2 w 56"/>
                      <a:gd name="T5" fmla="*/ 7 h 249"/>
                      <a:gd name="T6" fmla="*/ 0 w 56"/>
                      <a:gd name="T7" fmla="*/ 5 h 249"/>
                      <a:gd name="T8" fmla="*/ 1 w 56"/>
                      <a:gd name="T9" fmla="*/ 3 h 249"/>
                      <a:gd name="T10" fmla="*/ 4 w 56"/>
                      <a:gd name="T11" fmla="*/ 1 h 249"/>
                      <a:gd name="T12" fmla="*/ 7 w 56"/>
                      <a:gd name="T13" fmla="*/ 0 h 24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6"/>
                      <a:gd name="T22" fmla="*/ 0 h 249"/>
                      <a:gd name="T23" fmla="*/ 56 w 56"/>
                      <a:gd name="T24" fmla="*/ 249 h 24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6" h="249">
                        <a:moveTo>
                          <a:pt x="56" y="249"/>
                        </a:moveTo>
                        <a:lnTo>
                          <a:pt x="27" y="226"/>
                        </a:lnTo>
                        <a:lnTo>
                          <a:pt x="10" y="190"/>
                        </a:lnTo>
                        <a:lnTo>
                          <a:pt x="0" y="137"/>
                        </a:lnTo>
                        <a:lnTo>
                          <a:pt x="6" y="88"/>
                        </a:lnTo>
                        <a:lnTo>
                          <a:pt x="27" y="37"/>
                        </a:lnTo>
                        <a:lnTo>
                          <a:pt x="5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5" name="Freeform 56"/>
                  <p:cNvSpPr>
                    <a:spLocks/>
                  </p:cNvSpPr>
                  <p:nvPr/>
                </p:nvSpPr>
                <p:spPr bwMode="auto">
                  <a:xfrm>
                    <a:off x="614" y="449"/>
                    <a:ext cx="22" cy="37"/>
                  </a:xfrm>
                  <a:custGeom>
                    <a:avLst/>
                    <a:gdLst>
                      <a:gd name="T0" fmla="*/ 0 w 43"/>
                      <a:gd name="T1" fmla="*/ 0 h 111"/>
                      <a:gd name="T2" fmla="*/ 1 w 43"/>
                      <a:gd name="T3" fmla="*/ 2 h 111"/>
                      <a:gd name="T4" fmla="*/ 3 w 43"/>
                      <a:gd name="T5" fmla="*/ 3 h 111"/>
                      <a:gd name="T6" fmla="*/ 6 w 43"/>
                      <a:gd name="T7" fmla="*/ 4 h 11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3"/>
                      <a:gd name="T13" fmla="*/ 0 h 111"/>
                      <a:gd name="T14" fmla="*/ 43 w 43"/>
                      <a:gd name="T15" fmla="*/ 111 h 11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3" h="111">
                        <a:moveTo>
                          <a:pt x="0" y="0"/>
                        </a:moveTo>
                        <a:lnTo>
                          <a:pt x="1" y="48"/>
                        </a:lnTo>
                        <a:lnTo>
                          <a:pt x="19" y="92"/>
                        </a:lnTo>
                        <a:lnTo>
                          <a:pt x="43" y="1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6" name="Freeform 57"/>
                  <p:cNvSpPr>
                    <a:spLocks/>
                  </p:cNvSpPr>
                  <p:nvPr/>
                </p:nvSpPr>
                <p:spPr bwMode="auto">
                  <a:xfrm>
                    <a:off x="479" y="394"/>
                    <a:ext cx="105" cy="49"/>
                  </a:xfrm>
                  <a:custGeom>
                    <a:avLst/>
                    <a:gdLst>
                      <a:gd name="T0" fmla="*/ 0 w 211"/>
                      <a:gd name="T1" fmla="*/ 5 h 146"/>
                      <a:gd name="T2" fmla="*/ 2 w 211"/>
                      <a:gd name="T3" fmla="*/ 4 h 146"/>
                      <a:gd name="T4" fmla="*/ 6 w 211"/>
                      <a:gd name="T5" fmla="*/ 2 h 146"/>
                      <a:gd name="T6" fmla="*/ 10 w 211"/>
                      <a:gd name="T7" fmla="*/ 1 h 146"/>
                      <a:gd name="T8" fmla="*/ 14 w 211"/>
                      <a:gd name="T9" fmla="*/ 0 h 146"/>
                      <a:gd name="T10" fmla="*/ 18 w 211"/>
                      <a:gd name="T11" fmla="*/ 0 h 146"/>
                      <a:gd name="T12" fmla="*/ 23 w 211"/>
                      <a:gd name="T13" fmla="*/ 0 h 146"/>
                      <a:gd name="T14" fmla="*/ 26 w 211"/>
                      <a:gd name="T15" fmla="*/ 1 h 1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11"/>
                      <a:gd name="T25" fmla="*/ 0 h 146"/>
                      <a:gd name="T26" fmla="*/ 211 w 211"/>
                      <a:gd name="T27" fmla="*/ 146 h 1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1" h="146">
                        <a:moveTo>
                          <a:pt x="0" y="146"/>
                        </a:moveTo>
                        <a:lnTo>
                          <a:pt x="19" y="100"/>
                        </a:lnTo>
                        <a:lnTo>
                          <a:pt x="48" y="53"/>
                        </a:lnTo>
                        <a:lnTo>
                          <a:pt x="83" y="20"/>
                        </a:lnTo>
                        <a:lnTo>
                          <a:pt x="117" y="4"/>
                        </a:lnTo>
                        <a:lnTo>
                          <a:pt x="148" y="0"/>
                        </a:lnTo>
                        <a:lnTo>
                          <a:pt x="185" y="10"/>
                        </a:lnTo>
                        <a:lnTo>
                          <a:pt x="211" y="2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7" name="Freeform 58"/>
                  <p:cNvSpPr>
                    <a:spLocks/>
                  </p:cNvSpPr>
                  <p:nvPr/>
                </p:nvSpPr>
                <p:spPr bwMode="auto">
                  <a:xfrm>
                    <a:off x="568" y="516"/>
                    <a:ext cx="227" cy="120"/>
                  </a:xfrm>
                  <a:custGeom>
                    <a:avLst/>
                    <a:gdLst>
                      <a:gd name="T0" fmla="*/ 0 w 453"/>
                      <a:gd name="T1" fmla="*/ 7 h 358"/>
                      <a:gd name="T2" fmla="*/ 9 w 453"/>
                      <a:gd name="T3" fmla="*/ 6 h 358"/>
                      <a:gd name="T4" fmla="*/ 17 w 453"/>
                      <a:gd name="T5" fmla="*/ 5 h 358"/>
                      <a:gd name="T6" fmla="*/ 25 w 453"/>
                      <a:gd name="T7" fmla="*/ 3 h 358"/>
                      <a:gd name="T8" fmla="*/ 33 w 453"/>
                      <a:gd name="T9" fmla="*/ 2 h 358"/>
                      <a:gd name="T10" fmla="*/ 39 w 453"/>
                      <a:gd name="T11" fmla="*/ 0 h 358"/>
                      <a:gd name="T12" fmla="*/ 41 w 453"/>
                      <a:gd name="T13" fmla="*/ 2 h 358"/>
                      <a:gd name="T14" fmla="*/ 46 w 453"/>
                      <a:gd name="T15" fmla="*/ 5 h 358"/>
                      <a:gd name="T16" fmla="*/ 51 w 453"/>
                      <a:gd name="T17" fmla="*/ 7 h 358"/>
                      <a:gd name="T18" fmla="*/ 57 w 453"/>
                      <a:gd name="T19" fmla="*/ 9 h 358"/>
                      <a:gd name="T20" fmla="*/ 51 w 453"/>
                      <a:gd name="T21" fmla="*/ 11 h 358"/>
                      <a:gd name="T22" fmla="*/ 46 w 453"/>
                      <a:gd name="T23" fmla="*/ 12 h 358"/>
                      <a:gd name="T24" fmla="*/ 39 w 453"/>
                      <a:gd name="T25" fmla="*/ 13 h 358"/>
                      <a:gd name="T26" fmla="*/ 32 w 453"/>
                      <a:gd name="T27" fmla="*/ 13 h 358"/>
                      <a:gd name="T28" fmla="*/ 27 w 453"/>
                      <a:gd name="T29" fmla="*/ 13 h 358"/>
                      <a:gd name="T30" fmla="*/ 24 w 453"/>
                      <a:gd name="T31" fmla="*/ 13 h 35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453"/>
                      <a:gd name="T49" fmla="*/ 0 h 358"/>
                      <a:gd name="T50" fmla="*/ 453 w 453"/>
                      <a:gd name="T51" fmla="*/ 358 h 35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453" h="358">
                        <a:moveTo>
                          <a:pt x="0" y="184"/>
                        </a:moveTo>
                        <a:lnTo>
                          <a:pt x="69" y="160"/>
                        </a:lnTo>
                        <a:lnTo>
                          <a:pt x="132" y="129"/>
                        </a:lnTo>
                        <a:lnTo>
                          <a:pt x="198" y="88"/>
                        </a:lnTo>
                        <a:lnTo>
                          <a:pt x="259" y="42"/>
                        </a:lnTo>
                        <a:lnTo>
                          <a:pt x="307" y="0"/>
                        </a:lnTo>
                        <a:lnTo>
                          <a:pt x="327" y="67"/>
                        </a:lnTo>
                        <a:lnTo>
                          <a:pt x="361" y="132"/>
                        </a:lnTo>
                        <a:lnTo>
                          <a:pt x="402" y="191"/>
                        </a:lnTo>
                        <a:lnTo>
                          <a:pt x="453" y="237"/>
                        </a:lnTo>
                        <a:lnTo>
                          <a:pt x="406" y="284"/>
                        </a:lnTo>
                        <a:lnTo>
                          <a:pt x="364" y="315"/>
                        </a:lnTo>
                        <a:lnTo>
                          <a:pt x="307" y="342"/>
                        </a:lnTo>
                        <a:lnTo>
                          <a:pt x="253" y="358"/>
                        </a:lnTo>
                        <a:lnTo>
                          <a:pt x="215" y="355"/>
                        </a:lnTo>
                        <a:lnTo>
                          <a:pt x="185" y="345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8" name="Freeform 59"/>
                  <p:cNvSpPr>
                    <a:spLocks/>
                  </p:cNvSpPr>
                  <p:nvPr/>
                </p:nvSpPr>
                <p:spPr bwMode="auto">
                  <a:xfrm>
                    <a:off x="652" y="554"/>
                    <a:ext cx="75" cy="73"/>
                  </a:xfrm>
                  <a:custGeom>
                    <a:avLst/>
                    <a:gdLst>
                      <a:gd name="T0" fmla="*/ 0 w 150"/>
                      <a:gd name="T1" fmla="*/ 0 h 220"/>
                      <a:gd name="T2" fmla="*/ 5 w 150"/>
                      <a:gd name="T3" fmla="*/ 6 h 220"/>
                      <a:gd name="T4" fmla="*/ 19 w 150"/>
                      <a:gd name="T5" fmla="*/ 8 h 220"/>
                      <a:gd name="T6" fmla="*/ 0 60000 65536"/>
                      <a:gd name="T7" fmla="*/ 0 60000 65536"/>
                      <a:gd name="T8" fmla="*/ 0 60000 65536"/>
                      <a:gd name="T9" fmla="*/ 0 w 150"/>
                      <a:gd name="T10" fmla="*/ 0 h 220"/>
                      <a:gd name="T11" fmla="*/ 150 w 150"/>
                      <a:gd name="T12" fmla="*/ 220 h 22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0" h="220">
                        <a:moveTo>
                          <a:pt x="0" y="0"/>
                        </a:moveTo>
                        <a:lnTo>
                          <a:pt x="35" y="160"/>
                        </a:lnTo>
                        <a:lnTo>
                          <a:pt x="150" y="22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09" name="Freeform 60"/>
                  <p:cNvSpPr>
                    <a:spLocks/>
                  </p:cNvSpPr>
                  <p:nvPr/>
                </p:nvSpPr>
                <p:spPr bwMode="auto">
                  <a:xfrm>
                    <a:off x="537" y="286"/>
                    <a:ext cx="30" cy="71"/>
                  </a:xfrm>
                  <a:custGeom>
                    <a:avLst/>
                    <a:gdLst>
                      <a:gd name="T0" fmla="*/ 0 w 59"/>
                      <a:gd name="T1" fmla="*/ 0 h 211"/>
                      <a:gd name="T2" fmla="*/ 4 w 59"/>
                      <a:gd name="T3" fmla="*/ 1 h 211"/>
                      <a:gd name="T4" fmla="*/ 6 w 59"/>
                      <a:gd name="T5" fmla="*/ 2 h 211"/>
                      <a:gd name="T6" fmla="*/ 6 w 59"/>
                      <a:gd name="T7" fmla="*/ 4 h 211"/>
                      <a:gd name="T8" fmla="*/ 7 w 59"/>
                      <a:gd name="T9" fmla="*/ 5 h 211"/>
                      <a:gd name="T10" fmla="*/ 8 w 59"/>
                      <a:gd name="T11" fmla="*/ 7 h 211"/>
                      <a:gd name="T12" fmla="*/ 8 w 59"/>
                      <a:gd name="T13" fmla="*/ 8 h 2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9"/>
                      <a:gd name="T22" fmla="*/ 0 h 211"/>
                      <a:gd name="T23" fmla="*/ 59 w 59"/>
                      <a:gd name="T24" fmla="*/ 211 h 2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9" h="211">
                        <a:moveTo>
                          <a:pt x="0" y="0"/>
                        </a:moveTo>
                        <a:lnTo>
                          <a:pt x="26" y="27"/>
                        </a:lnTo>
                        <a:lnTo>
                          <a:pt x="43" y="61"/>
                        </a:lnTo>
                        <a:lnTo>
                          <a:pt x="44" y="95"/>
                        </a:lnTo>
                        <a:lnTo>
                          <a:pt x="54" y="133"/>
                        </a:lnTo>
                        <a:lnTo>
                          <a:pt x="59" y="173"/>
                        </a:lnTo>
                        <a:lnTo>
                          <a:pt x="59" y="2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10" name="Freeform 61"/>
                  <p:cNvSpPr>
                    <a:spLocks/>
                  </p:cNvSpPr>
                  <p:nvPr/>
                </p:nvSpPr>
                <p:spPr bwMode="auto">
                  <a:xfrm>
                    <a:off x="530" y="300"/>
                    <a:ext cx="28" cy="41"/>
                  </a:xfrm>
                  <a:custGeom>
                    <a:avLst/>
                    <a:gdLst>
                      <a:gd name="T0" fmla="*/ 2 w 55"/>
                      <a:gd name="T1" fmla="*/ 0 h 122"/>
                      <a:gd name="T2" fmla="*/ 0 w 55"/>
                      <a:gd name="T3" fmla="*/ 1 h 122"/>
                      <a:gd name="T4" fmla="*/ 1 w 55"/>
                      <a:gd name="T5" fmla="*/ 2 h 122"/>
                      <a:gd name="T6" fmla="*/ 2 w 55"/>
                      <a:gd name="T7" fmla="*/ 3 h 122"/>
                      <a:gd name="T8" fmla="*/ 4 w 55"/>
                      <a:gd name="T9" fmla="*/ 4 h 122"/>
                      <a:gd name="T10" fmla="*/ 5 w 55"/>
                      <a:gd name="T11" fmla="*/ 4 h 122"/>
                      <a:gd name="T12" fmla="*/ 7 w 55"/>
                      <a:gd name="T13" fmla="*/ 5 h 12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5"/>
                      <a:gd name="T22" fmla="*/ 0 h 122"/>
                      <a:gd name="T23" fmla="*/ 55 w 55"/>
                      <a:gd name="T24" fmla="*/ 122 h 12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5" h="122">
                        <a:moveTo>
                          <a:pt x="12" y="0"/>
                        </a:moveTo>
                        <a:lnTo>
                          <a:pt x="0" y="23"/>
                        </a:lnTo>
                        <a:lnTo>
                          <a:pt x="3" y="53"/>
                        </a:lnTo>
                        <a:lnTo>
                          <a:pt x="12" y="78"/>
                        </a:lnTo>
                        <a:lnTo>
                          <a:pt x="25" y="94"/>
                        </a:lnTo>
                        <a:lnTo>
                          <a:pt x="36" y="109"/>
                        </a:lnTo>
                        <a:lnTo>
                          <a:pt x="55" y="12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11" name="Freeform 62"/>
                  <p:cNvSpPr>
                    <a:spLocks/>
                  </p:cNvSpPr>
                  <p:nvPr/>
                </p:nvSpPr>
                <p:spPr bwMode="auto">
                  <a:xfrm>
                    <a:off x="806" y="389"/>
                    <a:ext cx="147" cy="241"/>
                  </a:xfrm>
                  <a:custGeom>
                    <a:avLst/>
                    <a:gdLst>
                      <a:gd name="T0" fmla="*/ 37 w 294"/>
                      <a:gd name="T1" fmla="*/ 14 h 723"/>
                      <a:gd name="T2" fmla="*/ 33 w 294"/>
                      <a:gd name="T3" fmla="*/ 14 h 723"/>
                      <a:gd name="T4" fmla="*/ 31 w 294"/>
                      <a:gd name="T5" fmla="*/ 15 h 723"/>
                      <a:gd name="T6" fmla="*/ 31 w 294"/>
                      <a:gd name="T7" fmla="*/ 16 h 723"/>
                      <a:gd name="T8" fmla="*/ 28 w 294"/>
                      <a:gd name="T9" fmla="*/ 16 h 723"/>
                      <a:gd name="T10" fmla="*/ 22 w 294"/>
                      <a:gd name="T11" fmla="*/ 19 h 723"/>
                      <a:gd name="T12" fmla="*/ 18 w 294"/>
                      <a:gd name="T13" fmla="*/ 22 h 723"/>
                      <a:gd name="T14" fmla="*/ 12 w 294"/>
                      <a:gd name="T15" fmla="*/ 24 h 723"/>
                      <a:gd name="T16" fmla="*/ 10 w 294"/>
                      <a:gd name="T17" fmla="*/ 25 h 723"/>
                      <a:gd name="T18" fmla="*/ 0 w 294"/>
                      <a:gd name="T19" fmla="*/ 27 h 723"/>
                      <a:gd name="T20" fmla="*/ 4 w 294"/>
                      <a:gd name="T21" fmla="*/ 26 h 723"/>
                      <a:gd name="T22" fmla="*/ 8 w 294"/>
                      <a:gd name="T23" fmla="*/ 24 h 723"/>
                      <a:gd name="T24" fmla="*/ 10 w 294"/>
                      <a:gd name="T25" fmla="*/ 22 h 723"/>
                      <a:gd name="T26" fmla="*/ 10 w 294"/>
                      <a:gd name="T27" fmla="*/ 20 h 723"/>
                      <a:gd name="T28" fmla="*/ 9 w 294"/>
                      <a:gd name="T29" fmla="*/ 17 h 723"/>
                      <a:gd name="T30" fmla="*/ 13 w 294"/>
                      <a:gd name="T31" fmla="*/ 15 h 723"/>
                      <a:gd name="T32" fmla="*/ 13 w 294"/>
                      <a:gd name="T33" fmla="*/ 13 h 723"/>
                      <a:gd name="T34" fmla="*/ 13 w 294"/>
                      <a:gd name="T35" fmla="*/ 11 h 723"/>
                      <a:gd name="T36" fmla="*/ 25 w 294"/>
                      <a:gd name="T37" fmla="*/ 14 h 723"/>
                      <a:gd name="T38" fmla="*/ 19 w 294"/>
                      <a:gd name="T39" fmla="*/ 11 h 723"/>
                      <a:gd name="T40" fmla="*/ 21 w 294"/>
                      <a:gd name="T41" fmla="*/ 9 h 723"/>
                      <a:gd name="T42" fmla="*/ 24 w 294"/>
                      <a:gd name="T43" fmla="*/ 6 h 723"/>
                      <a:gd name="T44" fmla="*/ 24 w 294"/>
                      <a:gd name="T45" fmla="*/ 4 h 723"/>
                      <a:gd name="T46" fmla="*/ 22 w 294"/>
                      <a:gd name="T47" fmla="*/ 2 h 723"/>
                      <a:gd name="T48" fmla="*/ 21 w 294"/>
                      <a:gd name="T49" fmla="*/ 0 h 723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294"/>
                      <a:gd name="T76" fmla="*/ 0 h 723"/>
                      <a:gd name="T77" fmla="*/ 294 w 294"/>
                      <a:gd name="T78" fmla="*/ 723 h 723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294" h="723">
                        <a:moveTo>
                          <a:pt x="294" y="376"/>
                        </a:moveTo>
                        <a:lnTo>
                          <a:pt x="258" y="384"/>
                        </a:lnTo>
                        <a:lnTo>
                          <a:pt x="249" y="412"/>
                        </a:lnTo>
                        <a:lnTo>
                          <a:pt x="243" y="432"/>
                        </a:lnTo>
                        <a:lnTo>
                          <a:pt x="224" y="444"/>
                        </a:lnTo>
                        <a:lnTo>
                          <a:pt x="176" y="522"/>
                        </a:lnTo>
                        <a:lnTo>
                          <a:pt x="140" y="590"/>
                        </a:lnTo>
                        <a:lnTo>
                          <a:pt x="93" y="646"/>
                        </a:lnTo>
                        <a:lnTo>
                          <a:pt x="74" y="683"/>
                        </a:lnTo>
                        <a:lnTo>
                          <a:pt x="0" y="723"/>
                        </a:lnTo>
                        <a:lnTo>
                          <a:pt x="32" y="691"/>
                        </a:lnTo>
                        <a:lnTo>
                          <a:pt x="62" y="636"/>
                        </a:lnTo>
                        <a:lnTo>
                          <a:pt x="73" y="589"/>
                        </a:lnTo>
                        <a:lnTo>
                          <a:pt x="78" y="530"/>
                        </a:lnTo>
                        <a:lnTo>
                          <a:pt x="66" y="459"/>
                        </a:lnTo>
                        <a:lnTo>
                          <a:pt x="100" y="415"/>
                        </a:lnTo>
                        <a:lnTo>
                          <a:pt x="103" y="342"/>
                        </a:lnTo>
                        <a:lnTo>
                          <a:pt x="103" y="310"/>
                        </a:lnTo>
                        <a:lnTo>
                          <a:pt x="201" y="389"/>
                        </a:lnTo>
                        <a:lnTo>
                          <a:pt x="153" y="292"/>
                        </a:lnTo>
                        <a:lnTo>
                          <a:pt x="166" y="240"/>
                        </a:lnTo>
                        <a:lnTo>
                          <a:pt x="187" y="159"/>
                        </a:lnTo>
                        <a:lnTo>
                          <a:pt x="190" y="97"/>
                        </a:lnTo>
                        <a:lnTo>
                          <a:pt x="176" y="49"/>
                        </a:lnTo>
                        <a:lnTo>
                          <a:pt x="16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16391" name="Date Placeholder 6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16225</TotalTime>
  <Words>3184</Words>
  <Application>Microsoft Office PowerPoint</Application>
  <PresentationFormat>On-screen Show (4:3)</PresentationFormat>
  <Paragraphs>605</Paragraphs>
  <Slides>48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Blueprint</vt:lpstr>
      <vt:lpstr>Chart</vt:lpstr>
      <vt:lpstr>Clip</vt:lpstr>
      <vt:lpstr>Worksheet</vt:lpstr>
      <vt:lpstr>Analysis of Algorithms</vt:lpstr>
      <vt:lpstr>Running Time</vt:lpstr>
      <vt:lpstr>2 lines at the grocery store</vt:lpstr>
      <vt:lpstr>2 lines at the grocery store</vt:lpstr>
      <vt:lpstr>Experimental  Studies</vt:lpstr>
      <vt:lpstr>Limitations of Experiments</vt:lpstr>
      <vt:lpstr>Theoretical Analysis</vt:lpstr>
      <vt:lpstr>Pseudocode</vt:lpstr>
      <vt:lpstr>Pseudocode Details</vt:lpstr>
      <vt:lpstr>The Random Access Machine (RAM) Model</vt:lpstr>
      <vt:lpstr>Seven Important Functions (Time complexity classes)</vt:lpstr>
      <vt:lpstr>Log-log chart/plot</vt:lpstr>
      <vt:lpstr>Functions Graphed  Using “Normal” Scale</vt:lpstr>
      <vt:lpstr>Primitive Operations</vt:lpstr>
      <vt:lpstr>Counting Primitive Operations</vt:lpstr>
      <vt:lpstr>Estimating Running Time</vt:lpstr>
      <vt:lpstr>Growth Rate of Running Time</vt:lpstr>
      <vt:lpstr> Why Growth Rate Matters</vt:lpstr>
      <vt:lpstr>Counting Key Operations</vt:lpstr>
      <vt:lpstr> Comparison of Two Algorithms</vt:lpstr>
      <vt:lpstr>Constant Factors</vt:lpstr>
      <vt:lpstr>Big-Oh Notation</vt:lpstr>
      <vt:lpstr>Big-Oh Notation</vt:lpstr>
      <vt:lpstr>Big-Oh Notation</vt:lpstr>
      <vt:lpstr>Big-Oh Example</vt:lpstr>
      <vt:lpstr>PowerPoint Presentation</vt:lpstr>
      <vt:lpstr>PowerPoint Presentation</vt:lpstr>
      <vt:lpstr>PowerPoint Presentation</vt:lpstr>
      <vt:lpstr>Big-Oh and Growth Rate</vt:lpstr>
      <vt:lpstr>Big-Oh Shortcuts </vt:lpstr>
      <vt:lpstr>Big-Oh Shortcuts</vt:lpstr>
      <vt:lpstr>Big-Oh Shortcuts</vt:lpstr>
      <vt:lpstr>Asymptotic Algorithm Analysis</vt:lpstr>
      <vt:lpstr>Computing Prefix Averages</vt:lpstr>
      <vt:lpstr>PowerPoint Presentation</vt:lpstr>
      <vt:lpstr>Arithmetic Progression</vt:lpstr>
      <vt:lpstr>PowerPoint Presentation</vt:lpstr>
      <vt:lpstr>Math you need to Review</vt:lpstr>
      <vt:lpstr>PowerPoint Presentation</vt:lpstr>
      <vt:lpstr>PowerPoint Presentation</vt:lpstr>
      <vt:lpstr>Intuition for Asymptotic Notation</vt:lpstr>
      <vt:lpstr>PowerPoint Presentation</vt:lpstr>
      <vt:lpstr>PowerPoint Presentation</vt:lpstr>
      <vt:lpstr>PowerPoint Presentation</vt:lpstr>
      <vt:lpstr>Example of Big-Oh and Relatives</vt:lpstr>
      <vt:lpstr>Example of Big-Oh and Relatives</vt:lpstr>
      <vt:lpstr>Example of Big-Oh and Relatives</vt:lpstr>
      <vt:lpstr>Summary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Philip  Chan</cp:lastModifiedBy>
  <cp:revision>408</cp:revision>
  <dcterms:created xsi:type="dcterms:W3CDTF">2002-01-21T02:22:10Z</dcterms:created>
  <dcterms:modified xsi:type="dcterms:W3CDTF">2018-09-26T20:25:30Z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