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290" r:id="rId3"/>
    <p:sldId id="317" r:id="rId4"/>
    <p:sldId id="305" r:id="rId5"/>
    <p:sldId id="306" r:id="rId6"/>
    <p:sldId id="318" r:id="rId7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7" d="100"/>
          <a:sy n="97" d="100"/>
        </p:scale>
        <p:origin x="-103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FB5F45B-F86B-6F4E-8A04-C143C970573B}" type="datetime1">
              <a:rPr lang="en-US" smtClean="0"/>
              <a:t>8/20/2018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503887E-D70C-A644-AE7A-F3E92D03C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2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3CBFF25-FC62-534D-97CB-93F8EDE607C5}" type="datetime1">
              <a:rPr lang="en-US" smtClean="0"/>
              <a:t>8/20/2018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FD36FF11-681D-C542-A460-737553A27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2590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 smtClean="0"/>
              <a:t>Doubly Linked Lists</a:t>
            </a:r>
            <a:endParaRPr lang="en-US" sz="1300"/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72C0F8-6A70-B348-9C63-C4AD92192651}" type="datetime1">
              <a:rPr lang="en-US" sz="1300" smtClean="0"/>
              <a:t>8/20/2018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475498-EA57-584B-9D21-A1EADAABE828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1D96E5-AE84-F84E-B88C-5B72E29F7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42C76-55C3-2D42-8A0C-81F2A2B75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864E26-D715-5649-B071-716524099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ACF34273-6FC6-E34C-8066-EEDF4B4A5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Doubly Linked Lists</a:t>
            </a:r>
            <a:endParaRPr lang="en-US" sz="1400"/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BA87F7A-33ED-C146-BB5C-09ADACD2483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Doubly</a:t>
            </a:r>
            <a:r>
              <a:rPr lang="en-US" dirty="0">
                <a:latin typeface="Tahoma" charset="0"/>
              </a:rPr>
              <a:t> </a:t>
            </a:r>
            <a:r>
              <a:rPr lang="en-US" dirty="0" smtClean="0">
                <a:latin typeface="Tahoma" charset="0"/>
              </a:rPr>
              <a:t>Linked </a:t>
            </a:r>
            <a:r>
              <a:rPr lang="en-US" dirty="0" smtClean="0">
                <a:latin typeface="Tahoma" charset="0"/>
              </a:rPr>
              <a:t>Lists</a:t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or Two-way </a:t>
            </a:r>
            <a:r>
              <a:rPr lang="en-US" smtClean="0">
                <a:latin typeface="Tahoma" charset="0"/>
              </a:rPr>
              <a:t>Linked Lists</a:t>
            </a:r>
            <a:endParaRPr lang="en-US" dirty="0">
              <a:latin typeface="Tahoma" charset="0"/>
            </a:endParaRPr>
          </a:p>
        </p:txBody>
      </p:sp>
      <p:pic>
        <p:nvPicPr>
          <p:cNvPr id="7172" name="Picture 251" descr="j010057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309721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Doubly Linked Lists</a:t>
            </a:r>
            <a:endParaRPr lang="en-US" sz="140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5BC970-4288-3B44-B6CB-E537D340CEAB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Doubly Linked List (or Two-way </a:t>
            </a:r>
            <a:r>
              <a:rPr lang="en-US" dirty="0">
                <a:latin typeface="Tahoma" charset="0"/>
              </a:rPr>
              <a:t>L</a:t>
            </a:r>
            <a:r>
              <a:rPr lang="en-US" dirty="0" smtClean="0">
                <a:latin typeface="Tahoma" charset="0"/>
              </a:rPr>
              <a:t>inked </a:t>
            </a:r>
            <a:r>
              <a:rPr lang="en-US" dirty="0">
                <a:latin typeface="Tahoma" charset="0"/>
              </a:rPr>
              <a:t>L</a:t>
            </a:r>
            <a:r>
              <a:rPr lang="en-US" dirty="0" smtClean="0">
                <a:latin typeface="Tahoma" charset="0"/>
              </a:rPr>
              <a:t>ist)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76800" cy="2438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doubly linked list </a:t>
            </a:r>
            <a:r>
              <a:rPr lang="en-US" sz="2000" dirty="0" smtClean="0">
                <a:latin typeface="Tahoma" charset="0"/>
              </a:rPr>
              <a:t>can be traversed forward and backward</a:t>
            </a:r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Nodes </a:t>
            </a:r>
            <a:r>
              <a:rPr lang="en-US" sz="2000" dirty="0" smtClean="0">
                <a:latin typeface="Tahoma" charset="0"/>
              </a:rPr>
              <a:t>store</a:t>
            </a:r>
            <a:r>
              <a:rPr lang="en-US" sz="2000" dirty="0">
                <a:latin typeface="Tahoma" charset="0"/>
              </a:rPr>
              <a:t>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previous node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next node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  <a:latin typeface="Tahoma" charset="0"/>
              </a:rPr>
              <a:t>Special trailer and header nodes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4" name="AutoShape 10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12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13"/>
          <p:cNvCxnSpPr>
            <a:cxnSpLocks noChangeShapeType="1"/>
            <a:endCxn id="9229" idx="0"/>
          </p:cNvCxnSpPr>
          <p:nvPr/>
        </p:nvCxnSpPr>
        <p:spPr bwMode="auto">
          <a:xfrm rot="16200000" flipH="1">
            <a:off x="6841728" y="2726134"/>
            <a:ext cx="539750" cy="555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prev</a:t>
            </a:r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next</a:t>
            </a:r>
          </a:p>
        </p:txBody>
      </p:sp>
      <p:sp>
        <p:nvSpPr>
          <p:cNvPr id="9229" name="Text Box 16"/>
          <p:cNvSpPr txBox="1">
            <a:spLocks noChangeArrowheads="1"/>
          </p:cNvSpPr>
          <p:nvPr/>
        </p:nvSpPr>
        <p:spPr bwMode="auto">
          <a:xfrm>
            <a:off x="6566796" y="2998788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chemeClr val="tx2"/>
                </a:solidFill>
              </a:rPr>
              <a:t>element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230" name="Rectangle 17"/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Freeform 40"/>
          <p:cNvSpPr>
            <a:spLocks/>
          </p:cNvSpPr>
          <p:nvPr/>
        </p:nvSpPr>
        <p:spPr bwMode="auto">
          <a:xfrm>
            <a:off x="2667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Rectangle 44"/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46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Freeform 47"/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8" name="Rectangle 50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51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52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Freeform 53"/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2" name="Rectangle 56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57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58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Freeform 41"/>
          <p:cNvSpPr>
            <a:spLocks/>
          </p:cNvSpPr>
          <p:nvPr/>
        </p:nvSpPr>
        <p:spPr bwMode="auto">
          <a:xfrm rot="10800000">
            <a:off x="2819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Freeform 48"/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Freeform 54"/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8" name="Freeform 63"/>
          <p:cNvSpPr>
            <a:spLocks/>
          </p:cNvSpPr>
          <p:nvPr/>
        </p:nvSpPr>
        <p:spPr bwMode="auto">
          <a:xfrm>
            <a:off x="228917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9" name="Freeform 64"/>
          <p:cNvSpPr>
            <a:spLocks/>
          </p:cNvSpPr>
          <p:nvPr/>
        </p:nvSpPr>
        <p:spPr bwMode="auto">
          <a:xfrm>
            <a:off x="381000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0" name="Freeform 65"/>
          <p:cNvSpPr>
            <a:spLocks/>
          </p:cNvSpPr>
          <p:nvPr/>
        </p:nvSpPr>
        <p:spPr bwMode="auto">
          <a:xfrm>
            <a:off x="533082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1" name="Freeform 66"/>
          <p:cNvSpPr>
            <a:spLocks/>
          </p:cNvSpPr>
          <p:nvPr/>
        </p:nvSpPr>
        <p:spPr bwMode="auto">
          <a:xfrm>
            <a:off x="685165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252" name="Picture 6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3086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3" name="Picture 68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086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4" name="Picture 6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086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5" name="Picture 70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3086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256" name="Rectangle 72"/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73"/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Freeform 74"/>
          <p:cNvSpPr>
            <a:spLocks/>
          </p:cNvSpPr>
          <p:nvPr/>
        </p:nvSpPr>
        <p:spPr bwMode="auto">
          <a:xfrm>
            <a:off x="7239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9" name="Freeform 75"/>
          <p:cNvSpPr>
            <a:spLocks/>
          </p:cNvSpPr>
          <p:nvPr/>
        </p:nvSpPr>
        <p:spPr bwMode="auto">
          <a:xfrm rot="10800000">
            <a:off x="7391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0" name="Freeform 76"/>
          <p:cNvSpPr>
            <a:spLocks/>
          </p:cNvSpPr>
          <p:nvPr/>
        </p:nvSpPr>
        <p:spPr bwMode="auto">
          <a:xfrm>
            <a:off x="1143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1" name="Freeform 77"/>
          <p:cNvSpPr>
            <a:spLocks/>
          </p:cNvSpPr>
          <p:nvPr/>
        </p:nvSpPr>
        <p:spPr bwMode="auto">
          <a:xfrm rot="10800000">
            <a:off x="1295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2" name="Text Box 78"/>
          <p:cNvSpPr txBox="1">
            <a:spLocks noChangeArrowheads="1"/>
          </p:cNvSpPr>
          <p:nvPr/>
        </p:nvSpPr>
        <p:spPr bwMode="auto">
          <a:xfrm>
            <a:off x="7693025" y="4114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trailer</a:t>
            </a:r>
          </a:p>
        </p:txBody>
      </p:sp>
      <p:sp>
        <p:nvSpPr>
          <p:cNvPr id="9263" name="Text Box 79"/>
          <p:cNvSpPr txBox="1">
            <a:spLocks noChangeArrowheads="1"/>
          </p:cNvSpPr>
          <p:nvPr/>
        </p:nvSpPr>
        <p:spPr bwMode="auto">
          <a:xfrm>
            <a:off x="625475" y="41910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header</a:t>
            </a:r>
          </a:p>
        </p:txBody>
      </p:sp>
      <p:sp>
        <p:nvSpPr>
          <p:cNvPr id="9264" name="AutoShape 82"/>
          <p:cNvSpPr>
            <a:spLocks noChangeArrowheads="1"/>
          </p:cNvSpPr>
          <p:nvPr/>
        </p:nvSpPr>
        <p:spPr bwMode="auto">
          <a:xfrm>
            <a:off x="1676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Text Box 83"/>
          <p:cNvSpPr txBox="1">
            <a:spLocks noChangeArrowheads="1"/>
          </p:cNvSpPr>
          <p:nvPr/>
        </p:nvSpPr>
        <p:spPr bwMode="auto">
          <a:xfrm>
            <a:off x="5611813" y="4175125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nodes/positions</a:t>
            </a:r>
          </a:p>
        </p:txBody>
      </p:sp>
      <p:sp>
        <p:nvSpPr>
          <p:cNvPr id="9266" name="AutoShape 84"/>
          <p:cNvSpPr>
            <a:spLocks noChangeArrowheads="1"/>
          </p:cNvSpPr>
          <p:nvPr/>
        </p:nvSpPr>
        <p:spPr bwMode="auto">
          <a:xfrm>
            <a:off x="1905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Text Box 85"/>
          <p:cNvSpPr txBox="1">
            <a:spLocks noChangeArrowheads="1"/>
          </p:cNvSpPr>
          <p:nvPr/>
        </p:nvSpPr>
        <p:spPr bwMode="auto">
          <a:xfrm>
            <a:off x="6348413" y="5943600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9268" name="Text Box 87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</a:t>
            </a:r>
          </a:p>
        </p:txBody>
      </p:sp>
      <p:sp>
        <p:nvSpPr>
          <p:cNvPr id="9269" name="AutoShape 88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and trailer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implementation easier</a:t>
            </a:r>
          </a:p>
          <a:p>
            <a:pPr lvl="1"/>
            <a:r>
              <a:rPr lang="en-US" dirty="0" smtClean="0"/>
              <a:t>Every insertion/deletion is between two nodes</a:t>
            </a:r>
          </a:p>
          <a:p>
            <a:endParaRPr lang="en-US" dirty="0"/>
          </a:p>
          <a:p>
            <a:r>
              <a:rPr lang="en-US" dirty="0" smtClean="0"/>
              <a:t>Can be implemented without them</a:t>
            </a:r>
          </a:p>
          <a:p>
            <a:pPr lvl="1"/>
            <a:r>
              <a:rPr lang="en-US" dirty="0" smtClean="0"/>
              <a:t>Save space</a:t>
            </a:r>
          </a:p>
          <a:p>
            <a:pPr lvl="1"/>
            <a:r>
              <a:rPr lang="en-US" dirty="0" smtClean="0"/>
              <a:t>Need to consider special cases at the beginning and at the end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42C76-55C3-2D42-8A0C-81F2A2B75E7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9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Doubly Linked Lists</a:t>
            </a:r>
            <a:endParaRPr lang="en-US" sz="1400"/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A5C6D3-621D-CD44-B8C4-4FB4970A5120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0243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Insertion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Insert a new node, q, between p and its successor.</a:t>
            </a:r>
          </a:p>
        </p:txBody>
      </p:sp>
      <p:sp>
        <p:nvSpPr>
          <p:cNvPr id="10246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68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69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70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71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78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75" name="Text Box 79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6" name="Text Box 80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277" name="Text Box 81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27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8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9" name="Freeform 22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0" name="Freeform 23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1" name="Freeform 25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2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5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6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7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8" name="Text Box 43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99" name="Text Box 45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00" name="Text Box 47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01" name="Text Box 115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02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6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10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0337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1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3" name="Freeform 134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4" name="Freeform 135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5" name="Freeform 136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6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7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9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0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1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2" name="Text Box 143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323" name="Text Box 144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24" name="Text Box 145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25" name="Text Box 146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2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Freeform 150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0" name="Text Box 151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331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2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3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4" name="Text Box 155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35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6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137652" y="4495800"/>
            <a:ext cx="40230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the instructions?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Doubly Linked Lists</a:t>
            </a:r>
            <a:endParaRPr lang="en-US" sz="140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5789A4-199A-D34A-9400-4C392C785C61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Deletion </a:t>
            </a:r>
            <a:r>
              <a:rPr lang="en-US" sz="2000" dirty="0" smtClean="0">
                <a:latin typeface="Tahoma" charset="0"/>
              </a:rPr>
              <a:t>(don’t forget to deallocate the deleted node)</a:t>
            </a:r>
            <a:endParaRPr lang="en-US" sz="2000" dirty="0">
              <a:latin typeface="Tahoma" charset="0"/>
            </a:endParaRP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Remove a node, p, from a </a:t>
            </a:r>
            <a:r>
              <a:rPr lang="en-US" sz="2000" dirty="0" smtClean="0">
                <a:latin typeface="Tahoma" charset="0"/>
              </a:rPr>
              <a:t>doubly linked </a:t>
            </a:r>
            <a:r>
              <a:rPr lang="en-US" sz="2000" dirty="0">
                <a:latin typeface="Tahoma" charset="0"/>
              </a:rPr>
              <a:t>list.</a:t>
            </a:r>
            <a:endParaRPr lang="en-US" sz="2800" dirty="0">
              <a:latin typeface="Tahoma" charset="0"/>
            </a:endParaRPr>
          </a:p>
        </p:txBody>
      </p:sp>
      <p:grpSp>
        <p:nvGrpSpPr>
          <p:cNvPr id="11269" name="Group 101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1330" name="AutoShape 4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7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Freeform 8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5" name="Rectangle 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1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Freeform 12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9" name="Rectangle 13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15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16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3" name="Rectangle 17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18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19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Freeform 20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7" name="Freeform 21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8" name="Freeform 22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9" name="Freeform 23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0" name="Freeform 24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1" name="Freeform 25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2" name="Freeform 26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3" name="Rectangle 27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2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Freeform 29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6" name="Freeform 30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7" name="Freeform 31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8" name="Freeform 32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9" name="Text Box 33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360" name="Text Box 34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36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362" name="Text Box 36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</p:grpSp>
      <p:sp>
        <p:nvSpPr>
          <p:cNvPr id="11270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5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7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9" name="Freeform 122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Freeform 123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Freeform 124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2" name="Freeform 125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6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7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8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9" name="Text Box 132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00" name="Text Box 133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01" name="Text Box 134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02" name="Text Box 135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1303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1304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08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6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7" name="Freeform 15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8" name="Freeform 15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9" name="Freeform 15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3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4" name="Text Box 166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25" name="Text Box 167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26" name="Text Box 168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27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8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9" name="Date Placeholder 9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1646097" y="4441180"/>
            <a:ext cx="402300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are the instructions?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== (equality)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truct</a:t>
            </a:r>
            <a:r>
              <a:rPr lang="en-US" dirty="0" smtClean="0"/>
              <a:t> Person </a:t>
            </a:r>
            <a:r>
              <a:rPr lang="en-US" dirty="0" smtClean="0"/>
              <a:t>person1, </a:t>
            </a:r>
            <a:r>
              <a:rPr lang="en-US" dirty="0" smtClean="0"/>
              <a:t>person2;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Person *person3, *person4;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difference between</a:t>
            </a:r>
          </a:p>
          <a:p>
            <a:pPr lvl="1"/>
            <a:r>
              <a:rPr lang="en-US" dirty="0" smtClean="0"/>
              <a:t>person1 == person2</a:t>
            </a:r>
          </a:p>
          <a:p>
            <a:pPr lvl="1"/>
            <a:r>
              <a:rPr lang="en-US" dirty="0" smtClean="0"/>
              <a:t>Person3 == person4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Doubly Linked Lists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42C76-55C3-2D42-8A0C-81F2A2B75E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1018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13722</TotalTime>
  <Words>255</Words>
  <Application>Microsoft Office PowerPoint</Application>
  <PresentationFormat>On-screen Show (4:3)</PresentationFormat>
  <Paragraphs>86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Blueprint</vt:lpstr>
      <vt:lpstr>Doubly Linked Lists or Two-way Linked Lists</vt:lpstr>
      <vt:lpstr>Doubly Linked List (or Two-way Linked List)</vt:lpstr>
      <vt:lpstr>Header and trailer</vt:lpstr>
      <vt:lpstr>Insertion</vt:lpstr>
      <vt:lpstr>Deletion (don’t forget to deallocate the deleted node)</vt:lpstr>
      <vt:lpstr>== (equality)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448</cp:revision>
  <dcterms:created xsi:type="dcterms:W3CDTF">2002-01-21T02:22:10Z</dcterms:created>
  <dcterms:modified xsi:type="dcterms:W3CDTF">2018-08-27T18:36:52Z</dcterms:modified>
</cp:coreProperties>
</file>