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0" r:id="rId3"/>
    <p:sldId id="329" r:id="rId4"/>
    <p:sldId id="316" r:id="rId5"/>
    <p:sldId id="317" r:id="rId6"/>
    <p:sldId id="318" r:id="rId7"/>
    <p:sldId id="319" r:id="rId8"/>
    <p:sldId id="330" r:id="rId9"/>
    <p:sldId id="332" r:id="rId10"/>
    <p:sldId id="331" r:id="rId11"/>
    <p:sldId id="333" r:id="rId12"/>
    <p:sldId id="336" r:id="rId13"/>
    <p:sldId id="335" r:id="rId14"/>
    <p:sldId id="325" r:id="rId15"/>
    <p:sldId id="326" r:id="rId16"/>
    <p:sldId id="327" r:id="rId17"/>
    <p:sldId id="328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0" autoAdjust="0"/>
  </p:normalViewPr>
  <p:slideViewPr>
    <p:cSldViewPr>
      <p:cViewPr>
        <p:scale>
          <a:sx n="102" d="100"/>
          <a:sy n="102" d="100"/>
        </p:scale>
        <p:origin x="-8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811" y="1"/>
            <a:ext cx="3169389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 smtClean="0">
                <a:cs typeface="+mn-cs"/>
              </a:defRPr>
            </a:lvl1pPr>
          </a:lstStyle>
          <a:p>
            <a:pPr>
              <a:defRPr/>
            </a:pPr>
            <a:fld id="{41ABB1DF-ED12-5E42-843A-E263E4E852F0}" type="datetime8">
              <a:rPr lang="en-US"/>
              <a:pPr>
                <a:defRPr/>
              </a:pPr>
              <a:t>8/23/2018 12:48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1"/>
            <a:ext cx="316939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811" y="9121141"/>
            <a:ext cx="3169389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 smtClean="0">
                <a:cs typeface="+mn-cs"/>
              </a:defRPr>
            </a:lvl1pPr>
          </a:lstStyle>
          <a:p>
            <a:pPr>
              <a:defRPr/>
            </a:pPr>
            <a:fld id="{EFAB5508-3369-F344-84DD-A68DBF187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3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811" y="1"/>
            <a:ext cx="3169389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 smtClean="0">
                <a:cs typeface="+mn-cs"/>
              </a:defRPr>
            </a:lvl1pPr>
          </a:lstStyle>
          <a:p>
            <a:pPr>
              <a:defRPr/>
            </a:pPr>
            <a:fld id="{4CDC5F77-A1B5-FB44-AF01-7ED84044CBA7}" type="datetime8">
              <a:rPr lang="en-US"/>
              <a:pPr>
                <a:defRPr/>
              </a:pPr>
              <a:t>8/23/2018 12:48 PM</a:t>
            </a:fld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31" y="4560571"/>
            <a:ext cx="5365540" cy="431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1"/>
            <a:ext cx="316939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811" y="9121141"/>
            <a:ext cx="3169389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 smtClean="0">
                <a:cs typeface="+mn-cs"/>
              </a:defRPr>
            </a:lvl1pPr>
          </a:lstStyle>
          <a:p>
            <a:pPr>
              <a:defRPr/>
            </a:pPr>
            <a:fld id="{99FDBDB3-B060-8645-8990-A5EE355B0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545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17F54C8-526F-AE42-B077-5B11EF1ADDF8}" type="datetime8">
              <a:rPr lang="en-US"/>
              <a:pPr>
                <a:defRPr/>
              </a:pPr>
              <a:t>8/23/2018 12:48 PM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E2B13-AA8C-684C-92D8-E5640C5EFAC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255588" y="6400800"/>
            <a:ext cx="3402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cs typeface="+mn-cs"/>
              </a:rPr>
              <a:t>© </a:t>
            </a:r>
            <a:r>
              <a:rPr lang="en-US" sz="1400" dirty="0" smtClean="0">
                <a:cs typeface="+mn-cs"/>
              </a:rPr>
              <a:t>2014 </a:t>
            </a:r>
            <a:r>
              <a:rPr lang="en-US" sz="1400" dirty="0">
                <a:cs typeface="+mn-cs"/>
              </a:rPr>
              <a:t>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965CE9-10C6-F64E-9CF3-552ACC454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DD0868-D886-2B45-A3B0-AB7719533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7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BD16A5-8DFF-DF42-BC01-750B9D6DB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77B991-3830-AF43-81A8-035556A7F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47AD7A-B800-AC4D-8A41-722672342C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9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C8E176-B0B5-A846-BF0F-C4D4FBC6B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1A01AD-7268-1644-BFA3-70C71880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22C3-F7B0-894A-8438-6785735A5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8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91D216-4731-9048-ABF5-BCEB2B611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717C7E-BF83-964A-9273-B73E2BE87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957508-2D35-494A-9884-0380BE456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0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6DE827-6D80-524B-8B77-BE63AFBF1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2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B66870BA-0503-A249-98D7-27DF6CF05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255588" y="6400800"/>
            <a:ext cx="34020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>
                <a:cs typeface="+mn-cs"/>
              </a:rPr>
              <a:t>© </a:t>
            </a:r>
            <a:r>
              <a:rPr lang="en-US" sz="1400" dirty="0" smtClean="0">
                <a:cs typeface="+mn-cs"/>
              </a:rPr>
              <a:t>2014 </a:t>
            </a:r>
            <a:r>
              <a:rPr lang="en-US" sz="1400" dirty="0">
                <a:cs typeface="+mn-cs"/>
              </a:rPr>
              <a:t>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D464B1-9A36-3A42-BA9A-A4CE366EA0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322" name="Line 250"/>
          <p:cNvSpPr>
            <a:spLocks noChangeShapeType="1"/>
          </p:cNvSpPr>
          <p:nvPr/>
        </p:nvSpPr>
        <p:spPr bwMode="auto">
          <a:xfrm>
            <a:off x="2709863" y="4264025"/>
            <a:ext cx="441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Singly Linked Lists</a:t>
            </a:r>
          </a:p>
        </p:txBody>
      </p:sp>
      <p:pic>
        <p:nvPicPr>
          <p:cNvPr id="3316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871538" cy="106045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17" name="Picture 2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88" y="3752850"/>
            <a:ext cx="871537" cy="10207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18" name="Picture 2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3873500"/>
            <a:ext cx="873125" cy="7794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19" name="Picture 2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3" y="3841750"/>
            <a:ext cx="871537" cy="84296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 (size N, # of steps in the worst case)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235087"/>
              </p:ext>
            </p:extLst>
          </p:nvPr>
        </p:nvGraphicFramePr>
        <p:xfrm>
          <a:off x="838200" y="1905000"/>
          <a:ext cx="78486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Sequential Representation (arrays)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Linked</a:t>
                      </a:r>
                      <a:endParaRPr lang="en-US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Representation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(linked lists)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an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an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the </a:t>
                      </a:r>
                      <a:r>
                        <a:rPr lang="en-US" dirty="0" err="1" smtClean="0"/>
                        <a:t>i-th</a:t>
                      </a:r>
                      <a:r>
                        <a:rPr lang="en-US" baseline="0" dirty="0" smtClean="0"/>
                        <a:t>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8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 </a:t>
            </a:r>
            <a:r>
              <a:rPr lang="en-US" dirty="0" smtClean="0"/>
              <a:t>of size 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# </a:t>
            </a:r>
            <a:r>
              <a:rPr lang="en-US" dirty="0"/>
              <a:t>of steps in the worst </a:t>
            </a:r>
            <a:r>
              <a:rPr lang="en-US" dirty="0" smtClean="0"/>
              <a:t>case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584276"/>
              </p:ext>
            </p:extLst>
          </p:nvPr>
        </p:nvGraphicFramePr>
        <p:xfrm>
          <a:off x="838200" y="1905000"/>
          <a:ext cx="78486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/>
                <a:gridCol w="2616200"/>
                <a:gridCol w="2616200"/>
              </a:tblGrid>
              <a:tr h="701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Sequential Representation (arrays)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Linked</a:t>
                      </a:r>
                      <a:endParaRPr lang="en-US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Representation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(linked lists)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an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Shift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 items</a:t>
                      </a:r>
                    </a:p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Traverse N items</a:t>
                      </a:r>
                    </a:p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an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Shift N-1 items</a:t>
                      </a:r>
                    </a:p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Traverse</a:t>
                      </a:r>
                      <a:r>
                        <a:rPr lang="en-US" baseline="0" dirty="0" smtClean="0"/>
                        <a:t> N items</a:t>
                      </a:r>
                    </a:p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the </a:t>
                      </a:r>
                      <a:r>
                        <a:rPr lang="en-US" dirty="0" err="1" smtClean="0"/>
                        <a:t>i-th</a:t>
                      </a:r>
                      <a:r>
                        <a:rPr lang="en-US" baseline="0" dirty="0" smtClean="0"/>
                        <a:t>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 access to</a:t>
                      </a:r>
                      <a:r>
                        <a:rPr lang="en-US" baseline="0" dirty="0" smtClean="0"/>
                        <a:t> a[</a:t>
                      </a:r>
                      <a:r>
                        <a:rPr lang="en-US" baseline="0" dirty="0" err="1" smtClean="0"/>
                        <a:t>i</a:t>
                      </a:r>
                      <a:r>
                        <a:rPr lang="en-US" baseline="0" dirty="0" smtClean="0"/>
                        <a:t>]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O(1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Traverse N items</a:t>
                      </a:r>
                    </a:p>
                    <a:p>
                      <a:pPr algn="ctr"/>
                      <a:r>
                        <a:rPr lang="en-US" dirty="0" smtClean="0"/>
                        <a:t>O(N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comparison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size N</a:t>
            </a:r>
          </a:p>
          <a:p>
            <a:pPr lvl="1"/>
            <a:r>
              <a:rPr lang="en-US" dirty="0" smtClean="0"/>
              <a:t>maximum Capacity </a:t>
            </a:r>
            <a:r>
              <a:rPr lang="en-US" dirty="0" err="1" smtClean="0"/>
              <a:t>MaxSize</a:t>
            </a:r>
            <a:r>
              <a:rPr lang="en-US" dirty="0" smtClean="0"/>
              <a:t> in array</a:t>
            </a:r>
          </a:p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data/element uses 4 bytes</a:t>
            </a:r>
          </a:p>
          <a:p>
            <a:pPr lvl="1"/>
            <a:r>
              <a:rPr lang="en-US" dirty="0" smtClean="0"/>
              <a:t>Next pointer uses 4 bytes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29197"/>
              </p:ext>
            </p:extLst>
          </p:nvPr>
        </p:nvGraphicFramePr>
        <p:xfrm>
          <a:off x="1143000" y="4876800"/>
          <a:ext cx="7010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Array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Linked list</a:t>
                      </a:r>
                      <a:endParaRPr lang="en-US" b="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94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comparison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size N</a:t>
            </a:r>
          </a:p>
          <a:p>
            <a:pPr lvl="1"/>
            <a:r>
              <a:rPr lang="en-US" dirty="0" smtClean="0"/>
              <a:t>maximum Capacity </a:t>
            </a:r>
            <a:r>
              <a:rPr lang="en-US" dirty="0" err="1" smtClean="0"/>
              <a:t>MaxSize</a:t>
            </a:r>
            <a:r>
              <a:rPr lang="en-US" dirty="0" smtClean="0"/>
              <a:t> in array</a:t>
            </a:r>
          </a:p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data/element uses 4 bytes</a:t>
            </a:r>
          </a:p>
          <a:p>
            <a:pPr lvl="1"/>
            <a:r>
              <a:rPr lang="en-US" dirty="0" smtClean="0"/>
              <a:t>Next pointer uses 4  bytes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04297"/>
              </p:ext>
            </p:extLst>
          </p:nvPr>
        </p:nvGraphicFramePr>
        <p:xfrm>
          <a:off x="1143000" y="4876800"/>
          <a:ext cx="7010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Array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Linked list</a:t>
                      </a:r>
                      <a:endParaRPr lang="en-US" b="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baseline="0" dirty="0" smtClean="0"/>
                        <a:t> * </a:t>
                      </a:r>
                      <a:r>
                        <a:rPr lang="en-US" baseline="0" dirty="0" err="1" smtClean="0"/>
                        <a:t>MaxSize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* 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49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Circularly Linked Lists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ail (but no head)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6000"/>
            <a:ext cx="4613744" cy="2514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20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otation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676400"/>
            <a:ext cx="3355451" cy="1828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05" y="1676400"/>
            <a:ext cx="3041315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9800" y="3810000"/>
            <a:ext cx="3757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instructions?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0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at (head)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524000"/>
            <a:ext cx="3162969" cy="1981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00200"/>
            <a:ext cx="4058653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39000" y="121920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(head)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7441825" y="1627414"/>
            <a:ext cx="152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209800" y="3810000"/>
            <a:ext cx="3757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instructions?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5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07C54-B5E4-E246-B28A-376B00F65C3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Singly Linked List</a:t>
            </a:r>
            <a:endParaRPr lang="en-US" dirty="0" smtClean="0">
              <a:cs typeface="Tahoma" charset="0"/>
            </a:endParaRP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1148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+mn-cs"/>
              </a:rPr>
              <a:t>A singly linked list is a concrete data structure consisting of a sequence of nodes, starting from a head pointer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+mn-cs"/>
              </a:rPr>
              <a:t>Each node stores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element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link to the next node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4864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6934200" y="1981200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next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5242821" y="3438525"/>
            <a:ext cx="10951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smtClean="0">
                <a:solidFill>
                  <a:schemeClr val="tx2"/>
                </a:solidFill>
                <a:cs typeface="+mn-cs"/>
              </a:rPr>
              <a:t>element</a:t>
            </a:r>
            <a:endParaRPr lang="en-US" sz="20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6858000" y="3352800"/>
            <a:ext cx="73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cs typeface="+mn-cs"/>
              </a:rPr>
              <a:t>node</a:t>
            </a:r>
          </a:p>
        </p:txBody>
      </p:sp>
      <p:sp>
        <p:nvSpPr>
          <p:cNvPr id="73742" name="AutoShape 14"/>
          <p:cNvSpPr>
            <a:spLocks noChangeArrowheads="1"/>
          </p:cNvSpPr>
          <p:nvPr/>
        </p:nvSpPr>
        <p:spPr bwMode="auto">
          <a:xfrm>
            <a:off x="5181600" y="1828800"/>
            <a:ext cx="2590800" cy="2133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6096000" y="2133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 flipV="1">
            <a:off x="6400800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13096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14541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A</a:t>
            </a: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19192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16144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 flipV="1">
            <a:off x="22240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31384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37480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 flipV="1">
            <a:off x="40528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49672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55768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 flipV="1">
            <a:off x="58816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67960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7405688" y="47180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 flipV="1">
            <a:off x="7710488" y="50228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32829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B</a:t>
            </a:r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>
            <a:off x="34432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5111750" y="5927725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C</a:t>
            </a:r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>
            <a:off x="52720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6931025" y="5927725"/>
            <a:ext cx="357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chemeClr val="tx2"/>
                </a:solidFill>
                <a:cs typeface="+mn-cs"/>
              </a:rPr>
              <a:t>D</a:t>
            </a:r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>
            <a:off x="7100888" y="5022850"/>
            <a:ext cx="0" cy="914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3771" name="Text Box 43"/>
          <p:cNvSpPr txBox="1">
            <a:spLocks noChangeArrowheads="1"/>
          </p:cNvSpPr>
          <p:nvPr/>
        </p:nvSpPr>
        <p:spPr bwMode="auto">
          <a:xfrm>
            <a:off x="8597900" y="4824413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>
                <a:cs typeface="+mn-cs"/>
                <a:sym typeface="Symbol" charset="0"/>
              </a:rPr>
              <a:t></a:t>
            </a:r>
            <a:endParaRPr lang="en-US" sz="2000" b="1">
              <a:cs typeface="+mn-cs"/>
            </a:endParaRPr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533400" y="4648200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93675" y="4267200"/>
            <a:ext cx="739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cs typeface="+mn-cs"/>
              </a:rPr>
              <a:t>head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struct</a:t>
            </a:r>
            <a:r>
              <a:rPr lang="en-US" dirty="0" smtClean="0"/>
              <a:t>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00B050"/>
                </a:solidFill>
              </a:rPr>
              <a:t>struct</a:t>
            </a:r>
            <a:r>
              <a:rPr lang="en-US" sz="1400" dirty="0" smtClean="0">
                <a:solidFill>
                  <a:srgbClr val="00B050"/>
                </a:solidFill>
              </a:rPr>
              <a:t> Node</a:t>
            </a:r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char             </a:t>
            </a:r>
            <a:r>
              <a:rPr lang="en-US" sz="1400" dirty="0" smtClean="0"/>
              <a:t>element[4];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 err="1" smtClean="0">
                <a:solidFill>
                  <a:srgbClr val="00B050"/>
                </a:solidFill>
              </a:rPr>
              <a:t>struct</a:t>
            </a:r>
            <a:r>
              <a:rPr lang="en-US" sz="1400" dirty="0" smtClean="0">
                <a:solidFill>
                  <a:srgbClr val="00B050"/>
                </a:solidFill>
              </a:rPr>
              <a:t> Node   </a:t>
            </a:r>
            <a:r>
              <a:rPr lang="en-US" sz="1400" dirty="0" smtClean="0"/>
              <a:t>*next;</a:t>
            </a:r>
          </a:p>
          <a:p>
            <a:pPr marL="0" indent="0">
              <a:buNone/>
            </a:pPr>
            <a:r>
              <a:rPr lang="en-US" sz="1400" dirty="0" smtClean="0"/>
              <a:t>};</a:t>
            </a:r>
          </a:p>
          <a:p>
            <a:pPr marL="0" indent="0">
              <a:buNone/>
            </a:pPr>
            <a:r>
              <a:rPr lang="en-US" sz="1400" dirty="0" err="1" smtClean="0"/>
              <a:t>typedef</a:t>
            </a:r>
            <a:r>
              <a:rPr lang="en-US" sz="1400" dirty="0" smtClean="0"/>
              <a:t>     </a:t>
            </a:r>
            <a:r>
              <a:rPr lang="en-US" sz="1400" dirty="0" err="1" smtClean="0">
                <a:solidFill>
                  <a:srgbClr val="00B050"/>
                </a:solidFill>
              </a:rPr>
              <a:t>struct</a:t>
            </a:r>
            <a:r>
              <a:rPr lang="en-US" sz="1400" dirty="0" smtClean="0">
                <a:solidFill>
                  <a:srgbClr val="00B050"/>
                </a:solidFill>
              </a:rPr>
              <a:t> Node     </a:t>
            </a:r>
            <a:r>
              <a:rPr lang="en-US" sz="1400" dirty="0" err="1" smtClean="0"/>
              <a:t>NODE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…</a:t>
            </a:r>
          </a:p>
          <a:p>
            <a:pPr marL="0" indent="0">
              <a:buNone/>
            </a:pPr>
            <a:r>
              <a:rPr lang="en-US" sz="1400" dirty="0" smtClean="0"/>
              <a:t>NODE  *</a:t>
            </a:r>
            <a:r>
              <a:rPr lang="en-US" sz="1400" dirty="0" err="1" smtClean="0"/>
              <a:t>myNode</a:t>
            </a:r>
            <a:r>
              <a:rPr lang="en-US" sz="1400" dirty="0" smtClean="0"/>
              <a:t>  = (NODE *) </a:t>
            </a:r>
            <a:r>
              <a:rPr lang="en-US" sz="1400" dirty="0" err="1" smtClean="0"/>
              <a:t>malloc</a:t>
            </a:r>
            <a:r>
              <a:rPr lang="en-US" sz="1400" dirty="0" smtClean="0"/>
              <a:t>(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(NODE) 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Is </a:t>
            </a:r>
            <a:r>
              <a:rPr lang="en-US" sz="1800" dirty="0" err="1" smtClean="0"/>
              <a:t>myNode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a. the created node, or </a:t>
            </a:r>
          </a:p>
          <a:p>
            <a:pPr marL="0" indent="0">
              <a:buNone/>
            </a:pPr>
            <a:r>
              <a:rPr lang="en-US" sz="1800" dirty="0" smtClean="0"/>
              <a:t>b. a pointer to the created node?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8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101" y="1600200"/>
            <a:ext cx="6110923" cy="4196342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38BC69-93EB-FE4E-A66D-5628BCD68BC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Inserting at the Head</a:t>
            </a:r>
          </a:p>
        </p:txBody>
      </p:sp>
      <p:sp>
        <p:nvSpPr>
          <p:cNvPr id="8090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600200"/>
            <a:ext cx="2514600" cy="4572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Allocate new node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Insert new element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Have new node point to old head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Update head to point to new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68" y="1619118"/>
            <a:ext cx="6260732" cy="3943482"/>
          </a:xfrm>
          <a:prstGeom prst="rect">
            <a:avLst/>
          </a:prstGeom>
        </p:spPr>
      </p:pic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Inserting at the Tail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600200"/>
            <a:ext cx="2667000" cy="4724400"/>
          </a:xfrm>
        </p:spPr>
        <p:txBody>
          <a:bodyPr>
            <a:normAutofit fontScale="70000" lnSpcReduction="20000"/>
          </a:bodyPr>
          <a:lstStyle/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dirty="0"/>
              <a:t>Allocate a new node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dirty="0"/>
              <a:t>Insert new element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dirty="0"/>
              <a:t>Have new node point to null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dirty="0"/>
              <a:t>Have old last node point to new node</a:t>
            </a:r>
          </a:p>
          <a:p>
            <a:pPr marL="164592" indent="-164592">
              <a:lnSpc>
                <a:spcPct val="130000"/>
              </a:lnSpc>
              <a:buFont typeface="Arial"/>
              <a:buChar char="•"/>
              <a:defRPr/>
            </a:pPr>
            <a:r>
              <a:rPr lang="en-US" dirty="0"/>
              <a:t>Update tail to point to new node</a:t>
            </a:r>
          </a:p>
          <a:p>
            <a:pPr marL="164592" indent="-164592">
              <a:lnSpc>
                <a:spcPct val="130000"/>
              </a:lnSpc>
              <a:buNone/>
            </a:pP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DBD51-81D5-A640-98A5-53A0A04368B2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15"/>
          <a:stretch/>
        </p:blipFill>
        <p:spPr>
          <a:xfrm>
            <a:off x="2568417" y="1524001"/>
            <a:ext cx="6346983" cy="4434558"/>
          </a:xfrm>
          <a:prstGeom prst="rect">
            <a:avLst/>
          </a:prstGeom>
        </p:spPr>
      </p:pic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Removing at the Head</a:t>
            </a:r>
          </a:p>
        </p:txBody>
      </p:sp>
      <p:sp>
        <p:nvSpPr>
          <p:cNvPr id="86027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2057400" cy="3048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800" dirty="0" smtClean="0">
                <a:cs typeface="+mn-cs"/>
              </a:rPr>
              <a:t>Update head to point to next node in the list</a:t>
            </a:r>
          </a:p>
          <a:p>
            <a:pPr eaLnBrk="1" hangingPunct="1">
              <a:lnSpc>
                <a:spcPct val="130000"/>
              </a:lnSpc>
              <a:buFont typeface="Arial"/>
              <a:buChar char="•"/>
              <a:defRPr/>
            </a:pPr>
            <a:r>
              <a:rPr lang="en-US" sz="2800" dirty="0" smtClean="0">
                <a:cs typeface="+mn-cs"/>
              </a:rPr>
              <a:t>Free the remove node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B3EECF-45F9-C847-AE8D-CA1CB9ED80C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Removing at the Tail </a:t>
            </a:r>
          </a:p>
        </p:txBody>
      </p:sp>
      <p:sp>
        <p:nvSpPr>
          <p:cNvPr id="91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696200" cy="2209800"/>
          </a:xfrm>
        </p:spPr>
        <p:txBody>
          <a:bodyPr>
            <a:normAutofit/>
          </a:bodyPr>
          <a:lstStyle/>
          <a:p>
            <a:pPr eaLnBrk="1" hangingPunct="1">
              <a:buFont typeface="Arial"/>
              <a:buChar char="•"/>
              <a:defRPr/>
            </a:pPr>
            <a:r>
              <a:rPr lang="en-US" sz="2800" dirty="0" smtClean="0">
                <a:cs typeface="+mn-cs"/>
              </a:rPr>
              <a:t>Removing at the tail of a singly linked list is not efficient!</a:t>
            </a:r>
          </a:p>
          <a:p>
            <a:pPr eaLnBrk="1" hangingPunct="1">
              <a:buFont typeface="Arial"/>
              <a:buChar char="•"/>
              <a:defRPr/>
            </a:pPr>
            <a:r>
              <a:rPr lang="en-US" sz="2800" dirty="0" smtClean="0">
                <a:cs typeface="+mn-cs"/>
              </a:rPr>
              <a:t>There is no constant-time way to update the tail to point to the previous node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D964-6A90-F944-BF58-C277EA93D231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67200"/>
            <a:ext cx="8610600" cy="1321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 (Abstract Data Type)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Insert an item</a:t>
            </a:r>
          </a:p>
          <a:p>
            <a:pPr lvl="1"/>
            <a:r>
              <a:rPr lang="en-US" dirty="0" smtClean="0"/>
              <a:t>Delete an item</a:t>
            </a:r>
          </a:p>
          <a:p>
            <a:pPr lvl="1"/>
            <a:r>
              <a:rPr lang="en-US" dirty="0" smtClean="0"/>
              <a:t>Replace the </a:t>
            </a:r>
            <a:r>
              <a:rPr lang="en-US" dirty="0" err="1" smtClean="0"/>
              <a:t>i-th</a:t>
            </a:r>
            <a:r>
              <a:rPr lang="en-US" dirty="0" smtClean="0"/>
              <a:t> item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 (Abstract Data Type)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Operations:</a:t>
            </a:r>
          </a:p>
          <a:p>
            <a:pPr lvl="1"/>
            <a:r>
              <a:rPr lang="en-US" dirty="0" smtClean="0"/>
              <a:t>Insert an item</a:t>
            </a:r>
          </a:p>
          <a:p>
            <a:pPr lvl="1"/>
            <a:r>
              <a:rPr lang="en-US" dirty="0" smtClean="0"/>
              <a:t>Delete an item</a:t>
            </a:r>
          </a:p>
          <a:p>
            <a:pPr lvl="1"/>
            <a:r>
              <a:rPr lang="en-US" dirty="0" smtClean="0"/>
              <a:t>Replace the </a:t>
            </a:r>
            <a:r>
              <a:rPr lang="en-US" dirty="0" err="1" smtClean="0"/>
              <a:t>i-th</a:t>
            </a:r>
            <a:r>
              <a:rPr lang="en-US" dirty="0" smtClean="0"/>
              <a:t> item</a:t>
            </a:r>
          </a:p>
          <a:p>
            <a:r>
              <a:rPr lang="en-US" dirty="0" smtClean="0"/>
              <a:t>Representations:</a:t>
            </a:r>
          </a:p>
          <a:p>
            <a:pPr lvl="1"/>
            <a:r>
              <a:rPr lang="en-US" dirty="0" smtClean="0"/>
              <a:t>Sequential (arrays)</a:t>
            </a:r>
          </a:p>
          <a:p>
            <a:pPr lvl="1"/>
            <a:r>
              <a:rPr lang="en-US" dirty="0" smtClean="0"/>
              <a:t>Linked (linked lists)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Singly Linked Lists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AD7A-B800-AC4D-8A41-722672342C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6572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38354</TotalTime>
  <Words>503</Words>
  <Application>Microsoft Office PowerPoint</Application>
  <PresentationFormat>On-screen Show (4:3)</PresentationFormat>
  <Paragraphs>151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Blueprint</vt:lpstr>
      <vt:lpstr>Singly Linked Lists</vt:lpstr>
      <vt:lpstr>Singly Linked List</vt:lpstr>
      <vt:lpstr>Review: struct in C</vt:lpstr>
      <vt:lpstr>Inserting at the Head</vt:lpstr>
      <vt:lpstr>Inserting at the Tail</vt:lpstr>
      <vt:lpstr>Removing at the Head</vt:lpstr>
      <vt:lpstr>Removing at the Tail </vt:lpstr>
      <vt:lpstr>List ADT (Abstract Data Type)</vt:lpstr>
      <vt:lpstr>List ADT (Abstract Data Type)</vt:lpstr>
      <vt:lpstr>List ADT (size N, # of steps in the worst case)</vt:lpstr>
      <vt:lpstr>List ADT of size N # of steps in the worst case</vt:lpstr>
      <vt:lpstr>Space comparison </vt:lpstr>
      <vt:lpstr>Space comparison </vt:lpstr>
      <vt:lpstr>Circularly Linked Lists</vt:lpstr>
      <vt:lpstr>tail (but no head)</vt:lpstr>
      <vt:lpstr>Rotation</vt:lpstr>
      <vt:lpstr>Insertion at (head)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504</cp:revision>
  <cp:lastPrinted>2014-03-19T01:33:26Z</cp:lastPrinted>
  <dcterms:created xsi:type="dcterms:W3CDTF">2002-01-21T02:22:10Z</dcterms:created>
  <dcterms:modified xsi:type="dcterms:W3CDTF">2018-09-05T18:55:46Z</dcterms:modified>
</cp:coreProperties>
</file>