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bmp" ContentType="image/bmp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15" r:id="rId3"/>
    <p:sldId id="314" r:id="rId4"/>
    <p:sldId id="282" r:id="rId5"/>
    <p:sldId id="311" r:id="rId6"/>
    <p:sldId id="290" r:id="rId7"/>
    <p:sldId id="291" r:id="rId8"/>
    <p:sldId id="284" r:id="rId9"/>
    <p:sldId id="297" r:id="rId10"/>
    <p:sldId id="316" r:id="rId11"/>
    <p:sldId id="317" r:id="rId12"/>
    <p:sldId id="318" r:id="rId13"/>
    <p:sldId id="300" r:id="rId14"/>
    <p:sldId id="319" r:id="rId15"/>
    <p:sldId id="320" r:id="rId16"/>
    <p:sldId id="321" r:id="rId17"/>
    <p:sldId id="302" r:id="rId18"/>
    <p:sldId id="350" r:id="rId19"/>
    <p:sldId id="351" r:id="rId20"/>
    <p:sldId id="352" r:id="rId21"/>
    <p:sldId id="308" r:id="rId22"/>
    <p:sldId id="310" r:id="rId23"/>
    <p:sldId id="348" r:id="rId24"/>
    <p:sldId id="286" r:id="rId25"/>
    <p:sldId id="322" r:id="rId26"/>
    <p:sldId id="287" r:id="rId27"/>
    <p:sldId id="289" r:id="rId28"/>
    <p:sldId id="335" r:id="rId29"/>
    <p:sldId id="323" r:id="rId30"/>
    <p:sldId id="324" r:id="rId31"/>
    <p:sldId id="325" r:id="rId32"/>
    <p:sldId id="336" r:id="rId33"/>
    <p:sldId id="337" r:id="rId34"/>
    <p:sldId id="338" r:id="rId35"/>
    <p:sldId id="339" r:id="rId36"/>
    <p:sldId id="340" r:id="rId37"/>
    <p:sldId id="342" r:id="rId38"/>
    <p:sldId id="344" r:id="rId39"/>
    <p:sldId id="345" r:id="rId40"/>
    <p:sldId id="341" r:id="rId41"/>
    <p:sldId id="346" r:id="rId42"/>
    <p:sldId id="347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F41"/>
    <a:srgbClr val="E4BB0C"/>
    <a:srgbClr val="000000"/>
    <a:srgbClr val="5674F6"/>
    <a:srgbClr val="6289F8"/>
    <a:srgbClr val="8097F8"/>
    <a:srgbClr val="2C61F6"/>
    <a:srgbClr val="F8F0D0"/>
    <a:srgbClr val="F2E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463" autoAdjust="0"/>
  </p:normalViewPr>
  <p:slideViewPr>
    <p:cSldViewPr>
      <p:cViewPr>
        <p:scale>
          <a:sx n="82" d="100"/>
          <a:sy n="82" d="100"/>
        </p:scale>
        <p:origin x="-145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96" y="-11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10" Type="http://schemas.openxmlformats.org/officeDocument/2006/relationships/slide" Target="slides/slide27.xml"/><Relationship Id="rId4" Type="http://schemas.openxmlformats.org/officeDocument/2006/relationships/slide" Target="slides/slide5.xml"/><Relationship Id="rId9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248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22E80D1-7375-1544-859B-C3E9DE3823F8}" type="datetime1">
              <a:rPr lang="en-US" smtClean="0"/>
              <a:t>1/30/2019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248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05FCB8-D3D2-A948-B7CB-607CD2F4AE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770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248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60740C07-AAB4-B245-8031-DC1F36D63B50}" type="datetime1">
              <a:rPr lang="en-US" smtClean="0"/>
              <a:t>1/30/2019</a:t>
            </a:fld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2313"/>
            <a:ext cx="4797425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6" y="4560988"/>
            <a:ext cx="5365448" cy="431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248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9DB2375-A743-6646-8A3D-0DF1990C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4271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3999370-1D3B-8040-9B9F-39A8BF03A97D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6DEF1D6-5251-5B40-B976-412A101DDBFB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6DEF1D6-5251-5B40-B976-412A101DDBFB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6DEF1D6-5251-5B40-B976-412A101DDBFB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624BA0-AF11-AA42-82C2-80263BE6BDF1}" type="slidenum">
              <a:rPr lang="en-US" sz="1300"/>
              <a:pPr eaLnBrk="1" hangingPunct="1"/>
              <a:t>21</a:t>
            </a:fld>
            <a:endParaRPr 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C80194-BC66-D64B-A30B-E1C253374DA0}" type="datetime1">
              <a:rPr lang="en-US" smtClean="0"/>
              <a:t>1/30/2019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C4645-6304-7C4C-8CD9-AE663D42B557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03BB182-C915-5344-9315-8B1A73FF2542}" type="datetime1">
              <a:rPr lang="en-US" smtClean="0"/>
              <a:t>1/30/2019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E7BC13-1F02-C145-843E-D32AC47D71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90172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buSzPct val="60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9CF00-2E40-4B4F-9F53-DC88D6343B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21479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86B1BB-FEED-9C47-A5D3-54C688D288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2492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2F20D-F923-1C42-929D-40BF78687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6743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9B0E-753C-594B-965C-ADD536DE1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104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11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4112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410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409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300A62-37A5-014F-89BD-2CDD74DA89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Stacks</a:t>
            </a:r>
          </a:p>
        </p:txBody>
      </p:sp>
      <p:sp>
        <p:nvSpPr>
          <p:cNvPr id="10246" name="Date Placeholder 1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sp>
        <p:nvSpPr>
          <p:cNvPr id="10247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B60466-DB2B-9246-A935-F0E348799C1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8" name="Footer Placeholder 19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grpSp>
        <p:nvGrpSpPr>
          <p:cNvPr id="10243" name="Group 167"/>
          <p:cNvGrpSpPr>
            <a:grpSpLocks/>
          </p:cNvGrpSpPr>
          <p:nvPr/>
        </p:nvGrpSpPr>
        <p:grpSpPr bwMode="auto">
          <a:xfrm>
            <a:off x="2514600" y="3886200"/>
            <a:ext cx="1295400" cy="1066800"/>
            <a:chOff x="1440" y="2448"/>
            <a:chExt cx="816" cy="672"/>
          </a:xfrm>
        </p:grpSpPr>
        <p:sp>
          <p:nvSpPr>
            <p:cNvPr id="10257" name="AutoShape 15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AutoShape 16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AutoShape 16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AutoShape 16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4" name="Group 168"/>
          <p:cNvGrpSpPr>
            <a:grpSpLocks/>
          </p:cNvGrpSpPr>
          <p:nvPr/>
        </p:nvGrpSpPr>
        <p:grpSpPr bwMode="auto">
          <a:xfrm flipH="1">
            <a:off x="4191000" y="3886200"/>
            <a:ext cx="1295400" cy="1066800"/>
            <a:chOff x="1440" y="2448"/>
            <a:chExt cx="816" cy="672"/>
          </a:xfrm>
        </p:grpSpPr>
        <p:sp>
          <p:nvSpPr>
            <p:cNvPr id="10253" name="AutoShape 16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AutoShape 17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AutoShape 17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AutoShape 17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5" name="Group 173"/>
          <p:cNvGrpSpPr>
            <a:grpSpLocks/>
          </p:cNvGrpSpPr>
          <p:nvPr/>
        </p:nvGrpSpPr>
        <p:grpSpPr bwMode="auto">
          <a:xfrm>
            <a:off x="5867400" y="3886200"/>
            <a:ext cx="1295400" cy="1066800"/>
            <a:chOff x="1440" y="2448"/>
            <a:chExt cx="816" cy="672"/>
          </a:xfrm>
        </p:grpSpPr>
        <p:sp>
          <p:nvSpPr>
            <p:cNvPr id="10249" name="AutoShape 174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AutoShape 175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AutoShape 176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AutoShape 177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use a linked list instead of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the stack?</a:t>
            </a:r>
          </a:p>
          <a:p>
            <a:endParaRPr lang="en-US" dirty="0" smtClean="0"/>
          </a:p>
          <a:p>
            <a:r>
              <a:rPr lang="en-US" dirty="0" smtClean="0"/>
              <a:t>What are the tradeoffs between linked lists and arrays?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complexity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236469"/>
              </p:ext>
            </p:extLst>
          </p:nvPr>
        </p:nvGraphicFramePr>
        <p:xfrm>
          <a:off x="762000" y="3124200"/>
          <a:ext cx="7772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2209800"/>
            <a:ext cx="2979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items on the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2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complexity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29251"/>
              </p:ext>
            </p:extLst>
          </p:nvPr>
        </p:nvGraphicFramePr>
        <p:xfrm>
          <a:off x="762000" y="3124200"/>
          <a:ext cx="7772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2209800"/>
            <a:ext cx="2979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items on the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4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3C881D-A873-C445-96D3-7F326FB33391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Parentheses Matching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dirty="0">
                <a:latin typeface="Tahoma" charset="0"/>
              </a:rPr>
              <a:t>Each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(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,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{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, or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[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 must be paired with a matching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)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,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}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, or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[</a:t>
            </a:r>
            <a:r>
              <a:rPr lang="ja-JP" altLang="en-US" dirty="0">
                <a:latin typeface="Tahoma" charset="0"/>
              </a:rPr>
              <a:t>”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correct: ( )(( )){([( )])}	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correct: ((( )(( </a:t>
            </a: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)))) {([( 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)])}	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incorrect: )(( )){([( )])}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incorrect: ({[ ])}	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incorrect: (	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2151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match parentheses with a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1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Parentheses that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([]{})</a:t>
            </a:r>
          </a:p>
          <a:p>
            <a:r>
              <a:rPr lang="en-US" dirty="0" smtClean="0"/>
              <a:t>Stack (top of the stack is on the right)</a:t>
            </a:r>
          </a:p>
          <a:p>
            <a:pPr lvl="1"/>
            <a:r>
              <a:rPr lang="en-US" dirty="0" smtClean="0"/>
              <a:t>(</a:t>
            </a:r>
          </a:p>
          <a:p>
            <a:pPr lvl="1"/>
            <a:r>
              <a:rPr lang="en-US" dirty="0" smtClean="0"/>
              <a:t>([</a:t>
            </a:r>
          </a:p>
          <a:p>
            <a:pPr lvl="1"/>
            <a:r>
              <a:rPr lang="en-US" dirty="0" smtClean="0"/>
              <a:t>(</a:t>
            </a:r>
          </a:p>
          <a:p>
            <a:pPr lvl="1"/>
            <a:r>
              <a:rPr lang="en-US" dirty="0" smtClean="0"/>
              <a:t>({</a:t>
            </a:r>
          </a:p>
          <a:p>
            <a:pPr lvl="1"/>
            <a:r>
              <a:rPr lang="en-US" dirty="0" smtClean="0"/>
              <a:t>(</a:t>
            </a:r>
          </a:p>
          <a:p>
            <a:pPr lvl="1"/>
            <a:r>
              <a:rPr lang="en-US" dirty="0" smtClean="0"/>
              <a:t>empty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Parentheses that don’t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([)</a:t>
            </a:r>
          </a:p>
          <a:p>
            <a:r>
              <a:rPr lang="en-US" dirty="0" smtClean="0"/>
              <a:t>Stack (top of the stack is on the right)</a:t>
            </a:r>
          </a:p>
          <a:p>
            <a:pPr lvl="1"/>
            <a:r>
              <a:rPr lang="en-US" dirty="0" smtClean="0"/>
              <a:t>(</a:t>
            </a:r>
          </a:p>
          <a:p>
            <a:pPr lvl="1"/>
            <a:r>
              <a:rPr lang="en-US" dirty="0" smtClean="0"/>
              <a:t>([</a:t>
            </a:r>
          </a:p>
          <a:p>
            <a:pPr lvl="1"/>
            <a:r>
              <a:rPr lang="en-US" dirty="0" smtClean="0"/>
              <a:t>Sees a ), but the top is [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8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80B72A2-52B5-6F46-A2C2-B50F0519F408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HTML Tag Matching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&lt;body&gt;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&lt;center&gt;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&lt;h1&gt;</a:t>
            </a:r>
            <a:r>
              <a:rPr lang="en-US" sz="1400" dirty="0">
                <a:latin typeface="Tahoma" charset="0"/>
              </a:rPr>
              <a:t> The Little Boat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&lt;/h1&gt;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&lt;/center&gt;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&lt;p&gt; </a:t>
            </a:r>
            <a:r>
              <a:rPr lang="en-US" sz="1400" dirty="0">
                <a:latin typeface="Tahoma" charset="0"/>
              </a:rPr>
              <a:t>The storm tossed the little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boat like a cheap sneaker in an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old washing machine. The three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drunken fishermen were used to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such treatment, of course, but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not the tree salesman, who even as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a stowaway now felt that he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had overpaid for the voyage.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&lt;/p&gt;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</a:t>
            </a:r>
            <a:r>
              <a:rPr lang="en-US" sz="1400" dirty="0" err="1">
                <a:solidFill>
                  <a:srgbClr val="C00000"/>
                </a:solidFill>
                <a:latin typeface="Tahoma" charset="0"/>
              </a:rPr>
              <a:t>ol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&lt;li&gt;</a:t>
            </a:r>
            <a:r>
              <a:rPr lang="en-US" sz="1400" dirty="0">
                <a:latin typeface="Tahoma" charset="0"/>
              </a:rPr>
              <a:t> Will the salesman die?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&lt;/li&gt;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&lt;li&gt;</a:t>
            </a:r>
            <a:r>
              <a:rPr lang="en-US" sz="1400" dirty="0">
                <a:latin typeface="Tahoma" charset="0"/>
              </a:rPr>
              <a:t> What color is the boat?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&lt;/li&gt;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&lt;li&gt;</a:t>
            </a:r>
            <a:r>
              <a:rPr lang="en-US" sz="1400" dirty="0">
                <a:latin typeface="Tahoma" charset="0"/>
              </a:rPr>
              <a:t> And what about Naomi?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&lt;/li&gt;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</a:t>
            </a:r>
            <a:r>
              <a:rPr lang="en-US" sz="1400" dirty="0" err="1">
                <a:solidFill>
                  <a:srgbClr val="C00000"/>
                </a:solidFill>
                <a:latin typeface="Tahoma" charset="0"/>
              </a:rPr>
              <a:t>ol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&lt;/body&gt;</a:t>
            </a:r>
          </a:p>
        </p:txBody>
      </p:sp>
      <p:sp>
        <p:nvSpPr>
          <p:cNvPr id="2355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charset="0"/>
              <a:buNone/>
            </a:pPr>
            <a:endParaRPr lang="en-US" sz="24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algn="ctr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 Little Boat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4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 storm tossed the little boat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like a cheap sneaker in an old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washing machine. The three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drunken fishermen were used to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such treatment, of course, but not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 tree salesman, who even as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 stowaway now felt that he had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overpaid for the voyage.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1. Will the salesman die?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2. What color is the boat?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3. And what about Naomi?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355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524000"/>
            <a:ext cx="830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charset="2"/>
              <a:buChar char="q"/>
            </a:pPr>
            <a:r>
              <a:rPr lang="en-US" sz="1800" dirty="0"/>
              <a:t>For fully-correct HTML, each </a:t>
            </a:r>
            <a:r>
              <a:rPr lang="en-US" sz="1800" dirty="0">
                <a:solidFill>
                  <a:srgbClr val="C00000"/>
                </a:solidFill>
              </a:rPr>
              <a:t>&lt;name&gt;</a:t>
            </a:r>
            <a:r>
              <a:rPr lang="en-US" sz="1800" dirty="0"/>
              <a:t> should pair with a matching </a:t>
            </a:r>
            <a:r>
              <a:rPr lang="en-US" sz="1800" dirty="0">
                <a:solidFill>
                  <a:srgbClr val="C00000"/>
                </a:solidFill>
              </a:rPr>
              <a:t>&lt;/name&gt;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1800" dirty="0"/>
          </a:p>
        </p:txBody>
      </p:sp>
      <p:sp>
        <p:nvSpPr>
          <p:cNvPr id="2356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Infix expression (notation)</a:t>
            </a:r>
          </a:p>
          <a:p>
            <a:pPr lvl="1"/>
            <a:r>
              <a:rPr lang="en-US" dirty="0" smtClean="0"/>
              <a:t>Regular notation</a:t>
            </a:r>
          </a:p>
          <a:p>
            <a:pPr lvl="1"/>
            <a:r>
              <a:rPr lang="en-US" dirty="0" smtClean="0"/>
              <a:t>x </a:t>
            </a:r>
            <a:r>
              <a:rPr lang="en-US" dirty="0" smtClean="0"/>
              <a:t>+ y</a:t>
            </a:r>
          </a:p>
          <a:p>
            <a:pPr lvl="1"/>
            <a:r>
              <a:rPr lang="en-US" dirty="0" smtClean="0"/>
              <a:t>(x – y) / 2</a:t>
            </a:r>
            <a:endParaRPr lang="en-US" dirty="0"/>
          </a:p>
          <a:p>
            <a:r>
              <a:rPr lang="en-US" dirty="0" smtClean="0"/>
              <a:t>Postfix expression (notation)</a:t>
            </a:r>
          </a:p>
          <a:p>
            <a:pPr lvl="1"/>
            <a:r>
              <a:rPr lang="en-US" dirty="0" smtClean="0"/>
              <a:t>x y + 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y – 2 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Postfix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variable</a:t>
            </a:r>
          </a:p>
          <a:p>
            <a:pPr lvl="1"/>
            <a:r>
              <a:rPr lang="en-US" dirty="0" smtClean="0"/>
              <a:t>push the value of the variable</a:t>
            </a:r>
          </a:p>
          <a:p>
            <a:r>
              <a:rPr lang="en-US" dirty="0" smtClean="0"/>
              <a:t>if an operator</a:t>
            </a:r>
          </a:p>
          <a:p>
            <a:pPr lvl="1"/>
            <a:r>
              <a:rPr lang="en-US" dirty="0" smtClean="0"/>
              <a:t>pop two items, perform the operation, and push the result</a:t>
            </a:r>
          </a:p>
          <a:p>
            <a:r>
              <a:rPr lang="en-US" dirty="0"/>
              <a:t>x y + 2 /     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(x </a:t>
            </a:r>
            <a:r>
              <a:rPr lang="en-US" dirty="0">
                <a:solidFill>
                  <a:srgbClr val="00B050"/>
                </a:solidFill>
              </a:rPr>
              <a:t>+ y) </a:t>
            </a:r>
            <a:r>
              <a:rPr lang="en-US" dirty="0" smtClean="0">
                <a:solidFill>
                  <a:srgbClr val="00B050"/>
                </a:solidFill>
              </a:rPr>
              <a:t>/ 2 </a:t>
            </a:r>
            <a:r>
              <a:rPr lang="en-US" dirty="0">
                <a:solidFill>
                  <a:srgbClr val="00B050"/>
                </a:solidFill>
              </a:rPr>
              <a:t>in infix notation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17E5C-FD26-BC4B-B53B-55712D464C39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Stack ADT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391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Stack</a:t>
            </a:r>
            <a:r>
              <a:rPr lang="en-US" sz="2400" dirty="0">
                <a:latin typeface="Tahoma" charset="0"/>
              </a:rPr>
              <a:t> ADT stores arbitrary </a:t>
            </a:r>
            <a:r>
              <a:rPr lang="en-US" sz="2400" dirty="0" smtClean="0">
                <a:latin typeface="Tahoma" charset="0"/>
              </a:rPr>
              <a:t>objects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Insertions and deletions follow the last-in first-out </a:t>
            </a:r>
            <a:r>
              <a:rPr lang="en-US" sz="2400" dirty="0" smtClean="0">
                <a:latin typeface="Tahoma" charset="0"/>
              </a:rPr>
              <a:t>scheme (LIFO)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Think of a spring-loaded plate </a:t>
            </a:r>
            <a:r>
              <a:rPr lang="en-US" sz="2400" dirty="0" smtClean="0">
                <a:latin typeface="Tahoma" charset="0"/>
              </a:rPr>
              <a:t>dispenser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/>
        </p:nvGraphicFramePr>
        <p:xfrm>
          <a:off x="7620000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Photo Editor Photo" r:id="rId4" imgW="1980952" imgH="3610479" progId="MSPhotoEd.3">
                  <p:embed/>
                </p:oleObj>
              </mc:Choice>
              <mc:Fallback>
                <p:oleObj name="Photo Editor Photo" r:id="rId4" imgW="1980952" imgH="361047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015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Postfix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x y</a:t>
            </a:r>
            <a:r>
              <a:rPr lang="en-US" dirty="0"/>
              <a:t> </a:t>
            </a:r>
            <a:r>
              <a:rPr lang="en-US" dirty="0" smtClean="0"/>
              <a:t>+ 2 /       </a:t>
            </a:r>
            <a:r>
              <a:rPr lang="en-US" dirty="0" smtClean="0">
                <a:solidFill>
                  <a:srgbClr val="00B050"/>
                </a:solidFill>
              </a:rPr>
              <a:t>[(</a:t>
            </a:r>
            <a:r>
              <a:rPr lang="en-US" dirty="0" err="1" smtClean="0">
                <a:solidFill>
                  <a:srgbClr val="00B050"/>
                </a:solidFill>
              </a:rPr>
              <a:t>x+y</a:t>
            </a:r>
            <a:r>
              <a:rPr lang="en-US" dirty="0" smtClean="0">
                <a:solidFill>
                  <a:srgbClr val="00B050"/>
                </a:solidFill>
              </a:rPr>
              <a:t>)/2 </a:t>
            </a:r>
            <a:r>
              <a:rPr lang="en-US" dirty="0">
                <a:solidFill>
                  <a:srgbClr val="00B050"/>
                </a:solidFill>
              </a:rPr>
              <a:t>in infix </a:t>
            </a:r>
            <a:r>
              <a:rPr lang="en-US" dirty="0" smtClean="0">
                <a:solidFill>
                  <a:srgbClr val="00B050"/>
                </a:solidFill>
              </a:rPr>
              <a:t>notation]</a:t>
            </a:r>
          </a:p>
          <a:p>
            <a:pPr lvl="1"/>
            <a:r>
              <a:rPr lang="en-US" dirty="0" smtClean="0"/>
              <a:t>Assume x has 10 and y has 20</a:t>
            </a:r>
          </a:p>
          <a:p>
            <a:r>
              <a:rPr lang="en-US" dirty="0" smtClean="0"/>
              <a:t>Stack (top is far right):</a:t>
            </a:r>
          </a:p>
          <a:p>
            <a:pPr lvl="1"/>
            <a:r>
              <a:rPr lang="en-US" dirty="0" smtClean="0"/>
              <a:t>10</a:t>
            </a:r>
          </a:p>
          <a:p>
            <a:pPr lvl="1"/>
            <a:r>
              <a:rPr lang="en-US" dirty="0" smtClean="0"/>
              <a:t>10, 20</a:t>
            </a:r>
          </a:p>
          <a:p>
            <a:pPr lvl="1"/>
            <a:r>
              <a:rPr lang="en-US" dirty="0" smtClean="0"/>
              <a:t>30</a:t>
            </a:r>
          </a:p>
          <a:p>
            <a:pPr lvl="1"/>
            <a:r>
              <a:rPr lang="en-US" dirty="0" smtClean="0"/>
              <a:t>30, 2</a:t>
            </a:r>
          </a:p>
          <a:p>
            <a:pPr lvl="1"/>
            <a:r>
              <a:rPr lang="en-US" dirty="0" smtClean="0"/>
              <a:t>15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FE08E9-9CE1-C646-85D4-43F57A6D15EE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Evaluating </a:t>
            </a:r>
            <a:r>
              <a:rPr lang="en-US" dirty="0" smtClean="0">
                <a:ea typeface="+mj-ea"/>
              </a:rPr>
              <a:t>Infix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Expressions</a:t>
            </a:r>
            <a:endParaRPr lang="en-US" dirty="0">
              <a:ea typeface="+mj-ea"/>
            </a:endParaRP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360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Operator precedence</a:t>
            </a:r>
            <a:endParaRPr lang="en-US" dirty="0"/>
          </a:p>
          <a:p>
            <a:r>
              <a:rPr lang="en-US" dirty="0"/>
              <a:t>	 * has precedence over +/–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Associativity</a:t>
            </a:r>
          </a:p>
          <a:p>
            <a:r>
              <a:rPr lang="en-US" dirty="0"/>
              <a:t>	operators of the same precedence group</a:t>
            </a:r>
          </a:p>
          <a:p>
            <a:r>
              <a:rPr lang="en-US" dirty="0"/>
              <a:t>	evaluated from left to right</a:t>
            </a:r>
          </a:p>
          <a:p>
            <a:r>
              <a:rPr lang="en-US" dirty="0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push each operator on the stack, but first pop and perform </a:t>
            </a:r>
            <a:r>
              <a:rPr lang="en-US" dirty="0">
                <a:solidFill>
                  <a:srgbClr val="00B050"/>
                </a:solidFill>
              </a:rPr>
              <a:t>higher and </a:t>
            </a:r>
            <a:r>
              <a:rPr lang="en-US" i="1" dirty="0">
                <a:solidFill>
                  <a:srgbClr val="00B050"/>
                </a:solidFill>
              </a:rPr>
              <a:t>equal </a:t>
            </a:r>
            <a:r>
              <a:rPr lang="en-US" dirty="0"/>
              <a:t>precedence operations.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D32DEF-8EF3-2444-B2F7-0F3314790825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on an 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Example Expression</a:t>
            </a:r>
            <a:endParaRPr lang="en-US" dirty="0">
              <a:ea typeface="+mj-ea"/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29714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since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2017: “Brent </a:t>
            </a:r>
            <a:r>
              <a:rPr lang="en-US" dirty="0"/>
              <a:t>Crude Spikes To Highest Since </a:t>
            </a:r>
            <a:r>
              <a:rPr lang="en-US"/>
              <a:t>July </a:t>
            </a:r>
            <a:r>
              <a:rPr lang="en-US" smtClean="0"/>
              <a:t>2015”</a:t>
            </a:r>
            <a:endParaRPr lang="en-US" dirty="0" smtClean="0"/>
          </a:p>
          <a:p>
            <a:r>
              <a:rPr lang="en-US" dirty="0" smtClean="0"/>
              <a:t>2008: “[…] turnout in the western states […], the highest since 1960”</a:t>
            </a:r>
          </a:p>
          <a:p>
            <a:r>
              <a:rPr lang="en-US" dirty="0" smtClean="0"/>
              <a:t>2006: “Americans' Optimism About Stock Market Highest Since 2000”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79749C-2B60-BF40-B431-97BD2C71D761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Computing </a:t>
            </a:r>
            <a:r>
              <a:rPr lang="en-US" dirty="0" smtClean="0">
                <a:latin typeface="Tahoma" charset="0"/>
              </a:rPr>
              <a:t>Spans</a:t>
            </a:r>
            <a:endParaRPr lang="en-US" dirty="0">
              <a:latin typeface="Tahoma" charset="0"/>
            </a:endParaRP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572000" cy="46482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 dirty="0" smtClean="0">
                <a:latin typeface="Tahoma" charset="0"/>
              </a:rPr>
              <a:t>Given </a:t>
            </a:r>
            <a:r>
              <a:rPr lang="en-US" sz="2400" dirty="0">
                <a:latin typeface="Tahoma" charset="0"/>
              </a:rPr>
              <a:t>an </a:t>
            </a:r>
            <a:r>
              <a:rPr lang="en-US" sz="2400" dirty="0" err="1">
                <a:latin typeface="Tahoma" charset="0"/>
              </a:rPr>
              <a:t>an</a:t>
            </a:r>
            <a:r>
              <a:rPr lang="en-US" sz="2400" dirty="0">
                <a:latin typeface="Tahoma" charset="0"/>
              </a:rPr>
              <a:t> array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, the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span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  <a:sym typeface="Symbol" charset="0"/>
              </a:rPr>
              <a:t>S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</a:t>
            </a:r>
            <a:r>
              <a:rPr lang="en-US" sz="2400" dirty="0">
                <a:latin typeface="Tahoma" charset="0"/>
              </a:rPr>
              <a:t> of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is</a:t>
            </a:r>
          </a:p>
          <a:p>
            <a:pPr lvl="1" eaLnBrk="1" hangingPunct="1">
              <a:buFont typeface="Wingdings" charset="0"/>
              <a:buChar char="q"/>
            </a:pPr>
            <a:r>
              <a:rPr lang="en-US" sz="2000" dirty="0" smtClean="0">
                <a:latin typeface="Tahoma" charset="0"/>
              </a:rPr>
              <a:t>the </a:t>
            </a:r>
            <a:r>
              <a:rPr lang="en-US" sz="2000" dirty="0">
                <a:latin typeface="Tahoma" charset="0"/>
              </a:rPr>
              <a:t>maximum number of consecutive elements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imes New Roman" charset="0"/>
                <a:sym typeface="Symbol" charset="0"/>
              </a:rPr>
              <a:t>] </a:t>
            </a:r>
            <a:r>
              <a:rPr lang="en-US" sz="2000" dirty="0">
                <a:latin typeface="Tahoma" charset="0"/>
              </a:rPr>
              <a:t>immediately preceding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] </a:t>
            </a:r>
            <a:endParaRPr lang="en-US" sz="2000" dirty="0">
              <a:latin typeface="Tahoma" charset="0"/>
              <a:sym typeface="Symbol" charset="0"/>
            </a:endParaRPr>
          </a:p>
          <a:p>
            <a:pPr lvl="1" eaLnBrk="1" hangingPunct="1">
              <a:buFont typeface="Wingdings" charset="0"/>
              <a:buChar char="q"/>
            </a:pP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such that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imes New Roman" charset="0"/>
                <a:sym typeface="Symbol" charset="0"/>
              </a:rPr>
              <a:t>]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  <a:r>
              <a:rPr lang="en-US" sz="2000" dirty="0">
                <a:latin typeface="Tahoma" charset="0"/>
              </a:rPr>
              <a:t> </a:t>
            </a:r>
            <a:endParaRPr lang="en-US" sz="2000" dirty="0" smtClean="0">
              <a:latin typeface="Tahoma" charset="0"/>
            </a:endParaRPr>
          </a:p>
          <a:p>
            <a:pPr eaLnBrk="1" hangingPunct="1">
              <a:buFont typeface="Wingdings" charset="0"/>
              <a:buChar char="q"/>
            </a:pPr>
            <a:endParaRPr lang="en-US" sz="2400" dirty="0">
              <a:latin typeface="Tahoma" charset="0"/>
            </a:endParaRPr>
          </a:p>
          <a:p>
            <a:pPr eaLnBrk="1" hangingPunct="1">
              <a:buFont typeface="Wingdings" charset="0"/>
              <a:buChar char="q"/>
            </a:pPr>
            <a:endParaRPr lang="en-US" sz="2400" dirty="0">
              <a:latin typeface="Tahoma" charset="0"/>
            </a:endParaRP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Spans have applications to financial analysis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E.g., stock at 52-week high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44061" name="Group 29"/>
          <p:cNvGraphicFramePr>
            <a:graphicFrameLocks noGrp="1"/>
          </p:cNvGraphicFramePr>
          <p:nvPr/>
        </p:nvGraphicFramePr>
        <p:xfrm>
          <a:off x="5937250" y="5334000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/>
                <a:gridCol w="501650"/>
                <a:gridCol w="504825"/>
                <a:gridCol w="501650"/>
                <a:gridCol w="506412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5" name="Text Box 30"/>
          <p:cNvSpPr txBox="1">
            <a:spLocks noChangeArrowheads="1"/>
          </p:cNvSpPr>
          <p:nvPr/>
        </p:nvSpPr>
        <p:spPr bwMode="auto">
          <a:xfrm>
            <a:off x="5397500" y="533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X</a:t>
            </a:r>
          </a:p>
        </p:txBody>
      </p:sp>
      <p:sp>
        <p:nvSpPr>
          <p:cNvPr id="2076" name="Text Box 31"/>
          <p:cNvSpPr txBox="1">
            <a:spLocks noChangeArrowheads="1"/>
          </p:cNvSpPr>
          <p:nvPr/>
        </p:nvSpPr>
        <p:spPr bwMode="auto">
          <a:xfrm>
            <a:off x="540385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5130800" y="12192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Chart" r:id="rId3" imgW="3696081" imgH="4067658" progId="MSGraph.Chart.8">
                  <p:embed followColorScheme="full"/>
                </p:oleObj>
              </mc:Choice>
              <mc:Fallback>
                <p:oleObj name="Chart" r:id="rId3" imgW="3696081" imgH="4067658" progId="MSGraph.Chart.8">
                  <p:embed followColorScheme="full"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12192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43"/>
          <p:cNvSpPr>
            <a:spLocks noChangeShapeType="1"/>
          </p:cNvSpPr>
          <p:nvPr/>
        </p:nvSpPr>
        <p:spPr bwMode="auto">
          <a:xfrm>
            <a:off x="8140700" y="3505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>
            <a:off x="6324600" y="30988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>
            <a:off x="5740400" y="1905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6324600" y="26670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6324600" y="22098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2" name="Date Placeholder 1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index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Scan backward to find a higher value</a:t>
            </a:r>
          </a:p>
          <a:p>
            <a:endParaRPr lang="en-US" dirty="0"/>
          </a:p>
          <a:p>
            <a:r>
              <a:rPr lang="en-US" dirty="0" smtClean="0"/>
              <a:t>Array size is N</a:t>
            </a:r>
          </a:p>
          <a:p>
            <a:endParaRPr lang="en-US" dirty="0"/>
          </a:p>
          <a:p>
            <a:r>
              <a:rPr lang="en-US" dirty="0" smtClean="0"/>
              <a:t>Worst-case time complexity?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58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8B8DB3-FB5A-6F41-9CE1-234B5862B1F7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en-US">
                <a:latin typeface="Tahoma" charset="0"/>
              </a:rPr>
              <a:t>Quadratic Algorithm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76400"/>
            <a:ext cx="777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spans1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integers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spans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	    	</a:t>
            </a:r>
            <a:r>
              <a:rPr lang="en-US" sz="2000" b="1">
                <a:sym typeface="Symbol" charset="0"/>
              </a:rPr>
              <a:t>#</a:t>
            </a:r>
            <a:endParaRPr lang="en-US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	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 i="1">
                <a:latin typeface="Times New Roman" charset="0"/>
                <a:sym typeface="Symbol" charset="0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endParaRPr lang="en-US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</a:rPr>
              <a:t>	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 </a:t>
            </a:r>
            <a:r>
              <a:rPr lang="en-US">
                <a:latin typeface="Symbol" charset="0"/>
                <a:sym typeface="Symbol" charset="0"/>
              </a:rPr>
              <a:t>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>
                <a:solidFill>
                  <a:schemeClr val="accent2"/>
                </a:solidFill>
                <a:latin typeface="Symbol" charset="0"/>
                <a:sym typeface="Symbol" charset="0"/>
              </a:rPr>
              <a:t>-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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 	</a:t>
            </a:r>
            <a:r>
              <a:rPr lang="en-US">
                <a:latin typeface="Times New Roman" charset="0"/>
                <a:sym typeface="Symbol" charset="0"/>
              </a:rPr>
              <a:t>1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2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…</a:t>
            </a:r>
            <a:r>
              <a:rPr lang="en-US">
                <a:latin typeface="Symbol" charset="0"/>
                <a:sym typeface="Symbol" charset="0"/>
              </a:rPr>
              <a:t>+</a:t>
            </a:r>
            <a:r>
              <a:rPr lang="en-US">
                <a:latin typeface="Times New Roman" charset="0"/>
                <a:sym typeface="Symbol" charset="0"/>
              </a:rPr>
              <a:t> (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</a:t>
            </a:r>
            <a:r>
              <a:rPr lang="en-US">
                <a:latin typeface="Times New Roman" charset="0"/>
                <a:sym typeface="Symbol" charset="0"/>
              </a:rPr>
              <a:t> 1)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  <a:sym typeface="Symbol" charset="0"/>
              </a:rPr>
              <a:t>			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</a:t>
            </a:r>
            <a:r>
              <a:rPr lang="en-US">
                <a:latin typeface="Times New Roman" charset="0"/>
                <a:sym typeface="Symbol" charset="0"/>
              </a:rPr>
              <a:t>1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2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…</a:t>
            </a:r>
            <a:r>
              <a:rPr lang="en-US">
                <a:latin typeface="Symbol" charset="0"/>
                <a:sym typeface="Symbol" charset="0"/>
              </a:rPr>
              <a:t>+</a:t>
            </a:r>
            <a:r>
              <a:rPr lang="en-US">
                <a:latin typeface="Times New Roman" charset="0"/>
                <a:sym typeface="Symbol" charset="0"/>
              </a:rPr>
              <a:t> (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</a:t>
            </a:r>
            <a:r>
              <a:rPr lang="en-US">
                <a:latin typeface="Times New Roman" charset="0"/>
                <a:sym typeface="Symbol" charset="0"/>
              </a:rPr>
              <a:t> 1)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  <a:sym typeface="Symbol" charset="0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	    		 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endParaRPr lang="en-US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</a:t>
            </a:r>
            <a:r>
              <a:rPr lang="en-US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072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Algorithm </a:t>
            </a:r>
            <a:r>
              <a:rPr lang="en-US" b="1" i="1">
                <a:latin typeface="Times New Roman" charset="0"/>
                <a:sym typeface="Symbol" charset="0"/>
              </a:rPr>
              <a:t>spans1 </a:t>
            </a:r>
            <a:r>
              <a:rPr lang="en-US"/>
              <a:t>runs in </a:t>
            </a:r>
            <a:r>
              <a:rPr lang="en-US" b="1" i="1">
                <a:latin typeface="Times New Roman" charset="0"/>
                <a:sym typeface="Symbol" charset="0"/>
              </a:rPr>
              <a:t>O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r>
              <a:rPr lang="en-US" baseline="30000">
                <a:latin typeface="Times New Roman" charset="0"/>
                <a:sym typeface="Symbol" charset="0"/>
              </a:rPr>
              <a:t>2</a:t>
            </a:r>
            <a:r>
              <a:rPr lang="en-US">
                <a:latin typeface="Times New Roman" charset="0"/>
                <a:sym typeface="Symbol" charset="0"/>
              </a:rPr>
              <a:t>) </a:t>
            </a:r>
            <a:r>
              <a:rPr lang="en-US"/>
              <a:t>time </a:t>
            </a:r>
          </a:p>
        </p:txBody>
      </p:sp>
      <p:sp>
        <p:nvSpPr>
          <p:cNvPr id="307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E4AC86-1C4A-3046-9F85-93081752F536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Computing Spans with a Stack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038600" cy="45720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We keep in a stack the indices of </a:t>
            </a:r>
            <a:r>
              <a:rPr lang="en-US" sz="2400" dirty="0" smtClean="0">
                <a:latin typeface="Tahoma" charset="0"/>
              </a:rPr>
              <a:t>the </a:t>
            </a:r>
            <a:r>
              <a:rPr lang="en-US" sz="2400" dirty="0" smtClean="0">
                <a:solidFill>
                  <a:srgbClr val="00B050"/>
                </a:solidFill>
                <a:latin typeface="Tahoma" charset="0"/>
              </a:rPr>
              <a:t>last element that is taller when </a:t>
            </a:r>
            <a:r>
              <a:rPr lang="ja-JP" altLang="en-US" sz="2400" dirty="0">
                <a:solidFill>
                  <a:srgbClr val="00B050"/>
                </a:solidFill>
                <a:latin typeface="Tahoma" charset="0"/>
              </a:rPr>
              <a:t>“</a:t>
            </a:r>
            <a:r>
              <a:rPr lang="en-US" sz="2400" dirty="0">
                <a:solidFill>
                  <a:srgbClr val="00B050"/>
                </a:solidFill>
                <a:latin typeface="Tahoma" charset="0"/>
              </a:rPr>
              <a:t>looking back</a:t>
            </a:r>
            <a:r>
              <a:rPr lang="ja-JP" altLang="en-US" sz="2400" dirty="0">
                <a:solidFill>
                  <a:srgbClr val="00B050"/>
                </a:solidFill>
                <a:latin typeface="Tahoma" charset="0"/>
              </a:rPr>
              <a:t>”</a:t>
            </a:r>
            <a:endParaRPr lang="en-US" sz="2400" dirty="0">
              <a:solidFill>
                <a:srgbClr val="00B050"/>
              </a:solidFill>
              <a:latin typeface="Tahoma" charset="0"/>
            </a:endParaRP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We scan the array from left to right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be the current index</a:t>
            </a:r>
            <a:endParaRPr lang="en-US" sz="2000" b="1" i="1" dirty="0">
              <a:latin typeface="Times New Roman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pop indices from the stack until we find index 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ahoma" charset="0"/>
              </a:rPr>
              <a:t> such that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</a:t>
            </a:r>
            <a:r>
              <a:rPr lang="en-US" sz="2000" b="1" i="1" dirty="0">
                <a:latin typeface="Times New Roman" charset="0"/>
                <a:sym typeface="Symbol" charset="0"/>
              </a:rPr>
              <a:t> 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 set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j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push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onto the stack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953000" y="16764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Chart" r:id="rId3" imgW="3696081" imgH="4067658" progId="MSGraph.Chart.8">
                  <p:embed followColorScheme="full"/>
                </p:oleObj>
              </mc:Choice>
              <mc:Fallback>
                <p:oleObj name="Chart" r:id="rId3" imgW="3696081" imgH="4067658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on the stack the last building that is taller than the current one</a:t>
            </a:r>
          </a:p>
          <a:p>
            <a:pPr lvl="1"/>
            <a:r>
              <a:rPr lang="en-US" dirty="0" smtClean="0"/>
              <a:t>Root top that can’t be seen</a:t>
            </a:r>
          </a:p>
          <a:p>
            <a:endParaRPr lang="en-US" dirty="0"/>
          </a:p>
          <a:p>
            <a:r>
              <a:rPr lang="en-US" dirty="0" err="1" smtClean="0"/>
              <a:t>Ie</a:t>
            </a:r>
            <a:r>
              <a:rPr lang="en-US" dirty="0" smtClean="0"/>
              <a:t>. While a building is shorter on the stack</a:t>
            </a:r>
          </a:p>
          <a:p>
            <a:pPr lvl="1"/>
            <a:r>
              <a:rPr lang="en-US" dirty="0" smtClean="0"/>
              <a:t>Pop the building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1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3742" y="1828800"/>
            <a:ext cx="5486400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Stack (top on the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              [push 0]</a:t>
            </a:r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23564"/>
              </p:ext>
            </p:extLst>
          </p:nvPr>
        </p:nvGraphicFramePr>
        <p:xfrm>
          <a:off x="10610" y="17526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Chart" r:id="rId3" imgW="3492000" imgH="3602880" progId="MSGraph.Chart.8">
                  <p:embed followColorScheme="full"/>
                </p:oleObj>
              </mc:Choice>
              <mc:Fallback>
                <p:oleObj name="Chart" r:id="rId3" imgW="3492000" imgH="360288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0" y="17526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Up Arrow 12"/>
          <p:cNvSpPr/>
          <p:nvPr/>
        </p:nvSpPr>
        <p:spPr bwMode="auto">
          <a:xfrm>
            <a:off x="457200" y="5562600"/>
            <a:ext cx="484632" cy="978408"/>
          </a:xfrm>
          <a:prstGeom prst="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2823" y="501564"/>
            <a:ext cx="4917372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While shorter building on the stack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pop the building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Push current building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9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17E5C-FD26-BC4B-B53B-55712D464C39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Main stack operations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push</a:t>
            </a:r>
            <a:r>
              <a:rPr lang="en-US" dirty="0" smtClean="0">
                <a:latin typeface="Tahoma" charset="0"/>
              </a:rPr>
              <a:t>(S, item)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inserts </a:t>
            </a:r>
            <a:r>
              <a:rPr lang="en-US" dirty="0">
                <a:latin typeface="Tahoma" charset="0"/>
              </a:rPr>
              <a:t>an </a:t>
            </a:r>
            <a:r>
              <a:rPr lang="en-US" dirty="0" smtClean="0">
                <a:latin typeface="Tahoma" charset="0"/>
              </a:rPr>
              <a:t>element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item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pop</a:t>
            </a:r>
            <a:r>
              <a:rPr lang="en-US" dirty="0" smtClean="0">
                <a:latin typeface="Tahoma" charset="0"/>
              </a:rPr>
              <a:t>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removes and returns the last inserted element</a:t>
            </a: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/>
        </p:nvGraphicFramePr>
        <p:xfrm>
          <a:off x="7620000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Photo Editor Photo" r:id="rId4" imgW="1980952" imgH="3610479" progId="MSPhotoEd.3">
                  <p:embed/>
                </p:oleObj>
              </mc:Choice>
              <mc:Fallback>
                <p:oleObj name="Photo Editor Photo" r:id="rId4" imgW="1980952" imgH="361047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0152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3742" y="18288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(top on the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              [push 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0,1           [push 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657985"/>
              </p:ext>
            </p:extLst>
          </p:nvPr>
        </p:nvGraphicFramePr>
        <p:xfrm>
          <a:off x="10610" y="17526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Chart" r:id="rId3" imgW="3492000" imgH="3602880" progId="MSGraph.Chart.8">
                  <p:embed followColorScheme="full"/>
                </p:oleObj>
              </mc:Choice>
              <mc:Fallback>
                <p:oleObj name="Chart" r:id="rId3" imgW="3492000" imgH="36028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0" y="17526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838200" y="5562600"/>
            <a:ext cx="484632" cy="978408"/>
          </a:xfrm>
          <a:prstGeom prst="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2823" y="501564"/>
            <a:ext cx="491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While shorter building on the stack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pop the building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Push current building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77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3742" y="182880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(top on the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              [push 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0,1           [push 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           [pop 1, push 2]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92806"/>
              </p:ext>
            </p:extLst>
          </p:nvPr>
        </p:nvGraphicFramePr>
        <p:xfrm>
          <a:off x="10610" y="17526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Chart" r:id="rId3" imgW="3492000" imgH="3602880" progId="MSGraph.Chart.8">
                  <p:embed followColorScheme="full"/>
                </p:oleObj>
              </mc:Choice>
              <mc:Fallback>
                <p:oleObj name="Chart" r:id="rId3" imgW="3492000" imgH="36028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0" y="17526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1219200" y="5562600"/>
            <a:ext cx="484632" cy="978408"/>
          </a:xfrm>
          <a:prstGeom prst="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2823" y="501564"/>
            <a:ext cx="491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While shorter building on the stack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pop the building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Push current building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77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3742" y="18288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(top on the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              [push 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0,1           [push 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           [pop 1, push 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0,2,3        [push 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91556"/>
              </p:ext>
            </p:extLst>
          </p:nvPr>
        </p:nvGraphicFramePr>
        <p:xfrm>
          <a:off x="10610" y="17526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Chart" r:id="rId3" imgW="3492000" imgH="3602880" progId="MSGraph.Chart.8">
                  <p:embed followColorScheme="full"/>
                </p:oleObj>
              </mc:Choice>
              <mc:Fallback>
                <p:oleObj name="Chart" r:id="rId3" imgW="3492000" imgH="36028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0" y="17526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1600200" y="5562600"/>
            <a:ext cx="484632" cy="978408"/>
          </a:xfrm>
          <a:prstGeom prst="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2823" y="501564"/>
            <a:ext cx="491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While shorter building on the stack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pop the building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Push current building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48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3742" y="1828800"/>
            <a:ext cx="548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(top on the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              [push 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0,1           [push 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           [pop 1, push 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0,2,3        [push 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0,2,4        [pop 3, push 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2924"/>
              </p:ext>
            </p:extLst>
          </p:nvPr>
        </p:nvGraphicFramePr>
        <p:xfrm>
          <a:off x="10610" y="17526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Chart" r:id="rId3" imgW="3492000" imgH="3602880" progId="MSGraph.Chart.8">
                  <p:embed followColorScheme="full"/>
                </p:oleObj>
              </mc:Choice>
              <mc:Fallback>
                <p:oleObj name="Chart" r:id="rId3" imgW="3492000" imgH="36028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0" y="17526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2029100" y="5502971"/>
            <a:ext cx="484632" cy="978408"/>
          </a:xfrm>
          <a:prstGeom prst="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2823" y="501564"/>
            <a:ext cx="491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While shorter building on the stack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pop the building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Push current building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18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3742" y="182880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(top on the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              [push 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0,1           [push 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           [pop 1, push 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0,2,3        [push 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0,2,4        [pop 3, push 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0,2,5        [pop 4, push 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97388"/>
              </p:ext>
            </p:extLst>
          </p:nvPr>
        </p:nvGraphicFramePr>
        <p:xfrm>
          <a:off x="10610" y="17526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Chart" r:id="rId3" imgW="3492000" imgH="3602880" progId="MSGraph.Chart.8">
                  <p:embed followColorScheme="full"/>
                </p:oleObj>
              </mc:Choice>
              <mc:Fallback>
                <p:oleObj name="Chart" r:id="rId3" imgW="3492000" imgH="36028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0" y="17526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2362200" y="5502971"/>
            <a:ext cx="484632" cy="978408"/>
          </a:xfrm>
          <a:prstGeom prst="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2823" y="501564"/>
            <a:ext cx="491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While shorter building on the stack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pop the building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Push current building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64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3742" y="1828800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(top on the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              [push 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0,1           [push 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           [pop 1, push 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0,2,3        [push 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0,2,4        [pop 3, push 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0,2,5        [pop 4, push 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0,6           [pop 5,2; push 6]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528978"/>
              </p:ext>
            </p:extLst>
          </p:nvPr>
        </p:nvGraphicFramePr>
        <p:xfrm>
          <a:off x="10610" y="17526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" name="Chart" r:id="rId3" imgW="3492000" imgH="3602880" progId="MSGraph.Chart.8">
                  <p:embed followColorScheme="full"/>
                </p:oleObj>
              </mc:Choice>
              <mc:Fallback>
                <p:oleObj name="Chart" r:id="rId3" imgW="3492000" imgH="36028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0" y="17526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2743200" y="5502971"/>
            <a:ext cx="484632" cy="978408"/>
          </a:xfrm>
          <a:prstGeom prst="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2823" y="501564"/>
            <a:ext cx="491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While shorter building on the stack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pop the building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Push current building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76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3742" y="1828800"/>
            <a:ext cx="548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(top on the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              [push 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0,1           [push 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           [pop 1, push 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0,2,3        [push 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0,2,4        [pop 3, push 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0,2,5        [pop 4, push 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0,6           [pop 5,2; push 6]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0,6,7        [push 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27530"/>
              </p:ext>
            </p:extLst>
          </p:nvPr>
        </p:nvGraphicFramePr>
        <p:xfrm>
          <a:off x="10610" y="17526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Chart" r:id="rId3" imgW="3492000" imgH="3602880" progId="MSGraph.Chart.8">
                  <p:embed followColorScheme="full"/>
                </p:oleObj>
              </mc:Choice>
              <mc:Fallback>
                <p:oleObj name="Chart" r:id="rId3" imgW="3492000" imgH="36028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0" y="17526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3154430" y="5502971"/>
            <a:ext cx="484632" cy="978408"/>
          </a:xfrm>
          <a:prstGeom prst="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2823" y="501564"/>
            <a:ext cx="491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While shorter building on the stack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pop the building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Push current building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0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3742" y="1828800"/>
            <a:ext cx="5486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(top on the right)              </a:t>
            </a:r>
            <a:r>
              <a:rPr lang="en-US" dirty="0" smtClean="0">
                <a:solidFill>
                  <a:srgbClr val="00B050"/>
                </a:solidFill>
              </a:rPr>
              <a:t>Span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              [push 0]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0,1           [push 1]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           [pop 1, push 2]        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0,2,3        [push 3] 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0,2,4        [pop 3, push 4]         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0,2,5        [pop 4, push 5]          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0,6           [pop 5,2; push 6]       </a:t>
            </a:r>
            <a:r>
              <a:rPr lang="en-US" dirty="0" smtClean="0">
                <a:solidFill>
                  <a:srgbClr val="00B050"/>
                </a:solidFill>
              </a:rPr>
              <a:t>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0,6,7        [push 7] 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How to get the span?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309010"/>
              </p:ext>
            </p:extLst>
          </p:nvPr>
        </p:nvGraphicFramePr>
        <p:xfrm>
          <a:off x="0" y="1817225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Chart" r:id="rId3" imgW="3492000" imgH="3602880" progId="MSGraph.Chart.8">
                  <p:embed followColorScheme="full"/>
                </p:oleObj>
              </mc:Choice>
              <mc:Fallback>
                <p:oleObj name="Chart" r:id="rId3" imgW="3492000" imgH="36028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17225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75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3742" y="1828800"/>
            <a:ext cx="5486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(top on the right)              </a:t>
            </a:r>
            <a:r>
              <a:rPr lang="en-US" dirty="0" smtClean="0">
                <a:solidFill>
                  <a:srgbClr val="00B050"/>
                </a:solidFill>
              </a:rPr>
              <a:t>Span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              [push 0]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0,1</a:t>
            </a:r>
            <a:r>
              <a:rPr lang="en-US" dirty="0" smtClean="0"/>
              <a:t>           [push 1]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0,2</a:t>
            </a:r>
            <a:r>
              <a:rPr lang="en-US" dirty="0" smtClean="0"/>
              <a:t>           [pop 1, push 2]        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</a:t>
            </a:r>
            <a:r>
              <a:rPr lang="en-US" dirty="0" smtClean="0">
                <a:solidFill>
                  <a:srgbClr val="FF0000"/>
                </a:solidFill>
              </a:rPr>
              <a:t>2,3</a:t>
            </a:r>
            <a:r>
              <a:rPr lang="en-US" dirty="0" smtClean="0"/>
              <a:t>        [push 3] 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</a:t>
            </a:r>
            <a:r>
              <a:rPr lang="en-US" dirty="0" smtClean="0">
                <a:solidFill>
                  <a:srgbClr val="FF0000"/>
                </a:solidFill>
              </a:rPr>
              <a:t>2,4</a:t>
            </a:r>
            <a:r>
              <a:rPr lang="en-US" dirty="0" smtClean="0"/>
              <a:t>        [pop 3, push 4]         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</a:t>
            </a:r>
            <a:r>
              <a:rPr lang="en-US" dirty="0" smtClean="0">
                <a:solidFill>
                  <a:srgbClr val="FF0000"/>
                </a:solidFill>
              </a:rPr>
              <a:t>2,5</a:t>
            </a:r>
            <a:r>
              <a:rPr lang="en-US" dirty="0" smtClean="0"/>
              <a:t>        [pop 4, push 5]          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0,6</a:t>
            </a:r>
            <a:r>
              <a:rPr lang="en-US" dirty="0" smtClean="0"/>
              <a:t>           [pop 5,2; push 6]       </a:t>
            </a:r>
            <a:r>
              <a:rPr lang="en-US" dirty="0" smtClean="0">
                <a:solidFill>
                  <a:srgbClr val="00B050"/>
                </a:solidFill>
              </a:rPr>
              <a:t>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</a:t>
            </a:r>
            <a:r>
              <a:rPr lang="en-US" dirty="0" smtClean="0">
                <a:solidFill>
                  <a:srgbClr val="FF0000"/>
                </a:solidFill>
              </a:rPr>
              <a:t>6,7</a:t>
            </a:r>
            <a:r>
              <a:rPr lang="en-US" dirty="0" smtClean="0"/>
              <a:t>        [push 7] 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How to get the span?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937344"/>
              </p:ext>
            </p:extLst>
          </p:nvPr>
        </p:nvGraphicFramePr>
        <p:xfrm>
          <a:off x="0" y="1817225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name="Chart" r:id="rId3" imgW="3492000" imgH="3602880" progId="MSGraph.Chart.8">
                  <p:embed followColorScheme="full"/>
                </p:oleObj>
              </mc:Choice>
              <mc:Fallback>
                <p:oleObj name="Chart" r:id="rId3" imgW="3492000" imgH="36028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17225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366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3742" y="1828800"/>
            <a:ext cx="5486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(top on the right)              </a:t>
            </a:r>
            <a:r>
              <a:rPr lang="en-US" dirty="0" smtClean="0">
                <a:solidFill>
                  <a:srgbClr val="00B050"/>
                </a:solidFill>
              </a:rPr>
              <a:t>Span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              [</a:t>
            </a:r>
            <a:r>
              <a:rPr lang="en-US" smtClean="0"/>
              <a:t>push 0]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0,1           [push 1]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           [pop 1, push 2]        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0,2,3        [push 3] 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0,2,4        [pop 3, push 4]         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0,2,5        [pop 4, push 5]          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0,6           [pop 5,2; push 6]       </a:t>
            </a:r>
            <a:r>
              <a:rPr lang="en-US" dirty="0" smtClean="0">
                <a:solidFill>
                  <a:srgbClr val="00B050"/>
                </a:solidFill>
              </a:rPr>
              <a:t>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0,6,7        [push 7]                   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What is the time complexity (stack operations)?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000717"/>
              </p:ext>
            </p:extLst>
          </p:nvPr>
        </p:nvGraphicFramePr>
        <p:xfrm>
          <a:off x="0" y="1817225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Chart" r:id="rId3" imgW="3492000" imgH="3602880" progId="MSGraph.Chart.8">
                  <p:embed followColorScheme="full"/>
                </p:oleObj>
              </mc:Choice>
              <mc:Fallback>
                <p:oleObj name="Chart" r:id="rId3" imgW="3492000" imgH="36028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17225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78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17E5C-FD26-BC4B-B53B-55712D464C39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Auxiliary stack </a:t>
            </a:r>
            <a:r>
              <a:rPr lang="en-US" dirty="0" smtClean="0">
                <a:latin typeface="Tahoma" charset="0"/>
              </a:rPr>
              <a:t>operations</a:t>
            </a:r>
            <a:endParaRPr lang="en-US" dirty="0">
              <a:latin typeface="Tahoma" charset="0"/>
            </a:endParaRP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76400"/>
            <a:ext cx="7696200" cy="4267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item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top</a:t>
            </a:r>
            <a:r>
              <a:rPr lang="en-US" dirty="0" smtClean="0">
                <a:latin typeface="Tahoma" charset="0"/>
              </a:rPr>
              <a:t>(S)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returns </a:t>
            </a:r>
            <a:r>
              <a:rPr lang="en-US" dirty="0">
                <a:latin typeface="Tahoma" charset="0"/>
              </a:rPr>
              <a:t>the last inserted element without removing </a:t>
            </a:r>
            <a:r>
              <a:rPr lang="en-US" dirty="0" smtClean="0">
                <a:latin typeface="Tahoma" charset="0"/>
              </a:rPr>
              <a:t>it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integer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dirty="0" smtClean="0">
                <a:latin typeface="Tahoma" charset="0"/>
              </a:rPr>
              <a:t>(S)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returns the number of elements stored</a:t>
            </a:r>
          </a:p>
          <a:p>
            <a:pPr lvl="1" eaLnBrk="1" hangingPunct="1"/>
            <a:endParaRPr lang="en-US" dirty="0" smtClean="0">
              <a:latin typeface="Tahoma" charset="0"/>
            </a:endParaRPr>
          </a:p>
          <a:p>
            <a:pPr eaLnBrk="1" hangingPunct="1"/>
            <a:r>
              <a:rPr lang="en-US" dirty="0" err="1" smtClean="0">
                <a:latin typeface="Tahoma" charset="0"/>
              </a:rPr>
              <a:t>boolean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dirty="0" smtClean="0">
                <a:latin typeface="Tahoma" charset="0"/>
              </a:rPr>
              <a:t>(S)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indicates </a:t>
            </a:r>
            <a:r>
              <a:rPr lang="en-US" dirty="0">
                <a:latin typeface="Tahoma" charset="0"/>
              </a:rPr>
              <a:t>whether no elements are stored</a:t>
            </a: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/>
        </p:nvGraphicFramePr>
        <p:xfrm>
          <a:off x="7620000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Photo Editor Photo" r:id="rId4" imgW="1980952" imgH="3610479" progId="MSPhotoEd.3">
                  <p:embed/>
                </p:oleObj>
              </mc:Choice>
              <mc:Fallback>
                <p:oleObj name="Photo Editor Photo" r:id="rId4" imgW="1980952" imgH="3610479" progId="MSPhotoEd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4C9A41-3020-1244-B6EE-A6DA31CAB4B4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Linear Time </a:t>
            </a:r>
            <a:r>
              <a:rPr lang="en-US" dirty="0">
                <a:latin typeface="Tahoma" charset="0"/>
              </a:rPr>
              <a:t>Algorithm</a:t>
            </a:r>
          </a:p>
        </p:txBody>
      </p:sp>
      <p:sp>
        <p:nvSpPr>
          <p:cNvPr id="3174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114800" y="1676400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defTabSz="228600"/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b="1" i="1" dirty="0">
                <a:solidFill>
                  <a:schemeClr val="tx2"/>
                </a:solidFill>
                <a:latin typeface="Times New Roman" charset="0"/>
              </a:rPr>
              <a:t>spans2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200" b="1" i="1" dirty="0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					</a:t>
            </a:r>
            <a:r>
              <a:rPr lang="en-US" sz="2200" dirty="0">
                <a:sym typeface="Symbol" charset="0"/>
              </a:rPr>
              <a:t>#</a:t>
            </a:r>
            <a:endParaRPr lang="en-US" sz="22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 dirty="0">
                <a:latin typeface="Times New Roman" charset="0"/>
                <a:sym typeface="Symbol" charset="0"/>
              </a:rPr>
              <a:t>	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new empty stack				 	</a:t>
            </a:r>
            <a:r>
              <a:rPr lang="en-US" sz="2200" dirty="0">
                <a:latin typeface="Times New Roman" charset="0"/>
                <a:sym typeface="Symbol" charset="0"/>
              </a:rPr>
              <a:t>1</a:t>
            </a:r>
            <a:endParaRPr lang="en-US" sz="2200" b="1" i="1" dirty="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 dirty="0">
                <a:latin typeface="Times New Roman" charset="0"/>
              </a:rPr>
              <a:t>		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200" dirty="0">
                <a:latin typeface="Times New Roman" charset="0"/>
                <a:sym typeface="Symbol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sz="2200" dirty="0">
                <a:latin typeface="Times New Roman" charset="0"/>
                <a:sym typeface="Symbol" charset="0"/>
              </a:rPr>
              <a:t> 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2200" dirty="0">
                <a:latin typeface="Times New Roman" charset="0"/>
                <a:sym typeface="Symbol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do			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			while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200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200" b="1" i="1" dirty="0" err="1" smtClean="0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200" b="1" i="1" dirty="0" smtClean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</a:p>
          <a:p>
            <a:pPr marL="342900" indent="-342900" defTabSz="228600"/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			</a:t>
            </a:r>
            <a:r>
              <a:rPr lang="en-US" sz="22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 dirty="0" smtClean="0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2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A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Symbol" charset="0"/>
                <a:sym typeface="Symbol" charset="0"/>
              </a:rPr>
              <a:t>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do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 dirty="0">
                <a:latin typeface="Times New Roman" charset="0"/>
                <a:sym typeface="Symbol" charset="0"/>
              </a:rPr>
              <a:t>				</a:t>
            </a:r>
            <a:r>
              <a:rPr lang="en-US" sz="22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pop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2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A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					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  <a:endParaRPr lang="en-US" sz="22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dirty="0">
                <a:latin typeface="Times New Roman" charset="0"/>
              </a:rPr>
              <a:t>			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200" b="1" i="1" dirty="0" err="1" smtClean="0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200" b="1" i="1" dirty="0" smtClean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200" dirty="0" smtClean="0">
                <a:latin typeface="Times New Roman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 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  <a:endParaRPr lang="en-US" sz="2200" dirty="0"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dirty="0">
                <a:latin typeface="Times New Roman" charset="0"/>
                <a:sym typeface="Symbol" charset="0"/>
              </a:rPr>
              <a:t>				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						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  <a:endParaRPr lang="en-US" sz="2200" dirty="0"/>
          </a:p>
          <a:p>
            <a:pPr marL="342900" indent="-342900" defTabSz="228600"/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2200" dirty="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 b="1" i="1" dirty="0">
                <a:latin typeface="Times New Roman" charset="0"/>
                <a:sym typeface="Symbol" charset="0"/>
              </a:rPr>
              <a:t>		 		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 dirty="0" smtClean="0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2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A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  <a:endParaRPr lang="en-US" sz="2200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	</a:t>
            </a:r>
            <a:r>
              <a:rPr lang="en-US" sz="2200" b="1" i="1" dirty="0" smtClean="0">
                <a:solidFill>
                  <a:schemeClr val="accent2"/>
                </a:solidFill>
                <a:latin typeface="Times New Roman" charset="0"/>
              </a:rPr>
              <a:t>push</a:t>
            </a:r>
            <a:r>
              <a:rPr lang="en-US" sz="22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200" b="1" i="1" dirty="0" err="1" smtClean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 dirty="0" err="1" smtClean="0">
                <a:latin typeface="Times New Roman" charset="0"/>
              </a:rPr>
              <a:t>,</a:t>
            </a:r>
            <a:r>
              <a:rPr lang="en-US" sz="2200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)								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  <a:endParaRPr lang="en-US" sz="22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 sz="2200" dirty="0">
                <a:latin typeface="Times New Roman" charset="0"/>
                <a:sym typeface="Symbol" charset="0"/>
              </a:rPr>
              <a:t> 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					</a:t>
            </a:r>
            <a:r>
              <a:rPr lang="en-US" sz="2200" dirty="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1750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76400"/>
            <a:ext cx="3124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q"/>
            </a:pPr>
            <a:r>
              <a:rPr lang="en-US" dirty="0"/>
              <a:t>Each index of the array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pushed into the stack exactly one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popped from the stack at most once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The statements in the while-loop are executed at most 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/>
              <a:t> times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Algorithm </a:t>
            </a:r>
            <a:r>
              <a:rPr lang="en-US" b="1" i="1" dirty="0">
                <a:latin typeface="Times New Roman" charset="0"/>
                <a:sym typeface="Symbol" charset="0"/>
              </a:rPr>
              <a:t>spans2 </a:t>
            </a:r>
            <a:r>
              <a:rPr lang="en-US" dirty="0"/>
              <a:t>runs in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 </a:t>
            </a:r>
          </a:p>
        </p:txBody>
      </p:sp>
      <p:sp>
        <p:nvSpPr>
          <p:cNvPr id="317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379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Analysis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006031"/>
              </p:ext>
            </p:extLst>
          </p:nvPr>
        </p:nvGraphicFramePr>
        <p:xfrm>
          <a:off x="1295400" y="2743200"/>
          <a:ext cx="6705600" cy="2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/>
                <a:gridCol w="2235200"/>
                <a:gridCol w="2235200"/>
              </a:tblGrid>
              <a:tr h="8128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Algorithm 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Algorithm 2</a:t>
                      </a:r>
                      <a:endParaRPr lang="en-US" sz="2400" dirty="0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Complexity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Space Complexity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752600"/>
            <a:ext cx="1910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data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7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Analysis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986405"/>
              </p:ext>
            </p:extLst>
          </p:nvPr>
        </p:nvGraphicFramePr>
        <p:xfrm>
          <a:off x="1295400" y="2743200"/>
          <a:ext cx="6705600" cy="2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/>
                <a:gridCol w="2235200"/>
                <a:gridCol w="2235200"/>
              </a:tblGrid>
              <a:tr h="8128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Algorithm 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Algorithm 2</a:t>
                      </a:r>
                      <a:endParaRPr lang="en-US" sz="2400" dirty="0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Complexity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Space Complexity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752600"/>
            <a:ext cx="1910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data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0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3199B-BD09-334A-813A-DF2120258BD2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1229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254134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0" y="533400"/>
            <a:ext cx="4738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Omitting parameter S in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4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CBA581-A6F2-E24B-9D59-06B8FDAEAC51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>
                <a:latin typeface="Tahoma" charset="0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Chain of method calls in the Java Virtual Machine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>
                <a:latin typeface="Tahoma" charset="0"/>
              </a:rPr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531C4D-5B07-6C48-9568-BAB873A5EECD}" type="slidenum">
              <a:rPr lang="en-US" sz="1400"/>
              <a:pPr eaLnBrk="1" hangingPunct="1"/>
              <a:t>7</a:t>
            </a:fld>
            <a:endParaRPr lang="en-US" sz="1400"/>
          </a:p>
        </p:txBody>
      </p:sp>
      <p:grpSp>
        <p:nvGrpSpPr>
          <p:cNvPr id="15364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Function Stack</a:t>
            </a:r>
            <a:endParaRPr lang="en-US" dirty="0">
              <a:latin typeface="Tahoma" charset="0"/>
            </a:endParaRP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4800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 smtClean="0">
                <a:latin typeface="Tahoma" charset="0"/>
              </a:rPr>
              <a:t>keeps </a:t>
            </a:r>
            <a:r>
              <a:rPr lang="en-US" sz="2400" dirty="0">
                <a:latin typeface="Tahoma" charset="0"/>
              </a:rPr>
              <a:t>track of the chain of </a:t>
            </a:r>
            <a:r>
              <a:rPr lang="en-US" sz="2400" dirty="0" smtClean="0">
                <a:latin typeface="Tahoma" charset="0"/>
              </a:rPr>
              <a:t>active function </a:t>
            </a:r>
            <a:r>
              <a:rPr lang="en-US" sz="2400" dirty="0">
                <a:latin typeface="Tahoma" charset="0"/>
              </a:rPr>
              <a:t>with a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When </a:t>
            </a:r>
            <a:r>
              <a:rPr lang="en-US" sz="2400" dirty="0" smtClean="0">
                <a:latin typeface="Tahoma" charset="0"/>
              </a:rPr>
              <a:t>a function </a:t>
            </a:r>
            <a:r>
              <a:rPr lang="en-US" sz="2400" dirty="0">
                <a:latin typeface="Tahoma" charset="0"/>
              </a:rPr>
              <a:t>is called, </a:t>
            </a:r>
            <a:r>
              <a:rPr lang="en-US" sz="2400" dirty="0" smtClean="0">
                <a:latin typeface="Tahoma" charset="0"/>
              </a:rPr>
              <a:t>a frame is pushed onto the stack </a:t>
            </a:r>
            <a:r>
              <a:rPr lang="en-US" sz="2400" dirty="0">
                <a:latin typeface="Tahoma" charset="0"/>
              </a:rPr>
              <a:t>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When a </a:t>
            </a:r>
            <a:r>
              <a:rPr lang="en-US" sz="2400" dirty="0" smtClean="0">
                <a:latin typeface="Tahoma" charset="0"/>
              </a:rPr>
              <a:t>function </a:t>
            </a:r>
            <a:r>
              <a:rPr lang="en-US" sz="2400" dirty="0">
                <a:latin typeface="Tahoma" charset="0"/>
              </a:rPr>
              <a:t>ends, its frame is popped from the stack and control is passed to the </a:t>
            </a:r>
            <a:r>
              <a:rPr lang="en-US" sz="2400" dirty="0" smtClean="0">
                <a:latin typeface="Tahoma" charset="0"/>
              </a:rPr>
              <a:t>function </a:t>
            </a:r>
            <a:r>
              <a:rPr lang="en-US" sz="2400" dirty="0">
                <a:latin typeface="Tahoma" charset="0"/>
              </a:rPr>
              <a:t>on top of the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Allows for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recursion</a:t>
            </a:r>
          </a:p>
        </p:txBody>
      </p: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638800" y="1524000"/>
            <a:ext cx="1600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main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int i = 5;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foo(i);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foo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(int j)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int k;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k = j+1;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bar(k);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bar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(int m)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…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bar</a:t>
            </a:r>
          </a:p>
          <a:p>
            <a:r>
              <a:rPr lang="en-US" sz="2000"/>
              <a:t>  PC = 1</a:t>
            </a:r>
            <a:br>
              <a:rPr lang="en-US" sz="2000"/>
            </a:br>
            <a:r>
              <a:rPr lang="en-US" sz="2000"/>
              <a:t>  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foo</a:t>
            </a:r>
          </a:p>
          <a:p>
            <a:r>
              <a:rPr lang="en-US" sz="2000"/>
              <a:t>  PC = 3</a:t>
            </a:r>
            <a:br>
              <a:rPr lang="en-US" sz="2000"/>
            </a:br>
            <a:r>
              <a:rPr lang="en-US" sz="2000"/>
              <a:t>  j = 5</a:t>
            </a:r>
          </a:p>
          <a:p>
            <a:r>
              <a:rPr lang="en-US" sz="200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main</a:t>
            </a:r>
          </a:p>
          <a:p>
            <a:r>
              <a:rPr lang="en-US" sz="2000"/>
              <a:t>  PC = 2</a:t>
            </a:r>
            <a:br>
              <a:rPr lang="en-US" sz="2000"/>
            </a:br>
            <a:r>
              <a:rPr lang="en-US" sz="2000"/>
              <a:t>  i = 5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A845C2-3F15-784A-BCCA-9D97DE3984B1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Stack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352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variable keeps track of the  index of the top element </a:t>
            </a:r>
          </a:p>
        </p:txBody>
      </p:sp>
      <p:sp>
        <p:nvSpPr>
          <p:cNvPr id="16390" name="Freeform 7"/>
          <p:cNvSpPr>
            <a:spLocks/>
          </p:cNvSpPr>
          <p:nvPr/>
        </p:nvSpPr>
        <p:spPr bwMode="auto">
          <a:xfrm>
            <a:off x="5715000" y="5461000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8"/>
          <p:cNvSpPr>
            <a:spLocks/>
          </p:cNvSpPr>
          <p:nvPr/>
        </p:nvSpPr>
        <p:spPr bwMode="auto">
          <a:xfrm>
            <a:off x="1905000" y="5461000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710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892300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892300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887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1905000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5713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5726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8340725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5878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5891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2286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2286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2286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667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2667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Rectangle 24"/>
          <p:cNvSpPr>
            <a:spLocks noChangeArrowheads="1"/>
          </p:cNvSpPr>
          <p:nvPr/>
        </p:nvSpPr>
        <p:spPr bwMode="auto">
          <a:xfrm>
            <a:off x="2667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3808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Rectangle 26"/>
          <p:cNvSpPr>
            <a:spLocks noChangeArrowheads="1"/>
          </p:cNvSpPr>
          <p:nvPr/>
        </p:nvSpPr>
        <p:spPr bwMode="auto">
          <a:xfrm>
            <a:off x="3808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3808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Rectangle 28"/>
          <p:cNvSpPr>
            <a:spLocks noChangeArrowheads="1"/>
          </p:cNvSpPr>
          <p:nvPr/>
        </p:nvSpPr>
        <p:spPr bwMode="auto">
          <a:xfrm>
            <a:off x="342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29"/>
          <p:cNvSpPr>
            <a:spLocks noChangeArrowheads="1"/>
          </p:cNvSpPr>
          <p:nvPr/>
        </p:nvSpPr>
        <p:spPr bwMode="auto">
          <a:xfrm>
            <a:off x="3427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Rectangle 30"/>
          <p:cNvSpPr>
            <a:spLocks noChangeArrowheads="1"/>
          </p:cNvSpPr>
          <p:nvPr/>
        </p:nvSpPr>
        <p:spPr bwMode="auto">
          <a:xfrm>
            <a:off x="3427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Rectangle 31"/>
          <p:cNvSpPr>
            <a:spLocks noChangeArrowheads="1"/>
          </p:cNvSpPr>
          <p:nvPr/>
        </p:nvSpPr>
        <p:spPr bwMode="auto">
          <a:xfrm>
            <a:off x="3048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Rectangle 32"/>
          <p:cNvSpPr>
            <a:spLocks noChangeArrowheads="1"/>
          </p:cNvSpPr>
          <p:nvPr/>
        </p:nvSpPr>
        <p:spPr bwMode="auto">
          <a:xfrm>
            <a:off x="3048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Rectangle 33"/>
          <p:cNvSpPr>
            <a:spLocks noChangeArrowheads="1"/>
          </p:cNvSpPr>
          <p:nvPr/>
        </p:nvSpPr>
        <p:spPr bwMode="auto">
          <a:xfrm>
            <a:off x="3048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34"/>
          <p:cNvSpPr>
            <a:spLocks noChangeArrowheads="1"/>
          </p:cNvSpPr>
          <p:nvPr/>
        </p:nvSpPr>
        <p:spPr bwMode="auto">
          <a:xfrm>
            <a:off x="4189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35"/>
          <p:cNvSpPr>
            <a:spLocks noChangeArrowheads="1"/>
          </p:cNvSpPr>
          <p:nvPr/>
        </p:nvSpPr>
        <p:spPr bwMode="auto">
          <a:xfrm>
            <a:off x="4189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Rectangle 36"/>
          <p:cNvSpPr>
            <a:spLocks noChangeArrowheads="1"/>
          </p:cNvSpPr>
          <p:nvPr/>
        </p:nvSpPr>
        <p:spPr bwMode="auto">
          <a:xfrm>
            <a:off x="4189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Rectangle 37"/>
          <p:cNvSpPr>
            <a:spLocks noChangeArrowheads="1"/>
          </p:cNvSpPr>
          <p:nvPr/>
        </p:nvSpPr>
        <p:spPr bwMode="auto">
          <a:xfrm>
            <a:off x="6804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Rectangle 38"/>
          <p:cNvSpPr>
            <a:spLocks noChangeArrowheads="1"/>
          </p:cNvSpPr>
          <p:nvPr/>
        </p:nvSpPr>
        <p:spPr bwMode="auto">
          <a:xfrm>
            <a:off x="6804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Rectangle 39"/>
          <p:cNvSpPr>
            <a:spLocks noChangeArrowheads="1"/>
          </p:cNvSpPr>
          <p:nvPr/>
        </p:nvSpPr>
        <p:spPr bwMode="auto">
          <a:xfrm>
            <a:off x="68040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Rectangle 40"/>
          <p:cNvSpPr>
            <a:spLocks noChangeArrowheads="1"/>
          </p:cNvSpPr>
          <p:nvPr/>
        </p:nvSpPr>
        <p:spPr bwMode="auto">
          <a:xfrm>
            <a:off x="4570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Rectangle 41"/>
          <p:cNvSpPr>
            <a:spLocks noChangeArrowheads="1"/>
          </p:cNvSpPr>
          <p:nvPr/>
        </p:nvSpPr>
        <p:spPr bwMode="auto">
          <a:xfrm>
            <a:off x="4570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Rectangle 42"/>
          <p:cNvSpPr>
            <a:spLocks noChangeArrowheads="1"/>
          </p:cNvSpPr>
          <p:nvPr/>
        </p:nvSpPr>
        <p:spPr bwMode="auto">
          <a:xfrm>
            <a:off x="4570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43"/>
          <p:cNvSpPr>
            <a:spLocks noChangeArrowheads="1"/>
          </p:cNvSpPr>
          <p:nvPr/>
        </p:nvSpPr>
        <p:spPr bwMode="auto">
          <a:xfrm>
            <a:off x="6424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Rectangle 44"/>
          <p:cNvSpPr>
            <a:spLocks noChangeArrowheads="1"/>
          </p:cNvSpPr>
          <p:nvPr/>
        </p:nvSpPr>
        <p:spPr bwMode="auto">
          <a:xfrm>
            <a:off x="6424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Rectangle 45"/>
          <p:cNvSpPr>
            <a:spLocks noChangeArrowheads="1"/>
          </p:cNvSpPr>
          <p:nvPr/>
        </p:nvSpPr>
        <p:spPr bwMode="auto">
          <a:xfrm>
            <a:off x="6424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Rectangle 46"/>
          <p:cNvSpPr>
            <a:spLocks noChangeArrowheads="1"/>
          </p:cNvSpPr>
          <p:nvPr/>
        </p:nvSpPr>
        <p:spPr bwMode="auto">
          <a:xfrm>
            <a:off x="6043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Rectangle 47"/>
          <p:cNvSpPr>
            <a:spLocks noChangeArrowheads="1"/>
          </p:cNvSpPr>
          <p:nvPr/>
        </p:nvSpPr>
        <p:spPr bwMode="auto">
          <a:xfrm>
            <a:off x="6043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48"/>
          <p:cNvSpPr>
            <a:spLocks noChangeArrowheads="1"/>
          </p:cNvSpPr>
          <p:nvPr/>
        </p:nvSpPr>
        <p:spPr bwMode="auto">
          <a:xfrm>
            <a:off x="6043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Rectangle 49"/>
          <p:cNvSpPr>
            <a:spLocks noChangeArrowheads="1"/>
          </p:cNvSpPr>
          <p:nvPr/>
        </p:nvSpPr>
        <p:spPr bwMode="auto">
          <a:xfrm>
            <a:off x="7197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3" name="Rectangle 50"/>
          <p:cNvSpPr>
            <a:spLocks noChangeArrowheads="1"/>
          </p:cNvSpPr>
          <p:nvPr/>
        </p:nvSpPr>
        <p:spPr bwMode="auto">
          <a:xfrm>
            <a:off x="7197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4" name="Rectangle 51"/>
          <p:cNvSpPr>
            <a:spLocks noChangeArrowheads="1"/>
          </p:cNvSpPr>
          <p:nvPr/>
        </p:nvSpPr>
        <p:spPr bwMode="auto">
          <a:xfrm>
            <a:off x="7197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Rectangle 52"/>
          <p:cNvSpPr>
            <a:spLocks noChangeArrowheads="1"/>
          </p:cNvSpPr>
          <p:nvPr/>
        </p:nvSpPr>
        <p:spPr bwMode="auto">
          <a:xfrm>
            <a:off x="7578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Rectangle 53"/>
          <p:cNvSpPr>
            <a:spLocks noChangeArrowheads="1"/>
          </p:cNvSpPr>
          <p:nvPr/>
        </p:nvSpPr>
        <p:spPr bwMode="auto">
          <a:xfrm>
            <a:off x="7578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Rectangle 54"/>
          <p:cNvSpPr>
            <a:spLocks noChangeArrowheads="1"/>
          </p:cNvSpPr>
          <p:nvPr/>
        </p:nvSpPr>
        <p:spPr bwMode="auto">
          <a:xfrm>
            <a:off x="7578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Rectangle 55"/>
          <p:cNvSpPr>
            <a:spLocks noChangeArrowheads="1"/>
          </p:cNvSpPr>
          <p:nvPr/>
        </p:nvSpPr>
        <p:spPr bwMode="auto">
          <a:xfrm>
            <a:off x="7959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Rectangle 57"/>
          <p:cNvSpPr>
            <a:spLocks noChangeArrowheads="1"/>
          </p:cNvSpPr>
          <p:nvPr/>
        </p:nvSpPr>
        <p:spPr bwMode="auto">
          <a:xfrm>
            <a:off x="7959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Rectangle 58"/>
          <p:cNvSpPr>
            <a:spLocks noChangeArrowheads="1"/>
          </p:cNvSpPr>
          <p:nvPr/>
        </p:nvSpPr>
        <p:spPr bwMode="auto">
          <a:xfrm>
            <a:off x="609600" y="5516562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S-&gt;data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441" name="Rectangle 59"/>
          <p:cNvSpPr>
            <a:spLocks noChangeArrowheads="1"/>
          </p:cNvSpPr>
          <p:nvPr/>
        </p:nvSpPr>
        <p:spPr bwMode="auto">
          <a:xfrm>
            <a:off x="20193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2" name="Rectangle 60"/>
          <p:cNvSpPr>
            <a:spLocks noChangeArrowheads="1"/>
          </p:cNvSpPr>
          <p:nvPr/>
        </p:nvSpPr>
        <p:spPr bwMode="auto">
          <a:xfrm>
            <a:off x="2425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3" name="Rectangle 61"/>
          <p:cNvSpPr>
            <a:spLocks noChangeArrowheads="1"/>
          </p:cNvSpPr>
          <p:nvPr/>
        </p:nvSpPr>
        <p:spPr bwMode="auto">
          <a:xfrm>
            <a:off x="2806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4" name="Rectangle 65"/>
          <p:cNvSpPr>
            <a:spLocks noChangeArrowheads="1"/>
          </p:cNvSpPr>
          <p:nvPr/>
        </p:nvSpPr>
        <p:spPr bwMode="auto">
          <a:xfrm>
            <a:off x="6883400" y="584358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5" name="Rectangle 66"/>
          <p:cNvSpPr>
            <a:spLocks noChangeArrowheads="1"/>
          </p:cNvSpPr>
          <p:nvPr/>
        </p:nvSpPr>
        <p:spPr bwMode="auto">
          <a:xfrm>
            <a:off x="469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Freeform 67"/>
          <p:cNvSpPr>
            <a:spLocks/>
          </p:cNvSpPr>
          <p:nvPr/>
        </p:nvSpPr>
        <p:spPr bwMode="auto">
          <a:xfrm>
            <a:off x="46974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7" name="Freeform 68"/>
          <p:cNvSpPr>
            <a:spLocks/>
          </p:cNvSpPr>
          <p:nvPr/>
        </p:nvSpPr>
        <p:spPr bwMode="auto">
          <a:xfrm>
            <a:off x="4786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Rectangle 69"/>
          <p:cNvSpPr>
            <a:spLocks noChangeArrowheads="1"/>
          </p:cNvSpPr>
          <p:nvPr/>
        </p:nvSpPr>
        <p:spPr bwMode="auto">
          <a:xfrm>
            <a:off x="4887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70"/>
          <p:cNvSpPr>
            <a:spLocks/>
          </p:cNvSpPr>
          <p:nvPr/>
        </p:nvSpPr>
        <p:spPr bwMode="auto">
          <a:xfrm>
            <a:off x="4862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71"/>
          <p:cNvSpPr>
            <a:spLocks noChangeArrowheads="1"/>
          </p:cNvSpPr>
          <p:nvPr/>
        </p:nvSpPr>
        <p:spPr bwMode="auto">
          <a:xfrm>
            <a:off x="5688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1" name="Freeform 72"/>
          <p:cNvSpPr>
            <a:spLocks/>
          </p:cNvSpPr>
          <p:nvPr/>
        </p:nvSpPr>
        <p:spPr bwMode="auto">
          <a:xfrm>
            <a:off x="56880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Freeform 73"/>
          <p:cNvSpPr>
            <a:spLocks/>
          </p:cNvSpPr>
          <p:nvPr/>
        </p:nvSpPr>
        <p:spPr bwMode="auto">
          <a:xfrm>
            <a:off x="5776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3" name="Rectangle 74"/>
          <p:cNvSpPr>
            <a:spLocks noChangeArrowheads="1"/>
          </p:cNvSpPr>
          <p:nvPr/>
        </p:nvSpPr>
        <p:spPr bwMode="auto">
          <a:xfrm>
            <a:off x="5878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4" name="Freeform 75"/>
          <p:cNvSpPr>
            <a:spLocks/>
          </p:cNvSpPr>
          <p:nvPr/>
        </p:nvSpPr>
        <p:spPr bwMode="auto">
          <a:xfrm>
            <a:off x="5853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5" name="Rectangle 76"/>
          <p:cNvSpPr>
            <a:spLocks noChangeArrowheads="1"/>
          </p:cNvSpPr>
          <p:nvPr/>
        </p:nvSpPr>
        <p:spPr bwMode="auto">
          <a:xfrm>
            <a:off x="5141913" y="533400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latin typeface="Times New Roman" charset="0"/>
              </a:rPr>
              <a:t>…</a:t>
            </a:r>
          </a:p>
        </p:txBody>
      </p:sp>
      <p:sp>
        <p:nvSpPr>
          <p:cNvPr id="16456" name="Text Box 78"/>
          <p:cNvSpPr txBox="1">
            <a:spLocks noChangeArrowheads="1"/>
          </p:cNvSpPr>
          <p:nvPr/>
        </p:nvSpPr>
        <p:spPr bwMode="auto">
          <a:xfrm>
            <a:off x="4343400" y="1676400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Times New Roman" charset="0"/>
              </a:rPr>
              <a:t>S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S-&gt;t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pop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Times New Roman" charset="0"/>
              </a:rPr>
              <a:t>S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isEmpty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(S)</a:t>
            </a:r>
            <a:r>
              <a:rPr lang="en-US" dirty="0" smtClean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 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-&gt;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S-&gt;t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S-&gt;data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[S-&gt;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t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1]</a:t>
            </a:r>
          </a:p>
        </p:txBody>
      </p:sp>
      <p:sp>
        <p:nvSpPr>
          <p:cNvPr id="16457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6EA209-4AC0-C244-BADF-13C0F9789475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Array-based Stack (cont.)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A push operation will </a:t>
            </a:r>
            <a:r>
              <a:rPr lang="en-US" sz="2400" dirty="0" smtClean="0">
                <a:latin typeface="Tahoma" charset="0"/>
              </a:rPr>
              <a:t>print error</a:t>
            </a:r>
            <a:endParaRPr lang="en-US" sz="2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Limitation of the array-based 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Not intrinsic to the Stack ADT</a:t>
            </a:r>
            <a:endParaRPr lang="en-US" sz="2400" dirty="0">
              <a:latin typeface="Tahoma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741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</p:txBody>
      </p:sp>
      <p:grpSp>
        <p:nvGrpSpPr>
          <p:cNvPr id="17416" name="Group 6"/>
          <p:cNvGrpSpPr>
            <a:grpSpLocks/>
          </p:cNvGrpSpPr>
          <p:nvPr/>
        </p:nvGrpSpPr>
        <p:grpSpPr bwMode="auto">
          <a:xfrm>
            <a:off x="380651" y="5334001"/>
            <a:ext cx="8001349" cy="990600"/>
            <a:chOff x="452" y="3435"/>
            <a:chExt cx="4828" cy="549"/>
          </a:xfrm>
        </p:grpSpPr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Rectangle 58"/>
            <p:cNvSpPr>
              <a:spLocks noChangeArrowheads="1"/>
            </p:cNvSpPr>
            <p:nvPr/>
          </p:nvSpPr>
          <p:spPr bwMode="auto">
            <a:xfrm>
              <a:off x="452" y="3550"/>
              <a:ext cx="64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accent2"/>
                  </a:solidFill>
                  <a:latin typeface="Times New Roman" charset="0"/>
                </a:rPr>
                <a:t>S-&gt;data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7471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2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3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4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t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5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17417" name="Text Box 74"/>
          <p:cNvSpPr txBox="1">
            <a:spLocks noChangeArrowheads="1"/>
          </p:cNvSpPr>
          <p:nvPr/>
        </p:nvSpPr>
        <p:spPr bwMode="auto">
          <a:xfrm>
            <a:off x="4343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push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i="1" dirty="0" smtClean="0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,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item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S-&gt;length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print stack is full error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i="1" dirty="0" smtClean="0">
                <a:solidFill>
                  <a:schemeClr val="accent6"/>
                </a:solidFill>
                <a:latin typeface="Times New Roman" charset="0"/>
              </a:rPr>
              <a:t>S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-&gt;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 smtClean="0">
                <a:solidFill>
                  <a:srgbClr val="3F7F41"/>
                </a:solidFill>
                <a:latin typeface="Times New Roman" charset="0"/>
                <a:sym typeface="Symbol" charset="0"/>
              </a:rPr>
              <a:t>-&gt;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S-&gt;data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[S-&gt;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item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17418" name="Date Placeholder 7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19506</TotalTime>
  <Words>2258</Words>
  <Application>Microsoft Office PowerPoint</Application>
  <PresentationFormat>On-screen Show (4:3)</PresentationFormat>
  <Paragraphs>602</Paragraphs>
  <Slides>42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Blueprint</vt:lpstr>
      <vt:lpstr>Photo Editor Photo</vt:lpstr>
      <vt:lpstr>Chart</vt:lpstr>
      <vt:lpstr>Stacks</vt:lpstr>
      <vt:lpstr>The Stack ADT</vt:lpstr>
      <vt:lpstr>Main stack operations</vt:lpstr>
      <vt:lpstr>Auxiliary stack operations</vt:lpstr>
      <vt:lpstr>Example</vt:lpstr>
      <vt:lpstr>Applications of Stacks</vt:lpstr>
      <vt:lpstr>Function Stack</vt:lpstr>
      <vt:lpstr>Array-based Stack</vt:lpstr>
      <vt:lpstr>Array-based Stack (cont.)</vt:lpstr>
      <vt:lpstr>Can we use a linked list instead of an array?</vt:lpstr>
      <vt:lpstr>Worst-case time complexity</vt:lpstr>
      <vt:lpstr>Worst-case time complexity</vt:lpstr>
      <vt:lpstr>Parentheses Matching</vt:lpstr>
      <vt:lpstr>How to match parentheses with a stack?</vt:lpstr>
      <vt:lpstr>Parentheses that match</vt:lpstr>
      <vt:lpstr>Parentheses that don’t match</vt:lpstr>
      <vt:lpstr>HTML Tag Matching</vt:lpstr>
      <vt:lpstr>Arithmetic Expressions</vt:lpstr>
      <vt:lpstr>Evaluating Postfix Expressions</vt:lpstr>
      <vt:lpstr>Evaluating Postfix Expressions</vt:lpstr>
      <vt:lpstr>Evaluating Infix  Expressions</vt:lpstr>
      <vt:lpstr>Algorithm on an  Example Expression</vt:lpstr>
      <vt:lpstr>Highest since …</vt:lpstr>
      <vt:lpstr>Computing Spans</vt:lpstr>
      <vt:lpstr>Algorithm 1</vt:lpstr>
      <vt:lpstr>Quadratic Algorithm</vt:lpstr>
      <vt:lpstr>Computing Spans with a Stack</vt:lpstr>
      <vt:lpstr>Algorithm 2</vt:lpstr>
      <vt:lpstr>Algorithm 2</vt:lpstr>
      <vt:lpstr>Algorithm 2</vt:lpstr>
      <vt:lpstr>Algorithm 2</vt:lpstr>
      <vt:lpstr>Algorithm 2</vt:lpstr>
      <vt:lpstr>Algorithm 2</vt:lpstr>
      <vt:lpstr>Algorithm 2</vt:lpstr>
      <vt:lpstr>Algorithm 2</vt:lpstr>
      <vt:lpstr>Algorithm 2</vt:lpstr>
      <vt:lpstr>Algorithm 2</vt:lpstr>
      <vt:lpstr>Algorithm 2</vt:lpstr>
      <vt:lpstr>Algorithm 2</vt:lpstr>
      <vt:lpstr>Linear Time Algorithm</vt:lpstr>
      <vt:lpstr>Worst-case Analysis</vt:lpstr>
      <vt:lpstr>Worst-case Analysis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522</cp:revision>
  <cp:lastPrinted>2014-03-16T17:53:15Z</cp:lastPrinted>
  <dcterms:created xsi:type="dcterms:W3CDTF">2002-01-21T02:22:10Z</dcterms:created>
  <dcterms:modified xsi:type="dcterms:W3CDTF">2019-01-31T17:49:05Z</dcterms:modified>
</cp:coreProperties>
</file>