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1" r:id="rId3"/>
    <p:sldId id="310" r:id="rId4"/>
    <p:sldId id="336" r:id="rId5"/>
    <p:sldId id="315" r:id="rId6"/>
    <p:sldId id="322" r:id="rId7"/>
    <p:sldId id="316" r:id="rId8"/>
    <p:sldId id="317" r:id="rId9"/>
    <p:sldId id="318" r:id="rId10"/>
    <p:sldId id="325" r:id="rId11"/>
    <p:sldId id="324" r:id="rId12"/>
    <p:sldId id="339" r:id="rId13"/>
    <p:sldId id="330" r:id="rId14"/>
    <p:sldId id="346" r:id="rId15"/>
    <p:sldId id="334" r:id="rId16"/>
    <p:sldId id="348" r:id="rId17"/>
    <p:sldId id="349" r:id="rId18"/>
    <p:sldId id="350" r:id="rId19"/>
    <p:sldId id="351" r:id="rId20"/>
    <p:sldId id="329" r:id="rId21"/>
    <p:sldId id="338" r:id="rId22"/>
    <p:sldId id="360" r:id="rId23"/>
    <p:sldId id="319" r:id="rId24"/>
    <p:sldId id="341" r:id="rId25"/>
    <p:sldId id="320" r:id="rId26"/>
    <p:sldId id="342" r:id="rId27"/>
    <p:sldId id="321" r:id="rId28"/>
    <p:sldId id="343" r:id="rId29"/>
    <p:sldId id="326" r:id="rId30"/>
    <p:sldId id="327" r:id="rId31"/>
    <p:sldId id="344" r:id="rId32"/>
    <p:sldId id="337" r:id="rId33"/>
    <p:sldId id="345" r:id="rId34"/>
    <p:sldId id="352" r:id="rId35"/>
    <p:sldId id="353" r:id="rId36"/>
    <p:sldId id="357" r:id="rId37"/>
    <p:sldId id="354" r:id="rId38"/>
    <p:sldId id="358" r:id="rId39"/>
    <p:sldId id="356" r:id="rId40"/>
    <p:sldId id="359" r:id="rId41"/>
    <p:sldId id="355" r:id="rId42"/>
    <p:sldId id="328" r:id="rId43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>
        <p:scale>
          <a:sx n="99" d="100"/>
          <a:sy n="99" d="100"/>
        </p:scale>
        <p:origin x="-97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23.xml"/><Relationship Id="rId18" Type="http://schemas.openxmlformats.org/officeDocument/2006/relationships/slide" Target="slides/slide28.xml"/><Relationship Id="rId3" Type="http://schemas.openxmlformats.org/officeDocument/2006/relationships/slide" Target="slides/slide5.xml"/><Relationship Id="rId21" Type="http://schemas.openxmlformats.org/officeDocument/2006/relationships/slide" Target="slides/slide31.xml"/><Relationship Id="rId7" Type="http://schemas.openxmlformats.org/officeDocument/2006/relationships/slide" Target="slides/slide9.xml"/><Relationship Id="rId12" Type="http://schemas.openxmlformats.org/officeDocument/2006/relationships/slide" Target="slides/slide20.xml"/><Relationship Id="rId17" Type="http://schemas.openxmlformats.org/officeDocument/2006/relationships/slide" Target="slides/slide27.xml"/><Relationship Id="rId2" Type="http://schemas.openxmlformats.org/officeDocument/2006/relationships/slide" Target="slides/slide4.xml"/><Relationship Id="rId16" Type="http://schemas.openxmlformats.org/officeDocument/2006/relationships/slide" Target="slides/slide26.xml"/><Relationship Id="rId20" Type="http://schemas.openxmlformats.org/officeDocument/2006/relationships/slide" Target="slides/slide30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5" Type="http://schemas.openxmlformats.org/officeDocument/2006/relationships/slide" Target="slides/slide25.xml"/><Relationship Id="rId10" Type="http://schemas.openxmlformats.org/officeDocument/2006/relationships/slide" Target="slides/slide13.xml"/><Relationship Id="rId19" Type="http://schemas.openxmlformats.org/officeDocument/2006/relationships/slide" Target="slides/slide29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24.xml"/><Relationship Id="rId22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2/6/2019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2/6/2019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2/6/2019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Mammal</a:t>
            </a:r>
            <a:endParaRPr lang="en-US" sz="1600" dirty="0"/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Dog</a:t>
            </a:r>
            <a:endParaRPr lang="en-US" sz="1600" dirty="0"/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5025162" y="4591090"/>
            <a:ext cx="48908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Pig</a:t>
            </a:r>
            <a:endParaRPr lang="en-US" sz="1600" dirty="0"/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7" y="3808373"/>
            <a:ext cx="6351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smtClean="0"/>
              <a:t>Cat</a:t>
            </a:r>
            <a:endParaRPr lang="en-US" sz="1600" dirty="0"/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i="1" dirty="0" err="1">
                <a:latin typeface="Times New Roman" charset="0"/>
              </a:rPr>
              <a:t>i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b="1" i="1" dirty="0" err="1">
                <a:latin typeface="Times New Roman" charset="0"/>
              </a:rPr>
              <a:t>i</a:t>
            </a:r>
            <a:endParaRPr lang="en-US" b="1" i="1" dirty="0">
              <a:latin typeface="Times New Roman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dirty="0">
                <a:latin typeface="Symbol" charset="0"/>
              </a:rPr>
              <a:t>/</a:t>
            </a:r>
            <a:r>
              <a:rPr lang="en-US" dirty="0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e </a:t>
            </a:r>
            <a:r>
              <a:rPr lang="en-US" b="1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b="1" i="1" baseline="30000" dirty="0">
                <a:solidFill>
                  <a:srgbClr val="FF0000"/>
                </a:solidFill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h </a:t>
            </a:r>
            <a:r>
              <a:rPr lang="en-US" b="1" dirty="0">
                <a:solidFill>
                  <a:srgbClr val="FF0000"/>
                </a:solidFill>
                <a:latin typeface="Symbol" charset="0"/>
                <a:sym typeface="Symbol" charset="0"/>
              </a:rPr>
              <a:t></a:t>
            </a: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log</a:t>
            </a:r>
            <a:r>
              <a:rPr lang="en-US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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log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  <a:endParaRPr lang="en-US" baseline="30000" dirty="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BinaryTree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left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right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position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>
                <a:latin typeface="Tahoma" charset="0"/>
              </a:rPr>
              <a:t>p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The above methods return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 smtClean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Update </a:t>
            </a:r>
            <a:r>
              <a:rPr lang="en-US" dirty="0">
                <a:latin typeface="Tahoma" charset="0"/>
              </a:rPr>
              <a:t>methods may be defined by data structures implementing the </a:t>
            </a:r>
            <a:r>
              <a:rPr lang="en-US" dirty="0" err="1">
                <a:latin typeface="Tahoma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Trees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store </a:t>
            </a:r>
            <a:r>
              <a:rPr lang="en-US" smtClean="0"/>
              <a:t>a tree?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0B6E-B6DA-5447-94C5-2800D71311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Tahoma" charset="0"/>
              </a:rPr>
              <a:t>Binary trees</a:t>
            </a:r>
            <a:endParaRPr lang="en-US" sz="4000" dirty="0">
              <a:latin typeface="Tahoma" charset="0"/>
            </a:endParaRP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5715000" cy="685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  <a:latin typeface="Tahoma" charset="0"/>
              </a:rPr>
              <a:t>How would your store this tree?</a:t>
            </a:r>
            <a:endParaRPr lang="en-US" sz="2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422082" y="4832254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72114" y="4541630"/>
            <a:ext cx="611151" cy="290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422082" y="4832254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72114" y="4541630"/>
            <a:ext cx="611151" cy="290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4236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(Sequential)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30213" y="2068513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</a:t>
            </a:r>
            <a:r>
              <a:rPr lang="en-US" sz="2000" dirty="0" smtClean="0"/>
              <a:t>) + 1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4812" y="1411688"/>
            <a:ext cx="421142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Book: root is at index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clear why not index 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</a:t>
            </a:r>
            <a:r>
              <a:rPr lang="en-US" sz="2000" dirty="0" smtClean="0"/>
              <a:t>) + 1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9660" y="914400"/>
            <a:ext cx="542132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Given rank(node),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how to find rank(parent(node))?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0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Linked structure vs. Array-Based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4800600" cy="4648200"/>
          </a:xfrm>
        </p:spPr>
        <p:txBody>
          <a:bodyPr/>
          <a:lstStyle/>
          <a:p>
            <a:r>
              <a:rPr lang="en-US" dirty="0" smtClean="0"/>
              <a:t>Besides the typical tradeoffs</a:t>
            </a:r>
          </a:p>
          <a:p>
            <a:pPr lvl="1"/>
            <a:r>
              <a:rPr lang="en-US" dirty="0" smtClean="0"/>
              <a:t>Max size for array</a:t>
            </a:r>
          </a:p>
          <a:p>
            <a:pPr lvl="1"/>
            <a:r>
              <a:rPr lang="en-US" dirty="0" smtClean="0"/>
              <a:t>Extra space to store pointers for linked structure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else in terms of space?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1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41676"/>
              </p:ext>
            </p:extLst>
          </p:nvPr>
        </p:nvGraphicFramePr>
        <p:xfrm>
          <a:off x="1066800" y="2286000"/>
          <a:ext cx="7010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Linked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Array-based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leftChild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node)</a:t>
                      </a:r>
                    </a:p>
                    <a:p>
                      <a:pPr algn="ctr"/>
                      <a:r>
                        <a:rPr lang="en-US" baseline="0" dirty="0" smtClean="0"/>
                        <a:t>[or </a:t>
                      </a:r>
                      <a:r>
                        <a:rPr lang="en-US" baseline="0" dirty="0" err="1" smtClean="0"/>
                        <a:t>rightChild</a:t>
                      </a:r>
                      <a:r>
                        <a:rPr lang="en-US" baseline="0" dirty="0" smtClean="0"/>
                        <a:t>(node)]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Parent(node)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345866"/>
              </p:ext>
            </p:extLst>
          </p:nvPr>
        </p:nvGraphicFramePr>
        <p:xfrm>
          <a:off x="1066800" y="2286000"/>
          <a:ext cx="7010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Linked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Array-based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leftChild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node)</a:t>
                      </a:r>
                    </a:p>
                    <a:p>
                      <a:pPr algn="ctr"/>
                      <a:r>
                        <a:rPr lang="en-US" baseline="0" dirty="0" smtClean="0"/>
                        <a:t>[or </a:t>
                      </a:r>
                      <a:r>
                        <a:rPr lang="en-US" baseline="0" dirty="0" err="1" smtClean="0"/>
                        <a:t>rightChild</a:t>
                      </a:r>
                      <a:r>
                        <a:rPr lang="en-US" baseline="0" dirty="0" smtClean="0"/>
                        <a:t>(node)]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Parent(node)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 descr="C:\Users\pkc\AppData\Local\Microsoft\Windows\Temporary Internet Files\Content.IE5\AE0D9TLG\15_19_1_web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86000" y="228600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8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20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Systematically visiting all tree nodes</a:t>
            </a:r>
            <a:endParaRPr lang="en-US" dirty="0"/>
          </a:p>
          <a:p>
            <a:pPr lvl="1"/>
            <a:r>
              <a:rPr lang="en-US" dirty="0" smtClean="0"/>
              <a:t>Help find a particular node</a:t>
            </a:r>
          </a:p>
          <a:p>
            <a:pPr lvl="1"/>
            <a:r>
              <a:rPr lang="en-US" dirty="0" smtClean="0"/>
              <a:t>Help print the tree</a:t>
            </a:r>
          </a:p>
          <a:p>
            <a:pPr lvl="1"/>
            <a:r>
              <a:rPr lang="en-US" smtClean="0"/>
              <a:t>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Systemically visit each element in the data structure</a:t>
            </a:r>
          </a:p>
          <a:p>
            <a:pPr lvl="1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increment index</a:t>
            </a:r>
          </a:p>
          <a:p>
            <a:pPr lvl="1"/>
            <a:r>
              <a:rPr lang="en-US" dirty="0" smtClean="0"/>
              <a:t>Linked lists</a:t>
            </a:r>
          </a:p>
          <a:p>
            <a:pPr lvl="2"/>
            <a:r>
              <a:rPr lang="en-US" dirty="0" smtClean="0"/>
              <a:t>follow “next” pointer</a:t>
            </a:r>
          </a:p>
          <a:p>
            <a:pPr lvl="1"/>
            <a:r>
              <a:rPr lang="en-US" dirty="0" smtClean="0"/>
              <a:t>Tree</a:t>
            </a:r>
          </a:p>
          <a:p>
            <a:pPr lvl="2"/>
            <a:r>
              <a:rPr lang="en-US" dirty="0" smtClean="0"/>
              <a:t>What would you do?</a:t>
            </a:r>
          </a:p>
          <a:p>
            <a:pPr lvl="3"/>
            <a:r>
              <a:rPr lang="en-US" dirty="0" smtClean="0"/>
              <a:t>In O(n</a:t>
            </a:r>
            <a:r>
              <a:rPr lang="en-US" smtClean="0"/>
              <a:t>)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68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In </a:t>
            </a:r>
            <a:r>
              <a:rPr lang="en-US" sz="2000" dirty="0">
                <a:latin typeface="Tahoma" charset="0"/>
              </a:rPr>
              <a:t>a preorder </a:t>
            </a:r>
            <a:r>
              <a:rPr lang="en-US" sz="2000" dirty="0" smtClean="0">
                <a:latin typeface="Tahoma" charset="0"/>
              </a:rPr>
              <a:t>traversal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node is visited before its descendants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print a structured </a:t>
            </a:r>
            <a:r>
              <a:rPr lang="en-US" sz="2000" dirty="0" smtClean="0">
                <a:latin typeface="Tahoma" charset="0"/>
              </a:rPr>
              <a:t>document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AKA: Depth-first Traversal</a:t>
            </a:r>
          </a:p>
          <a:p>
            <a:pPr marL="0" indent="0" eaLnBrk="1" hangingPunct="1">
              <a:buNone/>
            </a:pPr>
            <a:endParaRPr lang="en-US" sz="2000" dirty="0">
              <a:latin typeface="Tahoma" charset="0"/>
            </a:endParaRP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In </a:t>
            </a:r>
            <a:r>
              <a:rPr lang="en-US" sz="2000" dirty="0">
                <a:latin typeface="Tahoma" charset="0"/>
              </a:rPr>
              <a:t>a preorder </a:t>
            </a:r>
            <a:r>
              <a:rPr lang="en-US" sz="2000" dirty="0" smtClean="0">
                <a:latin typeface="Tahoma" charset="0"/>
              </a:rPr>
              <a:t>traversal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node is visited before its descendants 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print a structured </a:t>
            </a:r>
            <a:r>
              <a:rPr lang="en-US" sz="2000" dirty="0" smtClean="0">
                <a:latin typeface="Tahoma" charset="0"/>
              </a:rPr>
              <a:t>document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AKA: </a:t>
            </a:r>
            <a:r>
              <a:rPr lang="en-US" sz="2000" smtClean="0">
                <a:latin typeface="Tahoma" charset="0"/>
              </a:rPr>
              <a:t>Depth-first Traversal</a:t>
            </a:r>
            <a:endParaRPr lang="en-US" sz="2000" dirty="0">
              <a:latin typeface="Tahoma" charset="0"/>
            </a:endParaRP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511929" y="274320"/>
            <a:ext cx="3022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Composition?</a:t>
            </a:r>
          </a:p>
        </p:txBody>
      </p:sp>
    </p:spTree>
    <p:extLst>
      <p:ext uri="{BB962C8B-B14F-4D97-AF65-F5344CB8AC3E}">
        <p14:creationId xmlns:p14="http://schemas.microsoft.com/office/powerpoint/2010/main" val="2958205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a </a:t>
            </a:r>
            <a:r>
              <a:rPr lang="en-US" sz="2000" dirty="0" err="1">
                <a:latin typeface="Tahoma" charset="0"/>
              </a:rPr>
              <a:t>postorder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traversal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node is visited after its descendants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a </a:t>
            </a:r>
            <a:r>
              <a:rPr lang="en-US" sz="2000" dirty="0" err="1">
                <a:latin typeface="Tahoma" charset="0"/>
              </a:rPr>
              <a:t>postorder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traversal</a:t>
            </a:r>
          </a:p>
          <a:p>
            <a:pPr lvl="1" eaLnBrk="1" hangingPunct="1"/>
            <a:r>
              <a:rPr lang="en-US" sz="1600" dirty="0" smtClean="0">
                <a:latin typeface="Tahoma" charset="0"/>
              </a:rPr>
              <a:t>a </a:t>
            </a:r>
            <a:r>
              <a:rPr lang="en-US" sz="1600" dirty="0">
                <a:latin typeface="Tahoma" charset="0"/>
              </a:rPr>
              <a:t>node is visited after its descendants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5667439" y="265176"/>
            <a:ext cx="3022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Composition?</a:t>
            </a:r>
          </a:p>
        </p:txBody>
      </p:sp>
    </p:spTree>
    <p:extLst>
      <p:ext uri="{BB962C8B-B14F-4D97-AF65-F5344CB8AC3E}">
        <p14:creationId xmlns:p14="http://schemas.microsoft.com/office/powerpoint/2010/main" val="233663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5511929" y="274320"/>
            <a:ext cx="3022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Composition?</a:t>
            </a:r>
          </a:p>
        </p:txBody>
      </p:sp>
    </p:spTree>
    <p:extLst>
      <p:ext uri="{BB962C8B-B14F-4D97-AF65-F5344CB8AC3E}">
        <p14:creationId xmlns:p14="http://schemas.microsoft.com/office/powerpoint/2010/main" val="426097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Tree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computer science, a tree is an abstract model of a hierarchical structure</a:t>
            </a:r>
          </a:p>
          <a:p>
            <a:pPr eaLnBrk="1" hangingPunct="1"/>
            <a:r>
              <a:rPr lang="en-US" sz="200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Specialization of a </a:t>
            </a:r>
            <a:r>
              <a:rPr lang="en-US" sz="2000" dirty="0" err="1">
                <a:latin typeface="Tahoma" charset="0"/>
              </a:rPr>
              <a:t>postorder</a:t>
            </a:r>
            <a:r>
              <a:rPr lang="en-US" sz="2000" dirty="0">
                <a:latin typeface="Tahoma" charset="0"/>
              </a:rPr>
              <a:t> traversal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5521073" y="4639056"/>
            <a:ext cx="302247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Decomposition?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Base case?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Composition?</a:t>
            </a:r>
          </a:p>
        </p:txBody>
      </p:sp>
    </p:spTree>
    <p:extLst>
      <p:ext uri="{BB962C8B-B14F-4D97-AF65-F5344CB8AC3E}">
        <p14:creationId xmlns:p14="http://schemas.microsoft.com/office/powerpoint/2010/main" val="350893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(</a:t>
            </a:r>
            <a:r>
              <a:rPr lang="en-US" dirty="0" err="1" smtClean="0"/>
              <a:t>LevelOrder</a:t>
            </a:r>
            <a:r>
              <a:rPr lang="en-US" dirty="0" smtClean="0"/>
              <a:t> </a:t>
            </a:r>
            <a:r>
              <a:rPr lang="en-US" smtClean="0"/>
              <a:t>in book)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3200400"/>
            <a:ext cx="8158749" cy="25908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0" y="1459992"/>
            <a:ext cx="7772400" cy="3733800"/>
          </a:xfrm>
        </p:spPr>
        <p:txBody>
          <a:bodyPr/>
          <a:lstStyle/>
          <a:p>
            <a:r>
              <a:rPr lang="en-US" dirty="0" smtClean="0"/>
              <a:t>Visit nodes at depth d</a:t>
            </a:r>
          </a:p>
          <a:p>
            <a:pPr lvl="1"/>
            <a:r>
              <a:rPr lang="en-US" dirty="0" smtClean="0"/>
              <a:t>before nodes at depth d+1</a:t>
            </a:r>
          </a:p>
          <a:p>
            <a:r>
              <a:rPr lang="en-US" dirty="0" smtClean="0"/>
              <a:t>“level by level, left to right”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1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3200400"/>
            <a:ext cx="8158749" cy="25908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62000" y="1459992"/>
            <a:ext cx="7772400" cy="3733800"/>
          </a:xfrm>
        </p:spPr>
        <p:txBody>
          <a:bodyPr/>
          <a:lstStyle/>
          <a:p>
            <a:r>
              <a:rPr lang="en-US" dirty="0" smtClean="0"/>
              <a:t>Visit nodes at depth d</a:t>
            </a:r>
          </a:p>
          <a:p>
            <a:pPr lvl="1"/>
            <a:r>
              <a:rPr lang="en-US" dirty="0" smtClean="0"/>
              <a:t>before nodes at depth d+1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2508111"/>
            <a:ext cx="28194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Algorithm?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Hint: use a queue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6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324600" cy="27021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4800600"/>
            <a:ext cx="746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Shapes for the nodes are easier to draw—lines and circles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Where to put the nodes could be challenging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5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324600" cy="270215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4800600"/>
            <a:ext cx="76962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corresponds to the x-value of a node? (hint: one of the traversals)?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corresponds to the y-value of a node?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77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Every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Print each node and its depth</a:t>
            </a:r>
          </a:p>
          <a:p>
            <a:endParaRPr lang="en-US" sz="2400" dirty="0"/>
          </a:p>
          <a:p>
            <a:r>
              <a:rPr lang="en-US" sz="2400" dirty="0" smtClean="0"/>
              <a:t>Use in-order traversal</a:t>
            </a:r>
          </a:p>
          <a:p>
            <a:pPr lvl="1"/>
            <a:r>
              <a:rPr lang="en-US" sz="2000" dirty="0" smtClean="0"/>
              <a:t>Because </a:t>
            </a:r>
            <a:r>
              <a:rPr lang="en-US" sz="2000" smtClean="0"/>
              <a:t>we need </a:t>
            </a:r>
            <a:r>
              <a:rPr lang="en-US" sz="2000" dirty="0" smtClean="0"/>
              <a:t>in-order traversal later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Algorithm in pseudocode?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3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Every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d = depth of node (consistent with the book)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printDepth</a:t>
            </a:r>
            <a:r>
              <a:rPr lang="en-US" sz="2000" dirty="0" smtClean="0"/>
              <a:t>(node,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leftChild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printDepth</a:t>
            </a:r>
            <a:r>
              <a:rPr lang="en-US" sz="2000" dirty="0" smtClean="0"/>
              <a:t>(</a:t>
            </a:r>
            <a:r>
              <a:rPr lang="en-US" sz="2000" dirty="0" err="1" smtClean="0"/>
              <a:t>leftChild</a:t>
            </a:r>
            <a:r>
              <a:rPr lang="en-US" sz="2000" dirty="0" smtClean="0"/>
              <a:t>, d+1)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print node, 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if </a:t>
            </a:r>
            <a:r>
              <a:rPr lang="en-US" sz="2000" dirty="0" err="1" smtClean="0"/>
              <a:t>rightChild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printDepth</a:t>
            </a:r>
            <a:r>
              <a:rPr lang="en-US" sz="2000" dirty="0" smtClean="0"/>
              <a:t>(</a:t>
            </a:r>
            <a:r>
              <a:rPr lang="en-US" sz="2000" dirty="0" err="1" smtClean="0"/>
              <a:t>rightChild</a:t>
            </a:r>
            <a:r>
              <a:rPr lang="en-US" sz="2000" dirty="0" smtClean="0"/>
              <a:t>, d+1)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err="1" smtClean="0"/>
              <a:t>printDepth</a:t>
            </a:r>
            <a:r>
              <a:rPr lang="en-US" sz="2400" dirty="0" smtClean="0"/>
              <a:t>(root, 0) 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0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Print each node and its in-order traversal rank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0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</a:t>
            </a:r>
            <a:r>
              <a:rPr lang="en-US" dirty="0"/>
              <a:t>T</a:t>
            </a:r>
            <a:r>
              <a:rPr lang="en-US" dirty="0" smtClean="0"/>
              <a:t>raversal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x = in-order traversal rank (consistent with the book)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inOrderRank</a:t>
            </a:r>
            <a:r>
              <a:rPr lang="en-US" sz="2000" dirty="0" smtClean="0"/>
              <a:t>(node, </a:t>
            </a:r>
            <a:r>
              <a:rPr lang="en-US" sz="2000" dirty="0"/>
              <a:t>x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leftChild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x = </a:t>
            </a:r>
            <a:r>
              <a:rPr lang="en-US" sz="2000" dirty="0" err="1" smtClean="0"/>
              <a:t>inOrderRank</a:t>
            </a:r>
            <a:r>
              <a:rPr lang="en-US" sz="2000" dirty="0" smtClean="0"/>
              <a:t>(</a:t>
            </a:r>
            <a:r>
              <a:rPr lang="en-US" sz="2000" dirty="0" err="1" smtClean="0"/>
              <a:t>leftChild</a:t>
            </a:r>
            <a:r>
              <a:rPr lang="en-US" sz="2000" dirty="0" smtClean="0"/>
              <a:t>,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print node, 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x++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rightChild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x = </a:t>
            </a:r>
            <a:r>
              <a:rPr lang="en-US" sz="2000" dirty="0" err="1" smtClean="0"/>
              <a:t>inOrderRank</a:t>
            </a:r>
            <a:r>
              <a:rPr lang="en-US" sz="2000" dirty="0" smtClean="0"/>
              <a:t>(</a:t>
            </a:r>
            <a:r>
              <a:rPr lang="en-US" sz="2000" dirty="0" err="1" smtClean="0"/>
              <a:t>rightChild</a:t>
            </a:r>
            <a:r>
              <a:rPr lang="en-US" sz="2000" dirty="0" smtClean="0"/>
              <a:t>, 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return x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err="1" smtClean="0"/>
              <a:t>inOrderRank</a:t>
            </a:r>
            <a:r>
              <a:rPr lang="en-US" sz="2400" dirty="0" smtClean="0"/>
              <a:t>(root, 0) 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 dirty="0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node </a:t>
            </a:r>
            <a:r>
              <a:rPr lang="en-US" sz="1600" dirty="0">
                <a:latin typeface="Tahoma" charset="0"/>
              </a:rPr>
              <a:t>without parent (A</a:t>
            </a:r>
            <a:r>
              <a:rPr lang="en-US" sz="16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Internal </a:t>
            </a:r>
            <a:r>
              <a:rPr lang="en-US" sz="2000" dirty="0" smtClean="0">
                <a:latin typeface="Tahoma" charset="0"/>
              </a:rPr>
              <a:t>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node </a:t>
            </a:r>
            <a:r>
              <a:rPr lang="en-US" sz="1600" dirty="0">
                <a:latin typeface="Tahoma" charset="0"/>
              </a:rPr>
              <a:t>with at least one child (A, B, C, F</a:t>
            </a:r>
            <a:r>
              <a:rPr lang="en-US" sz="16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Leaf  </a:t>
            </a:r>
            <a:r>
              <a:rPr lang="en-US" sz="2000" dirty="0">
                <a:latin typeface="Tahoma" charset="0"/>
              </a:rPr>
              <a:t>(a.k.a. </a:t>
            </a:r>
            <a:r>
              <a:rPr lang="en-US" sz="2000" dirty="0" smtClean="0">
                <a:latin typeface="Tahoma" charset="0"/>
              </a:rPr>
              <a:t>external node)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node </a:t>
            </a:r>
            <a:r>
              <a:rPr lang="en-US" sz="1600" dirty="0">
                <a:latin typeface="Tahoma" charset="0"/>
              </a:rPr>
              <a:t>without children (E, I, J, K, G, H, D</a:t>
            </a:r>
            <a:r>
              <a:rPr lang="en-US" sz="16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Ancestors of a </a:t>
            </a:r>
            <a:r>
              <a:rPr lang="en-US" sz="2000" dirty="0" smtClean="0">
                <a:latin typeface="Tahoma" charset="0"/>
              </a:rPr>
              <a:t>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parent</a:t>
            </a:r>
            <a:r>
              <a:rPr lang="en-US" sz="1600" dirty="0">
                <a:latin typeface="Tahoma" charset="0"/>
              </a:rPr>
              <a:t>, grandparent, grand-grandparent, etc</a:t>
            </a:r>
            <a:r>
              <a:rPr lang="en-US" sz="1600" dirty="0" smtClean="0">
                <a:latin typeface="Tahoma" charset="0"/>
              </a:rPr>
              <a:t>.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Descendants of a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child, grandchild, …</a:t>
            </a:r>
            <a:endParaRPr lang="en-US" sz="1600" dirty="0">
              <a:latin typeface="Tahoma" charset="0"/>
            </a:endParaRP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2769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node, instead of printing</a:t>
            </a:r>
          </a:p>
          <a:p>
            <a:pPr lvl="1"/>
            <a:r>
              <a:rPr lang="en-US" dirty="0" smtClean="0"/>
              <a:t>depth (d) and </a:t>
            </a:r>
          </a:p>
          <a:p>
            <a:pPr lvl="1"/>
            <a:r>
              <a:rPr lang="en-US" dirty="0" smtClean="0"/>
              <a:t>in-order traversal rank (x)</a:t>
            </a:r>
          </a:p>
          <a:p>
            <a:r>
              <a:rPr lang="en-US" dirty="0" smtClean="0"/>
              <a:t>Draw each node at coordinates</a:t>
            </a:r>
          </a:p>
          <a:p>
            <a:pPr lvl="1"/>
            <a:r>
              <a:rPr lang="en-US" dirty="0" smtClean="0"/>
              <a:t>X-value = x</a:t>
            </a:r>
          </a:p>
          <a:p>
            <a:pPr lvl="1"/>
            <a:r>
              <a:rPr lang="en-US" dirty="0" smtClean="0"/>
              <a:t>Y-value = d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. at (x, 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9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x = in-order traversal rank (x value, consistent with the book)</a:t>
            </a:r>
          </a:p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 = depth of node (y value, consistent with </a:t>
            </a:r>
            <a:r>
              <a:rPr lang="en-US" sz="2000" smtClean="0"/>
              <a:t>the book)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d</a:t>
            </a:r>
            <a:r>
              <a:rPr lang="en-US" sz="2000" dirty="0" err="1" smtClean="0"/>
              <a:t>rawTree</a:t>
            </a:r>
            <a:r>
              <a:rPr lang="en-US" sz="2000" dirty="0" smtClean="0"/>
              <a:t>(node, d, </a:t>
            </a:r>
            <a:r>
              <a:rPr lang="en-US" sz="2000" dirty="0"/>
              <a:t>x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leftChild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x = </a:t>
            </a:r>
            <a:r>
              <a:rPr lang="en-US" sz="2000" dirty="0" err="1" smtClean="0"/>
              <a:t>drawTree</a:t>
            </a:r>
            <a:r>
              <a:rPr lang="en-US" sz="2000" dirty="0" smtClean="0"/>
              <a:t>(</a:t>
            </a:r>
            <a:r>
              <a:rPr lang="en-US" sz="2000" dirty="0" err="1" smtClean="0"/>
              <a:t>leftChild</a:t>
            </a:r>
            <a:r>
              <a:rPr lang="en-US" sz="2000" dirty="0" smtClean="0"/>
              <a:t>, d+1,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draw node at (x,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x++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if </a:t>
            </a:r>
            <a:r>
              <a:rPr lang="en-US" sz="2000" dirty="0" err="1" smtClean="0"/>
              <a:t>rightChild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     x = </a:t>
            </a:r>
            <a:r>
              <a:rPr lang="en-US" sz="2000" dirty="0" err="1" smtClean="0"/>
              <a:t>drawTree</a:t>
            </a:r>
            <a:r>
              <a:rPr lang="en-US" sz="2000" dirty="0" smtClean="0"/>
              <a:t>(</a:t>
            </a:r>
            <a:r>
              <a:rPr lang="en-US" sz="2000" dirty="0" err="1" smtClean="0"/>
              <a:t>rightChild</a:t>
            </a:r>
            <a:r>
              <a:rPr lang="en-US" sz="2000" dirty="0" smtClean="0"/>
              <a:t>, d+1,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return x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err="1" smtClean="0"/>
              <a:t>drawTree</a:t>
            </a:r>
            <a:r>
              <a:rPr lang="en-US" sz="2400" dirty="0" smtClean="0"/>
              <a:t>(root, 0, 0) 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5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Skip (Euler </a:t>
            </a:r>
            <a:r>
              <a:rPr lang="en-US" dirty="0">
                <a:latin typeface="Tahoma" charset="0"/>
              </a:rPr>
              <a:t>Tour </a:t>
            </a:r>
            <a:r>
              <a:rPr lang="en-US" dirty="0" smtClean="0">
                <a:latin typeface="Tahoma" charset="0"/>
              </a:rPr>
              <a:t>Traversal)</a:t>
            </a:r>
            <a:endParaRPr lang="en-US" dirty="0">
              <a:latin typeface="Tahoma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Tahoma" charset="0"/>
              </a:rPr>
              <a:t>Generalized traversal</a:t>
            </a:r>
          </a:p>
          <a:p>
            <a:pPr eaLnBrk="1" hangingPunct="1"/>
            <a:r>
              <a:rPr lang="en-US" sz="1800" dirty="0" smtClean="0">
                <a:latin typeface="Tahoma" charset="0"/>
              </a:rPr>
              <a:t>“Walk </a:t>
            </a:r>
            <a:r>
              <a:rPr lang="en-US" sz="1800" dirty="0">
                <a:latin typeface="Tahoma" charset="0"/>
              </a:rPr>
              <a:t>around the </a:t>
            </a:r>
            <a:r>
              <a:rPr lang="en-US" sz="1800" dirty="0" smtClean="0">
                <a:latin typeface="Tahoma" charset="0"/>
              </a:rPr>
              <a:t>tree” </a:t>
            </a:r>
            <a:r>
              <a:rPr lang="en-US" sz="1800" dirty="0">
                <a:latin typeface="Tahoma" charset="0"/>
              </a:rPr>
              <a:t>and visit each node three times: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from below (</a:t>
            </a:r>
            <a:r>
              <a:rPr lang="en-US" sz="1800" dirty="0" err="1">
                <a:latin typeface="Tahoma" charset="0"/>
              </a:rPr>
              <a:t>inorder</a:t>
            </a:r>
            <a:r>
              <a:rPr lang="en-US" sz="1800" dirty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on the right (</a:t>
            </a:r>
            <a:r>
              <a:rPr lang="en-US" sz="1800" dirty="0" err="1">
                <a:latin typeface="Tahoma" charset="0"/>
              </a:rPr>
              <a:t>postorder</a:t>
            </a:r>
            <a:r>
              <a:rPr lang="en-US" sz="1800" dirty="0">
                <a:latin typeface="Tahoma" charset="0"/>
              </a:rPr>
              <a:t>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Depth (level) of </a:t>
            </a:r>
            <a:r>
              <a:rPr lang="en-US" sz="2000" dirty="0">
                <a:latin typeface="Tahoma" charset="0"/>
              </a:rPr>
              <a:t>a </a:t>
            </a:r>
            <a:r>
              <a:rPr lang="en-US" sz="2000" dirty="0" smtClean="0">
                <a:latin typeface="Tahoma" charset="0"/>
              </a:rPr>
              <a:t>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number </a:t>
            </a:r>
            <a:r>
              <a:rPr lang="en-US" sz="1600" dirty="0">
                <a:latin typeface="Tahoma" charset="0"/>
              </a:rPr>
              <a:t>of </a:t>
            </a:r>
            <a:r>
              <a:rPr lang="en-US" sz="1600" dirty="0" smtClean="0">
                <a:latin typeface="Tahoma" charset="0"/>
              </a:rPr>
              <a:t>ancestors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Height of a </a:t>
            </a:r>
            <a:r>
              <a:rPr lang="en-US" sz="2000" dirty="0" smtClean="0">
                <a:latin typeface="Tahoma" charset="0"/>
              </a:rPr>
              <a:t>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maximum </a:t>
            </a:r>
            <a:r>
              <a:rPr lang="en-US" sz="1600" dirty="0">
                <a:latin typeface="Tahoma" charset="0"/>
              </a:rPr>
              <a:t>depth of any node (3</a:t>
            </a:r>
            <a:r>
              <a:rPr lang="en-US" sz="1600" dirty="0" smtClean="0">
                <a:latin typeface="Tahoma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40458C"/>
                </a:solidFill>
              </a:rPr>
              <a:t>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40458C"/>
                </a:solidFill>
              </a:rPr>
              <a:t>tree </a:t>
            </a:r>
            <a:r>
              <a:rPr lang="en-US" sz="1600" dirty="0">
                <a:solidFill>
                  <a:srgbClr val="40458C"/>
                </a:solidFill>
              </a:rPr>
              <a:t>consisting of a node and its descendants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endParaRPr lang="en-US" sz="2000" kern="0" dirty="0">
              <a:solidFill>
                <a:srgbClr val="40458C"/>
              </a:solidFill>
              <a:latin typeface="Tahoma"/>
              <a:ea typeface="+mn-ea"/>
            </a:endParaRP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7338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</a:t>
            </a:r>
            <a:r>
              <a:rPr lang="en-US" sz="2000" dirty="0" smtClean="0">
                <a:latin typeface="Tahoma" charset="0"/>
              </a:rPr>
              <a:t>“positions” </a:t>
            </a:r>
            <a:r>
              <a:rPr lang="en-US" sz="2000" dirty="0">
                <a:latin typeface="Tahoma" charset="0"/>
              </a:rPr>
              <a:t>to abstract nodes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Generic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boolean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Accessor </a:t>
            </a:r>
            <a:r>
              <a:rPr lang="en-US" sz="2000" dirty="0">
                <a:latin typeface="Tahoma" charset="0"/>
              </a:rPr>
              <a:t>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root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parent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children</a:t>
            </a:r>
            <a:r>
              <a:rPr lang="en-US" sz="1800" dirty="0">
                <a:latin typeface="Tahoma" charset="0"/>
              </a:rPr>
              <a:t>(p</a:t>
            </a:r>
            <a:r>
              <a:rPr lang="en-US" sz="1800" dirty="0" smtClean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</a:t>
            </a:r>
            <a:r>
              <a:rPr lang="en-US" sz="1800" smtClean="0">
                <a:latin typeface="Tahoma" charset="0"/>
              </a:rPr>
              <a:t>nteger </a:t>
            </a:r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numChildren</a:t>
            </a:r>
            <a:r>
              <a:rPr lang="en-US" sz="1800" dirty="0" smtClean="0">
                <a:latin typeface="Tahoma" charset="0"/>
              </a:rPr>
              <a:t>(p)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373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Query methods: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isInternal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isExternal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isRoot</a:t>
            </a:r>
            <a:r>
              <a:rPr lang="en-US" sz="1800" dirty="0"/>
              <a:t>(p)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 smtClean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 smtClean="0"/>
              <a:t>Additional </a:t>
            </a:r>
            <a:r>
              <a:rPr lang="en-US" sz="2000" dirty="0"/>
              <a:t>update methods may be defined by data structures implementing the Tree ADT</a:t>
            </a: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Binary Trees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P</a:t>
            </a:r>
            <a:r>
              <a:rPr lang="en-US" sz="2000" dirty="0" smtClean="0">
                <a:ea typeface="+mn-ea"/>
              </a:rPr>
              <a:t>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Each internal node has at most two children 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sz="1400" dirty="0" smtClean="0"/>
              <a:t>exactly two for </a:t>
            </a:r>
            <a:r>
              <a:rPr lang="en-US" sz="1400" dirty="0" smtClean="0">
                <a:solidFill>
                  <a:schemeClr val="tx2"/>
                </a:solidFill>
              </a:rPr>
              <a:t>proper</a:t>
            </a:r>
            <a:r>
              <a:rPr lang="en-US" sz="1400" dirty="0" smtClean="0"/>
              <a:t> binary trees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children of a node are an ordered pair</a:t>
            </a:r>
          </a:p>
          <a:p>
            <a:pPr lvl="2" eaLnBrk="1" hangingPunct="1">
              <a:buFont typeface="Wingdings" pitchFamily="2" charset="2"/>
              <a:buChar char="q"/>
              <a:defRPr/>
            </a:pPr>
            <a:r>
              <a:rPr lang="en-US" sz="1200" dirty="0" smtClean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1200" dirty="0" smtClean="0">
                <a:ea typeface="+mn-ea"/>
              </a:rPr>
              <a:t> and </a:t>
            </a:r>
            <a:r>
              <a:rPr lang="en-US" sz="1200" dirty="0" smtClean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lvl="2" eaLnBrk="1" hangingPunct="1">
              <a:buFont typeface="Wingdings" pitchFamily="2" charset="2"/>
              <a:buChar char="q"/>
              <a:defRPr/>
            </a:pPr>
            <a:endParaRPr lang="en-US" sz="1200" dirty="0" smtClean="0">
              <a:solidFill>
                <a:schemeClr val="tx2"/>
              </a:solidFill>
              <a:ea typeface="+mn-ea"/>
            </a:endParaRP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Chipotle</a:t>
            </a:r>
            <a:endParaRPr lang="en-US" dirty="0"/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Gracie’s</a:t>
            </a:r>
            <a:endParaRPr lang="en-US" dirty="0"/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7477</TotalTime>
  <Words>2284</Words>
  <Application>Microsoft Office PowerPoint</Application>
  <PresentationFormat>On-screen Show (4:3)</PresentationFormat>
  <Paragraphs>787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Blueprint</vt:lpstr>
      <vt:lpstr>Trees</vt:lpstr>
      <vt:lpstr>PowerPoint Presentation</vt:lpstr>
      <vt:lpstr>What is a Tree</vt:lpstr>
      <vt:lpstr>Tree Terminology</vt:lpstr>
      <vt:lpstr>Tree Terminology</vt:lpstr>
      <vt:lpstr>Tree ADT</vt:lpstr>
      <vt:lpstr>Binary Trees</vt:lpstr>
      <vt:lpstr>Arithmetic Expression Tree</vt:lpstr>
      <vt:lpstr>Decision Tree</vt:lpstr>
      <vt:lpstr>Properties of Proper Binary Trees</vt:lpstr>
      <vt:lpstr>BinaryTree ADT</vt:lpstr>
      <vt:lpstr>Implementing Trees</vt:lpstr>
      <vt:lpstr>Binary trees</vt:lpstr>
      <vt:lpstr>Linked Structure for Binary Trees</vt:lpstr>
      <vt:lpstr>Array-Based (Sequential) Representation of Binary Trees</vt:lpstr>
      <vt:lpstr>Array-Based Representation of Binary Trees</vt:lpstr>
      <vt:lpstr>Linked structure vs. Array-Based</vt:lpstr>
      <vt:lpstr>Time Complexity</vt:lpstr>
      <vt:lpstr>Time Complexity</vt:lpstr>
      <vt:lpstr>Linked Structure for Trees</vt:lpstr>
      <vt:lpstr>Traversing a Tree</vt:lpstr>
      <vt:lpstr>Traversal</vt:lpstr>
      <vt:lpstr>Preorder Traversal</vt:lpstr>
      <vt:lpstr>Preorder Traversal</vt:lpstr>
      <vt:lpstr>Postorder Traversal</vt:lpstr>
      <vt:lpstr>Postorder Traversal</vt:lpstr>
      <vt:lpstr>Inorder Traversal</vt:lpstr>
      <vt:lpstr>Inorder Traversal</vt:lpstr>
      <vt:lpstr>Print Arithmetic Expressions</vt:lpstr>
      <vt:lpstr>Evaluate Arithmetic Expressions</vt:lpstr>
      <vt:lpstr>Evaluate Arithmetic Expressions</vt:lpstr>
      <vt:lpstr>Breadth-first (LevelOrder in book) Traversal</vt:lpstr>
      <vt:lpstr>Breadth-first Traversal</vt:lpstr>
      <vt:lpstr>Drawing a Tree</vt:lpstr>
      <vt:lpstr>Drawing a Tree</vt:lpstr>
      <vt:lpstr>Depth of Every Node</vt:lpstr>
      <vt:lpstr>Depth of Every Node</vt:lpstr>
      <vt:lpstr>In-order Traversal Rank</vt:lpstr>
      <vt:lpstr>In-order Traversal Rank</vt:lpstr>
      <vt:lpstr>Drawing a Tree</vt:lpstr>
      <vt:lpstr>Drawing a Tree</vt:lpstr>
      <vt:lpstr>Skip (Euler Tour Traversal)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798</cp:revision>
  <cp:lastPrinted>2014-03-20T00:39:29Z</cp:lastPrinted>
  <dcterms:created xsi:type="dcterms:W3CDTF">2002-01-21T02:22:10Z</dcterms:created>
  <dcterms:modified xsi:type="dcterms:W3CDTF">2019-02-06T21:12:27Z</dcterms:modified>
</cp:coreProperties>
</file>