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N3YeQH7vpKu3Iq61Y3jNQw2cQ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2d6ae09f_0_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11e2d6ae09f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11e3f571_0_2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12211e3f571_0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e2d6ae09f_0_1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11e2d6ae09f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211e3f571_0_2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2211e3f571_0_2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211e3f571_0_3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2211e3f571_0_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11e3f571_0_4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12211e3f571_0_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211e3f571_0_5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12211e3f571_0_5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11e3f571_0_3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2211e3f571_0_3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211e3f571_0_4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2211e3f571_0_4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211e3f571_0_6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2211e3f571_0_6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e3affae22_0_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g11e3affae22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36a0239bc_0_6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f36a0239bc_0_6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211e3f6e9_0_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2211e3f6e9_0_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3b36017ea_0_5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f3b36017ea_0_5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3b36017ea_0_6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f3b36017ea_0_6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211e3f6e9_0_1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2211e3f6e9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1e3affae22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11e3affae22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6de65709_0_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11a6de65709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a6de65709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11a6de6570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211e3f571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12211e3f571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211e3f571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211e3f571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e2d6ae09f_0_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11e2d6ae09f_0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11e3f571_0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11e3f571_0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2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3"/>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2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24"/>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4"/>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24"/>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2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25"/>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52" name="Google Shape;52;p25"/>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3" name="Google Shape;53;p25"/>
          <p:cNvPicPr preferRelativeResize="0"/>
          <p:nvPr/>
        </p:nvPicPr>
        <p:blipFill rotWithShape="1">
          <a:blip r:embed="rId3">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1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6"/>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1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17"/>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9"/>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2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20"/>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20"/>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2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21"/>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21"/>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2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2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22"/>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8.jpg"/><Relationship Id="rId6" Type="http://schemas.openxmlformats.org/officeDocument/2006/relationships/image" Target="../media/image5.jpg"/><Relationship Id="rId7" Type="http://schemas.openxmlformats.org/officeDocument/2006/relationships/image" Target="../media/image7.jpg"/><Relationship Id="rId8"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drive.google.com/file/d/1YEgRrrzMfgvWmHQdnISP8Z5mGGhKiPIY/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drive.google.com/file/d/1gMuHkuWzsNAQ0oS_3tnFBwQKJMF_qk7c/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proceedings.neurips.cc/paper/2012/file/c399862d3b9d6b76c8436e924a68c45b-Paper.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p:nvPr/>
        </p:nvSpPr>
        <p:spPr>
          <a:xfrm>
            <a:off x="504000" y="301320"/>
            <a:ext cx="9069840" cy="126036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ML001: Road Analytics</a:t>
            </a:r>
            <a:endParaRPr b="0" i="0" sz="1800" u="none" cap="none" strike="noStrike">
              <a:solidFill>
                <a:srgbClr val="000000"/>
              </a:solidFill>
              <a:latin typeface="Arial"/>
              <a:ea typeface="Arial"/>
              <a:cs typeface="Arial"/>
              <a:sym typeface="Arial"/>
            </a:endParaRPr>
          </a:p>
        </p:txBody>
      </p:sp>
      <p:sp>
        <p:nvSpPr>
          <p:cNvPr id="59" name="Google Shape;59;p1"/>
          <p:cNvSpPr/>
          <p:nvPr/>
        </p:nvSpPr>
        <p:spPr>
          <a:xfrm>
            <a:off x="504000" y="1769052"/>
            <a:ext cx="9069900" cy="5258700"/>
          </a:xfrm>
          <a:prstGeom prst="rect">
            <a:avLst/>
          </a:prstGeom>
          <a:noFill/>
          <a:ln>
            <a:noFill/>
          </a:ln>
        </p:spPr>
        <p:txBody>
          <a:bodyPr anchorCtr="0" anchor="ctr" bIns="0" lIns="0" spcFirstLastPara="1" rIns="0" wrap="square" tIns="0">
            <a:noAutofit/>
          </a:bodyPr>
          <a:lstStyle/>
          <a:p>
            <a:pPr indent="0" lvl="0" marL="0" marR="0" rtl="0" algn="just">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Course: 			</a:t>
            </a:r>
            <a:r>
              <a:rPr b="0" i="1" lang="en-IN" sz="3000" u="none" cap="none" strike="noStrike">
                <a:solidFill>
                  <a:srgbClr val="000000"/>
                </a:solidFill>
                <a:latin typeface="Arial"/>
                <a:ea typeface="Arial"/>
                <a:cs typeface="Arial"/>
                <a:sym typeface="Arial"/>
              </a:rPr>
              <a:t>CSE541 Computer Vision and                               CSE523 Machine Learning (Winter 2022)</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Faculty	:				</a:t>
            </a:r>
            <a:r>
              <a:rPr b="0" i="1" lang="en-IN" sz="3000" u="none" cap="none" strike="noStrike">
                <a:solidFill>
                  <a:srgbClr val="000000"/>
                </a:solidFill>
                <a:latin typeface="Arial"/>
                <a:ea typeface="Arial"/>
                <a:cs typeface="Arial"/>
                <a:sym typeface="Arial"/>
              </a:rPr>
              <a:t>Mehul S.Raval</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Student Name: 	</a:t>
            </a:r>
            <a:r>
              <a:rPr b="0" i="1" lang="en-IN" sz="3000" u="none" cap="none" strike="noStrike">
                <a:solidFill>
                  <a:srgbClr val="000000"/>
                </a:solidFill>
                <a:latin typeface="Arial"/>
                <a:ea typeface="Arial"/>
                <a:cs typeface="Arial"/>
                <a:sym typeface="Arial"/>
              </a:rPr>
              <a:t>Yagnik Bhavsar</a:t>
            </a:r>
            <a:endParaRPr b="0" i="1"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0" i="0" lang="en-IN" sz="3200" u="none" cap="none" strike="noStrike">
                <a:solidFill>
                  <a:srgbClr val="000000"/>
                </a:solidFill>
                <a:latin typeface="Arial"/>
                <a:ea typeface="Arial"/>
                <a:cs typeface="Arial"/>
                <a:sym typeface="Arial"/>
              </a:rPr>
              <a:t>Roll No: 				</a:t>
            </a:r>
            <a:r>
              <a:rPr b="0" i="1" lang="en-IN" sz="3000" u="none" cap="none" strike="noStrike">
                <a:solidFill>
                  <a:srgbClr val="000000"/>
                </a:solidFill>
                <a:latin typeface="Arial"/>
                <a:ea typeface="Arial"/>
                <a:cs typeface="Arial"/>
                <a:sym typeface="Arial"/>
              </a:rPr>
              <a:t>AU2149006</a:t>
            </a:r>
            <a:endParaRPr b="0" i="1"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1e2d6ae09f_0_1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Tracking</a:t>
            </a:r>
            <a:endParaRPr b="0" i="0" sz="4400" u="none" cap="none" strike="noStrike">
              <a:solidFill>
                <a:srgbClr val="000000"/>
              </a:solidFill>
              <a:latin typeface="Arial"/>
              <a:ea typeface="Arial"/>
              <a:cs typeface="Arial"/>
              <a:sym typeface="Arial"/>
            </a:endParaRPr>
          </a:p>
        </p:txBody>
      </p:sp>
      <p:sp>
        <p:nvSpPr>
          <p:cNvPr id="112" name="Google Shape;112;g11e2d6ae09f_0_1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Trajectory is very useful parameter in road analytics. Ex: anomaly detection, driver behaviour analysis</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In our case, we need </a:t>
            </a:r>
            <a:r>
              <a:rPr lang="en-IN" sz="2800">
                <a:solidFill>
                  <a:schemeClr val="dk1"/>
                </a:solidFill>
              </a:rPr>
              <a:t>multi object</a:t>
            </a:r>
            <a:r>
              <a:rPr lang="en-IN" sz="2800">
                <a:solidFill>
                  <a:schemeClr val="dk1"/>
                </a:solidFill>
              </a:rPr>
              <a:t> tracker. There are various algorithms available for it,</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SORT</a:t>
            </a:r>
            <a:r>
              <a:rPr baseline="-25000" lang="en-IN" sz="2800">
                <a:solidFill>
                  <a:schemeClr val="dk1"/>
                </a:solidFill>
              </a:rPr>
              <a:t>[4]</a:t>
            </a:r>
            <a:endParaRPr baseline="-25000"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b="1" lang="en-IN" sz="2800">
                <a:solidFill>
                  <a:schemeClr val="dk1"/>
                </a:solidFill>
              </a:rPr>
              <a:t>DeepSORT</a:t>
            </a:r>
            <a:r>
              <a:rPr baseline="-25000" lang="en-IN" sz="2800">
                <a:solidFill>
                  <a:schemeClr val="dk1"/>
                </a:solidFill>
              </a:rPr>
              <a:t>[5]</a:t>
            </a:r>
            <a:endParaRPr baseline="-25000"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Byte Track</a:t>
            </a:r>
            <a:r>
              <a:rPr baseline="-25000" lang="en-IN" sz="2800">
                <a:solidFill>
                  <a:schemeClr val="dk1"/>
                </a:solidFill>
              </a:rPr>
              <a:t>[6]</a:t>
            </a:r>
            <a:endParaRPr baseline="-25000" sz="2800">
              <a:solidFill>
                <a:schemeClr val="dk1"/>
              </a:solidFill>
            </a:endParaRPr>
          </a:p>
          <a:p>
            <a:pPr indent="0" lvl="0" marL="45720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2211e3f571_0_21"/>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Which tracker to use ?</a:t>
            </a:r>
            <a:endParaRPr b="0" i="0" sz="4400" u="none" cap="none" strike="noStrike">
              <a:solidFill>
                <a:srgbClr val="000000"/>
              </a:solidFill>
              <a:latin typeface="Arial"/>
              <a:ea typeface="Arial"/>
              <a:cs typeface="Arial"/>
              <a:sym typeface="Arial"/>
            </a:endParaRPr>
          </a:p>
        </p:txBody>
      </p:sp>
      <p:sp>
        <p:nvSpPr>
          <p:cNvPr id="118" name="Google Shape;118;g12211e3f571_0_21"/>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Below we are listing some of the characteristics  of good tracker and based on that one can choose a tracker,</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Real time </a:t>
            </a:r>
            <a:r>
              <a:rPr lang="en-IN" sz="2800">
                <a:solidFill>
                  <a:schemeClr val="dk1"/>
                </a:solidFill>
              </a:rPr>
              <a:t>response</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Avoid repetitive detection </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ID switching rate should be small </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Should be able to track objects in case of occlusion, lost detections and misclassification  </a:t>
            </a:r>
            <a:endParaRPr sz="2800">
              <a:solidFill>
                <a:schemeClr val="dk1"/>
              </a:solidFill>
            </a:endParaRPr>
          </a:p>
          <a:p>
            <a:pPr indent="0" lvl="0" marL="45720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1e2d6ae09f_0_15"/>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DeepSORT</a:t>
            </a:r>
            <a:endParaRPr b="0" i="0" sz="4400" u="none" cap="none" strike="noStrike">
              <a:solidFill>
                <a:srgbClr val="000000"/>
              </a:solidFill>
              <a:latin typeface="Arial"/>
              <a:ea typeface="Arial"/>
              <a:cs typeface="Arial"/>
              <a:sym typeface="Arial"/>
            </a:endParaRPr>
          </a:p>
        </p:txBody>
      </p:sp>
      <p:sp>
        <p:nvSpPr>
          <p:cNvPr id="124" name="Google Shape;124;g11e2d6ae09f_0_15"/>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DeepSORT is an extension of SORT(Simple Online and Real time) algorithm. </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Online tracker</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Tracking by detection framework </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Kalman filter- Object motion model</a:t>
            </a:r>
            <a:r>
              <a:rPr baseline="-25000" lang="en-IN" sz="2800">
                <a:solidFill>
                  <a:schemeClr val="dk1"/>
                </a:solidFill>
              </a:rPr>
              <a:t>[7]</a:t>
            </a:r>
            <a:endParaRPr baseline="-25000"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Hungarian algorithm- Object association</a:t>
            </a:r>
            <a:r>
              <a:rPr baseline="-25000" lang="en-IN" sz="2800">
                <a:solidFill>
                  <a:schemeClr val="dk1"/>
                </a:solidFill>
              </a:rPr>
              <a:t>[8]</a:t>
            </a:r>
            <a:endParaRPr baseline="-25000"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IoU score</a:t>
            </a:r>
            <a:endParaRPr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Convolution score</a:t>
            </a:r>
            <a:endParaRPr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Feature based similarity score- VeRID model </a:t>
            </a:r>
            <a:endParaRPr sz="2800">
              <a:solidFill>
                <a:schemeClr val="dk1"/>
              </a:solidFill>
            </a:endParaRPr>
          </a:p>
          <a:p>
            <a:pPr indent="0" lvl="0" marL="45720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2211e3f571_0_26"/>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Working of </a:t>
            </a:r>
            <a:r>
              <a:rPr lang="en-IN" sz="4400">
                <a:solidFill>
                  <a:schemeClr val="dk1"/>
                </a:solidFill>
              </a:rPr>
              <a:t>DeepSORT</a:t>
            </a:r>
            <a:endParaRPr b="0" i="0" sz="4400" u="none" cap="none" strike="noStrike">
              <a:solidFill>
                <a:srgbClr val="000000"/>
              </a:solidFill>
              <a:latin typeface="Arial"/>
              <a:ea typeface="Arial"/>
              <a:cs typeface="Arial"/>
              <a:sym typeface="Arial"/>
            </a:endParaRPr>
          </a:p>
        </p:txBody>
      </p:sp>
      <p:sp>
        <p:nvSpPr>
          <p:cNvPr id="130" name="Google Shape;130;g12211e3f571_0_26"/>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Do object detections (@T+1) using detector </a:t>
            </a:r>
            <a:endParaRPr sz="2800">
              <a:solidFill>
                <a:schemeClr val="dk1"/>
              </a:solidFill>
            </a:endParaRPr>
          </a:p>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Predict the bounding boxes(for detections @T) using Kalman state model </a:t>
            </a:r>
            <a:endParaRPr sz="2800">
              <a:solidFill>
                <a:schemeClr val="dk1"/>
              </a:solidFill>
            </a:endParaRPr>
          </a:p>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Assign track IDs using hungarian algorithm</a:t>
            </a:r>
            <a:endParaRPr sz="2800">
              <a:solidFill>
                <a:schemeClr val="dk1"/>
              </a:solidFill>
            </a:endParaRPr>
          </a:p>
          <a:p>
            <a:pPr indent="-406400" lvl="1" marL="914400" marR="0" rtl="0" algn="l">
              <a:lnSpc>
                <a:spcPct val="150000"/>
              </a:lnSpc>
              <a:spcBef>
                <a:spcPts val="0"/>
              </a:spcBef>
              <a:spcAft>
                <a:spcPts val="0"/>
              </a:spcAft>
              <a:buClr>
                <a:schemeClr val="dk1"/>
              </a:buClr>
              <a:buSzPts val="2800"/>
              <a:buFont typeface="Arial"/>
              <a:buChar char="○"/>
            </a:pPr>
            <a:r>
              <a:rPr lang="en-IN" sz="2800">
                <a:solidFill>
                  <a:schemeClr val="dk1"/>
                </a:solidFill>
              </a:rPr>
              <a:t>IoU/ </a:t>
            </a:r>
            <a:r>
              <a:rPr lang="en-IN" sz="2800">
                <a:solidFill>
                  <a:schemeClr val="dk1"/>
                </a:solidFill>
              </a:rPr>
              <a:t>Cosine</a:t>
            </a:r>
            <a:r>
              <a:rPr lang="en-IN" sz="2800">
                <a:solidFill>
                  <a:schemeClr val="dk1"/>
                </a:solidFill>
              </a:rPr>
              <a:t> similarity score </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Update the kalman state model </a:t>
            </a:r>
            <a:endParaRPr sz="2800">
              <a:solidFill>
                <a:schemeClr val="dk1"/>
              </a:solidFill>
            </a:endParaRPr>
          </a:p>
          <a:p>
            <a:pPr indent="0" lvl="0" marL="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211e3f571_0_31"/>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Vehicle Re-Identification Model</a:t>
            </a:r>
            <a:r>
              <a:rPr baseline="-25000" lang="en-IN" sz="4400">
                <a:solidFill>
                  <a:schemeClr val="dk1"/>
                </a:solidFill>
              </a:rPr>
              <a:t>[9]</a:t>
            </a:r>
            <a:endParaRPr b="0" baseline="-25000" i="0" sz="4400" u="none" cap="none" strike="noStrike">
              <a:solidFill>
                <a:srgbClr val="000000"/>
              </a:solidFill>
              <a:latin typeface="Arial"/>
              <a:ea typeface="Arial"/>
              <a:cs typeface="Arial"/>
              <a:sym typeface="Arial"/>
            </a:endParaRPr>
          </a:p>
        </p:txBody>
      </p:sp>
      <p:sp>
        <p:nvSpPr>
          <p:cNvPr id="136" name="Google Shape;136;g12211e3f571_0_31"/>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Used to find similarity between two objects in </a:t>
            </a:r>
            <a:r>
              <a:rPr lang="en-IN" sz="2800">
                <a:solidFill>
                  <a:schemeClr val="dk1"/>
                </a:solidFill>
              </a:rPr>
              <a:t>consecutive</a:t>
            </a:r>
            <a:r>
              <a:rPr lang="en-IN" sz="2800">
                <a:solidFill>
                  <a:schemeClr val="dk1"/>
                </a:solidFill>
              </a:rPr>
              <a:t> frames.</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Here, resnet model is trained for re-identification. </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We have trained two different models one with cosine similarity and other one is without any metric. </a:t>
            </a:r>
            <a:endParaRPr sz="2800">
              <a:solidFill>
                <a:schemeClr val="dk1"/>
              </a:solidFill>
            </a:endParaRPr>
          </a:p>
          <a:p>
            <a:pPr indent="0" lvl="0" marL="457200" marR="0" rtl="0" algn="l">
              <a:lnSpc>
                <a:spcPct val="150000"/>
              </a:lnSpc>
              <a:spcBef>
                <a:spcPts val="0"/>
              </a:spcBef>
              <a:spcAft>
                <a:spcPts val="0"/>
              </a:spcAft>
              <a:buNone/>
            </a:pPr>
            <a:r>
              <a:t/>
            </a:r>
            <a:endParaRPr sz="2800">
              <a:solidFill>
                <a:schemeClr val="dk1"/>
              </a:solidFill>
            </a:endParaRPr>
          </a:p>
          <a:p>
            <a:pPr indent="0" lvl="0" marL="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2211e3f571_0_46"/>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VeRI- 776 Dataset</a:t>
            </a:r>
            <a:r>
              <a:rPr baseline="-25000" lang="en-IN" sz="4400">
                <a:solidFill>
                  <a:schemeClr val="dk1"/>
                </a:solidFill>
              </a:rPr>
              <a:t>[9]</a:t>
            </a:r>
            <a:r>
              <a:rPr lang="en-IN" sz="4400">
                <a:solidFill>
                  <a:schemeClr val="dk1"/>
                </a:solidFill>
              </a:rPr>
              <a:t> </a:t>
            </a:r>
            <a:endParaRPr b="0" i="0" sz="4400" u="none" cap="none" strike="noStrike">
              <a:solidFill>
                <a:srgbClr val="000000"/>
              </a:solidFill>
              <a:latin typeface="Arial"/>
              <a:ea typeface="Arial"/>
              <a:cs typeface="Arial"/>
              <a:sym typeface="Arial"/>
            </a:endParaRPr>
          </a:p>
        </p:txBody>
      </p:sp>
      <p:sp>
        <p:nvSpPr>
          <p:cNvPr id="142" name="Google Shape;142;g12211e3f571_0_46"/>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We are using VeRI 776 dataset for distance metric learning. </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We have trained two models on this dataset </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Resnet50 </a:t>
            </a:r>
            <a:r>
              <a:rPr baseline="-25000" lang="en-IN" sz="2800">
                <a:solidFill>
                  <a:schemeClr val="dk1"/>
                </a:solidFill>
              </a:rPr>
              <a:t>[10]</a:t>
            </a:r>
            <a:endParaRPr baseline="-25000"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Cosine metric Model (customised Resnet) </a:t>
            </a:r>
            <a:r>
              <a:rPr baseline="-25000" lang="en-IN" sz="2800">
                <a:solidFill>
                  <a:schemeClr val="dk1"/>
                </a:solidFill>
              </a:rPr>
              <a:t>[11]</a:t>
            </a:r>
            <a:endParaRPr baseline="-25000" sz="2800">
              <a:solidFill>
                <a:schemeClr val="dk1"/>
              </a:solidFill>
            </a:endParaRPr>
          </a:p>
          <a:p>
            <a:pPr indent="0" lvl="0" marL="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2211e3f571_0_52"/>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VeRI- 776 Dataset </a:t>
            </a:r>
            <a:endParaRPr b="0" i="0" sz="4400" u="none" cap="none" strike="noStrike">
              <a:solidFill>
                <a:srgbClr val="000000"/>
              </a:solidFill>
              <a:latin typeface="Arial"/>
              <a:ea typeface="Arial"/>
              <a:cs typeface="Arial"/>
              <a:sym typeface="Arial"/>
            </a:endParaRPr>
          </a:p>
        </p:txBody>
      </p:sp>
      <p:pic>
        <p:nvPicPr>
          <p:cNvPr id="148" name="Google Shape;148;g12211e3f571_0_52"/>
          <p:cNvPicPr preferRelativeResize="0"/>
          <p:nvPr/>
        </p:nvPicPr>
        <p:blipFill>
          <a:blip r:embed="rId3">
            <a:alphaModFix/>
          </a:blip>
          <a:stretch>
            <a:fillRect/>
          </a:stretch>
        </p:blipFill>
        <p:spPr>
          <a:xfrm>
            <a:off x="0" y="1714025"/>
            <a:ext cx="1916635" cy="2064334"/>
          </a:xfrm>
          <a:prstGeom prst="rect">
            <a:avLst/>
          </a:prstGeom>
          <a:noFill/>
          <a:ln>
            <a:noFill/>
          </a:ln>
        </p:spPr>
      </p:pic>
      <p:pic>
        <p:nvPicPr>
          <p:cNvPr id="149" name="Google Shape;149;g12211e3f571_0_52"/>
          <p:cNvPicPr preferRelativeResize="0"/>
          <p:nvPr/>
        </p:nvPicPr>
        <p:blipFill>
          <a:blip r:embed="rId4">
            <a:alphaModFix/>
          </a:blip>
          <a:stretch>
            <a:fillRect/>
          </a:stretch>
        </p:blipFill>
        <p:spPr>
          <a:xfrm>
            <a:off x="2150728" y="1714025"/>
            <a:ext cx="1843481" cy="2314557"/>
          </a:xfrm>
          <a:prstGeom prst="rect">
            <a:avLst/>
          </a:prstGeom>
          <a:noFill/>
          <a:ln>
            <a:noFill/>
          </a:ln>
        </p:spPr>
      </p:pic>
      <p:pic>
        <p:nvPicPr>
          <p:cNvPr id="150" name="Google Shape;150;g12211e3f571_0_52"/>
          <p:cNvPicPr preferRelativeResize="0"/>
          <p:nvPr/>
        </p:nvPicPr>
        <p:blipFill>
          <a:blip r:embed="rId5">
            <a:alphaModFix/>
          </a:blip>
          <a:stretch>
            <a:fillRect/>
          </a:stretch>
        </p:blipFill>
        <p:spPr>
          <a:xfrm>
            <a:off x="0" y="4278804"/>
            <a:ext cx="2136098" cy="2408390"/>
          </a:xfrm>
          <a:prstGeom prst="rect">
            <a:avLst/>
          </a:prstGeom>
          <a:noFill/>
          <a:ln>
            <a:noFill/>
          </a:ln>
        </p:spPr>
      </p:pic>
      <p:pic>
        <p:nvPicPr>
          <p:cNvPr id="151" name="Google Shape;151;g12211e3f571_0_52"/>
          <p:cNvPicPr preferRelativeResize="0"/>
          <p:nvPr/>
        </p:nvPicPr>
        <p:blipFill>
          <a:blip r:embed="rId6">
            <a:alphaModFix/>
          </a:blip>
          <a:stretch>
            <a:fillRect/>
          </a:stretch>
        </p:blipFill>
        <p:spPr>
          <a:xfrm>
            <a:off x="4228303" y="1714025"/>
            <a:ext cx="2414083" cy="2611696"/>
          </a:xfrm>
          <a:prstGeom prst="rect">
            <a:avLst/>
          </a:prstGeom>
          <a:noFill/>
          <a:ln>
            <a:noFill/>
          </a:ln>
        </p:spPr>
      </p:pic>
      <p:pic>
        <p:nvPicPr>
          <p:cNvPr id="152" name="Google Shape;152;g12211e3f571_0_52"/>
          <p:cNvPicPr preferRelativeResize="0"/>
          <p:nvPr/>
        </p:nvPicPr>
        <p:blipFill>
          <a:blip r:embed="rId7">
            <a:alphaModFix/>
          </a:blip>
          <a:stretch>
            <a:fillRect/>
          </a:stretch>
        </p:blipFill>
        <p:spPr>
          <a:xfrm>
            <a:off x="2370191" y="4575943"/>
            <a:ext cx="2648176" cy="2736807"/>
          </a:xfrm>
          <a:prstGeom prst="rect">
            <a:avLst/>
          </a:prstGeom>
          <a:noFill/>
          <a:ln>
            <a:noFill/>
          </a:ln>
        </p:spPr>
      </p:pic>
      <p:pic>
        <p:nvPicPr>
          <p:cNvPr id="153" name="Google Shape;153;g12211e3f571_0_52"/>
          <p:cNvPicPr preferRelativeResize="0"/>
          <p:nvPr/>
        </p:nvPicPr>
        <p:blipFill>
          <a:blip r:embed="rId8">
            <a:alphaModFix/>
          </a:blip>
          <a:stretch>
            <a:fillRect/>
          </a:stretch>
        </p:blipFill>
        <p:spPr>
          <a:xfrm>
            <a:off x="6876479" y="1714025"/>
            <a:ext cx="3204146" cy="32685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211e3f571_0_36"/>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Yolov5 + Resnet50 </a:t>
            </a:r>
            <a:endParaRPr b="0" i="0" sz="4400" u="none" cap="none" strike="noStrike">
              <a:solidFill>
                <a:srgbClr val="000000"/>
              </a:solidFill>
              <a:latin typeface="Arial"/>
              <a:ea typeface="Arial"/>
              <a:cs typeface="Arial"/>
              <a:sym typeface="Arial"/>
            </a:endParaRPr>
          </a:p>
        </p:txBody>
      </p:sp>
      <p:pic>
        <p:nvPicPr>
          <p:cNvPr id="159" name="Google Shape;159;g12211e3f571_0_36" title="v5+resnet.mp4">
            <a:hlinkClick r:id="rId3"/>
          </p:cNvPr>
          <p:cNvPicPr preferRelativeResize="0"/>
          <p:nvPr/>
        </p:nvPicPr>
        <p:blipFill>
          <a:blip r:embed="rId4">
            <a:alphaModFix/>
          </a:blip>
          <a:stretch>
            <a:fillRect/>
          </a:stretch>
        </p:blipFill>
        <p:spPr>
          <a:xfrm>
            <a:off x="0" y="1714025"/>
            <a:ext cx="10080625" cy="584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211e3f571_0_41"/>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400"/>
              <a:buFont typeface="Arial"/>
              <a:buNone/>
            </a:pPr>
            <a:r>
              <a:rPr lang="en-IN" sz="4400">
                <a:solidFill>
                  <a:schemeClr val="dk1"/>
                </a:solidFill>
              </a:rPr>
              <a:t>Yolov4 + Cosine Metric Model </a:t>
            </a:r>
            <a:endParaRPr b="0" i="0" sz="4400" u="none" cap="none" strike="noStrike">
              <a:solidFill>
                <a:srgbClr val="000000"/>
              </a:solidFill>
              <a:latin typeface="Arial"/>
              <a:ea typeface="Arial"/>
              <a:cs typeface="Arial"/>
              <a:sym typeface="Arial"/>
            </a:endParaRPr>
          </a:p>
        </p:txBody>
      </p:sp>
      <p:pic>
        <p:nvPicPr>
          <p:cNvPr id="165" name="Google Shape;165;g12211e3f571_0_41" title="v4+pb.avi">
            <a:hlinkClick r:id="rId3"/>
          </p:cNvPr>
          <p:cNvPicPr preferRelativeResize="0"/>
          <p:nvPr/>
        </p:nvPicPr>
        <p:blipFill>
          <a:blip r:embed="rId4">
            <a:alphaModFix/>
          </a:blip>
          <a:stretch>
            <a:fillRect/>
          </a:stretch>
        </p:blipFill>
        <p:spPr>
          <a:xfrm>
            <a:off x="0" y="1714025"/>
            <a:ext cx="10080625" cy="584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211e3f571_0_63"/>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IN" sz="4400">
                <a:solidFill>
                  <a:schemeClr val="dk1"/>
                </a:solidFill>
              </a:rPr>
              <a:t>Result</a:t>
            </a:r>
            <a:endParaRPr b="0" i="0" sz="4400" u="none" cap="none" strike="noStrike">
              <a:solidFill>
                <a:srgbClr val="000000"/>
              </a:solidFill>
              <a:latin typeface="Arial"/>
              <a:ea typeface="Arial"/>
              <a:cs typeface="Arial"/>
              <a:sym typeface="Arial"/>
            </a:endParaRPr>
          </a:p>
        </p:txBody>
      </p:sp>
      <p:sp>
        <p:nvSpPr>
          <p:cNvPr id="171" name="Google Shape;171;g12211e3f571_0_63"/>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During testing of both the models we found that, cosine metric model is giving us very less ID switching.</a:t>
            </a:r>
            <a:endParaRPr sz="2800">
              <a:solidFill>
                <a:schemeClr val="dk1"/>
              </a:solidFill>
            </a:endParaRPr>
          </a:p>
          <a:p>
            <a:pPr indent="-406400" lvl="0" marL="457200" marR="0" rtl="0" algn="l">
              <a:lnSpc>
                <a:spcPct val="150000"/>
              </a:lnSpc>
              <a:spcBef>
                <a:spcPts val="0"/>
              </a:spcBef>
              <a:spcAft>
                <a:spcPts val="0"/>
              </a:spcAft>
              <a:buClr>
                <a:schemeClr val="dk1"/>
              </a:buClr>
              <a:buSzPts val="2800"/>
              <a:buChar char="●"/>
            </a:pPr>
            <a:r>
              <a:rPr lang="en-IN" sz="2800">
                <a:solidFill>
                  <a:schemeClr val="dk1"/>
                </a:solidFill>
              </a:rPr>
              <a:t>Both the models are giving 15 FPS and other outcomes looks similar.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11e3affae22_0_9"/>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Recap</a:t>
            </a:r>
            <a:endParaRPr b="0" i="0" sz="4400" u="none" cap="none" strike="noStrike">
              <a:solidFill>
                <a:srgbClr val="000000"/>
              </a:solidFill>
              <a:latin typeface="Arial"/>
              <a:ea typeface="Arial"/>
              <a:cs typeface="Arial"/>
              <a:sym typeface="Arial"/>
            </a:endParaRPr>
          </a:p>
        </p:txBody>
      </p:sp>
      <p:sp>
        <p:nvSpPr>
          <p:cNvPr id="65" name="Google Shape;65;g11e3affae22_0_9"/>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just">
              <a:lnSpc>
                <a:spcPct val="150000"/>
              </a:lnSpc>
              <a:spcBef>
                <a:spcPts val="0"/>
              </a:spcBef>
              <a:spcAft>
                <a:spcPts val="0"/>
              </a:spcAft>
              <a:buClr>
                <a:srgbClr val="000000"/>
              </a:buClr>
              <a:buSzPts val="2800"/>
              <a:buFont typeface="Arial"/>
              <a:buChar char="●"/>
            </a:pPr>
            <a:r>
              <a:rPr lang="en-IN" sz="2800"/>
              <a:t>We discussed about classification and developed a Alexnet</a:t>
            </a:r>
            <a:r>
              <a:rPr baseline="-25000" lang="en-IN" sz="2800"/>
              <a:t>[1]</a:t>
            </a:r>
            <a:r>
              <a:rPr lang="en-IN" sz="2800"/>
              <a:t> model for our drone dataset.</a:t>
            </a:r>
            <a:endParaRPr sz="2800"/>
          </a:p>
          <a:p>
            <a:pPr indent="-406400" lvl="0" marL="457200" marR="0" rtl="0" algn="just">
              <a:lnSpc>
                <a:spcPct val="150000"/>
              </a:lnSpc>
              <a:spcBef>
                <a:spcPts val="0"/>
              </a:spcBef>
              <a:spcAft>
                <a:spcPts val="0"/>
              </a:spcAft>
              <a:buSzPts val="2800"/>
              <a:buChar char="●"/>
            </a:pPr>
            <a:r>
              <a:rPr lang="en-IN" sz="2800"/>
              <a:t>We </a:t>
            </a:r>
            <a:r>
              <a:rPr lang="en-IN" sz="2800"/>
              <a:t>achieved 80 % of accuracy with Alexnet + GAP mechanism. </a:t>
            </a:r>
            <a:r>
              <a:rPr lang="en-IN" sz="2800"/>
              <a:t> </a:t>
            </a:r>
            <a:endParaRPr sz="2800"/>
          </a:p>
          <a:p>
            <a:pPr indent="-406400" lvl="0" marL="457200" marR="0" rtl="0" algn="just">
              <a:lnSpc>
                <a:spcPct val="150000"/>
              </a:lnSpc>
              <a:spcBef>
                <a:spcPts val="0"/>
              </a:spcBef>
              <a:spcAft>
                <a:spcPts val="0"/>
              </a:spcAft>
              <a:buSzPts val="2800"/>
              <a:buChar char="●"/>
            </a:pPr>
            <a:r>
              <a:rPr lang="en-IN" sz="2800"/>
              <a:t>We trained our model for only vehicles but further we can do same for </a:t>
            </a:r>
            <a:r>
              <a:rPr lang="en-IN" sz="2800">
                <a:solidFill>
                  <a:schemeClr val="dk1"/>
                </a:solidFill>
              </a:rPr>
              <a:t>Road markings , Road structure, Road signs.</a:t>
            </a:r>
            <a:endParaRPr sz="2800"/>
          </a:p>
          <a:p>
            <a:pPr indent="0" lvl="0" marL="0" marR="0" rtl="0" algn="just">
              <a:lnSpc>
                <a:spcPct val="150000"/>
              </a:lnSpc>
              <a:spcBef>
                <a:spcPts val="0"/>
              </a:spcBef>
              <a:spcAft>
                <a:spcPts val="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p:nvPr/>
        </p:nvSpPr>
        <p:spPr>
          <a:xfrm>
            <a:off x="504000" y="301320"/>
            <a:ext cx="9071280" cy="126108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Future work</a:t>
            </a:r>
            <a:endParaRPr b="0" i="0" sz="1800" u="none" cap="none" strike="noStrike">
              <a:solidFill>
                <a:srgbClr val="000000"/>
              </a:solidFill>
              <a:latin typeface="Arial"/>
              <a:ea typeface="Arial"/>
              <a:cs typeface="Arial"/>
              <a:sym typeface="Arial"/>
            </a:endParaRPr>
          </a:p>
        </p:txBody>
      </p:sp>
      <p:sp>
        <p:nvSpPr>
          <p:cNvPr id="177" name="Google Shape;177;p7"/>
          <p:cNvSpPr/>
          <p:nvPr/>
        </p:nvSpPr>
        <p:spPr>
          <a:xfrm>
            <a:off x="504000" y="1690475"/>
            <a:ext cx="9071400" cy="44616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rgbClr val="000000"/>
              </a:buClr>
              <a:buSzPts val="2800"/>
              <a:buFont typeface="Arial"/>
              <a:buChar char="●"/>
            </a:pPr>
            <a:r>
              <a:rPr lang="en-IN" sz="2800"/>
              <a:t>With the help of tracker get trajectory of vehicles</a:t>
            </a:r>
            <a:endParaRPr sz="2800"/>
          </a:p>
          <a:p>
            <a:pPr indent="-406400" lvl="0" marL="457200" marR="0" rtl="0" algn="l">
              <a:lnSpc>
                <a:spcPct val="150000"/>
              </a:lnSpc>
              <a:spcBef>
                <a:spcPts val="0"/>
              </a:spcBef>
              <a:spcAft>
                <a:spcPts val="0"/>
              </a:spcAft>
              <a:buSzPts val="2800"/>
              <a:buChar char="●"/>
            </a:pPr>
            <a:r>
              <a:rPr lang="en-IN" sz="2800"/>
              <a:t>Based on trajectory of vehicles detect anomaly in given video</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f36a0239bc_0_64"/>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183" name="Google Shape;183;gf36a0239bc_0_64"/>
          <p:cNvSpPr/>
          <p:nvPr/>
        </p:nvSpPr>
        <p:spPr>
          <a:xfrm>
            <a:off x="504000" y="1768674"/>
            <a:ext cx="9071400" cy="53730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06400" lvl="0" marL="457200" rtl="0" algn="l">
              <a:lnSpc>
                <a:spcPct val="115000"/>
              </a:lnSpc>
              <a:spcBef>
                <a:spcPts val="0"/>
              </a:spcBef>
              <a:spcAft>
                <a:spcPts val="0"/>
              </a:spcAft>
              <a:buClr>
                <a:schemeClr val="dk1"/>
              </a:buClr>
              <a:buSzPts val="2800"/>
              <a:buAutoNum type="arabicPeriod"/>
            </a:pPr>
            <a:r>
              <a:rPr lang="en-IN" sz="2800">
                <a:solidFill>
                  <a:schemeClr val="dk1"/>
                </a:solidFill>
              </a:rPr>
              <a:t>A. Krizhevsky, I. Sutskever, and G. E. Hinton, “Imagenet classification with deep convolutional neural networks,” in Advances in Neural Information Processing Systems, F. Pereira, C. J. C. Burges, L. Bottou, and K. Q. Weinberger, Eds., vol. 25. Curran Associates, Inc., 2012. [Online]. Available: </a:t>
            </a:r>
            <a:r>
              <a:rPr lang="en-IN" sz="2800" u="sng">
                <a:solidFill>
                  <a:schemeClr val="hlink"/>
                </a:solidFill>
                <a:hlinkClick r:id="rId3"/>
              </a:rPr>
              <a:t>https://proceedings.neurips.cc/paper/2012/file/c399862d3b9d6b76c8436e924a68c45b-Paper.pdf</a:t>
            </a:r>
            <a:endParaRPr b="0" i="0" sz="2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2211e3f6e9_0_2"/>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189" name="Google Shape;189;g12211e3f6e9_0_2"/>
          <p:cNvSpPr/>
          <p:nvPr/>
        </p:nvSpPr>
        <p:spPr>
          <a:xfrm>
            <a:off x="504000" y="1768674"/>
            <a:ext cx="9071400" cy="5373000"/>
          </a:xfrm>
          <a:prstGeom prst="rect">
            <a:avLst/>
          </a:prstGeom>
          <a:noFill/>
          <a:ln>
            <a:noFill/>
          </a:ln>
        </p:spPr>
        <p:txBody>
          <a:bodyPr anchorCtr="0" anchor="t" bIns="0" lIns="0" spcFirstLastPara="1" rIns="0" wrap="square" tIns="0">
            <a:noAutofit/>
          </a:bodyPr>
          <a:lstStyle/>
          <a:p>
            <a:pPr indent="-406400" lvl="0" marL="457200" rtl="0" algn="l">
              <a:lnSpc>
                <a:spcPct val="115000"/>
              </a:lnSpc>
              <a:spcBef>
                <a:spcPts val="0"/>
              </a:spcBef>
              <a:spcAft>
                <a:spcPts val="0"/>
              </a:spcAft>
              <a:buClr>
                <a:schemeClr val="dk1"/>
              </a:buClr>
              <a:buSzPts val="2800"/>
              <a:buFont typeface="Arial"/>
              <a:buAutoNum type="arabicPeriod" startAt="2"/>
            </a:pPr>
            <a:r>
              <a:rPr lang="en-IN" sz="2800">
                <a:solidFill>
                  <a:schemeClr val="dk1"/>
                </a:solidFill>
              </a:rPr>
              <a:t>Uijlings, J., van de Sande, K., Gevers, T. and Smeulders, A., 2013. Selective Search for Object Recognition. International Journal of Computer Vision, 104(2), pp.154-171.</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startAt="2"/>
            </a:pPr>
            <a:r>
              <a:rPr lang="en-IN" sz="2800">
                <a:solidFill>
                  <a:schemeClr val="dk1"/>
                </a:solidFill>
              </a:rPr>
              <a:t>Bochkovskiy, Alexey &amp; Wang, Chien-Yao &amp; Liao, Hong-yuan. (2020). YOLOv4: Optimal Speed and Accuracy of Object Detection.</a:t>
            </a:r>
            <a:endParaRPr sz="2800">
              <a:solidFill>
                <a:schemeClr val="dk1"/>
              </a:solidFill>
            </a:endParaRPr>
          </a:p>
          <a:p>
            <a:pPr indent="-406400" lvl="0" marL="457200" rtl="0" algn="l">
              <a:lnSpc>
                <a:spcPct val="115000"/>
              </a:lnSpc>
              <a:spcBef>
                <a:spcPts val="0"/>
              </a:spcBef>
              <a:spcAft>
                <a:spcPts val="0"/>
              </a:spcAft>
              <a:buClr>
                <a:schemeClr val="dk1"/>
              </a:buClr>
              <a:buSzPts val="2800"/>
              <a:buAutoNum type="arabicPeriod" startAt="2"/>
            </a:pPr>
            <a:r>
              <a:rPr lang="en-IN" sz="2800">
                <a:solidFill>
                  <a:schemeClr val="dk1"/>
                </a:solidFill>
              </a:rPr>
              <a:t>Bewley, Alex et al. “Simple online and realtime tracking.” 2016 IEEE International Conference on Image Processing (ICIP) (2016): 3464-3468.</a:t>
            </a:r>
            <a:endParaRPr sz="2800">
              <a:solidFill>
                <a:schemeClr val="dk1"/>
              </a:solidFill>
            </a:endParaRPr>
          </a:p>
          <a:p>
            <a:pPr indent="0" lvl="0" marL="457200" marR="0" rtl="0" algn="l">
              <a:lnSpc>
                <a:spcPct val="115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f3b36017ea_0_56"/>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195" name="Google Shape;195;gf3b36017ea_0_56"/>
          <p:cNvSpPr/>
          <p:nvPr/>
        </p:nvSpPr>
        <p:spPr>
          <a:xfrm>
            <a:off x="504000" y="1367575"/>
            <a:ext cx="9071400" cy="5774100"/>
          </a:xfrm>
          <a:prstGeom prst="rect">
            <a:avLst/>
          </a:prstGeom>
          <a:noFill/>
          <a:ln>
            <a:noFill/>
          </a:ln>
        </p:spPr>
        <p:txBody>
          <a:bodyPr anchorCtr="0" anchor="t" bIns="0" lIns="0" spcFirstLastPara="1" rIns="0" wrap="square" tIns="0">
            <a:noAutofit/>
          </a:bodyPr>
          <a:lstStyle/>
          <a:p>
            <a:pPr indent="-406400" lvl="0" marL="457200" marR="0" rtl="0" algn="l">
              <a:lnSpc>
                <a:spcPct val="115000"/>
              </a:lnSpc>
              <a:spcBef>
                <a:spcPts val="0"/>
              </a:spcBef>
              <a:spcAft>
                <a:spcPts val="0"/>
              </a:spcAft>
              <a:buClr>
                <a:schemeClr val="dk1"/>
              </a:buClr>
              <a:buSzPts val="2800"/>
              <a:buAutoNum type="arabicPeriod" startAt="5"/>
            </a:pPr>
            <a:r>
              <a:rPr lang="en-IN" sz="2800">
                <a:solidFill>
                  <a:schemeClr val="dk1"/>
                </a:solidFill>
              </a:rPr>
              <a:t>Wojke, Nicolai et al. “Simple online and realtime tracking with a deep association metric.” 2017 IEEE International Conference on Image Processing (ICIP) (2017): 3645-3649.</a:t>
            </a:r>
            <a:endParaRPr sz="2800">
              <a:solidFill>
                <a:schemeClr val="dk1"/>
              </a:solidFill>
            </a:endParaRPr>
          </a:p>
          <a:p>
            <a:pPr indent="-406400" lvl="0" marL="457200" marR="0" rtl="0" algn="l">
              <a:lnSpc>
                <a:spcPct val="115000"/>
              </a:lnSpc>
              <a:spcBef>
                <a:spcPts val="0"/>
              </a:spcBef>
              <a:spcAft>
                <a:spcPts val="0"/>
              </a:spcAft>
              <a:buClr>
                <a:schemeClr val="dk1"/>
              </a:buClr>
              <a:buSzPts val="2800"/>
              <a:buAutoNum type="arabicPeriod" startAt="5"/>
            </a:pPr>
            <a:r>
              <a:rPr lang="en-IN" sz="2800">
                <a:solidFill>
                  <a:schemeClr val="dk1"/>
                </a:solidFill>
              </a:rPr>
              <a:t>Zhang, Yifu et al. “ByteTrack: Multi-Object Tracking by Associating Every Detection Box.” ArXiv abs/2110.06864 (2021): n. Pag.</a:t>
            </a:r>
            <a:endParaRPr sz="2800">
              <a:solidFill>
                <a:schemeClr val="dk1"/>
              </a:solidFill>
            </a:endParaRPr>
          </a:p>
          <a:p>
            <a:pPr indent="-406400" lvl="0" marL="457200" marR="0" rtl="0" algn="l">
              <a:lnSpc>
                <a:spcPct val="115000"/>
              </a:lnSpc>
              <a:spcBef>
                <a:spcPts val="0"/>
              </a:spcBef>
              <a:spcAft>
                <a:spcPts val="0"/>
              </a:spcAft>
              <a:buClr>
                <a:schemeClr val="dk1"/>
              </a:buClr>
              <a:buSzPts val="2800"/>
              <a:buAutoNum type="arabicPeriod" startAt="5"/>
            </a:pPr>
            <a:r>
              <a:rPr lang="en-IN" sz="2800">
                <a:solidFill>
                  <a:schemeClr val="dk1"/>
                </a:solidFill>
              </a:rPr>
              <a:t>Kalman, Rudolph Emil. "A new approach to linear filtering and prediction problems." (1960): 35-45.</a:t>
            </a:r>
            <a:endParaRPr sz="2800">
              <a:solidFill>
                <a:schemeClr val="dk1"/>
              </a:solidFill>
            </a:endParaRPr>
          </a:p>
          <a:p>
            <a:pPr indent="-406400" lvl="0" marL="457200" marR="0" rtl="0" algn="l">
              <a:lnSpc>
                <a:spcPct val="115000"/>
              </a:lnSpc>
              <a:spcBef>
                <a:spcPts val="0"/>
              </a:spcBef>
              <a:spcAft>
                <a:spcPts val="0"/>
              </a:spcAft>
              <a:buClr>
                <a:schemeClr val="dk1"/>
              </a:buClr>
              <a:buSzPts val="2800"/>
              <a:buAutoNum type="arabicPeriod" startAt="5"/>
            </a:pPr>
            <a:r>
              <a:rPr lang="en-IN" sz="2800">
                <a:solidFill>
                  <a:schemeClr val="dk1"/>
                </a:solidFill>
              </a:rPr>
              <a:t>Kuhn, Harold W. "The Hungarian method for the assignment problem." Naval research logistics quarterly 2.1‐2 (1955): 83-97.</a:t>
            </a:r>
            <a:endParaRPr sz="2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f3b36017ea_0_63"/>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201" name="Google Shape;201;gf3b36017ea_0_63"/>
          <p:cNvSpPr/>
          <p:nvPr/>
        </p:nvSpPr>
        <p:spPr>
          <a:xfrm>
            <a:off x="504000" y="1975400"/>
            <a:ext cx="9071400" cy="5166300"/>
          </a:xfrm>
          <a:prstGeom prst="rect">
            <a:avLst/>
          </a:prstGeom>
          <a:noFill/>
          <a:ln>
            <a:noFill/>
          </a:ln>
        </p:spPr>
        <p:txBody>
          <a:bodyPr anchorCtr="0" anchor="t" bIns="0" lIns="0" spcFirstLastPara="1" rIns="0" wrap="square" tIns="0">
            <a:noAutofit/>
          </a:bodyPr>
          <a:lstStyle/>
          <a:p>
            <a:pPr indent="-406400" lvl="0" marL="457200" marR="0" rtl="0" algn="l">
              <a:lnSpc>
                <a:spcPct val="115000"/>
              </a:lnSpc>
              <a:spcBef>
                <a:spcPts val="0"/>
              </a:spcBef>
              <a:spcAft>
                <a:spcPts val="0"/>
              </a:spcAft>
              <a:buClr>
                <a:schemeClr val="dk1"/>
              </a:buClr>
              <a:buSzPts val="2800"/>
              <a:buFont typeface="Arial"/>
              <a:buAutoNum type="arabicPeriod" startAt="9"/>
            </a:pPr>
            <a:r>
              <a:rPr lang="en-IN" sz="2800">
                <a:solidFill>
                  <a:schemeClr val="dk1"/>
                </a:solidFill>
              </a:rPr>
              <a:t>Liu, Xinchen &amp; Liu, Wu &amp; Mei, Tao &amp; Ma, Huadong. (2016). A Deep Learning-Based Approach to Progressive Vehicle Re-identification for Urban Surveillance. 9906. 869-884. 10.1007/978-3-319-46475-6_53. </a:t>
            </a:r>
            <a:endParaRPr sz="2800">
              <a:solidFill>
                <a:schemeClr val="dk1"/>
              </a:solidFill>
            </a:endParaRPr>
          </a:p>
          <a:p>
            <a:pPr indent="-406400" lvl="0" marL="457200" marR="0" rtl="0" algn="l">
              <a:lnSpc>
                <a:spcPct val="115000"/>
              </a:lnSpc>
              <a:spcBef>
                <a:spcPts val="0"/>
              </a:spcBef>
              <a:spcAft>
                <a:spcPts val="0"/>
              </a:spcAft>
              <a:buClr>
                <a:schemeClr val="dk1"/>
              </a:buClr>
              <a:buSzPts val="2800"/>
              <a:buAutoNum type="arabicPeriod" startAt="9"/>
            </a:pPr>
            <a:r>
              <a:rPr lang="en-IN" sz="2800">
                <a:solidFill>
                  <a:schemeClr val="dk1"/>
                </a:solidFill>
              </a:rPr>
              <a:t>He, Kaiming et al. “Deep Residual Learning for Image Recognition.” 2016 IEEE Conference on Computer Vision and Pattern Recognition (CVPR) (2016): 770-778.</a:t>
            </a:r>
            <a:endParaRPr sz="2800">
              <a:solidFill>
                <a:schemeClr val="dk1"/>
              </a:solidFill>
            </a:endParaRPr>
          </a:p>
          <a:p>
            <a:pPr indent="0" lvl="0" marL="457200" marR="0" rtl="0" algn="l">
              <a:lnSpc>
                <a:spcPct val="115000"/>
              </a:lnSpc>
              <a:spcBef>
                <a:spcPts val="0"/>
              </a:spcBef>
              <a:spcAft>
                <a:spcPts val="0"/>
              </a:spcAft>
              <a:buNone/>
            </a:pPr>
            <a:r>
              <a:t/>
            </a:r>
            <a:endParaRPr sz="2800">
              <a:solidFill>
                <a:schemeClr val="dk1"/>
              </a:solidFill>
            </a:endParaRPr>
          </a:p>
          <a:p>
            <a:pPr indent="0" lvl="0" marL="91440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2211e3f6e9_0_17"/>
          <p:cNvSpPr/>
          <p:nvPr/>
        </p:nvSpPr>
        <p:spPr>
          <a:xfrm>
            <a:off x="504000" y="301320"/>
            <a:ext cx="9071400" cy="126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References</a:t>
            </a:r>
            <a:endParaRPr b="0" i="0" sz="1800" u="none" cap="none" strike="noStrike">
              <a:solidFill>
                <a:srgbClr val="000000"/>
              </a:solidFill>
              <a:latin typeface="Arial"/>
              <a:ea typeface="Arial"/>
              <a:cs typeface="Arial"/>
              <a:sym typeface="Arial"/>
            </a:endParaRPr>
          </a:p>
        </p:txBody>
      </p:sp>
      <p:sp>
        <p:nvSpPr>
          <p:cNvPr id="207" name="Google Shape;207;g12211e3f6e9_0_17"/>
          <p:cNvSpPr/>
          <p:nvPr/>
        </p:nvSpPr>
        <p:spPr>
          <a:xfrm>
            <a:off x="504000" y="1975400"/>
            <a:ext cx="9071400" cy="5166300"/>
          </a:xfrm>
          <a:prstGeom prst="rect">
            <a:avLst/>
          </a:prstGeom>
          <a:noFill/>
          <a:ln>
            <a:noFill/>
          </a:ln>
        </p:spPr>
        <p:txBody>
          <a:bodyPr anchorCtr="0" anchor="t" bIns="0" lIns="0" spcFirstLastPara="1" rIns="0" wrap="square" tIns="0">
            <a:noAutofit/>
          </a:bodyPr>
          <a:lstStyle/>
          <a:p>
            <a:pPr indent="-406400" lvl="0" marL="457200" marR="0" rtl="0" algn="l">
              <a:lnSpc>
                <a:spcPct val="115000"/>
              </a:lnSpc>
              <a:spcBef>
                <a:spcPts val="0"/>
              </a:spcBef>
              <a:spcAft>
                <a:spcPts val="0"/>
              </a:spcAft>
              <a:buClr>
                <a:schemeClr val="dk1"/>
              </a:buClr>
              <a:buSzPts val="2800"/>
              <a:buFont typeface="Arial"/>
              <a:buAutoNum type="arabicPeriod" startAt="11"/>
            </a:pPr>
            <a:r>
              <a:rPr lang="en-IN" sz="2800">
                <a:solidFill>
                  <a:schemeClr val="dk1"/>
                </a:solidFill>
              </a:rPr>
              <a:t>Wojke, Nicolai and Alex Bewley. “Deep Cosine Metric Learning for Person Re-identification.” 2018 IEEE Winter Conference on Applications of Computer Vision (WACV) (2018): 748-756.</a:t>
            </a:r>
            <a:endParaRPr sz="2800">
              <a:solidFill>
                <a:schemeClr val="dk1"/>
              </a:solidFill>
            </a:endParaRPr>
          </a:p>
          <a:p>
            <a:pPr indent="0" lvl="0" marL="457200" marR="0" rtl="0" algn="l">
              <a:lnSpc>
                <a:spcPct val="115000"/>
              </a:lnSpc>
              <a:spcBef>
                <a:spcPts val="0"/>
              </a:spcBef>
              <a:spcAft>
                <a:spcPts val="0"/>
              </a:spcAft>
              <a:buNone/>
            </a:pPr>
            <a:r>
              <a:t/>
            </a:r>
            <a:endParaRPr sz="2800">
              <a:solidFill>
                <a:schemeClr val="dk1"/>
              </a:solidFill>
            </a:endParaRPr>
          </a:p>
          <a:p>
            <a:pPr indent="0" lvl="0" marL="914400" marR="0" rtl="0" algn="l">
              <a:lnSpc>
                <a:spcPct val="115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11e3affae22_0_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Introduction</a:t>
            </a:r>
            <a:endParaRPr b="0" i="0" sz="4400" u="none" cap="none" strike="noStrike">
              <a:solidFill>
                <a:srgbClr val="000000"/>
              </a:solidFill>
              <a:latin typeface="Arial"/>
              <a:ea typeface="Arial"/>
              <a:cs typeface="Arial"/>
              <a:sym typeface="Arial"/>
            </a:endParaRPr>
          </a:p>
        </p:txBody>
      </p:sp>
      <p:pic>
        <p:nvPicPr>
          <p:cNvPr id="71" name="Google Shape;71;g11e3affae22_0_0"/>
          <p:cNvPicPr preferRelativeResize="0"/>
          <p:nvPr/>
        </p:nvPicPr>
        <p:blipFill rotWithShape="1">
          <a:blip r:embed="rId3">
            <a:alphaModFix/>
          </a:blip>
          <a:srcRect b="0" l="0" r="0" t="0"/>
          <a:stretch/>
        </p:blipFill>
        <p:spPr>
          <a:xfrm>
            <a:off x="152400" y="1714080"/>
            <a:ext cx="9775827" cy="5496219"/>
          </a:xfrm>
          <a:prstGeom prst="rect">
            <a:avLst/>
          </a:prstGeom>
          <a:noFill/>
          <a:ln>
            <a:noFill/>
          </a:ln>
        </p:spPr>
      </p:pic>
      <p:sp>
        <p:nvSpPr>
          <p:cNvPr id="72" name="Google Shape;72;g11e3affae22_0_0"/>
          <p:cNvSpPr txBox="1"/>
          <p:nvPr/>
        </p:nvSpPr>
        <p:spPr>
          <a:xfrm>
            <a:off x="3893825" y="5564475"/>
            <a:ext cx="2526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FFFF00"/>
                </a:solidFill>
                <a:latin typeface="Arial"/>
                <a:ea typeface="Arial"/>
                <a:cs typeface="Arial"/>
                <a:sym typeface="Arial"/>
              </a:rPr>
              <a:t>Roundabout</a:t>
            </a:r>
            <a:endParaRPr b="1" i="0" sz="2800" u="none" cap="none" strike="noStrike">
              <a:solidFill>
                <a:srgbClr val="FFFF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1a6de65709_0_5"/>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b="0" i="0" lang="en-IN" sz="4400" u="none" cap="none" strike="noStrike">
                <a:solidFill>
                  <a:srgbClr val="000000"/>
                </a:solidFill>
                <a:latin typeface="Arial"/>
                <a:ea typeface="Arial"/>
                <a:cs typeface="Arial"/>
                <a:sym typeface="Arial"/>
              </a:rPr>
              <a:t>Introduction</a:t>
            </a:r>
            <a:endParaRPr b="0" i="0" sz="4400" u="none" cap="none" strike="noStrike">
              <a:solidFill>
                <a:srgbClr val="000000"/>
              </a:solidFill>
              <a:latin typeface="Arial"/>
              <a:ea typeface="Arial"/>
              <a:cs typeface="Arial"/>
              <a:sym typeface="Arial"/>
            </a:endParaRPr>
          </a:p>
        </p:txBody>
      </p:sp>
      <p:sp>
        <p:nvSpPr>
          <p:cNvPr id="78" name="Google Shape;78;g11a6de65709_0_5"/>
          <p:cNvSpPr/>
          <p:nvPr/>
        </p:nvSpPr>
        <p:spPr>
          <a:xfrm>
            <a:off x="504000" y="1769050"/>
            <a:ext cx="9069900" cy="5315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1" i="1" lang="en-IN" sz="3200" u="none" cap="none" strike="noStrike">
                <a:solidFill>
                  <a:srgbClr val="000000"/>
                </a:solidFill>
                <a:latin typeface="Arial"/>
                <a:ea typeface="Arial"/>
                <a:cs typeface="Arial"/>
                <a:sym typeface="Arial"/>
              </a:rPr>
              <a:t>“If you can’t measure it, you can’t improve it”</a:t>
            </a:r>
            <a:endParaRPr b="1" i="1" sz="3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t/>
            </a:r>
            <a:endParaRPr b="0" i="1" sz="2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800"/>
              <a:buFont typeface="Arial"/>
              <a:buNone/>
            </a:pPr>
            <a:r>
              <a:rPr b="0" i="0" lang="en-IN" sz="2800" u="none" cap="none" strike="noStrike">
                <a:solidFill>
                  <a:srgbClr val="000000"/>
                </a:solidFill>
                <a:latin typeface="Arial"/>
                <a:ea typeface="Arial"/>
                <a:cs typeface="Arial"/>
                <a:sym typeface="Arial"/>
              </a:rPr>
              <a:t>Measurable road- objects :</a:t>
            </a:r>
            <a:endParaRPr b="0" i="0" sz="2800" u="none" cap="none" strike="noStrike">
              <a:solidFill>
                <a:srgbClr val="000000"/>
              </a:solidFill>
              <a:latin typeface="Arial"/>
              <a:ea typeface="Arial"/>
              <a:cs typeface="Arial"/>
              <a:sym typeface="Arial"/>
            </a:endParaRPr>
          </a:p>
          <a:p>
            <a:pPr indent="-406400" lvl="0" marL="914400" marR="0" rtl="0" algn="l">
              <a:lnSpc>
                <a:spcPct val="150000"/>
              </a:lnSpc>
              <a:spcBef>
                <a:spcPts val="0"/>
              </a:spcBef>
              <a:spcAft>
                <a:spcPts val="0"/>
              </a:spcAft>
              <a:buClr>
                <a:srgbClr val="000000"/>
              </a:buClr>
              <a:buSzPts val="2800"/>
              <a:buFont typeface="Arial"/>
              <a:buChar char="●"/>
            </a:pPr>
            <a:r>
              <a:rPr b="0" i="0" lang="en-IN" sz="2800" u="none" cap="none" strike="noStrike">
                <a:solidFill>
                  <a:srgbClr val="000000"/>
                </a:solidFill>
                <a:latin typeface="Arial"/>
                <a:ea typeface="Arial"/>
                <a:cs typeface="Arial"/>
                <a:sym typeface="Arial"/>
              </a:rPr>
              <a:t>Vehicles, Road markings </a:t>
            </a:r>
            <a:r>
              <a:rPr lang="en-IN" sz="2800"/>
              <a:t>, </a:t>
            </a:r>
            <a:r>
              <a:rPr b="0" i="0" lang="en-IN" sz="2800" u="none" cap="none" strike="noStrike">
                <a:solidFill>
                  <a:srgbClr val="000000"/>
                </a:solidFill>
                <a:latin typeface="Arial"/>
                <a:ea typeface="Arial"/>
                <a:cs typeface="Arial"/>
                <a:sym typeface="Arial"/>
              </a:rPr>
              <a:t>Road structure</a:t>
            </a:r>
            <a:r>
              <a:rPr lang="en-IN" sz="2800"/>
              <a:t>,</a:t>
            </a:r>
            <a:r>
              <a:rPr b="0" i="0" lang="en-IN" sz="2800" u="none" cap="none" strike="noStrike">
                <a:solidFill>
                  <a:srgbClr val="000000"/>
                </a:solidFill>
                <a:latin typeface="Arial"/>
                <a:ea typeface="Arial"/>
                <a:cs typeface="Arial"/>
                <a:sym typeface="Arial"/>
              </a:rPr>
              <a:t> Road signs </a:t>
            </a:r>
            <a:endParaRPr b="0" i="0" sz="2800" u="none" cap="none" strike="noStrike">
              <a:solidFill>
                <a:srgbClr val="000000"/>
              </a:solidFill>
              <a:latin typeface="Arial"/>
              <a:ea typeface="Arial"/>
              <a:cs typeface="Arial"/>
              <a:sym typeface="Arial"/>
            </a:endParaRPr>
          </a:p>
          <a:p>
            <a:pPr indent="-406400" lvl="0" marL="914400" marR="0" rtl="0" algn="l">
              <a:lnSpc>
                <a:spcPct val="150000"/>
              </a:lnSpc>
              <a:spcBef>
                <a:spcPts val="0"/>
              </a:spcBef>
              <a:spcAft>
                <a:spcPts val="0"/>
              </a:spcAft>
              <a:buSzPts val="2800"/>
              <a:buChar char="●"/>
            </a:pPr>
            <a:r>
              <a:rPr lang="en-IN" sz="2800"/>
              <a:t>Vehicle’s trajectories </a:t>
            </a:r>
            <a:endParaRPr sz="2800"/>
          </a:p>
          <a:p>
            <a:pPr indent="0" lvl="0" marL="0" rtl="0" algn="just">
              <a:lnSpc>
                <a:spcPct val="150000"/>
              </a:lnSpc>
              <a:spcBef>
                <a:spcPts val="0"/>
              </a:spcBef>
              <a:spcAft>
                <a:spcPts val="0"/>
              </a:spcAft>
              <a:buNone/>
            </a:pPr>
            <a:r>
              <a:rPr lang="en-IN" sz="2800">
                <a:solidFill>
                  <a:schemeClr val="dk1"/>
                </a:solidFill>
              </a:rPr>
              <a:t>So, further </a:t>
            </a:r>
            <a:r>
              <a:rPr lang="en-IN" sz="2800">
                <a:solidFill>
                  <a:schemeClr val="dk1"/>
                </a:solidFill>
              </a:rPr>
              <a:t>we need detector and tracker for analysis of road scene. </a:t>
            </a:r>
            <a:endParaRPr i="1" sz="2800">
              <a:solidFill>
                <a:schemeClr val="dk1"/>
              </a:solidFill>
            </a:endParaRPr>
          </a:p>
          <a:p>
            <a:pPr indent="0" lvl="0" marL="0" marR="0" rtl="0" algn="l">
              <a:lnSpc>
                <a:spcPct val="150000"/>
              </a:lnSpc>
              <a:spcBef>
                <a:spcPts val="0"/>
              </a:spcBef>
              <a:spcAft>
                <a:spcPts val="0"/>
              </a:spcAft>
              <a:buClr>
                <a:srgbClr val="000000"/>
              </a:buClr>
              <a:buSzPts val="2800"/>
              <a:buFont typeface="Arial"/>
              <a:buNone/>
            </a:pPr>
            <a:r>
              <a:t/>
            </a:r>
            <a:endParaRPr sz="2800"/>
          </a:p>
          <a:p>
            <a:pPr indent="0" lvl="0" marL="9144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a6de65709_0_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Object Detector</a:t>
            </a:r>
            <a:endParaRPr b="0" i="0" sz="4400" u="none" cap="none" strike="noStrike">
              <a:solidFill>
                <a:srgbClr val="000000"/>
              </a:solidFill>
              <a:latin typeface="Arial"/>
              <a:ea typeface="Arial"/>
              <a:cs typeface="Arial"/>
              <a:sym typeface="Arial"/>
            </a:endParaRPr>
          </a:p>
        </p:txBody>
      </p:sp>
      <p:sp>
        <p:nvSpPr>
          <p:cNvPr id="84" name="Google Shape;84;g11a6de65709_0_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06400" lvl="0" marL="457200" marR="0" rtl="0" algn="just">
              <a:lnSpc>
                <a:spcPct val="150000"/>
              </a:lnSpc>
              <a:spcBef>
                <a:spcPts val="0"/>
              </a:spcBef>
              <a:spcAft>
                <a:spcPts val="0"/>
              </a:spcAft>
              <a:buClr>
                <a:srgbClr val="000000"/>
              </a:buClr>
              <a:buSzPts val="2800"/>
              <a:buFont typeface="Arial"/>
              <a:buChar char="●"/>
            </a:pPr>
            <a:r>
              <a:rPr lang="en-IN" sz="2800"/>
              <a:t>Object detector = Classifier + localization </a:t>
            </a:r>
            <a:endParaRPr sz="2800"/>
          </a:p>
          <a:p>
            <a:pPr indent="-406400" lvl="0" marL="457200" marR="0" rtl="0" algn="just">
              <a:lnSpc>
                <a:spcPct val="150000"/>
              </a:lnSpc>
              <a:spcBef>
                <a:spcPts val="0"/>
              </a:spcBef>
              <a:spcAft>
                <a:spcPts val="0"/>
              </a:spcAft>
              <a:buSzPts val="2800"/>
              <a:buChar char="●"/>
            </a:pPr>
            <a:r>
              <a:rPr lang="en-IN" sz="2800"/>
              <a:t>For localization we can use region proposal algorithms. Currently, we are using below algorithms,</a:t>
            </a:r>
            <a:endParaRPr sz="2800"/>
          </a:p>
          <a:p>
            <a:pPr indent="-406400" lvl="1" marL="914400" marR="0" rtl="0" algn="just">
              <a:lnSpc>
                <a:spcPct val="150000"/>
              </a:lnSpc>
              <a:spcBef>
                <a:spcPts val="0"/>
              </a:spcBef>
              <a:spcAft>
                <a:spcPts val="0"/>
              </a:spcAft>
              <a:buSzPts val="2800"/>
              <a:buChar char="○"/>
            </a:pPr>
            <a:r>
              <a:rPr lang="en-IN" sz="2800"/>
              <a:t>Sliding window </a:t>
            </a:r>
            <a:endParaRPr sz="2800"/>
          </a:p>
          <a:p>
            <a:pPr indent="-406400" lvl="1" marL="914400" marR="0" rtl="0" algn="just">
              <a:lnSpc>
                <a:spcPct val="150000"/>
              </a:lnSpc>
              <a:spcBef>
                <a:spcPts val="0"/>
              </a:spcBef>
              <a:spcAft>
                <a:spcPts val="0"/>
              </a:spcAft>
              <a:buSzPts val="2800"/>
              <a:buChar char="○"/>
            </a:pPr>
            <a:r>
              <a:rPr lang="en-IN" sz="2800"/>
              <a:t>Selective search</a:t>
            </a:r>
            <a:r>
              <a:rPr baseline="-25000" lang="en-IN" sz="2800"/>
              <a:t>[2]</a:t>
            </a:r>
            <a:endParaRPr baseline="-25000" sz="2800"/>
          </a:p>
          <a:p>
            <a:pPr indent="0" lvl="0" marL="9144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2211e3f571_0_0"/>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Object Detector(AlexNet+Sliding window)</a:t>
            </a:r>
            <a:endParaRPr b="0" i="0" sz="4400" u="none" cap="none" strike="noStrike">
              <a:solidFill>
                <a:srgbClr val="000000"/>
              </a:solidFill>
              <a:latin typeface="Arial"/>
              <a:ea typeface="Arial"/>
              <a:cs typeface="Arial"/>
              <a:sym typeface="Arial"/>
            </a:endParaRPr>
          </a:p>
        </p:txBody>
      </p:sp>
      <p:sp>
        <p:nvSpPr>
          <p:cNvPr id="90" name="Google Shape;90;g12211e3f571_0_0"/>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06400" lvl="0" marL="457200" marR="0" rtl="0" algn="just">
              <a:lnSpc>
                <a:spcPct val="150000"/>
              </a:lnSpc>
              <a:spcBef>
                <a:spcPts val="0"/>
              </a:spcBef>
              <a:spcAft>
                <a:spcPts val="0"/>
              </a:spcAft>
              <a:buClr>
                <a:srgbClr val="000000"/>
              </a:buClr>
              <a:buSzPts val="2800"/>
              <a:buFont typeface="Arial"/>
              <a:buChar char="●"/>
            </a:pPr>
            <a:r>
              <a:rPr lang="en-IN" sz="2800"/>
              <a:t>Sliding window parameters, </a:t>
            </a:r>
            <a:endParaRPr sz="2800"/>
          </a:p>
          <a:p>
            <a:pPr indent="-406400" lvl="1" marL="914400" marR="0" rtl="0" algn="just">
              <a:lnSpc>
                <a:spcPct val="150000"/>
              </a:lnSpc>
              <a:spcBef>
                <a:spcPts val="0"/>
              </a:spcBef>
              <a:spcAft>
                <a:spcPts val="0"/>
              </a:spcAft>
              <a:buSzPts val="2800"/>
              <a:buChar char="○"/>
            </a:pPr>
            <a:r>
              <a:rPr lang="en-IN" sz="2800"/>
              <a:t>32 x 32, 64 x 64 and, 128 x 128 sized windows </a:t>
            </a:r>
            <a:endParaRPr sz="2800"/>
          </a:p>
          <a:p>
            <a:pPr indent="-406400" lvl="0" marL="457200" marR="0" rtl="0" algn="l">
              <a:lnSpc>
                <a:spcPct val="100000"/>
              </a:lnSpc>
              <a:spcBef>
                <a:spcPts val="0"/>
              </a:spcBef>
              <a:spcAft>
                <a:spcPts val="0"/>
              </a:spcAft>
              <a:buSzPts val="2800"/>
              <a:buChar char="●"/>
            </a:pPr>
            <a:r>
              <a:rPr lang="en-IN" sz="2800"/>
              <a:t>After testing we found that localisation accuracy is very bad and also false positives are more.</a:t>
            </a:r>
            <a:endParaRPr sz="2800"/>
          </a:p>
          <a:p>
            <a:pPr indent="-406400" lvl="0" marL="457200" marR="0" rtl="0" algn="l">
              <a:lnSpc>
                <a:spcPct val="100000"/>
              </a:lnSpc>
              <a:spcBef>
                <a:spcPts val="0"/>
              </a:spcBef>
              <a:spcAft>
                <a:spcPts val="0"/>
              </a:spcAft>
              <a:buSzPts val="2800"/>
              <a:buChar char="●"/>
            </a:pPr>
            <a:r>
              <a:rPr lang="en-IN" sz="2800"/>
              <a:t>Selective search is taking 1-2 minutes to propose regions so, we are not using it. </a:t>
            </a:r>
            <a:endParaRPr sz="2800"/>
          </a:p>
          <a:p>
            <a:pPr indent="-406400" lvl="0" marL="457200" marR="0" rtl="0" algn="l">
              <a:lnSpc>
                <a:spcPct val="100000"/>
              </a:lnSpc>
              <a:spcBef>
                <a:spcPts val="0"/>
              </a:spcBef>
              <a:spcAft>
                <a:spcPts val="0"/>
              </a:spcAft>
              <a:buSzPts val="2800"/>
              <a:buChar char="●"/>
            </a:pPr>
            <a:r>
              <a:rPr lang="en-IN" sz="2800"/>
              <a:t>Finally, we conclude that we need better object detector. </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12211e3f571_0_5"/>
          <p:cNvPicPr preferRelativeResize="0"/>
          <p:nvPr/>
        </p:nvPicPr>
        <p:blipFill>
          <a:blip r:embed="rId3">
            <a:alphaModFix/>
          </a:blip>
          <a:stretch>
            <a:fillRect/>
          </a:stretch>
        </p:blipFill>
        <p:spPr>
          <a:xfrm>
            <a:off x="0" y="0"/>
            <a:ext cx="10080624" cy="7559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1e2d6ae09f_0_3"/>
          <p:cNvSpPr/>
          <p:nvPr/>
        </p:nvSpPr>
        <p:spPr>
          <a:xfrm>
            <a:off x="504000" y="301320"/>
            <a:ext cx="9069900" cy="1260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400"/>
              <a:buFont typeface="Arial"/>
              <a:buNone/>
            </a:pPr>
            <a:r>
              <a:rPr lang="en-IN" sz="4400"/>
              <a:t>Object detector</a:t>
            </a:r>
            <a:endParaRPr b="0" i="0" sz="4400" u="none" cap="none" strike="noStrike">
              <a:solidFill>
                <a:srgbClr val="000000"/>
              </a:solidFill>
              <a:latin typeface="Arial"/>
              <a:ea typeface="Arial"/>
              <a:cs typeface="Arial"/>
              <a:sym typeface="Arial"/>
            </a:endParaRPr>
          </a:p>
        </p:txBody>
      </p:sp>
      <p:sp>
        <p:nvSpPr>
          <p:cNvPr id="101" name="Google Shape;101;g11e2d6ae09f_0_3"/>
          <p:cNvSpPr/>
          <p:nvPr/>
        </p:nvSpPr>
        <p:spPr>
          <a:xfrm>
            <a:off x="504000" y="1769051"/>
            <a:ext cx="9069900" cy="49548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rPr>
              <a:t>We are using Yolov5s</a:t>
            </a:r>
            <a:r>
              <a:rPr baseline="-25000" lang="en-IN" sz="2800">
                <a:solidFill>
                  <a:schemeClr val="dk1"/>
                </a:solidFill>
              </a:rPr>
              <a:t>[3]</a:t>
            </a:r>
            <a:r>
              <a:rPr lang="en-IN" sz="2800">
                <a:solidFill>
                  <a:schemeClr val="dk1"/>
                </a:solidFill>
              </a:rPr>
              <a:t> as object detector to get better detection and localization accuracy. </a:t>
            </a:r>
            <a:endParaRPr sz="2800">
              <a:solidFill>
                <a:schemeClr val="dk1"/>
              </a:solidFill>
            </a:endParaRPr>
          </a:p>
          <a:p>
            <a:pPr indent="-406400" lvl="1" marL="914400" marR="0" rtl="0" algn="l">
              <a:lnSpc>
                <a:spcPct val="150000"/>
              </a:lnSpc>
              <a:spcBef>
                <a:spcPts val="0"/>
              </a:spcBef>
              <a:spcAft>
                <a:spcPts val="0"/>
              </a:spcAft>
              <a:buClr>
                <a:schemeClr val="dk1"/>
              </a:buClr>
              <a:buSzPts val="2800"/>
              <a:buFont typeface="Arial"/>
              <a:buChar char="○"/>
            </a:pPr>
            <a:r>
              <a:rPr lang="en-IN" sz="2800">
                <a:solidFill>
                  <a:schemeClr val="dk1"/>
                </a:solidFill>
              </a:rPr>
              <a:t>Input Image size: 640 x 640</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0.34 mAP@0.5</a:t>
            </a:r>
            <a:endParaRPr sz="2800">
              <a:solidFill>
                <a:schemeClr val="dk1"/>
              </a:solidFill>
            </a:endParaRPr>
          </a:p>
          <a:p>
            <a:pPr indent="-406400" lvl="1" marL="914400" marR="0" rtl="0" algn="l">
              <a:lnSpc>
                <a:spcPct val="150000"/>
              </a:lnSpc>
              <a:spcBef>
                <a:spcPts val="0"/>
              </a:spcBef>
              <a:spcAft>
                <a:spcPts val="0"/>
              </a:spcAft>
              <a:buClr>
                <a:schemeClr val="dk1"/>
              </a:buClr>
              <a:buSzPts val="2800"/>
              <a:buChar char="○"/>
            </a:pPr>
            <a:r>
              <a:rPr lang="en-IN" sz="2800">
                <a:solidFill>
                  <a:schemeClr val="dk1"/>
                </a:solidFill>
              </a:rPr>
              <a:t>Testing time </a:t>
            </a:r>
            <a:endParaRPr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0.4 ms pre-processing </a:t>
            </a:r>
            <a:endParaRPr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22.2 ms inference </a:t>
            </a:r>
            <a:endParaRPr sz="2800">
              <a:solidFill>
                <a:schemeClr val="dk1"/>
              </a:solidFill>
            </a:endParaRPr>
          </a:p>
          <a:p>
            <a:pPr indent="-406400" lvl="2" marL="1371600" marR="0" rtl="0" algn="l">
              <a:lnSpc>
                <a:spcPct val="150000"/>
              </a:lnSpc>
              <a:spcBef>
                <a:spcPts val="0"/>
              </a:spcBef>
              <a:spcAft>
                <a:spcPts val="0"/>
              </a:spcAft>
              <a:buClr>
                <a:schemeClr val="dk1"/>
              </a:buClr>
              <a:buSzPts val="2800"/>
              <a:buChar char="■"/>
            </a:pPr>
            <a:r>
              <a:rPr lang="en-IN" sz="2800">
                <a:solidFill>
                  <a:schemeClr val="dk1"/>
                </a:solidFill>
              </a:rPr>
              <a:t>1.2ms NMS</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12211e3f571_0_9"/>
          <p:cNvPicPr preferRelativeResize="0"/>
          <p:nvPr/>
        </p:nvPicPr>
        <p:blipFill>
          <a:blip r:embed="rId3">
            <a:alphaModFix/>
          </a:blip>
          <a:stretch>
            <a:fillRect/>
          </a:stretch>
        </p:blipFill>
        <p:spPr>
          <a:xfrm>
            <a:off x="0" y="38100"/>
            <a:ext cx="10080625" cy="7560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2021-09-29T20:29:27Z</dcterms:created>
</cp:coreProperties>
</file>