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v4ad9xkueVixPzNCGxMZq+ktv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5F0A06-6229-4F57-97F8-7464AFA515FC}">
  <a:tblStyle styleId="{A15F0A06-6229-4F57-97F8-7464AFA515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 name="Google Shape;56;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3b36017ea_0_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f3b36017ea_0_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3b36017ea_0_1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f3b36017ea_0_1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3b36017ea_0_2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f3b36017ea_0_2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3b36017ea_0_3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f3b36017ea_0_3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3b36017ea_0_4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f3b36017ea_0_4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e416837b0_0_1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11e416837b0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e416837b0_0_3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e416837b0_0_3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3b36017ea_0_3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f3b36017ea_0_3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3b36017ea_0_4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f3b36017ea_0_4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e3affae22_0_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g11e3affae22_0_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36a0239bc_0_6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f36a0239bc_0_6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3b36017ea_0_5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f3b36017ea_0_5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3b36017ea_0_6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f3b36017ea_0_6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e3affae22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g11e3affae22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a6de65709_0_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g11a6de65709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a6de65709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11a6de65709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e2d6ae09f_0_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11e2d6ae09f_0_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e2d6ae09f_0_1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11e2d6ae09f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e2d6ae09f_0_1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g11e2d6ae09f_0_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3b36017ea_0_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f3b36017ea_0_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2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23"/>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24"/>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24"/>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24"/>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24"/>
          <p:cNvSpPr txBox="1"/>
          <p:nvPr>
            <p:ph idx="4"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2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5"/>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25"/>
          <p:cNvSpPr txBox="1"/>
          <p:nvPr>
            <p:ph idx="2"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52" name="Google Shape;52;p25"/>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53" name="Google Shape;53;p25"/>
          <p:cNvPicPr preferRelativeResize="0"/>
          <p:nvPr/>
        </p:nvPicPr>
        <p:blipFill rotWithShape="1">
          <a:blip r:embed="rId3">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 name="Shape 9"/>
        <p:cNvGrpSpPr/>
        <p:nvPr/>
      </p:nvGrpSpPr>
      <p:grpSpPr>
        <a:xfrm>
          <a:off x="0" y="0"/>
          <a:ext cx="0" cy="0"/>
          <a:chOff x="0" y="0"/>
          <a:chExt cx="0" cy="0"/>
        </a:xfrm>
      </p:grpSpPr>
      <p:sp>
        <p:nvSpPr>
          <p:cNvPr id="10" name="Google Shape;10;p16"/>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16"/>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1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5"/>
          <p:cNvSpPr txBox="1"/>
          <p:nvPr>
            <p:ph idx="1" type="subTitle"/>
          </p:nvPr>
        </p:nvSpPr>
        <p:spPr>
          <a:xfrm>
            <a:off x="504000" y="1768680"/>
            <a:ext cx="9072000" cy="438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17"/>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 name="Google Shape;18;p17"/>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19"/>
          <p:cNvSpPr txBox="1"/>
          <p:nvPr>
            <p:ph idx="1" type="subTitle"/>
          </p:nvPr>
        </p:nvSpPr>
        <p:spPr>
          <a:xfrm>
            <a:off x="504000" y="301320"/>
            <a:ext cx="9072000" cy="58503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2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 name="Google Shape;26;p20"/>
          <p:cNvSpPr txBox="1"/>
          <p:nvPr>
            <p:ph idx="2"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20"/>
          <p:cNvSpPr txBox="1"/>
          <p:nvPr>
            <p:ph idx="3"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2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21"/>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21"/>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2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22"/>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22"/>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1" Type="http://schemas.openxmlformats.org/officeDocument/2006/relationships/image" Target="../media/image19.jpg"/><Relationship Id="rId10" Type="http://schemas.openxmlformats.org/officeDocument/2006/relationships/image" Target="../media/image18.jpg"/><Relationship Id="rId12" Type="http://schemas.openxmlformats.org/officeDocument/2006/relationships/image" Target="../media/image15.jpg"/><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4.jpg"/><Relationship Id="rId9" Type="http://schemas.openxmlformats.org/officeDocument/2006/relationships/image" Target="../media/image21.jpg"/><Relationship Id="rId5" Type="http://schemas.openxmlformats.org/officeDocument/2006/relationships/image" Target="../media/image2.jpg"/><Relationship Id="rId6" Type="http://schemas.openxmlformats.org/officeDocument/2006/relationships/image" Target="../media/image14.jpg"/><Relationship Id="rId7" Type="http://schemas.openxmlformats.org/officeDocument/2006/relationships/image" Target="../media/image3.jpg"/><Relationship Id="rId8" Type="http://schemas.openxmlformats.org/officeDocument/2006/relationships/image" Target="../media/image8.jpg"/></Relationships>
</file>

<file path=ppt/slides/_rels/slide16.xml.rels><?xml version="1.0" encoding="UTF-8" standalone="yes"?><Relationships xmlns="http://schemas.openxmlformats.org/package/2006/relationships"><Relationship Id="rId20" Type="http://schemas.openxmlformats.org/officeDocument/2006/relationships/image" Target="../media/image34.jpg"/><Relationship Id="rId11" Type="http://schemas.openxmlformats.org/officeDocument/2006/relationships/image" Target="../media/image32.jpg"/><Relationship Id="rId22" Type="http://schemas.openxmlformats.org/officeDocument/2006/relationships/image" Target="../media/image38.jpg"/><Relationship Id="rId10" Type="http://schemas.openxmlformats.org/officeDocument/2006/relationships/image" Target="../media/image24.jpg"/><Relationship Id="rId21" Type="http://schemas.openxmlformats.org/officeDocument/2006/relationships/image" Target="../media/image37.jpg"/><Relationship Id="rId13" Type="http://schemas.openxmlformats.org/officeDocument/2006/relationships/image" Target="../media/image25.jpg"/><Relationship Id="rId12" Type="http://schemas.openxmlformats.org/officeDocument/2006/relationships/image" Target="../media/image30.jpg"/><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16.jpg"/><Relationship Id="rId9" Type="http://schemas.openxmlformats.org/officeDocument/2006/relationships/image" Target="../media/image23.jpg"/><Relationship Id="rId15" Type="http://schemas.openxmlformats.org/officeDocument/2006/relationships/image" Target="../media/image35.jpg"/><Relationship Id="rId14" Type="http://schemas.openxmlformats.org/officeDocument/2006/relationships/image" Target="../media/image33.jpg"/><Relationship Id="rId17" Type="http://schemas.openxmlformats.org/officeDocument/2006/relationships/image" Target="../media/image28.jpg"/><Relationship Id="rId16" Type="http://schemas.openxmlformats.org/officeDocument/2006/relationships/image" Target="../media/image29.jpg"/><Relationship Id="rId5" Type="http://schemas.openxmlformats.org/officeDocument/2006/relationships/image" Target="../media/image26.jpg"/><Relationship Id="rId19" Type="http://schemas.openxmlformats.org/officeDocument/2006/relationships/image" Target="../media/image36.jpg"/><Relationship Id="rId6" Type="http://schemas.openxmlformats.org/officeDocument/2006/relationships/image" Target="../media/image17.jpg"/><Relationship Id="rId18" Type="http://schemas.openxmlformats.org/officeDocument/2006/relationships/image" Target="../media/image31.jpg"/><Relationship Id="rId7" Type="http://schemas.openxmlformats.org/officeDocument/2006/relationships/image" Target="../media/image20.jpg"/><Relationship Id="rId8" Type="http://schemas.openxmlformats.org/officeDocument/2006/relationships/image" Target="../media/image2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proceedings.neurips.cc/paper/2012/file/c399862d3b9d6b76c8436e924a68c45b-Paper.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p:nvPr/>
        </p:nvSpPr>
        <p:spPr>
          <a:xfrm>
            <a:off x="504000" y="301320"/>
            <a:ext cx="9069840" cy="12603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ML</a:t>
            </a:r>
            <a:r>
              <a:rPr b="0" i="0" lang="en-IN" sz="4400" u="none" cap="none" strike="noStrike">
                <a:solidFill>
                  <a:srgbClr val="000000"/>
                </a:solidFill>
                <a:latin typeface="Arial"/>
                <a:ea typeface="Arial"/>
                <a:cs typeface="Arial"/>
                <a:sym typeface="Arial"/>
              </a:rPr>
              <a:t>001: </a:t>
            </a:r>
            <a:r>
              <a:rPr lang="en-IN" sz="4400"/>
              <a:t>Road Analytics</a:t>
            </a:r>
            <a:endParaRPr b="0" i="0" sz="1800" u="none" cap="none" strike="noStrike">
              <a:solidFill>
                <a:srgbClr val="000000"/>
              </a:solidFill>
              <a:latin typeface="Arial"/>
              <a:ea typeface="Arial"/>
              <a:cs typeface="Arial"/>
              <a:sym typeface="Arial"/>
            </a:endParaRPr>
          </a:p>
        </p:txBody>
      </p:sp>
      <p:sp>
        <p:nvSpPr>
          <p:cNvPr id="59" name="Google Shape;59;p1"/>
          <p:cNvSpPr/>
          <p:nvPr/>
        </p:nvSpPr>
        <p:spPr>
          <a:xfrm>
            <a:off x="504000" y="1769052"/>
            <a:ext cx="9069900" cy="5258700"/>
          </a:xfrm>
          <a:prstGeom prst="rect">
            <a:avLst/>
          </a:prstGeom>
          <a:noFill/>
          <a:ln>
            <a:noFill/>
          </a:ln>
        </p:spPr>
        <p:txBody>
          <a:bodyPr anchorCtr="0" anchor="ctr" bIns="0" lIns="0" spcFirstLastPara="1" rIns="0" wrap="square" tIns="0">
            <a:noAutofit/>
          </a:bodyPr>
          <a:lstStyle/>
          <a:p>
            <a:pPr indent="0" lvl="0" marL="0" marR="0" rtl="0" algn="just">
              <a:lnSpc>
                <a:spcPct val="150000"/>
              </a:lnSpc>
              <a:spcBef>
                <a:spcPts val="0"/>
              </a:spcBef>
              <a:spcAft>
                <a:spcPts val="0"/>
              </a:spcAft>
              <a:buClr>
                <a:srgbClr val="000000"/>
              </a:buClr>
              <a:buSzPts val="3200"/>
              <a:buFont typeface="Arial"/>
              <a:buNone/>
            </a:pPr>
            <a:r>
              <a:rPr i="0" lang="en-IN" sz="3200" u="none" cap="none" strike="noStrike">
                <a:solidFill>
                  <a:srgbClr val="000000"/>
                </a:solidFill>
              </a:rPr>
              <a:t>Course: </a:t>
            </a:r>
            <a:r>
              <a:rPr b="0" i="0" lang="en-IN" sz="3200" u="none" cap="none" strike="noStrike">
                <a:solidFill>
                  <a:srgbClr val="000000"/>
                </a:solidFill>
                <a:latin typeface="Arial"/>
                <a:ea typeface="Arial"/>
                <a:cs typeface="Arial"/>
                <a:sym typeface="Arial"/>
              </a:rPr>
              <a:t>			</a:t>
            </a:r>
            <a:r>
              <a:rPr i="1" lang="en-IN" sz="3000"/>
              <a:t>CSE541 Computer Vision and                               CSE523 Machine Learning </a:t>
            </a:r>
            <a:r>
              <a:rPr b="0" i="1" lang="en-IN" sz="3000" u="none" cap="none" strike="noStrike">
                <a:solidFill>
                  <a:srgbClr val="000000"/>
                </a:solidFill>
                <a:latin typeface="Arial"/>
                <a:ea typeface="Arial"/>
                <a:cs typeface="Arial"/>
                <a:sym typeface="Arial"/>
              </a:rPr>
              <a:t>(</a:t>
            </a:r>
            <a:r>
              <a:rPr i="1" lang="en-IN" sz="3000"/>
              <a:t>Winter</a:t>
            </a:r>
            <a:r>
              <a:rPr b="0" i="1" lang="en-IN" sz="3000" u="none" cap="none" strike="noStrike">
                <a:solidFill>
                  <a:srgbClr val="000000"/>
                </a:solidFill>
                <a:latin typeface="Arial"/>
                <a:ea typeface="Arial"/>
                <a:cs typeface="Arial"/>
                <a:sym typeface="Arial"/>
              </a:rPr>
              <a:t> 202</a:t>
            </a:r>
            <a:r>
              <a:rPr i="1" lang="en-IN" sz="3000"/>
              <a:t>2</a:t>
            </a:r>
            <a:r>
              <a:rPr b="0" i="1" lang="en-IN" sz="3000" u="none" cap="none" strike="noStrike">
                <a:solidFill>
                  <a:srgbClr val="000000"/>
                </a:solidFill>
                <a:latin typeface="Arial"/>
                <a:ea typeface="Arial"/>
                <a:cs typeface="Arial"/>
                <a:sym typeface="Arial"/>
              </a:rPr>
              <a:t>)</a:t>
            </a:r>
            <a:endParaRPr b="0" i="1"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200"/>
              <a:buFont typeface="Arial"/>
              <a:buNone/>
            </a:pPr>
            <a:r>
              <a:t/>
            </a:r>
            <a:endParaRPr sz="3200"/>
          </a:p>
          <a:p>
            <a:pPr indent="0" lvl="0" marL="0" marR="0" rtl="0" algn="l">
              <a:lnSpc>
                <a:spcPct val="150000"/>
              </a:lnSpc>
              <a:spcBef>
                <a:spcPts val="0"/>
              </a:spcBef>
              <a:spcAft>
                <a:spcPts val="0"/>
              </a:spcAft>
              <a:buClr>
                <a:srgbClr val="000000"/>
              </a:buClr>
              <a:buSzPts val="3200"/>
              <a:buFont typeface="Arial"/>
              <a:buNone/>
            </a:pPr>
            <a:r>
              <a:rPr b="0" i="0" lang="en-IN" sz="3200" u="none" cap="none" strike="noStrike">
                <a:solidFill>
                  <a:srgbClr val="000000"/>
                </a:solidFill>
                <a:latin typeface="Arial"/>
                <a:ea typeface="Arial"/>
                <a:cs typeface="Arial"/>
                <a:sym typeface="Arial"/>
              </a:rPr>
              <a:t>Faculty	:				</a:t>
            </a:r>
            <a:r>
              <a:rPr b="0" i="1" lang="en-IN" sz="3000" u="none" cap="none" strike="noStrike">
                <a:solidFill>
                  <a:srgbClr val="000000"/>
                </a:solidFill>
                <a:latin typeface="Arial"/>
                <a:ea typeface="Arial"/>
                <a:cs typeface="Arial"/>
                <a:sym typeface="Arial"/>
              </a:rPr>
              <a:t>Mehul S.Raval</a:t>
            </a:r>
            <a:endParaRPr b="0" i="1"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200"/>
              <a:buFont typeface="Arial"/>
              <a:buNone/>
            </a:pPr>
            <a:r>
              <a:rPr b="0" i="0" lang="en-IN" sz="3200" u="none" cap="none" strike="noStrike">
                <a:solidFill>
                  <a:srgbClr val="000000"/>
                </a:solidFill>
                <a:latin typeface="Arial"/>
                <a:ea typeface="Arial"/>
                <a:cs typeface="Arial"/>
                <a:sym typeface="Arial"/>
              </a:rPr>
              <a:t>Student Name: 	</a:t>
            </a:r>
            <a:r>
              <a:rPr b="0" i="1" lang="en-IN" sz="3000" u="none" cap="none" strike="noStrike">
                <a:solidFill>
                  <a:srgbClr val="000000"/>
                </a:solidFill>
                <a:latin typeface="Arial"/>
                <a:ea typeface="Arial"/>
                <a:cs typeface="Arial"/>
                <a:sym typeface="Arial"/>
              </a:rPr>
              <a:t>Yagnik Bhavsar</a:t>
            </a:r>
            <a:endParaRPr b="0" i="1"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200"/>
              <a:buFont typeface="Arial"/>
              <a:buNone/>
            </a:pPr>
            <a:r>
              <a:rPr b="0" i="0" lang="en-IN" sz="3200" u="none" cap="none" strike="noStrike">
                <a:solidFill>
                  <a:srgbClr val="000000"/>
                </a:solidFill>
                <a:latin typeface="Arial"/>
                <a:ea typeface="Arial"/>
                <a:cs typeface="Arial"/>
                <a:sym typeface="Arial"/>
              </a:rPr>
              <a:t>Roll No: 				</a:t>
            </a:r>
            <a:r>
              <a:rPr b="0" i="1" lang="en-IN" sz="3000" u="none" cap="none" strike="noStrike">
                <a:solidFill>
                  <a:srgbClr val="000000"/>
                </a:solidFill>
                <a:latin typeface="Arial"/>
                <a:ea typeface="Arial"/>
                <a:cs typeface="Arial"/>
                <a:sym typeface="Arial"/>
              </a:rPr>
              <a:t>AU2149006</a:t>
            </a:r>
            <a:endParaRPr b="0" i="1" sz="16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f3b36017ea_0_7"/>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4400"/>
              <a:buFont typeface="Arial"/>
              <a:buNone/>
            </a:pPr>
            <a:r>
              <a:rPr lang="en-IN" sz="4400">
                <a:solidFill>
                  <a:schemeClr val="dk1"/>
                </a:solidFill>
              </a:rPr>
              <a:t>Modified</a:t>
            </a:r>
            <a:r>
              <a:rPr lang="en-IN" sz="4400">
                <a:solidFill>
                  <a:schemeClr val="dk1"/>
                </a:solidFill>
              </a:rPr>
              <a:t> Alexnet ( 50 x 50 ) </a:t>
            </a:r>
            <a:endParaRPr sz="4400"/>
          </a:p>
        </p:txBody>
      </p:sp>
      <p:pic>
        <p:nvPicPr>
          <p:cNvPr id="115" name="Google Shape;115;gf3b36017ea_0_7"/>
          <p:cNvPicPr preferRelativeResize="0"/>
          <p:nvPr/>
        </p:nvPicPr>
        <p:blipFill>
          <a:blip r:embed="rId3">
            <a:alphaModFix/>
          </a:blip>
          <a:stretch>
            <a:fillRect/>
          </a:stretch>
        </p:blipFill>
        <p:spPr>
          <a:xfrm>
            <a:off x="817200" y="1695050"/>
            <a:ext cx="8243025" cy="5104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f3b36017ea_0_13"/>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4400"/>
              <a:buFont typeface="Arial"/>
              <a:buNone/>
            </a:pPr>
            <a:r>
              <a:rPr lang="en-IN" sz="4400">
                <a:solidFill>
                  <a:schemeClr val="dk1"/>
                </a:solidFill>
              </a:rPr>
              <a:t>SPPnet</a:t>
            </a:r>
            <a:r>
              <a:rPr baseline="-25000" lang="en-IN" sz="4400">
                <a:solidFill>
                  <a:schemeClr val="dk1"/>
                </a:solidFill>
              </a:rPr>
              <a:t>[4]</a:t>
            </a:r>
            <a:endParaRPr baseline="-25000" sz="4400"/>
          </a:p>
        </p:txBody>
      </p:sp>
      <p:pic>
        <p:nvPicPr>
          <p:cNvPr id="121" name="Google Shape;121;gf3b36017ea_0_13"/>
          <p:cNvPicPr preferRelativeResize="0"/>
          <p:nvPr/>
        </p:nvPicPr>
        <p:blipFill>
          <a:blip r:embed="rId3">
            <a:alphaModFix/>
          </a:blip>
          <a:stretch>
            <a:fillRect/>
          </a:stretch>
        </p:blipFill>
        <p:spPr>
          <a:xfrm>
            <a:off x="854725" y="1561625"/>
            <a:ext cx="8281475" cy="5371250"/>
          </a:xfrm>
          <a:prstGeom prst="rect">
            <a:avLst/>
          </a:prstGeom>
          <a:noFill/>
          <a:ln>
            <a:noFill/>
          </a:ln>
        </p:spPr>
      </p:pic>
      <p:sp>
        <p:nvSpPr>
          <p:cNvPr id="122" name="Google Shape;122;gf3b36017ea_0_13"/>
          <p:cNvSpPr txBox="1"/>
          <p:nvPr/>
        </p:nvSpPr>
        <p:spPr>
          <a:xfrm>
            <a:off x="854725" y="6628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IN">
                <a:solidFill>
                  <a:schemeClr val="dk1"/>
                </a:solidFill>
              </a:rPr>
              <a:t>* from google search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f3b36017ea_0_20"/>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4400"/>
              <a:buFont typeface="Arial"/>
              <a:buNone/>
            </a:pPr>
            <a:r>
              <a:rPr lang="en-IN" sz="4400">
                <a:solidFill>
                  <a:schemeClr val="dk1"/>
                </a:solidFill>
              </a:rPr>
              <a:t>Global Average Pooling(GAP)</a:t>
            </a:r>
            <a:r>
              <a:rPr baseline="-25000" lang="en-IN" sz="4400">
                <a:solidFill>
                  <a:schemeClr val="dk1"/>
                </a:solidFill>
              </a:rPr>
              <a:t>[5]</a:t>
            </a:r>
            <a:endParaRPr baseline="-25000" sz="4400"/>
          </a:p>
        </p:txBody>
      </p:sp>
      <p:pic>
        <p:nvPicPr>
          <p:cNvPr id="128" name="Google Shape;128;gf3b36017ea_0_20"/>
          <p:cNvPicPr preferRelativeResize="0"/>
          <p:nvPr/>
        </p:nvPicPr>
        <p:blipFill>
          <a:blip r:embed="rId3">
            <a:alphaModFix/>
          </a:blip>
          <a:stretch>
            <a:fillRect/>
          </a:stretch>
        </p:blipFill>
        <p:spPr>
          <a:xfrm>
            <a:off x="504000" y="1561625"/>
            <a:ext cx="9069900" cy="5347525"/>
          </a:xfrm>
          <a:prstGeom prst="rect">
            <a:avLst/>
          </a:prstGeom>
          <a:noFill/>
          <a:ln>
            <a:noFill/>
          </a:ln>
        </p:spPr>
      </p:pic>
      <p:sp>
        <p:nvSpPr>
          <p:cNvPr id="129" name="Google Shape;129;gf3b36017ea_0_20"/>
          <p:cNvSpPr txBox="1"/>
          <p:nvPr/>
        </p:nvSpPr>
        <p:spPr>
          <a:xfrm>
            <a:off x="721775" y="69091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IN">
                <a:solidFill>
                  <a:schemeClr val="dk1"/>
                </a:solidFill>
              </a:rPr>
              <a:t>* from google search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f3b36017ea_0_35"/>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4400"/>
              <a:buFont typeface="Arial"/>
              <a:buNone/>
            </a:pPr>
            <a:r>
              <a:rPr lang="en-IN" sz="4400">
                <a:solidFill>
                  <a:schemeClr val="dk1"/>
                </a:solidFill>
              </a:rPr>
              <a:t>VisDrone 2019 Dataset </a:t>
            </a:r>
            <a:r>
              <a:rPr baseline="-25000" lang="en-IN" sz="4400">
                <a:solidFill>
                  <a:schemeClr val="dk1"/>
                </a:solidFill>
              </a:rPr>
              <a:t>[2]</a:t>
            </a:r>
            <a:endParaRPr baseline="-25000" sz="4400"/>
          </a:p>
        </p:txBody>
      </p:sp>
      <p:pic>
        <p:nvPicPr>
          <p:cNvPr id="135" name="Google Shape;135;gf3b36017ea_0_35"/>
          <p:cNvPicPr preferRelativeResize="0"/>
          <p:nvPr/>
        </p:nvPicPr>
        <p:blipFill>
          <a:blip r:embed="rId3">
            <a:alphaModFix/>
          </a:blip>
          <a:stretch>
            <a:fillRect/>
          </a:stretch>
        </p:blipFill>
        <p:spPr>
          <a:xfrm>
            <a:off x="1025675" y="1561625"/>
            <a:ext cx="8110526" cy="5352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f3b36017ea_0_41"/>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4400"/>
              <a:buFont typeface="Arial"/>
              <a:buNone/>
            </a:pPr>
            <a:r>
              <a:rPr lang="en-IN" sz="4400">
                <a:solidFill>
                  <a:schemeClr val="dk1"/>
                </a:solidFill>
              </a:rPr>
              <a:t>VisDrone 2019 Dataset</a:t>
            </a:r>
            <a:endParaRPr sz="4400"/>
          </a:p>
        </p:txBody>
      </p:sp>
      <p:pic>
        <p:nvPicPr>
          <p:cNvPr id="141" name="Google Shape;141;gf3b36017ea_0_41"/>
          <p:cNvPicPr preferRelativeResize="0"/>
          <p:nvPr/>
        </p:nvPicPr>
        <p:blipFill>
          <a:blip r:embed="rId3">
            <a:alphaModFix/>
          </a:blip>
          <a:stretch>
            <a:fillRect/>
          </a:stretch>
        </p:blipFill>
        <p:spPr>
          <a:xfrm>
            <a:off x="759775" y="1561625"/>
            <a:ext cx="8566349" cy="5333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11e416837b0_0_10"/>
          <p:cNvPicPr preferRelativeResize="0"/>
          <p:nvPr/>
        </p:nvPicPr>
        <p:blipFill>
          <a:blip r:embed="rId3">
            <a:alphaModFix/>
          </a:blip>
          <a:stretch>
            <a:fillRect/>
          </a:stretch>
        </p:blipFill>
        <p:spPr>
          <a:xfrm>
            <a:off x="152400" y="152400"/>
            <a:ext cx="1014057" cy="1849405"/>
          </a:xfrm>
          <a:prstGeom prst="rect">
            <a:avLst/>
          </a:prstGeom>
          <a:noFill/>
          <a:ln>
            <a:noFill/>
          </a:ln>
        </p:spPr>
      </p:pic>
      <p:pic>
        <p:nvPicPr>
          <p:cNvPr id="147" name="Google Shape;147;g11e416837b0_0_10"/>
          <p:cNvPicPr preferRelativeResize="0"/>
          <p:nvPr/>
        </p:nvPicPr>
        <p:blipFill>
          <a:blip r:embed="rId4">
            <a:alphaModFix/>
          </a:blip>
          <a:stretch>
            <a:fillRect/>
          </a:stretch>
        </p:blipFill>
        <p:spPr>
          <a:xfrm>
            <a:off x="1582481" y="152400"/>
            <a:ext cx="1300074" cy="1356230"/>
          </a:xfrm>
          <a:prstGeom prst="rect">
            <a:avLst/>
          </a:prstGeom>
          <a:noFill/>
          <a:ln>
            <a:noFill/>
          </a:ln>
        </p:spPr>
      </p:pic>
      <p:pic>
        <p:nvPicPr>
          <p:cNvPr id="148" name="Google Shape;148;g11e416837b0_0_10"/>
          <p:cNvPicPr preferRelativeResize="0"/>
          <p:nvPr/>
        </p:nvPicPr>
        <p:blipFill>
          <a:blip r:embed="rId5">
            <a:alphaModFix/>
          </a:blip>
          <a:stretch>
            <a:fillRect/>
          </a:stretch>
        </p:blipFill>
        <p:spPr>
          <a:xfrm>
            <a:off x="152400" y="2494979"/>
            <a:ext cx="3952223" cy="2250109"/>
          </a:xfrm>
          <a:prstGeom prst="rect">
            <a:avLst/>
          </a:prstGeom>
          <a:noFill/>
          <a:ln>
            <a:noFill/>
          </a:ln>
        </p:spPr>
      </p:pic>
      <p:pic>
        <p:nvPicPr>
          <p:cNvPr id="149" name="Google Shape;149;g11e416837b0_0_10"/>
          <p:cNvPicPr preferRelativeResize="0"/>
          <p:nvPr/>
        </p:nvPicPr>
        <p:blipFill>
          <a:blip r:embed="rId6">
            <a:alphaModFix/>
          </a:blip>
          <a:stretch>
            <a:fillRect/>
          </a:stretch>
        </p:blipFill>
        <p:spPr>
          <a:xfrm>
            <a:off x="4520647" y="152400"/>
            <a:ext cx="2184123" cy="2373403"/>
          </a:xfrm>
          <a:prstGeom prst="rect">
            <a:avLst/>
          </a:prstGeom>
          <a:noFill/>
          <a:ln>
            <a:noFill/>
          </a:ln>
        </p:spPr>
      </p:pic>
      <p:pic>
        <p:nvPicPr>
          <p:cNvPr id="150" name="Google Shape;150;g11e416837b0_0_10"/>
          <p:cNvPicPr preferRelativeResize="0"/>
          <p:nvPr/>
        </p:nvPicPr>
        <p:blipFill>
          <a:blip r:embed="rId7">
            <a:alphaModFix/>
          </a:blip>
          <a:stretch>
            <a:fillRect/>
          </a:stretch>
        </p:blipFill>
        <p:spPr>
          <a:xfrm>
            <a:off x="152400" y="5238263"/>
            <a:ext cx="1170066" cy="2188462"/>
          </a:xfrm>
          <a:prstGeom prst="rect">
            <a:avLst/>
          </a:prstGeom>
          <a:noFill/>
          <a:ln>
            <a:noFill/>
          </a:ln>
        </p:spPr>
      </p:pic>
      <p:pic>
        <p:nvPicPr>
          <p:cNvPr id="151" name="Google Shape;151;g11e416837b0_0_10"/>
          <p:cNvPicPr preferRelativeResize="0"/>
          <p:nvPr/>
        </p:nvPicPr>
        <p:blipFill>
          <a:blip r:embed="rId8">
            <a:alphaModFix/>
          </a:blip>
          <a:stretch>
            <a:fillRect/>
          </a:stretch>
        </p:blipFill>
        <p:spPr>
          <a:xfrm>
            <a:off x="7120794" y="152400"/>
            <a:ext cx="1040059" cy="1633641"/>
          </a:xfrm>
          <a:prstGeom prst="rect">
            <a:avLst/>
          </a:prstGeom>
          <a:noFill/>
          <a:ln>
            <a:noFill/>
          </a:ln>
        </p:spPr>
      </p:pic>
      <p:pic>
        <p:nvPicPr>
          <p:cNvPr id="152" name="Google Shape;152;g11e416837b0_0_10"/>
          <p:cNvPicPr preferRelativeResize="0"/>
          <p:nvPr/>
        </p:nvPicPr>
        <p:blipFill>
          <a:blip r:embed="rId9">
            <a:alphaModFix/>
          </a:blip>
          <a:stretch>
            <a:fillRect/>
          </a:stretch>
        </p:blipFill>
        <p:spPr>
          <a:xfrm>
            <a:off x="1738490" y="5238263"/>
            <a:ext cx="1664094" cy="1140466"/>
          </a:xfrm>
          <a:prstGeom prst="rect">
            <a:avLst/>
          </a:prstGeom>
          <a:noFill/>
          <a:ln>
            <a:noFill/>
          </a:ln>
        </p:spPr>
      </p:pic>
      <p:pic>
        <p:nvPicPr>
          <p:cNvPr id="153" name="Google Shape;153;g11e416837b0_0_10"/>
          <p:cNvPicPr preferRelativeResize="0"/>
          <p:nvPr/>
        </p:nvPicPr>
        <p:blipFill>
          <a:blip r:embed="rId10">
            <a:alphaModFix/>
          </a:blip>
          <a:stretch>
            <a:fillRect/>
          </a:stretch>
        </p:blipFill>
        <p:spPr>
          <a:xfrm>
            <a:off x="4520647" y="3018977"/>
            <a:ext cx="1508085" cy="1541171"/>
          </a:xfrm>
          <a:prstGeom prst="rect">
            <a:avLst/>
          </a:prstGeom>
          <a:noFill/>
          <a:ln>
            <a:noFill/>
          </a:ln>
        </p:spPr>
      </p:pic>
      <p:pic>
        <p:nvPicPr>
          <p:cNvPr id="154" name="Google Shape;154;g11e416837b0_0_10"/>
          <p:cNvPicPr preferRelativeResize="0"/>
          <p:nvPr/>
        </p:nvPicPr>
        <p:blipFill>
          <a:blip r:embed="rId11">
            <a:alphaModFix/>
          </a:blip>
          <a:stretch>
            <a:fillRect/>
          </a:stretch>
        </p:blipFill>
        <p:spPr>
          <a:xfrm>
            <a:off x="8576876" y="152400"/>
            <a:ext cx="1300074" cy="2188462"/>
          </a:xfrm>
          <a:prstGeom prst="rect">
            <a:avLst/>
          </a:prstGeom>
          <a:noFill/>
          <a:ln>
            <a:noFill/>
          </a:ln>
        </p:spPr>
      </p:pic>
      <p:pic>
        <p:nvPicPr>
          <p:cNvPr id="155" name="Google Shape;155;g11e416837b0_0_10"/>
          <p:cNvPicPr preferRelativeResize="0"/>
          <p:nvPr/>
        </p:nvPicPr>
        <p:blipFill>
          <a:blip r:embed="rId12">
            <a:alphaModFix/>
          </a:blip>
          <a:stretch>
            <a:fillRect/>
          </a:stretch>
        </p:blipFill>
        <p:spPr>
          <a:xfrm>
            <a:off x="3818607" y="5238263"/>
            <a:ext cx="2288129" cy="1880228"/>
          </a:xfrm>
          <a:prstGeom prst="rect">
            <a:avLst/>
          </a:prstGeom>
          <a:noFill/>
          <a:ln>
            <a:noFill/>
          </a:ln>
        </p:spPr>
      </p:pic>
      <p:sp>
        <p:nvSpPr>
          <p:cNvPr id="156" name="Google Shape;156;g11e416837b0_0_10"/>
          <p:cNvSpPr txBox="1"/>
          <p:nvPr/>
        </p:nvSpPr>
        <p:spPr>
          <a:xfrm>
            <a:off x="6704775" y="5964175"/>
            <a:ext cx="279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t>Bicycle, </a:t>
            </a:r>
            <a:endParaRPr sz="2800"/>
          </a:p>
          <a:p>
            <a:pPr indent="0" lvl="0" marL="0" rtl="0" algn="l">
              <a:spcBef>
                <a:spcPts val="0"/>
              </a:spcBef>
              <a:spcAft>
                <a:spcPts val="0"/>
              </a:spcAft>
              <a:buNone/>
            </a:pPr>
            <a:r>
              <a:rPr lang="en-IN" sz="2800"/>
              <a:t>Motorcycle </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11e416837b0_0_33"/>
          <p:cNvPicPr preferRelativeResize="0"/>
          <p:nvPr/>
        </p:nvPicPr>
        <p:blipFill>
          <a:blip r:embed="rId3">
            <a:alphaModFix/>
          </a:blip>
          <a:stretch>
            <a:fillRect/>
          </a:stretch>
        </p:blipFill>
        <p:spPr>
          <a:xfrm>
            <a:off x="152400" y="152400"/>
            <a:ext cx="2027893" cy="1523437"/>
          </a:xfrm>
          <a:prstGeom prst="rect">
            <a:avLst/>
          </a:prstGeom>
          <a:noFill/>
          <a:ln>
            <a:noFill/>
          </a:ln>
        </p:spPr>
      </p:pic>
      <p:pic>
        <p:nvPicPr>
          <p:cNvPr id="162" name="Google Shape;162;g11e416837b0_0_33"/>
          <p:cNvPicPr preferRelativeResize="0"/>
          <p:nvPr/>
        </p:nvPicPr>
        <p:blipFill>
          <a:blip r:embed="rId4">
            <a:alphaModFix/>
          </a:blip>
          <a:stretch>
            <a:fillRect/>
          </a:stretch>
        </p:blipFill>
        <p:spPr>
          <a:xfrm>
            <a:off x="2518275" y="152400"/>
            <a:ext cx="1246309" cy="1070033"/>
          </a:xfrm>
          <a:prstGeom prst="rect">
            <a:avLst/>
          </a:prstGeom>
          <a:noFill/>
          <a:ln>
            <a:noFill/>
          </a:ln>
        </p:spPr>
      </p:pic>
      <p:pic>
        <p:nvPicPr>
          <p:cNvPr id="163" name="Google Shape;163;g11e416837b0_0_33"/>
          <p:cNvPicPr preferRelativeResize="0"/>
          <p:nvPr/>
        </p:nvPicPr>
        <p:blipFill>
          <a:blip r:embed="rId5">
            <a:alphaModFix/>
          </a:blip>
          <a:stretch>
            <a:fillRect/>
          </a:stretch>
        </p:blipFill>
        <p:spPr>
          <a:xfrm>
            <a:off x="152400" y="1966015"/>
            <a:ext cx="1584291" cy="1342075"/>
          </a:xfrm>
          <a:prstGeom prst="rect">
            <a:avLst/>
          </a:prstGeom>
          <a:noFill/>
          <a:ln>
            <a:noFill/>
          </a:ln>
        </p:spPr>
      </p:pic>
      <p:pic>
        <p:nvPicPr>
          <p:cNvPr id="164" name="Google Shape;164;g11e416837b0_0_33"/>
          <p:cNvPicPr preferRelativeResize="0"/>
          <p:nvPr/>
        </p:nvPicPr>
        <p:blipFill>
          <a:blip r:embed="rId6">
            <a:alphaModFix/>
          </a:blip>
          <a:stretch>
            <a:fillRect/>
          </a:stretch>
        </p:blipFill>
        <p:spPr>
          <a:xfrm>
            <a:off x="4102566" y="152400"/>
            <a:ext cx="908327" cy="671038"/>
          </a:xfrm>
          <a:prstGeom prst="rect">
            <a:avLst/>
          </a:prstGeom>
          <a:noFill/>
          <a:ln>
            <a:noFill/>
          </a:ln>
        </p:spPr>
      </p:pic>
      <p:pic>
        <p:nvPicPr>
          <p:cNvPr id="165" name="Google Shape;165;g11e416837b0_0_33"/>
          <p:cNvPicPr preferRelativeResize="0"/>
          <p:nvPr/>
        </p:nvPicPr>
        <p:blipFill>
          <a:blip r:embed="rId7">
            <a:alphaModFix/>
          </a:blip>
          <a:stretch>
            <a:fillRect/>
          </a:stretch>
        </p:blipFill>
        <p:spPr>
          <a:xfrm>
            <a:off x="2518275" y="1512611"/>
            <a:ext cx="1520920" cy="507812"/>
          </a:xfrm>
          <a:prstGeom prst="rect">
            <a:avLst/>
          </a:prstGeom>
          <a:noFill/>
          <a:ln>
            <a:noFill/>
          </a:ln>
        </p:spPr>
      </p:pic>
      <p:pic>
        <p:nvPicPr>
          <p:cNvPr id="166" name="Google Shape;166;g11e416837b0_0_33"/>
          <p:cNvPicPr preferRelativeResize="0"/>
          <p:nvPr/>
        </p:nvPicPr>
        <p:blipFill>
          <a:blip r:embed="rId8">
            <a:alphaModFix/>
          </a:blip>
          <a:stretch>
            <a:fillRect/>
          </a:stretch>
        </p:blipFill>
        <p:spPr>
          <a:xfrm>
            <a:off x="2074673" y="2310602"/>
            <a:ext cx="1394176" cy="1106305"/>
          </a:xfrm>
          <a:prstGeom prst="rect">
            <a:avLst/>
          </a:prstGeom>
          <a:noFill/>
          <a:ln>
            <a:noFill/>
          </a:ln>
        </p:spPr>
      </p:pic>
      <p:pic>
        <p:nvPicPr>
          <p:cNvPr id="167" name="Google Shape;167;g11e416837b0_0_33"/>
          <p:cNvPicPr preferRelativeResize="0"/>
          <p:nvPr/>
        </p:nvPicPr>
        <p:blipFill>
          <a:blip r:embed="rId9">
            <a:alphaModFix/>
          </a:blip>
          <a:stretch>
            <a:fillRect/>
          </a:stretch>
        </p:blipFill>
        <p:spPr>
          <a:xfrm>
            <a:off x="5348875" y="152400"/>
            <a:ext cx="2830600" cy="1360211"/>
          </a:xfrm>
          <a:prstGeom prst="rect">
            <a:avLst/>
          </a:prstGeom>
          <a:noFill/>
          <a:ln>
            <a:noFill/>
          </a:ln>
        </p:spPr>
      </p:pic>
      <p:pic>
        <p:nvPicPr>
          <p:cNvPr id="168" name="Google Shape;168;g11e416837b0_0_33"/>
          <p:cNvPicPr preferRelativeResize="0"/>
          <p:nvPr/>
        </p:nvPicPr>
        <p:blipFill>
          <a:blip r:embed="rId10">
            <a:alphaModFix/>
          </a:blip>
          <a:stretch>
            <a:fillRect/>
          </a:stretch>
        </p:blipFill>
        <p:spPr>
          <a:xfrm>
            <a:off x="152400" y="3707086"/>
            <a:ext cx="1711034" cy="961216"/>
          </a:xfrm>
          <a:prstGeom prst="rect">
            <a:avLst/>
          </a:prstGeom>
          <a:noFill/>
          <a:ln>
            <a:noFill/>
          </a:ln>
        </p:spPr>
      </p:pic>
      <p:pic>
        <p:nvPicPr>
          <p:cNvPr id="169" name="Google Shape;169;g11e416837b0_0_33"/>
          <p:cNvPicPr preferRelativeResize="0"/>
          <p:nvPr/>
        </p:nvPicPr>
        <p:blipFill>
          <a:blip r:embed="rId11">
            <a:alphaModFix/>
          </a:blip>
          <a:stretch>
            <a:fillRect/>
          </a:stretch>
        </p:blipFill>
        <p:spPr>
          <a:xfrm>
            <a:off x="4377177" y="1802790"/>
            <a:ext cx="1605415" cy="1070033"/>
          </a:xfrm>
          <a:prstGeom prst="rect">
            <a:avLst/>
          </a:prstGeom>
          <a:noFill/>
          <a:ln>
            <a:noFill/>
          </a:ln>
        </p:spPr>
      </p:pic>
      <p:pic>
        <p:nvPicPr>
          <p:cNvPr id="170" name="Google Shape;170;g11e416837b0_0_33"/>
          <p:cNvPicPr preferRelativeResize="0"/>
          <p:nvPr/>
        </p:nvPicPr>
        <p:blipFill>
          <a:blip r:embed="rId12">
            <a:alphaModFix/>
          </a:blip>
          <a:stretch>
            <a:fillRect/>
          </a:stretch>
        </p:blipFill>
        <p:spPr>
          <a:xfrm>
            <a:off x="2201417" y="3707086"/>
            <a:ext cx="929451" cy="761718"/>
          </a:xfrm>
          <a:prstGeom prst="rect">
            <a:avLst/>
          </a:prstGeom>
          <a:noFill/>
          <a:ln>
            <a:noFill/>
          </a:ln>
        </p:spPr>
      </p:pic>
      <p:pic>
        <p:nvPicPr>
          <p:cNvPr id="171" name="Google Shape;171;g11e416837b0_0_33"/>
          <p:cNvPicPr preferRelativeResize="0"/>
          <p:nvPr/>
        </p:nvPicPr>
        <p:blipFill>
          <a:blip r:embed="rId13">
            <a:alphaModFix/>
          </a:blip>
          <a:stretch>
            <a:fillRect/>
          </a:stretch>
        </p:blipFill>
        <p:spPr>
          <a:xfrm>
            <a:off x="152400" y="4958481"/>
            <a:ext cx="1182937" cy="725446"/>
          </a:xfrm>
          <a:prstGeom prst="rect">
            <a:avLst/>
          </a:prstGeom>
          <a:noFill/>
          <a:ln>
            <a:noFill/>
          </a:ln>
        </p:spPr>
      </p:pic>
      <p:pic>
        <p:nvPicPr>
          <p:cNvPr id="172" name="Google Shape;172;g11e416837b0_0_33"/>
          <p:cNvPicPr preferRelativeResize="0"/>
          <p:nvPr/>
        </p:nvPicPr>
        <p:blipFill>
          <a:blip r:embed="rId14">
            <a:alphaModFix/>
          </a:blip>
          <a:stretch>
            <a:fillRect/>
          </a:stretch>
        </p:blipFill>
        <p:spPr>
          <a:xfrm>
            <a:off x="3806832" y="3163001"/>
            <a:ext cx="1035070" cy="580357"/>
          </a:xfrm>
          <a:prstGeom prst="rect">
            <a:avLst/>
          </a:prstGeom>
          <a:noFill/>
          <a:ln>
            <a:noFill/>
          </a:ln>
        </p:spPr>
      </p:pic>
      <p:pic>
        <p:nvPicPr>
          <p:cNvPr id="173" name="Google Shape;173;g11e416837b0_0_33"/>
          <p:cNvPicPr preferRelativeResize="0"/>
          <p:nvPr/>
        </p:nvPicPr>
        <p:blipFill>
          <a:blip r:embed="rId15">
            <a:alphaModFix/>
          </a:blip>
          <a:stretch>
            <a:fillRect/>
          </a:stretch>
        </p:blipFill>
        <p:spPr>
          <a:xfrm>
            <a:off x="6320574" y="1802790"/>
            <a:ext cx="1140690" cy="1051897"/>
          </a:xfrm>
          <a:prstGeom prst="rect">
            <a:avLst/>
          </a:prstGeom>
          <a:noFill/>
          <a:ln>
            <a:noFill/>
          </a:ln>
        </p:spPr>
      </p:pic>
      <p:pic>
        <p:nvPicPr>
          <p:cNvPr id="174" name="Google Shape;174;g11e416837b0_0_33"/>
          <p:cNvPicPr preferRelativeResize="0"/>
          <p:nvPr/>
        </p:nvPicPr>
        <p:blipFill>
          <a:blip r:embed="rId16">
            <a:alphaModFix/>
          </a:blip>
          <a:stretch>
            <a:fillRect/>
          </a:stretch>
        </p:blipFill>
        <p:spPr>
          <a:xfrm>
            <a:off x="8517458" y="152400"/>
            <a:ext cx="1563167" cy="1323939"/>
          </a:xfrm>
          <a:prstGeom prst="rect">
            <a:avLst/>
          </a:prstGeom>
          <a:noFill/>
          <a:ln>
            <a:noFill/>
          </a:ln>
        </p:spPr>
      </p:pic>
      <p:pic>
        <p:nvPicPr>
          <p:cNvPr id="175" name="Google Shape;175;g11e416837b0_0_33"/>
          <p:cNvPicPr preferRelativeResize="0"/>
          <p:nvPr/>
        </p:nvPicPr>
        <p:blipFill>
          <a:blip r:embed="rId17">
            <a:alphaModFix/>
          </a:blip>
          <a:stretch>
            <a:fillRect/>
          </a:stretch>
        </p:blipFill>
        <p:spPr>
          <a:xfrm>
            <a:off x="3468850" y="4033537"/>
            <a:ext cx="1161814" cy="997488"/>
          </a:xfrm>
          <a:prstGeom prst="rect">
            <a:avLst/>
          </a:prstGeom>
          <a:noFill/>
          <a:ln>
            <a:noFill/>
          </a:ln>
        </p:spPr>
      </p:pic>
      <p:pic>
        <p:nvPicPr>
          <p:cNvPr id="176" name="Google Shape;176;g11e416837b0_0_33"/>
          <p:cNvPicPr preferRelativeResize="0"/>
          <p:nvPr/>
        </p:nvPicPr>
        <p:blipFill>
          <a:blip r:embed="rId18">
            <a:alphaModFix/>
          </a:blip>
          <a:stretch>
            <a:fillRect/>
          </a:stretch>
        </p:blipFill>
        <p:spPr>
          <a:xfrm>
            <a:off x="5179884" y="3163001"/>
            <a:ext cx="950575" cy="779855"/>
          </a:xfrm>
          <a:prstGeom prst="rect">
            <a:avLst/>
          </a:prstGeom>
          <a:noFill/>
          <a:ln>
            <a:noFill/>
          </a:ln>
        </p:spPr>
      </p:pic>
      <p:pic>
        <p:nvPicPr>
          <p:cNvPr id="177" name="Google Shape;177;g11e416837b0_0_33"/>
          <p:cNvPicPr preferRelativeResize="0"/>
          <p:nvPr/>
        </p:nvPicPr>
        <p:blipFill>
          <a:blip r:embed="rId19">
            <a:alphaModFix/>
          </a:blip>
          <a:stretch>
            <a:fillRect/>
          </a:stretch>
        </p:blipFill>
        <p:spPr>
          <a:xfrm>
            <a:off x="1673320" y="5321204"/>
            <a:ext cx="844955" cy="634765"/>
          </a:xfrm>
          <a:prstGeom prst="rect">
            <a:avLst/>
          </a:prstGeom>
          <a:noFill/>
          <a:ln>
            <a:noFill/>
          </a:ln>
        </p:spPr>
      </p:pic>
      <p:pic>
        <p:nvPicPr>
          <p:cNvPr id="178" name="Google Shape;178;g11e416837b0_0_33"/>
          <p:cNvPicPr preferRelativeResize="0"/>
          <p:nvPr/>
        </p:nvPicPr>
        <p:blipFill>
          <a:blip r:embed="rId20">
            <a:alphaModFix/>
          </a:blip>
          <a:stretch>
            <a:fillRect/>
          </a:stretch>
        </p:blipFill>
        <p:spPr>
          <a:xfrm>
            <a:off x="7799246" y="1802790"/>
            <a:ext cx="1077318" cy="1722934"/>
          </a:xfrm>
          <a:prstGeom prst="rect">
            <a:avLst/>
          </a:prstGeom>
          <a:noFill/>
          <a:ln>
            <a:noFill/>
          </a:ln>
        </p:spPr>
      </p:pic>
      <p:pic>
        <p:nvPicPr>
          <p:cNvPr id="179" name="Google Shape;179;g11e416837b0_0_33"/>
          <p:cNvPicPr preferRelativeResize="0"/>
          <p:nvPr/>
        </p:nvPicPr>
        <p:blipFill>
          <a:blip r:embed="rId21">
            <a:alphaModFix/>
          </a:blip>
          <a:stretch>
            <a:fillRect/>
          </a:stretch>
        </p:blipFill>
        <p:spPr>
          <a:xfrm>
            <a:off x="152400" y="6246147"/>
            <a:ext cx="2767229" cy="1142578"/>
          </a:xfrm>
          <a:prstGeom prst="rect">
            <a:avLst/>
          </a:prstGeom>
          <a:noFill/>
          <a:ln>
            <a:noFill/>
          </a:ln>
        </p:spPr>
      </p:pic>
      <p:pic>
        <p:nvPicPr>
          <p:cNvPr id="180" name="Google Shape;180;g11e416837b0_0_33"/>
          <p:cNvPicPr preferRelativeResize="0"/>
          <p:nvPr/>
        </p:nvPicPr>
        <p:blipFill>
          <a:blip r:embed="rId22">
            <a:alphaModFix/>
          </a:blip>
          <a:stretch>
            <a:fillRect/>
          </a:stretch>
        </p:blipFill>
        <p:spPr>
          <a:xfrm>
            <a:off x="4968645" y="4233034"/>
            <a:ext cx="2365875" cy="761718"/>
          </a:xfrm>
          <a:prstGeom prst="rect">
            <a:avLst/>
          </a:prstGeom>
          <a:noFill/>
          <a:ln>
            <a:noFill/>
          </a:ln>
        </p:spPr>
      </p:pic>
      <p:sp>
        <p:nvSpPr>
          <p:cNvPr id="181" name="Google Shape;181;g11e416837b0_0_33"/>
          <p:cNvSpPr txBox="1"/>
          <p:nvPr/>
        </p:nvSpPr>
        <p:spPr>
          <a:xfrm>
            <a:off x="4102575" y="5964175"/>
            <a:ext cx="539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t>Car, Truck,  Van, </a:t>
            </a:r>
            <a:r>
              <a:rPr lang="en-IN" sz="2800"/>
              <a:t>Bus </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f3b36017ea_0_30"/>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4400"/>
              <a:buFont typeface="Arial"/>
              <a:buNone/>
            </a:pPr>
            <a:r>
              <a:rPr lang="en-IN" sz="4400">
                <a:solidFill>
                  <a:schemeClr val="dk1"/>
                </a:solidFill>
              </a:rPr>
              <a:t>Techniques</a:t>
            </a:r>
            <a:endParaRPr sz="4400"/>
          </a:p>
        </p:txBody>
      </p:sp>
      <p:sp>
        <p:nvSpPr>
          <p:cNvPr id="187" name="Google Shape;187;gf3b36017ea_0_30"/>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406400" lvl="0" marL="457200" rtl="0" algn="l">
              <a:lnSpc>
                <a:spcPct val="150000"/>
              </a:lnSpc>
              <a:spcBef>
                <a:spcPts val="0"/>
              </a:spcBef>
              <a:spcAft>
                <a:spcPts val="0"/>
              </a:spcAft>
              <a:buClr>
                <a:schemeClr val="dk1"/>
              </a:buClr>
              <a:buSzPts val="2800"/>
              <a:buChar char="●"/>
            </a:pPr>
            <a:r>
              <a:rPr lang="en-IN" sz="2800">
                <a:solidFill>
                  <a:schemeClr val="dk1"/>
                </a:solidFill>
              </a:rPr>
              <a:t>Imbalanced dataset</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Weighted loss function </a:t>
            </a:r>
            <a:endParaRPr sz="2800">
              <a:solidFill>
                <a:schemeClr val="dk1"/>
              </a:solidFill>
            </a:endParaRPr>
          </a:p>
          <a:p>
            <a:pPr indent="-406400" lvl="0" marL="457200" rtl="0" algn="l">
              <a:lnSpc>
                <a:spcPct val="150000"/>
              </a:lnSpc>
              <a:spcBef>
                <a:spcPts val="0"/>
              </a:spcBef>
              <a:spcAft>
                <a:spcPts val="0"/>
              </a:spcAft>
              <a:buClr>
                <a:schemeClr val="dk1"/>
              </a:buClr>
              <a:buSzPts val="2800"/>
              <a:buChar char="●"/>
            </a:pPr>
            <a:r>
              <a:rPr lang="en-IN" sz="2800">
                <a:solidFill>
                  <a:schemeClr val="dk1"/>
                </a:solidFill>
              </a:rPr>
              <a:t>Overfitting caused by fully connected layers</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Dropout </a:t>
            </a:r>
            <a:r>
              <a:rPr baseline="-25000" lang="en-IN" sz="2800">
                <a:solidFill>
                  <a:schemeClr val="dk1"/>
                </a:solidFill>
              </a:rPr>
              <a:t>[7] </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GAP</a:t>
            </a:r>
            <a:endParaRPr sz="2800">
              <a:solidFill>
                <a:schemeClr val="dk1"/>
              </a:solidFill>
            </a:endParaRPr>
          </a:p>
          <a:p>
            <a:pPr indent="-406400" lvl="0" marL="457200" rtl="0" algn="l">
              <a:lnSpc>
                <a:spcPct val="150000"/>
              </a:lnSpc>
              <a:spcBef>
                <a:spcPts val="0"/>
              </a:spcBef>
              <a:spcAft>
                <a:spcPts val="0"/>
              </a:spcAft>
              <a:buClr>
                <a:schemeClr val="dk1"/>
              </a:buClr>
              <a:buSzPts val="2800"/>
              <a:buChar char="●"/>
            </a:pPr>
            <a:r>
              <a:rPr lang="en-IN" sz="2800">
                <a:solidFill>
                  <a:schemeClr val="dk1"/>
                </a:solidFill>
              </a:rPr>
              <a:t>Requirement of fixed input image size</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SPP</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GAP</a:t>
            </a:r>
            <a:endParaRPr sz="2800">
              <a:solidFill>
                <a:schemeClr val="dk1"/>
              </a:solidFill>
            </a:endParaRPr>
          </a:p>
          <a:p>
            <a:pPr indent="0" lvl="0" marL="457200" rtl="0" algn="l">
              <a:lnSpc>
                <a:spcPct val="150000"/>
              </a:lnSpc>
              <a:spcBef>
                <a:spcPts val="0"/>
              </a:spcBef>
              <a:spcAft>
                <a:spcPts val="0"/>
              </a:spcAft>
              <a:buNone/>
            </a:pPr>
            <a:r>
              <a:t/>
            </a:r>
            <a:endParaRPr sz="2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f3b36017ea_0_47"/>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4400"/>
              <a:buFont typeface="Arial"/>
              <a:buNone/>
            </a:pPr>
            <a:r>
              <a:rPr lang="en-IN" sz="4400">
                <a:solidFill>
                  <a:schemeClr val="dk1"/>
                </a:solidFill>
              </a:rPr>
              <a:t>Result</a:t>
            </a:r>
            <a:endParaRPr sz="4400"/>
          </a:p>
        </p:txBody>
      </p:sp>
      <p:graphicFrame>
        <p:nvGraphicFramePr>
          <p:cNvPr id="193" name="Google Shape;193;gf3b36017ea_0_47"/>
          <p:cNvGraphicFramePr/>
          <p:nvPr/>
        </p:nvGraphicFramePr>
        <p:xfrm>
          <a:off x="952513" y="1925663"/>
          <a:ext cx="3000000" cy="3000000"/>
        </p:xfrm>
        <a:graphic>
          <a:graphicData uri="http://schemas.openxmlformats.org/drawingml/2006/table">
            <a:tbl>
              <a:tblPr>
                <a:noFill/>
                <a:tableStyleId>{A15F0A06-6229-4F57-97F8-7464AFA515FC}</a:tableStyleId>
              </a:tblPr>
              <a:tblGrid>
                <a:gridCol w="2981625"/>
                <a:gridCol w="2677725"/>
                <a:gridCol w="2829675"/>
              </a:tblGrid>
              <a:tr h="973300">
                <a:tc>
                  <a:txBody>
                    <a:bodyPr/>
                    <a:lstStyle/>
                    <a:p>
                      <a:pPr indent="0" lvl="0" marL="0" rtl="0" algn="ctr">
                        <a:spcBef>
                          <a:spcPts val="0"/>
                        </a:spcBef>
                        <a:spcAft>
                          <a:spcPts val="0"/>
                        </a:spcAft>
                        <a:buNone/>
                      </a:pPr>
                      <a:r>
                        <a:rPr lang="en-IN" sz="2800"/>
                        <a:t>Model</a:t>
                      </a:r>
                      <a:endParaRPr sz="2800"/>
                    </a:p>
                  </a:txBody>
                  <a:tcPr marT="91425" marB="91425" marR="91425" marL="91425"/>
                </a:tc>
                <a:tc>
                  <a:txBody>
                    <a:bodyPr/>
                    <a:lstStyle/>
                    <a:p>
                      <a:pPr indent="0" lvl="0" marL="0" rtl="0" algn="ctr">
                        <a:spcBef>
                          <a:spcPts val="0"/>
                        </a:spcBef>
                        <a:spcAft>
                          <a:spcPts val="0"/>
                        </a:spcAft>
                        <a:buNone/>
                      </a:pPr>
                      <a:r>
                        <a:rPr lang="en-IN" sz="2800"/>
                        <a:t>Val-Accuracy</a:t>
                      </a:r>
                      <a:endParaRPr sz="2800"/>
                    </a:p>
                  </a:txBody>
                  <a:tcPr marT="91425" marB="91425" marR="91425" marL="91425"/>
                </a:tc>
                <a:tc>
                  <a:txBody>
                    <a:bodyPr/>
                    <a:lstStyle/>
                    <a:p>
                      <a:pPr indent="0" lvl="0" marL="0" rtl="0" algn="ctr">
                        <a:spcBef>
                          <a:spcPts val="0"/>
                        </a:spcBef>
                        <a:spcAft>
                          <a:spcPts val="0"/>
                        </a:spcAft>
                        <a:buNone/>
                      </a:pPr>
                      <a:r>
                        <a:rPr lang="en-IN" sz="2800"/>
                        <a:t>Test-Accuracy</a:t>
                      </a:r>
                      <a:endParaRPr sz="2800"/>
                    </a:p>
                  </a:txBody>
                  <a:tcPr marT="91425" marB="91425" marR="91425" marL="91425"/>
                </a:tc>
              </a:tr>
              <a:tr h="799875">
                <a:tc>
                  <a:txBody>
                    <a:bodyPr/>
                    <a:lstStyle/>
                    <a:p>
                      <a:pPr indent="0" lvl="0" marL="0" rtl="0" algn="ctr">
                        <a:spcBef>
                          <a:spcPts val="0"/>
                        </a:spcBef>
                        <a:spcAft>
                          <a:spcPts val="0"/>
                        </a:spcAft>
                        <a:buNone/>
                      </a:pPr>
                      <a:r>
                        <a:rPr lang="en-IN" sz="2800"/>
                        <a:t>Modified Alexnet</a:t>
                      </a:r>
                      <a:endParaRPr sz="2800"/>
                    </a:p>
                  </a:txBody>
                  <a:tcPr marT="91425" marB="91425" marR="91425" marL="91425"/>
                </a:tc>
                <a:tc>
                  <a:txBody>
                    <a:bodyPr/>
                    <a:lstStyle/>
                    <a:p>
                      <a:pPr indent="0" lvl="0" marL="0" rtl="0" algn="ctr">
                        <a:spcBef>
                          <a:spcPts val="0"/>
                        </a:spcBef>
                        <a:spcAft>
                          <a:spcPts val="0"/>
                        </a:spcAft>
                        <a:buNone/>
                      </a:pPr>
                      <a:r>
                        <a:rPr lang="en-IN" sz="2800"/>
                        <a:t>0.80</a:t>
                      </a:r>
                      <a:endParaRPr sz="2800"/>
                    </a:p>
                  </a:txBody>
                  <a:tcPr marT="91425" marB="91425" marR="91425" marL="91425"/>
                </a:tc>
                <a:tc>
                  <a:txBody>
                    <a:bodyPr/>
                    <a:lstStyle/>
                    <a:p>
                      <a:pPr indent="0" lvl="0" marL="0" rtl="0" algn="ctr">
                        <a:spcBef>
                          <a:spcPts val="0"/>
                        </a:spcBef>
                        <a:spcAft>
                          <a:spcPts val="0"/>
                        </a:spcAft>
                        <a:buNone/>
                      </a:pPr>
                      <a:r>
                        <a:rPr lang="en-IN" sz="2800"/>
                        <a:t>0.74</a:t>
                      </a:r>
                      <a:endParaRPr sz="2800"/>
                    </a:p>
                  </a:txBody>
                  <a:tcPr marT="91425" marB="91425" marR="91425" marL="91425"/>
                </a:tc>
              </a:tr>
              <a:tr h="973300">
                <a:tc>
                  <a:txBody>
                    <a:bodyPr/>
                    <a:lstStyle/>
                    <a:p>
                      <a:pPr indent="0" lvl="0" marL="0" rtl="0" algn="ctr">
                        <a:spcBef>
                          <a:spcPts val="0"/>
                        </a:spcBef>
                        <a:spcAft>
                          <a:spcPts val="0"/>
                        </a:spcAft>
                        <a:buNone/>
                      </a:pPr>
                      <a:r>
                        <a:rPr lang="en-IN" sz="2800"/>
                        <a:t>Alexnet + GAP</a:t>
                      </a:r>
                      <a:endParaRPr sz="2800"/>
                    </a:p>
                  </a:txBody>
                  <a:tcPr marT="91425" marB="91425" marR="91425" marL="91425"/>
                </a:tc>
                <a:tc>
                  <a:txBody>
                    <a:bodyPr/>
                    <a:lstStyle/>
                    <a:p>
                      <a:pPr indent="0" lvl="0" marL="0" rtl="0" algn="ctr">
                        <a:spcBef>
                          <a:spcPts val="0"/>
                        </a:spcBef>
                        <a:spcAft>
                          <a:spcPts val="0"/>
                        </a:spcAft>
                        <a:buNone/>
                      </a:pPr>
                      <a:r>
                        <a:rPr lang="en-IN" sz="2800"/>
                        <a:t>0.82</a:t>
                      </a:r>
                      <a:endParaRPr sz="2800"/>
                    </a:p>
                  </a:txBody>
                  <a:tcPr marT="91425" marB="91425" marR="91425" marL="91425"/>
                </a:tc>
                <a:tc>
                  <a:txBody>
                    <a:bodyPr/>
                    <a:lstStyle/>
                    <a:p>
                      <a:pPr indent="0" lvl="0" marL="0" rtl="0" algn="ctr">
                        <a:spcBef>
                          <a:spcPts val="0"/>
                        </a:spcBef>
                        <a:spcAft>
                          <a:spcPts val="0"/>
                        </a:spcAft>
                        <a:buNone/>
                      </a:pPr>
                      <a:r>
                        <a:rPr lang="en-IN" sz="2800"/>
                        <a:t>0.78</a:t>
                      </a:r>
                      <a:endParaRPr sz="2800"/>
                    </a:p>
                  </a:txBody>
                  <a:tcPr marT="91425" marB="91425" marR="91425" marL="91425"/>
                </a:tc>
              </a:tr>
              <a:tr h="973300">
                <a:tc>
                  <a:txBody>
                    <a:bodyPr/>
                    <a:lstStyle/>
                    <a:p>
                      <a:pPr indent="0" lvl="0" marL="0" rtl="0" algn="ctr">
                        <a:spcBef>
                          <a:spcPts val="0"/>
                        </a:spcBef>
                        <a:spcAft>
                          <a:spcPts val="0"/>
                        </a:spcAft>
                        <a:buNone/>
                      </a:pPr>
                      <a:r>
                        <a:rPr lang="en-IN" sz="2800"/>
                        <a:t>Conv + GAP</a:t>
                      </a:r>
                      <a:endParaRPr sz="2800"/>
                    </a:p>
                  </a:txBody>
                  <a:tcPr marT="91425" marB="91425" marR="91425" marL="91425"/>
                </a:tc>
                <a:tc>
                  <a:txBody>
                    <a:bodyPr/>
                    <a:lstStyle/>
                    <a:p>
                      <a:pPr indent="0" lvl="0" marL="0" rtl="0" algn="ctr">
                        <a:spcBef>
                          <a:spcPts val="0"/>
                        </a:spcBef>
                        <a:spcAft>
                          <a:spcPts val="0"/>
                        </a:spcAft>
                        <a:buNone/>
                      </a:pPr>
                      <a:r>
                        <a:rPr lang="en-IN" sz="2800"/>
                        <a:t>0.78</a:t>
                      </a:r>
                      <a:endParaRPr sz="2800"/>
                    </a:p>
                  </a:txBody>
                  <a:tcPr marT="91425" marB="91425" marR="91425" marL="91425"/>
                </a:tc>
                <a:tc>
                  <a:txBody>
                    <a:bodyPr/>
                    <a:lstStyle/>
                    <a:p>
                      <a:pPr indent="0" lvl="0" marL="0" rtl="0" algn="ctr">
                        <a:spcBef>
                          <a:spcPts val="0"/>
                        </a:spcBef>
                        <a:spcAft>
                          <a:spcPts val="0"/>
                        </a:spcAft>
                        <a:buNone/>
                      </a:pPr>
                      <a:r>
                        <a:rPr lang="en-IN" sz="2800"/>
                        <a:t>0.77</a:t>
                      </a:r>
                      <a:endParaRPr sz="28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p:nvPr/>
        </p:nvSpPr>
        <p:spPr>
          <a:xfrm>
            <a:off x="504000" y="301320"/>
            <a:ext cx="9071280" cy="12610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Future work</a:t>
            </a:r>
            <a:endParaRPr b="0" i="0" sz="1800" u="none" cap="none" strike="noStrike">
              <a:solidFill>
                <a:srgbClr val="000000"/>
              </a:solidFill>
              <a:latin typeface="Arial"/>
              <a:ea typeface="Arial"/>
              <a:cs typeface="Arial"/>
              <a:sym typeface="Arial"/>
            </a:endParaRPr>
          </a:p>
        </p:txBody>
      </p:sp>
      <p:sp>
        <p:nvSpPr>
          <p:cNvPr id="199" name="Google Shape;199;p7"/>
          <p:cNvSpPr/>
          <p:nvPr/>
        </p:nvSpPr>
        <p:spPr>
          <a:xfrm>
            <a:off x="504000" y="1690475"/>
            <a:ext cx="9071400" cy="4461600"/>
          </a:xfrm>
          <a:prstGeom prst="rect">
            <a:avLst/>
          </a:prstGeom>
          <a:noFill/>
          <a:ln>
            <a:noFill/>
          </a:ln>
        </p:spPr>
        <p:txBody>
          <a:bodyPr anchorCtr="0" anchor="t" bIns="0" lIns="0" spcFirstLastPara="1" rIns="0" wrap="square" tIns="0">
            <a:noAutofit/>
          </a:bodyPr>
          <a:lstStyle/>
          <a:p>
            <a:pPr indent="-406400" lvl="0" marL="457200" marR="0" rtl="0" algn="l">
              <a:lnSpc>
                <a:spcPct val="150000"/>
              </a:lnSpc>
              <a:spcBef>
                <a:spcPts val="0"/>
              </a:spcBef>
              <a:spcAft>
                <a:spcPts val="0"/>
              </a:spcAft>
              <a:buClr>
                <a:srgbClr val="000000"/>
              </a:buClr>
              <a:buSzPts val="2800"/>
              <a:buFont typeface="Arial"/>
              <a:buChar char="●"/>
            </a:pPr>
            <a:r>
              <a:rPr lang="en-IN" sz="2800"/>
              <a:t>Test full-frame with model ( bounding box accuracy)</a:t>
            </a:r>
            <a:endParaRPr sz="2800"/>
          </a:p>
          <a:p>
            <a:pPr indent="-406400" lvl="0" marL="457200" marR="0" rtl="0" algn="l">
              <a:lnSpc>
                <a:spcPct val="150000"/>
              </a:lnSpc>
              <a:spcBef>
                <a:spcPts val="0"/>
              </a:spcBef>
              <a:spcAft>
                <a:spcPts val="0"/>
              </a:spcAft>
              <a:buSzPts val="2800"/>
              <a:buChar char="●"/>
            </a:pPr>
            <a:r>
              <a:rPr lang="en-IN" sz="2800"/>
              <a:t>Implement </a:t>
            </a:r>
            <a:r>
              <a:rPr lang="en-IN" sz="2800"/>
              <a:t>anomaly</a:t>
            </a:r>
            <a:r>
              <a:rPr lang="en-IN" sz="2800"/>
              <a:t> detection using image processing</a:t>
            </a:r>
            <a:endParaRPr sz="2800"/>
          </a:p>
          <a:p>
            <a:pPr indent="-406400" lvl="0" marL="457200" marR="0" rtl="0" algn="l">
              <a:lnSpc>
                <a:spcPct val="150000"/>
              </a:lnSpc>
              <a:spcBef>
                <a:spcPts val="0"/>
              </a:spcBef>
              <a:spcAft>
                <a:spcPts val="0"/>
              </a:spcAft>
              <a:buSzPts val="2800"/>
              <a:buChar char="●"/>
            </a:pPr>
            <a:r>
              <a:rPr lang="en-IN" sz="2800"/>
              <a:t>Test complete system</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11e3affae22_0_9"/>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Introduction</a:t>
            </a:r>
            <a:endParaRPr b="0" i="0" sz="4400" u="none" cap="none" strike="noStrike">
              <a:solidFill>
                <a:srgbClr val="000000"/>
              </a:solidFill>
              <a:latin typeface="Arial"/>
              <a:ea typeface="Arial"/>
              <a:cs typeface="Arial"/>
              <a:sym typeface="Arial"/>
            </a:endParaRPr>
          </a:p>
        </p:txBody>
      </p:sp>
      <p:sp>
        <p:nvSpPr>
          <p:cNvPr id="65" name="Google Shape;65;g11e3affae22_0_9"/>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None/>
            </a:pPr>
            <a:r>
              <a:rPr lang="en-IN" sz="2800"/>
              <a:t>Road analytics is a broad subject under which we analyse a road (more specifically particular road segment like bridge, roundabout) and answer below questions:</a:t>
            </a:r>
            <a:endParaRPr sz="2800"/>
          </a:p>
          <a:p>
            <a:pPr indent="0" lvl="0" marL="0" marR="0" rtl="0" algn="l">
              <a:lnSpc>
                <a:spcPct val="150000"/>
              </a:lnSpc>
              <a:spcBef>
                <a:spcPts val="0"/>
              </a:spcBef>
              <a:spcAft>
                <a:spcPts val="0"/>
              </a:spcAft>
              <a:buNone/>
            </a:pPr>
            <a:r>
              <a:t/>
            </a:r>
            <a:endParaRPr sz="2800"/>
          </a:p>
          <a:p>
            <a:pPr indent="-406400" lvl="0" marL="914400" marR="0" rtl="0" algn="l">
              <a:lnSpc>
                <a:spcPct val="150000"/>
              </a:lnSpc>
              <a:spcBef>
                <a:spcPts val="0"/>
              </a:spcBef>
              <a:spcAft>
                <a:spcPts val="0"/>
              </a:spcAft>
              <a:buSzPts val="2800"/>
              <a:buChar char="●"/>
            </a:pPr>
            <a:r>
              <a:rPr lang="en-IN" sz="2800"/>
              <a:t> Is it safe ?</a:t>
            </a:r>
            <a:endParaRPr sz="2800"/>
          </a:p>
          <a:p>
            <a:pPr indent="-406400" lvl="0" marL="914400" marR="0" rtl="0" algn="l">
              <a:lnSpc>
                <a:spcPct val="150000"/>
              </a:lnSpc>
              <a:spcBef>
                <a:spcPts val="0"/>
              </a:spcBef>
              <a:spcAft>
                <a:spcPts val="0"/>
              </a:spcAft>
              <a:buSzPts val="2800"/>
              <a:buChar char="●"/>
            </a:pPr>
            <a:r>
              <a:rPr lang="en-IN" sz="2800"/>
              <a:t> Is it useful ?</a:t>
            </a:r>
            <a:endParaRPr sz="2800"/>
          </a:p>
          <a:p>
            <a:pPr indent="-406400" lvl="0" marL="914400" marR="0" rtl="0" algn="l">
              <a:lnSpc>
                <a:spcPct val="150000"/>
              </a:lnSpc>
              <a:spcBef>
                <a:spcPts val="0"/>
              </a:spcBef>
              <a:spcAft>
                <a:spcPts val="0"/>
              </a:spcAft>
              <a:buSzPts val="2800"/>
              <a:buChar char="●"/>
            </a:pPr>
            <a:r>
              <a:rPr lang="en-IN" sz="2800"/>
              <a:t> Is it designed as per norms of IRC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f36a0239bc_0_64"/>
          <p:cNvSpPr/>
          <p:nvPr/>
        </p:nvSpPr>
        <p:spPr>
          <a:xfrm>
            <a:off x="504000" y="301320"/>
            <a:ext cx="9071400" cy="126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References</a:t>
            </a:r>
            <a:endParaRPr b="0" i="0" sz="1800" u="none" cap="none" strike="noStrike">
              <a:solidFill>
                <a:srgbClr val="000000"/>
              </a:solidFill>
              <a:latin typeface="Arial"/>
              <a:ea typeface="Arial"/>
              <a:cs typeface="Arial"/>
              <a:sym typeface="Arial"/>
            </a:endParaRPr>
          </a:p>
        </p:txBody>
      </p:sp>
      <p:sp>
        <p:nvSpPr>
          <p:cNvPr id="205" name="Google Shape;205;gf36a0239bc_0_64"/>
          <p:cNvSpPr/>
          <p:nvPr/>
        </p:nvSpPr>
        <p:spPr>
          <a:xfrm>
            <a:off x="504000" y="1768674"/>
            <a:ext cx="9071400" cy="5373000"/>
          </a:xfrm>
          <a:prstGeom prst="rect">
            <a:avLst/>
          </a:prstGeom>
          <a:noFill/>
          <a:ln>
            <a:noFill/>
          </a:ln>
        </p:spPr>
        <p:txBody>
          <a:bodyPr anchorCtr="0" anchor="t" bIns="0" lIns="0" spcFirstLastPara="1" rIns="0" wrap="square" tIns="0">
            <a:noAutofit/>
          </a:bodyPr>
          <a:lstStyle/>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chemeClr val="dk1"/>
              </a:buClr>
              <a:buSzPts val="2800"/>
              <a:buAutoNum type="arabicPeriod"/>
            </a:pPr>
            <a:r>
              <a:rPr lang="en-IN" sz="2800">
                <a:solidFill>
                  <a:schemeClr val="dk1"/>
                </a:solidFill>
              </a:rPr>
              <a:t>M. Haris and A. Glowacz, “Road object detection: A comparative study of deep learning-based algorithms,” Electronics, vol. 10, no. 16, 2021. [Online]. Available: https://www.mdpi.com/2079-9292/10/16/1932</a:t>
            </a:r>
            <a:endParaRPr sz="2800">
              <a:solidFill>
                <a:schemeClr val="dk1"/>
              </a:solidFill>
            </a:endParaRPr>
          </a:p>
          <a:p>
            <a:pPr indent="-406400" lvl="0" marL="457200" marR="0" rtl="0" algn="l">
              <a:lnSpc>
                <a:spcPct val="115000"/>
              </a:lnSpc>
              <a:spcBef>
                <a:spcPts val="0"/>
              </a:spcBef>
              <a:spcAft>
                <a:spcPts val="0"/>
              </a:spcAft>
              <a:buClr>
                <a:schemeClr val="dk1"/>
              </a:buClr>
              <a:buSzPts val="2800"/>
              <a:buAutoNum type="arabicPeriod"/>
            </a:pPr>
            <a:r>
              <a:rPr lang="en-IN" sz="2800">
                <a:solidFill>
                  <a:schemeClr val="dk1"/>
                </a:solidFill>
              </a:rPr>
              <a:t>P. Zhu, L. Wen, D. Du, X. Bian, H. Fan, Q. Hu, and H. Ling, “Detection and tracking meet drones challenge,” IEEE Transactions on Pattern Analysis and Machine Intelligence, pp. 1–1, 2021.</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f3b36017ea_0_56"/>
          <p:cNvSpPr/>
          <p:nvPr/>
        </p:nvSpPr>
        <p:spPr>
          <a:xfrm>
            <a:off x="504000" y="301320"/>
            <a:ext cx="9071400" cy="126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References</a:t>
            </a:r>
            <a:endParaRPr b="0" i="0" sz="1800" u="none" cap="none" strike="noStrike">
              <a:solidFill>
                <a:srgbClr val="000000"/>
              </a:solidFill>
              <a:latin typeface="Arial"/>
              <a:ea typeface="Arial"/>
              <a:cs typeface="Arial"/>
              <a:sym typeface="Arial"/>
            </a:endParaRPr>
          </a:p>
        </p:txBody>
      </p:sp>
      <p:sp>
        <p:nvSpPr>
          <p:cNvPr id="211" name="Google Shape;211;gf3b36017ea_0_56"/>
          <p:cNvSpPr/>
          <p:nvPr/>
        </p:nvSpPr>
        <p:spPr>
          <a:xfrm>
            <a:off x="504000" y="1367575"/>
            <a:ext cx="9071400" cy="5774100"/>
          </a:xfrm>
          <a:prstGeom prst="rect">
            <a:avLst/>
          </a:prstGeom>
          <a:noFill/>
          <a:ln>
            <a:noFill/>
          </a:ln>
        </p:spPr>
        <p:txBody>
          <a:bodyPr anchorCtr="0" anchor="t" bIns="0" lIns="0" spcFirstLastPara="1" rIns="0" wrap="square" tIns="0">
            <a:noAutofit/>
          </a:bodyPr>
          <a:lstStyle/>
          <a:p>
            <a:pPr indent="-406400" lvl="0" marL="457200" rtl="0" algn="l">
              <a:lnSpc>
                <a:spcPct val="115000"/>
              </a:lnSpc>
              <a:spcBef>
                <a:spcPts val="0"/>
              </a:spcBef>
              <a:spcAft>
                <a:spcPts val="0"/>
              </a:spcAft>
              <a:buClr>
                <a:schemeClr val="dk1"/>
              </a:buClr>
              <a:buSzPts val="2800"/>
              <a:buAutoNum type="arabicPeriod" startAt="3"/>
            </a:pPr>
            <a:r>
              <a:rPr lang="en-IN" sz="2800">
                <a:solidFill>
                  <a:schemeClr val="dk1"/>
                </a:solidFill>
              </a:rPr>
              <a:t>A. Krizhevsky, I. Sutskever, and G. E. Hinton, “Imagenet classification with deep convolutional neural networks,” in Advances in Neural Information Processing Systems, F. Pereira, C. J. C. Burges, L. Bottou, and K. Q. Weinberger, Eds., vol. 25. Curran Associates, Inc., 2012. [Online]. Available: </a:t>
            </a:r>
            <a:r>
              <a:rPr lang="en-IN" sz="2800" u="sng">
                <a:solidFill>
                  <a:schemeClr val="hlink"/>
                </a:solidFill>
                <a:hlinkClick r:id="rId3"/>
              </a:rPr>
              <a:t>https://proceedings.neurips.cc/paper/2012/file/c399862d3b9d6b76c8436e924a68c45b-Paper.pdf</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startAt="3"/>
            </a:pPr>
            <a:r>
              <a:rPr lang="en-IN" sz="2800">
                <a:solidFill>
                  <a:schemeClr val="dk1"/>
                </a:solidFill>
              </a:rPr>
              <a:t>K. He, X. Zhang, S. Ren, and J. Sun, “Spatial pyramid pooling in deep convolutional networks for visual recognition,” CoRR, vol. abs/1406.4729, 2014. [Online]. Available: http://arxiv.org/abs/1406.4729</a:t>
            </a:r>
            <a:endParaRPr sz="2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f3b36017ea_0_63"/>
          <p:cNvSpPr/>
          <p:nvPr/>
        </p:nvSpPr>
        <p:spPr>
          <a:xfrm>
            <a:off x="504000" y="301320"/>
            <a:ext cx="9071400" cy="126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References</a:t>
            </a:r>
            <a:endParaRPr b="0" i="0" sz="1800" u="none" cap="none" strike="noStrike">
              <a:solidFill>
                <a:srgbClr val="000000"/>
              </a:solidFill>
              <a:latin typeface="Arial"/>
              <a:ea typeface="Arial"/>
              <a:cs typeface="Arial"/>
              <a:sym typeface="Arial"/>
            </a:endParaRPr>
          </a:p>
        </p:txBody>
      </p:sp>
      <p:sp>
        <p:nvSpPr>
          <p:cNvPr id="217" name="Google Shape;217;gf3b36017ea_0_63"/>
          <p:cNvSpPr/>
          <p:nvPr/>
        </p:nvSpPr>
        <p:spPr>
          <a:xfrm>
            <a:off x="504000" y="1975400"/>
            <a:ext cx="9071400" cy="5166300"/>
          </a:xfrm>
          <a:prstGeom prst="rect">
            <a:avLst/>
          </a:prstGeom>
          <a:noFill/>
          <a:ln>
            <a:noFill/>
          </a:ln>
        </p:spPr>
        <p:txBody>
          <a:bodyPr anchorCtr="0" anchor="t" bIns="0" lIns="0" spcFirstLastPara="1" rIns="0" wrap="square" tIns="0">
            <a:noAutofit/>
          </a:bodyPr>
          <a:lstStyle/>
          <a:p>
            <a:pPr indent="-406400" lvl="0" marL="457200" rtl="0" algn="l">
              <a:lnSpc>
                <a:spcPct val="115000"/>
              </a:lnSpc>
              <a:spcBef>
                <a:spcPts val="0"/>
              </a:spcBef>
              <a:spcAft>
                <a:spcPts val="0"/>
              </a:spcAft>
              <a:buClr>
                <a:schemeClr val="dk1"/>
              </a:buClr>
              <a:buSzPts val="2800"/>
              <a:buAutoNum type="arabicPeriod" startAt="5"/>
            </a:pPr>
            <a:r>
              <a:rPr lang="en-IN" sz="2800">
                <a:solidFill>
                  <a:schemeClr val="dk1"/>
                </a:solidFill>
              </a:rPr>
              <a:t>M. Lin, Q. Chen, and S. Yan, “Network in network,” 12 2013.</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startAt="5"/>
            </a:pPr>
            <a:r>
              <a:rPr lang="en-IN" sz="2800">
                <a:solidFill>
                  <a:schemeClr val="dk1"/>
                </a:solidFill>
              </a:rPr>
              <a:t>S. Karungaru, L. Dongyang, and K. Terada, “Vehicle detection and type classification based on cnn-svm,” International Journal of Machine Learning and Computing, vol. 11, pp. 304–310, 08 2021.</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startAt="5"/>
            </a:pPr>
            <a:r>
              <a:rPr lang="en-IN" sz="2800">
                <a:solidFill>
                  <a:schemeClr val="dk1"/>
                </a:solidFill>
              </a:rPr>
              <a:t>G.E. Hinton, N. Srivastava, A. Krizhevsky, I. Sutskever, and R.R. Salakhutdinov. Improving neural networks by preventing co-adaptation of feature detectors. arXiv preprint arXiv:1207.0580, 2012.</a:t>
            </a:r>
            <a:endParaRPr sz="2800">
              <a:solidFill>
                <a:schemeClr val="dk1"/>
              </a:solidFill>
            </a:endParaRPr>
          </a:p>
          <a:p>
            <a:pPr indent="0" lvl="0" marL="914400" rtl="0" algn="l">
              <a:lnSpc>
                <a:spcPct val="115000"/>
              </a:lnSpc>
              <a:spcBef>
                <a:spcPts val="0"/>
              </a:spcBef>
              <a:spcAft>
                <a:spcPts val="0"/>
              </a:spcAft>
              <a:buNone/>
            </a:pPr>
            <a:r>
              <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1e3affae22_0_0"/>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Introduction</a:t>
            </a:r>
            <a:endParaRPr b="0" i="0" sz="4400" u="none" cap="none" strike="noStrike">
              <a:solidFill>
                <a:srgbClr val="000000"/>
              </a:solidFill>
              <a:latin typeface="Arial"/>
              <a:ea typeface="Arial"/>
              <a:cs typeface="Arial"/>
              <a:sym typeface="Arial"/>
            </a:endParaRPr>
          </a:p>
        </p:txBody>
      </p:sp>
      <p:pic>
        <p:nvPicPr>
          <p:cNvPr id="71" name="Google Shape;71;g11e3affae22_0_0"/>
          <p:cNvPicPr preferRelativeResize="0"/>
          <p:nvPr/>
        </p:nvPicPr>
        <p:blipFill>
          <a:blip r:embed="rId3">
            <a:alphaModFix/>
          </a:blip>
          <a:stretch>
            <a:fillRect/>
          </a:stretch>
        </p:blipFill>
        <p:spPr>
          <a:xfrm>
            <a:off x="152400" y="1714080"/>
            <a:ext cx="9775827" cy="5496219"/>
          </a:xfrm>
          <a:prstGeom prst="rect">
            <a:avLst/>
          </a:prstGeom>
          <a:noFill/>
          <a:ln>
            <a:noFill/>
          </a:ln>
        </p:spPr>
      </p:pic>
      <p:sp>
        <p:nvSpPr>
          <p:cNvPr id="72" name="Google Shape;72;g11e3affae22_0_0"/>
          <p:cNvSpPr txBox="1"/>
          <p:nvPr/>
        </p:nvSpPr>
        <p:spPr>
          <a:xfrm>
            <a:off x="3893825" y="5564475"/>
            <a:ext cx="252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rgbClr val="FFFF00"/>
                </a:solidFill>
              </a:rPr>
              <a:t>Roundabout</a:t>
            </a:r>
            <a:endParaRPr b="1" sz="280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1a6de65709_0_5"/>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Introduction</a:t>
            </a:r>
            <a:endParaRPr b="0" i="0" sz="4400" u="none" cap="none" strike="noStrike">
              <a:solidFill>
                <a:srgbClr val="000000"/>
              </a:solidFill>
              <a:latin typeface="Arial"/>
              <a:ea typeface="Arial"/>
              <a:cs typeface="Arial"/>
              <a:sym typeface="Arial"/>
            </a:endParaRPr>
          </a:p>
        </p:txBody>
      </p:sp>
      <p:sp>
        <p:nvSpPr>
          <p:cNvPr id="78" name="Google Shape;78;g11a6de65709_0_5"/>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1" lang="en-IN" sz="3200"/>
              <a:t>“If you can’t measure it, you can’t improve it”</a:t>
            </a:r>
            <a:endParaRPr b="1" i="1" sz="3200"/>
          </a:p>
          <a:p>
            <a:pPr indent="0" lvl="0" marL="0" marR="0" rtl="0" algn="l">
              <a:lnSpc>
                <a:spcPct val="150000"/>
              </a:lnSpc>
              <a:spcBef>
                <a:spcPts val="0"/>
              </a:spcBef>
              <a:spcAft>
                <a:spcPts val="0"/>
              </a:spcAft>
              <a:buNone/>
            </a:pPr>
            <a:r>
              <a:t/>
            </a:r>
            <a:endParaRPr i="1" sz="2800"/>
          </a:p>
          <a:p>
            <a:pPr indent="0" lvl="0" marL="0" marR="0" rtl="0" algn="l">
              <a:lnSpc>
                <a:spcPct val="150000"/>
              </a:lnSpc>
              <a:spcBef>
                <a:spcPts val="0"/>
              </a:spcBef>
              <a:spcAft>
                <a:spcPts val="0"/>
              </a:spcAft>
              <a:buNone/>
            </a:pPr>
            <a:r>
              <a:rPr lang="en-IN" sz="2800"/>
              <a:t>Measurable road- objects :</a:t>
            </a:r>
            <a:endParaRPr sz="2800"/>
          </a:p>
          <a:p>
            <a:pPr indent="-406400" lvl="0" marL="914400" marR="0" rtl="0" algn="l">
              <a:lnSpc>
                <a:spcPct val="150000"/>
              </a:lnSpc>
              <a:spcBef>
                <a:spcPts val="0"/>
              </a:spcBef>
              <a:spcAft>
                <a:spcPts val="0"/>
              </a:spcAft>
              <a:buSzPts val="2800"/>
              <a:buChar char="●"/>
            </a:pPr>
            <a:r>
              <a:rPr lang="en-IN" sz="2800"/>
              <a:t>Vehicles </a:t>
            </a:r>
            <a:endParaRPr sz="2800"/>
          </a:p>
          <a:p>
            <a:pPr indent="-406400" lvl="0" marL="914400" marR="0" rtl="0" algn="l">
              <a:lnSpc>
                <a:spcPct val="150000"/>
              </a:lnSpc>
              <a:spcBef>
                <a:spcPts val="0"/>
              </a:spcBef>
              <a:spcAft>
                <a:spcPts val="0"/>
              </a:spcAft>
              <a:buSzPts val="2800"/>
              <a:buChar char="●"/>
            </a:pPr>
            <a:r>
              <a:rPr lang="en-IN" sz="2800"/>
              <a:t>Road markings </a:t>
            </a:r>
            <a:endParaRPr sz="2800"/>
          </a:p>
          <a:p>
            <a:pPr indent="-406400" lvl="0" marL="914400" marR="0" rtl="0" algn="l">
              <a:lnSpc>
                <a:spcPct val="150000"/>
              </a:lnSpc>
              <a:spcBef>
                <a:spcPts val="0"/>
              </a:spcBef>
              <a:spcAft>
                <a:spcPts val="0"/>
              </a:spcAft>
              <a:buSzPts val="2800"/>
              <a:buChar char="●"/>
            </a:pPr>
            <a:r>
              <a:rPr lang="en-IN" sz="2800"/>
              <a:t>Road structure </a:t>
            </a:r>
            <a:endParaRPr sz="2800"/>
          </a:p>
          <a:p>
            <a:pPr indent="-406400" lvl="0" marL="914400" marR="0" rtl="0" algn="l">
              <a:lnSpc>
                <a:spcPct val="150000"/>
              </a:lnSpc>
              <a:spcBef>
                <a:spcPts val="0"/>
              </a:spcBef>
              <a:spcAft>
                <a:spcPts val="0"/>
              </a:spcAft>
              <a:buSzPts val="2800"/>
              <a:buChar char="●"/>
            </a:pPr>
            <a:r>
              <a:rPr lang="en-IN" sz="2800"/>
              <a:t>Road signs </a:t>
            </a:r>
            <a:endParaRPr sz="2800"/>
          </a:p>
          <a:p>
            <a:pPr indent="0" lvl="0" marL="0" marR="0" rtl="0" algn="l">
              <a:lnSpc>
                <a:spcPct val="150000"/>
              </a:lnSpc>
              <a:spcBef>
                <a:spcPts val="0"/>
              </a:spcBef>
              <a:spcAft>
                <a:spcPts val="0"/>
              </a:spcAft>
              <a:buNone/>
            </a:pPr>
            <a:r>
              <a:t/>
            </a:r>
            <a:endParaRPr sz="2800"/>
          </a:p>
          <a:p>
            <a:pPr indent="0" lvl="0" marL="914400" marR="0" rtl="0" algn="l">
              <a:lnSpc>
                <a:spcPct val="100000"/>
              </a:lnSpc>
              <a:spcBef>
                <a:spcPts val="0"/>
              </a:spcBef>
              <a:spcAft>
                <a:spcPts val="0"/>
              </a:spcAft>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1a6de65709_0_0"/>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Problem Statement</a:t>
            </a:r>
            <a:endParaRPr b="0" i="0" sz="4400" u="none" cap="none" strike="noStrike">
              <a:solidFill>
                <a:srgbClr val="000000"/>
              </a:solidFill>
              <a:latin typeface="Arial"/>
              <a:ea typeface="Arial"/>
              <a:cs typeface="Arial"/>
              <a:sym typeface="Arial"/>
            </a:endParaRPr>
          </a:p>
        </p:txBody>
      </p:sp>
      <p:sp>
        <p:nvSpPr>
          <p:cNvPr id="84" name="Google Shape;84;g11a6de65709_0_0"/>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t/>
            </a:r>
            <a:endParaRPr sz="2800"/>
          </a:p>
          <a:p>
            <a:pPr indent="-419989" lvl="0" marL="431999" marR="0" rtl="0" algn="just">
              <a:lnSpc>
                <a:spcPct val="150000"/>
              </a:lnSpc>
              <a:spcBef>
                <a:spcPts val="0"/>
              </a:spcBef>
              <a:spcAft>
                <a:spcPts val="0"/>
              </a:spcAft>
              <a:buSzPts val="2800"/>
              <a:buChar char="●"/>
            </a:pPr>
            <a:r>
              <a:rPr lang="en-IN" sz="2800"/>
              <a:t>In recent years, unmanned aerial vehicle (UAV) has been increasingly applied to traffic monitoring, driver behaviour analysis, road infrastructure analysis and , traffic flow analysis. </a:t>
            </a:r>
            <a:endParaRPr sz="2800"/>
          </a:p>
          <a:p>
            <a:pPr indent="-406400" lvl="0" marL="457200" marR="0" rtl="0" algn="just">
              <a:lnSpc>
                <a:spcPct val="150000"/>
              </a:lnSpc>
              <a:spcBef>
                <a:spcPts val="0"/>
              </a:spcBef>
              <a:spcAft>
                <a:spcPts val="0"/>
              </a:spcAft>
              <a:buSzPts val="2800"/>
              <a:buChar char="●"/>
            </a:pPr>
            <a:r>
              <a:rPr lang="en-IN" sz="2800"/>
              <a:t>Here, primary task is vehicle recognition.  </a:t>
            </a:r>
            <a:endParaRPr sz="2800"/>
          </a:p>
          <a:p>
            <a:pPr indent="-406400" lvl="0" marL="457200" marR="0" rtl="0" algn="just">
              <a:lnSpc>
                <a:spcPct val="150000"/>
              </a:lnSpc>
              <a:spcBef>
                <a:spcPts val="0"/>
              </a:spcBef>
              <a:spcAft>
                <a:spcPts val="0"/>
              </a:spcAft>
              <a:buSzPts val="2800"/>
              <a:buChar char="●"/>
            </a:pPr>
            <a:r>
              <a:rPr i="1" lang="en-IN" sz="2800"/>
              <a:t>“What are the challenges in this task ?”</a:t>
            </a:r>
            <a:endParaRPr i="1" sz="2800"/>
          </a:p>
          <a:p>
            <a:pPr indent="0" lvl="0" marL="914400" marR="0" rtl="0" algn="l">
              <a:lnSpc>
                <a:spcPct val="100000"/>
              </a:lnSpc>
              <a:spcBef>
                <a:spcPts val="0"/>
              </a:spcBef>
              <a:spcAft>
                <a:spcPts val="0"/>
              </a:spcAft>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1e2d6ae09f_0_3"/>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Challenges</a:t>
            </a:r>
            <a:endParaRPr b="0" i="0" sz="4400" u="none" cap="none" strike="noStrike">
              <a:solidFill>
                <a:srgbClr val="000000"/>
              </a:solidFill>
              <a:latin typeface="Arial"/>
              <a:ea typeface="Arial"/>
              <a:cs typeface="Arial"/>
              <a:sym typeface="Arial"/>
            </a:endParaRPr>
          </a:p>
        </p:txBody>
      </p:sp>
      <p:sp>
        <p:nvSpPr>
          <p:cNvPr id="90" name="Google Shape;90;g11e2d6ae09f_0_3"/>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406400" lvl="0" marL="457200" rtl="0" algn="l">
              <a:lnSpc>
                <a:spcPct val="150000"/>
              </a:lnSpc>
              <a:spcBef>
                <a:spcPts val="0"/>
              </a:spcBef>
              <a:spcAft>
                <a:spcPts val="0"/>
              </a:spcAft>
              <a:buClr>
                <a:schemeClr val="dk1"/>
              </a:buClr>
              <a:buSzPts val="2800"/>
              <a:buChar char="●"/>
            </a:pPr>
            <a:r>
              <a:rPr lang="en-IN" sz="2800">
                <a:solidFill>
                  <a:schemeClr val="dk1"/>
                </a:solidFill>
              </a:rPr>
              <a:t>C</a:t>
            </a:r>
            <a:r>
              <a:rPr lang="en-IN" sz="2800">
                <a:solidFill>
                  <a:schemeClr val="dk1"/>
                </a:solidFill>
              </a:rPr>
              <a:t>olors</a:t>
            </a:r>
            <a:endParaRPr sz="2800">
              <a:solidFill>
                <a:schemeClr val="dk1"/>
              </a:solidFill>
            </a:endParaRPr>
          </a:p>
          <a:p>
            <a:pPr indent="-406400" lvl="0" marL="457200" rtl="0" algn="l">
              <a:lnSpc>
                <a:spcPct val="150000"/>
              </a:lnSpc>
              <a:spcBef>
                <a:spcPts val="0"/>
              </a:spcBef>
              <a:spcAft>
                <a:spcPts val="0"/>
              </a:spcAft>
              <a:buClr>
                <a:schemeClr val="dk1"/>
              </a:buClr>
              <a:buSzPts val="2800"/>
              <a:buChar char="●"/>
            </a:pPr>
            <a:r>
              <a:rPr lang="en-IN" sz="2800">
                <a:solidFill>
                  <a:schemeClr val="dk1"/>
                </a:solidFill>
              </a:rPr>
              <a:t>Only top view available- monotonic appearance </a:t>
            </a:r>
            <a:endParaRPr sz="2800">
              <a:solidFill>
                <a:schemeClr val="dk1"/>
              </a:solidFill>
            </a:endParaRPr>
          </a:p>
          <a:p>
            <a:pPr indent="-406400" lvl="0" marL="457200" rtl="0" algn="l">
              <a:lnSpc>
                <a:spcPct val="150000"/>
              </a:lnSpc>
              <a:spcBef>
                <a:spcPts val="0"/>
              </a:spcBef>
              <a:spcAft>
                <a:spcPts val="0"/>
              </a:spcAft>
              <a:buClr>
                <a:schemeClr val="dk1"/>
              </a:buClr>
              <a:buSzPts val="2800"/>
              <a:buChar char="●"/>
            </a:pPr>
            <a:r>
              <a:rPr lang="en-IN" sz="2800">
                <a:solidFill>
                  <a:schemeClr val="dk1"/>
                </a:solidFill>
              </a:rPr>
              <a:t>Camera orientation</a:t>
            </a:r>
            <a:endParaRPr sz="2800">
              <a:solidFill>
                <a:schemeClr val="dk1"/>
              </a:solidFill>
            </a:endParaRPr>
          </a:p>
          <a:p>
            <a:pPr indent="-406400" lvl="0" marL="457200" rtl="0" algn="l">
              <a:lnSpc>
                <a:spcPct val="150000"/>
              </a:lnSpc>
              <a:spcBef>
                <a:spcPts val="0"/>
              </a:spcBef>
              <a:spcAft>
                <a:spcPts val="0"/>
              </a:spcAft>
              <a:buClr>
                <a:schemeClr val="dk1"/>
              </a:buClr>
              <a:buSzPts val="2800"/>
              <a:buChar char="●"/>
            </a:pPr>
            <a:r>
              <a:rPr lang="en-IN" sz="2800">
                <a:solidFill>
                  <a:schemeClr val="dk1"/>
                </a:solidFill>
              </a:rPr>
              <a:t>Camera movement (due to self-stabilization)</a:t>
            </a:r>
            <a:endParaRPr sz="2800">
              <a:solidFill>
                <a:schemeClr val="dk1"/>
              </a:solidFill>
            </a:endParaRPr>
          </a:p>
          <a:p>
            <a:pPr indent="-406400" lvl="0" marL="457200" rtl="0" algn="l">
              <a:lnSpc>
                <a:spcPct val="150000"/>
              </a:lnSpc>
              <a:spcBef>
                <a:spcPts val="0"/>
              </a:spcBef>
              <a:spcAft>
                <a:spcPts val="0"/>
              </a:spcAft>
              <a:buClr>
                <a:schemeClr val="dk1"/>
              </a:buClr>
              <a:buSzPts val="2800"/>
              <a:buChar char="●"/>
            </a:pPr>
            <a:r>
              <a:rPr lang="en-IN" sz="2800">
                <a:solidFill>
                  <a:schemeClr val="dk1"/>
                </a:solidFill>
              </a:rPr>
              <a:t>UAV altitude</a:t>
            </a:r>
            <a:endParaRPr sz="2800">
              <a:solidFill>
                <a:schemeClr val="dk1"/>
              </a:solidFill>
            </a:endParaRPr>
          </a:p>
          <a:p>
            <a:pPr indent="-406400" lvl="0" marL="457200" rtl="0" algn="l">
              <a:lnSpc>
                <a:spcPct val="150000"/>
              </a:lnSpc>
              <a:spcBef>
                <a:spcPts val="0"/>
              </a:spcBef>
              <a:spcAft>
                <a:spcPts val="0"/>
              </a:spcAft>
              <a:buClr>
                <a:schemeClr val="dk1"/>
              </a:buClr>
              <a:buSzPts val="2800"/>
              <a:buChar char="●"/>
            </a:pPr>
            <a:r>
              <a:rPr lang="en-IN" sz="2800">
                <a:solidFill>
                  <a:schemeClr val="dk1"/>
                </a:solidFill>
              </a:rPr>
              <a:t>Shadow effects </a:t>
            </a:r>
            <a:endParaRPr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1e2d6ae09f_0_10"/>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Solution</a:t>
            </a:r>
            <a:endParaRPr b="0" i="0" sz="4400" u="none" cap="none" strike="noStrike">
              <a:solidFill>
                <a:srgbClr val="000000"/>
              </a:solidFill>
              <a:latin typeface="Arial"/>
              <a:ea typeface="Arial"/>
              <a:cs typeface="Arial"/>
              <a:sym typeface="Arial"/>
            </a:endParaRPr>
          </a:p>
        </p:txBody>
      </p:sp>
      <p:sp>
        <p:nvSpPr>
          <p:cNvPr id="96" name="Google Shape;96;g11e2d6ae09f_0_10"/>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406400" lvl="0" marL="457200" rtl="0" algn="l">
              <a:lnSpc>
                <a:spcPct val="150000"/>
              </a:lnSpc>
              <a:spcBef>
                <a:spcPts val="0"/>
              </a:spcBef>
              <a:spcAft>
                <a:spcPts val="0"/>
              </a:spcAft>
              <a:buClr>
                <a:schemeClr val="dk1"/>
              </a:buClr>
              <a:buSzPts val="2800"/>
              <a:buChar char="●"/>
            </a:pPr>
            <a:r>
              <a:rPr lang="en-IN" sz="2800">
                <a:solidFill>
                  <a:schemeClr val="dk1"/>
                </a:solidFill>
              </a:rPr>
              <a:t>Broadly there are two kinds of solution available,</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LIDAR based</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Vision based</a:t>
            </a:r>
            <a:endParaRPr sz="2800">
              <a:solidFill>
                <a:schemeClr val="dk1"/>
              </a:solidFill>
            </a:endParaRPr>
          </a:p>
          <a:p>
            <a:pPr indent="-406400" lvl="0" marL="457200" rtl="0" algn="l">
              <a:lnSpc>
                <a:spcPct val="150000"/>
              </a:lnSpc>
              <a:spcBef>
                <a:spcPts val="0"/>
              </a:spcBef>
              <a:spcAft>
                <a:spcPts val="0"/>
              </a:spcAft>
              <a:buClr>
                <a:schemeClr val="dk1"/>
              </a:buClr>
              <a:buSzPts val="2800"/>
              <a:buChar char="●"/>
            </a:pPr>
            <a:r>
              <a:rPr lang="en-IN" sz="2800">
                <a:solidFill>
                  <a:schemeClr val="dk1"/>
                </a:solidFill>
              </a:rPr>
              <a:t>Vision based solution </a:t>
            </a:r>
            <a:r>
              <a:rPr baseline="-25000" lang="en-IN" sz="2800">
                <a:solidFill>
                  <a:schemeClr val="dk1"/>
                </a:solidFill>
              </a:rPr>
              <a:t>[1]</a:t>
            </a:r>
            <a:r>
              <a:rPr lang="en-IN" sz="2800">
                <a:solidFill>
                  <a:schemeClr val="dk1"/>
                </a:solidFill>
              </a:rPr>
              <a:t> is cheaper and provides </a:t>
            </a:r>
            <a:r>
              <a:rPr lang="en-IN" sz="2800">
                <a:solidFill>
                  <a:schemeClr val="dk1"/>
                </a:solidFill>
              </a:rPr>
              <a:t>reasonable</a:t>
            </a:r>
            <a:r>
              <a:rPr lang="en-IN" sz="2800">
                <a:solidFill>
                  <a:schemeClr val="dk1"/>
                </a:solidFill>
              </a:rPr>
              <a:t> accuracy. </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ML based, Ex: SVM</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DL based, Ex: CNN</a:t>
            </a:r>
            <a:endParaRPr sz="2800">
              <a:solidFill>
                <a:schemeClr val="dk1"/>
              </a:solidFill>
            </a:endParaRPr>
          </a:p>
          <a:p>
            <a:pPr indent="0" lvl="0" marL="457200" rtl="0" algn="l">
              <a:lnSpc>
                <a:spcPct val="150000"/>
              </a:lnSpc>
              <a:spcBef>
                <a:spcPts val="0"/>
              </a:spcBef>
              <a:spcAft>
                <a:spcPts val="0"/>
              </a:spcAft>
              <a:buNone/>
            </a:pPr>
            <a:r>
              <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1e2d6ae09f_0_15"/>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4400"/>
              <a:buFont typeface="Arial"/>
              <a:buNone/>
            </a:pPr>
            <a:r>
              <a:rPr lang="en-IN" sz="4400">
                <a:solidFill>
                  <a:schemeClr val="dk1"/>
                </a:solidFill>
              </a:rPr>
              <a:t>Existing Systems </a:t>
            </a:r>
            <a:endParaRPr sz="4400"/>
          </a:p>
        </p:txBody>
      </p:sp>
      <p:sp>
        <p:nvSpPr>
          <p:cNvPr id="102" name="Google Shape;102;g11e2d6ae09f_0_15"/>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406400" lvl="0" marL="457200" rtl="0" algn="l">
              <a:lnSpc>
                <a:spcPct val="150000"/>
              </a:lnSpc>
              <a:spcBef>
                <a:spcPts val="0"/>
              </a:spcBef>
              <a:spcAft>
                <a:spcPts val="0"/>
              </a:spcAft>
              <a:buClr>
                <a:schemeClr val="dk1"/>
              </a:buClr>
              <a:buSzPts val="2800"/>
              <a:buChar char="●"/>
            </a:pPr>
            <a:r>
              <a:rPr lang="en-IN" sz="2800">
                <a:solidFill>
                  <a:schemeClr val="dk1"/>
                </a:solidFill>
              </a:rPr>
              <a:t>Mostly variants of CNN are widely used for such task.</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Alexnet</a:t>
            </a:r>
            <a:r>
              <a:rPr baseline="-25000" lang="en-IN" sz="2800">
                <a:solidFill>
                  <a:schemeClr val="dk1"/>
                </a:solidFill>
              </a:rPr>
              <a:t>[3]</a:t>
            </a:r>
            <a:endParaRPr baseline="-25000"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CNN-SVM</a:t>
            </a:r>
            <a:r>
              <a:rPr baseline="-25000" lang="en-IN" sz="2800">
                <a:solidFill>
                  <a:schemeClr val="dk1"/>
                </a:solidFill>
              </a:rPr>
              <a:t>[6]</a:t>
            </a:r>
            <a:endParaRPr baseline="-25000"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SPPnet</a:t>
            </a:r>
            <a:r>
              <a:rPr baseline="-25000" lang="en-IN" sz="2800">
                <a:solidFill>
                  <a:schemeClr val="dk1"/>
                </a:solidFill>
              </a:rPr>
              <a:t>[4]</a:t>
            </a:r>
            <a:endParaRPr baseline="-25000"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Alexnet + GAP</a:t>
            </a:r>
            <a:r>
              <a:rPr baseline="-25000" lang="en-IN" sz="2800">
                <a:solidFill>
                  <a:schemeClr val="dk1"/>
                </a:solidFill>
              </a:rPr>
              <a:t>[5]</a:t>
            </a:r>
            <a:endParaRPr baseline="-25000"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YOLO</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R-CNN</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IN" sz="2800">
                <a:solidFill>
                  <a:schemeClr val="dk1"/>
                </a:solidFill>
              </a:rPr>
              <a:t>Fast R-CNN and Faster R-CNN</a:t>
            </a:r>
            <a:endParaRPr sz="2800">
              <a:solidFill>
                <a:schemeClr val="dk1"/>
              </a:solidFill>
            </a:endParaRPr>
          </a:p>
          <a:p>
            <a:pPr indent="0" lvl="0" marL="457200" rtl="0" algn="l">
              <a:lnSpc>
                <a:spcPct val="150000"/>
              </a:lnSpc>
              <a:spcBef>
                <a:spcPts val="0"/>
              </a:spcBef>
              <a:spcAft>
                <a:spcPts val="0"/>
              </a:spcAft>
              <a:buNone/>
            </a:pPr>
            <a:r>
              <a:t/>
            </a:r>
            <a:endParaRPr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f3b36017ea_0_1"/>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4400"/>
              <a:buFont typeface="Arial"/>
              <a:buNone/>
            </a:pPr>
            <a:r>
              <a:rPr lang="en-IN" sz="4400">
                <a:solidFill>
                  <a:schemeClr val="dk1"/>
                </a:solidFill>
              </a:rPr>
              <a:t>Conventional Alexnet</a:t>
            </a:r>
            <a:r>
              <a:rPr baseline="-25000" lang="en-IN" sz="4400">
                <a:solidFill>
                  <a:schemeClr val="dk1"/>
                </a:solidFill>
              </a:rPr>
              <a:t>[3]</a:t>
            </a:r>
            <a:r>
              <a:rPr lang="en-IN" sz="4400">
                <a:solidFill>
                  <a:schemeClr val="dk1"/>
                </a:solidFill>
              </a:rPr>
              <a:t> </a:t>
            </a:r>
            <a:endParaRPr sz="4400"/>
          </a:p>
        </p:txBody>
      </p:sp>
      <p:pic>
        <p:nvPicPr>
          <p:cNvPr id="108" name="Google Shape;108;gf3b36017ea_0_1"/>
          <p:cNvPicPr preferRelativeResize="0"/>
          <p:nvPr/>
        </p:nvPicPr>
        <p:blipFill>
          <a:blip r:embed="rId3">
            <a:alphaModFix/>
          </a:blip>
          <a:stretch>
            <a:fillRect/>
          </a:stretch>
        </p:blipFill>
        <p:spPr>
          <a:xfrm>
            <a:off x="504000" y="1714025"/>
            <a:ext cx="9069901" cy="5397000"/>
          </a:xfrm>
          <a:prstGeom prst="rect">
            <a:avLst/>
          </a:prstGeom>
          <a:noFill/>
          <a:ln>
            <a:noFill/>
          </a:ln>
        </p:spPr>
      </p:pic>
      <p:sp>
        <p:nvSpPr>
          <p:cNvPr id="109" name="Google Shape;109;gf3b36017ea_0_1"/>
          <p:cNvSpPr txBox="1"/>
          <p:nvPr/>
        </p:nvSpPr>
        <p:spPr>
          <a:xfrm>
            <a:off x="835750" y="6723925"/>
            <a:ext cx="48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IN"/>
              <a:t>* from google search</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2021-09-29T20:29:27Z</dcterms:created>
</cp:coreProperties>
</file>