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72" r:id="rId2"/>
    <p:sldId id="518" r:id="rId3"/>
    <p:sldId id="573" r:id="rId4"/>
    <p:sldId id="519" r:id="rId5"/>
    <p:sldId id="576" r:id="rId6"/>
    <p:sldId id="5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E4"/>
    <a:srgbClr val="314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16C0D-19E3-4D5C-82A7-E458D5ABFA9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B6525-602C-47E4-8230-3D1A2463E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unity.com/mg/other/lockers-ver-999-webpublish-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unity.com/mg/other/lockers-ver-999-webpublish-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unity.com/mg/other/lockers-ver-999-webpublish-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unity.com/mg/other/lockers-ver-999-webpublish-2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unity.com/mg/other/lockers-ver-999-webpublish-2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3786-5809-BBB0-FF26-1799AE2E6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EE958-578D-0D60-0A0D-CD7345382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57A27-6AAA-2A8D-44F9-79A6D403B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was collected in a three-part package (see package at the end). The first part of the package presents the problem and asks the student to solve it following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Pólya’s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steps and documenting each in writing. The second part asked the students the same but with the aid of the Locker Game. The last part is a questionnaire/survey about the experience of solving the problem without and with the Locker Game.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FE72D-4BCD-F30E-9E9A-C6F3286C1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E5B9A-136B-4E99-91BB-0303EE2D7E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https://play.unity.com/mg/other/lockers-ver-999-webpublish-2</a:t>
            </a:r>
            <a:endParaRPr lang="en-US" sz="28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495A3-5412-40AC-9320-D76D0B540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0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https://play.unity.com/mg/other/lockers-ver-999-webpublish-2</a:t>
            </a:r>
            <a:endParaRPr lang="en-US" sz="28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495A3-5412-40AC-9320-D76D0B540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https://play.unity.com/mg/other/lockers-ver-999-webpublish-2</a:t>
            </a:r>
            <a:endParaRPr lang="en-US" sz="28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495A3-5412-40AC-9320-D76D0B540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00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https://play.unity.com/mg/other/lockers-ver-999-webpublish-2</a:t>
            </a:r>
            <a:endParaRPr lang="en-US" sz="28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495A3-5412-40AC-9320-D76D0B540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19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"/>
                <a:hlinkClick r:id="rId3"/>
              </a:rPr>
              <a:t>https://play.unity.com/mg/other/lockers-ver-999-webpublish-2</a:t>
            </a:r>
            <a:endParaRPr lang="en-US" sz="2800" dirty="0"/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A495A3-5412-40AC-9320-D76D0B540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08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55BC-B146-1292-E0E8-E5C10E187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6D9E8-D2AE-1CA6-53C4-851B56C22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CABE-8132-B045-6803-2B2E4120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C2E3-2895-60AD-1B88-CF884C4E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81F5-7C6F-5FA2-6D2E-EC11AE82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4F64-7E1B-C772-4F07-3CE636F8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DA55B-6252-5CA3-24D7-A199ABBDE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D11D-B376-C990-44C0-2FD2F0C0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F670-2E21-8769-8974-50F9C7DD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B784-C51E-217B-AEBF-E2ABC9D9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9329B-5108-E69A-822F-DF97142C9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38A9A-BDC7-31DB-D874-7AC3764E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5079E-5D87-0EF0-E74E-9ADC13D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1245-FDE9-99BC-8F79-A1850AD4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BAFF-3377-F7DA-9DF7-2ABACE7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FBA3-37F3-7A71-48B6-6F47DA4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1531-2A47-3B02-8DF5-7140E43D4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FE27-DA62-E335-E4AC-5A5F8FFC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5C2B-257F-BFAB-893E-9988FFAB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D8EE-A69B-00D8-2EC5-8054264A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776A-4468-CD05-FB86-33A29434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C47F-A115-7891-9412-D49A1E96D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F3CE-1C2D-BE95-2685-08873296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8A94-4931-261D-D1C9-C6C5D67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2124E-0EA0-38F1-812D-A76511EA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0286-4E0E-2F50-98BC-4FFDAAF7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C4B6-F580-5389-0055-5CD3066DA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72FB5-DB69-CA70-3067-2E156E041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A2C88-1539-4513-D0AA-ECB2439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6732F-6C64-14E2-DAA3-89E19E45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841D7-F8C4-FB49-13BD-738B1DA1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9610-1957-A17B-6308-EC1BBBA7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9FB92-4CB1-09B6-C103-E2969474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36807-20D0-7F1A-7100-57E131C93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4E5F8-2D59-B94C-DB7D-1516FEFFC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58103-C263-1675-666B-7F1F27B50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47C8D-2383-9E50-61F4-3C6AF3A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EA3BF-753A-2492-AF42-0348D6FD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BBA3D-3F4F-A747-466B-F1E82EC8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77FC-21A7-C574-F680-6BE5205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20C6B-9035-338F-0C3E-209692FD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A3FA1-88D9-4FE9-6F87-C4D8FB07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EB5AC-A578-C8C7-AD53-225B90C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1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2F07F-E84C-8D89-3853-A599298C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3B807-C76A-88D4-CED3-CD2E88A3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7DA94-DDEB-30D4-1530-EB043079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5486-9F50-B485-FCBD-A2B4551D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DE450-D0AC-9F3B-A121-4E11D680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0164D-7F5B-AC98-B424-16052F94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AE93-0DAF-F3A6-0339-9EF2E6AC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DEA93-4DBC-DD4A-A554-C4433BC3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C3D4-BF2A-7CB8-B5F3-4D543D6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3C64-BB89-CEA7-CE8C-848D70FC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4787E-6E25-C5AB-9C0E-F528093A1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55530-E0B6-1375-CD62-B4A33DEE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2E2C-45D1-1C87-A8E3-88BCCDD4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CB47C-94C5-381A-8FEF-CEAD5B8A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B638E-48D7-416D-DDB2-F38519ED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780E-0332-7FDD-7DCC-F04B292E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0F32-287A-D297-6D84-93F6F866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66B0-928B-F7CB-8EE9-C58F93A4B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C231-EB88-4484-9E86-80EC4DDAD87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BA76-19B2-62ED-62FE-8A4A479A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1647-E869-6063-44F0-B6F36AE64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B72F-F8A1-42ED-BEA2-233EB803E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1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play.unity.com/en/games/1d1d1e97-c0c8-465b-8bb7-91f344180067/the-locker-ga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lay.unity.com/en/games/1d1d1e97-c0c8-465b-8bb7-91f344180067/the-locker-ga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play.unity.com/en/games/1d1d1e97-c0c8-465b-8bb7-91f344180067/the-locker-gam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play.unity.com/en/games/1d1d1e97-c0c8-465b-8bb7-91f344180067/the-locker-ga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hyperlink" Target="https://play.unity.com/mg/other/webgl-builds-39682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play.unity.com/en/games/1d1d1e97-c0c8-465b-8bb7-91f344180067/the-locker-game" TargetMode="Externa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CF65-3B41-7385-E2C6-382E9CBB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060B-B329-B663-A7D5-C394B4CD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4" y="1"/>
            <a:ext cx="4915617" cy="6857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Next…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5898B-076B-1738-ED84-001589ABC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60960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More empirical evidence;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 vs Treatment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Follow up study to confirm the hypothesis: interaction, visualization, and easier and faster to work with.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Have a full EVG (not some aspects);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BIG QUESTION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Did performance improve after using an EVG?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948C5-7D21-B5D3-8AC7-86E612C28DCB}"/>
              </a:ext>
            </a:extLst>
          </p:cNvPr>
          <p:cNvCxnSpPr>
            <a:cxnSpLocks/>
          </p:cNvCxnSpPr>
          <p:nvPr/>
        </p:nvCxnSpPr>
        <p:spPr>
          <a:xfrm>
            <a:off x="5943600" y="2018581"/>
            <a:ext cx="0" cy="2907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7EE312-97E2-F929-C729-25F39674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0390" y="-39418"/>
            <a:ext cx="12392780" cy="70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94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96825-46AA-46B4-8245-A0EAF9B577DC}"/>
              </a:ext>
            </a:extLst>
          </p:cNvPr>
          <p:cNvSpPr txBox="1"/>
          <p:nvPr/>
        </p:nvSpPr>
        <p:spPr>
          <a:xfrm>
            <a:off x="707345" y="505379"/>
            <a:ext cx="724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The Locker Problem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C656B-E32C-ED9A-7DB8-F31452B3A29E}"/>
              </a:ext>
            </a:extLst>
          </p:cNvPr>
          <p:cNvSpPr txBox="1"/>
          <p:nvPr/>
        </p:nvSpPr>
        <p:spPr>
          <a:xfrm>
            <a:off x="920733" y="1336376"/>
            <a:ext cx="6870718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How to use it: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1.                   on 	     to start the game.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77211-E7F3-6ADB-A641-BBB4F33E37DD}"/>
              </a:ext>
            </a:extLst>
          </p:cNvPr>
          <p:cNvSpPr txBox="1"/>
          <p:nvPr/>
        </p:nvSpPr>
        <p:spPr>
          <a:xfrm>
            <a:off x="7791451" y="505379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Game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105346-A249-F02B-5F21-EC033209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26" y="2032358"/>
            <a:ext cx="1153126" cy="58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F2E75-DE12-8F48-945A-10A7FFD80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7" t="8110" r="7551" b="6365"/>
          <a:stretch/>
        </p:blipFill>
        <p:spPr>
          <a:xfrm>
            <a:off x="1998191" y="2693408"/>
            <a:ext cx="6870718" cy="3764550"/>
          </a:xfrm>
          <a:prstGeom prst="rect">
            <a:avLst/>
          </a:prstGeom>
        </p:spPr>
      </p:pic>
      <p:pic>
        <p:nvPicPr>
          <p:cNvPr id="6150" name="Picture 6" descr="Click Here Images - Free Download on Freepik">
            <a:extLst>
              <a:ext uri="{FF2B5EF4-FFF2-40B4-BE49-F238E27FC236}">
                <a16:creationId xmlns:a16="http://schemas.microsoft.com/office/drawing/2014/main" id="{2B9CCF93-CF0B-7BED-1097-D10F0FEB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056" y1="29167" x2="43056" y2="29167"/>
                        <a14:foregroundMark x1="32222" y1="24722" x2="32222" y2="24722"/>
                        <a14:foregroundMark x1="22778" y1="30278" x2="22778" y2="30278"/>
                        <a14:foregroundMark x1="18333" y1="39444" x2="18333" y2="39444"/>
                        <a14:foregroundMark x1="23889" y1="48333" x2="23889" y2="48333"/>
                        <a14:foregroundMark x1="31944" y1="51667" x2="319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65" y="5762633"/>
            <a:ext cx="1390649" cy="139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1D5A84-F405-6487-3450-C0BF098D5466}"/>
              </a:ext>
            </a:extLst>
          </p:cNvPr>
          <p:cNvSpPr txBox="1"/>
          <p:nvPr/>
        </p:nvSpPr>
        <p:spPr>
          <a:xfrm>
            <a:off x="1210546" y="2001617"/>
            <a:ext cx="1386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Click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grey rectangular object with a yellow knob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9B32B814-62E0-9111-297B-D5D66A520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45" y="313586"/>
            <a:ext cx="967346" cy="13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5BC06A-E38C-489E-9A23-88B41119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07" y="1956193"/>
            <a:ext cx="7539186" cy="4240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96825-46AA-46B4-8245-A0EAF9B577DC}"/>
              </a:ext>
            </a:extLst>
          </p:cNvPr>
          <p:cNvSpPr txBox="1"/>
          <p:nvPr/>
        </p:nvSpPr>
        <p:spPr>
          <a:xfrm>
            <a:off x="707345" y="505379"/>
            <a:ext cx="724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The Locker Problem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C656B-E32C-ED9A-7DB8-F31452B3A29E}"/>
              </a:ext>
            </a:extLst>
          </p:cNvPr>
          <p:cNvSpPr txBox="1"/>
          <p:nvPr/>
        </p:nvSpPr>
        <p:spPr>
          <a:xfrm>
            <a:off x="920733" y="1336376"/>
            <a:ext cx="6870718" cy="12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How to use it: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00" dirty="0">
                <a:solidFill>
                  <a:prstClr val="black"/>
                </a:solidFill>
                <a:latin typeface="Abel" panose="02000506030000020004" pitchFamily="2" charset="0"/>
                <a:cs typeface="Times New Roman" panose="02020603050405020304" pitchFamily="18" charset="0"/>
              </a:rPr>
              <a:t>2</a:t>
            </a: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. Press “Enter” 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77211-E7F3-6ADB-A641-BBB4F33E37DD}"/>
              </a:ext>
            </a:extLst>
          </p:cNvPr>
          <p:cNvSpPr txBox="1"/>
          <p:nvPr/>
        </p:nvSpPr>
        <p:spPr>
          <a:xfrm>
            <a:off x="7791451" y="505379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Game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pic>
        <p:nvPicPr>
          <p:cNvPr id="9" name="Picture 8" descr="A grey rectangular object with a yellow knob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67C7E3A-1A4D-1D64-E25C-B42C2E904C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45" y="313586"/>
            <a:ext cx="967346" cy="13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78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96825-46AA-46B4-8245-A0EAF9B577DC}"/>
              </a:ext>
            </a:extLst>
          </p:cNvPr>
          <p:cNvSpPr txBox="1"/>
          <p:nvPr/>
        </p:nvSpPr>
        <p:spPr>
          <a:xfrm>
            <a:off x="707345" y="505379"/>
            <a:ext cx="724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The Locker Problem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C656B-E32C-ED9A-7DB8-F31452B3A29E}"/>
              </a:ext>
            </a:extLst>
          </p:cNvPr>
          <p:cNvSpPr txBox="1"/>
          <p:nvPr/>
        </p:nvSpPr>
        <p:spPr>
          <a:xfrm>
            <a:off x="920733" y="1336376"/>
            <a:ext cx="7775592" cy="171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How to use it: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00" dirty="0">
                <a:solidFill>
                  <a:prstClr val="black"/>
                </a:solidFill>
                <a:latin typeface="Abel" panose="02000506030000020004" pitchFamily="2" charset="0"/>
                <a:cs typeface="Times New Roman" panose="02020603050405020304" pitchFamily="18" charset="0"/>
              </a:rPr>
              <a:t>3</a:t>
            </a: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. Enter the numbers of lockers from 1 to 999 and press “Enter”.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77211-E7F3-6ADB-A641-BBB4F33E37DD}"/>
              </a:ext>
            </a:extLst>
          </p:cNvPr>
          <p:cNvSpPr txBox="1"/>
          <p:nvPr/>
        </p:nvSpPr>
        <p:spPr>
          <a:xfrm>
            <a:off x="7791451" y="505379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Game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9A7B7-203B-AA9A-75EA-DFB137F48FEA}"/>
              </a:ext>
            </a:extLst>
          </p:cNvPr>
          <p:cNvSpPr txBox="1"/>
          <p:nvPr/>
        </p:nvSpPr>
        <p:spPr>
          <a:xfrm>
            <a:off x="7607300" y="3580643"/>
            <a:ext cx="341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# of Locker Here</a:t>
            </a:r>
            <a:endParaRPr kumimoji="0" lang="en-US" sz="800" b="1" i="0" u="none" strike="noStrike" kern="120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117D9-AEE9-1510-2A2C-76C7930B6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0" t="24274" r="28672" b="24273"/>
          <a:stretch/>
        </p:blipFill>
        <p:spPr>
          <a:xfrm>
            <a:off x="2212966" y="2611735"/>
            <a:ext cx="5191125" cy="35286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F1839C-CCA8-C900-1D82-AE467DF8AFFB}"/>
              </a:ext>
            </a:extLst>
          </p:cNvPr>
          <p:cNvCxnSpPr>
            <a:cxnSpLocks/>
          </p:cNvCxnSpPr>
          <p:nvPr/>
        </p:nvCxnSpPr>
        <p:spPr>
          <a:xfrm flipV="1">
            <a:off x="6997700" y="3811475"/>
            <a:ext cx="953423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ey rectangular object with a yellow knob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C128238-B401-1CB2-2929-411B7CA95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45" y="313586"/>
            <a:ext cx="967346" cy="13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36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96825-46AA-46B4-8245-A0EAF9B577DC}"/>
              </a:ext>
            </a:extLst>
          </p:cNvPr>
          <p:cNvSpPr txBox="1"/>
          <p:nvPr/>
        </p:nvSpPr>
        <p:spPr>
          <a:xfrm>
            <a:off x="707345" y="505379"/>
            <a:ext cx="724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The Locker Problem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C656B-E32C-ED9A-7DB8-F31452B3A29E}"/>
              </a:ext>
            </a:extLst>
          </p:cNvPr>
          <p:cNvSpPr txBox="1"/>
          <p:nvPr/>
        </p:nvSpPr>
        <p:spPr>
          <a:xfrm>
            <a:off x="920733" y="1336376"/>
            <a:ext cx="10652142" cy="12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How to use it: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4. Click on the individual lockers to open and close.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77211-E7F3-6ADB-A641-BBB4F33E37DD}"/>
              </a:ext>
            </a:extLst>
          </p:cNvPr>
          <p:cNvSpPr txBox="1"/>
          <p:nvPr/>
        </p:nvSpPr>
        <p:spPr>
          <a:xfrm>
            <a:off x="7791451" y="505379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Game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78136-4E0D-A6C9-7C55-A7C32933166B}"/>
              </a:ext>
            </a:extLst>
          </p:cNvPr>
          <p:cNvSpPr txBox="1"/>
          <p:nvPr/>
        </p:nvSpPr>
        <p:spPr>
          <a:xfrm>
            <a:off x="10414384" y="2817740"/>
            <a:ext cx="12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Open</a:t>
            </a:r>
            <a:endParaRPr kumimoji="0" lang="en-US" sz="800" b="1" i="0" u="none" strike="noStrike" kern="120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24EA8-A66E-FAF4-25F7-0B73B8803DD9}"/>
              </a:ext>
            </a:extLst>
          </p:cNvPr>
          <p:cNvSpPr txBox="1"/>
          <p:nvPr/>
        </p:nvSpPr>
        <p:spPr>
          <a:xfrm>
            <a:off x="8197159" y="2817740"/>
            <a:ext cx="1216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Close</a:t>
            </a:r>
            <a:endParaRPr kumimoji="0" lang="en-US" sz="800" b="1" i="0" u="none" strike="noStrike" kern="1200" cap="none" spc="30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pic>
        <p:nvPicPr>
          <p:cNvPr id="7170" name="Picture 2" descr="Scrolling Down Icons - Free SVG &amp; PNG Scrolling Down Images - Noun Project">
            <a:extLst>
              <a:ext uri="{FF2B5EF4-FFF2-40B4-BE49-F238E27FC236}">
                <a16:creationId xmlns:a16="http://schemas.microsoft.com/office/drawing/2014/main" id="{F0476740-9551-5A33-30B5-0B0E6ABB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51" y="30203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519D54-B34F-57E6-A48D-AE7183C532ED}"/>
              </a:ext>
            </a:extLst>
          </p:cNvPr>
          <p:cNvSpPr txBox="1"/>
          <p:nvPr/>
        </p:nvSpPr>
        <p:spPr>
          <a:xfrm>
            <a:off x="10468" y="4817570"/>
            <a:ext cx="253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 kern="100">
                <a:solidFill>
                  <a:srgbClr val="C0000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Scroll down and up to navigate through the lockers.</a:t>
            </a:r>
          </a:p>
        </p:txBody>
      </p:sp>
      <p:pic>
        <p:nvPicPr>
          <p:cNvPr id="5" name="Picture 4" descr="A grey rectangular object with a yellow knob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197E8DB-3070-4B0B-D278-1F4A4A652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007" y="3279405"/>
            <a:ext cx="1692040" cy="2286000"/>
          </a:xfrm>
          <a:prstGeom prst="rect">
            <a:avLst/>
          </a:prstGeom>
        </p:spPr>
      </p:pic>
      <p:pic>
        <p:nvPicPr>
          <p:cNvPr id="7" name="Picture 6" descr="A cartoon of a door&#10;&#10;Description automatically generated">
            <a:extLst>
              <a:ext uri="{FF2B5EF4-FFF2-40B4-BE49-F238E27FC236}">
                <a16:creationId xmlns:a16="http://schemas.microsoft.com/office/drawing/2014/main" id="{98C30180-38A0-C143-402A-CE31517BD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610" y="3251744"/>
            <a:ext cx="1692039" cy="2460561"/>
          </a:xfrm>
          <a:prstGeom prst="rect">
            <a:avLst/>
          </a:prstGeom>
        </p:spPr>
      </p:pic>
      <p:pic>
        <p:nvPicPr>
          <p:cNvPr id="17" name="Picture 16" descr="A grey rectangular object with a yellow knob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6DE8A68B-DF75-3808-50EC-D30C26072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45" y="313586"/>
            <a:ext cx="967346" cy="13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F64FE5-77C0-030C-B53B-10C28593FE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259" y="2817741"/>
            <a:ext cx="5160737" cy="28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31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D96825-46AA-46B4-8245-A0EAF9B577DC}"/>
              </a:ext>
            </a:extLst>
          </p:cNvPr>
          <p:cNvSpPr txBox="1"/>
          <p:nvPr/>
        </p:nvSpPr>
        <p:spPr>
          <a:xfrm>
            <a:off x="707345" y="505379"/>
            <a:ext cx="7243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The Locker Problem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C656B-E32C-ED9A-7DB8-F31452B3A29E}"/>
              </a:ext>
            </a:extLst>
          </p:cNvPr>
          <p:cNvSpPr txBox="1"/>
          <p:nvPr/>
        </p:nvSpPr>
        <p:spPr>
          <a:xfrm>
            <a:off x="920733" y="1336376"/>
            <a:ext cx="4208116" cy="4563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How to use it: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00" dirty="0">
                <a:solidFill>
                  <a:prstClr val="black"/>
                </a:solidFill>
                <a:latin typeface="Abel" panose="02000506030000020004" pitchFamily="2" charset="0"/>
                <a:cs typeface="Times New Roman" panose="02020603050405020304" pitchFamily="18" charset="0"/>
              </a:rPr>
              <a:t>6</a:t>
            </a: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. In game buttons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77211-E7F3-6ADB-A641-BBB4F33E37DD}"/>
              </a:ext>
            </a:extLst>
          </p:cNvPr>
          <p:cNvSpPr txBox="1"/>
          <p:nvPr/>
        </p:nvSpPr>
        <p:spPr>
          <a:xfrm>
            <a:off x="7791451" y="505379"/>
            <a:ext cx="2198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Game</a:t>
            </a:r>
            <a:endParaRPr kumimoji="0" lang="en-US" sz="1600" b="1" i="0" u="none" strike="noStrike" kern="1200" cap="none" spc="30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D5CCF-0A23-99EB-DD19-3B2DAFCB1026}"/>
              </a:ext>
            </a:extLst>
          </p:cNvPr>
          <p:cNvSpPr txBox="1"/>
          <p:nvPr/>
        </p:nvSpPr>
        <p:spPr>
          <a:xfrm>
            <a:off x="6512864" y="1740881"/>
            <a:ext cx="5250511" cy="82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7. Press “M” to go back to the  </a:t>
            </a:r>
            <a:r>
              <a:rPr kumimoji="0" lang="en-US" sz="36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menu</a:t>
            </a: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el" panose="02000506030000020004" pitchFamily="2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277544-BB86-C667-32FC-EEFEBF18A362}"/>
              </a:ext>
            </a:extLst>
          </p:cNvPr>
          <p:cNvGrpSpPr/>
          <p:nvPr/>
        </p:nvGrpSpPr>
        <p:grpSpPr>
          <a:xfrm>
            <a:off x="6512863" y="4324601"/>
            <a:ext cx="5250511" cy="1208244"/>
            <a:chOff x="6941488" y="2826258"/>
            <a:chExt cx="5250511" cy="12082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2BD3A3-8B1A-152F-D2C6-9EF73E03782D}"/>
                </a:ext>
              </a:extLst>
            </p:cNvPr>
            <p:cNvSpPr txBox="1"/>
            <p:nvPr/>
          </p:nvSpPr>
          <p:spPr>
            <a:xfrm>
              <a:off x="6941488" y="2826258"/>
              <a:ext cx="5250511" cy="1147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el" panose="02000506030000020004" pitchFamily="2" charset="0"/>
                  <a:ea typeface="+mn-ea"/>
                  <a:cs typeface="Times New Roman" panose="02020603050405020304" pitchFamily="18" charset="0"/>
                </a:rPr>
                <a:t>8. In case of emergency (game broke), refresh.</a:t>
              </a:r>
              <a:endPara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el" panose="02000506030000020004" pitchFamily="2" charset="0"/>
                <a:ea typeface="+mn-ea"/>
                <a:cs typeface="Times New Roman" panose="02020603050405020304" pitchFamily="18" charset="0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A2B029D-80C6-3DF0-4E17-6D24FAF7A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51123" y="3429000"/>
              <a:ext cx="605502" cy="605502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3F4FD9-B6F7-FC29-E8F7-E7FCDE610D32}"/>
              </a:ext>
            </a:extLst>
          </p:cNvPr>
          <p:cNvSpPr txBox="1"/>
          <p:nvPr/>
        </p:nvSpPr>
        <p:spPr>
          <a:xfrm>
            <a:off x="7016625" y="6404003"/>
            <a:ext cx="5267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Amasis MT Pro Black" panose="02040A04050005020304" pitchFamily="18" charset="0"/>
                <a:ea typeface="+mn-ea"/>
                <a:cs typeface="Times New Roman" panose="02020603050405020304" pitchFamily="18" charset="0"/>
              </a:rPr>
              <a:t>Thank you for playing my game!</a:t>
            </a:r>
            <a:endParaRPr kumimoji="0" lang="en-US" sz="800" b="1" i="0" u="none" strike="noStrike" kern="1200" cap="none" spc="300" normalizeH="0" baseline="0" noProof="0" dirty="0">
              <a:ln>
                <a:noFill/>
              </a:ln>
              <a:solidFill>
                <a:srgbClr val="A5A5A5">
                  <a:lumMod val="50000"/>
                </a:srgbClr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CBD134-7C7C-521D-CDC6-BC34E0400FEC}"/>
              </a:ext>
            </a:extLst>
          </p:cNvPr>
          <p:cNvGrpSpPr/>
          <p:nvPr/>
        </p:nvGrpSpPr>
        <p:grpSpPr>
          <a:xfrm>
            <a:off x="825087" y="2382147"/>
            <a:ext cx="3744947" cy="4210188"/>
            <a:chOff x="6919272" y="2565798"/>
            <a:chExt cx="3744947" cy="42101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19D54-B34F-57E6-A48D-AE7183C532ED}"/>
                </a:ext>
              </a:extLst>
            </p:cNvPr>
            <p:cNvSpPr txBox="1"/>
            <p:nvPr/>
          </p:nvSpPr>
          <p:spPr>
            <a:xfrm>
              <a:off x="7260750" y="2565798"/>
              <a:ext cx="3367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kern="100">
                  <a:solidFill>
                    <a:srgbClr val="C00000"/>
                  </a:solidFill>
                  <a:latin typeface="Amasis MT Pro Black" panose="02040A040500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Times New Roman" panose="02020603050405020304" pitchFamily="18" charset="0"/>
                </a:rPr>
                <a:t>Open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99C24-A8CD-526F-A17E-0A30155E3733}"/>
                </a:ext>
              </a:extLst>
            </p:cNvPr>
            <p:cNvSpPr txBox="1"/>
            <p:nvPr/>
          </p:nvSpPr>
          <p:spPr>
            <a:xfrm>
              <a:off x="8097650" y="2893380"/>
              <a:ext cx="2530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kern="100">
                  <a:solidFill>
                    <a:srgbClr val="C00000"/>
                  </a:solidFill>
                  <a:latin typeface="Amasis MT Pro Black" panose="02040A040500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Times New Roman" panose="02020603050405020304" pitchFamily="18" charset="0"/>
                </a:rPr>
                <a:t>Close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38A7B8-0220-033B-F06A-512ADE5B9A3D}"/>
                </a:ext>
              </a:extLst>
            </p:cNvPr>
            <p:cNvSpPr txBox="1"/>
            <p:nvPr/>
          </p:nvSpPr>
          <p:spPr>
            <a:xfrm>
              <a:off x="6919272" y="6129655"/>
              <a:ext cx="3744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kern="100">
                  <a:solidFill>
                    <a:srgbClr val="C00000"/>
                  </a:solidFill>
                  <a:latin typeface="Amasis MT Pro Black" panose="02040A040500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Times New Roman" panose="02020603050405020304" pitchFamily="18" charset="0"/>
                </a:rPr>
                <a:t>Submit your answer </a:t>
              </a:r>
              <a:br>
                <a:rPr kumimoji="0" 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Times New Roman" panose="02020603050405020304" pitchFamily="18" charset="0"/>
                </a:rPr>
              </a:br>
              <a:r>
                <a:rPr kumimoji="0" 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Times New Roman" panose="02020603050405020304" pitchFamily="18" charset="0"/>
                </a:rPr>
                <a:t>(you can also press enter)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5E4820-DACD-53A7-7EC8-1294583CF74B}"/>
                </a:ext>
              </a:extLst>
            </p:cNvPr>
            <p:cNvSpPr txBox="1"/>
            <p:nvPr/>
          </p:nvSpPr>
          <p:spPr>
            <a:xfrm>
              <a:off x="8097650" y="4787828"/>
              <a:ext cx="2530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 kern="100">
                  <a:solidFill>
                    <a:srgbClr val="C00000"/>
                  </a:solidFill>
                  <a:latin typeface="Amasis MT Pro Black" panose="02040A04050005020304" pitchFamily="18" charset="0"/>
                  <a:cs typeface="Times New Roman" panose="02020603050405020304" pitchFamily="18" charset="0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dirty="0"/>
                <a:t>‘-’ remove locker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masis MT Pro Black" panose="02040A04050005020304" pitchFamily="18" charset="0"/>
                  <a:ea typeface="+mn-ea"/>
                  <a:cs typeface="Times New Roman" panose="02020603050405020304" pitchFamily="18" charset="0"/>
                </a:rPr>
                <a:t>‘+’ add locker</a:t>
              </a:r>
            </a:p>
          </p:txBody>
        </p:sp>
      </p:grpSp>
      <p:pic>
        <p:nvPicPr>
          <p:cNvPr id="6" name="Picture 5" descr="A grey rectangular object with a yellow knob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58A590D-6717-ED58-7C61-7566EC28F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45" y="313586"/>
            <a:ext cx="967346" cy="1306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8EA83-821A-C8FD-FBB0-211D6C165C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1218"/>
          <a:stretch/>
        </p:blipFill>
        <p:spPr>
          <a:xfrm>
            <a:off x="4540313" y="2000637"/>
            <a:ext cx="1555687" cy="46377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584F19-EFF8-72EE-F960-70239A5C01A7}"/>
              </a:ext>
            </a:extLst>
          </p:cNvPr>
          <p:cNvSpPr txBox="1"/>
          <p:nvPr/>
        </p:nvSpPr>
        <p:spPr>
          <a:xfrm>
            <a:off x="1321301" y="2917398"/>
            <a:ext cx="321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i="1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adi" panose="020B0604020104020204" pitchFamily="34" charset="0"/>
                <a:cs typeface="Times New Roman" panose="02020603050405020304" pitchFamily="18" charset="0"/>
              </a:rPr>
              <a:t>All </a:t>
            </a:r>
            <a:r>
              <a:rPr kumimoji="0" lang="en-US" sz="1800" i="1" u="none" strike="noStrike" kern="1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badi" panose="020B0604020104020204" pitchFamily="34" charset="0"/>
                <a:cs typeface="Times New Roman" panose="02020603050405020304" pitchFamily="18" charset="0"/>
              </a:rPr>
              <a:t>or by student number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8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370</Words>
  <Application>Microsoft Office PowerPoint</Application>
  <PresentationFormat>Widescreen</PresentationFormat>
  <Paragraphs>58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Abadi</vt:lpstr>
      <vt:lpstr>Abel</vt:lpstr>
      <vt:lpstr>Amasis MT Pro Black</vt:lpstr>
      <vt:lpstr>Arial</vt:lpstr>
      <vt:lpstr>Britannic Bold</vt:lpstr>
      <vt:lpstr>Calibri</vt:lpstr>
      <vt:lpstr>Calibri Light</vt:lpstr>
      <vt:lpstr>Inter</vt:lpstr>
      <vt:lpstr>Times New Roman</vt:lpstr>
      <vt:lpstr>Office Theme</vt:lpstr>
      <vt:lpstr>Next… &amp;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 Rivera-Rodriguez</dc:creator>
  <cp:lastModifiedBy>Rivera Rodriguez, Eric Leonardo</cp:lastModifiedBy>
  <cp:revision>15</cp:revision>
  <dcterms:created xsi:type="dcterms:W3CDTF">2023-09-12T13:04:57Z</dcterms:created>
  <dcterms:modified xsi:type="dcterms:W3CDTF">2025-03-04T06:24:28Z</dcterms:modified>
</cp:coreProperties>
</file>