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2"/>
  </p:notesMasterIdLst>
  <p:sldIdLst>
    <p:sldId id="256" r:id="rId2"/>
    <p:sldId id="259" r:id="rId3"/>
    <p:sldId id="258" r:id="rId4"/>
    <p:sldId id="257" r:id="rId5"/>
    <p:sldId id="278" r:id="rId6"/>
    <p:sldId id="279" r:id="rId7"/>
    <p:sldId id="260" r:id="rId8"/>
    <p:sldId id="261" r:id="rId9"/>
    <p:sldId id="262" r:id="rId10"/>
    <p:sldId id="263" r:id="rId11"/>
    <p:sldId id="269" r:id="rId12"/>
    <p:sldId id="270" r:id="rId13"/>
    <p:sldId id="266" r:id="rId14"/>
    <p:sldId id="267" r:id="rId15"/>
    <p:sldId id="268" r:id="rId16"/>
    <p:sldId id="271" r:id="rId17"/>
    <p:sldId id="272" r:id="rId18"/>
    <p:sldId id="273" r:id="rId19"/>
    <p:sldId id="274" r:id="rId20"/>
    <p:sldId id="277" r:id="rId2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853" autoAdjust="0"/>
  </p:normalViewPr>
  <p:slideViewPr>
    <p:cSldViewPr snapToGrid="0">
      <p:cViewPr varScale="1">
        <p:scale>
          <a:sx n="85" d="100"/>
          <a:sy n="85" d="100"/>
        </p:scale>
        <p:origin x="15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373A0-03EA-415D-9209-A0A60BFFDD1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2B9B0-FE1E-4671-8C92-FEFF1FC4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1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2B9B0-FE1E-4671-8C92-FEFF1FC466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50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>
                <a:effectLst/>
              </a:rPr>
              <a:t> Finding(s):</a:t>
            </a:r>
            <a:r>
              <a:rPr lang="en-US" dirty="0"/>
              <a:t> </a:t>
            </a:r>
            <a:endParaRPr lang="hu-HU" dirty="0"/>
          </a:p>
          <a:p>
            <a:r>
              <a:rPr lang="en-US" b="0" i="1" dirty="0">
                <a:effectLst/>
              </a:rPr>
              <a:t> Customers who does not avail any internet service are paying $33</a:t>
            </a:r>
            <a:r>
              <a:rPr lang="en-US" dirty="0"/>
              <a:t> </a:t>
            </a:r>
            <a:endParaRPr lang="hu-HU" dirty="0"/>
          </a:p>
          <a:p>
            <a:r>
              <a:rPr lang="en-US" b="0" i="1" dirty="0">
                <a:effectLst/>
              </a:rPr>
              <a:t> While those with one service are paying double $66</a:t>
            </a:r>
            <a:r>
              <a:rPr lang="en-US" dirty="0"/>
              <a:t> </a:t>
            </a:r>
            <a:endParaRPr lang="hu-HU" dirty="0"/>
          </a:p>
          <a:p>
            <a:r>
              <a:rPr lang="en-US" b="0" i="1" dirty="0">
                <a:effectLst/>
              </a:rPr>
              <a:t> As the number of services availed increases, the Average Monthly Charges are increasing linearly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2B9B0-FE1E-4671-8C92-FEFF1FC466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0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>
                <a:effectLst/>
              </a:rPr>
              <a:t> Finding(s):</a:t>
            </a:r>
            <a:r>
              <a:rPr lang="en-US" dirty="0"/>
              <a:t> </a:t>
            </a:r>
            <a:endParaRPr lang="hu-HU" dirty="0"/>
          </a:p>
          <a:p>
            <a:r>
              <a:rPr lang="en-US" b="0" i="1" dirty="0">
                <a:effectLst/>
              </a:rPr>
              <a:t> The higher the monthly charges, the higher possibility of Churn</a:t>
            </a:r>
            <a:r>
              <a:rPr lang="en-US" dirty="0"/>
              <a:t> </a:t>
            </a:r>
            <a:endParaRPr lang="hu-HU" dirty="0"/>
          </a:p>
          <a:p>
            <a:r>
              <a:rPr lang="en-US" b="0" i="1" dirty="0">
                <a:effectLst/>
              </a:rPr>
              <a:t> Non churners are paying an average of $64.45, while churners are paying $79.65 average</a:t>
            </a:r>
            <a:r>
              <a:rPr lang="en-US" dirty="0"/>
              <a:t> </a:t>
            </a:r>
            <a:endParaRPr lang="hu-HU" dirty="0"/>
          </a:p>
          <a:p>
            <a:r>
              <a:rPr lang="en-US" b="0" i="1" dirty="0">
                <a:effectLst/>
              </a:rPr>
              <a:t> There is a possibility that the price is too high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2B9B0-FE1E-4671-8C92-FEFF1FC466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54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>
                <a:effectLst/>
              </a:rPr>
              <a:t> Finding(s):</a:t>
            </a:r>
            <a:r>
              <a:rPr lang="en-US" dirty="0"/>
              <a:t> </a:t>
            </a:r>
            <a:endParaRPr lang="hu-HU" dirty="0"/>
          </a:p>
          <a:p>
            <a:r>
              <a:rPr lang="en-US" b="0" i="1" dirty="0">
                <a:effectLst/>
              </a:rPr>
              <a:t> Shorter the tenure, higher is the possibility of Churn (Non</a:t>
            </a:r>
            <a:r>
              <a:rPr lang="hu-HU" b="0" i="1" dirty="0">
                <a:effectLst/>
              </a:rPr>
              <a:t>-C</a:t>
            </a:r>
            <a:r>
              <a:rPr lang="en-US" b="0" i="1" dirty="0" err="1">
                <a:effectLst/>
              </a:rPr>
              <a:t>hurn</a:t>
            </a:r>
            <a:r>
              <a:rPr lang="en-US" b="0" i="1" dirty="0">
                <a:effectLst/>
              </a:rPr>
              <a:t> customers: ~38, Churned customers: ~10)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2B9B0-FE1E-4671-8C92-FEFF1FC466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61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>
                <a:effectLst/>
              </a:rPr>
              <a:t> Finding(s):</a:t>
            </a:r>
            <a:r>
              <a:rPr lang="en-US" dirty="0"/>
              <a:t> </a:t>
            </a:r>
            <a:endParaRPr lang="hu-HU" dirty="0"/>
          </a:p>
          <a:p>
            <a:r>
              <a:rPr lang="en-US" b="0" i="1" dirty="0">
                <a:effectLst/>
              </a:rPr>
              <a:t> Month-to-month contract is the most popular ~55%</a:t>
            </a:r>
            <a:r>
              <a:rPr lang="en-US" dirty="0"/>
              <a:t> </a:t>
            </a:r>
            <a:endParaRPr lang="hu-HU" dirty="0"/>
          </a:p>
          <a:p>
            <a:r>
              <a:rPr lang="en-US" b="0" i="1" dirty="0">
                <a:effectLst/>
              </a:rPr>
              <a:t> Two year and One year is close to each other</a:t>
            </a:r>
            <a:endParaRPr lang="hu-HU" b="0" i="1" dirty="0">
              <a:effectLst/>
            </a:endParaRPr>
          </a:p>
          <a:p>
            <a:r>
              <a:rPr lang="en-US" b="0" i="1" dirty="0">
                <a:effectLst/>
              </a:rPr>
              <a:t> Customers with Month-to-Month contract are churning in alarming proportions, while two-year contract customers are churning least</a:t>
            </a:r>
            <a:endParaRPr lang="hu-HU" b="0" i="1" dirty="0">
              <a:effectLst/>
            </a:endParaRP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2B9B0-FE1E-4671-8C92-FEFF1FC466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54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>
                <a:effectLst/>
              </a:rPr>
              <a:t>Finding(s):</a:t>
            </a:r>
            <a:r>
              <a:rPr lang="en-US" dirty="0"/>
              <a:t> </a:t>
            </a:r>
            <a:endParaRPr lang="hu-HU" dirty="0"/>
          </a:p>
          <a:p>
            <a:r>
              <a:rPr lang="en-US" b="0" i="1" dirty="0">
                <a:effectLst/>
              </a:rPr>
              <a:t> Only 22% of the customers don't have internet</a:t>
            </a:r>
            <a:r>
              <a:rPr lang="en-US" dirty="0"/>
              <a:t> </a:t>
            </a:r>
            <a:endParaRPr lang="hu-HU" dirty="0"/>
          </a:p>
          <a:p>
            <a:r>
              <a:rPr lang="en-US" b="0" i="1" dirty="0">
                <a:effectLst/>
              </a:rPr>
              <a:t> 44% have Fiber optic and 34% have DSL</a:t>
            </a:r>
            <a:endParaRPr lang="hu-HU" b="0" i="1" dirty="0">
              <a:effectLst/>
            </a:endParaRPr>
          </a:p>
          <a:p>
            <a:endParaRPr lang="hu-HU" b="0" i="1" dirty="0">
              <a:effectLst/>
            </a:endParaRPr>
          </a:p>
          <a:p>
            <a:r>
              <a:rPr lang="en-US" b="0" i="1" dirty="0">
                <a:effectLst/>
              </a:rPr>
              <a:t> Customers with Fiber Optic internet service are churning in alarming proportions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2B9B0-FE1E-4671-8C92-FEFF1FC466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04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>
                <a:effectLst/>
              </a:rPr>
              <a:t> Finding(s):</a:t>
            </a:r>
            <a:r>
              <a:rPr lang="en-US" dirty="0"/>
              <a:t> </a:t>
            </a:r>
            <a:endParaRPr lang="hu-HU" dirty="0"/>
          </a:p>
          <a:p>
            <a:r>
              <a:rPr lang="en-US" b="0" i="1" dirty="0">
                <a:effectLst/>
              </a:rPr>
              <a:t> Most of the customers payment method is Electronic check</a:t>
            </a:r>
            <a:r>
              <a:rPr lang="en-US" dirty="0"/>
              <a:t> </a:t>
            </a:r>
            <a:endParaRPr lang="hu-HU" dirty="0"/>
          </a:p>
          <a:p>
            <a:r>
              <a:rPr lang="en-US" b="0" i="1" dirty="0">
                <a:effectLst/>
              </a:rPr>
              <a:t> ~44% uses automatic payment method</a:t>
            </a:r>
            <a:r>
              <a:rPr lang="en-US" dirty="0"/>
              <a:t> </a:t>
            </a:r>
            <a:r>
              <a:rPr lang="en-US" b="0" i="1" dirty="0">
                <a:effectLst/>
              </a:rPr>
              <a:t> Only ~23% needs to be mailed</a:t>
            </a:r>
            <a:endParaRPr lang="hu-HU" b="0" i="1" dirty="0">
              <a:effectLst/>
            </a:endParaRPr>
          </a:p>
          <a:p>
            <a:endParaRPr lang="hu-HU" b="0" i="1" dirty="0">
              <a:effectLst/>
            </a:endParaRPr>
          </a:p>
          <a:p>
            <a:r>
              <a:rPr lang="en-US" b="0" i="1" dirty="0">
                <a:effectLst/>
              </a:rPr>
              <a:t> Customers with Electronic Check as mode of payment are churning in higher proportion (almost 50%), while other payment method has ~15%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2B9B0-FE1E-4671-8C92-FEFF1FC466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61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0" i="0" dirty="0">
                <a:solidFill>
                  <a:srgbClr val="000000"/>
                </a:solidFill>
                <a:effectLst/>
                <a:latin typeface="-apple-system"/>
              </a:rPr>
              <a:t>A logisztikus regresszió megbecsüli egy bizonyos esemény (a függő változó) bekövetkezésének valószínűségét. Az elemzés során azt vizsgáljuk, hogy ez az esemény bekövetkezik-e, vagy sem. Ehhez meg kell vizsgálnunk az összes olyan tényezőt, amely összefüggésbe hozható az eseménnyel.</a:t>
            </a:r>
          </a:p>
          <a:p>
            <a:endParaRPr lang="hu-HU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hu-HU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hu-HU" b="0" i="0" dirty="0" err="1">
                <a:solidFill>
                  <a:srgbClr val="000000"/>
                </a:solidFill>
                <a:effectLst/>
                <a:latin typeface="-apple-system"/>
              </a:rPr>
              <a:t>Multinomiális</a:t>
            </a:r>
            <a:r>
              <a:rPr lang="hu-HU" b="0" i="0" dirty="0">
                <a:solidFill>
                  <a:srgbClr val="000000"/>
                </a:solidFill>
                <a:effectLst/>
                <a:latin typeface="-apple-system"/>
              </a:rPr>
              <a:t> típusú - </a:t>
            </a:r>
            <a:r>
              <a:rPr lang="nl-NL" b="0" i="0" dirty="0">
                <a:solidFill>
                  <a:srgbClr val="000000"/>
                </a:solidFill>
                <a:effectLst/>
                <a:latin typeface="-apple-system"/>
              </a:rPr>
              <a:t>több, mint két kategóriája van</a:t>
            </a:r>
            <a:endParaRPr lang="hu-HU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hu-HU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hu-HU" b="0" i="0" dirty="0">
                <a:solidFill>
                  <a:srgbClr val="000000"/>
                </a:solidFill>
                <a:effectLst/>
                <a:latin typeface="-apple-system"/>
              </a:rPr>
              <a:t>75%-25%</a:t>
            </a:r>
          </a:p>
          <a:p>
            <a:r>
              <a:rPr lang="hu-HU" b="0" dirty="0"/>
              <a:t>7043</a:t>
            </a:r>
            <a:r>
              <a:rPr lang="hu-H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hu-HU" b="0" i="0" dirty="0" err="1">
                <a:solidFill>
                  <a:srgbClr val="000000"/>
                </a:solidFill>
                <a:effectLst/>
                <a:latin typeface="-apple-system"/>
              </a:rPr>
              <a:t>customers</a:t>
            </a:r>
            <a:endParaRPr lang="hu-HU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hu-HU" b="0" i="0" dirty="0">
                <a:solidFill>
                  <a:srgbClr val="000000"/>
                </a:solidFill>
                <a:effectLst/>
                <a:latin typeface="-apple-system"/>
              </a:rPr>
              <a:t>Random </a:t>
            </a:r>
            <a:r>
              <a:rPr lang="hu-HU" b="0" i="0" dirty="0" err="1">
                <a:solidFill>
                  <a:srgbClr val="000000"/>
                </a:solidFill>
                <a:effectLst/>
                <a:latin typeface="-apple-system"/>
              </a:rPr>
              <a:t>seed</a:t>
            </a:r>
            <a:r>
              <a:rPr lang="hu-HU" b="0" i="0">
                <a:solidFill>
                  <a:srgbClr val="000000"/>
                </a:solidFill>
                <a:effectLst/>
                <a:latin typeface="-apple-system"/>
              </a:rPr>
              <a:t> </a:t>
            </a:r>
            <a:endParaRPr lang="hu-HU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2B9B0-FE1E-4671-8C92-FEFF1FC466A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13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2B9B0-FE1E-4671-8C92-FEFF1FC466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12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2B9B0-FE1E-4671-8C92-FEFF1FC466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57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ID </a:t>
            </a:r>
            <a:r>
              <a:rPr lang="hu-HU" dirty="0" err="1"/>
              <a:t>feature</a:t>
            </a:r>
            <a:r>
              <a:rPr lang="hu-HU" dirty="0"/>
              <a:t> </a:t>
            </a:r>
            <a:r>
              <a:rPr lang="hu-HU" dirty="0" err="1"/>
              <a:t>deleted</a:t>
            </a:r>
            <a:endParaRPr lang="hu-HU" dirty="0"/>
          </a:p>
          <a:p>
            <a:r>
              <a:rPr lang="hu-HU" dirty="0" err="1"/>
              <a:t>Added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 of </a:t>
            </a:r>
            <a:r>
              <a:rPr lang="hu-HU" dirty="0" err="1"/>
              <a:t>services</a:t>
            </a:r>
            <a:r>
              <a:rPr lang="hu-HU" dirty="0"/>
              <a:t> </a:t>
            </a:r>
            <a:r>
              <a:rPr lang="hu-HU" dirty="0" err="1"/>
              <a:t>feature</a:t>
            </a:r>
            <a:r>
              <a:rPr lang="hu-HU" dirty="0"/>
              <a:t> – </a:t>
            </a:r>
            <a:r>
              <a:rPr lang="hu-HU" dirty="0" err="1"/>
              <a:t>where</a:t>
            </a:r>
            <a:r>
              <a:rPr lang="hu-HU" dirty="0"/>
              <a:t> ‚</a:t>
            </a:r>
            <a:r>
              <a:rPr lang="hu-HU" dirty="0" err="1"/>
              <a:t>Yes</a:t>
            </a:r>
            <a:r>
              <a:rPr lang="hu-HU" dirty="0"/>
              <a:t>’</a:t>
            </a:r>
            <a:endParaRPr lang="en-US" dirty="0"/>
          </a:p>
          <a:p>
            <a:r>
              <a:rPr lang="hu-HU" dirty="0" err="1"/>
              <a:t>TotalCharges</a:t>
            </a:r>
            <a:r>
              <a:rPr lang="hu-HU" dirty="0"/>
              <a:t>: </a:t>
            </a:r>
            <a:r>
              <a:rPr lang="hu-HU" dirty="0" err="1"/>
              <a:t>originally</a:t>
            </a:r>
            <a:r>
              <a:rPr lang="hu-HU" dirty="0"/>
              <a:t> </a:t>
            </a:r>
            <a:r>
              <a:rPr lang="hu-HU" dirty="0" err="1"/>
              <a:t>was</a:t>
            </a:r>
            <a:r>
              <a:rPr lang="hu-HU" dirty="0"/>
              <a:t> a </a:t>
            </a:r>
            <a:r>
              <a:rPr lang="hu-HU" dirty="0" err="1"/>
              <a:t>String</a:t>
            </a:r>
            <a:r>
              <a:rPr lang="hu-HU" dirty="0"/>
              <a:t>, converted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float</a:t>
            </a:r>
            <a:r>
              <a:rPr lang="hu-HU" dirty="0"/>
              <a:t> and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missleading</a:t>
            </a:r>
            <a:r>
              <a:rPr lang="hu-HU" dirty="0"/>
              <a:t>, </a:t>
            </a:r>
            <a:r>
              <a:rPr lang="hu-HU" dirty="0" err="1"/>
              <a:t>because</a:t>
            </a:r>
            <a:r>
              <a:rPr lang="hu-HU" dirty="0"/>
              <a:t> </a:t>
            </a:r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were</a:t>
            </a:r>
            <a:r>
              <a:rPr lang="hu-HU" dirty="0"/>
              <a:t> 0 N/A,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were</a:t>
            </a:r>
            <a:r>
              <a:rPr lang="hu-HU" dirty="0"/>
              <a:t> „ „ </a:t>
            </a:r>
            <a:r>
              <a:rPr lang="hu-HU" dirty="0" err="1"/>
              <a:t>values</a:t>
            </a:r>
            <a:endParaRPr lang="hu-HU" dirty="0"/>
          </a:p>
          <a:p>
            <a:r>
              <a:rPr lang="hu-HU" dirty="0"/>
              <a:t>IQR - </a:t>
            </a:r>
            <a:r>
              <a:rPr lang="hu-HU" b="0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interquartile</a:t>
            </a:r>
            <a:r>
              <a:rPr lang="hu-HU" b="0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range</a:t>
            </a:r>
            <a:r>
              <a:rPr lang="hu-HU" b="0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–</a:t>
            </a:r>
            <a:r>
              <a:rPr lang="hu-HU" dirty="0"/>
              <a:t> </a:t>
            </a:r>
            <a:r>
              <a:rPr lang="hu-HU" dirty="0" err="1"/>
              <a:t>checking</a:t>
            </a:r>
            <a:endParaRPr lang="hu-HU" dirty="0"/>
          </a:p>
          <a:p>
            <a:r>
              <a:rPr lang="hu-HU" dirty="0" err="1"/>
              <a:t>Pandas</a:t>
            </a:r>
            <a:r>
              <a:rPr lang="hu-HU" dirty="0"/>
              <a:t> Profiling </a:t>
            </a:r>
            <a:r>
              <a:rPr lang="hu-HU" dirty="0" err="1"/>
              <a:t>report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2B9B0-FE1E-4671-8C92-FEFF1FC466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60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Finding(s):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Dependents and Partner features have inverse correlation relationship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Churn and Contract have inverse correlation relationship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Internet Service and Online Security have inverse correlation relationship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Tech Support and Internet Service have inverse correlation relationship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Count Plus Services and Online Backup have inverse correlation relationship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Streaming TV and Streaming Movies have positive correlation relationship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Multiple Lines and Phone Service have positive correlation relationship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Count Plus Services and Contract have positive correlation relationship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Device Protection and Streaming 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Movires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have positive correlation relationship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2B9B0-FE1E-4671-8C92-FEFF1FC466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69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>
                <a:effectLst/>
              </a:rPr>
              <a:t> Finding(s):</a:t>
            </a:r>
            <a:endParaRPr lang="hu-HU" b="0" i="1" dirty="0">
              <a:effectLst/>
            </a:endParaRPr>
          </a:p>
          <a:p>
            <a:r>
              <a:rPr lang="en-US" dirty="0"/>
              <a:t> </a:t>
            </a:r>
            <a:r>
              <a:rPr lang="en-US" b="0" i="1" dirty="0">
                <a:effectLst/>
              </a:rPr>
              <a:t> ~31% of the customers do not use any of the online services</a:t>
            </a:r>
            <a:r>
              <a:rPr lang="en-US" dirty="0"/>
              <a:t> </a:t>
            </a:r>
            <a:endParaRPr lang="hu-HU" dirty="0"/>
          </a:p>
          <a:p>
            <a:r>
              <a:rPr lang="en-US" b="0" i="1" dirty="0">
                <a:effectLst/>
              </a:rPr>
              <a:t> Most of the customers use 1-2-3 services</a:t>
            </a:r>
            <a:r>
              <a:rPr lang="en-US" dirty="0"/>
              <a:t> </a:t>
            </a:r>
            <a:endParaRPr lang="hu-HU" dirty="0"/>
          </a:p>
          <a:p>
            <a:r>
              <a:rPr lang="en-US" b="0" i="1" dirty="0">
                <a:effectLst/>
              </a:rPr>
              <a:t> Only 4% uses all the 6 services, 12% uses 5 services</a:t>
            </a:r>
            <a:endParaRPr lang="hu-HU" b="0" i="1" dirty="0">
              <a:effectLst/>
            </a:endParaRPr>
          </a:p>
          <a:p>
            <a:endParaRPr lang="hu-HU" b="0" i="1" dirty="0">
              <a:effectLst/>
            </a:endParaRPr>
          </a:p>
          <a:p>
            <a:r>
              <a:rPr lang="en-US" b="0" i="1" dirty="0">
                <a:effectLst/>
              </a:rPr>
              <a:t> Customers who are availing just one Online Service are churning highest</a:t>
            </a:r>
            <a:r>
              <a:rPr lang="en-US" dirty="0"/>
              <a:t> </a:t>
            </a:r>
            <a:endParaRPr lang="hu-HU" dirty="0"/>
          </a:p>
          <a:p>
            <a:r>
              <a:rPr lang="en-US" b="0" i="1" dirty="0">
                <a:effectLst/>
              </a:rPr>
              <a:t> As the number of online services increases beyond one service, the less is the proportion of churn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2B9B0-FE1E-4671-8C92-FEFF1FC466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16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>
                <a:effectLst/>
              </a:rPr>
              <a:t> Finding(s):</a:t>
            </a:r>
            <a:r>
              <a:rPr lang="en-US" dirty="0"/>
              <a:t> </a:t>
            </a:r>
            <a:endParaRPr lang="hu-HU" dirty="0"/>
          </a:p>
          <a:p>
            <a:r>
              <a:rPr lang="en-US" b="0" i="1" dirty="0">
                <a:effectLst/>
              </a:rPr>
              <a:t> There is a lot of new customers</a:t>
            </a:r>
            <a:r>
              <a:rPr lang="en-US" dirty="0"/>
              <a:t> </a:t>
            </a:r>
            <a:endParaRPr lang="hu-HU" dirty="0"/>
          </a:p>
          <a:p>
            <a:r>
              <a:rPr lang="en-US" b="0" i="1" dirty="0">
                <a:effectLst/>
              </a:rPr>
              <a:t> Also there are a lot of 50-60-70 month customers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2B9B0-FE1E-4671-8C92-FEFF1FC466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38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>
                <a:effectLst/>
              </a:rPr>
              <a:t> Finding(s):</a:t>
            </a:r>
            <a:r>
              <a:rPr lang="en-US" dirty="0"/>
              <a:t> </a:t>
            </a:r>
            <a:endParaRPr lang="hu-HU" dirty="0"/>
          </a:p>
          <a:p>
            <a:r>
              <a:rPr lang="en-US" b="0" i="1" dirty="0">
                <a:effectLst/>
              </a:rPr>
              <a:t> Streaming Movies and Streaming TV is the 2 most popular services (~39%)</a:t>
            </a:r>
            <a:r>
              <a:rPr lang="en-US" dirty="0"/>
              <a:t> </a:t>
            </a:r>
            <a:endParaRPr lang="hu-HU" dirty="0"/>
          </a:p>
          <a:p>
            <a:r>
              <a:rPr lang="en-US" b="0" i="1" dirty="0">
                <a:effectLst/>
              </a:rPr>
              <a:t> Online Security and </a:t>
            </a:r>
            <a:r>
              <a:rPr lang="en-US" b="0" i="1" dirty="0" err="1">
                <a:effectLst/>
              </a:rPr>
              <a:t>TechSupport</a:t>
            </a:r>
            <a:r>
              <a:rPr lang="en-US" b="0" i="1" dirty="0">
                <a:effectLst/>
              </a:rPr>
              <a:t> is the least popular (~29%)</a:t>
            </a:r>
            <a:endParaRPr lang="hu-HU" b="0" i="1" dirty="0">
              <a:effectLst/>
            </a:endParaRPr>
          </a:p>
          <a:p>
            <a:endParaRPr lang="hu-HU" b="0" i="1" dirty="0">
              <a:effectLst/>
            </a:endParaRPr>
          </a:p>
          <a:p>
            <a:r>
              <a:rPr lang="en-US" b="0" i="1" dirty="0">
                <a:effectLst/>
              </a:rPr>
              <a:t> Although Streaming Movies and Streaming TV is the 2 most popular services the churning rate is high =&gt; the quality can be a factor</a:t>
            </a:r>
            <a:r>
              <a:rPr lang="en-US" dirty="0"/>
              <a:t> </a:t>
            </a:r>
            <a:endParaRPr lang="hu-HU" dirty="0"/>
          </a:p>
          <a:p>
            <a:r>
              <a:rPr lang="en-US" b="0" i="1" dirty="0">
                <a:effectLst/>
              </a:rPr>
              <a:t> Online Security and </a:t>
            </a:r>
            <a:r>
              <a:rPr lang="en-US" b="0" i="1" dirty="0" err="1">
                <a:effectLst/>
              </a:rPr>
              <a:t>TechSupport</a:t>
            </a:r>
            <a:r>
              <a:rPr lang="en-US" b="0" i="1" dirty="0">
                <a:effectLst/>
              </a:rPr>
              <a:t> is the least popular, however the churning rate is low =&gt; the services probably not popular among customers and not because of the quality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2B9B0-FE1E-4671-8C92-FEFF1FC466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83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>
                <a:effectLst/>
              </a:rPr>
              <a:t> Finding(s):</a:t>
            </a:r>
            <a:r>
              <a:rPr lang="en-US" dirty="0"/>
              <a:t> </a:t>
            </a:r>
            <a:endParaRPr lang="hu-HU" dirty="0"/>
          </a:p>
          <a:p>
            <a:r>
              <a:rPr lang="en-US" b="0" i="1" dirty="0">
                <a:effectLst/>
              </a:rPr>
              <a:t> ~16% of the customers are Senior Citizens</a:t>
            </a:r>
            <a:r>
              <a:rPr lang="en-US" dirty="0"/>
              <a:t> </a:t>
            </a:r>
            <a:endParaRPr lang="hu-HU" dirty="0"/>
          </a:p>
          <a:p>
            <a:r>
              <a:rPr lang="en-US" b="0" i="1" dirty="0">
                <a:effectLst/>
              </a:rPr>
              <a:t> Paperless Billing is more popular than Regular Billing</a:t>
            </a:r>
            <a:r>
              <a:rPr lang="en-US" dirty="0"/>
              <a:t> </a:t>
            </a:r>
            <a:endParaRPr lang="hu-HU" dirty="0"/>
          </a:p>
          <a:p>
            <a:r>
              <a:rPr lang="en-US" b="0" i="1" dirty="0">
                <a:effectLst/>
              </a:rPr>
              <a:t> ~90% of the customers have Phone Service</a:t>
            </a:r>
            <a:r>
              <a:rPr lang="en-US" dirty="0"/>
              <a:t> </a:t>
            </a:r>
            <a:endParaRPr lang="hu-HU" dirty="0"/>
          </a:p>
          <a:p>
            <a:r>
              <a:rPr lang="en-US" b="0" i="1" dirty="0">
                <a:effectLst/>
              </a:rPr>
              <a:t> ~47% of them have Multiple Lines</a:t>
            </a:r>
            <a:endParaRPr lang="hu-HU" b="0" i="1" dirty="0">
              <a:effectLst/>
            </a:endParaRPr>
          </a:p>
          <a:p>
            <a:endParaRPr lang="hu-HU" b="0" i="1" dirty="0">
              <a:effectLst/>
            </a:endParaRPr>
          </a:p>
          <a:p>
            <a:r>
              <a:rPr lang="en-US" b="0" i="1" dirty="0">
                <a:effectLst/>
              </a:rPr>
              <a:t> Senior Citizens churning in a higher rate</a:t>
            </a:r>
            <a:r>
              <a:rPr lang="en-US" dirty="0"/>
              <a:t> </a:t>
            </a:r>
            <a:endParaRPr lang="hu-HU" dirty="0"/>
          </a:p>
          <a:p>
            <a:r>
              <a:rPr lang="en-US" b="0" i="1" dirty="0">
                <a:effectLst/>
              </a:rPr>
              <a:t> Other churning rates are close to the average churning rate (~26%)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2B9B0-FE1E-4671-8C92-FEFF1FC466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94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48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93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79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61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0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43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7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20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07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3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0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9D15EDC4-EEE6-445F-B006-2DEC2684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592947"/>
            <a:ext cx="10358624" cy="389508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l"/>
            <a:r>
              <a:rPr lang="en-US" sz="48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Copperplate Gothic Light" panose="020E0507020206020404" pitchFamily="34" charset="0"/>
              </a:rPr>
              <a:t>Telco Customer Churn</a:t>
            </a:r>
            <a:br>
              <a:rPr lang="hu-HU" sz="48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Copperplate Gothic Light" panose="020E0507020206020404" pitchFamily="34" charset="0"/>
              </a:rPr>
            </a:br>
            <a:br>
              <a:rPr lang="hu-HU" sz="48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Copperplate Gothic Light" panose="020E0507020206020404" pitchFamily="34" charset="0"/>
              </a:rPr>
            </a:br>
            <a:r>
              <a:rPr lang="hu-HU" sz="14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Erdei Roland</a:t>
            </a:r>
            <a:br>
              <a:rPr lang="hu-HU" sz="14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14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2020. 12. 03.</a:t>
            </a:r>
            <a:br>
              <a:rPr lang="hu-HU" sz="14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14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Mérési adatok vizuális elemzése</a:t>
            </a:r>
            <a:endParaRPr lang="en-US" sz="4800" cap="all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AFE37E2-3446-4844-8891-D21556EF0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5104" y="4790620"/>
            <a:ext cx="5227711" cy="1216152"/>
          </a:xfrm>
        </p:spPr>
        <p:txBody>
          <a:bodyPr vert="horz" lIns="109728" tIns="109728" rIns="109728" bIns="91440" rtlCol="0" anchor="t">
            <a:normAutofit fontScale="47500" lnSpcReduction="20000"/>
          </a:bodyPr>
          <a:lstStyle/>
          <a:p>
            <a:pPr algn="l">
              <a:lnSpc>
                <a:spcPct val="150000"/>
              </a:lnSpc>
              <a:spcBef>
                <a:spcPts val="930"/>
              </a:spcBef>
            </a:pPr>
            <a:r>
              <a:rPr lang="en-US" sz="4900" dirty="0">
                <a:solidFill>
                  <a:schemeClr val="bg1"/>
                </a:solidFill>
              </a:rPr>
              <a:t>Exploratory data analysis</a:t>
            </a:r>
            <a:br>
              <a:rPr lang="hu-HU" sz="4900" dirty="0">
                <a:solidFill>
                  <a:schemeClr val="bg1"/>
                </a:solidFill>
              </a:rPr>
            </a:br>
            <a:r>
              <a:rPr lang="hu-HU" sz="4900" dirty="0" err="1">
                <a:solidFill>
                  <a:schemeClr val="bg1"/>
                </a:solidFill>
              </a:rPr>
              <a:t>Logistic</a:t>
            </a:r>
            <a:r>
              <a:rPr lang="hu-HU" sz="4900" dirty="0">
                <a:solidFill>
                  <a:schemeClr val="bg1"/>
                </a:solidFill>
              </a:rPr>
              <a:t> </a:t>
            </a:r>
            <a:r>
              <a:rPr lang="hu-HU" sz="4900" dirty="0" err="1">
                <a:solidFill>
                  <a:schemeClr val="bg1"/>
                </a:solidFill>
              </a:rPr>
              <a:t>regression</a:t>
            </a:r>
            <a:endParaRPr lang="en-US" sz="49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77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F510C6FC-5754-4CB6-85A5-C19BB87E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hu-HU" sz="1800" dirty="0" err="1">
                <a:solidFill>
                  <a:schemeClr val="bg1"/>
                </a:solidFill>
              </a:rPr>
              <a:t>Distribution</a:t>
            </a:r>
            <a:r>
              <a:rPr lang="hu-HU" sz="1800" dirty="0">
                <a:solidFill>
                  <a:schemeClr val="bg1"/>
                </a:solidFill>
              </a:rPr>
              <a:t> of </a:t>
            </a:r>
            <a:r>
              <a:rPr lang="hu-HU" sz="1800" dirty="0" err="1">
                <a:solidFill>
                  <a:schemeClr val="bg1"/>
                </a:solidFill>
              </a:rPr>
              <a:t>customers</a:t>
            </a:r>
            <a:r>
              <a:rPr lang="hu-HU" sz="1800" dirty="0">
                <a:solidFill>
                  <a:schemeClr val="bg1"/>
                </a:solidFill>
              </a:rPr>
              <a:t> </a:t>
            </a:r>
            <a:r>
              <a:rPr lang="hu-HU" sz="1800" dirty="0" err="1">
                <a:solidFill>
                  <a:schemeClr val="bg1"/>
                </a:solidFill>
              </a:rPr>
              <a:t>by</a:t>
            </a:r>
            <a:r>
              <a:rPr lang="hu-HU" sz="1800" dirty="0">
                <a:solidFill>
                  <a:schemeClr val="bg1"/>
                </a:solidFill>
              </a:rPr>
              <a:t> </a:t>
            </a:r>
            <a:r>
              <a:rPr lang="hu-HU" sz="1800" dirty="0" err="1">
                <a:solidFill>
                  <a:schemeClr val="bg1"/>
                </a:solidFill>
              </a:rPr>
              <a:t>tenure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Tartalom helye 2">
            <a:extLst>
              <a:ext uri="{FF2B5EF4-FFF2-40B4-BE49-F238E27FC236}">
                <a16:creationId xmlns:a16="http://schemas.microsoft.com/office/drawing/2014/main" id="{17B07072-2458-45EE-822A-6517A06B5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"/>
          <a:stretch/>
        </p:blipFill>
        <p:spPr>
          <a:xfrm>
            <a:off x="1851263" y="2391770"/>
            <a:ext cx="8489473" cy="4223167"/>
          </a:xfrm>
        </p:spPr>
      </p:pic>
    </p:spTree>
    <p:extLst>
      <p:ext uri="{BB962C8B-B14F-4D97-AF65-F5344CB8AC3E}">
        <p14:creationId xmlns:p14="http://schemas.microsoft.com/office/powerpoint/2010/main" val="3962673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áblázat 9">
            <a:extLst>
              <a:ext uri="{FF2B5EF4-FFF2-40B4-BE49-F238E27FC236}">
                <a16:creationId xmlns:a16="http://schemas.microsoft.com/office/drawing/2014/main" id="{5118A0FF-82F8-484B-AC60-A60B72B401D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27269629"/>
              </p:ext>
            </p:extLst>
          </p:nvPr>
        </p:nvGraphicFramePr>
        <p:xfrm>
          <a:off x="5376668" y="705113"/>
          <a:ext cx="6529003" cy="1210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17">
                  <a:extLst>
                    <a:ext uri="{9D8B030D-6E8A-4147-A177-3AD203B41FA5}">
                      <a16:colId xmlns:a16="http://schemas.microsoft.com/office/drawing/2014/main" val="2647307517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1141833178"/>
                    </a:ext>
                  </a:extLst>
                </a:gridCol>
                <a:gridCol w="1064387">
                  <a:extLst>
                    <a:ext uri="{9D8B030D-6E8A-4147-A177-3AD203B41FA5}">
                      <a16:colId xmlns:a16="http://schemas.microsoft.com/office/drawing/2014/main" val="311240916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1968135843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1830204372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3940501817"/>
                    </a:ext>
                  </a:extLst>
                </a:gridCol>
                <a:gridCol w="1018663">
                  <a:extLst>
                    <a:ext uri="{9D8B030D-6E8A-4147-A177-3AD203B41FA5}">
                      <a16:colId xmlns:a16="http://schemas.microsoft.com/office/drawing/2014/main" val="316563816"/>
                    </a:ext>
                  </a:extLst>
                </a:gridCol>
              </a:tblGrid>
              <a:tr h="485686">
                <a:tc>
                  <a:txBody>
                    <a:bodyPr/>
                    <a:lstStyle/>
                    <a:p>
                      <a:pPr algn="r" fontAlgn="ctr"/>
                      <a:endParaRPr lang="hu-HU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200" b="1" dirty="0">
                          <a:effectLst/>
                        </a:rPr>
                        <a:t>Online</a:t>
                      </a:r>
                    </a:p>
                    <a:p>
                      <a:pPr algn="ctr" fontAlgn="ctr"/>
                      <a:r>
                        <a:rPr lang="hu-HU" sz="1200" b="1" dirty="0" err="1">
                          <a:effectLst/>
                        </a:rPr>
                        <a:t>Security</a:t>
                      </a:r>
                      <a:endParaRPr lang="hu-HU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200" b="1" dirty="0" err="1">
                          <a:effectLst/>
                        </a:rPr>
                        <a:t>Device</a:t>
                      </a:r>
                      <a:endParaRPr lang="hu-HU" sz="1200" b="1" dirty="0">
                        <a:effectLst/>
                      </a:endParaRPr>
                    </a:p>
                    <a:p>
                      <a:pPr algn="ctr" fontAlgn="ctr"/>
                      <a:r>
                        <a:rPr lang="hu-HU" sz="1200" b="1" dirty="0" err="1">
                          <a:effectLst/>
                        </a:rPr>
                        <a:t>Protection</a:t>
                      </a:r>
                      <a:endParaRPr lang="hu-HU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200" b="1" dirty="0">
                          <a:effectLst/>
                        </a:rPr>
                        <a:t>Streaming</a:t>
                      </a:r>
                    </a:p>
                    <a:p>
                      <a:pPr algn="ctr" fontAlgn="ctr"/>
                      <a:r>
                        <a:rPr lang="hu-HU" sz="1200" b="1" dirty="0" err="1">
                          <a:effectLst/>
                        </a:rPr>
                        <a:t>Movies</a:t>
                      </a:r>
                      <a:endParaRPr lang="hu-HU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200" b="1" dirty="0" err="1">
                          <a:effectLst/>
                        </a:rPr>
                        <a:t>Tech</a:t>
                      </a:r>
                      <a:endParaRPr lang="hu-HU" sz="1200" b="1" dirty="0">
                        <a:effectLst/>
                      </a:endParaRPr>
                    </a:p>
                    <a:p>
                      <a:pPr algn="ctr" fontAlgn="ctr"/>
                      <a:r>
                        <a:rPr lang="hu-HU" sz="1200" b="1" dirty="0" err="1">
                          <a:effectLst/>
                        </a:rPr>
                        <a:t>Support</a:t>
                      </a:r>
                      <a:endParaRPr lang="hu-HU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200" b="1" dirty="0">
                          <a:effectLst/>
                        </a:rPr>
                        <a:t>Streaming</a:t>
                      </a:r>
                    </a:p>
                    <a:p>
                      <a:pPr algn="ctr" fontAlgn="ctr"/>
                      <a:r>
                        <a:rPr lang="hu-HU" sz="1200" b="1" dirty="0">
                          <a:effectLst/>
                        </a:rPr>
                        <a:t>TV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200" b="1" dirty="0">
                          <a:effectLst/>
                        </a:rPr>
                        <a:t>Online</a:t>
                      </a:r>
                    </a:p>
                    <a:p>
                      <a:pPr algn="ctr" fontAlgn="ctr"/>
                      <a:r>
                        <a:rPr lang="hu-HU" sz="1200" b="1" dirty="0">
                          <a:effectLst/>
                        </a:rPr>
                        <a:t>Backup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0345620"/>
                  </a:ext>
                </a:extLst>
              </a:tr>
              <a:tr h="362550"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 b="1" dirty="0">
                          <a:effectLst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 dirty="0">
                          <a:effectLst/>
                        </a:rPr>
                        <a:t>5024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 dirty="0">
                          <a:effectLst/>
                        </a:rPr>
                        <a:t>4621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 dirty="0">
                          <a:effectLst/>
                        </a:rPr>
                        <a:t>4311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 dirty="0">
                          <a:effectLst/>
                        </a:rPr>
                        <a:t>4999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 dirty="0">
                          <a:effectLst/>
                        </a:rPr>
                        <a:t>4336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>
                          <a:effectLst/>
                        </a:rPr>
                        <a:t>4614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6303834"/>
                  </a:ext>
                </a:extLst>
              </a:tr>
              <a:tr h="362550"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 b="1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 dirty="0">
                          <a:effectLst/>
                        </a:rPr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>
                          <a:effectLst/>
                        </a:rPr>
                        <a:t>2422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 dirty="0">
                          <a:effectLst/>
                        </a:rPr>
                        <a:t>2732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 dirty="0">
                          <a:effectLst/>
                        </a:rPr>
                        <a:t>2044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 dirty="0">
                          <a:effectLst/>
                        </a:rPr>
                        <a:t>2707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 dirty="0">
                          <a:effectLst/>
                        </a:rPr>
                        <a:t>2429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554921"/>
                  </a:ext>
                </a:extLst>
              </a:tr>
            </a:tbl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359BA41D-3201-4402-A1C1-2B5F676B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 err="1"/>
              <a:t>Countplots</a:t>
            </a:r>
            <a:r>
              <a:rPr lang="hu-HU" sz="2800" dirty="0"/>
              <a:t>  I.</a:t>
            </a:r>
            <a:endParaRPr lang="en-US" sz="2800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5DA209AD-EBAF-4BD0-9EA6-A30DFD777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667" y="3492629"/>
            <a:ext cx="6276782" cy="323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69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4E769E0D-EAC1-4871-ADBE-2C145C4C540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5062986"/>
              </p:ext>
            </p:extLst>
          </p:nvPr>
        </p:nvGraphicFramePr>
        <p:xfrm>
          <a:off x="5376668" y="705113"/>
          <a:ext cx="6047296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17">
                  <a:extLst>
                    <a:ext uri="{9D8B030D-6E8A-4147-A177-3AD203B41FA5}">
                      <a16:colId xmlns:a16="http://schemas.microsoft.com/office/drawing/2014/main" val="2073548523"/>
                    </a:ext>
                  </a:extLst>
                </a:gridCol>
                <a:gridCol w="779018">
                  <a:extLst>
                    <a:ext uri="{9D8B030D-6E8A-4147-A177-3AD203B41FA5}">
                      <a16:colId xmlns:a16="http://schemas.microsoft.com/office/drawing/2014/main" val="411916602"/>
                    </a:ext>
                  </a:extLst>
                </a:gridCol>
                <a:gridCol w="838645">
                  <a:extLst>
                    <a:ext uri="{9D8B030D-6E8A-4147-A177-3AD203B41FA5}">
                      <a16:colId xmlns:a16="http://schemas.microsoft.com/office/drawing/2014/main" val="2984775932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4010549221"/>
                    </a:ext>
                  </a:extLst>
                </a:gridCol>
                <a:gridCol w="824801">
                  <a:extLst>
                    <a:ext uri="{9D8B030D-6E8A-4147-A177-3AD203B41FA5}">
                      <a16:colId xmlns:a16="http://schemas.microsoft.com/office/drawing/2014/main" val="4135099555"/>
                    </a:ext>
                  </a:extLst>
                </a:gridCol>
                <a:gridCol w="875030">
                  <a:extLst>
                    <a:ext uri="{9D8B030D-6E8A-4147-A177-3AD203B41FA5}">
                      <a16:colId xmlns:a16="http://schemas.microsoft.com/office/drawing/2014/main" val="639249742"/>
                    </a:ext>
                  </a:extLst>
                </a:gridCol>
                <a:gridCol w="967105">
                  <a:extLst>
                    <a:ext uri="{9D8B030D-6E8A-4147-A177-3AD203B41FA5}">
                      <a16:colId xmlns:a16="http://schemas.microsoft.com/office/drawing/2014/main" val="163543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Senior</a:t>
                      </a:r>
                      <a:endParaRPr lang="hu-HU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/>
                      <a:r>
                        <a:rPr lang="hu-H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Citizen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Dependents</a:t>
                      </a:r>
                      <a:endParaRPr lang="hu-HU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</a:t>
                      </a:r>
                      <a:endParaRPr lang="hu-HU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/>
                      <a:r>
                        <a:rPr lang="hu-H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</a:t>
                      </a:r>
                      <a:endParaRPr lang="hu-HU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/>
                      <a:r>
                        <a:rPr lang="hu-HU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Lines</a:t>
                      </a:r>
                      <a:endParaRPr lang="hu-HU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Paperless</a:t>
                      </a:r>
                      <a:endParaRPr lang="hu-HU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/>
                      <a:r>
                        <a:rPr lang="hu-H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4381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977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2250682"/>
                  </a:ext>
                </a:extLst>
              </a:tr>
            </a:tbl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359BA41D-3201-4402-A1C1-2B5F676B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 err="1"/>
              <a:t>Countplots</a:t>
            </a:r>
            <a:r>
              <a:rPr lang="hu-HU" sz="2800" dirty="0"/>
              <a:t> II.</a:t>
            </a:r>
            <a:endParaRPr lang="en-US" sz="28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8DB23D2-C99B-4657-A635-5E670F6C2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668" y="3576645"/>
            <a:ext cx="5810885" cy="314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3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F510C6FC-5754-4CB6-85A5-C19BB87E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hu-HU" sz="1800" dirty="0" err="1">
                <a:solidFill>
                  <a:schemeClr val="bg1"/>
                </a:solidFill>
              </a:rPr>
              <a:t>Average</a:t>
            </a:r>
            <a:r>
              <a:rPr lang="hu-HU" sz="1800" dirty="0">
                <a:solidFill>
                  <a:schemeClr val="bg1"/>
                </a:solidFill>
              </a:rPr>
              <a:t> </a:t>
            </a:r>
            <a:r>
              <a:rPr lang="hu-HU" sz="1800" dirty="0" err="1">
                <a:solidFill>
                  <a:schemeClr val="bg1"/>
                </a:solidFill>
              </a:rPr>
              <a:t>monthly</a:t>
            </a:r>
            <a:r>
              <a:rPr lang="hu-HU" sz="1800" dirty="0">
                <a:solidFill>
                  <a:schemeClr val="bg1"/>
                </a:solidFill>
              </a:rPr>
              <a:t> </a:t>
            </a:r>
            <a:r>
              <a:rPr lang="hu-HU" sz="1800" dirty="0" err="1">
                <a:solidFill>
                  <a:schemeClr val="bg1"/>
                </a:solidFill>
              </a:rPr>
              <a:t>charges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Tartalom helye 2">
            <a:extLst>
              <a:ext uri="{FF2B5EF4-FFF2-40B4-BE49-F238E27FC236}">
                <a16:creationId xmlns:a16="http://schemas.microsoft.com/office/drawing/2014/main" id="{544FEF5E-E803-4DCF-8734-9147531A9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490" y="2391770"/>
            <a:ext cx="8551021" cy="4211056"/>
          </a:xfrm>
        </p:spPr>
      </p:pic>
    </p:spTree>
    <p:extLst>
      <p:ext uri="{BB962C8B-B14F-4D97-AF65-F5344CB8AC3E}">
        <p14:creationId xmlns:p14="http://schemas.microsoft.com/office/powerpoint/2010/main" val="1692309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F510C6FC-5754-4CB6-85A5-C19BB87E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hu-HU" sz="1800" dirty="0" err="1">
                <a:solidFill>
                  <a:schemeClr val="bg1"/>
                </a:solidFill>
              </a:rPr>
              <a:t>Monthly</a:t>
            </a:r>
            <a:r>
              <a:rPr lang="hu-HU" sz="1800" dirty="0">
                <a:solidFill>
                  <a:schemeClr val="bg1"/>
                </a:solidFill>
              </a:rPr>
              <a:t> </a:t>
            </a:r>
            <a:r>
              <a:rPr lang="hu-HU" sz="1800" dirty="0" err="1">
                <a:solidFill>
                  <a:schemeClr val="bg1"/>
                </a:solidFill>
              </a:rPr>
              <a:t>charges</a:t>
            </a:r>
            <a:r>
              <a:rPr lang="hu-HU" sz="1800" dirty="0">
                <a:solidFill>
                  <a:schemeClr val="bg1"/>
                </a:solidFill>
              </a:rPr>
              <a:t> &amp; </a:t>
            </a:r>
            <a:r>
              <a:rPr lang="hu-HU" sz="1800" dirty="0" err="1">
                <a:solidFill>
                  <a:schemeClr val="bg1"/>
                </a:solidFill>
              </a:rPr>
              <a:t>Churn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Tartalom helye 2">
            <a:extLst>
              <a:ext uri="{FF2B5EF4-FFF2-40B4-BE49-F238E27FC236}">
                <a16:creationId xmlns:a16="http://schemas.microsoft.com/office/drawing/2014/main" id="{633409AA-CB7C-4AC0-80BA-E84351BB1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359" y="2482463"/>
            <a:ext cx="5369282" cy="4262362"/>
          </a:xfrm>
        </p:spPr>
      </p:pic>
    </p:spTree>
    <p:extLst>
      <p:ext uri="{BB962C8B-B14F-4D97-AF65-F5344CB8AC3E}">
        <p14:creationId xmlns:p14="http://schemas.microsoft.com/office/powerpoint/2010/main" val="939265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F510C6FC-5754-4CB6-85A5-C19BB87E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hu-HU" sz="1800" dirty="0" err="1">
                <a:solidFill>
                  <a:schemeClr val="bg1"/>
                </a:solidFill>
              </a:rPr>
              <a:t>Tenure</a:t>
            </a:r>
            <a:r>
              <a:rPr lang="hu-HU" sz="1800" dirty="0">
                <a:solidFill>
                  <a:schemeClr val="bg1"/>
                </a:solidFill>
              </a:rPr>
              <a:t> &amp; </a:t>
            </a:r>
            <a:r>
              <a:rPr lang="hu-HU" sz="1800" dirty="0" err="1">
                <a:solidFill>
                  <a:schemeClr val="bg1"/>
                </a:solidFill>
              </a:rPr>
              <a:t>Churn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Tartalom helye 2">
            <a:extLst>
              <a:ext uri="{FF2B5EF4-FFF2-40B4-BE49-F238E27FC236}">
                <a16:creationId xmlns:a16="http://schemas.microsoft.com/office/drawing/2014/main" id="{E9C97213-62A0-44DB-8DBC-E43D79C93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20" y="2391770"/>
            <a:ext cx="5519960" cy="4367522"/>
          </a:xfrm>
        </p:spPr>
      </p:pic>
    </p:spTree>
    <p:extLst>
      <p:ext uri="{BB962C8B-B14F-4D97-AF65-F5344CB8AC3E}">
        <p14:creationId xmlns:p14="http://schemas.microsoft.com/office/powerpoint/2010/main" val="2335274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58DDA017-5869-4476-8ACA-F0885497D61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3589093"/>
              </p:ext>
            </p:extLst>
          </p:nvPr>
        </p:nvGraphicFramePr>
        <p:xfrm>
          <a:off x="5376668" y="705113"/>
          <a:ext cx="2508788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892">
                  <a:extLst>
                    <a:ext uri="{9D8B030D-6E8A-4147-A177-3AD203B41FA5}">
                      <a16:colId xmlns:a16="http://schemas.microsoft.com/office/drawing/2014/main" val="2838319495"/>
                    </a:ext>
                  </a:extLst>
                </a:gridCol>
                <a:gridCol w="828896">
                  <a:extLst>
                    <a:ext uri="{9D8B030D-6E8A-4147-A177-3AD203B41FA5}">
                      <a16:colId xmlns:a16="http://schemas.microsoft.com/office/drawing/2014/main" val="3228818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ctr"/>
                      <a:br>
                        <a:rPr lang="hu-HU" sz="1400" b="1" dirty="0">
                          <a:effectLst/>
                        </a:rPr>
                      </a:br>
                      <a:r>
                        <a:rPr lang="hu-HU" sz="1400" b="1" dirty="0" err="1">
                          <a:effectLst/>
                        </a:rPr>
                        <a:t>Contract</a:t>
                      </a:r>
                      <a:endParaRPr lang="hu-HU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85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 b="1">
                          <a:effectLst/>
                        </a:rPr>
                        <a:t>Month-to-month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>
                          <a:effectLst/>
                        </a:rPr>
                        <a:t>3875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248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 b="1">
                          <a:effectLst/>
                        </a:rPr>
                        <a:t>Two 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 dirty="0">
                          <a:effectLst/>
                        </a:rPr>
                        <a:t>1695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62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 b="1">
                          <a:effectLst/>
                        </a:rPr>
                        <a:t>One 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 dirty="0">
                          <a:effectLst/>
                        </a:rPr>
                        <a:t>1473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3711706"/>
                  </a:ext>
                </a:extLst>
              </a:tr>
            </a:tbl>
          </a:graphicData>
        </a:graphic>
      </p:graphicFrame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543991A1-2874-4FA7-B180-E6C3C52B197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390" y="3667855"/>
            <a:ext cx="5931692" cy="2925699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59BA41D-3201-4402-A1C1-2B5F676B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 err="1"/>
              <a:t>Contract</a:t>
            </a:r>
            <a:r>
              <a:rPr lang="hu-HU" sz="2800" dirty="0"/>
              <a:t> </a:t>
            </a:r>
            <a:r>
              <a:rPr lang="hu-HU" sz="2800" dirty="0" err="1"/>
              <a:t>type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0073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3A75DADD-F1AE-4DB3-B2E8-5003EE5389A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67280894"/>
              </p:ext>
            </p:extLst>
          </p:nvPr>
        </p:nvGraphicFramePr>
        <p:xfrm>
          <a:off x="6096000" y="706302"/>
          <a:ext cx="2834322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717">
                  <a:extLst>
                    <a:ext uri="{9D8B030D-6E8A-4147-A177-3AD203B41FA5}">
                      <a16:colId xmlns:a16="http://schemas.microsoft.com/office/drawing/2014/main" val="1203631231"/>
                    </a:ext>
                  </a:extLst>
                </a:gridCol>
                <a:gridCol w="1665605">
                  <a:extLst>
                    <a:ext uri="{9D8B030D-6E8A-4147-A177-3AD203B41FA5}">
                      <a16:colId xmlns:a16="http://schemas.microsoft.com/office/drawing/2014/main" val="1561936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ctr"/>
                      <a:endParaRPr lang="hu-HU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 b="1" dirty="0">
                          <a:effectLst/>
                        </a:rPr>
                        <a:t>Internet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0041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 b="1" dirty="0" err="1">
                          <a:effectLst/>
                        </a:rPr>
                        <a:t>Fiber</a:t>
                      </a:r>
                      <a:r>
                        <a:rPr lang="hu-HU" sz="1400" b="1" dirty="0">
                          <a:effectLst/>
                        </a:rPr>
                        <a:t> </a:t>
                      </a:r>
                      <a:r>
                        <a:rPr lang="hu-HU" sz="1400" b="1" dirty="0" err="1">
                          <a:effectLst/>
                        </a:rPr>
                        <a:t>optic</a:t>
                      </a:r>
                      <a:endParaRPr lang="hu-HU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 dirty="0">
                          <a:effectLst/>
                        </a:rPr>
                        <a:t>3096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751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 b="1" dirty="0">
                          <a:effectLst/>
                        </a:rPr>
                        <a:t>DSL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 dirty="0">
                          <a:effectLst/>
                        </a:rPr>
                        <a:t>2421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93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 b="1">
                          <a:effectLst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 dirty="0">
                          <a:effectLst/>
                        </a:rPr>
                        <a:t>1526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83179"/>
                  </a:ext>
                </a:extLst>
              </a:tr>
            </a:tbl>
          </a:graphicData>
        </a:graphic>
      </p:graphicFrame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8FC983F2-CC5A-49C1-A59B-E3272679608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024" y="3620662"/>
            <a:ext cx="6046595" cy="2953852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59BA41D-3201-4402-A1C1-2B5F676B4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712772" cy="5197498"/>
          </a:xfrm>
        </p:spPr>
        <p:txBody>
          <a:bodyPr>
            <a:normAutofit/>
          </a:bodyPr>
          <a:lstStyle/>
          <a:p>
            <a:r>
              <a:rPr lang="hu-HU" sz="2800" dirty="0"/>
              <a:t>Internet service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7012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áblázat 8">
            <a:extLst>
              <a:ext uri="{FF2B5EF4-FFF2-40B4-BE49-F238E27FC236}">
                <a16:creationId xmlns:a16="http://schemas.microsoft.com/office/drawing/2014/main" id="{87256FB0-6246-4E2B-B961-9B0EF83B842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74731891"/>
              </p:ext>
            </p:extLst>
          </p:nvPr>
        </p:nvGraphicFramePr>
        <p:xfrm>
          <a:off x="6096000" y="705113"/>
          <a:ext cx="3210560" cy="2079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855">
                  <a:extLst>
                    <a:ext uri="{9D8B030D-6E8A-4147-A177-3AD203B41FA5}">
                      <a16:colId xmlns:a16="http://schemas.microsoft.com/office/drawing/2014/main" val="4005422205"/>
                    </a:ext>
                  </a:extLst>
                </a:gridCol>
                <a:gridCol w="687705">
                  <a:extLst>
                    <a:ext uri="{9D8B030D-6E8A-4147-A177-3AD203B41FA5}">
                      <a16:colId xmlns:a16="http://schemas.microsoft.com/office/drawing/2014/main" val="34889226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br>
                        <a:rPr lang="hu-HU" sz="1400" b="1" dirty="0">
                          <a:effectLst/>
                        </a:rPr>
                      </a:br>
                      <a:r>
                        <a:rPr lang="hu-HU" sz="1400" b="1" dirty="0" err="1">
                          <a:effectLst/>
                        </a:rPr>
                        <a:t>Payment</a:t>
                      </a:r>
                      <a:r>
                        <a:rPr lang="hu-HU" sz="1400" b="1" dirty="0">
                          <a:effectLst/>
                        </a:rPr>
                        <a:t> </a:t>
                      </a:r>
                      <a:r>
                        <a:rPr lang="hu-HU" sz="1400" b="1" dirty="0" err="1">
                          <a:effectLst/>
                        </a:rPr>
                        <a:t>Method</a:t>
                      </a:r>
                      <a:endParaRPr lang="hu-HU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034530"/>
                  </a:ext>
                </a:extLst>
              </a:tr>
              <a:tr h="347817"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 b="1" dirty="0" err="1">
                          <a:effectLst/>
                        </a:rPr>
                        <a:t>Electronic</a:t>
                      </a:r>
                      <a:r>
                        <a:rPr lang="hu-HU" sz="1400" b="1" dirty="0">
                          <a:effectLst/>
                        </a:rPr>
                        <a:t> </a:t>
                      </a:r>
                      <a:r>
                        <a:rPr lang="hu-HU" sz="1400" b="1" dirty="0" err="1">
                          <a:effectLst/>
                        </a:rPr>
                        <a:t>check</a:t>
                      </a:r>
                      <a:endParaRPr lang="hu-HU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>
                          <a:effectLst/>
                        </a:rPr>
                        <a:t>2365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813588"/>
                  </a:ext>
                </a:extLst>
              </a:tr>
              <a:tr h="347817"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 b="1" dirty="0">
                          <a:effectLst/>
                        </a:rPr>
                        <a:t>Mailed </a:t>
                      </a:r>
                      <a:r>
                        <a:rPr lang="hu-HU" sz="1400" b="1" dirty="0" err="1">
                          <a:effectLst/>
                        </a:rPr>
                        <a:t>check</a:t>
                      </a:r>
                      <a:endParaRPr lang="hu-HU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>
                          <a:effectLst/>
                        </a:rPr>
                        <a:t>1612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409237"/>
                  </a:ext>
                </a:extLst>
              </a:tr>
              <a:tr h="367222"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 b="1" dirty="0">
                          <a:effectLst/>
                        </a:rPr>
                        <a:t>Bank </a:t>
                      </a:r>
                      <a:r>
                        <a:rPr lang="hu-HU" sz="1400" b="1" dirty="0" err="1">
                          <a:effectLst/>
                        </a:rPr>
                        <a:t>transfer</a:t>
                      </a:r>
                      <a:r>
                        <a:rPr lang="hu-HU" sz="1400" b="1" dirty="0">
                          <a:effectLst/>
                        </a:rPr>
                        <a:t> (</a:t>
                      </a:r>
                      <a:r>
                        <a:rPr lang="hu-HU" sz="1400" b="1" dirty="0" err="1">
                          <a:effectLst/>
                        </a:rPr>
                        <a:t>automatic</a:t>
                      </a:r>
                      <a:r>
                        <a:rPr lang="hu-HU" sz="1400" b="1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 dirty="0">
                          <a:effectLst/>
                        </a:rPr>
                        <a:t>1544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910817"/>
                  </a:ext>
                </a:extLst>
              </a:tr>
              <a:tr h="347817"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 b="1">
                          <a:effectLst/>
                        </a:rPr>
                        <a:t>Credit card (automatic)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400" dirty="0">
                          <a:effectLst/>
                        </a:rPr>
                        <a:t>1522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741334"/>
                  </a:ext>
                </a:extLst>
              </a:tr>
            </a:tbl>
          </a:graphicData>
        </a:graphic>
      </p:graphicFrame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CB96E7BB-D0D8-439F-B8DB-9829E60C0D1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176" y="3611268"/>
            <a:ext cx="6150903" cy="3049694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59BA41D-3201-4402-A1C1-2B5F676B4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7" y="705113"/>
            <a:ext cx="3811095" cy="5197498"/>
          </a:xfrm>
        </p:spPr>
        <p:txBody>
          <a:bodyPr>
            <a:normAutofit/>
          </a:bodyPr>
          <a:lstStyle/>
          <a:p>
            <a:r>
              <a:rPr lang="hu-HU" sz="2800" dirty="0" err="1"/>
              <a:t>Payment</a:t>
            </a:r>
            <a:r>
              <a:rPr lang="hu-HU" sz="2800" dirty="0"/>
              <a:t> </a:t>
            </a:r>
            <a:r>
              <a:rPr lang="hu-HU" sz="2800" dirty="0" err="1"/>
              <a:t>method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325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9BA41D-3201-4402-A1C1-2B5F676B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 err="1"/>
              <a:t>Conclusion</a:t>
            </a:r>
            <a:endParaRPr lang="en-US" sz="2800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3A2DF2B-82FA-404D-8B23-4CB873B87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956" y="88490"/>
            <a:ext cx="7069392" cy="6469625"/>
          </a:xfrm>
        </p:spPr>
        <p:txBody>
          <a:bodyPr>
            <a:normAutofit fontScale="925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Inter"/>
              </a:rPr>
              <a:t>Streaming TV and Streaming Movies usually used together, they are the 2 most popular services, but the churning rate is high =&gt; the quality can be a factor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Inter"/>
              </a:rPr>
              <a:t>Online Security and </a:t>
            </a:r>
            <a:r>
              <a:rPr lang="en-US" sz="1600" b="0" i="0" dirty="0" err="1">
                <a:effectLst/>
                <a:latin typeface="Inter"/>
              </a:rPr>
              <a:t>TechSupport</a:t>
            </a:r>
            <a:r>
              <a:rPr lang="en-US" sz="1600" b="0" i="0" dirty="0">
                <a:effectLst/>
                <a:latin typeface="Inter"/>
              </a:rPr>
              <a:t> is the least popular, but the churning rate is low =&gt; probably the services are just not popular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Inter"/>
              </a:rPr>
              <a:t>Customers who are availing just one Online Service are churning highest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Inter"/>
              </a:rPr>
              <a:t>Senior Citizens churning in a higher rate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Inter"/>
              </a:rPr>
              <a:t>~31% of the customers do not use any of the online services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Inter"/>
              </a:rPr>
              <a:t>Only 4% uses all the 6 services, 12% uses 5 services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Inter"/>
              </a:rPr>
              <a:t>The higher the monthly charges, the higher possibility of Churn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Inter"/>
              </a:rPr>
              <a:t>Non churners are paying just over 64.45, while churners are paying nearly 79.65 =&gt; there is a possibility that the price is too high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Inter"/>
              </a:rPr>
              <a:t>Shorter the tenure, higher is the possibility of Churn (Non-Churn customers: ~38, Churned customers: ~10)</a:t>
            </a:r>
          </a:p>
        </p:txBody>
      </p:sp>
    </p:spTree>
    <p:extLst>
      <p:ext uri="{BB962C8B-B14F-4D97-AF65-F5344CB8AC3E}">
        <p14:creationId xmlns:p14="http://schemas.microsoft.com/office/powerpoint/2010/main" val="259083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F510C6FC-5754-4CB6-85A5-C19BB87E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hu-HU" sz="1800" dirty="0" err="1">
                <a:solidFill>
                  <a:schemeClr val="bg1"/>
                </a:solidFill>
              </a:rPr>
              <a:t>Questions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4D3B2210-1A64-44F2-B9FD-1E5660DCC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6"/>
            <a:ext cx="9935571" cy="3920485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b="0" i="0" dirty="0">
                <a:effectLst/>
              </a:rPr>
              <a:t>Extra szolgáltatásainkat mennyien használják, található-e ezek között korrelációt, bármely extra szolgáltatás összefügg a </a:t>
            </a:r>
            <a:r>
              <a:rPr lang="hu-HU" sz="1800" b="0" i="0" dirty="0" err="1">
                <a:effectLst/>
              </a:rPr>
              <a:t>churn</a:t>
            </a:r>
            <a:r>
              <a:rPr lang="hu-HU" sz="1800" b="0" i="0" dirty="0">
                <a:effectLst/>
              </a:rPr>
              <a:t>-el?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b="0" i="0" dirty="0">
                <a:effectLst/>
              </a:rPr>
              <a:t>Mennyit fizetnek azok, akik a cég mellett maradnak és mennyi azok, akik nem, található ebben valamiféle </a:t>
            </a:r>
            <a:r>
              <a:rPr lang="hu-HU" sz="1800" b="0" i="0" dirty="0" err="1">
                <a:effectLst/>
              </a:rPr>
              <a:t>pattern</a:t>
            </a:r>
            <a:r>
              <a:rPr lang="hu-HU" sz="1800" b="0" i="0" dirty="0">
                <a:effectLst/>
              </a:rPr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b="0" i="0" dirty="0">
                <a:effectLst/>
              </a:rPr>
              <a:t>Milyen feltételek esetén a legvalószínűbb, hogy a felhasználó elhagyja a cég szolgáltatásait?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b="0" i="0" dirty="0">
                <a:effectLst/>
              </a:rPr>
              <a:t>Milyen eszközzel és mennyire lehet megjósolni a </a:t>
            </a:r>
            <a:r>
              <a:rPr lang="hu-HU" sz="1800" b="0" i="0" dirty="0" err="1">
                <a:effectLst/>
              </a:rPr>
              <a:t>feature</a:t>
            </a:r>
            <a:r>
              <a:rPr lang="hu-HU" sz="1800" b="0" i="0" dirty="0">
                <a:effectLst/>
              </a:rPr>
              <a:t>-k segítségével a </a:t>
            </a:r>
            <a:r>
              <a:rPr lang="hu-HU" sz="1800" b="0" i="0" dirty="0" err="1">
                <a:effectLst/>
              </a:rPr>
              <a:t>churn</a:t>
            </a:r>
            <a:r>
              <a:rPr lang="hu-HU" sz="1800" b="0" i="0" dirty="0">
                <a:effectLst/>
              </a:rPr>
              <a:t>-t?</a:t>
            </a:r>
            <a:endParaRPr lang="hu-HU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00297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F510C6FC-5754-4CB6-85A5-C19BB87E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hu-HU" sz="1800" dirty="0" err="1">
                <a:solidFill>
                  <a:schemeClr val="bg1"/>
                </a:solidFill>
              </a:rPr>
              <a:t>Logistic</a:t>
            </a:r>
            <a:r>
              <a:rPr lang="hu-HU" sz="1800" dirty="0">
                <a:solidFill>
                  <a:schemeClr val="bg1"/>
                </a:solidFill>
              </a:rPr>
              <a:t> </a:t>
            </a:r>
            <a:r>
              <a:rPr lang="hu-HU" sz="1800" dirty="0" err="1">
                <a:solidFill>
                  <a:schemeClr val="bg1"/>
                </a:solidFill>
              </a:rPr>
              <a:t>regression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áblázat 7">
            <a:extLst>
              <a:ext uri="{FF2B5EF4-FFF2-40B4-BE49-F238E27FC236}">
                <a16:creationId xmlns:a16="http://schemas.microsoft.com/office/drawing/2014/main" id="{B575A527-BB37-4FE9-9285-8122B27A75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626560"/>
              </p:ext>
            </p:extLst>
          </p:nvPr>
        </p:nvGraphicFramePr>
        <p:xfrm>
          <a:off x="2930334" y="3624832"/>
          <a:ext cx="270106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255">
                  <a:extLst>
                    <a:ext uri="{9D8B030D-6E8A-4147-A177-3AD203B41FA5}">
                      <a16:colId xmlns:a16="http://schemas.microsoft.com/office/drawing/2014/main" val="1524009561"/>
                    </a:ext>
                  </a:extLst>
                </a:gridCol>
                <a:gridCol w="760730">
                  <a:extLst>
                    <a:ext uri="{9D8B030D-6E8A-4147-A177-3AD203B41FA5}">
                      <a16:colId xmlns:a16="http://schemas.microsoft.com/office/drawing/2014/main" val="2869179968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3377468280"/>
                    </a:ext>
                  </a:extLst>
                </a:gridCol>
                <a:gridCol w="790354">
                  <a:extLst>
                    <a:ext uri="{9D8B030D-6E8A-4147-A177-3AD203B41FA5}">
                      <a16:colId xmlns:a16="http://schemas.microsoft.com/office/drawing/2014/main" val="3792941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600" b="1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600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600" b="1" dirty="0" err="1">
                          <a:effectLst/>
                        </a:rPr>
                        <a:t>All</a:t>
                      </a:r>
                      <a:endParaRPr lang="hu-HU" sz="16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07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hu-HU" sz="1600" b="1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600" dirty="0">
                          <a:effectLst/>
                          <a:highlight>
                            <a:srgbClr val="00FF00"/>
                          </a:highlight>
                        </a:rPr>
                        <a:t>1169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600" dirty="0">
                          <a:effectLst/>
                          <a:highlight>
                            <a:srgbClr val="FF0000"/>
                          </a:highlight>
                        </a:rPr>
                        <a:t>213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600" dirty="0">
                          <a:effectLst/>
                        </a:rPr>
                        <a:t>1382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37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hu-HU" sz="1600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600" dirty="0">
                          <a:effectLst/>
                          <a:highlight>
                            <a:srgbClr val="FF0000"/>
                          </a:highlight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600" dirty="0">
                          <a:effectLst/>
                          <a:highlight>
                            <a:srgbClr val="00FF00"/>
                          </a:highlight>
                        </a:rPr>
                        <a:t>254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600" dirty="0">
                          <a:effectLst/>
                        </a:rPr>
                        <a:t>379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815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hu-HU" sz="1600" b="1" dirty="0" err="1">
                          <a:effectLst/>
                        </a:rPr>
                        <a:t>All</a:t>
                      </a:r>
                      <a:endParaRPr lang="hu-HU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600">
                          <a:effectLst/>
                        </a:rPr>
                        <a:t>1294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600" dirty="0">
                          <a:effectLst/>
                        </a:rPr>
                        <a:t>467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u-HU" sz="1600" dirty="0">
                          <a:effectLst/>
                          <a:highlight>
                            <a:srgbClr val="808080"/>
                          </a:highlight>
                        </a:rPr>
                        <a:t>1761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514132"/>
                  </a:ext>
                </a:extLst>
              </a:tr>
            </a:tbl>
          </a:graphicData>
        </a:graphic>
      </p:graphicFrame>
      <p:sp>
        <p:nvSpPr>
          <p:cNvPr id="15" name="Szövegdoboz 14">
            <a:extLst>
              <a:ext uri="{FF2B5EF4-FFF2-40B4-BE49-F238E27FC236}">
                <a16:creationId xmlns:a16="http://schemas.microsoft.com/office/drawing/2014/main" id="{FE9CC1A3-F070-4D68-AED2-60EF863F6739}"/>
              </a:ext>
            </a:extLst>
          </p:cNvPr>
          <p:cNvSpPr txBox="1"/>
          <p:nvPr/>
        </p:nvSpPr>
        <p:spPr>
          <a:xfrm>
            <a:off x="6096000" y="5108192"/>
            <a:ext cx="6476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 </a:t>
            </a:r>
            <a:r>
              <a:rPr lang="hu-HU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Accuracy</a:t>
            </a:r>
            <a:r>
              <a:rPr lang="hu-HU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80.806%</a:t>
            </a: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9" name="Táblázat 10">
            <a:extLst>
              <a:ext uri="{FF2B5EF4-FFF2-40B4-BE49-F238E27FC236}">
                <a16:creationId xmlns:a16="http://schemas.microsoft.com/office/drawing/2014/main" id="{EBEBAEDF-737B-4D16-AD71-9447C441B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575"/>
              </p:ext>
            </p:extLst>
          </p:nvPr>
        </p:nvGraphicFramePr>
        <p:xfrm>
          <a:off x="6096000" y="3626864"/>
          <a:ext cx="20509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143">
                  <a:extLst>
                    <a:ext uri="{9D8B030D-6E8A-4147-A177-3AD203B41FA5}">
                      <a16:colId xmlns:a16="http://schemas.microsoft.com/office/drawing/2014/main" val="1663615393"/>
                    </a:ext>
                  </a:extLst>
                </a:gridCol>
                <a:gridCol w="1291808">
                  <a:extLst>
                    <a:ext uri="{9D8B030D-6E8A-4147-A177-3AD203B41FA5}">
                      <a16:colId xmlns:a16="http://schemas.microsoft.com/office/drawing/2014/main" val="3779367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16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</a:t>
                      </a:r>
                      <a:endParaRPr 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5282 </a:t>
                      </a:r>
                      <a:r>
                        <a:rPr lang="hu-HU" sz="16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endParaRPr 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1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1761 </a:t>
                      </a:r>
                      <a:r>
                        <a:rPr lang="hu-HU" sz="16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</a:t>
                      </a:r>
                      <a:endParaRPr 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294062"/>
                  </a:ext>
                </a:extLst>
              </a:tr>
            </a:tbl>
          </a:graphicData>
        </a:graphic>
      </p:graphicFrame>
      <p:sp>
        <p:nvSpPr>
          <p:cNvPr id="13" name="Szövegdoboz 12">
            <a:extLst>
              <a:ext uri="{FF2B5EF4-FFF2-40B4-BE49-F238E27FC236}">
                <a16:creationId xmlns:a16="http://schemas.microsoft.com/office/drawing/2014/main" id="{AD32AB64-9A5F-43BD-9C19-2ED718DD66EB}"/>
              </a:ext>
            </a:extLst>
          </p:cNvPr>
          <p:cNvSpPr txBox="1"/>
          <p:nvPr/>
        </p:nvSpPr>
        <p:spPr>
          <a:xfrm>
            <a:off x="1535370" y="2391770"/>
            <a:ext cx="105023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Logistic regression</a:t>
            </a:r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 used to model the probability of a certain class or event existing such as pass/fail, win/lose, alive/dead or healthy/sick.</a:t>
            </a:r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logistic regression model itself simply models probability of output in terms of input and does not perform statistical classification</a:t>
            </a:r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6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1" y="0"/>
            <a:ext cx="3027529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95508"/>
            <a:ext cx="9158373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5B4F0F4-5F49-4287-B364-08878EA7D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589" y="1709530"/>
            <a:ext cx="7828242" cy="3311479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l">
              <a:lnSpc>
                <a:spcPct val="115000"/>
              </a:lnSpc>
            </a:pPr>
            <a:r>
              <a:rPr lang="en-US" sz="2100" b="0" cap="all" dirty="0">
                <a:solidFill>
                  <a:schemeClr val="tx2"/>
                </a:solidFill>
                <a:latin typeface="+mn-lt"/>
              </a:rPr>
              <a:t>Python</a:t>
            </a:r>
            <a:br>
              <a:rPr lang="hu-HU" sz="2100" b="0" cap="all" dirty="0">
                <a:solidFill>
                  <a:schemeClr val="tx2"/>
                </a:solidFill>
                <a:latin typeface="+mn-lt"/>
              </a:rPr>
            </a:br>
            <a:br>
              <a:rPr lang="en-US" sz="2100" b="0" cap="all" dirty="0">
                <a:solidFill>
                  <a:schemeClr val="tx2"/>
                </a:solidFill>
                <a:latin typeface="+mn-lt"/>
              </a:rPr>
            </a:br>
            <a:br>
              <a:rPr lang="en-US" sz="2100" b="0" cap="all" dirty="0">
                <a:solidFill>
                  <a:schemeClr val="tx2"/>
                </a:solidFill>
                <a:latin typeface="+mn-lt"/>
              </a:rPr>
            </a:br>
            <a:r>
              <a:rPr lang="en-US" sz="2100" b="0" cap="all" dirty="0" err="1">
                <a:solidFill>
                  <a:schemeClr val="tx2"/>
                </a:solidFill>
                <a:latin typeface="+mn-lt"/>
              </a:rPr>
              <a:t>jupyter</a:t>
            </a:r>
            <a:r>
              <a:rPr lang="en-US" sz="2100" b="0" cap="all" dirty="0">
                <a:solidFill>
                  <a:schemeClr val="tx2"/>
                </a:solidFill>
                <a:latin typeface="+mn-lt"/>
              </a:rPr>
              <a:t> notebook</a:t>
            </a:r>
            <a:br>
              <a:rPr lang="en-US" sz="2100" b="0" cap="all" dirty="0">
                <a:solidFill>
                  <a:schemeClr val="tx2"/>
                </a:solidFill>
                <a:latin typeface="+mn-lt"/>
              </a:rPr>
            </a:br>
            <a:r>
              <a:rPr lang="en-US" sz="2100" b="0" cap="all" dirty="0" err="1">
                <a:solidFill>
                  <a:schemeClr val="tx2"/>
                </a:solidFill>
                <a:latin typeface="+mn-lt"/>
              </a:rPr>
              <a:t>Numpy</a:t>
            </a:r>
            <a:r>
              <a:rPr lang="en-US" sz="2100" b="0" cap="all" dirty="0">
                <a:solidFill>
                  <a:schemeClr val="tx2"/>
                </a:solidFill>
                <a:latin typeface="+mn-lt"/>
              </a:rPr>
              <a:t>, pandas, seaborn, matplotlib, </a:t>
            </a:r>
            <a:r>
              <a:rPr lang="en-US" sz="2100" b="0" cap="all" dirty="0" err="1">
                <a:solidFill>
                  <a:schemeClr val="tx2"/>
                </a:solidFill>
                <a:latin typeface="+mn-lt"/>
              </a:rPr>
              <a:t>plotly</a:t>
            </a:r>
            <a:br>
              <a:rPr lang="en-US" sz="2100" b="0" cap="all" dirty="0">
                <a:solidFill>
                  <a:schemeClr val="tx2"/>
                </a:solidFill>
                <a:latin typeface="+mn-lt"/>
              </a:rPr>
            </a:br>
            <a:r>
              <a:rPr lang="en-US" sz="2100" b="0" cap="all" dirty="0">
                <a:solidFill>
                  <a:schemeClr val="tx2"/>
                </a:solidFill>
                <a:latin typeface="+mn-lt"/>
              </a:rPr>
              <a:t>pandas profiling</a:t>
            </a:r>
            <a:br>
              <a:rPr lang="en-US" sz="2100" b="0" cap="all" dirty="0">
                <a:solidFill>
                  <a:schemeClr val="tx2"/>
                </a:solidFill>
                <a:latin typeface="+mn-lt"/>
              </a:rPr>
            </a:br>
            <a:r>
              <a:rPr lang="en-US" sz="2100" b="0" cap="all" dirty="0" err="1">
                <a:solidFill>
                  <a:schemeClr val="tx2"/>
                </a:solidFill>
                <a:latin typeface="+mn-lt"/>
              </a:rPr>
              <a:t>sklearn</a:t>
            </a:r>
            <a:endParaRPr lang="en-US" sz="2100" b="0" cap="all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0E25A9E-6752-451C-9D8A-0A2314EE2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5021008"/>
            <a:ext cx="7362825" cy="95844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l">
              <a:lnSpc>
                <a:spcPct val="150000"/>
              </a:lnSpc>
              <a:spcBef>
                <a:spcPts val="930"/>
              </a:spcBef>
            </a:pPr>
            <a:endParaRPr lang="en-US">
              <a:solidFill>
                <a:schemeClr val="tx2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9201530" cy="73455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1DF095C-665A-4B22-A777-D3196F495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2" y="1052464"/>
            <a:ext cx="3027528" cy="5115151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1420" y="6167615"/>
            <a:ext cx="3027529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4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F510C6FC-5754-4CB6-85A5-C19BB87E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Customer churn is the percentage of customers that stopped using your company's product or service during a certain time frame.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4D3B2210-1A64-44F2-B9FD-1E5660DCC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6"/>
            <a:ext cx="9935571" cy="3920485"/>
          </a:xfrm>
        </p:spPr>
        <p:txBody>
          <a:bodyPr anchor="t">
            <a:normAutofit/>
          </a:bodyPr>
          <a:lstStyle/>
          <a:p>
            <a:r>
              <a:rPr lang="hu-HU" b="0" dirty="0" err="1"/>
              <a:t>Original</a:t>
            </a:r>
            <a:r>
              <a:rPr lang="hu-HU" b="0" dirty="0"/>
              <a:t> </a:t>
            </a:r>
            <a:r>
              <a:rPr lang="hu-HU" b="0" dirty="0" err="1"/>
              <a:t>data</a:t>
            </a:r>
            <a:r>
              <a:rPr lang="hu-HU" b="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0" dirty="0"/>
              <a:t>7043 </a:t>
            </a:r>
            <a:r>
              <a:rPr lang="hu-HU" b="0" dirty="0" err="1"/>
              <a:t>rows</a:t>
            </a:r>
            <a:r>
              <a:rPr lang="hu-HU" b="0" dirty="0"/>
              <a:t> (</a:t>
            </a:r>
            <a:r>
              <a:rPr lang="hu-HU" b="0" dirty="0" err="1"/>
              <a:t>customers</a:t>
            </a:r>
            <a:r>
              <a:rPr lang="hu-HU" b="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0" dirty="0"/>
              <a:t>21 </a:t>
            </a:r>
            <a:r>
              <a:rPr lang="hu-HU" b="0" dirty="0" err="1"/>
              <a:t>columns</a:t>
            </a:r>
            <a:r>
              <a:rPr lang="hu-HU" b="0" dirty="0"/>
              <a:t> (</a:t>
            </a:r>
            <a:r>
              <a:rPr lang="hu-HU" b="0" dirty="0" err="1"/>
              <a:t>feature</a:t>
            </a:r>
            <a:r>
              <a:rPr lang="hu-HU" b="0" dirty="0"/>
              <a:t>)</a:t>
            </a:r>
          </a:p>
          <a:p>
            <a:endParaRPr lang="hu-HU" b="0" dirty="0"/>
          </a:p>
          <a:p>
            <a:r>
              <a:rPr lang="hu-HU" b="0" dirty="0" err="1"/>
              <a:t>After</a:t>
            </a:r>
            <a:r>
              <a:rPr lang="hu-HU" b="0" dirty="0"/>
              <a:t> </a:t>
            </a:r>
            <a:r>
              <a:rPr lang="hu-HU" b="0" dirty="0" err="1"/>
              <a:t>cleaning</a:t>
            </a:r>
            <a:r>
              <a:rPr lang="hu-HU" b="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0" dirty="0"/>
              <a:t>7043 </a:t>
            </a:r>
            <a:r>
              <a:rPr lang="hu-HU" b="0" dirty="0" err="1"/>
              <a:t>rows</a:t>
            </a:r>
            <a:r>
              <a:rPr lang="hu-HU" b="0" dirty="0"/>
              <a:t> (</a:t>
            </a:r>
            <a:r>
              <a:rPr lang="hu-HU" b="0" dirty="0" err="1"/>
              <a:t>customers</a:t>
            </a:r>
            <a:r>
              <a:rPr lang="hu-HU" b="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0" dirty="0"/>
              <a:t>21 </a:t>
            </a:r>
            <a:r>
              <a:rPr lang="hu-HU" b="0" dirty="0" err="1"/>
              <a:t>columns</a:t>
            </a:r>
            <a:r>
              <a:rPr lang="hu-HU" b="0" dirty="0"/>
              <a:t> (</a:t>
            </a:r>
            <a:r>
              <a:rPr lang="hu-HU" b="0" dirty="0" err="1"/>
              <a:t>feature</a:t>
            </a:r>
            <a:r>
              <a:rPr lang="hu-HU" b="0" dirty="0"/>
              <a:t>) – </a:t>
            </a:r>
            <a:r>
              <a:rPr lang="hu-HU" b="0" dirty="0" err="1"/>
              <a:t>deleted</a:t>
            </a:r>
            <a:r>
              <a:rPr lang="hu-HU" b="0" dirty="0"/>
              <a:t> ID, </a:t>
            </a:r>
            <a:r>
              <a:rPr lang="hu-HU" b="0" dirty="0" err="1"/>
              <a:t>added</a:t>
            </a:r>
            <a:r>
              <a:rPr lang="hu-HU" b="0" dirty="0"/>
              <a:t> </a:t>
            </a:r>
            <a:r>
              <a:rPr lang="hu-HU" b="0" dirty="0" err="1"/>
              <a:t>number</a:t>
            </a:r>
            <a:r>
              <a:rPr lang="hu-HU" b="0" dirty="0"/>
              <a:t> of </a:t>
            </a:r>
            <a:r>
              <a:rPr lang="hu-HU" b="0" dirty="0" err="1"/>
              <a:t>services</a:t>
            </a:r>
            <a:r>
              <a:rPr lang="hu-HU" b="0" dirty="0"/>
              <a:t> </a:t>
            </a:r>
            <a:r>
              <a:rPr lang="hu-HU" b="0" dirty="0" err="1"/>
              <a:t>used</a:t>
            </a:r>
            <a:endParaRPr lang="hu-HU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87193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F510C6FC-5754-4CB6-85A5-C19BB87E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hu-HU" sz="1800" dirty="0" err="1">
                <a:solidFill>
                  <a:schemeClr val="bg1"/>
                </a:solidFill>
              </a:rPr>
              <a:t>Features</a:t>
            </a:r>
            <a:r>
              <a:rPr lang="hu-HU" sz="1800" dirty="0">
                <a:solidFill>
                  <a:schemeClr val="bg1"/>
                </a:solidFill>
              </a:rPr>
              <a:t> I.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4D3B2210-1A64-44F2-B9FD-1E5660DCC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391770"/>
            <a:ext cx="9935571" cy="4230971"/>
          </a:xfrm>
        </p:spPr>
        <p:txBody>
          <a:bodyPr anchor="t">
            <a:normAutofit fontScale="6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customerID</a:t>
            </a:r>
            <a:r>
              <a:rPr lang="en-US" b="0" dirty="0"/>
              <a:t> - Customer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Gender</a:t>
            </a:r>
            <a:r>
              <a:rPr lang="en-US" b="0" dirty="0"/>
              <a:t> - Whether the customer is a male or a female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SeniorCitizen</a:t>
            </a:r>
            <a:r>
              <a:rPr lang="en-US" b="0" dirty="0"/>
              <a:t> - Whether the customer is a senior citizen or not (1,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Partner</a:t>
            </a:r>
            <a:r>
              <a:rPr lang="en-US" b="0" dirty="0"/>
              <a:t> - Whether the customer has a partner or not (Yes, No)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Dependents</a:t>
            </a:r>
            <a:r>
              <a:rPr lang="en-US" b="0" dirty="0"/>
              <a:t> - Whether the customer has dependents or not (Yes, No)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Tenure</a:t>
            </a:r>
            <a:r>
              <a:rPr lang="en-US" b="0" dirty="0"/>
              <a:t> - Number of months the customer has stayed with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PhoneService</a:t>
            </a:r>
            <a:r>
              <a:rPr lang="en-US" b="0" dirty="0"/>
              <a:t> - Whether the customer has a phone service or not (Yes, No)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MultipleLines</a:t>
            </a:r>
            <a:r>
              <a:rPr lang="en-US" b="0" dirty="0"/>
              <a:t> - Whether the customer has multiple lines or not (Yes, No, No phone service)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InternetService</a:t>
            </a:r>
            <a:r>
              <a:rPr lang="en-US" b="0" dirty="0"/>
              <a:t> - Customer’s internet service provider (DSL, Fiber optic, No)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OnlineSecurity</a:t>
            </a:r>
            <a:r>
              <a:rPr lang="en-US" b="0" dirty="0"/>
              <a:t> - Whether the customer has online security or not (Yes, No, No internet service)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OnlineBackup</a:t>
            </a:r>
            <a:r>
              <a:rPr lang="en-US" b="0" dirty="0"/>
              <a:t> - Whether the customer has online backup or not (Yes, No, No internet service)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DeviceProtection</a:t>
            </a:r>
            <a:r>
              <a:rPr lang="en-US" b="0" dirty="0"/>
              <a:t> - Whether the customer has device protection or not (Yes, No, No internet service)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TechSupport</a:t>
            </a:r>
            <a:r>
              <a:rPr lang="en-US" b="0" dirty="0"/>
              <a:t> - Whether the customer has tech support or not (Yes, No, No internet service)</a:t>
            </a:r>
          </a:p>
        </p:txBody>
      </p:sp>
    </p:spTree>
    <p:extLst>
      <p:ext uri="{BB962C8B-B14F-4D97-AF65-F5344CB8AC3E}">
        <p14:creationId xmlns:p14="http://schemas.microsoft.com/office/powerpoint/2010/main" val="379187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F510C6FC-5754-4CB6-85A5-C19BB87E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hu-HU" sz="1800" dirty="0" err="1">
                <a:solidFill>
                  <a:schemeClr val="bg1"/>
                </a:solidFill>
              </a:rPr>
              <a:t>Features</a:t>
            </a:r>
            <a:r>
              <a:rPr lang="hu-HU" sz="1800" dirty="0">
                <a:solidFill>
                  <a:schemeClr val="bg1"/>
                </a:solidFill>
              </a:rPr>
              <a:t> II.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4D3B2210-1A64-44F2-B9FD-1E5660DCC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391770"/>
            <a:ext cx="9935571" cy="4230971"/>
          </a:xfrm>
        </p:spPr>
        <p:txBody>
          <a:bodyPr anchor="t"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StreamingTV</a:t>
            </a:r>
            <a:r>
              <a:rPr lang="en-US" sz="1100" b="0" dirty="0"/>
              <a:t> - Whether the customer has streaming TV or not (Yes, No, No internet service)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StreamingMovies</a:t>
            </a:r>
            <a:r>
              <a:rPr lang="en-US" sz="1100" b="0" dirty="0"/>
              <a:t> - Whether the customer has streaming movies or not (Yes, No, No internet service)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Contract</a:t>
            </a:r>
            <a:r>
              <a:rPr lang="en-US" sz="1100" b="0" dirty="0"/>
              <a:t> - The contract term of the customer (Month-to-month, One year, Two year)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PaperlessBilling</a:t>
            </a:r>
            <a:r>
              <a:rPr lang="en-US" sz="1100" b="0" dirty="0"/>
              <a:t> - Whether the customer has paperless billing or not (Yes, No)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PaymentMethod</a:t>
            </a:r>
            <a:r>
              <a:rPr lang="en-US" sz="1100" b="0" dirty="0"/>
              <a:t> - The customer’s payment method (Electronic check, Mailed check, Bank transfer (automatic), Credit card (automatic))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MonthlyCharges</a:t>
            </a:r>
            <a:r>
              <a:rPr lang="en-US" sz="1100" b="0" dirty="0"/>
              <a:t> - The amount charged to the customer monthly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TotalCharges</a:t>
            </a:r>
            <a:r>
              <a:rPr lang="en-US" sz="1100" b="0" dirty="0"/>
              <a:t> - The total amount charged to the customer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Churn</a:t>
            </a:r>
            <a:r>
              <a:rPr lang="en-US" sz="1100" b="0" dirty="0"/>
              <a:t> - Whether the customer churned or not (Yes or No)</a:t>
            </a:r>
          </a:p>
        </p:txBody>
      </p:sp>
    </p:spTree>
    <p:extLst>
      <p:ext uri="{BB962C8B-B14F-4D97-AF65-F5344CB8AC3E}">
        <p14:creationId xmlns:p14="http://schemas.microsoft.com/office/powerpoint/2010/main" val="2436727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F510C6FC-5754-4CB6-85A5-C19BB87E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hu-HU" sz="1800" dirty="0">
                <a:solidFill>
                  <a:schemeClr val="bg1"/>
                </a:solidFill>
              </a:rPr>
              <a:t>Data </a:t>
            </a:r>
            <a:r>
              <a:rPr lang="en-US" sz="1800" dirty="0">
                <a:solidFill>
                  <a:schemeClr val="bg1"/>
                </a:solidFill>
              </a:rPr>
              <a:t>cleaning</a:t>
            </a:r>
            <a:r>
              <a:rPr lang="hu-HU" sz="1800" dirty="0">
                <a:solidFill>
                  <a:schemeClr val="bg1"/>
                </a:solidFill>
              </a:rPr>
              <a:t> and </a:t>
            </a:r>
            <a:r>
              <a:rPr lang="hu-HU" sz="1800" dirty="0" err="1">
                <a:solidFill>
                  <a:schemeClr val="bg1"/>
                </a:solidFill>
              </a:rPr>
              <a:t>reshaping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4D3B2210-1A64-44F2-B9FD-1E5660DCC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6"/>
            <a:ext cx="10492006" cy="3920485"/>
          </a:xfrm>
        </p:spPr>
        <p:txBody>
          <a:bodyPr anchor="t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000000"/>
                </a:solidFill>
                <a:effectLst/>
              </a:rPr>
              <a:t>C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haging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Yes/No columns to categorical data type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000000"/>
                </a:solidFill>
                <a:effectLst/>
              </a:rPr>
              <a:t>C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onverting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TotalCharge</a:t>
            </a:r>
            <a:r>
              <a:rPr lang="hu-HU" b="0" i="0" dirty="0">
                <a:solidFill>
                  <a:srgbClr val="000000"/>
                </a:solidFill>
                <a:effectLst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feature in to float type and filling N/A values</a:t>
            </a:r>
            <a:endParaRPr lang="hu-HU" b="0" i="0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Changing 'No internet service' to 'No’</a:t>
            </a:r>
            <a:r>
              <a:rPr lang="hu-HU" b="0" i="0" dirty="0">
                <a:solidFill>
                  <a:srgbClr val="000000"/>
                </a:solidFill>
                <a:effectLst/>
              </a:rPr>
              <a:t> and </a:t>
            </a:r>
            <a:r>
              <a:rPr lang="hu-HU" b="0" i="0" dirty="0" err="1">
                <a:solidFill>
                  <a:srgbClr val="000000"/>
                </a:solidFill>
                <a:effectLst/>
              </a:rPr>
              <a:t>coverting</a:t>
            </a:r>
            <a:r>
              <a:rPr lang="hu-HU" b="0" i="0" dirty="0">
                <a:solidFill>
                  <a:srgbClr val="000000"/>
                </a:solidFill>
                <a:effectLst/>
              </a:rPr>
              <a:t> </a:t>
            </a:r>
            <a:r>
              <a:rPr lang="hu-HU" b="0" i="0" dirty="0" err="1">
                <a:solidFill>
                  <a:srgbClr val="000000"/>
                </a:solidFill>
                <a:effectLst/>
              </a:rPr>
              <a:t>it</a:t>
            </a:r>
            <a:r>
              <a:rPr lang="hu-HU" b="0" i="0" dirty="0">
                <a:solidFill>
                  <a:srgbClr val="000000"/>
                </a:solidFill>
                <a:effectLst/>
              </a:rPr>
              <a:t> </a:t>
            </a:r>
            <a:r>
              <a:rPr lang="hu-HU" b="0" i="0" dirty="0" err="1">
                <a:solidFill>
                  <a:srgbClr val="000000"/>
                </a:solidFill>
                <a:effectLst/>
              </a:rPr>
              <a:t>to</a:t>
            </a:r>
            <a:r>
              <a:rPr lang="hu-HU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categorical data type</a:t>
            </a:r>
            <a:r>
              <a:rPr lang="hu-HU" b="0" dirty="0">
                <a:solidFill>
                  <a:srgbClr val="000000"/>
                </a:solidFill>
              </a:rPr>
              <a:t> </a:t>
            </a:r>
            <a:r>
              <a:rPr lang="hu-HU" sz="1100" b="0" dirty="0">
                <a:solidFill>
                  <a:srgbClr val="000000"/>
                </a:solidFill>
              </a:rPr>
              <a:t>(</a:t>
            </a:r>
            <a:r>
              <a:rPr lang="hu-HU" sz="1100" dirty="0">
                <a:solidFill>
                  <a:srgbClr val="000000"/>
                </a:solidFill>
              </a:rPr>
              <a:t>'</a:t>
            </a:r>
            <a:r>
              <a:rPr lang="hu-HU" sz="1100" dirty="0" err="1">
                <a:solidFill>
                  <a:srgbClr val="000000"/>
                </a:solidFill>
              </a:rPr>
              <a:t>OnlineSecurity</a:t>
            </a:r>
            <a:r>
              <a:rPr lang="hu-HU" sz="1100" b="0" dirty="0">
                <a:solidFill>
                  <a:srgbClr val="000000"/>
                </a:solidFill>
              </a:rPr>
              <a:t>', </a:t>
            </a:r>
            <a:r>
              <a:rPr lang="hu-HU" sz="1100" dirty="0">
                <a:solidFill>
                  <a:srgbClr val="000000"/>
                </a:solidFill>
              </a:rPr>
              <a:t>'</a:t>
            </a:r>
            <a:r>
              <a:rPr lang="hu-HU" sz="1100" dirty="0" err="1">
                <a:solidFill>
                  <a:srgbClr val="000000"/>
                </a:solidFill>
              </a:rPr>
              <a:t>OnlineBackup</a:t>
            </a:r>
            <a:r>
              <a:rPr lang="hu-HU" sz="1100" b="0" dirty="0">
                <a:solidFill>
                  <a:srgbClr val="000000"/>
                </a:solidFill>
              </a:rPr>
              <a:t>', </a:t>
            </a:r>
            <a:r>
              <a:rPr lang="hu-HU" sz="1100" dirty="0">
                <a:solidFill>
                  <a:srgbClr val="000000"/>
                </a:solidFill>
              </a:rPr>
              <a:t>'</a:t>
            </a:r>
            <a:r>
              <a:rPr lang="hu-HU" sz="1100" dirty="0" err="1">
                <a:solidFill>
                  <a:srgbClr val="000000"/>
                </a:solidFill>
              </a:rPr>
              <a:t>DeviceProtection</a:t>
            </a:r>
            <a:r>
              <a:rPr lang="hu-HU" sz="1100" b="0" dirty="0">
                <a:solidFill>
                  <a:srgbClr val="000000"/>
                </a:solidFill>
              </a:rPr>
              <a:t>', </a:t>
            </a:r>
            <a:r>
              <a:rPr lang="hu-HU" sz="1100" dirty="0">
                <a:solidFill>
                  <a:srgbClr val="000000"/>
                </a:solidFill>
              </a:rPr>
              <a:t>'</a:t>
            </a:r>
            <a:r>
              <a:rPr lang="hu-HU" sz="1100" dirty="0" err="1">
                <a:solidFill>
                  <a:srgbClr val="000000"/>
                </a:solidFill>
              </a:rPr>
              <a:t>TechSupport</a:t>
            </a:r>
            <a:r>
              <a:rPr lang="hu-HU" sz="1100" b="0" dirty="0">
                <a:solidFill>
                  <a:srgbClr val="000000"/>
                </a:solidFill>
              </a:rPr>
              <a:t>', </a:t>
            </a:r>
            <a:r>
              <a:rPr lang="hu-HU" sz="1100" dirty="0">
                <a:solidFill>
                  <a:srgbClr val="000000"/>
                </a:solidFill>
              </a:rPr>
              <a:t>'</a:t>
            </a:r>
            <a:r>
              <a:rPr lang="hu-HU" sz="1100" dirty="0" err="1">
                <a:solidFill>
                  <a:srgbClr val="000000"/>
                </a:solidFill>
              </a:rPr>
              <a:t>StreamingTV</a:t>
            </a:r>
            <a:r>
              <a:rPr lang="hu-HU" sz="1100" b="0" dirty="0">
                <a:solidFill>
                  <a:srgbClr val="000000"/>
                </a:solidFill>
              </a:rPr>
              <a:t>', </a:t>
            </a:r>
            <a:r>
              <a:rPr lang="hu-HU" sz="1100" dirty="0">
                <a:solidFill>
                  <a:srgbClr val="000000"/>
                </a:solidFill>
              </a:rPr>
              <a:t>'</a:t>
            </a:r>
            <a:r>
              <a:rPr lang="hu-HU" sz="1100" dirty="0" err="1">
                <a:solidFill>
                  <a:srgbClr val="000000"/>
                </a:solidFill>
              </a:rPr>
              <a:t>StreamingMovies</a:t>
            </a:r>
            <a:r>
              <a:rPr lang="hu-HU" sz="1100" b="0" dirty="0">
                <a:solidFill>
                  <a:srgbClr val="000000"/>
                </a:solidFill>
              </a:rPr>
              <a:t>’)</a:t>
            </a:r>
            <a:endParaRPr lang="hu-HU" sz="1100" b="0" i="0" dirty="0">
              <a:solidFill>
                <a:srgbClr val="000000"/>
              </a:solidFill>
              <a:effectLst/>
            </a:endParaRPr>
          </a:p>
          <a:p>
            <a:pPr algn="l"/>
            <a:endParaRPr lang="hu-HU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hu-HU" b="0" dirty="0" err="1">
                <a:solidFill>
                  <a:srgbClr val="000000"/>
                </a:solidFill>
              </a:rPr>
              <a:t>Churn</a:t>
            </a:r>
            <a:r>
              <a:rPr lang="hu-HU" b="0" dirty="0">
                <a:solidFill>
                  <a:srgbClr val="000000"/>
                </a:solidFill>
              </a:rPr>
              <a:t> </a:t>
            </a:r>
            <a:r>
              <a:rPr lang="hu-HU" b="0" dirty="0" err="1">
                <a:solidFill>
                  <a:srgbClr val="000000"/>
                </a:solidFill>
              </a:rPr>
              <a:t>rate</a:t>
            </a:r>
            <a:r>
              <a:rPr lang="hu-HU" b="0" dirty="0">
                <a:solidFill>
                  <a:srgbClr val="000000"/>
                </a:solidFill>
              </a:rPr>
              <a:t> ~26.5% (1869 </a:t>
            </a:r>
            <a:r>
              <a:rPr lang="hu-HU" b="0" dirty="0" err="1">
                <a:solidFill>
                  <a:srgbClr val="000000"/>
                </a:solidFill>
              </a:rPr>
              <a:t>customers</a:t>
            </a:r>
            <a:r>
              <a:rPr lang="hu-HU" b="0" dirty="0">
                <a:solidFill>
                  <a:srgbClr val="000000"/>
                </a:solidFill>
              </a:rPr>
              <a:t>)</a:t>
            </a:r>
            <a:endParaRPr lang="hu-HU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hu-HU" b="0" dirty="0" err="1"/>
              <a:t>Features</a:t>
            </a:r>
            <a:r>
              <a:rPr lang="hu-HU" b="0" dirty="0"/>
              <a:t>: </a:t>
            </a:r>
            <a:r>
              <a:rPr lang="hu-HU" b="0" i="0" dirty="0">
                <a:solidFill>
                  <a:srgbClr val="000000"/>
                </a:solidFill>
                <a:effectLst/>
              </a:rPr>
              <a:t>17 </a:t>
            </a:r>
            <a:r>
              <a:rPr lang="hu-HU" b="0" dirty="0" err="1">
                <a:solidFill>
                  <a:srgbClr val="000000"/>
                </a:solidFill>
              </a:rPr>
              <a:t>C</a:t>
            </a:r>
            <a:r>
              <a:rPr lang="hu-HU" b="0" i="0" dirty="0" err="1">
                <a:solidFill>
                  <a:srgbClr val="000000"/>
                </a:solidFill>
                <a:effectLst/>
              </a:rPr>
              <a:t>ategory</a:t>
            </a:r>
            <a:r>
              <a:rPr lang="hu-HU" b="0" dirty="0">
                <a:solidFill>
                  <a:srgbClr val="000000"/>
                </a:solidFill>
              </a:rPr>
              <a:t>, 2 </a:t>
            </a:r>
            <a:r>
              <a:rPr lang="hu-HU" b="0" dirty="0" err="1">
                <a:solidFill>
                  <a:srgbClr val="000000"/>
                </a:solidFill>
              </a:rPr>
              <a:t>F</a:t>
            </a:r>
            <a:r>
              <a:rPr lang="hu-HU" b="0" i="0" dirty="0" err="1">
                <a:solidFill>
                  <a:srgbClr val="000000"/>
                </a:solidFill>
                <a:effectLst/>
              </a:rPr>
              <a:t>loat</a:t>
            </a:r>
            <a:r>
              <a:rPr lang="hu-HU" b="0" i="0" dirty="0">
                <a:solidFill>
                  <a:srgbClr val="000000"/>
                </a:solidFill>
                <a:effectLst/>
              </a:rPr>
              <a:t>, 2 </a:t>
            </a:r>
            <a:r>
              <a:rPr lang="hu-HU" b="0" dirty="0">
                <a:solidFill>
                  <a:srgbClr val="000000"/>
                </a:solidFill>
              </a:rPr>
              <a:t>I</a:t>
            </a:r>
            <a:r>
              <a:rPr lang="hu-HU" b="0" i="0" dirty="0">
                <a:solidFill>
                  <a:srgbClr val="000000"/>
                </a:solidFill>
                <a:effectLst/>
              </a:rPr>
              <a:t>nt</a:t>
            </a:r>
          </a:p>
          <a:p>
            <a:pPr algn="l"/>
            <a:endParaRPr lang="hu-HU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1396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F510C6FC-5754-4CB6-85A5-C19BB87E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hu-HU" sz="1800" dirty="0" err="1">
                <a:solidFill>
                  <a:schemeClr val="bg1"/>
                </a:solidFill>
              </a:rPr>
              <a:t>Correlation</a:t>
            </a:r>
            <a:r>
              <a:rPr lang="hu-HU" sz="1800" dirty="0">
                <a:solidFill>
                  <a:schemeClr val="bg1"/>
                </a:solidFill>
              </a:rPr>
              <a:t> </a:t>
            </a:r>
            <a:r>
              <a:rPr lang="hu-HU" sz="1800" dirty="0" err="1">
                <a:solidFill>
                  <a:schemeClr val="bg1"/>
                </a:solidFill>
              </a:rPr>
              <a:t>heatmap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Tartalom helye 2">
            <a:extLst>
              <a:ext uri="{FF2B5EF4-FFF2-40B4-BE49-F238E27FC236}">
                <a16:creationId xmlns:a16="http://schemas.microsoft.com/office/drawing/2014/main" id="{2192047C-A237-4A9C-A1FB-86EA83E0E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546" y="2391770"/>
            <a:ext cx="8942907" cy="4317266"/>
          </a:xfrm>
        </p:spPr>
      </p:pic>
    </p:spTree>
    <p:extLst>
      <p:ext uri="{BB962C8B-B14F-4D97-AF65-F5344CB8AC3E}">
        <p14:creationId xmlns:p14="http://schemas.microsoft.com/office/powerpoint/2010/main" val="3884384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artalom helye 10">
            <a:extLst>
              <a:ext uri="{FF2B5EF4-FFF2-40B4-BE49-F238E27FC236}">
                <a16:creationId xmlns:a16="http://schemas.microsoft.com/office/drawing/2014/main" id="{C237E6F5-AAFB-4030-85BA-4302BB0425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" b="2504"/>
          <a:stretch/>
        </p:blipFill>
        <p:spPr>
          <a:xfrm>
            <a:off x="5376668" y="148242"/>
            <a:ext cx="6166421" cy="3035256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59BA41D-3201-4402-A1C1-2B5F676B4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879921" cy="5197498"/>
          </a:xfrm>
        </p:spPr>
        <p:txBody>
          <a:bodyPr>
            <a:normAutofit/>
          </a:bodyPr>
          <a:lstStyle/>
          <a:p>
            <a:r>
              <a:rPr lang="hu-HU" sz="2800" dirty="0" err="1"/>
              <a:t>Number</a:t>
            </a:r>
            <a:r>
              <a:rPr lang="hu-HU" sz="2800" dirty="0"/>
              <a:t> of </a:t>
            </a:r>
            <a:r>
              <a:rPr lang="hu-HU" sz="2800" dirty="0" err="1"/>
              <a:t>services</a:t>
            </a:r>
            <a:r>
              <a:rPr lang="hu-HU" sz="2800" dirty="0"/>
              <a:t> </a:t>
            </a:r>
            <a:r>
              <a:rPr lang="hu-HU" sz="2800" dirty="0" err="1"/>
              <a:t>used</a:t>
            </a:r>
            <a:r>
              <a:rPr lang="hu-HU" sz="2800" dirty="0"/>
              <a:t> </a:t>
            </a:r>
            <a:r>
              <a:rPr lang="hu-HU" sz="2800" dirty="0" err="1"/>
              <a:t>by</a:t>
            </a:r>
            <a:r>
              <a:rPr lang="hu-HU" sz="2800" dirty="0"/>
              <a:t> </a:t>
            </a:r>
            <a:r>
              <a:rPr lang="hu-HU" sz="2800" dirty="0" err="1"/>
              <a:t>customers</a:t>
            </a:r>
            <a:endParaRPr lang="en-US" sz="2800" dirty="0"/>
          </a:p>
        </p:txBody>
      </p:sp>
      <p:pic>
        <p:nvPicPr>
          <p:cNvPr id="21" name="Tartalom helye 20">
            <a:extLst>
              <a:ext uri="{FF2B5EF4-FFF2-40B4-BE49-F238E27FC236}">
                <a16:creationId xmlns:a16="http://schemas.microsoft.com/office/drawing/2014/main" id="{26A9B955-8B63-40AA-BFEA-F422E579C8D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"/>
          <a:stretch/>
        </p:blipFill>
        <p:spPr>
          <a:xfrm>
            <a:off x="5376668" y="3626547"/>
            <a:ext cx="6166421" cy="3113199"/>
          </a:xfrm>
        </p:spPr>
      </p:pic>
    </p:spTree>
    <p:extLst>
      <p:ext uri="{BB962C8B-B14F-4D97-AF65-F5344CB8AC3E}">
        <p14:creationId xmlns:p14="http://schemas.microsoft.com/office/powerpoint/2010/main" val="2447761142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1669</Words>
  <Application>Microsoft Office PowerPoint</Application>
  <PresentationFormat>Szélesvásznú</PresentationFormat>
  <Paragraphs>249</Paragraphs>
  <Slides>20</Slides>
  <Notes>16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10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31" baseType="lpstr">
      <vt:lpstr>Meiryo</vt:lpstr>
      <vt:lpstr>-apple-system</vt:lpstr>
      <vt:lpstr>Arial</vt:lpstr>
      <vt:lpstr>Arial</vt:lpstr>
      <vt:lpstr>Calibri</vt:lpstr>
      <vt:lpstr>Consolas</vt:lpstr>
      <vt:lpstr>Copperplate Gothic Light</vt:lpstr>
      <vt:lpstr>Corbel</vt:lpstr>
      <vt:lpstr>Inter</vt:lpstr>
      <vt:lpstr>Times New Roman</vt:lpstr>
      <vt:lpstr>ShojiVTI</vt:lpstr>
      <vt:lpstr>Telco Customer Churn  Erdei Roland 2020. 12. 03. Mérési adatok vizuális elemzése</vt:lpstr>
      <vt:lpstr>Questions</vt:lpstr>
      <vt:lpstr>Python   jupyter notebook Numpy, pandas, seaborn, matplotlib, plotly pandas profiling sklearn</vt:lpstr>
      <vt:lpstr>Customer churn is the percentage of customers that stopped using your company's product or service during a certain time frame.</vt:lpstr>
      <vt:lpstr>Features I.</vt:lpstr>
      <vt:lpstr>Features II.</vt:lpstr>
      <vt:lpstr>Data cleaning and reshaping</vt:lpstr>
      <vt:lpstr>Correlation heatmap</vt:lpstr>
      <vt:lpstr>Number of services used by customers</vt:lpstr>
      <vt:lpstr>Distribution of customers by tenure</vt:lpstr>
      <vt:lpstr>Countplots  I.</vt:lpstr>
      <vt:lpstr>Countplots II.</vt:lpstr>
      <vt:lpstr>Average monthly charges</vt:lpstr>
      <vt:lpstr>Monthly charges &amp; Churn</vt:lpstr>
      <vt:lpstr>Tenure &amp; Churn</vt:lpstr>
      <vt:lpstr>Contract type</vt:lpstr>
      <vt:lpstr>Internet service</vt:lpstr>
      <vt:lpstr>Payment method</vt:lpstr>
      <vt:lpstr>Conclusion</vt:lpstr>
      <vt:lpstr>Logistic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Customer Churn</dc:title>
  <dc:creator>Erdei Roland Márk</dc:creator>
  <cp:lastModifiedBy>Erdei Roland Márk</cp:lastModifiedBy>
  <cp:revision>131</cp:revision>
  <dcterms:created xsi:type="dcterms:W3CDTF">2020-11-29T15:57:48Z</dcterms:created>
  <dcterms:modified xsi:type="dcterms:W3CDTF">2020-12-03T12:59:22Z</dcterms:modified>
</cp:coreProperties>
</file>