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0197FCE7-A87D-4F9F-A318-0DC2486A855C}">
          <p14:sldIdLst>
            <p14:sldId id="256"/>
            <p14:sldId id="257"/>
            <p14:sldId id="258"/>
            <p14:sldId id="259"/>
            <p14:sldId id="260"/>
            <p14:sldId id="261"/>
            <p14:sldId id="262"/>
            <p14:sldId id="266"/>
            <p14:sldId id="263"/>
            <p14:sldId id="267"/>
          </p14:sldIdLst>
        </p14:section>
        <p14:section name="Questions" id="{5BFF095F-37BB-4E9C-BB0E-AC3EF9C908F8}">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329"/>
    <a:srgbClr val="EBEBEB"/>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67135" autoAdjust="0"/>
  </p:normalViewPr>
  <p:slideViewPr>
    <p:cSldViewPr snapToGrid="0">
      <p:cViewPr varScale="1">
        <p:scale>
          <a:sx n="77" d="100"/>
          <a:sy n="77" d="100"/>
        </p:scale>
        <p:origin x="19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2FD16-491B-4854-B442-B1808B824DF0}" type="datetimeFigureOut">
              <a:rPr lang="en-US" smtClean="0"/>
              <a:t>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20D22-11BC-4CA7-B529-1D4820C64751}" type="slidenum">
              <a:rPr lang="en-US" smtClean="0"/>
              <a:t>‹#›</a:t>
            </a:fld>
            <a:endParaRPr lang="en-US"/>
          </a:p>
        </p:txBody>
      </p:sp>
    </p:spTree>
    <p:extLst>
      <p:ext uri="{BB962C8B-B14F-4D97-AF65-F5344CB8AC3E}">
        <p14:creationId xmlns:p14="http://schemas.microsoft.com/office/powerpoint/2010/main" val="219158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Hello, my name is Edward Roske and I’ve been doing some analysis of craft beers and breweries. As Budweiser is the largest brand inside of Anheuser-Busch, which itself is the largest American division of AB </a:t>
            </a:r>
            <a:r>
              <a:rPr lang="en-US" dirty="0" err="1"/>
              <a:t>Inbev</a:t>
            </a:r>
            <a:r>
              <a:rPr lang="en-US" dirty="0"/>
              <a:t>, it’s important that Budweiser continue it’s dominance as the craft beer movement marches forward.</a:t>
            </a:r>
          </a:p>
          <a:p>
            <a:pPr marL="171450" indent="-171450">
              <a:buFont typeface="Arial" panose="020B0604020202020204" pitchFamily="34" charset="0"/>
              <a:buChar char="•"/>
            </a:pPr>
            <a:r>
              <a:rPr lang="en-US" b="1" dirty="0"/>
              <a:t>{ADVANCE SLIDE}</a:t>
            </a:r>
          </a:p>
        </p:txBody>
      </p:sp>
      <p:sp>
        <p:nvSpPr>
          <p:cNvPr id="4" name="Slide Number Placeholder 3"/>
          <p:cNvSpPr>
            <a:spLocks noGrp="1"/>
          </p:cNvSpPr>
          <p:nvPr>
            <p:ph type="sldNum" sz="quarter" idx="5"/>
          </p:nvPr>
        </p:nvSpPr>
        <p:spPr/>
        <p:txBody>
          <a:bodyPr/>
          <a:lstStyle/>
          <a:p>
            <a:fld id="{66B20D22-11BC-4CA7-B529-1D4820C64751}" type="slidenum">
              <a:rPr lang="en-US" smtClean="0"/>
              <a:t>1</a:t>
            </a:fld>
            <a:endParaRPr lang="en-US"/>
          </a:p>
        </p:txBody>
      </p:sp>
    </p:spTree>
    <p:extLst>
      <p:ext uri="{BB962C8B-B14F-4D97-AF65-F5344CB8AC3E}">
        <p14:creationId xmlns:p14="http://schemas.microsoft.com/office/powerpoint/2010/main" val="2680150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My name is Edward Roske, and I hope that you found this information valuable.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future is bright at Budweiser, and I’ll drink to that.</a:t>
            </a:r>
          </a:p>
          <a:p>
            <a:pPr marL="171450" indent="-171450">
              <a:buFont typeface="Arial" panose="020B0604020202020204" pitchFamily="34" charset="0"/>
              <a:buChar char="•"/>
            </a:pPr>
            <a:r>
              <a:rPr lang="en-US" b="1" dirty="0"/>
              <a:t>{END PRESENTATION}</a:t>
            </a:r>
          </a:p>
        </p:txBody>
      </p:sp>
      <p:sp>
        <p:nvSpPr>
          <p:cNvPr id="4" name="Slide Number Placeholder 3"/>
          <p:cNvSpPr>
            <a:spLocks noGrp="1"/>
          </p:cNvSpPr>
          <p:nvPr>
            <p:ph type="sldNum" sz="quarter" idx="5"/>
          </p:nvPr>
        </p:nvSpPr>
        <p:spPr/>
        <p:txBody>
          <a:bodyPr/>
          <a:lstStyle/>
          <a:p>
            <a:fld id="{66B20D22-11BC-4CA7-B529-1D4820C64751}" type="slidenum">
              <a:rPr lang="en-US" smtClean="0"/>
              <a:t>10</a:t>
            </a:fld>
            <a:endParaRPr lang="en-US"/>
          </a:p>
        </p:txBody>
      </p:sp>
    </p:spTree>
    <p:extLst>
      <p:ext uri="{BB962C8B-B14F-4D97-AF65-F5344CB8AC3E}">
        <p14:creationId xmlns:p14="http://schemas.microsoft.com/office/powerpoint/2010/main" val="61116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Since Bud Lite and Budweiser control approximately 25% of the market share in the United States alone, I’ve focused this analysis on the United States. It’s our greatest area of potential risk, but also our greatest area of potential opportunity.</a:t>
            </a:r>
          </a:p>
          <a:p>
            <a:pPr marL="171450" indent="-171450">
              <a:buFont typeface="Arial" panose="020B0604020202020204" pitchFamily="34" charset="0"/>
              <a:buChar char="•"/>
            </a:pPr>
            <a:r>
              <a:rPr lang="en-US" dirty="0"/>
              <a:t>As of the time of this data, the largest number of breweries are in:</a:t>
            </a:r>
          </a:p>
          <a:p>
            <a:pPr marL="628650" lvl="1" indent="-171450">
              <a:buFont typeface="Arial" panose="020B0604020202020204" pitchFamily="34" charset="0"/>
              <a:buChar char="•"/>
            </a:pPr>
            <a:r>
              <a:rPr lang="en-US" b="1" dirty="0"/>
              <a:t>{ANIMATE}</a:t>
            </a:r>
            <a:r>
              <a:rPr lang="en-US" dirty="0"/>
              <a:t> Colorado at 47.</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{ANIMATE}</a:t>
            </a:r>
            <a:r>
              <a:rPr lang="en-US" dirty="0"/>
              <a:t> California at 39.</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{ANIMATE}</a:t>
            </a:r>
            <a:r>
              <a:rPr lang="en-US" dirty="0"/>
              <a:t> Michigan at 32.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{ANIMATE}</a:t>
            </a:r>
            <a:r>
              <a:rPr lang="en-US" dirty="0"/>
              <a:t> Oregon at 29..</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{ANIMATE}</a:t>
            </a:r>
            <a:r>
              <a:rPr lang="en-US" dirty="0"/>
              <a:t> and The Great State of Texas at 28.</a:t>
            </a:r>
          </a:p>
          <a:p>
            <a:pPr marL="628650" lvl="1" indent="-171450">
              <a:buFont typeface="Arial" panose="020B0604020202020204" pitchFamily="34" charset="0"/>
              <a:buChar char="•"/>
            </a:pPr>
            <a:r>
              <a:rPr lang="en-US" dirty="0"/>
              <a:t>On the opposite end, some states like each of the Dakotas, West Virginia, and the District of Columbia only have a single brewery.</a:t>
            </a:r>
          </a:p>
          <a:p>
            <a:pPr marL="171450" indent="-171450">
              <a:buFont typeface="Arial" panose="020B0604020202020204" pitchFamily="34" charset="0"/>
              <a:buChar char="•"/>
            </a:pPr>
            <a:r>
              <a:rPr lang="en-US" dirty="0"/>
              <a:t>In other words, there are some areas ripe for growth, and we’ll get back to those at the end of the presentation.</a:t>
            </a:r>
          </a:p>
          <a:p>
            <a:pPr marL="171450" indent="-171450">
              <a:buFont typeface="Arial" panose="020B0604020202020204" pitchFamily="34" charset="0"/>
              <a:buChar char="•"/>
            </a:pPr>
            <a:r>
              <a:rPr lang="en-US" b="1" dirty="0"/>
              <a:t>{ADVANCE}</a:t>
            </a:r>
          </a:p>
        </p:txBody>
      </p:sp>
      <p:sp>
        <p:nvSpPr>
          <p:cNvPr id="4" name="Slide Number Placeholder 3"/>
          <p:cNvSpPr>
            <a:spLocks noGrp="1"/>
          </p:cNvSpPr>
          <p:nvPr>
            <p:ph type="sldNum" sz="quarter" idx="5"/>
          </p:nvPr>
        </p:nvSpPr>
        <p:spPr/>
        <p:txBody>
          <a:bodyPr/>
          <a:lstStyle/>
          <a:p>
            <a:fld id="{66B20D22-11BC-4CA7-B529-1D4820C64751}" type="slidenum">
              <a:rPr lang="en-US" smtClean="0"/>
              <a:t>2</a:t>
            </a:fld>
            <a:endParaRPr lang="en-US"/>
          </a:p>
        </p:txBody>
      </p:sp>
    </p:spTree>
    <p:extLst>
      <p:ext uri="{BB962C8B-B14F-4D97-AF65-F5344CB8AC3E}">
        <p14:creationId xmlns:p14="http://schemas.microsoft.com/office/powerpoint/2010/main" val="1956606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we have average IBUs by State.</a:t>
            </a:r>
          </a:p>
          <a:p>
            <a:pPr marL="171450" indent="-171450">
              <a:buFont typeface="Arial" panose="020B0604020202020204" pitchFamily="34" charset="0"/>
              <a:buChar char="•"/>
            </a:pPr>
            <a:r>
              <a:rPr lang="en-US" dirty="0"/>
              <a:t>Be aware that a large number of beers (over 1,000) are missing IBUs: breweries tend to provide them for Pale Ales but many other beers are missing, so we’ve for the purposes of this analysis, I’ve replaced the missing IBUs with the overall median.</a:t>
            </a:r>
          </a:p>
          <a:p>
            <a:pPr marL="171450" indent="-171450">
              <a:buFont typeface="Arial" panose="020B0604020202020204" pitchFamily="34" charset="0"/>
              <a:buChar char="•"/>
            </a:pPr>
            <a:r>
              <a:rPr lang="en-US" dirty="0"/>
              <a:t>There are some notable standouts.</a:t>
            </a:r>
          </a:p>
          <a:p>
            <a:pPr marL="628650" lvl="1" indent="-171450">
              <a:buFont typeface="Arial" panose="020B0604020202020204" pitchFamily="34" charset="0"/>
              <a:buChar char="•"/>
            </a:pPr>
            <a:r>
              <a:rPr lang="en-US" b="1" dirty="0"/>
              <a:t>{ANIMATE}</a:t>
            </a:r>
            <a:r>
              <a:rPr lang="en-US" dirty="0"/>
              <a:t> Kansas and Iowa have the lowest averages.</a:t>
            </a:r>
          </a:p>
          <a:p>
            <a:pPr marL="628650" lvl="1" indent="-171450">
              <a:buFont typeface="Arial" panose="020B0604020202020204" pitchFamily="34" charset="0"/>
              <a:buChar char="•"/>
            </a:pPr>
            <a:r>
              <a:rPr lang="en-US" b="1" dirty="0"/>
              <a:t>{ANIMATE}</a:t>
            </a:r>
            <a:r>
              <a:rPr lang="en-US" dirty="0"/>
              <a:t> West Virginia, Mississippi, and Delaware have the highest state average IBUs, but be aware that each of those states has only 1 to 2 breweries per state, so those may be outliers.</a:t>
            </a:r>
          </a:p>
          <a:p>
            <a:pPr marL="171450" lvl="0" indent="-171450">
              <a:buFont typeface="Arial" panose="020B0604020202020204" pitchFamily="34" charset="0"/>
              <a:buChar char="•"/>
            </a:pPr>
            <a:r>
              <a:rPr lang="en-US" b="1" dirty="0"/>
              <a:t>{ADVANCE}</a:t>
            </a:r>
          </a:p>
        </p:txBody>
      </p:sp>
      <p:sp>
        <p:nvSpPr>
          <p:cNvPr id="4" name="Slide Number Placeholder 3"/>
          <p:cNvSpPr>
            <a:spLocks noGrp="1"/>
          </p:cNvSpPr>
          <p:nvPr>
            <p:ph type="sldNum" sz="quarter" idx="5"/>
          </p:nvPr>
        </p:nvSpPr>
        <p:spPr/>
        <p:txBody>
          <a:bodyPr/>
          <a:lstStyle/>
          <a:p>
            <a:fld id="{66B20D22-11BC-4CA7-B529-1D4820C64751}" type="slidenum">
              <a:rPr lang="en-US" smtClean="0"/>
              <a:t>3</a:t>
            </a:fld>
            <a:endParaRPr lang="en-US"/>
          </a:p>
        </p:txBody>
      </p:sp>
    </p:spTree>
    <p:extLst>
      <p:ext uri="{BB962C8B-B14F-4D97-AF65-F5344CB8AC3E}">
        <p14:creationId xmlns:p14="http://schemas.microsoft.com/office/powerpoint/2010/main" val="121286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Unlike the IBUs, only 62 beers are missing ABVs. Leading to much more variance.</a:t>
            </a:r>
          </a:p>
          <a:p>
            <a:pPr marL="171450" indent="-171450">
              <a:buFont typeface="Arial" panose="020B0604020202020204" pitchFamily="34" charset="0"/>
              <a:buChar char="•"/>
            </a:pPr>
            <a:r>
              <a:rPr lang="en-US" b="1" dirty="0"/>
              <a:t>{ANIMATE}</a:t>
            </a:r>
            <a:r>
              <a:rPr lang="en-US" dirty="0"/>
              <a:t> Utah has the lowest ABV in the country, because they also have the most restrictive beer laws in the country. Beer with greater than 4% alcohol by weight can only be sold in very specific retail locations.</a:t>
            </a:r>
          </a:p>
          <a:p>
            <a:pPr marL="171450" indent="-171450">
              <a:buFont typeface="Arial" panose="020B0604020202020204" pitchFamily="34" charset="0"/>
              <a:buChar char="•"/>
            </a:pPr>
            <a:r>
              <a:rPr lang="en-US" b="1" dirty="0"/>
              <a:t>{ANIMATE}</a:t>
            </a:r>
            <a:r>
              <a:rPr lang="en-US" dirty="0"/>
              <a:t> West Virginia and the District of Columbia have the highest ABVs but again, there’s only 1 brewery, as of the time of this data, in each of those locations.</a:t>
            </a:r>
          </a:p>
          <a:p>
            <a:pPr marL="171450" indent="-171450">
              <a:buFont typeface="Arial" panose="020B0604020202020204" pitchFamily="34" charset="0"/>
              <a:buChar char="•"/>
            </a:pPr>
            <a:r>
              <a:rPr lang="en-US" dirty="0"/>
              <a:t>Kudos to that one brewery in West Virginia: they make their beer bitter and they make it strong.</a:t>
            </a:r>
          </a:p>
          <a:p>
            <a:pPr marL="171450" indent="-171450">
              <a:buFont typeface="Arial" panose="020B0604020202020204" pitchFamily="34" charset="0"/>
              <a:buChar char="•"/>
            </a:pPr>
            <a:r>
              <a:rPr lang="en-US" b="1" dirty="0"/>
              <a:t>{ADVANCE}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6B20D22-11BC-4CA7-B529-1D4820C64751}" type="slidenum">
              <a:rPr lang="en-US" smtClean="0"/>
              <a:t>4</a:t>
            </a:fld>
            <a:endParaRPr lang="en-US"/>
          </a:p>
        </p:txBody>
      </p:sp>
    </p:spTree>
    <p:extLst>
      <p:ext uri="{BB962C8B-B14F-4D97-AF65-F5344CB8AC3E}">
        <p14:creationId xmlns:p14="http://schemas.microsoft.com/office/powerpoint/2010/main" val="986962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felt that this boxplot was helpful for analyzing the distribution of ABV for each packaging size.</a:t>
            </a:r>
          </a:p>
          <a:p>
            <a:pPr marL="171450" indent="-171450">
              <a:buFont typeface="Arial" panose="020B0604020202020204" pitchFamily="34" charset="0"/>
              <a:buChar char="•"/>
            </a:pPr>
            <a:r>
              <a:rPr lang="en-US" dirty="0"/>
              <a:t>As you can see, 12-ounce and 32-ounce beers have the lowest median ABV,</a:t>
            </a:r>
            <a:br>
              <a:rPr lang="en-US" dirty="0"/>
            </a:br>
            <a:r>
              <a:rPr lang="en-US" b="1" dirty="0"/>
              <a:t>{ANIMATE} </a:t>
            </a:r>
            <a:r>
              <a:rPr lang="en-US" dirty="0"/>
              <a:t>that’s the line in the middle there.</a:t>
            </a:r>
          </a:p>
          <a:p>
            <a:pPr marL="171450" indent="-171450">
              <a:buFont typeface="Arial" panose="020B0604020202020204" pitchFamily="34" charset="0"/>
              <a:buChar char="•"/>
            </a:pPr>
            <a:r>
              <a:rPr lang="en-US" dirty="0"/>
              <a:t>12-ounce beers also have the lowest spread, the lowest distribution, of ABVs,</a:t>
            </a:r>
            <a:br>
              <a:rPr lang="en-US" dirty="0"/>
            </a:br>
            <a:r>
              <a:rPr lang="en-US" b="1" dirty="0"/>
              <a:t>{ANIMATE}</a:t>
            </a:r>
            <a:r>
              <a:rPr lang="en-US" dirty="0"/>
              <a:t> that’s the height of the box there above 12.</a:t>
            </a:r>
          </a:p>
          <a:p>
            <a:pPr marL="171450" indent="-171450">
              <a:buFont typeface="Arial" panose="020B0604020202020204" pitchFamily="34" charset="0"/>
              <a:buChar char="•"/>
            </a:pPr>
            <a:r>
              <a:rPr lang="en-US" b="1" dirty="0"/>
              <a:t>{ANIMATE}</a:t>
            </a:r>
            <a:r>
              <a:rPr lang="en-US" dirty="0"/>
              <a:t> The 19.2 and 24-ounce beers fall into the so-called “bomber” category. These beers not only have the widest distribution of ABVs, they also have the highest median averages. Although the also have a wide-spread, the 19.2-ounce beers have clearly the highest ABV on average.</a:t>
            </a:r>
          </a:p>
          <a:p>
            <a:pPr marL="171450" indent="-171450">
              <a:buFont typeface="Arial" panose="020B0604020202020204" pitchFamily="34" charset="0"/>
              <a:buChar char="•"/>
            </a:pPr>
            <a:r>
              <a:rPr lang="en-US" b="1" dirty="0"/>
              <a:t>{ADVANCE}</a:t>
            </a:r>
          </a:p>
        </p:txBody>
      </p:sp>
      <p:sp>
        <p:nvSpPr>
          <p:cNvPr id="4" name="Slide Number Placeholder 3"/>
          <p:cNvSpPr>
            <a:spLocks noGrp="1"/>
          </p:cNvSpPr>
          <p:nvPr>
            <p:ph type="sldNum" sz="quarter" idx="5"/>
          </p:nvPr>
        </p:nvSpPr>
        <p:spPr/>
        <p:txBody>
          <a:bodyPr/>
          <a:lstStyle/>
          <a:p>
            <a:fld id="{66B20D22-11BC-4CA7-B529-1D4820C64751}" type="slidenum">
              <a:rPr lang="en-US" smtClean="0"/>
              <a:t>5</a:t>
            </a:fld>
            <a:endParaRPr lang="en-US"/>
          </a:p>
        </p:txBody>
      </p:sp>
    </p:spTree>
    <p:extLst>
      <p:ext uri="{BB962C8B-B14F-4D97-AF65-F5344CB8AC3E}">
        <p14:creationId xmlns:p14="http://schemas.microsoft.com/office/powerpoint/2010/main" val="1272147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this graph, you see that in the craft beer market, not only does their ABV tend to be higher than the 3.3% beers common at supermarkets across America, as the bitter units increase, ABV tends to as well.</a:t>
            </a:r>
          </a:p>
          <a:p>
            <a:pPr marL="171450" indent="-171450">
              <a:buFont typeface="Arial" panose="020B0604020202020204" pitchFamily="34" charset="0"/>
              <a:buChar char="•"/>
            </a:pPr>
            <a:r>
              <a:rPr lang="en-US" dirty="0"/>
              <a:t>We’ve marked IPAs with green dots, Ales that aren’t IPAs with red dots, and beers that aren’t Ales with blue dots.</a:t>
            </a:r>
          </a:p>
          <a:p>
            <a:pPr marL="171450" indent="-171450">
              <a:buFont typeface="Arial" panose="020B0604020202020204" pitchFamily="34" charset="0"/>
              <a:buChar char="•"/>
            </a:pPr>
            <a:r>
              <a:rPr lang="en-US" dirty="0"/>
              <a:t>On that note, you’ll notice that there aren’t many high IBU beers that aren’t Ales.</a:t>
            </a:r>
          </a:p>
          <a:p>
            <a:pPr marL="171450" indent="-171450">
              <a:buFont typeface="Arial" panose="020B0604020202020204" pitchFamily="34" charset="0"/>
              <a:buChar char="•"/>
            </a:pPr>
            <a:r>
              <a:rPr lang="en-US" dirty="0"/>
              <a:t>But for beers listing IBUs, there is a correlation between IBUs increasing and ABVs increasing.</a:t>
            </a:r>
          </a:p>
          <a:p>
            <a:pPr marL="171450" indent="-171450">
              <a:buFont typeface="Arial" panose="020B0604020202020204" pitchFamily="34" charset="0"/>
              <a:buChar char="•"/>
            </a:pPr>
            <a:r>
              <a:rPr lang="en-US" dirty="0"/>
              <a:t>Let’s hide the non-Ales.</a:t>
            </a:r>
          </a:p>
          <a:p>
            <a:pPr marL="171450" indent="-171450">
              <a:buFont typeface="Arial" panose="020B0604020202020204" pitchFamily="34" charset="0"/>
              <a:buChar char="•"/>
            </a:pPr>
            <a:r>
              <a:rPr lang="en-US" b="1" dirty="0"/>
              <a:t>{ADVANCE}</a:t>
            </a:r>
          </a:p>
        </p:txBody>
      </p:sp>
      <p:sp>
        <p:nvSpPr>
          <p:cNvPr id="4" name="Slide Number Placeholder 3"/>
          <p:cNvSpPr>
            <a:spLocks noGrp="1"/>
          </p:cNvSpPr>
          <p:nvPr>
            <p:ph type="sldNum" sz="quarter" idx="5"/>
          </p:nvPr>
        </p:nvSpPr>
        <p:spPr/>
        <p:txBody>
          <a:bodyPr/>
          <a:lstStyle/>
          <a:p>
            <a:fld id="{66B20D22-11BC-4CA7-B529-1D4820C64751}" type="slidenum">
              <a:rPr lang="en-US" smtClean="0"/>
              <a:t>6</a:t>
            </a:fld>
            <a:endParaRPr lang="en-US"/>
          </a:p>
        </p:txBody>
      </p:sp>
    </p:spTree>
    <p:extLst>
      <p:ext uri="{BB962C8B-B14F-4D97-AF65-F5344CB8AC3E}">
        <p14:creationId xmlns:p14="http://schemas.microsoft.com/office/powerpoint/2010/main" val="180589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notice that within the Ale family, IPAs actually have lower IBUs which is why we see more blue dots on the left and more red dots on the right.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Also notice that while for IPAs, as IBUs increase, ABVs increase as well,</a:t>
            </a:r>
          </a:p>
          <a:p>
            <a:pPr marL="171450" indent="-171450">
              <a:buFont typeface="Arial" panose="020B0604020202020204" pitchFamily="34" charset="0"/>
              <a:buChar char="•"/>
            </a:pPr>
            <a:r>
              <a:rPr lang="en-US" dirty="0"/>
              <a:t>The change is even stronger for non-IPA Ales. For these Ales, as IBUs increase, the alcohol by volume increases even faster.</a:t>
            </a:r>
          </a:p>
          <a:p>
            <a:pPr marL="171450" indent="-171450">
              <a:buFont typeface="Arial" panose="020B0604020202020204" pitchFamily="34" charset="0"/>
              <a:buChar char="•"/>
            </a:pPr>
            <a:r>
              <a:rPr lang="en-US" dirty="0"/>
              <a:t>Because of this unique relationship, it’s actually possible using a simple K-Nearest Neighbor (KNN) model to predict whether a beer is an IPA or another Ale </a:t>
            </a:r>
            <a:r>
              <a:rPr lang="en-US" b="1" dirty="0"/>
              <a:t>{ANIMATE} </a:t>
            </a:r>
            <a:r>
              <a:rPr lang="en-US" dirty="0"/>
              <a:t>with greater than 81% accuracy.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Now the big question: what does this mean for us?</a:t>
            </a:r>
          </a:p>
          <a:p>
            <a:pPr marL="171450" indent="-171450">
              <a:buFont typeface="Arial" panose="020B0604020202020204" pitchFamily="34" charset="0"/>
              <a:buChar char="•"/>
            </a:pPr>
            <a:r>
              <a:rPr lang="en-US" b="1" dirty="0"/>
              <a:t>{ADVANCE}</a:t>
            </a:r>
          </a:p>
        </p:txBody>
      </p:sp>
      <p:sp>
        <p:nvSpPr>
          <p:cNvPr id="4" name="Slide Number Placeholder 3"/>
          <p:cNvSpPr>
            <a:spLocks noGrp="1"/>
          </p:cNvSpPr>
          <p:nvPr>
            <p:ph type="sldNum" sz="quarter" idx="5"/>
          </p:nvPr>
        </p:nvSpPr>
        <p:spPr/>
        <p:txBody>
          <a:bodyPr/>
          <a:lstStyle/>
          <a:p>
            <a:fld id="{66B20D22-11BC-4CA7-B529-1D4820C64751}" type="slidenum">
              <a:rPr lang="en-US" smtClean="0"/>
              <a:t>7</a:t>
            </a:fld>
            <a:endParaRPr lang="en-US"/>
          </a:p>
        </p:txBody>
      </p:sp>
    </p:spTree>
    <p:extLst>
      <p:ext uri="{BB962C8B-B14F-4D97-AF65-F5344CB8AC3E}">
        <p14:creationId xmlns:p14="http://schemas.microsoft.com/office/powerpoint/2010/main" val="55564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Where are the opportunities for Budweiser specifically and not the craft beer industry as a whole? There seem to be two immediate areas we need to take advantage of:</a:t>
            </a:r>
          </a:p>
          <a:p>
            <a:pPr marL="171450" indent="-171450">
              <a:buFont typeface="Arial" panose="020B0604020202020204" pitchFamily="34" charset="0"/>
              <a:buChar char="•"/>
            </a:pPr>
            <a:r>
              <a:rPr lang="en-US" dirty="0"/>
              <a:t>#1) There seems to be a desire to have a greater variety of beer beyond our traditional American-style lagers. We are not considered, today at least, a player in the higher-alcohol and the IPA markets, both of which are prevalent in the craft brewery space.</a:t>
            </a:r>
          </a:p>
          <a:p>
            <a:pPr marL="171450" indent="-171450">
              <a:buFont typeface="Arial" panose="020B0604020202020204" pitchFamily="34" charset="0"/>
              <a:buChar char="•"/>
            </a:pPr>
            <a:r>
              <a:rPr lang="en-US" b="1" dirty="0"/>
              <a:t>{ADVANCE}</a:t>
            </a:r>
          </a:p>
          <a:p>
            <a:endParaRPr lang="en-US" dirty="0"/>
          </a:p>
        </p:txBody>
      </p:sp>
      <p:sp>
        <p:nvSpPr>
          <p:cNvPr id="4" name="Slide Number Placeholder 3"/>
          <p:cNvSpPr>
            <a:spLocks noGrp="1"/>
          </p:cNvSpPr>
          <p:nvPr>
            <p:ph type="sldNum" sz="quarter" idx="5"/>
          </p:nvPr>
        </p:nvSpPr>
        <p:spPr/>
        <p:txBody>
          <a:bodyPr/>
          <a:lstStyle/>
          <a:p>
            <a:fld id="{66B20D22-11BC-4CA7-B529-1D4820C64751}" type="slidenum">
              <a:rPr lang="en-US" smtClean="0"/>
              <a:t>8</a:t>
            </a:fld>
            <a:endParaRPr lang="en-US"/>
          </a:p>
        </p:txBody>
      </p:sp>
    </p:spTree>
    <p:extLst>
      <p:ext uri="{BB962C8B-B14F-4D97-AF65-F5344CB8AC3E}">
        <p14:creationId xmlns:p14="http://schemas.microsoft.com/office/powerpoint/2010/main" val="1210008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And #2) While some states are over-saturated, other states are dramatically under-served.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This chart is population in each state divided by the number of breweries in each state.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Red areas are oversaturated (too many breweries for the population in that state). Notice how over-saturated the Northwest and Mountain states are.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But the Green areas need new craft breweries.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 advise that we buy existing craft breweries (or open new ones) starting with</a:t>
            </a:r>
            <a:r>
              <a:rPr lang="en-US" sz="1200" b="1" i="0" kern="1200" dirty="0">
                <a:solidFill>
                  <a:schemeClr val="tx1"/>
                </a:solidFill>
                <a:effectLst/>
                <a:latin typeface="+mn-lt"/>
                <a:ea typeface="+mn-ea"/>
                <a:cs typeface="+mn-cs"/>
              </a:rPr>
              <a:t> {ANIMATE}</a:t>
            </a:r>
            <a:r>
              <a:rPr lang="en-US" sz="1200" b="0" i="0" kern="1200" dirty="0">
                <a:solidFill>
                  <a:schemeClr val="tx1"/>
                </a:solidFill>
                <a:effectLst/>
                <a:latin typeface="+mn-lt"/>
                <a:ea typeface="+mn-ea"/>
                <a:cs typeface="+mn-cs"/>
              </a:rPr>
              <a:t> Tennessee </a:t>
            </a:r>
            <a:r>
              <a:rPr lang="en-US" sz="1200" b="1" i="0" kern="1200" dirty="0">
                <a:solidFill>
                  <a:schemeClr val="tx1"/>
                </a:solidFill>
                <a:effectLst/>
                <a:latin typeface="+mn-lt"/>
                <a:ea typeface="+mn-ea"/>
                <a:cs typeface="+mn-cs"/>
              </a:rPr>
              <a:t>{ANIMATE}</a:t>
            </a:r>
            <a:r>
              <a:rPr lang="en-US" sz="1200" b="0" i="0" kern="1200" dirty="0">
                <a:solidFill>
                  <a:schemeClr val="tx1"/>
                </a:solidFill>
                <a:effectLst/>
                <a:latin typeface="+mn-lt"/>
                <a:ea typeface="+mn-ea"/>
                <a:cs typeface="+mn-cs"/>
              </a:rPr>
              <a:t> and New Jersey.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Other possibilities could include </a:t>
            </a:r>
            <a:r>
              <a:rPr lang="en-US" sz="1200" b="1" i="0" kern="1200" dirty="0">
                <a:solidFill>
                  <a:schemeClr val="tx1"/>
                </a:solidFill>
                <a:effectLst/>
                <a:latin typeface="+mn-lt"/>
                <a:ea typeface="+mn-ea"/>
                <a:cs typeface="+mn-cs"/>
              </a:rPr>
              <a:t>{ANIMATE}</a:t>
            </a:r>
            <a:r>
              <a:rPr lang="en-US" sz="1200" b="0" i="0" kern="1200" dirty="0">
                <a:solidFill>
                  <a:schemeClr val="tx1"/>
                </a:solidFill>
                <a:effectLst/>
                <a:latin typeface="+mn-lt"/>
                <a:ea typeface="+mn-ea"/>
                <a:cs typeface="+mn-cs"/>
              </a:rPr>
              <a:t> West Virginia </a:t>
            </a:r>
            <a:r>
              <a:rPr lang="en-US" sz="1200" b="1" i="0" kern="1200" dirty="0">
                <a:solidFill>
                  <a:schemeClr val="tx1"/>
                </a:solidFill>
                <a:effectLst/>
                <a:latin typeface="+mn-lt"/>
                <a:ea typeface="+mn-ea"/>
                <a:cs typeface="+mn-cs"/>
              </a:rPr>
              <a:t>{ANIMATE}</a:t>
            </a:r>
            <a:r>
              <a:rPr lang="en-US" sz="1200" b="0" i="0" kern="1200" dirty="0">
                <a:solidFill>
                  <a:schemeClr val="tx1"/>
                </a:solidFill>
                <a:effectLst/>
                <a:latin typeface="+mn-lt"/>
                <a:ea typeface="+mn-ea"/>
                <a:cs typeface="+mn-cs"/>
              </a:rPr>
              <a:t> and Nevada.</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Are there headwinds? Sure: some of those states have archaic blue laws dating back to prohibition, but we not only have the lobbying power to change those laws, we have the capital to take advantage of them when they do change.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 the meantime, I suggest we buy up the craft breweries available in those states and position ourselves for future growth.</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{ADVANCE}</a:t>
            </a:r>
          </a:p>
        </p:txBody>
      </p:sp>
      <p:sp>
        <p:nvSpPr>
          <p:cNvPr id="4" name="Slide Number Placeholder 3"/>
          <p:cNvSpPr>
            <a:spLocks noGrp="1"/>
          </p:cNvSpPr>
          <p:nvPr>
            <p:ph type="sldNum" sz="quarter" idx="5"/>
          </p:nvPr>
        </p:nvSpPr>
        <p:spPr/>
        <p:txBody>
          <a:bodyPr/>
          <a:lstStyle/>
          <a:p>
            <a:fld id="{66B20D22-11BC-4CA7-B529-1D4820C64751}" type="slidenum">
              <a:rPr lang="en-US" smtClean="0"/>
              <a:t>9</a:t>
            </a:fld>
            <a:endParaRPr lang="en-US"/>
          </a:p>
        </p:txBody>
      </p:sp>
    </p:spTree>
    <p:extLst>
      <p:ext uri="{BB962C8B-B14F-4D97-AF65-F5344CB8AC3E}">
        <p14:creationId xmlns:p14="http://schemas.microsoft.com/office/powerpoint/2010/main" val="3217796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1/2/2020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1/2/2020</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Craft Beer Analysis</a:t>
            </a:r>
          </a:p>
        </p:txBody>
      </p:sp>
      <p:sp>
        <p:nvSpPr>
          <p:cNvPr id="3" name="Subtitle 2"/>
          <p:cNvSpPr>
            <a:spLocks noGrp="1"/>
          </p:cNvSpPr>
          <p:nvPr>
            <p:ph type="subTitle" idx="1"/>
          </p:nvPr>
        </p:nvSpPr>
        <p:spPr/>
        <p:txBody>
          <a:bodyPr>
            <a:normAutofit/>
          </a:bodyPr>
          <a:lstStyle/>
          <a:p>
            <a:r>
              <a:rPr lang="en-US" sz="3600" b="1" dirty="0"/>
              <a:t>Edward Roske</a:t>
            </a:r>
          </a:p>
          <a:p>
            <a:r>
              <a:rPr lang="en-US" sz="3600" b="1" dirty="0"/>
              <a:t>January 9, 2020</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Craft Beer Analysis</a:t>
            </a:r>
          </a:p>
        </p:txBody>
      </p:sp>
      <p:sp>
        <p:nvSpPr>
          <p:cNvPr id="3" name="Subtitle 2"/>
          <p:cNvSpPr>
            <a:spLocks noGrp="1"/>
          </p:cNvSpPr>
          <p:nvPr>
            <p:ph type="subTitle" idx="1"/>
          </p:nvPr>
        </p:nvSpPr>
        <p:spPr/>
        <p:txBody>
          <a:bodyPr>
            <a:normAutofit/>
          </a:bodyPr>
          <a:lstStyle/>
          <a:p>
            <a:r>
              <a:rPr lang="en-US" sz="3600" b="1" dirty="0"/>
              <a:t>Edward Roske</a:t>
            </a:r>
          </a:p>
          <a:p>
            <a:r>
              <a:rPr lang="en-US" sz="3600" b="1" dirty="0"/>
              <a:t>January 9, 2020</a:t>
            </a:r>
          </a:p>
        </p:txBody>
      </p:sp>
    </p:spTree>
    <p:extLst>
      <p:ext uri="{BB962C8B-B14F-4D97-AF65-F5344CB8AC3E}">
        <p14:creationId xmlns:p14="http://schemas.microsoft.com/office/powerpoint/2010/main" val="157868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621F-24F2-40A6-849B-44F63CE481EC}"/>
              </a:ext>
            </a:extLst>
          </p:cNvPr>
          <p:cNvSpPr>
            <a:spLocks noGrp="1"/>
          </p:cNvSpPr>
          <p:nvPr>
            <p:ph type="title"/>
          </p:nvPr>
        </p:nvSpPr>
        <p:spPr>
          <a:xfrm>
            <a:off x="404943" y="81816"/>
            <a:ext cx="10047352" cy="438301"/>
          </a:xfrm>
        </p:spPr>
        <p:txBody>
          <a:bodyPr>
            <a:normAutofit fontScale="90000"/>
          </a:bodyPr>
          <a:lstStyle/>
          <a:p>
            <a:r>
              <a:rPr lang="en-US" dirty="0"/>
              <a:t>Questions</a:t>
            </a:r>
          </a:p>
        </p:txBody>
      </p:sp>
      <p:sp>
        <p:nvSpPr>
          <p:cNvPr id="3" name="Content Placeholder 2">
            <a:extLst>
              <a:ext uri="{FF2B5EF4-FFF2-40B4-BE49-F238E27FC236}">
                <a16:creationId xmlns:a16="http://schemas.microsoft.com/office/drawing/2014/main" id="{AB61A640-2A59-4363-A4B8-BCD2FEE9B47D}"/>
              </a:ext>
            </a:extLst>
          </p:cNvPr>
          <p:cNvSpPr>
            <a:spLocks noGrp="1"/>
          </p:cNvSpPr>
          <p:nvPr>
            <p:ph idx="1"/>
          </p:nvPr>
        </p:nvSpPr>
        <p:spPr>
          <a:xfrm>
            <a:off x="167780" y="679508"/>
            <a:ext cx="9899009" cy="5821960"/>
          </a:xfrm>
        </p:spPr>
        <p:txBody>
          <a:bodyPr>
            <a:normAutofit fontScale="92500" lnSpcReduction="20000"/>
          </a:bodyPr>
          <a:lstStyle/>
          <a:p>
            <a:pPr marL="514350" indent="-514350">
              <a:buFont typeface="+mj-lt"/>
              <a:buAutoNum type="arabicPeriod"/>
            </a:pPr>
            <a:r>
              <a:rPr lang="en-US" sz="1800" dirty="0"/>
              <a:t>How many breweries are present in each state?</a:t>
            </a:r>
          </a:p>
          <a:p>
            <a:pPr marL="514350" indent="-514350">
              <a:buFont typeface="+mj-lt"/>
              <a:buAutoNum type="arabicPeriod"/>
            </a:pPr>
            <a:r>
              <a:rPr lang="en-US" sz="1800" dirty="0"/>
              <a:t>Merge beer data with the breweries data. Print the first 6 observations and the last six observations to check the merged file.  (RMD only, this does not need to be included in the presentation or the deck.)</a:t>
            </a:r>
          </a:p>
          <a:p>
            <a:pPr marL="514350" indent="-514350">
              <a:buFont typeface="+mj-lt"/>
              <a:buAutoNum type="arabicPeriod"/>
            </a:pPr>
            <a:r>
              <a:rPr lang="en-US" sz="1800" dirty="0"/>
              <a:t>Address the missing values in each column.</a:t>
            </a:r>
          </a:p>
          <a:p>
            <a:pPr marL="514350" indent="-514350">
              <a:buFont typeface="+mj-lt"/>
              <a:buAutoNum type="arabicPeriod"/>
            </a:pPr>
            <a:r>
              <a:rPr lang="en-US" sz="1800" dirty="0"/>
              <a:t>Compute the median alcohol content and international bitterness unit for each state. Plot a bar chart to compare.</a:t>
            </a:r>
          </a:p>
          <a:p>
            <a:pPr marL="514350" indent="-514350">
              <a:buFont typeface="+mj-lt"/>
              <a:buAutoNum type="arabicPeriod"/>
            </a:pPr>
            <a:r>
              <a:rPr lang="en-US" sz="1800" dirty="0"/>
              <a:t>Which state has the maximum alcoholic (ABV) beer? Which state has the most bitter (IBU) beer?</a:t>
            </a:r>
          </a:p>
          <a:p>
            <a:pPr marL="514350" indent="-514350">
              <a:buFont typeface="+mj-lt"/>
              <a:buAutoNum type="arabicPeriod"/>
            </a:pPr>
            <a:r>
              <a:rPr lang="en-US" sz="1800" dirty="0"/>
              <a:t>Comment on the summary statistics and distribution of the ABV variable.</a:t>
            </a:r>
          </a:p>
          <a:p>
            <a:pPr marL="514350" indent="-514350">
              <a:buFont typeface="+mj-lt"/>
              <a:buAutoNum type="arabicPeriod"/>
            </a:pPr>
            <a:r>
              <a:rPr lang="en-US" sz="1800" dirty="0"/>
              <a:t>Is there an apparent relationship between the bitterness of the beer and its alcoholic content? Draw a scatter plot.  Make your best judgment of a relationship and EXPLAIN your answer.</a:t>
            </a:r>
          </a:p>
          <a:p>
            <a:pPr marL="514350" indent="-514350">
              <a:buFont typeface="+mj-lt"/>
              <a:buAutoNum type="arabicPeriod"/>
            </a:pPr>
            <a:r>
              <a:rPr lang="en-US" sz="1800" dirty="0"/>
              <a:t>Budweiser would also like to investigate the difference with respect to IBU and ABV between IPAs (India Pale Ales) and other types of Ale (any beer with “Ale” in its name other than IPA).  You decide to use KNN classification to investigate this relationship.  Provide statistical evidence one way or the other. You can of course assume your audience is comfortable with percentages … KNN is very easy to understand conceptually.</a:t>
            </a:r>
          </a:p>
          <a:p>
            <a:pPr marL="971550" lvl="1" indent="-514350">
              <a:buFont typeface="+mj-lt"/>
              <a:buAutoNum type="arabicPeriod"/>
            </a:pPr>
            <a:r>
              <a:rPr lang="en-US" sz="1600" dirty="0"/>
              <a:t>In addition, while you have decided to use KNN to investigate this relationship (KNN is required) you may also feel free to supplement your response to this question with any other methods or techniques you have learned.  Creativity and alternative solutions are always encouraged.</a:t>
            </a:r>
          </a:p>
          <a:p>
            <a:pPr marL="514350" indent="-514350">
              <a:buFont typeface="+mj-lt"/>
              <a:buAutoNum type="arabicPeriod"/>
            </a:pPr>
            <a:r>
              <a:rPr lang="en-US" sz="1800" dirty="0"/>
              <a:t>Knock their socks off!  Find one other useful inference from the data that you feel Budweiser may be able to find value in.  You must convince them why it is important and back up your conviction with appropriate statistical evidence. </a:t>
            </a:r>
          </a:p>
        </p:txBody>
      </p:sp>
    </p:spTree>
    <p:extLst>
      <p:ext uri="{BB962C8B-B14F-4D97-AF65-F5344CB8AC3E}">
        <p14:creationId xmlns:p14="http://schemas.microsoft.com/office/powerpoint/2010/main" val="472788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3" y="68471"/>
            <a:ext cx="10047352" cy="748245"/>
          </a:xfrm>
        </p:spPr>
        <p:txBody>
          <a:bodyPr/>
          <a:lstStyle/>
          <a:p>
            <a:r>
              <a:rPr lang="en-US" dirty="0"/>
              <a:t>Brewery Analysis by State</a:t>
            </a:r>
          </a:p>
        </p:txBody>
      </p:sp>
      <p:pic>
        <p:nvPicPr>
          <p:cNvPr id="4" name="Content Placeholder 3">
            <a:extLst>
              <a:ext uri="{FF2B5EF4-FFF2-40B4-BE49-F238E27FC236}">
                <a16:creationId xmlns:a16="http://schemas.microsoft.com/office/drawing/2014/main" id="{8936AFAF-4053-4633-8324-645B17CF8431}"/>
              </a:ext>
            </a:extLst>
          </p:cNvPr>
          <p:cNvPicPr>
            <a:picLocks noGrp="1" noChangeAspect="1"/>
          </p:cNvPicPr>
          <p:nvPr>
            <p:ph idx="1"/>
          </p:nvPr>
        </p:nvPicPr>
        <p:blipFill rotWithShape="1">
          <a:blip r:embed="rId3"/>
          <a:srcRect l="8019" t="6444" r="4601"/>
          <a:stretch/>
        </p:blipFill>
        <p:spPr>
          <a:xfrm>
            <a:off x="1411908" y="512445"/>
            <a:ext cx="9734502" cy="6345555"/>
          </a:xfrm>
          <a:prstGeom prst="rect">
            <a:avLst/>
          </a:prstGeom>
        </p:spPr>
      </p:pic>
      <p:sp>
        <p:nvSpPr>
          <p:cNvPr id="5" name="TextBox 4">
            <a:extLst>
              <a:ext uri="{FF2B5EF4-FFF2-40B4-BE49-F238E27FC236}">
                <a16:creationId xmlns:a16="http://schemas.microsoft.com/office/drawing/2014/main" id="{8E890DE6-4F3E-4C9A-96A9-F9DE25166A55}"/>
              </a:ext>
            </a:extLst>
          </p:cNvPr>
          <p:cNvSpPr txBox="1"/>
          <p:nvPr/>
        </p:nvSpPr>
        <p:spPr>
          <a:xfrm>
            <a:off x="4020855" y="2993720"/>
            <a:ext cx="604653" cy="523220"/>
          </a:xfrm>
          <a:prstGeom prst="rect">
            <a:avLst/>
          </a:prstGeom>
          <a:noFill/>
        </p:spPr>
        <p:txBody>
          <a:bodyPr wrap="none" rtlCol="0" anchor="ctr">
            <a:spAutoFit/>
          </a:bodyPr>
          <a:lstStyle/>
          <a:p>
            <a:pPr algn="ctr"/>
            <a:r>
              <a:rPr lang="en-US" sz="2800" b="1" dirty="0">
                <a:solidFill>
                  <a:schemeClr val="bg1"/>
                </a:solidFill>
              </a:rPr>
              <a:t>47</a:t>
            </a:r>
          </a:p>
        </p:txBody>
      </p:sp>
      <p:sp>
        <p:nvSpPr>
          <p:cNvPr id="6" name="TextBox 5">
            <a:extLst>
              <a:ext uri="{FF2B5EF4-FFF2-40B4-BE49-F238E27FC236}">
                <a16:creationId xmlns:a16="http://schemas.microsoft.com/office/drawing/2014/main" id="{28F9B26C-7C1A-4EAD-97CC-738A44C9AC3B}"/>
              </a:ext>
            </a:extLst>
          </p:cNvPr>
          <p:cNvSpPr txBox="1"/>
          <p:nvPr/>
        </p:nvSpPr>
        <p:spPr>
          <a:xfrm>
            <a:off x="1816274" y="3219188"/>
            <a:ext cx="604653" cy="523220"/>
          </a:xfrm>
          <a:prstGeom prst="rect">
            <a:avLst/>
          </a:prstGeom>
          <a:noFill/>
        </p:spPr>
        <p:txBody>
          <a:bodyPr wrap="none" rtlCol="0" anchor="ctr">
            <a:spAutoFit/>
          </a:bodyPr>
          <a:lstStyle/>
          <a:p>
            <a:pPr algn="ctr"/>
            <a:r>
              <a:rPr lang="en-US" sz="2800" b="1" dirty="0">
                <a:solidFill>
                  <a:schemeClr val="bg1"/>
                </a:solidFill>
              </a:rPr>
              <a:t>39</a:t>
            </a:r>
          </a:p>
        </p:txBody>
      </p:sp>
      <p:sp>
        <p:nvSpPr>
          <p:cNvPr id="7" name="TextBox 6">
            <a:extLst>
              <a:ext uri="{FF2B5EF4-FFF2-40B4-BE49-F238E27FC236}">
                <a16:creationId xmlns:a16="http://schemas.microsoft.com/office/drawing/2014/main" id="{A6BA4D42-F318-4F5D-A85E-9F45F84937DF}"/>
              </a:ext>
            </a:extLst>
          </p:cNvPr>
          <p:cNvSpPr txBox="1"/>
          <p:nvPr/>
        </p:nvSpPr>
        <p:spPr>
          <a:xfrm>
            <a:off x="7039627" y="2004163"/>
            <a:ext cx="604653" cy="523220"/>
          </a:xfrm>
          <a:prstGeom prst="rect">
            <a:avLst/>
          </a:prstGeom>
          <a:noFill/>
        </p:spPr>
        <p:txBody>
          <a:bodyPr wrap="none" rtlCol="0" anchor="ctr">
            <a:spAutoFit/>
          </a:bodyPr>
          <a:lstStyle/>
          <a:p>
            <a:pPr algn="ctr"/>
            <a:r>
              <a:rPr lang="en-US" sz="2800" b="1" dirty="0">
                <a:solidFill>
                  <a:schemeClr val="bg1"/>
                </a:solidFill>
              </a:rPr>
              <a:t>32</a:t>
            </a:r>
          </a:p>
        </p:txBody>
      </p:sp>
      <p:sp>
        <p:nvSpPr>
          <p:cNvPr id="8" name="TextBox 7">
            <a:extLst>
              <a:ext uri="{FF2B5EF4-FFF2-40B4-BE49-F238E27FC236}">
                <a16:creationId xmlns:a16="http://schemas.microsoft.com/office/drawing/2014/main" id="{EABB8702-70B5-46F1-8DA7-6123DF429E90}"/>
              </a:ext>
            </a:extLst>
          </p:cNvPr>
          <p:cNvSpPr txBox="1"/>
          <p:nvPr/>
        </p:nvSpPr>
        <p:spPr>
          <a:xfrm>
            <a:off x="1979112" y="1727153"/>
            <a:ext cx="604653" cy="523220"/>
          </a:xfrm>
          <a:prstGeom prst="rect">
            <a:avLst/>
          </a:prstGeom>
          <a:noFill/>
        </p:spPr>
        <p:txBody>
          <a:bodyPr wrap="none" rtlCol="0" anchor="ctr">
            <a:spAutoFit/>
          </a:bodyPr>
          <a:lstStyle/>
          <a:p>
            <a:pPr algn="ctr"/>
            <a:r>
              <a:rPr lang="en-US" sz="2800" b="1" dirty="0">
                <a:solidFill>
                  <a:schemeClr val="bg1"/>
                </a:solidFill>
              </a:rPr>
              <a:t>29</a:t>
            </a:r>
          </a:p>
        </p:txBody>
      </p:sp>
      <p:sp>
        <p:nvSpPr>
          <p:cNvPr id="9" name="TextBox 8">
            <a:extLst>
              <a:ext uri="{FF2B5EF4-FFF2-40B4-BE49-F238E27FC236}">
                <a16:creationId xmlns:a16="http://schemas.microsoft.com/office/drawing/2014/main" id="{0E5663FA-D413-4187-ADF8-5E3C39A3A307}"/>
              </a:ext>
            </a:extLst>
          </p:cNvPr>
          <p:cNvSpPr txBox="1"/>
          <p:nvPr/>
        </p:nvSpPr>
        <p:spPr>
          <a:xfrm>
            <a:off x="5126292" y="4532983"/>
            <a:ext cx="604653" cy="523220"/>
          </a:xfrm>
          <a:prstGeom prst="rect">
            <a:avLst/>
          </a:prstGeom>
          <a:noFill/>
        </p:spPr>
        <p:txBody>
          <a:bodyPr wrap="none" rtlCol="0" anchor="ctr">
            <a:spAutoFit/>
          </a:bodyPr>
          <a:lstStyle/>
          <a:p>
            <a:pPr algn="ctr"/>
            <a:r>
              <a:rPr lang="en-US" sz="2800" b="1" dirty="0">
                <a:solidFill>
                  <a:schemeClr val="bg1"/>
                </a:solidFill>
              </a:rPr>
              <a:t>28</a:t>
            </a:r>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662E-34F7-4D9D-9DE7-A5535D0C3E7F}"/>
              </a:ext>
            </a:extLst>
          </p:cNvPr>
          <p:cNvSpPr>
            <a:spLocks noGrp="1"/>
          </p:cNvSpPr>
          <p:nvPr>
            <p:ph type="title"/>
          </p:nvPr>
        </p:nvSpPr>
        <p:spPr>
          <a:xfrm>
            <a:off x="404943" y="81817"/>
            <a:ext cx="10047352" cy="866140"/>
          </a:xfrm>
        </p:spPr>
        <p:txBody>
          <a:bodyPr/>
          <a:lstStyle/>
          <a:p>
            <a:r>
              <a:rPr lang="en-US" dirty="0"/>
              <a:t>IBU Analysis by State</a:t>
            </a:r>
          </a:p>
        </p:txBody>
      </p:sp>
      <p:pic>
        <p:nvPicPr>
          <p:cNvPr id="4" name="Content Placeholder 3">
            <a:extLst>
              <a:ext uri="{FF2B5EF4-FFF2-40B4-BE49-F238E27FC236}">
                <a16:creationId xmlns:a16="http://schemas.microsoft.com/office/drawing/2014/main" id="{B4EEB4B6-1E29-49CD-9B10-F76FF6428E92}"/>
              </a:ext>
            </a:extLst>
          </p:cNvPr>
          <p:cNvPicPr>
            <a:picLocks noGrp="1" noChangeAspect="1"/>
          </p:cNvPicPr>
          <p:nvPr>
            <p:ph idx="1"/>
          </p:nvPr>
        </p:nvPicPr>
        <p:blipFill rotWithShape="1">
          <a:blip r:embed="rId3"/>
          <a:srcRect t="6758"/>
          <a:stretch/>
        </p:blipFill>
        <p:spPr>
          <a:xfrm>
            <a:off x="135623" y="947957"/>
            <a:ext cx="11920755" cy="5735951"/>
          </a:xfrm>
          <a:prstGeom prst="rect">
            <a:avLst/>
          </a:prstGeom>
        </p:spPr>
      </p:pic>
      <p:sp>
        <p:nvSpPr>
          <p:cNvPr id="5" name="Oval 4">
            <a:extLst>
              <a:ext uri="{FF2B5EF4-FFF2-40B4-BE49-F238E27FC236}">
                <a16:creationId xmlns:a16="http://schemas.microsoft.com/office/drawing/2014/main" id="{E752BCEE-1981-408F-8D37-3436E7AA4CC8}"/>
              </a:ext>
            </a:extLst>
          </p:cNvPr>
          <p:cNvSpPr/>
          <p:nvPr/>
        </p:nvSpPr>
        <p:spPr>
          <a:xfrm>
            <a:off x="4809995" y="4171167"/>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D8FA35A-8E1A-491E-85C3-FAEB8F24F741}"/>
              </a:ext>
            </a:extLst>
          </p:cNvPr>
          <p:cNvSpPr/>
          <p:nvPr/>
        </p:nvSpPr>
        <p:spPr>
          <a:xfrm>
            <a:off x="6179509" y="4534421"/>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DA8C4AF-B3CC-43F9-8CE2-1804F67AA9E1}"/>
              </a:ext>
            </a:extLst>
          </p:cNvPr>
          <p:cNvSpPr/>
          <p:nvPr/>
        </p:nvSpPr>
        <p:spPr>
          <a:xfrm>
            <a:off x="11064659" y="851769"/>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2626219-3292-4FB8-8097-CDDCF2923867}"/>
              </a:ext>
            </a:extLst>
          </p:cNvPr>
          <p:cNvSpPr/>
          <p:nvPr/>
        </p:nvSpPr>
        <p:spPr>
          <a:xfrm>
            <a:off x="8897656" y="3289838"/>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013CABF-4E49-45BA-A0B7-A5ACC8D2381A}"/>
              </a:ext>
            </a:extLst>
          </p:cNvPr>
          <p:cNvSpPr/>
          <p:nvPr/>
        </p:nvSpPr>
        <p:spPr>
          <a:xfrm>
            <a:off x="8597032" y="4918222"/>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19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5A96FE-1689-4B42-AC00-2253256347FD}"/>
              </a:ext>
            </a:extLst>
          </p:cNvPr>
          <p:cNvPicPr>
            <a:picLocks noGrp="1" noChangeAspect="1"/>
          </p:cNvPicPr>
          <p:nvPr>
            <p:ph idx="1"/>
          </p:nvPr>
        </p:nvPicPr>
        <p:blipFill rotWithShape="1">
          <a:blip r:embed="rId3"/>
          <a:srcRect t="6859"/>
          <a:stretch/>
        </p:blipFill>
        <p:spPr>
          <a:xfrm>
            <a:off x="177932" y="947957"/>
            <a:ext cx="11836136" cy="5748043"/>
          </a:xfrm>
          <a:prstGeom prst="rect">
            <a:avLst/>
          </a:prstGeom>
        </p:spPr>
      </p:pic>
      <p:sp>
        <p:nvSpPr>
          <p:cNvPr id="5" name="Title 1">
            <a:extLst>
              <a:ext uri="{FF2B5EF4-FFF2-40B4-BE49-F238E27FC236}">
                <a16:creationId xmlns:a16="http://schemas.microsoft.com/office/drawing/2014/main" id="{E4626877-375B-42B0-85D6-E792A4C60C33}"/>
              </a:ext>
            </a:extLst>
          </p:cNvPr>
          <p:cNvSpPr>
            <a:spLocks noGrp="1"/>
          </p:cNvSpPr>
          <p:nvPr>
            <p:ph type="title"/>
          </p:nvPr>
        </p:nvSpPr>
        <p:spPr>
          <a:xfrm>
            <a:off x="404943" y="81817"/>
            <a:ext cx="10047352" cy="866140"/>
          </a:xfrm>
        </p:spPr>
        <p:txBody>
          <a:bodyPr/>
          <a:lstStyle/>
          <a:p>
            <a:r>
              <a:rPr lang="en-US" dirty="0"/>
              <a:t>ABV Analysis by State</a:t>
            </a:r>
          </a:p>
        </p:txBody>
      </p:sp>
      <p:sp>
        <p:nvSpPr>
          <p:cNvPr id="6" name="Oval 5">
            <a:extLst>
              <a:ext uri="{FF2B5EF4-FFF2-40B4-BE49-F238E27FC236}">
                <a16:creationId xmlns:a16="http://schemas.microsoft.com/office/drawing/2014/main" id="{E2C12F0F-5FF7-47F0-B731-394558B5B28B}"/>
              </a:ext>
            </a:extLst>
          </p:cNvPr>
          <p:cNvSpPr/>
          <p:nvPr/>
        </p:nvSpPr>
        <p:spPr>
          <a:xfrm>
            <a:off x="7415408" y="1352811"/>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7FBB3C-4C84-41FF-A2CE-9EAC58DB09F8}"/>
              </a:ext>
            </a:extLst>
          </p:cNvPr>
          <p:cNvSpPr/>
          <p:nvPr/>
        </p:nvSpPr>
        <p:spPr>
          <a:xfrm>
            <a:off x="10901821" y="876821"/>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B00B318-746C-4F12-88A0-C1FC96D31CFC}"/>
              </a:ext>
            </a:extLst>
          </p:cNvPr>
          <p:cNvSpPr/>
          <p:nvPr/>
        </p:nvSpPr>
        <p:spPr>
          <a:xfrm>
            <a:off x="11039607" y="5047988"/>
            <a:ext cx="601249" cy="576197"/>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78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4818CB9-FCEB-41D1-BA73-AB47818C6630}"/>
              </a:ext>
            </a:extLst>
          </p:cNvPr>
          <p:cNvPicPr>
            <a:picLocks noGrp="1" noChangeAspect="1"/>
          </p:cNvPicPr>
          <p:nvPr>
            <p:ph idx="1"/>
          </p:nvPr>
        </p:nvPicPr>
        <p:blipFill rotWithShape="1">
          <a:blip r:embed="rId3"/>
          <a:srcRect t="6629"/>
          <a:stretch/>
        </p:blipFill>
        <p:spPr>
          <a:xfrm>
            <a:off x="171180" y="947957"/>
            <a:ext cx="11849641" cy="5770043"/>
          </a:xfrm>
          <a:prstGeom prst="rect">
            <a:avLst/>
          </a:prstGeom>
        </p:spPr>
      </p:pic>
      <p:sp>
        <p:nvSpPr>
          <p:cNvPr id="5" name="Title 1">
            <a:extLst>
              <a:ext uri="{FF2B5EF4-FFF2-40B4-BE49-F238E27FC236}">
                <a16:creationId xmlns:a16="http://schemas.microsoft.com/office/drawing/2014/main" id="{E5B808DD-EA33-426C-89AE-725832B86896}"/>
              </a:ext>
            </a:extLst>
          </p:cNvPr>
          <p:cNvSpPr>
            <a:spLocks noGrp="1"/>
          </p:cNvSpPr>
          <p:nvPr>
            <p:ph type="title"/>
          </p:nvPr>
        </p:nvSpPr>
        <p:spPr>
          <a:xfrm>
            <a:off x="404943" y="81817"/>
            <a:ext cx="10047352" cy="866140"/>
          </a:xfrm>
        </p:spPr>
        <p:txBody>
          <a:bodyPr/>
          <a:lstStyle/>
          <a:p>
            <a:r>
              <a:rPr lang="en-US" dirty="0"/>
              <a:t>ABV Analysis by Ounces</a:t>
            </a:r>
          </a:p>
        </p:txBody>
      </p:sp>
      <p:cxnSp>
        <p:nvCxnSpPr>
          <p:cNvPr id="7" name="Straight Arrow Connector 6">
            <a:extLst>
              <a:ext uri="{FF2B5EF4-FFF2-40B4-BE49-F238E27FC236}">
                <a16:creationId xmlns:a16="http://schemas.microsoft.com/office/drawing/2014/main" id="{23CF665F-E836-42E2-9B0F-673799879C71}"/>
              </a:ext>
            </a:extLst>
          </p:cNvPr>
          <p:cNvCxnSpPr>
            <a:cxnSpLocks/>
          </p:cNvCxnSpPr>
          <p:nvPr/>
        </p:nvCxnSpPr>
        <p:spPr>
          <a:xfrm flipV="1">
            <a:off x="1891430" y="3920647"/>
            <a:ext cx="989556" cy="726509"/>
          </a:xfrm>
          <a:prstGeom prst="straightConnector1">
            <a:avLst/>
          </a:prstGeom>
          <a:ln w="76200">
            <a:solidFill>
              <a:srgbClr val="E11329"/>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78F20018-6B5F-45B3-B89D-35963C0EF45B}"/>
              </a:ext>
            </a:extLst>
          </p:cNvPr>
          <p:cNvCxnSpPr/>
          <p:nvPr/>
        </p:nvCxnSpPr>
        <p:spPr>
          <a:xfrm flipV="1">
            <a:off x="9331890" y="3895595"/>
            <a:ext cx="989556" cy="726509"/>
          </a:xfrm>
          <a:prstGeom prst="straightConnector1">
            <a:avLst/>
          </a:prstGeom>
          <a:ln w="76200">
            <a:solidFill>
              <a:srgbClr val="E11329"/>
            </a:solidFill>
            <a:tailEnd type="triangle"/>
          </a:ln>
        </p:spPr>
        <p:style>
          <a:lnRef idx="3">
            <a:schemeClr val="accent2"/>
          </a:lnRef>
          <a:fillRef idx="0">
            <a:schemeClr val="accent2"/>
          </a:fillRef>
          <a:effectRef idx="2">
            <a:schemeClr val="accent2"/>
          </a:effectRef>
          <a:fontRef idx="minor">
            <a:schemeClr val="tx1"/>
          </a:fontRef>
        </p:style>
      </p:cxnSp>
      <p:sp>
        <p:nvSpPr>
          <p:cNvPr id="9" name="Oval 8">
            <a:extLst>
              <a:ext uri="{FF2B5EF4-FFF2-40B4-BE49-F238E27FC236}">
                <a16:creationId xmlns:a16="http://schemas.microsoft.com/office/drawing/2014/main" id="{01BF3692-9803-41D9-A19C-C534F270FE2E}"/>
              </a:ext>
            </a:extLst>
          </p:cNvPr>
          <p:cNvSpPr/>
          <p:nvPr/>
        </p:nvSpPr>
        <p:spPr>
          <a:xfrm>
            <a:off x="2672220" y="3344450"/>
            <a:ext cx="1599155" cy="1002082"/>
          </a:xfrm>
          <a:prstGeom prst="ellipse">
            <a:avLst/>
          </a:prstGeom>
          <a:noFill/>
          <a:ln w="57150">
            <a:solidFill>
              <a:srgbClr val="E113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48E9B0F-608C-4116-AC61-D7038E6DE2B5}"/>
              </a:ext>
            </a:extLst>
          </p:cNvPr>
          <p:cNvSpPr/>
          <p:nvPr/>
        </p:nvSpPr>
        <p:spPr>
          <a:xfrm>
            <a:off x="6872624" y="2029216"/>
            <a:ext cx="3629775" cy="2617940"/>
          </a:xfrm>
          <a:prstGeom prst="ellipse">
            <a:avLst/>
          </a:prstGeom>
          <a:noFill/>
          <a:ln w="57150">
            <a:solidFill>
              <a:srgbClr val="E113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10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B808DD-EA33-426C-89AE-725832B86896}"/>
              </a:ext>
            </a:extLst>
          </p:cNvPr>
          <p:cNvSpPr>
            <a:spLocks noGrp="1"/>
          </p:cNvSpPr>
          <p:nvPr>
            <p:ph type="title"/>
          </p:nvPr>
        </p:nvSpPr>
        <p:spPr>
          <a:xfrm>
            <a:off x="404943" y="81817"/>
            <a:ext cx="10047352" cy="866140"/>
          </a:xfrm>
        </p:spPr>
        <p:txBody>
          <a:bodyPr/>
          <a:lstStyle/>
          <a:p>
            <a:r>
              <a:rPr lang="en-US" dirty="0"/>
              <a:t>ABV vs IBU Analysis</a:t>
            </a:r>
          </a:p>
        </p:txBody>
      </p:sp>
      <p:sp>
        <p:nvSpPr>
          <p:cNvPr id="3" name="Content Placeholder 2">
            <a:extLst>
              <a:ext uri="{FF2B5EF4-FFF2-40B4-BE49-F238E27FC236}">
                <a16:creationId xmlns:a16="http://schemas.microsoft.com/office/drawing/2014/main" id="{F9DD1460-ED5A-4B65-BB2E-0552A33ABC4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79ACC61-31D3-4627-8D65-1EF45E323F0F}"/>
              </a:ext>
            </a:extLst>
          </p:cNvPr>
          <p:cNvPicPr>
            <a:picLocks noChangeAspect="1"/>
          </p:cNvPicPr>
          <p:nvPr/>
        </p:nvPicPr>
        <p:blipFill rotWithShape="1">
          <a:blip r:embed="rId3"/>
          <a:srcRect t="6978"/>
          <a:stretch/>
        </p:blipFill>
        <p:spPr>
          <a:xfrm>
            <a:off x="203765" y="872455"/>
            <a:ext cx="11784470" cy="5845545"/>
          </a:xfrm>
          <a:prstGeom prst="rect">
            <a:avLst/>
          </a:prstGeom>
        </p:spPr>
      </p:pic>
      <p:sp>
        <p:nvSpPr>
          <p:cNvPr id="7" name="Rectangle 6">
            <a:extLst>
              <a:ext uri="{FF2B5EF4-FFF2-40B4-BE49-F238E27FC236}">
                <a16:creationId xmlns:a16="http://schemas.microsoft.com/office/drawing/2014/main" id="{33DF8F46-5D28-42E9-A950-5F7860DCF0D7}"/>
              </a:ext>
            </a:extLst>
          </p:cNvPr>
          <p:cNvSpPr/>
          <p:nvPr/>
        </p:nvSpPr>
        <p:spPr>
          <a:xfrm>
            <a:off x="7100188" y="1011987"/>
            <a:ext cx="822122" cy="360726"/>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93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B808DD-EA33-426C-89AE-725832B86896}"/>
              </a:ext>
            </a:extLst>
          </p:cNvPr>
          <p:cNvSpPr>
            <a:spLocks noGrp="1"/>
          </p:cNvSpPr>
          <p:nvPr>
            <p:ph type="title"/>
          </p:nvPr>
        </p:nvSpPr>
        <p:spPr>
          <a:xfrm>
            <a:off x="404943" y="81817"/>
            <a:ext cx="10047352" cy="866140"/>
          </a:xfrm>
        </p:spPr>
        <p:txBody>
          <a:bodyPr/>
          <a:lstStyle/>
          <a:p>
            <a:r>
              <a:rPr lang="en-US" dirty="0"/>
              <a:t>ABV vs IBU Analysis</a:t>
            </a:r>
          </a:p>
        </p:txBody>
      </p:sp>
      <p:sp>
        <p:nvSpPr>
          <p:cNvPr id="3" name="Content Placeholder 2">
            <a:extLst>
              <a:ext uri="{FF2B5EF4-FFF2-40B4-BE49-F238E27FC236}">
                <a16:creationId xmlns:a16="http://schemas.microsoft.com/office/drawing/2014/main" id="{F9DD1460-ED5A-4B65-BB2E-0552A33ABC4B}"/>
              </a:ext>
            </a:extLst>
          </p:cNvPr>
          <p:cNvSpPr>
            <a:spLocks noGrp="1"/>
          </p:cNvSpPr>
          <p:nvPr>
            <p:ph idx="1"/>
          </p:nvPr>
        </p:nvSpPr>
        <p:spPr/>
        <p:txBody>
          <a:bodyPr/>
          <a:lstStyle/>
          <a:p>
            <a:endParaRPr lang="en-US"/>
          </a:p>
        </p:txBody>
      </p:sp>
      <p:grpSp>
        <p:nvGrpSpPr>
          <p:cNvPr id="7" name="Group 6">
            <a:extLst>
              <a:ext uri="{FF2B5EF4-FFF2-40B4-BE49-F238E27FC236}">
                <a16:creationId xmlns:a16="http://schemas.microsoft.com/office/drawing/2014/main" id="{6467D9B0-33C8-4D00-AD9F-575AC3867A2D}"/>
              </a:ext>
            </a:extLst>
          </p:cNvPr>
          <p:cNvGrpSpPr/>
          <p:nvPr/>
        </p:nvGrpSpPr>
        <p:grpSpPr>
          <a:xfrm>
            <a:off x="131274" y="947957"/>
            <a:ext cx="11929453" cy="5828225"/>
            <a:chOff x="131274" y="947957"/>
            <a:chExt cx="11929453" cy="5828225"/>
          </a:xfrm>
        </p:grpSpPr>
        <p:pic>
          <p:nvPicPr>
            <p:cNvPr id="2" name="Picture 1">
              <a:extLst>
                <a:ext uri="{FF2B5EF4-FFF2-40B4-BE49-F238E27FC236}">
                  <a16:creationId xmlns:a16="http://schemas.microsoft.com/office/drawing/2014/main" id="{4550B61B-AF76-404A-8B6B-A76FC4876F36}"/>
                </a:ext>
              </a:extLst>
            </p:cNvPr>
            <p:cNvPicPr>
              <a:picLocks noChangeAspect="1"/>
            </p:cNvPicPr>
            <p:nvPr/>
          </p:nvPicPr>
          <p:blipFill rotWithShape="1">
            <a:blip r:embed="rId3"/>
            <a:srcRect t="7340"/>
            <a:stretch/>
          </p:blipFill>
          <p:spPr>
            <a:xfrm>
              <a:off x="131274" y="947957"/>
              <a:ext cx="11929453" cy="5828225"/>
            </a:xfrm>
            <a:prstGeom prst="rect">
              <a:avLst/>
            </a:prstGeom>
          </p:spPr>
        </p:pic>
        <p:sp>
          <p:nvSpPr>
            <p:cNvPr id="4" name="Rectangle 3">
              <a:extLst>
                <a:ext uri="{FF2B5EF4-FFF2-40B4-BE49-F238E27FC236}">
                  <a16:creationId xmlns:a16="http://schemas.microsoft.com/office/drawing/2014/main" id="{26B328BB-09ED-4912-B167-8087EF072A2D}"/>
                </a:ext>
              </a:extLst>
            </p:cNvPr>
            <p:cNvSpPr/>
            <p:nvPr/>
          </p:nvSpPr>
          <p:spPr>
            <a:xfrm>
              <a:off x="6862194" y="1023457"/>
              <a:ext cx="822122" cy="360726"/>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a:extLst>
              <a:ext uri="{FF2B5EF4-FFF2-40B4-BE49-F238E27FC236}">
                <a16:creationId xmlns:a16="http://schemas.microsoft.com/office/drawing/2014/main" id="{E49A3C1B-589E-4242-89B3-BB73939D317B}"/>
              </a:ext>
            </a:extLst>
          </p:cNvPr>
          <p:cNvSpPr txBox="1">
            <a:spLocks/>
          </p:cNvSpPr>
          <p:nvPr/>
        </p:nvSpPr>
        <p:spPr>
          <a:xfrm>
            <a:off x="8921220" y="5047989"/>
            <a:ext cx="2910359" cy="1070248"/>
          </a:xfrm>
          <a:prstGeom prst="rect">
            <a:avLst/>
          </a:prstGeom>
        </p:spPr>
        <p:txBody>
          <a:bodyPr vert="horz" lIns="91440" tIns="45720" rIns="91440" bIns="45720" rtlCol="0" anchor="ctr">
            <a:normAutofit fontScale="62500" lnSpcReduction="20000"/>
          </a:bodyPr>
          <a:lst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a:lstStyle>
          <a:p>
            <a:pPr>
              <a:lnSpc>
                <a:spcPct val="120000"/>
              </a:lnSpc>
            </a:pPr>
            <a:r>
              <a:rPr lang="en-US" dirty="0"/>
              <a:t>Prediction Accuracy: </a:t>
            </a:r>
            <a:r>
              <a:rPr lang="en-US" b="0" dirty="0"/>
              <a:t>81%+</a:t>
            </a:r>
          </a:p>
        </p:txBody>
      </p:sp>
    </p:spTree>
    <p:extLst>
      <p:ext uri="{BB962C8B-B14F-4D97-AF65-F5344CB8AC3E}">
        <p14:creationId xmlns:p14="http://schemas.microsoft.com/office/powerpoint/2010/main" val="32739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FD6FF-8CFA-4577-8D78-5C12D2124436}"/>
              </a:ext>
            </a:extLst>
          </p:cNvPr>
          <p:cNvSpPr>
            <a:spLocks noGrp="1"/>
          </p:cNvSpPr>
          <p:nvPr>
            <p:ph type="title"/>
          </p:nvPr>
        </p:nvSpPr>
        <p:spPr/>
        <p:txBody>
          <a:bodyPr anchor="ctr">
            <a:normAutofit/>
          </a:bodyPr>
          <a:lstStyle/>
          <a:p>
            <a:pPr algn="ctr"/>
            <a:r>
              <a:rPr lang="en-US" sz="7200" dirty="0"/>
              <a:t>Opportunities</a:t>
            </a:r>
          </a:p>
        </p:txBody>
      </p:sp>
      <p:sp>
        <p:nvSpPr>
          <p:cNvPr id="5" name="Text Placeholder 4">
            <a:extLst>
              <a:ext uri="{FF2B5EF4-FFF2-40B4-BE49-F238E27FC236}">
                <a16:creationId xmlns:a16="http://schemas.microsoft.com/office/drawing/2014/main" id="{1588CA0A-E45F-49C6-A379-94FC180389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998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0F840-6730-4D85-BFA1-453BE06C48AA}"/>
              </a:ext>
            </a:extLst>
          </p:cNvPr>
          <p:cNvPicPr>
            <a:picLocks noChangeAspect="1"/>
          </p:cNvPicPr>
          <p:nvPr/>
        </p:nvPicPr>
        <p:blipFill rotWithShape="1">
          <a:blip r:embed="rId3"/>
          <a:srcRect r="17591"/>
          <a:stretch/>
        </p:blipFill>
        <p:spPr>
          <a:xfrm>
            <a:off x="0" y="751606"/>
            <a:ext cx="10133555" cy="6106393"/>
          </a:xfrm>
          <a:prstGeom prst="rect">
            <a:avLst/>
          </a:prstGeom>
        </p:spPr>
      </p:pic>
      <p:sp>
        <p:nvSpPr>
          <p:cNvPr id="5" name="Title 1">
            <a:extLst>
              <a:ext uri="{FF2B5EF4-FFF2-40B4-BE49-F238E27FC236}">
                <a16:creationId xmlns:a16="http://schemas.microsoft.com/office/drawing/2014/main" id="{16D909AC-8228-47E8-A61E-02856FE7EEDB}"/>
              </a:ext>
            </a:extLst>
          </p:cNvPr>
          <p:cNvSpPr>
            <a:spLocks noGrp="1"/>
          </p:cNvSpPr>
          <p:nvPr>
            <p:ph type="title"/>
          </p:nvPr>
        </p:nvSpPr>
        <p:spPr>
          <a:xfrm>
            <a:off x="404943" y="81817"/>
            <a:ext cx="10047352" cy="1008752"/>
          </a:xfrm>
        </p:spPr>
        <p:txBody>
          <a:bodyPr>
            <a:normAutofit fontScale="90000"/>
          </a:bodyPr>
          <a:lstStyle/>
          <a:p>
            <a:r>
              <a:rPr lang="en-US" dirty="0"/>
              <a:t>Brewery Analysis by State:</a:t>
            </a:r>
            <a:br>
              <a:rPr lang="en-US" dirty="0"/>
            </a:br>
            <a:r>
              <a:rPr lang="en-US" b="0" dirty="0"/>
              <a:t>Population per Brewery as of 2015</a:t>
            </a:r>
          </a:p>
        </p:txBody>
      </p:sp>
      <p:pic>
        <p:nvPicPr>
          <p:cNvPr id="1026" name="Picture 2" descr="Related image">
            <a:extLst>
              <a:ext uri="{FF2B5EF4-FFF2-40B4-BE49-F238E27FC236}">
                <a16:creationId xmlns:a16="http://schemas.microsoft.com/office/drawing/2014/main" id="{7B62A089-F8EA-457C-BC5C-24A4280647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1374" y="3188066"/>
            <a:ext cx="1233471" cy="12334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lated image">
            <a:extLst>
              <a:ext uri="{FF2B5EF4-FFF2-40B4-BE49-F238E27FC236}">
                <a16:creationId xmlns:a16="http://schemas.microsoft.com/office/drawing/2014/main" id="{4B7EA7F4-67C4-4B62-890F-77C6421984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40144" y="2104996"/>
            <a:ext cx="1233471" cy="12334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lated image">
            <a:extLst>
              <a:ext uri="{FF2B5EF4-FFF2-40B4-BE49-F238E27FC236}">
                <a16:creationId xmlns:a16="http://schemas.microsoft.com/office/drawing/2014/main" id="{9E74EA1A-214F-44BE-BC9A-B7C148899FA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5749" y="2450964"/>
            <a:ext cx="1233471" cy="12334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lated image">
            <a:extLst>
              <a:ext uri="{FF2B5EF4-FFF2-40B4-BE49-F238E27FC236}">
                <a16:creationId xmlns:a16="http://schemas.microsoft.com/office/drawing/2014/main" id="{7ECDA70A-C38F-4E7C-891E-E083A04B7C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323" y="2499642"/>
            <a:ext cx="1233471" cy="12334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2EE83F4-BAF9-4E24-AC40-770219390286}"/>
              </a:ext>
            </a:extLst>
          </p:cNvPr>
          <p:cNvPicPr>
            <a:picLocks noChangeAspect="1"/>
          </p:cNvPicPr>
          <p:nvPr/>
        </p:nvPicPr>
        <p:blipFill>
          <a:blip r:embed="rId5"/>
          <a:stretch>
            <a:fillRect/>
          </a:stretch>
        </p:blipFill>
        <p:spPr>
          <a:xfrm>
            <a:off x="10210729" y="4741293"/>
            <a:ext cx="1619476" cy="1714739"/>
          </a:xfrm>
          <a:prstGeom prst="rect">
            <a:avLst/>
          </a:prstGeom>
        </p:spPr>
      </p:pic>
    </p:spTree>
    <p:extLst>
      <p:ext uri="{BB962C8B-B14F-4D97-AF65-F5344CB8AC3E}">
        <p14:creationId xmlns:p14="http://schemas.microsoft.com/office/powerpoint/2010/main" val="422257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Budweiser-PowerPoint-Template</Template>
  <TotalTime>6753</TotalTime>
  <Words>1516</Words>
  <Application>Microsoft Office PowerPoint</Application>
  <PresentationFormat>Widescreen</PresentationFormat>
  <Paragraphs>98</Paragraphs>
  <Slides>11</Slides>
  <Notes>10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Craft Beer Analysis</vt:lpstr>
      <vt:lpstr>Brewery Analysis by State</vt:lpstr>
      <vt:lpstr>IBU Analysis by State</vt:lpstr>
      <vt:lpstr>ABV Analysis by State</vt:lpstr>
      <vt:lpstr>ABV Analysis by Ounces</vt:lpstr>
      <vt:lpstr>ABV vs IBU Analysis</vt:lpstr>
      <vt:lpstr>ABV vs IBU Analysis</vt:lpstr>
      <vt:lpstr>Opportunities</vt:lpstr>
      <vt:lpstr>Brewery Analysis by State: Population per Brewery as of 2015</vt:lpstr>
      <vt:lpstr>Craft Beer Analysis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Edward Roske</dc:creator>
  <cp:lastModifiedBy>Edward Roske</cp:lastModifiedBy>
  <cp:revision>20</cp:revision>
  <dcterms:created xsi:type="dcterms:W3CDTF">2019-12-16T03:56:06Z</dcterms:created>
  <dcterms:modified xsi:type="dcterms:W3CDTF">2020-01-03T16:32:48Z</dcterms:modified>
</cp:coreProperties>
</file>