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0197FCE7-A87D-4F9F-A318-0DC2486A855C}">
          <p14:sldIdLst>
            <p14:sldId id="256"/>
            <p14:sldId id="257"/>
            <p14:sldId id="258"/>
            <p14:sldId id="259"/>
            <p14:sldId id="260"/>
            <p14:sldId id="261"/>
            <p14:sldId id="262"/>
            <p14:sldId id="263"/>
          </p14:sldIdLst>
        </p14:section>
        <p14:section name="Questions" id="{5BFF095F-37BB-4E9C-BB0E-AC3EF9C908F8}">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12/26/2019</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12/26/2019</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Craft Beer Analysis</a:t>
            </a:r>
          </a:p>
        </p:txBody>
      </p:sp>
      <p:sp>
        <p:nvSpPr>
          <p:cNvPr id="3" name="Subtitle 2"/>
          <p:cNvSpPr>
            <a:spLocks noGrp="1"/>
          </p:cNvSpPr>
          <p:nvPr>
            <p:ph type="subTitle" idx="1"/>
          </p:nvPr>
        </p:nvSpPr>
        <p:spPr/>
        <p:txBody>
          <a:bodyPr>
            <a:normAutofit/>
          </a:bodyPr>
          <a:lstStyle/>
          <a:p>
            <a:r>
              <a:rPr lang="en-US" sz="3600" b="1" dirty="0"/>
              <a:t>Edward Roske</a:t>
            </a:r>
          </a:p>
          <a:p>
            <a:r>
              <a:rPr lang="en-US" sz="3600" b="1" dirty="0"/>
              <a:t>January 9, 2020</a:t>
            </a:r>
          </a:p>
        </p:txBody>
      </p:sp>
    </p:spTree>
    <p:extLst>
      <p:ext uri="{BB962C8B-B14F-4D97-AF65-F5344CB8AC3E}">
        <p14:creationId xmlns:p14="http://schemas.microsoft.com/office/powerpoint/2010/main" val="72092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3" y="68471"/>
            <a:ext cx="10047352" cy="748245"/>
          </a:xfrm>
        </p:spPr>
        <p:txBody>
          <a:bodyPr/>
          <a:lstStyle/>
          <a:p>
            <a:r>
              <a:rPr lang="en-US" dirty="0"/>
              <a:t>Brewery Analysis by State</a:t>
            </a:r>
          </a:p>
        </p:txBody>
      </p:sp>
      <p:pic>
        <p:nvPicPr>
          <p:cNvPr id="4" name="Content Placeholder 3">
            <a:extLst>
              <a:ext uri="{FF2B5EF4-FFF2-40B4-BE49-F238E27FC236}">
                <a16:creationId xmlns:a16="http://schemas.microsoft.com/office/drawing/2014/main" id="{8936AFAF-4053-4633-8324-645B17CF8431}"/>
              </a:ext>
            </a:extLst>
          </p:cNvPr>
          <p:cNvPicPr>
            <a:picLocks noGrp="1" noChangeAspect="1"/>
          </p:cNvPicPr>
          <p:nvPr>
            <p:ph idx="1"/>
          </p:nvPr>
        </p:nvPicPr>
        <p:blipFill rotWithShape="1">
          <a:blip r:embed="rId2"/>
          <a:srcRect l="8019" t="6444" r="4601"/>
          <a:stretch/>
        </p:blipFill>
        <p:spPr>
          <a:xfrm>
            <a:off x="1411908" y="512445"/>
            <a:ext cx="9734502" cy="6345555"/>
          </a:xfrm>
          <a:prstGeom prst="rect">
            <a:avLst/>
          </a:prstGeom>
        </p:spPr>
      </p:pic>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62E-34F7-4D9D-9DE7-A5535D0C3E7F}"/>
              </a:ext>
            </a:extLst>
          </p:cNvPr>
          <p:cNvSpPr>
            <a:spLocks noGrp="1"/>
          </p:cNvSpPr>
          <p:nvPr>
            <p:ph type="title"/>
          </p:nvPr>
        </p:nvSpPr>
        <p:spPr>
          <a:xfrm>
            <a:off x="404943" y="81817"/>
            <a:ext cx="10047352" cy="866140"/>
          </a:xfrm>
        </p:spPr>
        <p:txBody>
          <a:bodyPr/>
          <a:lstStyle/>
          <a:p>
            <a:r>
              <a:rPr lang="en-US" dirty="0"/>
              <a:t>IBU Analysis by State</a:t>
            </a:r>
          </a:p>
        </p:txBody>
      </p:sp>
      <p:pic>
        <p:nvPicPr>
          <p:cNvPr id="4" name="Content Placeholder 3">
            <a:extLst>
              <a:ext uri="{FF2B5EF4-FFF2-40B4-BE49-F238E27FC236}">
                <a16:creationId xmlns:a16="http://schemas.microsoft.com/office/drawing/2014/main" id="{B4EEB4B6-1E29-49CD-9B10-F76FF6428E92}"/>
              </a:ext>
            </a:extLst>
          </p:cNvPr>
          <p:cNvPicPr>
            <a:picLocks noGrp="1" noChangeAspect="1"/>
          </p:cNvPicPr>
          <p:nvPr>
            <p:ph idx="1"/>
          </p:nvPr>
        </p:nvPicPr>
        <p:blipFill rotWithShape="1">
          <a:blip r:embed="rId2"/>
          <a:srcRect t="6758"/>
          <a:stretch/>
        </p:blipFill>
        <p:spPr>
          <a:xfrm>
            <a:off x="135623" y="947957"/>
            <a:ext cx="11920755" cy="5735951"/>
          </a:xfrm>
          <a:prstGeom prst="rect">
            <a:avLst/>
          </a:prstGeom>
        </p:spPr>
      </p:pic>
    </p:spTree>
    <p:extLst>
      <p:ext uri="{BB962C8B-B14F-4D97-AF65-F5344CB8AC3E}">
        <p14:creationId xmlns:p14="http://schemas.microsoft.com/office/powerpoint/2010/main" val="294319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5A96FE-1689-4B42-AC00-2253256347FD}"/>
              </a:ext>
            </a:extLst>
          </p:cNvPr>
          <p:cNvPicPr>
            <a:picLocks noGrp="1" noChangeAspect="1"/>
          </p:cNvPicPr>
          <p:nvPr>
            <p:ph idx="1"/>
          </p:nvPr>
        </p:nvPicPr>
        <p:blipFill rotWithShape="1">
          <a:blip r:embed="rId2"/>
          <a:srcRect t="6859"/>
          <a:stretch/>
        </p:blipFill>
        <p:spPr>
          <a:xfrm>
            <a:off x="177932" y="947957"/>
            <a:ext cx="11836136" cy="5748043"/>
          </a:xfrm>
          <a:prstGeom prst="rect">
            <a:avLst/>
          </a:prstGeom>
        </p:spPr>
      </p:pic>
      <p:sp>
        <p:nvSpPr>
          <p:cNvPr id="5" name="Title 1">
            <a:extLst>
              <a:ext uri="{FF2B5EF4-FFF2-40B4-BE49-F238E27FC236}">
                <a16:creationId xmlns:a16="http://schemas.microsoft.com/office/drawing/2014/main" id="{E4626877-375B-42B0-85D6-E792A4C60C33}"/>
              </a:ext>
            </a:extLst>
          </p:cNvPr>
          <p:cNvSpPr>
            <a:spLocks noGrp="1"/>
          </p:cNvSpPr>
          <p:nvPr>
            <p:ph type="title"/>
          </p:nvPr>
        </p:nvSpPr>
        <p:spPr>
          <a:xfrm>
            <a:off x="404943" y="81817"/>
            <a:ext cx="10047352" cy="866140"/>
          </a:xfrm>
        </p:spPr>
        <p:txBody>
          <a:bodyPr/>
          <a:lstStyle/>
          <a:p>
            <a:r>
              <a:rPr lang="en-US" dirty="0"/>
              <a:t>ABV Analysis by State</a:t>
            </a:r>
          </a:p>
        </p:txBody>
      </p:sp>
    </p:spTree>
    <p:extLst>
      <p:ext uri="{BB962C8B-B14F-4D97-AF65-F5344CB8AC3E}">
        <p14:creationId xmlns:p14="http://schemas.microsoft.com/office/powerpoint/2010/main" val="367178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818CB9-FCEB-41D1-BA73-AB47818C6630}"/>
              </a:ext>
            </a:extLst>
          </p:cNvPr>
          <p:cNvPicPr>
            <a:picLocks noGrp="1" noChangeAspect="1"/>
          </p:cNvPicPr>
          <p:nvPr>
            <p:ph idx="1"/>
          </p:nvPr>
        </p:nvPicPr>
        <p:blipFill rotWithShape="1">
          <a:blip r:embed="rId2"/>
          <a:srcRect t="6629"/>
          <a:stretch/>
        </p:blipFill>
        <p:spPr>
          <a:xfrm>
            <a:off x="171180" y="947957"/>
            <a:ext cx="11849641" cy="5770043"/>
          </a:xfrm>
          <a:prstGeom prst="rect">
            <a:avLst/>
          </a:prstGeom>
        </p:spPr>
      </p:pic>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Analysis by Ounces</a:t>
            </a:r>
          </a:p>
        </p:txBody>
      </p:sp>
    </p:spTree>
    <p:extLst>
      <p:ext uri="{BB962C8B-B14F-4D97-AF65-F5344CB8AC3E}">
        <p14:creationId xmlns:p14="http://schemas.microsoft.com/office/powerpoint/2010/main" val="119010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vs IBU Analysis</a:t>
            </a:r>
          </a:p>
        </p:txBody>
      </p:sp>
      <p:sp>
        <p:nvSpPr>
          <p:cNvPr id="3" name="Content Placeholder 2">
            <a:extLst>
              <a:ext uri="{FF2B5EF4-FFF2-40B4-BE49-F238E27FC236}">
                <a16:creationId xmlns:a16="http://schemas.microsoft.com/office/drawing/2014/main" id="{F9DD1460-ED5A-4B65-BB2E-0552A33ABC4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79ACC61-31D3-4627-8D65-1EF45E323F0F}"/>
              </a:ext>
            </a:extLst>
          </p:cNvPr>
          <p:cNvPicPr>
            <a:picLocks noChangeAspect="1"/>
          </p:cNvPicPr>
          <p:nvPr/>
        </p:nvPicPr>
        <p:blipFill rotWithShape="1">
          <a:blip r:embed="rId2"/>
          <a:srcRect t="6978"/>
          <a:stretch/>
        </p:blipFill>
        <p:spPr>
          <a:xfrm>
            <a:off x="203765" y="872455"/>
            <a:ext cx="11784470" cy="5845545"/>
          </a:xfrm>
          <a:prstGeom prst="rect">
            <a:avLst/>
          </a:prstGeom>
        </p:spPr>
      </p:pic>
    </p:spTree>
    <p:extLst>
      <p:ext uri="{BB962C8B-B14F-4D97-AF65-F5344CB8AC3E}">
        <p14:creationId xmlns:p14="http://schemas.microsoft.com/office/powerpoint/2010/main" val="85793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vs IBU Analysis</a:t>
            </a:r>
          </a:p>
        </p:txBody>
      </p:sp>
      <p:sp>
        <p:nvSpPr>
          <p:cNvPr id="3" name="Content Placeholder 2">
            <a:extLst>
              <a:ext uri="{FF2B5EF4-FFF2-40B4-BE49-F238E27FC236}">
                <a16:creationId xmlns:a16="http://schemas.microsoft.com/office/drawing/2014/main" id="{F9DD1460-ED5A-4B65-BB2E-0552A33ABC4B}"/>
              </a:ext>
            </a:extLst>
          </p:cNvPr>
          <p:cNvSpPr>
            <a:spLocks noGrp="1"/>
          </p:cNvSpPr>
          <p:nvPr>
            <p:ph idx="1"/>
          </p:nvPr>
        </p:nvSpPr>
        <p:spPr/>
        <p:txBody>
          <a:bodyPr/>
          <a:lstStyle/>
          <a:p>
            <a:endParaRPr lang="en-US"/>
          </a:p>
        </p:txBody>
      </p:sp>
      <p:grpSp>
        <p:nvGrpSpPr>
          <p:cNvPr id="7" name="Group 6">
            <a:extLst>
              <a:ext uri="{FF2B5EF4-FFF2-40B4-BE49-F238E27FC236}">
                <a16:creationId xmlns:a16="http://schemas.microsoft.com/office/drawing/2014/main" id="{6467D9B0-33C8-4D00-AD9F-575AC3867A2D}"/>
              </a:ext>
            </a:extLst>
          </p:cNvPr>
          <p:cNvGrpSpPr/>
          <p:nvPr/>
        </p:nvGrpSpPr>
        <p:grpSpPr>
          <a:xfrm>
            <a:off x="131274" y="947957"/>
            <a:ext cx="11929453" cy="5828225"/>
            <a:chOff x="131274" y="947957"/>
            <a:chExt cx="11929453" cy="5828225"/>
          </a:xfrm>
        </p:grpSpPr>
        <p:pic>
          <p:nvPicPr>
            <p:cNvPr id="2" name="Picture 1">
              <a:extLst>
                <a:ext uri="{FF2B5EF4-FFF2-40B4-BE49-F238E27FC236}">
                  <a16:creationId xmlns:a16="http://schemas.microsoft.com/office/drawing/2014/main" id="{4550B61B-AF76-404A-8B6B-A76FC4876F36}"/>
                </a:ext>
              </a:extLst>
            </p:cNvPr>
            <p:cNvPicPr>
              <a:picLocks noChangeAspect="1"/>
            </p:cNvPicPr>
            <p:nvPr/>
          </p:nvPicPr>
          <p:blipFill rotWithShape="1">
            <a:blip r:embed="rId2"/>
            <a:srcRect t="7340"/>
            <a:stretch/>
          </p:blipFill>
          <p:spPr>
            <a:xfrm>
              <a:off x="131274" y="947957"/>
              <a:ext cx="11929453" cy="5828225"/>
            </a:xfrm>
            <a:prstGeom prst="rect">
              <a:avLst/>
            </a:prstGeom>
          </p:spPr>
        </p:pic>
        <p:sp>
          <p:nvSpPr>
            <p:cNvPr id="4" name="Rectangle 3">
              <a:extLst>
                <a:ext uri="{FF2B5EF4-FFF2-40B4-BE49-F238E27FC236}">
                  <a16:creationId xmlns:a16="http://schemas.microsoft.com/office/drawing/2014/main" id="{26B328BB-09ED-4912-B167-8087EF072A2D}"/>
                </a:ext>
              </a:extLst>
            </p:cNvPr>
            <p:cNvSpPr/>
            <p:nvPr/>
          </p:nvSpPr>
          <p:spPr>
            <a:xfrm>
              <a:off x="6862194" y="1023457"/>
              <a:ext cx="822122" cy="36072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399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D909AC-8228-47E8-A61E-02856FE7EEDB}"/>
              </a:ext>
            </a:extLst>
          </p:cNvPr>
          <p:cNvSpPr>
            <a:spLocks noGrp="1"/>
          </p:cNvSpPr>
          <p:nvPr>
            <p:ph type="title"/>
          </p:nvPr>
        </p:nvSpPr>
        <p:spPr>
          <a:xfrm>
            <a:off x="404943" y="81817"/>
            <a:ext cx="10047352" cy="1008752"/>
          </a:xfrm>
        </p:spPr>
        <p:txBody>
          <a:bodyPr>
            <a:normAutofit fontScale="90000"/>
          </a:bodyPr>
          <a:lstStyle/>
          <a:p>
            <a:r>
              <a:rPr lang="en-US" dirty="0"/>
              <a:t>Brewery Analysis by State:</a:t>
            </a:r>
            <a:br>
              <a:rPr lang="en-US" dirty="0"/>
            </a:br>
            <a:r>
              <a:rPr lang="en-US" b="0" dirty="0"/>
              <a:t>Per Capita as of 2015</a:t>
            </a:r>
          </a:p>
        </p:txBody>
      </p:sp>
      <p:pic>
        <p:nvPicPr>
          <p:cNvPr id="6" name="Picture 5">
            <a:extLst>
              <a:ext uri="{FF2B5EF4-FFF2-40B4-BE49-F238E27FC236}">
                <a16:creationId xmlns:a16="http://schemas.microsoft.com/office/drawing/2014/main" id="{B25CC151-BB3E-45E9-9DDE-8B23B46CD27A}"/>
              </a:ext>
            </a:extLst>
          </p:cNvPr>
          <p:cNvPicPr>
            <a:picLocks noChangeAspect="1"/>
          </p:cNvPicPr>
          <p:nvPr/>
        </p:nvPicPr>
        <p:blipFill rotWithShape="1">
          <a:blip r:embed="rId2"/>
          <a:srcRect l="4221" t="14808" r="2436"/>
          <a:stretch/>
        </p:blipFill>
        <p:spPr>
          <a:xfrm>
            <a:off x="817185" y="586193"/>
            <a:ext cx="10557630" cy="6293843"/>
          </a:xfrm>
          <a:prstGeom prst="rect">
            <a:avLst/>
          </a:prstGeom>
        </p:spPr>
      </p:pic>
    </p:spTree>
    <p:extLst>
      <p:ext uri="{BB962C8B-B14F-4D97-AF65-F5344CB8AC3E}">
        <p14:creationId xmlns:p14="http://schemas.microsoft.com/office/powerpoint/2010/main" val="422257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621F-24F2-40A6-849B-44F63CE481EC}"/>
              </a:ext>
            </a:extLst>
          </p:cNvPr>
          <p:cNvSpPr>
            <a:spLocks noGrp="1"/>
          </p:cNvSpPr>
          <p:nvPr>
            <p:ph type="title"/>
          </p:nvPr>
        </p:nvSpPr>
        <p:spPr>
          <a:xfrm>
            <a:off x="404943" y="81816"/>
            <a:ext cx="10047352" cy="438301"/>
          </a:xfrm>
        </p:spPr>
        <p:txBody>
          <a:bodyPr>
            <a:normAutofit fontScale="90000"/>
          </a:bodyPr>
          <a:lstStyle/>
          <a:p>
            <a:r>
              <a:rPr lang="en-US" dirty="0"/>
              <a:t>Questions</a:t>
            </a:r>
          </a:p>
        </p:txBody>
      </p:sp>
      <p:sp>
        <p:nvSpPr>
          <p:cNvPr id="3" name="Content Placeholder 2">
            <a:extLst>
              <a:ext uri="{FF2B5EF4-FFF2-40B4-BE49-F238E27FC236}">
                <a16:creationId xmlns:a16="http://schemas.microsoft.com/office/drawing/2014/main" id="{AB61A640-2A59-4363-A4B8-BCD2FEE9B47D}"/>
              </a:ext>
            </a:extLst>
          </p:cNvPr>
          <p:cNvSpPr>
            <a:spLocks noGrp="1"/>
          </p:cNvSpPr>
          <p:nvPr>
            <p:ph idx="1"/>
          </p:nvPr>
        </p:nvSpPr>
        <p:spPr>
          <a:xfrm>
            <a:off x="167780" y="679508"/>
            <a:ext cx="9899009" cy="5821960"/>
          </a:xfrm>
        </p:spPr>
        <p:txBody>
          <a:bodyPr>
            <a:normAutofit fontScale="92500" lnSpcReduction="20000"/>
          </a:bodyPr>
          <a:lstStyle/>
          <a:p>
            <a:pPr marL="514350" indent="-514350">
              <a:buFont typeface="+mj-lt"/>
              <a:buAutoNum type="arabicPeriod"/>
            </a:pPr>
            <a:r>
              <a:rPr lang="en-US" sz="1800" dirty="0"/>
              <a:t>How many breweries are present in each state?</a:t>
            </a:r>
          </a:p>
          <a:p>
            <a:pPr marL="514350" indent="-514350">
              <a:buFont typeface="+mj-lt"/>
              <a:buAutoNum type="arabicPeriod"/>
            </a:pPr>
            <a:r>
              <a:rPr lang="en-US" sz="1800" dirty="0"/>
              <a:t>Merge beer data with the breweries data. Print the first 6 observations and the last six observations to check the merged file.  (RMD only, this does not need to be included in the presentation or the deck.)</a:t>
            </a:r>
          </a:p>
          <a:p>
            <a:pPr marL="514350" indent="-514350">
              <a:buFont typeface="+mj-lt"/>
              <a:buAutoNum type="arabicPeriod"/>
            </a:pPr>
            <a:r>
              <a:rPr lang="en-US" sz="1800" dirty="0"/>
              <a:t>Address the missing values in each column.</a:t>
            </a:r>
          </a:p>
          <a:p>
            <a:pPr marL="514350" indent="-514350">
              <a:buFont typeface="+mj-lt"/>
              <a:buAutoNum type="arabicPeriod"/>
            </a:pPr>
            <a:r>
              <a:rPr lang="en-US" sz="1800" dirty="0"/>
              <a:t>Compute the median alcohol content and international bitterness unit for each state. Plot a bar chart to compare.</a:t>
            </a:r>
          </a:p>
          <a:p>
            <a:pPr marL="514350" indent="-514350">
              <a:buFont typeface="+mj-lt"/>
              <a:buAutoNum type="arabicPeriod"/>
            </a:pPr>
            <a:r>
              <a:rPr lang="en-US" sz="1800" dirty="0"/>
              <a:t>Which state has the maximum alcoholic (ABV) beer? Which state has the most bitter (IBU) beer?</a:t>
            </a:r>
          </a:p>
          <a:p>
            <a:pPr marL="514350" indent="-514350">
              <a:buFont typeface="+mj-lt"/>
              <a:buAutoNum type="arabicPeriod"/>
            </a:pPr>
            <a:r>
              <a:rPr lang="en-US" sz="1800" dirty="0"/>
              <a:t>Comment on the summary statistics and distribution of the ABV variable.</a:t>
            </a:r>
          </a:p>
          <a:p>
            <a:pPr marL="514350" indent="-514350">
              <a:buFont typeface="+mj-lt"/>
              <a:buAutoNum type="arabicPeriod"/>
            </a:pPr>
            <a:r>
              <a:rPr lang="en-US" sz="1800" dirty="0"/>
              <a:t>Is there an apparent relationship between the bitterness of the beer and its alcoholic content? Draw a scatter plot.  Make your best judgment of a relationship and EXPLAIN your answer.</a:t>
            </a:r>
          </a:p>
          <a:p>
            <a:pPr marL="514350" indent="-514350">
              <a:buFont typeface="+mj-lt"/>
              <a:buAutoNum type="arabicPeriod"/>
            </a:pPr>
            <a:r>
              <a:rPr lang="en-US" sz="1800" dirty="0"/>
              <a:t>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a:t>
            </a:r>
          </a:p>
          <a:p>
            <a:pPr marL="971550" lvl="1" indent="-514350">
              <a:buFont typeface="+mj-lt"/>
              <a:buAutoNum type="arabicPeriod"/>
            </a:pPr>
            <a:r>
              <a:rPr lang="en-US" sz="1600" dirty="0"/>
              <a:t>In addition, while you have decided to use KNN to investigate this relationship (KNN is required) you may also feel free to supplement your response to this question with any other methods or techniques you have learned.  Creativity and alternative solutions are always encouraged.</a:t>
            </a:r>
          </a:p>
          <a:p>
            <a:pPr marL="514350" indent="-514350">
              <a:buFont typeface="+mj-lt"/>
              <a:buAutoNum type="arabicPeriod"/>
            </a:pPr>
            <a:r>
              <a:rPr lang="en-US" sz="1800" dirty="0"/>
              <a:t>Knock their socks off!  Find one other useful inference from the data that you feel Budweiser may be able to find value in.  You must convince them why it is important and back up your conviction with appropriate statistical evidence. </a:t>
            </a:r>
          </a:p>
        </p:txBody>
      </p:sp>
    </p:spTree>
    <p:extLst>
      <p:ext uri="{BB962C8B-B14F-4D97-AF65-F5344CB8AC3E}">
        <p14:creationId xmlns:p14="http://schemas.microsoft.com/office/powerpoint/2010/main" val="472788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docProps/app.xml><?xml version="1.0" encoding="utf-8"?>
<Properties xmlns="http://schemas.openxmlformats.org/officeDocument/2006/extended-properties" xmlns:vt="http://schemas.openxmlformats.org/officeDocument/2006/docPropsVTypes">
  <Template>Budweiser-PowerPoint-Template</Template>
  <TotalTime>5569</TotalTime>
  <Words>363</Words>
  <Application>Microsoft Office PowerPoint</Application>
  <PresentationFormat>Widescreen</PresentationFormat>
  <Paragraphs>21</Paragraphs>
  <Slides>9</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Office Theme</vt:lpstr>
      <vt:lpstr>Craft Beer Analysis</vt:lpstr>
      <vt:lpstr>Brewery Analysis by State</vt:lpstr>
      <vt:lpstr>IBU Analysis by State</vt:lpstr>
      <vt:lpstr>ABV Analysis by State</vt:lpstr>
      <vt:lpstr>ABV Analysis by Ounces</vt:lpstr>
      <vt:lpstr>ABV vs IBU Analysis</vt:lpstr>
      <vt:lpstr>ABV vs IBU Analysis</vt:lpstr>
      <vt:lpstr>Brewery Analysis by State: Per Capita as of 2015</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Edward Roske</dc:creator>
  <cp:lastModifiedBy>Edward Roske</cp:lastModifiedBy>
  <cp:revision>7</cp:revision>
  <dcterms:created xsi:type="dcterms:W3CDTF">2019-12-16T03:56:06Z</dcterms:created>
  <dcterms:modified xsi:type="dcterms:W3CDTF">2019-12-30T18:31:03Z</dcterms:modified>
</cp:coreProperties>
</file>