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62" r:id="rId4"/>
    <p:sldId id="261" r:id="rId5"/>
    <p:sldId id="263" r:id="rId6"/>
    <p:sldId id="265" r:id="rId7"/>
    <p:sldId id="269" r:id="rId8"/>
    <p:sldId id="294" r:id="rId9"/>
    <p:sldId id="266" r:id="rId10"/>
    <p:sldId id="270" r:id="rId11"/>
    <p:sldId id="273" r:id="rId12"/>
    <p:sldId id="274" r:id="rId13"/>
    <p:sldId id="275" r:id="rId14"/>
    <p:sldId id="267" r:id="rId15"/>
    <p:sldId id="276" r:id="rId16"/>
    <p:sldId id="272" r:id="rId17"/>
    <p:sldId id="295" r:id="rId18"/>
    <p:sldId id="280" r:id="rId19"/>
    <p:sldId id="281" r:id="rId20"/>
    <p:sldId id="283" r:id="rId21"/>
    <p:sldId id="285" r:id="rId22"/>
    <p:sldId id="286" r:id="rId23"/>
    <p:sldId id="284" r:id="rId24"/>
    <p:sldId id="288" r:id="rId25"/>
    <p:sldId id="287" r:id="rId26"/>
    <p:sldId id="289" r:id="rId27"/>
    <p:sldId id="290" r:id="rId28"/>
    <p:sldId id="277" r:id="rId29"/>
    <p:sldId id="293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1328-7966-414E-8720-39739E2EFA1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ES-DOC/cmip6-specializations-ocean-bg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425" y="1256373"/>
            <a:ext cx="9144000" cy="2387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ES-DOC: CIM 2 &amp; CMIP6</a:t>
            </a:r>
            <a:br>
              <a:rPr lang="en-US" b="1" dirty="0" smtClean="0"/>
            </a:br>
            <a:r>
              <a:rPr lang="en-US" sz="4400" b="1" dirty="0" smtClean="0"/>
              <a:t>From definitions to specializations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425" y="3663831"/>
            <a:ext cx="9144000" cy="1655762"/>
          </a:xfrm>
        </p:spPr>
        <p:txBody>
          <a:bodyPr/>
          <a:lstStyle/>
          <a:p>
            <a:r>
              <a:rPr lang="en-US" b="1" dirty="0" smtClean="0"/>
              <a:t>Mark A. Greenslade</a:t>
            </a:r>
          </a:p>
          <a:p>
            <a:r>
              <a:rPr lang="en-US" dirty="0" smtClean="0"/>
              <a:t>Institut Pierre Simon Laplace (IPSL)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88" y="5868687"/>
            <a:ext cx="4435198" cy="82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270754"/>
            <a:ext cx="3944099" cy="800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5986463"/>
            <a:ext cx="2799174" cy="706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6" y="132159"/>
            <a:ext cx="1706222" cy="9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CMIP</a:t>
            </a:r>
            <a:r>
              <a:rPr lang="en-US" sz="28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Experiments Spreadsheet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Archived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1012" y="5152541"/>
            <a:ext cx="112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</a:t>
            </a:r>
            <a:r>
              <a:rPr lang="en-US" sz="2400" b="1" dirty="0" smtClean="0"/>
              <a:t>transforming a spreadsheet into </a:t>
            </a:r>
            <a:r>
              <a:rPr lang="en-US" sz="2400" b="1" dirty="0" smtClean="0"/>
              <a:t>archived CIM 2.0 documents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99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Archived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JSON Documents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HTML pages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175" y="5152541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</a:t>
            </a:r>
            <a:r>
              <a:rPr lang="en-US" sz="2400" b="1" dirty="0" smtClean="0"/>
              <a:t>transforming documents into HTML pages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8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(JSON | XML)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Validation report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175" y="5152541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validating a CIM 2.0 </a:t>
            </a:r>
            <a:r>
              <a:rPr lang="en-US" sz="2400" b="1" dirty="0" smtClean="0"/>
              <a:t>document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22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Local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Documents published to web-service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175" y="5152541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publishing </a:t>
            </a:r>
            <a:r>
              <a:rPr lang="en-US" sz="2400" b="1" dirty="0" smtClean="0"/>
              <a:t>documents to ES-DOC web-service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25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Web Assets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7982" y="1815839"/>
            <a:ext cx="10224610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Web Service</a:t>
            </a:r>
          </a:p>
          <a:p>
            <a:pPr algn="ctr"/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api.es-doc.org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7982" y="3855057"/>
            <a:ext cx="2986086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Search</a:t>
            </a:r>
          </a:p>
          <a:p>
            <a:pPr algn="ctr"/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search.es-doc.org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7244" y="3855057"/>
            <a:ext cx="2986086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View</a:t>
            </a:r>
          </a:p>
          <a:p>
            <a:pPr algn="ctr"/>
            <a:r>
              <a:rPr lang="en-US" sz="2000" dirty="0" err="1">
                <a:latin typeface="Corbel" charset="0"/>
                <a:ea typeface="Corbel" charset="0"/>
                <a:cs typeface="Corbel" charset="0"/>
              </a:rPr>
              <a:t>v</a:t>
            </a:r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iew.es-doc.org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6506" y="3820954"/>
            <a:ext cx="2986086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Compare</a:t>
            </a:r>
          </a:p>
          <a:p>
            <a:pPr algn="ctr"/>
            <a:r>
              <a:rPr lang="en-US" sz="2000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ompare.es-doc.org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6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Web Service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64" y="1437959"/>
            <a:ext cx="1167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Web Service Endpoints @ </a:t>
            </a:r>
            <a:r>
              <a:rPr lang="en-US" sz="2800" b="1" dirty="0" err="1" smtClean="0"/>
              <a:t>api.es-doc.org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558256" y="2404063"/>
            <a:ext cx="4108817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Search</a:t>
            </a:r>
          </a:p>
          <a:p>
            <a:endParaRPr lang="en-US" sz="8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</a:t>
            </a:r>
            <a:r>
              <a:rPr lang="en-US" sz="2400" dirty="0" err="1" smtClean="0">
                <a:latin typeface="Corbel" charset="0"/>
                <a:ea typeface="Corbel" charset="0"/>
                <a:cs typeface="Corbel" charset="0"/>
              </a:rPr>
              <a:t>drs</a:t>
            </a:r>
            <a:endParaRPr 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</a:t>
            </a:r>
            <a:r>
              <a:rPr lang="en-US" sz="2400" dirty="0" err="1" smtClean="0">
                <a:latin typeface="Corbel" charset="0"/>
                <a:ea typeface="Corbel" charset="0"/>
                <a:cs typeface="Corbel" charset="0"/>
              </a:rPr>
              <a:t>externalid</a:t>
            </a:r>
            <a:endParaRPr 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/2/document/search-id</a:t>
            </a: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/2/document/search-name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/2/summary/search</a:t>
            </a: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/2/summary/search-setup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6514" y="2404063"/>
            <a:ext cx="29788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Publishing</a:t>
            </a:r>
          </a:p>
          <a:p>
            <a:endParaRPr lang="en-US" sz="8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2/document/create</a:t>
            </a:r>
          </a:p>
          <a:p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/2/document/delete</a:t>
            </a:r>
          </a:p>
          <a:p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/2/document/retrieve</a:t>
            </a: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2/document/update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2/cdf2cim/push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930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Search &amp; View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756463"/>
            <a:ext cx="5029200" cy="441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7" y="1756463"/>
            <a:ext cx="5000626" cy="4428170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>
            <a:off x="5300663" y="3579317"/>
            <a:ext cx="1528762" cy="757238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9564" y="1137911"/>
            <a:ext cx="1167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Documentation search &amp; view @ </a:t>
            </a:r>
            <a:r>
              <a:rPr lang="en-US" sz="2800" b="1" dirty="0" err="1" smtClean="0"/>
              <a:t>search.es-doc.org</a:t>
            </a:r>
            <a:endParaRPr lang="en-US" sz="28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5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Summary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114380" y="2986088"/>
            <a:ext cx="5963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rbel" charset="0"/>
                <a:ea typeface="Corbel" charset="0"/>
                <a:cs typeface="Corbel" charset="0"/>
              </a:rPr>
              <a:t>Evolution </a:t>
            </a:r>
            <a:r>
              <a:rPr lang="en-US" sz="4400" smtClean="0">
                <a:latin typeface="Corbel" charset="0"/>
                <a:ea typeface="Corbel" charset="0"/>
                <a:cs typeface="Corbel" charset="0"/>
              </a:rPr>
              <a:t>not revolution</a:t>
            </a:r>
            <a:endParaRPr lang="en-US" sz="4400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Problem Space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1" y="1637501"/>
            <a:ext cx="11072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CIM 2.0 is a set of </a:t>
            </a:r>
            <a:r>
              <a:rPr lang="en-US" sz="2800" b="1" dirty="0" smtClean="0"/>
              <a:t>static</a:t>
            </a:r>
            <a:r>
              <a:rPr lang="en-US" sz="2800" dirty="0" smtClean="0"/>
              <a:t> data structures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u="sng" dirty="0" smtClean="0"/>
              <a:t>think standardization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However on a project by project basis we need to capture much finer grained documentation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u="sng" dirty="0" smtClean="0"/>
              <a:t>think fluid scientific narratives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Specializations allow the scientific community to decide what (model) documentation they wish to capture.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The CIM moves from the foreground to the background (where it belongs).</a:t>
            </a:r>
            <a:r>
              <a:rPr lang="en-US" sz="2800" dirty="0" smtClean="0"/>
              <a:t>  </a:t>
            </a:r>
            <a:endParaRPr lang="en-US" sz="28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79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Problem Space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156" y="1537489"/>
            <a:ext cx="93796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Consider capturing information related to a model’s 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ocean </a:t>
            </a:r>
            <a:r>
              <a:rPr lang="en-US" sz="2800" dirty="0" smtClean="0"/>
              <a:t>advection schema;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ocean lateral &amp; vertical physics;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atmosphere transport layer;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sea-ice radiative properties;</a:t>
            </a:r>
          </a:p>
          <a:p>
            <a:pPr algn="just"/>
            <a:r>
              <a:rPr lang="en-US" sz="2800" dirty="0" smtClean="0"/>
              <a:t>	ocean bio-geochemistry boundary forcing;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Only the community can decide what to capture </a:t>
            </a:r>
            <a:r>
              <a:rPr lang="mr-IN" sz="2800" dirty="0" smtClean="0"/>
              <a:t>–</a:t>
            </a:r>
            <a:r>
              <a:rPr lang="en-US" sz="2800" dirty="0" smtClean="0"/>
              <a:t> not ES-DOC.</a:t>
            </a:r>
            <a:endParaRPr lang="en-US" sz="2800" dirty="0" smtClean="0"/>
          </a:p>
          <a:p>
            <a:pPr algn="just"/>
            <a:r>
              <a:rPr lang="en-US" sz="2800" dirty="0" smtClean="0"/>
              <a:t>	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9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Definition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2" y="1719593"/>
            <a:ext cx="109632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data model for documenting climate modelling experiments, processes, output, simulations, workflows.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The data model is partitioned into packages, each package addressing a particular documentation/problem space.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An eco-system of tools &amp; services is built upon the data model.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41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Community role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1" y="2068388"/>
            <a:ext cx="110728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Let the community own a set of specializations </a:t>
            </a:r>
            <a:r>
              <a:rPr lang="en-US" sz="2800" b="1" dirty="0" smtClean="0"/>
              <a:t>per modelling realm</a:t>
            </a:r>
            <a:r>
              <a:rPr lang="en-US" sz="2800" dirty="0" smtClean="0"/>
              <a:t>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Let the community define a specialization per </a:t>
            </a:r>
            <a:r>
              <a:rPr lang="en-US" sz="2800" b="1" dirty="0" smtClean="0"/>
              <a:t>realm process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Let the community automatically </a:t>
            </a:r>
            <a:r>
              <a:rPr lang="en-US" sz="2800" b="1" dirty="0" smtClean="0"/>
              <a:t>validate </a:t>
            </a:r>
            <a:r>
              <a:rPr lang="en-US" sz="2800" dirty="0" smtClean="0"/>
              <a:t>each specialization.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Let the community </a:t>
            </a:r>
            <a:r>
              <a:rPr lang="en-US" sz="2800" dirty="0" smtClean="0"/>
              <a:t>automatically </a:t>
            </a:r>
            <a:r>
              <a:rPr lang="en-US" sz="2800" b="1" dirty="0" smtClean="0"/>
              <a:t>generate</a:t>
            </a:r>
            <a:r>
              <a:rPr lang="en-US" sz="2800" dirty="0" smtClean="0"/>
              <a:t> artefacts, e.g. </a:t>
            </a:r>
            <a:r>
              <a:rPr lang="en-US" sz="2800" dirty="0" err="1" smtClean="0"/>
              <a:t>mindmaps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94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ES-DOC role 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914" y="2068388"/>
            <a:ext cx="108512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Let ES-DOC guide the realm experts via workshops &amp; training resources.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Let ES-DOC aggregate the various specializations.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Let ES-DOC build value added downstream tools.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Let ES-DOC ensure visibility of final documentation.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377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- GitHub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1" y="2154116"/>
            <a:ext cx="11072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aerosols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atmosphere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atmospheric-chemistry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landice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landsurface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ocean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ocean-bgc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seaice</a:t>
            </a:r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09564" y="1437959"/>
            <a:ext cx="1167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One GitHub repo per modelling realm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community owned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81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- Authoring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170068"/>
            <a:ext cx="6872288" cy="494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5150" y="2028825"/>
            <a:ext cx="5276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Very simple python data structures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Help guides &amp; support from ES-DOC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Validation tool to sanity check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Great for small workshops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413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Specializations  - Tooling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0653" y="2311108"/>
            <a:ext cx="8791575" cy="11787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Specializations</a:t>
            </a:r>
            <a:endParaRPr lang="en-US" sz="32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7690" y="3755491"/>
            <a:ext cx="285750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Corbel" charset="0"/>
                <a:ea typeface="Corbel" charset="0"/>
                <a:cs typeface="Corbel" charset="0"/>
              </a:rPr>
              <a:t>Parser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5415" y="3755491"/>
            <a:ext cx="272415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Validator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43315" y="3755491"/>
            <a:ext cx="2728912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Generators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736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- </a:t>
            </a:r>
            <a:r>
              <a:rPr lang="en-US" sz="4400" b="1" dirty="0" err="1" smtClean="0">
                <a:latin typeface="Corbel" charset="0"/>
                <a:ea typeface="Corbel" charset="0"/>
                <a:cs typeface="Corbel" charset="0"/>
              </a:rPr>
              <a:t>Mindmap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1134794"/>
            <a:ext cx="6960554" cy="502759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857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IPython Notebooks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152794"/>
            <a:ext cx="6667418" cy="49051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29422" y="2128841"/>
            <a:ext cx="5276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IPython notebooks are generated from specializations.  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One notebook per model per realm.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As the specializations evolve, so do the notebooks.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67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IPython Notebooks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103180"/>
            <a:ext cx="6067425" cy="51094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0813" y="2128841"/>
            <a:ext cx="5605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The notebooks can be iteratively completed over time.  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The notebooks will be hosted by ES-DOC.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Light-weight but effective solution to gathering a lot of complex information.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28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Comparator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3" y="1204522"/>
            <a:ext cx="7167249" cy="4957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72326" y="3009573"/>
            <a:ext cx="5019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Model comparison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@ </a:t>
            </a:r>
            <a:r>
              <a:rPr lang="en-US" sz="2800" b="1" dirty="0" err="1" smtClean="0"/>
              <a:t>compare.es-doc.org</a:t>
            </a:r>
            <a:endParaRPr lang="en-US" sz="28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563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CMIP</a:t>
            </a:r>
            <a:r>
              <a:rPr lang="en-US" sz="4400" b="1" dirty="0" smtClean="0">
                <a:ea typeface="Corbel" charset="0"/>
                <a:cs typeface="Corbel" charset="0"/>
              </a:rPr>
              <a:t>5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Mappings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301" y="2214563"/>
            <a:ext cx="108638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rbel" charset="0"/>
                <a:ea typeface="Corbel" charset="0"/>
                <a:cs typeface="Corbel" charset="0"/>
              </a:rPr>
              <a:t>Seeding CMIP6 model documentation from CMIP</a:t>
            </a:r>
            <a:r>
              <a:rPr lang="en-US" sz="3200" dirty="0" smtClean="0">
                <a:ea typeface="Corbel" charset="0"/>
                <a:cs typeface="Corbel" charset="0"/>
              </a:rPr>
              <a:t>5</a:t>
            </a:r>
          </a:p>
          <a:p>
            <a:endParaRPr lang="en-US" sz="32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3200" dirty="0" smtClean="0">
                <a:latin typeface="Corbel" charset="0"/>
                <a:ea typeface="Corbel" charset="0"/>
                <a:cs typeface="Corbel" charset="0"/>
              </a:rPr>
              <a:t>Realm expert define mapping in a spreadsheet</a:t>
            </a:r>
          </a:p>
          <a:p>
            <a:endParaRPr lang="en-US" sz="32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3200" dirty="0" smtClean="0">
                <a:latin typeface="Corbel" charset="0"/>
                <a:ea typeface="Corbel" charset="0"/>
                <a:cs typeface="Corbel" charset="0"/>
              </a:rPr>
              <a:t>A pyesdoc python script generates the initial CMIP6 documents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96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Packages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35916" y="1491560"/>
            <a:ext cx="9151158" cy="4262199"/>
            <a:chOff x="1450173" y="1284497"/>
            <a:chExt cx="9151158" cy="4262199"/>
          </a:xfrm>
        </p:grpSpPr>
        <p:sp>
          <p:nvSpPr>
            <p:cNvPr id="7" name="Rectangle 6"/>
            <p:cNvSpPr/>
            <p:nvPr/>
          </p:nvSpPr>
          <p:spPr>
            <a:xfrm>
              <a:off x="1450173" y="1307623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Activity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41081" y="1284497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Data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31989" y="1311304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Designing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50173" y="2823543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DRS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5371" y="2836069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Platform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31989" y="2836069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Science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50173" y="4339620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Shared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26793" y="4339620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Software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31989" y="4339620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Time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16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Epi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logue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4080" y="1360502"/>
            <a:ext cx="664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bel" charset="0"/>
                <a:ea typeface="Corbel" charset="0"/>
                <a:cs typeface="Corbel" charset="0"/>
              </a:rPr>
              <a:t>Forcing specializations </a:t>
            </a:r>
            <a:r>
              <a:rPr lang="mr-IN" sz="3200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3200" dirty="0" smtClean="0">
                <a:latin typeface="Corbel" charset="0"/>
                <a:ea typeface="Corbel" charset="0"/>
                <a:cs typeface="Corbel" charset="0"/>
              </a:rPr>
              <a:t> see table 12.1</a:t>
            </a:r>
          </a:p>
          <a:p>
            <a:endParaRPr lang="en-US" sz="32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3200" dirty="0" smtClean="0">
                <a:latin typeface="Corbel" charset="0"/>
                <a:ea typeface="Corbel" charset="0"/>
                <a:cs typeface="Corbel" charset="0"/>
              </a:rPr>
              <a:t>Ensemble variance with cdf2cim</a:t>
            </a:r>
          </a:p>
          <a:p>
            <a:endParaRPr lang="en-US" sz="32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3200" dirty="0" smtClean="0">
                <a:latin typeface="Corbel" charset="0"/>
                <a:ea typeface="Corbel" charset="0"/>
                <a:cs typeface="Corbel" charset="0"/>
              </a:rPr>
              <a:t>Questionnaire</a:t>
            </a:r>
          </a:p>
          <a:p>
            <a:endParaRPr lang="en-US" sz="32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3200" dirty="0" smtClean="0">
                <a:latin typeface="Corbel" charset="0"/>
                <a:ea typeface="Corbel" charset="0"/>
                <a:cs typeface="Corbel" charset="0"/>
              </a:rPr>
              <a:t>Further Info URL service</a:t>
            </a:r>
          </a:p>
          <a:p>
            <a:endParaRPr lang="en-US" sz="32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3200" dirty="0" smtClean="0">
                <a:latin typeface="Corbel" charset="0"/>
                <a:ea typeface="Corbel" charset="0"/>
                <a:cs typeface="Corbel" charset="0"/>
              </a:rPr>
              <a:t>Errata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76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Class Definition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54" y="1098794"/>
            <a:ext cx="8831899" cy="508587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30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ENUM Definition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05" y="1069030"/>
            <a:ext cx="8789622" cy="505805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30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Tooling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0653" y="2311108"/>
            <a:ext cx="8791575" cy="11787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Definitions</a:t>
            </a:r>
            <a:endParaRPr lang="en-US" sz="32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7690" y="3755491"/>
            <a:ext cx="285750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Corbel" charset="0"/>
                <a:ea typeface="Corbel" charset="0"/>
                <a:cs typeface="Corbel" charset="0"/>
              </a:rPr>
              <a:t>Parser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5415" y="3755491"/>
            <a:ext cx="272415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Validator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43315" y="3755491"/>
            <a:ext cx="2728912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Generators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7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Tooling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Generator Output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52" y="1192179"/>
            <a:ext cx="9581961" cy="495434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02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Tooling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Generator Output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9" y="1155069"/>
            <a:ext cx="6487047" cy="49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v2.0 -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21481" y="3134163"/>
            <a:ext cx="11291888" cy="2601314"/>
            <a:chOff x="421481" y="2834123"/>
            <a:chExt cx="11291888" cy="2601314"/>
          </a:xfrm>
        </p:grpSpPr>
        <p:sp>
          <p:nvSpPr>
            <p:cNvPr id="31" name="Rectangle 30"/>
            <p:cNvSpPr/>
            <p:nvPr/>
          </p:nvSpPr>
          <p:spPr>
            <a:xfrm>
              <a:off x="421481" y="2834123"/>
              <a:ext cx="11291888" cy="260131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1370" y="3103100"/>
              <a:ext cx="10897755" cy="797865"/>
              <a:chOff x="743764" y="2639709"/>
              <a:chExt cx="10897755" cy="7978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376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Create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79206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Validate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14748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I/O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52129" y="4344833"/>
              <a:ext cx="10886996" cy="797865"/>
              <a:chOff x="754523" y="4267218"/>
              <a:chExt cx="10886996" cy="79786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147484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Publish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4523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Archival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79206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HTML / PDF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388387" y="1456429"/>
            <a:ext cx="813673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pyesdoc = python </a:t>
            </a:r>
            <a:r>
              <a:rPr lang="en-US" sz="2800" b="1" dirty="0">
                <a:latin typeface="Corbel" charset="0"/>
                <a:ea typeface="Corbel" charset="0"/>
                <a:cs typeface="Corbel" charset="0"/>
              </a:rPr>
              <a:t>client to the </a:t>
            </a:r>
            <a:r>
              <a:rPr lang="en-US" sz="2800" b="1" dirty="0" err="1">
                <a:latin typeface="Corbel" charset="0"/>
                <a:ea typeface="Corbel" charset="0"/>
                <a:cs typeface="Corbel" charset="0"/>
              </a:rPr>
              <a:t>esdoc</a:t>
            </a:r>
            <a:r>
              <a:rPr lang="en-US" sz="2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eco-system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at the heart of the ES-DOC eco-system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mature, unit-tested, pip installable</a:t>
            </a:r>
            <a:endParaRPr lang="en-US" sz="28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70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1448</TotalTime>
  <Words>660</Words>
  <Application>Microsoft Macintosh PowerPoint</Application>
  <PresentationFormat>Widescreen</PresentationFormat>
  <Paragraphs>187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Corbel</vt:lpstr>
      <vt:lpstr>Mangal</vt:lpstr>
      <vt:lpstr>Arial</vt:lpstr>
      <vt:lpstr>Office Theme</vt:lpstr>
      <vt:lpstr>ES-DOC: CIM 2 &amp; CMIP6 From definitions to specializations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ES-DOC: CIM 2 &amp; CMIP6</dc:title>
  <dc:creator>mark greenslade</dc:creator>
  <cp:lastModifiedBy>mark greenslade</cp:lastModifiedBy>
  <cp:revision>71</cp:revision>
  <cp:lastPrinted>2016-09-26T19:01:42Z</cp:lastPrinted>
  <dcterms:created xsi:type="dcterms:W3CDTF">2016-09-26T08:55:17Z</dcterms:created>
  <dcterms:modified xsi:type="dcterms:W3CDTF">2016-09-27T09:03:27Z</dcterms:modified>
</cp:coreProperties>
</file>