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5854"/>
    <p:restoredTop sz="94613"/>
  </p:normalViewPr>
  <p:slideViewPr>
    <p:cSldViewPr snapToGrid="0" snapToObjects="1">
      <p:cViewPr>
        <p:scale>
          <a:sx n="77" d="100"/>
          <a:sy n="77" d="100"/>
        </p:scale>
        <p:origin x="2808" y="10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CDB213-2094-714D-9DF2-FBDBE720B9DE}" type="datetimeFigureOut">
              <a:rPr lang="en-US" smtClean="0"/>
              <a:t>12/9/15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6B3732-9309-DE47-BDDC-97F46B249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869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B3732-9309-DE47-BDDC-97F46B24947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6813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89914-E01D-F24E-934A-6F4EE7EE6909}" type="datetimeFigureOut">
              <a:rPr lang="en-US" smtClean="0"/>
              <a:t>12/9/15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01418-3A01-7140-8DA9-4969867990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89914-E01D-F24E-934A-6F4EE7EE6909}" type="datetimeFigureOut">
              <a:rPr lang="en-US" smtClean="0"/>
              <a:t>12/9/15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01418-3A01-7140-8DA9-4969867990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269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89914-E01D-F24E-934A-6F4EE7EE6909}" type="datetimeFigureOut">
              <a:rPr lang="en-US" smtClean="0"/>
              <a:t>12/9/15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01418-3A01-7140-8DA9-4969867990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91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89914-E01D-F24E-934A-6F4EE7EE6909}" type="datetimeFigureOut">
              <a:rPr lang="en-US" smtClean="0"/>
              <a:t>12/9/15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01418-3A01-7140-8DA9-4969867990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378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89914-E01D-F24E-934A-6F4EE7EE6909}" type="datetimeFigureOut">
              <a:rPr lang="en-US" smtClean="0"/>
              <a:t>12/9/15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01418-3A01-7140-8DA9-4969867990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758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89914-E01D-F24E-934A-6F4EE7EE6909}" type="datetimeFigureOut">
              <a:rPr lang="en-US" smtClean="0"/>
              <a:t>12/9/15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01418-3A01-7140-8DA9-4969867990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626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89914-E01D-F24E-934A-6F4EE7EE6909}" type="datetimeFigureOut">
              <a:rPr lang="en-US" smtClean="0"/>
              <a:t>12/9/15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01418-3A01-7140-8DA9-4969867990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881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89914-E01D-F24E-934A-6F4EE7EE6909}" type="datetimeFigureOut">
              <a:rPr lang="en-US" smtClean="0"/>
              <a:t>12/9/15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01418-3A01-7140-8DA9-4969867990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80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89914-E01D-F24E-934A-6F4EE7EE6909}" type="datetimeFigureOut">
              <a:rPr lang="en-US" smtClean="0"/>
              <a:t>12/9/15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01418-3A01-7140-8DA9-4969867990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18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89914-E01D-F24E-934A-6F4EE7EE6909}" type="datetimeFigureOut">
              <a:rPr lang="en-US" smtClean="0"/>
              <a:t>12/9/15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01418-3A01-7140-8DA9-4969867990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703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89914-E01D-F24E-934A-6F4EE7EE6909}" type="datetimeFigureOut">
              <a:rPr lang="en-US" smtClean="0"/>
              <a:t>12/9/15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01418-3A01-7140-8DA9-4969867990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309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689914-E01D-F24E-934A-6F4EE7EE6909}" type="datetimeFigureOut">
              <a:rPr lang="en-US" smtClean="0"/>
              <a:t>12/9/15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901418-3A01-7140-8DA9-4969867990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876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9.png"/><Relationship Id="rId12" Type="http://schemas.openxmlformats.org/officeDocument/2006/relationships/image" Target="../media/image10.png"/><Relationship Id="rId13" Type="http://schemas.openxmlformats.org/officeDocument/2006/relationships/image" Target="../media/image11.jpg"/><Relationship Id="rId14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0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71365"/>
            <a:ext cx="12191999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Earth System Documentation (ES-DOC</a:t>
            </a:r>
            <a:r>
              <a:rPr lang="en-US" sz="3200" b="1" dirty="0"/>
              <a:t>) </a:t>
            </a:r>
            <a:r>
              <a:rPr lang="en-US" sz="3200" b="1" dirty="0" smtClean="0"/>
              <a:t>Preparations </a:t>
            </a:r>
            <a:r>
              <a:rPr lang="en-US" sz="3200" b="1" dirty="0"/>
              <a:t>for </a:t>
            </a:r>
            <a:r>
              <a:rPr lang="en-US" sz="3200" b="1" dirty="0" smtClean="0"/>
              <a:t>CMIP6</a:t>
            </a:r>
          </a:p>
          <a:p>
            <a:pPr algn="ctr"/>
            <a:r>
              <a:rPr lang="en-US" sz="1150" dirty="0"/>
              <a:t>Mark A. Greenslade </a:t>
            </a:r>
            <a:r>
              <a:rPr lang="en-US" sz="1150" dirty="0" smtClean="0"/>
              <a:t>(1), Sebastien </a:t>
            </a:r>
            <a:r>
              <a:rPr lang="en-US" sz="1150" dirty="0" err="1"/>
              <a:t>Denvil</a:t>
            </a:r>
            <a:r>
              <a:rPr lang="en-US" sz="1150"/>
              <a:t> </a:t>
            </a:r>
            <a:r>
              <a:rPr lang="en-US" sz="1150" smtClean="0"/>
              <a:t>(1), </a:t>
            </a:r>
            <a:r>
              <a:rPr lang="en-US" sz="1150" dirty="0" smtClean="0"/>
              <a:t>Sylvia Murphy (2), Allyn </a:t>
            </a:r>
            <a:r>
              <a:rPr lang="en-US" sz="1150" dirty="0" err="1" smtClean="0"/>
              <a:t>Treshanksy</a:t>
            </a:r>
            <a:r>
              <a:rPr lang="en-US" sz="1150" dirty="0" smtClean="0"/>
              <a:t> (2</a:t>
            </a:r>
            <a:r>
              <a:rPr lang="en-US" sz="1150" dirty="0"/>
              <a:t>), </a:t>
            </a:r>
            <a:r>
              <a:rPr lang="en-US" sz="1150" dirty="0" smtClean="0"/>
              <a:t>Charlotte </a:t>
            </a:r>
            <a:r>
              <a:rPr lang="en-US" sz="1150" dirty="0"/>
              <a:t>Pascoe </a:t>
            </a:r>
            <a:r>
              <a:rPr lang="en-US" sz="1150" dirty="0" smtClean="0"/>
              <a:t>(3). </a:t>
            </a:r>
            <a:r>
              <a:rPr lang="en-US" sz="1150" dirty="0"/>
              <a:t>Bryan </a:t>
            </a:r>
            <a:r>
              <a:rPr lang="en-US" sz="1150" dirty="0" smtClean="0"/>
              <a:t>Lawrence (4), Eric </a:t>
            </a:r>
            <a:r>
              <a:rPr lang="en-US" sz="1150" dirty="0" err="1" smtClean="0"/>
              <a:t>Guilyardi</a:t>
            </a:r>
            <a:r>
              <a:rPr lang="en-US" sz="1150" dirty="0" smtClean="0"/>
              <a:t> (4), David Hassle (4), Mark </a:t>
            </a:r>
            <a:r>
              <a:rPr lang="en-US" sz="1150" dirty="0" err="1" smtClean="0"/>
              <a:t>Elkington</a:t>
            </a:r>
            <a:r>
              <a:rPr lang="en-US" sz="1150" dirty="0" smtClean="0"/>
              <a:t> (5), Emma </a:t>
            </a:r>
            <a:r>
              <a:rPr lang="en-US" sz="1150" dirty="0" err="1" smtClean="0"/>
              <a:t>Hibling</a:t>
            </a:r>
            <a:r>
              <a:rPr lang="en-US" sz="1150" dirty="0" smtClean="0"/>
              <a:t> (5)</a:t>
            </a:r>
          </a:p>
          <a:p>
            <a:pPr algn="ctr"/>
            <a:r>
              <a:rPr lang="en-US" sz="1150" dirty="0" smtClean="0"/>
              <a:t>1. Institut Pierre Simon Laplace, Paris, France.  2. </a:t>
            </a:r>
            <a:r>
              <a:rPr lang="en-US" sz="1150" dirty="0"/>
              <a:t>NOAA, Colorado, </a:t>
            </a:r>
            <a:r>
              <a:rPr lang="en-US" sz="1150" dirty="0" smtClean="0"/>
              <a:t>USA.  3. </a:t>
            </a:r>
            <a:r>
              <a:rPr lang="en-US" sz="1150" dirty="0"/>
              <a:t>STFC, </a:t>
            </a:r>
            <a:r>
              <a:rPr lang="en-US" sz="1150" dirty="0" smtClean="0"/>
              <a:t>UK.  4. University of Reading, UK.  5. UK Met Office, UK.</a:t>
            </a:r>
            <a:endParaRPr lang="en-US" sz="1150" dirty="0"/>
          </a:p>
        </p:txBody>
      </p:sp>
      <p:sp>
        <p:nvSpPr>
          <p:cNvPr id="10" name="TextBox 9"/>
          <p:cNvSpPr txBox="1"/>
          <p:nvPr/>
        </p:nvSpPr>
        <p:spPr>
          <a:xfrm>
            <a:off x="0" y="965168"/>
            <a:ext cx="12192000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 smtClean="0"/>
              <a:t>The </a:t>
            </a:r>
            <a:r>
              <a:rPr lang="en-US" sz="1350" dirty="0"/>
              <a:t>Earth System Documentation (ES-DOC) is a </a:t>
            </a:r>
            <a:r>
              <a:rPr lang="en-US" sz="1350" dirty="0" smtClean="0"/>
              <a:t>multi-national, multi-institutional collaboration that supplies services </a:t>
            </a:r>
            <a:r>
              <a:rPr lang="en-US" sz="1350" dirty="0"/>
              <a:t>in support of earth system documentation creation, analysis </a:t>
            </a:r>
            <a:r>
              <a:rPr lang="en-US" sz="1350" dirty="0" smtClean="0"/>
              <a:t>&amp; dissemination. </a:t>
            </a:r>
            <a:r>
              <a:rPr lang="en-US" sz="1350" dirty="0"/>
              <a:t>The ES-DOC project has been preparing for CMIP6 by </a:t>
            </a:r>
            <a:r>
              <a:rPr lang="en-US" sz="1350" dirty="0" smtClean="0"/>
              <a:t>enhancing existing documentation standards &amp; tools, and by ensuring </a:t>
            </a:r>
            <a:r>
              <a:rPr lang="en-US" sz="1350" dirty="0"/>
              <a:t>that a rich eco-system is in place so as to streamline </a:t>
            </a:r>
            <a:r>
              <a:rPr lang="en-US" sz="1350" dirty="0" smtClean="0"/>
              <a:t>document creation.  Users will in due course be able to access CMIP6 documentation via the ES-DOC search, view &amp; compare online tools.</a:t>
            </a:r>
            <a:endParaRPr lang="en-US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338667" y="3386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grpSp>
        <p:nvGrpSpPr>
          <p:cNvPr id="29" name="Group 28"/>
          <p:cNvGrpSpPr/>
          <p:nvPr/>
        </p:nvGrpSpPr>
        <p:grpSpPr>
          <a:xfrm>
            <a:off x="144000" y="1664375"/>
            <a:ext cx="11916000" cy="4596378"/>
            <a:chOff x="72000" y="1647750"/>
            <a:chExt cx="12126500" cy="4596378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29853" y="2168375"/>
              <a:ext cx="3621193" cy="1558473"/>
            </a:xfrm>
            <a:prstGeom prst="rect">
              <a:avLst/>
            </a:prstGeom>
          </p:spPr>
        </p:pic>
        <p:sp>
          <p:nvSpPr>
            <p:cNvPr id="21" name="TextBox 20"/>
            <p:cNvSpPr txBox="1"/>
            <p:nvPr/>
          </p:nvSpPr>
          <p:spPr>
            <a:xfrm>
              <a:off x="4113481" y="1647750"/>
              <a:ext cx="3960000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/>
                <a:t>2</a:t>
              </a:r>
              <a:r>
                <a:rPr lang="en-US" sz="1500" b="1" dirty="0" smtClean="0"/>
                <a:t>. Documentation Standard Upgraded (CIM v2)</a:t>
              </a:r>
            </a:p>
            <a:p>
              <a:pPr algn="ctr"/>
              <a:r>
                <a:rPr lang="en-US" sz="1200" dirty="0" err="1" smtClean="0"/>
                <a:t>Enchancement</a:t>
              </a:r>
              <a:r>
                <a:rPr lang="en-US" sz="1200" dirty="0" smtClean="0"/>
                <a:t> of model </a:t>
              </a:r>
              <a:r>
                <a:rPr lang="en-US" sz="1200" dirty="0" err="1" smtClean="0"/>
                <a:t>forcings</a:t>
              </a:r>
              <a:r>
                <a:rPr lang="en-US" sz="1200" dirty="0" smtClean="0"/>
                <a:t> &amp; process definitions</a:t>
              </a:r>
              <a:endParaRPr lang="en-US" sz="12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93055" y="3716375"/>
              <a:ext cx="3960000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 smtClean="0"/>
                <a:t>4. New Documentation Creation Tools</a:t>
              </a:r>
            </a:p>
            <a:p>
              <a:pPr algn="ctr"/>
              <a:r>
                <a:rPr lang="en-US" sz="1200" dirty="0" smtClean="0"/>
                <a:t>Spreadsheets and a new online </a:t>
              </a:r>
              <a:r>
                <a:rPr lang="en-US" sz="1200" dirty="0" err="1"/>
                <a:t>questionniare</a:t>
              </a:r>
              <a:r>
                <a:rPr lang="en-US" sz="1200" dirty="0"/>
                <a:t> </a:t>
              </a:r>
              <a:r>
                <a:rPr lang="en-US" sz="1200" dirty="0" smtClean="0"/>
                <a:t>are available</a:t>
              </a:r>
              <a:endParaRPr lang="en-US" sz="12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8172000" y="1647750"/>
              <a:ext cx="3960000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 smtClean="0"/>
                <a:t>3</a:t>
              </a:r>
              <a:r>
                <a:rPr lang="en-US" sz="1500" b="1" dirty="0"/>
                <a:t>. </a:t>
              </a:r>
              <a:r>
                <a:rPr lang="en-US" sz="1500" b="1" dirty="0" smtClean="0"/>
                <a:t>Controlled Vocabularies Upgraded</a:t>
              </a:r>
            </a:p>
            <a:p>
              <a:pPr algn="ctr"/>
              <a:r>
                <a:rPr lang="en-US" sz="1200" dirty="0" smtClean="0"/>
                <a:t>Realm based model </a:t>
              </a:r>
              <a:r>
                <a:rPr lang="en-US" sz="1200" dirty="0"/>
                <a:t>process </a:t>
              </a:r>
              <a:r>
                <a:rPr lang="en-US" sz="1200" dirty="0" smtClean="0"/>
                <a:t>documentation</a:t>
              </a:r>
              <a:endParaRPr lang="en-US" sz="1200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170500" y="3716375"/>
              <a:ext cx="3960000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 smtClean="0"/>
                <a:t>5. Powerful Scripting Library = </a:t>
              </a:r>
              <a:r>
                <a:rPr lang="en-US" sz="1500" b="1" dirty="0" err="1" smtClean="0"/>
                <a:t>pyesdoc</a:t>
              </a:r>
              <a:endParaRPr lang="en-US" sz="1500" b="1" dirty="0" smtClean="0"/>
            </a:p>
            <a:p>
              <a:pPr algn="ctr"/>
              <a:r>
                <a:rPr lang="en-US" sz="1200" dirty="0"/>
                <a:t>Python library simplifies document </a:t>
              </a:r>
              <a:r>
                <a:rPr lang="en-US" sz="1200" dirty="0" smtClean="0"/>
                <a:t>lifecycle management</a:t>
              </a:r>
              <a:endParaRPr lang="en-US" sz="1200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8238500" y="3716375"/>
              <a:ext cx="3960000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 smtClean="0"/>
                <a:t>6. Experimental Definitions Published</a:t>
              </a:r>
            </a:p>
            <a:p>
              <a:pPr algn="ctr"/>
              <a:r>
                <a:rPr lang="en-US" sz="1200" dirty="0" smtClean="0"/>
                <a:t>Draft CMIP6 experimental definitions are </a:t>
              </a:r>
              <a:r>
                <a:rPr lang="en-US" sz="1200" dirty="0" err="1" smtClean="0"/>
                <a:t>alrady</a:t>
              </a:r>
              <a:r>
                <a:rPr lang="en-US" sz="1200" dirty="0" smtClean="0"/>
                <a:t> published</a:t>
              </a:r>
              <a:endParaRPr lang="en-US" sz="1200" dirty="0"/>
            </a:p>
          </p:txBody>
        </p:sp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38552" y="4292375"/>
              <a:ext cx="3606519" cy="1944000"/>
            </a:xfrm>
            <a:prstGeom prst="rect">
              <a:avLst/>
            </a:prstGeom>
          </p:spPr>
        </p:pic>
        <p:pic>
          <p:nvPicPr>
            <p:cNvPr id="261" name="Picture 26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4500" y="4292375"/>
              <a:ext cx="3744000" cy="963766"/>
            </a:xfrm>
            <a:prstGeom prst="rect">
              <a:avLst/>
            </a:prstGeom>
          </p:spPr>
        </p:pic>
        <p:grpSp>
          <p:nvGrpSpPr>
            <p:cNvPr id="50" name="Group 49"/>
            <p:cNvGrpSpPr/>
            <p:nvPr/>
          </p:nvGrpSpPr>
          <p:grpSpPr>
            <a:xfrm>
              <a:off x="8279716" y="2151750"/>
              <a:ext cx="3672000" cy="1476000"/>
              <a:chOff x="101685" y="4032384"/>
              <a:chExt cx="4337481" cy="1850965"/>
            </a:xfrm>
          </p:grpSpPr>
          <p:sp>
            <p:nvSpPr>
              <p:cNvPr id="51" name="Rectangle 50"/>
              <p:cNvSpPr/>
              <p:nvPr/>
            </p:nvSpPr>
            <p:spPr>
              <a:xfrm>
                <a:off x="101685" y="4032384"/>
                <a:ext cx="4337481" cy="1850965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177438" y="4103414"/>
                <a:ext cx="2042277" cy="37864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/>
                  <a:t>Atmosphere</a:t>
                </a:r>
                <a:endParaRPr lang="en-US" sz="1200" b="1" dirty="0"/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2320371" y="4105429"/>
                <a:ext cx="2042277" cy="383073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/>
                  <a:t>Atmospheric Chemistry</a:t>
                </a:r>
                <a:endParaRPr lang="en-US" sz="1200" b="1" dirty="0"/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177438" y="4530664"/>
                <a:ext cx="2042277" cy="37864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/>
                  <a:t>Atmospheric Aerosols</a:t>
                </a:r>
                <a:endParaRPr lang="en-US" sz="1200" b="1" dirty="0"/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2320371" y="4532679"/>
                <a:ext cx="2042277" cy="383073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/>
                  <a:t>Land</a:t>
                </a:r>
                <a:endParaRPr lang="en-US" sz="1200" b="1" dirty="0"/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177437" y="4969850"/>
                <a:ext cx="2042277" cy="37864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/>
                  <a:t>Land Ice</a:t>
                </a:r>
                <a:endParaRPr lang="en-US" sz="1200" b="1" dirty="0"/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2320370" y="4971865"/>
                <a:ext cx="2042277" cy="383073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/>
                  <a:t>Sea Ice</a:t>
                </a:r>
                <a:endParaRPr lang="en-US" sz="1200" b="1" dirty="0"/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171184" y="5418699"/>
                <a:ext cx="2042277" cy="37864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/>
                  <a:t>Ocean</a:t>
                </a:r>
                <a:endParaRPr lang="en-US" sz="1200" b="1" dirty="0"/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2314117" y="5420714"/>
                <a:ext cx="2042277" cy="383073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Ocean Bio-Geochemistry</a:t>
                </a:r>
                <a:endParaRPr lang="en-US" sz="1200" dirty="0"/>
              </a:p>
            </p:txBody>
          </p:sp>
        </p:grpSp>
        <p:sp>
          <p:nvSpPr>
            <p:cNvPr id="264" name="TextBox 263"/>
            <p:cNvSpPr txBox="1"/>
            <p:nvPr/>
          </p:nvSpPr>
          <p:spPr>
            <a:xfrm>
              <a:off x="4122164" y="4292375"/>
              <a:ext cx="4249087" cy="1944566"/>
            </a:xfrm>
            <a:prstGeom prst="rect">
              <a:avLst/>
            </a:prstGeom>
            <a:noFill/>
          </p:spPr>
          <p:txBody>
            <a:bodyPr wrap="square" lIns="36000" tIns="0" rIns="36000" bIns="36000" rtlCol="0">
              <a:spAutoFit/>
            </a:bodyPr>
            <a:lstStyle/>
            <a:p>
              <a:pPr marL="285750" indent="-285750">
                <a:buFont typeface="Arial" charset="0"/>
                <a:buChar char="•"/>
              </a:pPr>
              <a:r>
                <a:rPr lang="en-US" sz="1550" dirty="0" smtClean="0"/>
                <a:t>Low level documentation management library</a:t>
              </a:r>
            </a:p>
            <a:p>
              <a:pPr marL="285750" indent="-285750">
                <a:buFont typeface="Arial" charset="0"/>
                <a:buChar char="•"/>
              </a:pPr>
              <a:r>
                <a:rPr lang="en-US" sz="1550" dirty="0" smtClean="0"/>
                <a:t>Integrated into all ES-DOC tools &amp; services</a:t>
              </a:r>
            </a:p>
            <a:p>
              <a:pPr marL="285750" indent="-285750">
                <a:buFont typeface="Arial" charset="0"/>
                <a:buChar char="•"/>
              </a:pPr>
              <a:r>
                <a:rPr lang="en-US" sz="1550" dirty="0" smtClean="0"/>
                <a:t>Supports both CIM v1 &amp; v2 ontologies</a:t>
              </a:r>
            </a:p>
            <a:p>
              <a:pPr marL="285750" indent="-285750">
                <a:buFont typeface="Arial" charset="0"/>
                <a:buChar char="•"/>
              </a:pPr>
              <a:r>
                <a:rPr lang="en-US" sz="1550" dirty="0" smtClean="0"/>
                <a:t>Supports documentation creation, I/O, archival, validation, publishing, search.</a:t>
              </a:r>
            </a:p>
            <a:p>
              <a:pPr marL="285750" indent="-285750">
                <a:buFont typeface="Arial" charset="0"/>
                <a:buChar char="•"/>
              </a:pPr>
              <a:r>
                <a:rPr lang="en-US" sz="1550" dirty="0" smtClean="0"/>
                <a:t>Integrated with controlled vocabularies</a:t>
              </a:r>
            </a:p>
            <a:p>
              <a:pPr marL="285750" indent="-285750">
                <a:buFont typeface="Arial" charset="0"/>
                <a:buChar char="•"/>
              </a:pPr>
              <a:r>
                <a:rPr lang="en-US" sz="1550" dirty="0" smtClean="0"/>
                <a:t>Unit tested, open source &amp; pip installable</a:t>
              </a:r>
            </a:p>
            <a:p>
              <a:pPr marL="285750" indent="-285750">
                <a:buFont typeface="Arial" charset="0"/>
                <a:buChar char="•"/>
              </a:pPr>
              <a:r>
                <a:rPr lang="en-US" sz="1550" dirty="0" smtClean="0"/>
                <a:t>IPSL &amp; MOHC committed to using it internally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72000" y="1647750"/>
              <a:ext cx="3960000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 smtClean="0"/>
                <a:t>1. WGCM Requirements</a:t>
              </a:r>
            </a:p>
            <a:p>
              <a:pPr algn="ctr"/>
              <a:r>
                <a:rPr lang="en-US" sz="1200" dirty="0" smtClean="0"/>
                <a:t>High-level requirements expressed at WGCM meeting</a:t>
              </a:r>
              <a:endParaRPr lang="en-US" sz="12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05274" y="2151750"/>
              <a:ext cx="3948602" cy="1513679"/>
            </a:xfrm>
            <a:prstGeom prst="rect">
              <a:avLst/>
            </a:prstGeom>
            <a:noFill/>
          </p:spPr>
          <p:txBody>
            <a:bodyPr wrap="square" lIns="36000" tIns="0" rIns="36000" bIns="36000" rtlCol="0">
              <a:spAutoFit/>
            </a:bodyPr>
            <a:lstStyle/>
            <a:p>
              <a:pPr marL="285750" indent="-285750">
                <a:buFont typeface="Arial" charset="0"/>
                <a:buChar char="•"/>
              </a:pPr>
              <a:r>
                <a:rPr lang="en-US" sz="1600" dirty="0" err="1" smtClean="0"/>
                <a:t>Standardisation</a:t>
              </a:r>
              <a:r>
                <a:rPr lang="en-US" sz="1600" dirty="0" smtClean="0"/>
                <a:t> of model </a:t>
              </a:r>
              <a:r>
                <a:rPr lang="en-US" sz="1600" dirty="0" err="1" smtClean="0"/>
                <a:t>forcings</a:t>
              </a:r>
              <a:endParaRPr lang="en-US" sz="1600" dirty="0" smtClean="0"/>
            </a:p>
            <a:p>
              <a:pPr marL="285750" indent="-285750">
                <a:buFont typeface="Arial" charset="0"/>
                <a:buChar char="•"/>
              </a:pPr>
              <a:r>
                <a:rPr lang="en-US" sz="1600" dirty="0" smtClean="0"/>
                <a:t>Simplification of model components</a:t>
              </a:r>
            </a:p>
            <a:p>
              <a:pPr marL="285750" indent="-285750">
                <a:buFont typeface="Arial" charset="0"/>
                <a:buChar char="•"/>
              </a:pPr>
              <a:r>
                <a:rPr lang="en-US" sz="1600" dirty="0"/>
                <a:t>Streamlining of model </a:t>
              </a:r>
              <a:r>
                <a:rPr lang="en-US" sz="1600" dirty="0" smtClean="0"/>
                <a:t>documentation</a:t>
              </a:r>
            </a:p>
            <a:p>
              <a:pPr marL="285750" indent="-285750">
                <a:buFont typeface="Arial" charset="0"/>
                <a:buChar char="•"/>
              </a:pPr>
              <a:r>
                <a:rPr lang="en-US" sz="1600" dirty="0" smtClean="0"/>
                <a:t>Automation of </a:t>
              </a:r>
              <a:r>
                <a:rPr lang="en-US" sz="1600" dirty="0" err="1" smtClean="0"/>
                <a:t>cimulation</a:t>
              </a:r>
              <a:r>
                <a:rPr lang="en-US" sz="1600" dirty="0" smtClean="0"/>
                <a:t> documentation</a:t>
              </a:r>
            </a:p>
            <a:p>
              <a:pPr marL="285750" indent="-285750">
                <a:buFont typeface="Arial" charset="0"/>
                <a:buChar char="•"/>
              </a:pPr>
              <a:r>
                <a:rPr lang="en-US" sz="1600" dirty="0" smtClean="0"/>
                <a:t>Closer coordination with </a:t>
              </a:r>
              <a:r>
                <a:rPr lang="en-US" sz="1600" dirty="0"/>
                <a:t>modelling groups</a:t>
              </a:r>
            </a:p>
            <a:p>
              <a:pPr marL="285750" indent="-285750">
                <a:buFont typeface="Arial" charset="0"/>
                <a:buChar char="•"/>
              </a:pPr>
              <a:r>
                <a:rPr lang="en-US" sz="1600" dirty="0" smtClean="0"/>
                <a:t>Adopting a narrative based approach</a:t>
              </a:r>
            </a:p>
          </p:txBody>
        </p:sp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7141" y="5334471"/>
              <a:ext cx="3677185" cy="909657"/>
            </a:xfrm>
            <a:prstGeom prst="rect">
              <a:avLst/>
            </a:prstGeom>
          </p:spPr>
        </p:pic>
      </p:grpSp>
      <p:grpSp>
        <p:nvGrpSpPr>
          <p:cNvPr id="6" name="Group 5"/>
          <p:cNvGrpSpPr/>
          <p:nvPr/>
        </p:nvGrpSpPr>
        <p:grpSpPr>
          <a:xfrm>
            <a:off x="723000" y="6336000"/>
            <a:ext cx="10707094" cy="468000"/>
            <a:chOff x="723000" y="6336000"/>
            <a:chExt cx="10707094" cy="468000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12735" y="6372000"/>
              <a:ext cx="1439823" cy="396000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43547" y="6371724"/>
              <a:ext cx="1587442" cy="39600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96331" y="6372000"/>
              <a:ext cx="840330" cy="432000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3000" y="6372000"/>
              <a:ext cx="1569859" cy="396000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29134" y="6336000"/>
              <a:ext cx="500960" cy="468000"/>
            </a:xfrm>
            <a:prstGeom prst="rect">
              <a:avLst/>
            </a:prstGeom>
          </p:spPr>
        </p:pic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47500" y="6372000"/>
              <a:ext cx="852924" cy="396000"/>
            </a:xfrm>
            <a:prstGeom prst="rect">
              <a:avLst/>
            </a:prstGeom>
          </p:spPr>
        </p:pic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72104" y="6372000"/>
              <a:ext cx="640305" cy="396000"/>
            </a:xfrm>
            <a:prstGeom prst="rect">
              <a:avLst/>
            </a:prstGeom>
          </p:spPr>
        </p:pic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30650" y="6372000"/>
              <a:ext cx="432000" cy="432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937784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5868</TotalTime>
  <Words>353</Words>
  <Application>Microsoft Macintosh PowerPoint</Application>
  <PresentationFormat>Widescreen</PresentationFormat>
  <Paragraphs>38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greenslade</dc:creator>
  <cp:lastModifiedBy>mark greenslade</cp:lastModifiedBy>
  <cp:revision>249</cp:revision>
  <cp:lastPrinted>2015-12-01T11:55:37Z</cp:lastPrinted>
  <dcterms:created xsi:type="dcterms:W3CDTF">2015-11-10T13:28:07Z</dcterms:created>
  <dcterms:modified xsi:type="dcterms:W3CDTF">2015-12-09T15:31:43Z</dcterms:modified>
</cp:coreProperties>
</file>